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63" r:id="rId3"/>
    <p:sldId id="256" r:id="rId4"/>
    <p:sldId id="257" r:id="rId5"/>
    <p:sldId id="258" r:id="rId6"/>
    <p:sldId id="260" r:id="rId7"/>
    <p:sldId id="261" r:id="rId8"/>
    <p:sldId id="262" r:id="rId9"/>
    <p:sldId id="263" r:id="rId10"/>
    <p:sldId id="264" r:id="rId11"/>
    <p:sldId id="267" r:id="rId12"/>
    <p:sldId id="265" r:id="rId13"/>
    <p:sldId id="266" r:id="rId14"/>
    <p:sldId id="268" r:id="rId15"/>
    <p:sldId id="273" r:id="rId16"/>
    <p:sldId id="269" r:id="rId17"/>
    <p:sldId id="270" r:id="rId18"/>
    <p:sldId id="271" r:id="rId19"/>
    <p:sldId id="272" r:id="rId20"/>
    <p:sldId id="274" r:id="rId21"/>
    <p:sldId id="275" r:id="rId22"/>
    <p:sldId id="314" r:id="rId23"/>
    <p:sldId id="276" r:id="rId24"/>
    <p:sldId id="278" r:id="rId25"/>
    <p:sldId id="279" r:id="rId26"/>
    <p:sldId id="280" r:id="rId27"/>
    <p:sldId id="315" r:id="rId28"/>
    <p:sldId id="281" r:id="rId29"/>
    <p:sldId id="282" r:id="rId30"/>
    <p:sldId id="316" r:id="rId31"/>
    <p:sldId id="317" r:id="rId32"/>
    <p:sldId id="318" r:id="rId33"/>
    <p:sldId id="319" r:id="rId34"/>
    <p:sldId id="320" r:id="rId35"/>
    <p:sldId id="285" r:id="rId36"/>
    <p:sldId id="286" r:id="rId37"/>
    <p:sldId id="321" r:id="rId38"/>
    <p:sldId id="287" r:id="rId39"/>
    <p:sldId id="289" r:id="rId40"/>
    <p:sldId id="290" r:id="rId41"/>
    <p:sldId id="322" r:id="rId42"/>
    <p:sldId id="291" r:id="rId43"/>
    <p:sldId id="292" r:id="rId44"/>
    <p:sldId id="293" r:id="rId45"/>
    <p:sldId id="294" r:id="rId46"/>
    <p:sldId id="295" r:id="rId47"/>
    <p:sldId id="296" r:id="rId48"/>
    <p:sldId id="297" r:id="rId49"/>
    <p:sldId id="298" r:id="rId50"/>
    <p:sldId id="299" r:id="rId51"/>
    <p:sldId id="300" r:id="rId52"/>
    <p:sldId id="301" r:id="rId53"/>
    <p:sldId id="323" r:id="rId54"/>
    <p:sldId id="324" r:id="rId55"/>
    <p:sldId id="325" r:id="rId56"/>
    <p:sldId id="302" r:id="rId57"/>
    <p:sldId id="326" r:id="rId58"/>
    <p:sldId id="327" r:id="rId59"/>
    <p:sldId id="328" r:id="rId60"/>
    <p:sldId id="329" r:id="rId61"/>
    <p:sldId id="330" r:id="rId62"/>
    <p:sldId id="305" r:id="rId63"/>
    <p:sldId id="306" r:id="rId64"/>
    <p:sldId id="307" r:id="rId65"/>
    <p:sldId id="308" r:id="rId66"/>
    <p:sldId id="309" r:id="rId67"/>
    <p:sldId id="310" r:id="rId68"/>
    <p:sldId id="311" r:id="rId69"/>
    <p:sldId id="312" r:id="rId70"/>
    <p:sldId id="313" r:id="rId7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5" Type="http://schemas.openxmlformats.org/officeDocument/2006/relationships/commentAuthors" Target="commentAuthors.xml"/><Relationship Id="rId74" Type="http://schemas.openxmlformats.org/officeDocument/2006/relationships/tableStyles" Target="tableStyles.xml"/><Relationship Id="rId73" Type="http://schemas.openxmlformats.org/officeDocument/2006/relationships/viewProps" Target="viewProps.xml"/><Relationship Id="rId72" Type="http://schemas.openxmlformats.org/officeDocument/2006/relationships/presProps" Target="presProps.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88B32353-B76C-493F-8648-BCD1DE2F2611}"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A995DCB-5811-4A4A-9E99-B97969993427}" type="slidenum">
              <a:rPr lang="vi-VN" smtClean="0"/>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88B32353-B76C-493F-8648-BCD1DE2F2611}"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A995DCB-5811-4A4A-9E99-B97969993427}"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88B32353-B76C-493F-8648-BCD1DE2F2611}"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A995DCB-5811-4A4A-9E99-B97969993427}" type="slidenum">
              <a:rPr lang="vi-VN" smtClean="0"/>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88B32353-B76C-493F-8648-BCD1DE2F2611}"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A995DCB-5811-4A4A-9E99-B97969993427}" type="slidenum">
              <a:rPr lang="vi-VN" smtClean="0"/>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88B32353-B76C-493F-8648-BCD1DE2F2611}"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A995DCB-5811-4A4A-9E99-B97969993427}" type="slidenum">
              <a:rPr lang="vi-VN" smtClean="0"/>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lstStyle/>
          <a:p>
            <a:fld id="{88B32353-B76C-493F-8648-BCD1DE2F2611}"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A995DCB-5811-4A4A-9E99-B97969993427}" type="slidenum">
              <a:rPr lang="vi-VN" smtClean="0"/>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lstStyle/>
          <a:p>
            <a:fld id="{88B32353-B76C-493F-8648-BCD1DE2F2611}"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A995DCB-5811-4A4A-9E99-B97969993427}" type="slidenum">
              <a:rPr lang="vi-VN" smtClean="0"/>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88B32353-B76C-493F-8648-BCD1DE2F2611}"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A995DCB-5811-4A4A-9E99-B97969993427}" type="slidenum">
              <a:rPr lang="vi-VN" smtClean="0"/>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32353-B76C-493F-8648-BCD1DE2F2611}"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A995DCB-5811-4A4A-9E99-B97969993427}" type="slidenum">
              <a:rPr lang="vi-VN" smtClean="0"/>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88B32353-B76C-493F-8648-BCD1DE2F2611}"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A995DCB-5811-4A4A-9E99-B97969993427}" type="slidenum">
              <a:rPr lang="vi-VN" smtClean="0"/>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88B32353-B76C-493F-8648-BCD1DE2F2611}"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A995DCB-5811-4A4A-9E99-B97969993427}"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32353-B76C-493F-8648-BCD1DE2F2611}" type="datetimeFigureOut">
              <a:rPr lang="vi-VN" smtClean="0"/>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95DCB-5811-4A4A-9E99-B97969993427}"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4.GIF"/><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doctailieu.com/trac-nghiem/gia-tri-noi-dung-cua-bai-tho-bai-ca-phong-canh-huong-son-a-tac-pham-the-hien-63320"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vi.wikipedia.org/wiki/%C4%90%C3%A0o_Duy_Anh" TargetMode="External"/><Relationship Id="rId1" Type="http://schemas.openxmlformats.org/officeDocument/2006/relationships/hyperlink" Target="https://vi.wikipedia.org/wiki/Nguy%E1%BB%85n_Tr%C3%A3i" TargetMode="Externa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vi.wikipedia.org/wiki/Nguy%E1%BB%85n_Tr%C3%A3i" TargetMode="Externa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vi.wikipedia.org/wiki/N%C3%BAi_B%C3%A0i_Th%C6%A1" TargetMode="External"/><Relationship Id="rId1" Type="http://schemas.openxmlformats.org/officeDocument/2006/relationships/hyperlink" Target="https://vi.wikipedia.org/wiki/L%C3%AA_Th%C3%A1nh_T%C3%B4ng"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6" name="Picture 157" descr="Image result for hÌNH ĐỘNG"/>
          <p:cNvPicPr>
            <a:picLocks noChangeAspect="1"/>
          </p:cNvPicPr>
          <p:nvPr/>
        </p:nvPicPr>
        <p:blipFill>
          <a:blip r:embed="rId1"/>
          <a:stretch>
            <a:fillRect/>
          </a:stretch>
        </p:blipFill>
        <p:spPr>
          <a:xfrm>
            <a:off x="89747" y="5702300"/>
            <a:ext cx="11511280" cy="1152313"/>
          </a:xfrm>
          <a:prstGeom prst="rect">
            <a:avLst/>
          </a:prstGeom>
          <a:noFill/>
          <a:ln w="9525">
            <a:noFill/>
          </a:ln>
        </p:spPr>
      </p:pic>
      <p:sp>
        <p:nvSpPr>
          <p:cNvPr id="2" name="Text Box 1"/>
          <p:cNvSpPr txBox="1"/>
          <p:nvPr/>
        </p:nvSpPr>
        <p:spPr>
          <a:xfrm>
            <a:off x="5980430" y="269875"/>
            <a:ext cx="6211570" cy="6169025"/>
          </a:xfrm>
          <a:prstGeom prst="rect">
            <a:avLst/>
          </a:prstGeom>
          <a:noFill/>
        </p:spPr>
        <p:txBody>
          <a:bodyPr wrap="square" rtlCol="0" anchor="t">
            <a:noAutofit/>
          </a:bodyPr>
          <a:p>
            <a:pPr algn="ctr">
              <a:defRPr/>
            </a:pPr>
            <a:r>
              <a:rPr lang="en-US" sz="3200" b="1" cap="all" dirty="0">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sym typeface="+mn-ea"/>
              </a:rPr>
              <a:t>SỞ GD &amp; ĐT bình định</a:t>
            </a:r>
            <a:endParaRPr lang="en-US" sz="3200" b="1" cap="all" dirty="0">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sym typeface="+mn-ea"/>
            </a:endParaRPr>
          </a:p>
          <a:p>
            <a:pPr algn="ctr">
              <a:defRPr/>
            </a:pPr>
            <a:r>
              <a:rPr lang="en-US" sz="3200" b="1" cap="all" dirty="0">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sym typeface="+mn-ea"/>
              </a:rPr>
              <a:t>TRƯỜNG Thpt ngô lê tân</a:t>
            </a:r>
            <a:endParaRPr lang="en-US" sz="3200" b="1" cap="all" dirty="0">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a:p>
            <a:pPr algn="ctr">
              <a:defRPr/>
            </a:pPr>
            <a:endParaRPr lang="en-US" sz="3200" b="1" cap="all" dirty="0">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sym typeface="+mn-ea"/>
            </a:endParaRPr>
          </a:p>
          <a:p>
            <a:pPr algn="ctr">
              <a:defRPr/>
            </a:pPr>
            <a:endParaRPr lang="en-US" sz="3735" b="1" cap="all"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sym typeface="+mn-ea"/>
            </a:endParaRPr>
          </a:p>
          <a:p>
            <a:pPr algn="ctr">
              <a:defRPr/>
            </a:pPr>
            <a:r>
              <a:rPr lang="en-US" sz="3735" b="1" cap="all"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sym typeface="+mn-ea"/>
              </a:rPr>
              <a:t> CHÀO MỪNG </a:t>
            </a:r>
            <a:endParaRPr lang="en-US" sz="3735" b="1" cap="all"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sym typeface="+mn-ea"/>
            </a:endParaRPr>
          </a:p>
          <a:p>
            <a:pPr algn="ctr">
              <a:defRPr/>
            </a:pPr>
            <a:r>
              <a:rPr lang="en-US" sz="3735" b="1" cap="all"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sym typeface="+mn-ea"/>
              </a:rPr>
              <a:t>CÁC EM ĐẾN VỚI TIẾT HỌC hôm nay.</a:t>
            </a:r>
            <a:endParaRPr lang="en-US" sz="3735" b="1" cap="all"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
        <p:nvSpPr>
          <p:cNvPr id="3" name="Text Box 2"/>
          <p:cNvSpPr txBox="1"/>
          <p:nvPr/>
        </p:nvSpPr>
        <p:spPr>
          <a:xfrm>
            <a:off x="7378700" y="5035550"/>
            <a:ext cx="4490720" cy="753110"/>
          </a:xfrm>
          <a:prstGeom prst="rect">
            <a:avLst/>
          </a:prstGeom>
          <a:noFill/>
        </p:spPr>
        <p:txBody>
          <a:bodyPr wrap="square" rtlCol="0" anchor="t">
            <a:noAutofit/>
          </a:bodyPr>
          <a:p>
            <a:pPr algn="ctr">
              <a:defRPr/>
            </a:pPr>
            <a:r>
              <a:rPr lang="en-US" sz="2000" b="1" cap="all" dirty="0" smtClean="0">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sym typeface="+mn-ea"/>
              </a:rPr>
              <a:t>GV giảng dạy: huỳnh thị LINH</a:t>
            </a:r>
            <a:endParaRPr lang="en-US" sz="2000" b="1" cap="all" dirty="0" smtClean="0">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sym typeface="+mn-ea"/>
            </a:endParaRPr>
          </a:p>
        </p:txBody>
      </p:sp>
      <p:sp>
        <p:nvSpPr>
          <p:cNvPr id="6" name="Content Placeholder 5"/>
          <p:cNvSpPr/>
          <p:nvPr>
            <p:ph sz="half" idx="1"/>
          </p:nvPr>
        </p:nvSpPr>
        <p:spPr/>
        <p:txBody>
          <a:bodyPr/>
          <a:p>
            <a:endParaRPr lang="en-US">
              <a:latin typeface="Times New Roman" panose="02020603050405020304" pitchFamily="18" charset="0"/>
              <a:cs typeface="Times New Roman" panose="02020603050405020304" pitchFamily="18" charset="0"/>
            </a:endParaRPr>
          </a:p>
          <a:p>
            <a:pPr marL="0" indent="0">
              <a:buNone/>
            </a:pP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p:txBody>
      </p:sp>
      <p:pic>
        <p:nvPicPr>
          <p:cNvPr id="7" name="Picture 2" descr="96351710_3811856628884807_7490366743102095360_n"/>
          <p:cNvPicPr>
            <a:picLocks noChangeAspect="1" noChangeArrowheads="1"/>
          </p:cNvPicPr>
          <p:nvPr>
            <p:ph sz="half" idx="2"/>
          </p:nvPr>
        </p:nvPicPr>
        <p:blipFill>
          <a:blip r:embed="rId2"/>
          <a:srcRect/>
          <a:stretch>
            <a:fillRect/>
          </a:stretch>
        </p:blipFill>
        <p:spPr bwMode="auto">
          <a:xfrm>
            <a:off x="89535" y="1691005"/>
            <a:ext cx="5658485" cy="3907155"/>
          </a:xfrm>
          <a:prstGeom prst="rect">
            <a:avLst/>
          </a:prstGeom>
          <a:noFill/>
          <a:ln w="9525">
            <a:noFill/>
            <a:miter lim="800000"/>
            <a:headEnd/>
            <a:tailEnd/>
          </a:ln>
        </p:spPr>
      </p:pic>
      <p:pic>
        <p:nvPicPr>
          <p:cNvPr id="4" name="Picture -2147482619" descr="14650459_1205457879524708_1341078056795790178_n"/>
          <p:cNvPicPr>
            <a:picLocks noChangeAspect="1"/>
          </p:cNvPicPr>
          <p:nvPr/>
        </p:nvPicPr>
        <p:blipFill>
          <a:blip r:embed="rId3"/>
          <a:stretch>
            <a:fillRect/>
          </a:stretch>
        </p:blipFill>
        <p:spPr>
          <a:xfrm>
            <a:off x="1537970" y="-12065"/>
            <a:ext cx="2441575" cy="1724660"/>
          </a:xfrm>
          <a:prstGeom prst="rect">
            <a:avLst/>
          </a:prstGeom>
          <a:noFill/>
          <a:ln w="9525">
            <a:noFill/>
          </a:ln>
        </p:spPr>
      </p:pic>
      <p:pic>
        <p:nvPicPr>
          <p:cNvPr id="9" name="Picture 12" descr="attachmentf73478a7"/>
          <p:cNvPicPr>
            <a:picLocks noChangeAspect="1"/>
          </p:cNvPicPr>
          <p:nvPr/>
        </p:nvPicPr>
        <p:blipFill>
          <a:blip r:embed="rId4"/>
          <a:stretch>
            <a:fillRect/>
          </a:stretch>
        </p:blipFill>
        <p:spPr>
          <a:xfrm rot="294055">
            <a:off x="4364355" y="24765"/>
            <a:ext cx="912495" cy="1605915"/>
          </a:xfrm>
          <a:prstGeom prst="rect">
            <a:avLst/>
          </a:prstGeom>
          <a:noFill/>
          <a:ln w="9525">
            <a:noFill/>
          </a:ln>
        </p:spPr>
      </p:pic>
      <p:pic>
        <p:nvPicPr>
          <p:cNvPr id="10" name="Picture 12" descr="attachmentf73478a7"/>
          <p:cNvPicPr>
            <a:picLocks noChangeAspect="1"/>
          </p:cNvPicPr>
          <p:nvPr/>
        </p:nvPicPr>
        <p:blipFill>
          <a:blip r:embed="rId4"/>
          <a:stretch>
            <a:fillRect/>
          </a:stretch>
        </p:blipFill>
        <p:spPr>
          <a:xfrm rot="294055">
            <a:off x="-81915" y="38735"/>
            <a:ext cx="969010" cy="1691005"/>
          </a:xfrm>
          <a:prstGeom prst="rect">
            <a:avLst/>
          </a:prstGeom>
          <a:noFill/>
          <a:ln w="9525">
            <a:noFill/>
          </a:ln>
        </p:spPr>
      </p:pic>
      <p:pic>
        <p:nvPicPr>
          <p:cNvPr id="11" name="Picture 12" descr="attachmentf73478a7"/>
          <p:cNvPicPr>
            <a:picLocks noChangeAspect="1"/>
          </p:cNvPicPr>
          <p:nvPr/>
        </p:nvPicPr>
        <p:blipFill>
          <a:blip r:embed="rId4"/>
          <a:stretch>
            <a:fillRect/>
          </a:stretch>
        </p:blipFill>
        <p:spPr>
          <a:xfrm rot="294055">
            <a:off x="5126990" y="-80645"/>
            <a:ext cx="969010" cy="1732915"/>
          </a:xfrm>
          <a:prstGeom prst="rect">
            <a:avLst/>
          </a:prstGeom>
          <a:noFill/>
          <a:ln w="9525">
            <a:noFill/>
          </a:ln>
        </p:spPr>
      </p:pic>
      <p:pic>
        <p:nvPicPr>
          <p:cNvPr id="12" name="Picture 12" descr="attachmentf73478a7"/>
          <p:cNvPicPr>
            <a:picLocks noChangeAspect="1"/>
          </p:cNvPicPr>
          <p:nvPr/>
        </p:nvPicPr>
        <p:blipFill>
          <a:blip r:embed="rId4"/>
          <a:stretch>
            <a:fillRect/>
          </a:stretch>
        </p:blipFill>
        <p:spPr>
          <a:xfrm rot="294055">
            <a:off x="681990" y="142240"/>
            <a:ext cx="969010" cy="1586865"/>
          </a:xfrm>
          <a:prstGeom prst="rect">
            <a:avLst/>
          </a:prstGeom>
          <a:noFill/>
          <a:ln w="9525">
            <a:noFill/>
          </a:ln>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2">
                                            <p:txEl>
                                              <p:pRg st="4" end="4"/>
                                            </p:txEl>
                                          </p:spTgt>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Callout 3"/>
          <p:cNvSpPr/>
          <p:nvPr/>
        </p:nvSpPr>
        <p:spPr>
          <a:xfrm>
            <a:off x="593889" y="226243"/>
            <a:ext cx="5505253" cy="3252248"/>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02 </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03 </a:t>
            </a:r>
            <a:r>
              <a:rPr lang="en-US" sz="3200" dirty="0" err="1">
                <a:latin typeface="Times New Roman" panose="02020603050405020304" pitchFamily="18" charset="0"/>
                <a:cs typeface="Times New Roman" panose="02020603050405020304" pitchFamily="18" charset="0"/>
              </a:rPr>
              <a:t>phút</a:t>
            </a:r>
            <a:endParaRPr lang="vi-VN"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66408" y="226242"/>
            <a:ext cx="4468306" cy="3252247"/>
          </a:xfrm>
          <a:prstGeom prst="rect">
            <a:avLst/>
          </a:prstGeom>
        </p:spPr>
      </p:pic>
      <p:sp>
        <p:nvSpPr>
          <p:cNvPr id="6" name="Plaque 5"/>
          <p:cNvSpPr/>
          <p:nvPr/>
        </p:nvSpPr>
        <p:spPr>
          <a:xfrm>
            <a:off x="2471394" y="4154109"/>
            <a:ext cx="7249212" cy="1960775"/>
          </a:xfrm>
          <a:prstGeom prst="plaqu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 Trình bày những hiểu biết của em về tác giả Chu Mạnh Trinh.</a:t>
            </a:r>
            <a:endParaRPr lang="vi-VN" sz="3200">
              <a:latin typeface="Times New Roman" panose="02020603050405020304" pitchFamily="18" charset="0"/>
              <a:cs typeface="Times New Roman" panose="02020603050405020304" pitchFamily="18" charset="0"/>
            </a:endParaRPr>
          </a:p>
        </p:txBody>
      </p:sp>
      <p:sp>
        <p:nvSpPr>
          <p:cNvPr id="7" name="TextBox 6"/>
          <p:cNvSpPr txBox="1"/>
          <p:nvPr/>
        </p:nvSpPr>
        <p:spPr>
          <a:xfrm>
            <a:off x="3260324" y="3907886"/>
            <a:ext cx="6094520" cy="246221"/>
          </a:xfrm>
          <a:prstGeom prst="rect">
            <a:avLst/>
          </a:prstGeom>
          <a:noFill/>
        </p:spPr>
        <p:txBody>
          <a:bodyPr wrap="square">
            <a:spAutoFit/>
          </a:bodyPr>
          <a:lstStyle/>
          <a:p>
            <a:r>
              <a:rPr lang="vi-VN" sz="1000" dirty="0">
                <a:solidFill>
                  <a:schemeClr val="bg1"/>
                </a:solidFill>
              </a:rPr>
              <a:t>Nguyễn thị Xuân -Trường thpt Gò Vấp -0903183914</a:t>
            </a:r>
            <a:endParaRPr lang="en-US" sz="1000" dirty="0">
              <a:solidFill>
                <a:schemeClr val="bg1"/>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 y="0"/>
            <a:ext cx="3629320" cy="95210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I. Tìm hiểu chung</a:t>
            </a:r>
            <a:endParaRPr lang="vi-VN" sz="3200">
              <a:latin typeface="Times New Roman" panose="02020603050405020304" pitchFamily="18" charset="0"/>
              <a:cs typeface="Times New Roman" panose="02020603050405020304" pitchFamily="18" charset="0"/>
            </a:endParaRPr>
          </a:p>
        </p:txBody>
      </p:sp>
      <p:sp>
        <p:nvSpPr>
          <p:cNvPr id="5" name="Flowchart: Terminator 4"/>
          <p:cNvSpPr/>
          <p:nvPr/>
        </p:nvSpPr>
        <p:spPr>
          <a:xfrm>
            <a:off x="518473" y="1084083"/>
            <a:ext cx="5646656" cy="857840"/>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Tác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a:t>
            </a:r>
            <a:r>
              <a:rPr lang="en-US" sz="3200" b="1" dirty="0">
                <a:solidFill>
                  <a:srgbClr val="FF0000"/>
                </a:solidFill>
                <a:latin typeface="Times New Roman" panose="02020603050405020304" pitchFamily="18" charset="0"/>
                <a:cs typeface="Times New Roman" panose="02020603050405020304" pitchFamily="18" charset="0"/>
              </a:rPr>
              <a:t> Chu </a:t>
            </a:r>
            <a:r>
              <a:rPr lang="en-US" sz="3200" b="1" dirty="0" err="1">
                <a:solidFill>
                  <a:srgbClr val="FF0000"/>
                </a:solidFill>
                <a:latin typeface="Times New Roman" panose="02020603050405020304" pitchFamily="18" charset="0"/>
                <a:cs typeface="Times New Roman" panose="02020603050405020304" pitchFamily="18" charset="0"/>
              </a:rPr>
              <a:t>Mạnh</a:t>
            </a:r>
            <a:r>
              <a:rPr lang="en-US" sz="3200" b="1" dirty="0">
                <a:solidFill>
                  <a:srgbClr val="FF0000"/>
                </a:solidFill>
                <a:latin typeface="Times New Roman" panose="02020603050405020304" pitchFamily="18" charset="0"/>
                <a:cs typeface="Times New Roman" panose="02020603050405020304" pitchFamily="18" charset="0"/>
              </a:rPr>
              <a:t> Trinh</a:t>
            </a:r>
            <a:endParaRPr lang="vi-VN" sz="32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p:nvPr/>
        </p:nvPicPr>
        <p:blipFill>
          <a:blip r:embed="rId1">
            <a:extLst>
              <a:ext uri="{28A0092B-C50C-407E-A947-70E740481C1C}">
                <a14:useLocalDpi xmlns:a14="http://schemas.microsoft.com/office/drawing/2010/main" val="0"/>
              </a:ext>
            </a:extLst>
          </a:blip>
          <a:stretch>
            <a:fillRect/>
          </a:stretch>
        </p:blipFill>
        <p:spPr>
          <a:xfrm>
            <a:off x="6881076" y="160255"/>
            <a:ext cx="3648664" cy="2950591"/>
          </a:xfrm>
          <a:prstGeom prst="rect">
            <a:avLst/>
          </a:prstGeom>
        </p:spPr>
      </p:pic>
      <p:sp>
        <p:nvSpPr>
          <p:cNvPr id="7" name="Flowchart: Terminator 6"/>
          <p:cNvSpPr/>
          <p:nvPr/>
        </p:nvSpPr>
        <p:spPr>
          <a:xfrm>
            <a:off x="393413" y="2108506"/>
            <a:ext cx="6287678" cy="95210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 Chu Mạnh Trinh (1862- 1905 )</a:t>
            </a:r>
            <a:endParaRPr lang="vi-VN" sz="3200">
              <a:latin typeface="Times New Roman" panose="02020603050405020304" pitchFamily="18" charset="0"/>
              <a:cs typeface="Times New Roman" panose="02020603050405020304" pitchFamily="18" charset="0"/>
            </a:endParaRPr>
          </a:p>
        </p:txBody>
      </p:sp>
      <p:sp>
        <p:nvSpPr>
          <p:cNvPr id="8" name="Flowchart: Terminator 7"/>
          <p:cNvSpPr/>
          <p:nvPr/>
        </p:nvSpPr>
        <p:spPr>
          <a:xfrm>
            <a:off x="301656" y="3233393"/>
            <a:ext cx="10397767" cy="952107"/>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 Quê quán: làng Phú Thị- Đông Yên phủ Khoái Châu nay thuộc huyện Văn Giang Hưng Yên.</a:t>
            </a:r>
            <a:endParaRPr lang="vi-VN" sz="3200">
              <a:latin typeface="Times New Roman" panose="02020603050405020304" pitchFamily="18" charset="0"/>
              <a:cs typeface="Times New Roman" panose="02020603050405020304" pitchFamily="18" charset="0"/>
            </a:endParaRPr>
          </a:p>
        </p:txBody>
      </p:sp>
      <p:sp>
        <p:nvSpPr>
          <p:cNvPr id="9" name="Flowchart: Terminator 8"/>
          <p:cNvSpPr/>
          <p:nvPr/>
        </p:nvSpPr>
        <p:spPr>
          <a:xfrm>
            <a:off x="518473" y="4475375"/>
            <a:ext cx="10114962" cy="952107"/>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 Là người am hiểu cầm, kì, thi, hoạ và nghệ thuật kiến trúc.</a:t>
            </a:r>
            <a:endParaRPr lang="vi-VN" sz="3200">
              <a:latin typeface="Times New Roman" panose="02020603050405020304" pitchFamily="18" charset="0"/>
              <a:cs typeface="Times New Roman" panose="02020603050405020304" pitchFamily="18" charset="0"/>
            </a:endParaRPr>
          </a:p>
        </p:txBody>
      </p:sp>
      <p:sp>
        <p:nvSpPr>
          <p:cNvPr id="10" name="Flowchart: Terminator 9"/>
          <p:cNvSpPr/>
          <p:nvPr/>
        </p:nvSpPr>
        <p:spPr>
          <a:xfrm>
            <a:off x="518473" y="5550028"/>
            <a:ext cx="11166049" cy="952107"/>
          </a:xfrm>
          <a:prstGeom prst="flowChartTermina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1905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Yên</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424206" y="103695"/>
            <a:ext cx="7956223" cy="829559"/>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3.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cảnh</a:t>
            </a:r>
            <a:r>
              <a:rPr lang="en-US" sz="3200" b="1" dirty="0">
                <a:solidFill>
                  <a:srgbClr val="FF0000"/>
                </a:solidFill>
                <a:latin typeface="Times New Roman" panose="02020603050405020304" pitchFamily="18" charset="0"/>
                <a:cs typeface="Times New Roman" panose="02020603050405020304" pitchFamily="18" charset="0"/>
              </a:rPr>
              <a:t>”</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Sun 4"/>
          <p:cNvSpPr/>
          <p:nvPr/>
        </p:nvSpPr>
        <p:spPr>
          <a:xfrm>
            <a:off x="0" y="1272723"/>
            <a:ext cx="7106972" cy="5279011"/>
          </a:xfrm>
          <a:prstGeom prst="sun">
            <a:avLst>
              <a:gd name="adj" fmla="val 1852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b="1" dirty="0">
                <a:latin typeface="Times New Roman" panose="02020603050405020304" pitchFamily="18" charset="0"/>
                <a:cs typeface="Times New Roman" panose="02020603050405020304" pitchFamily="18" charset="0"/>
              </a:rPr>
              <a:t>Đọc văn bản và trả lời phần tìm hiểu về tác phẩm ở PHT số 01:</a:t>
            </a:r>
            <a:endParaRPr lang="vi-VN" sz="32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27520" y="933254"/>
            <a:ext cx="5165090" cy="582105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3063711" y="0"/>
            <a:ext cx="8144759" cy="1074656"/>
          </a:xfrm>
          <a:prstGeom prst="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a:solidFill>
                  <a:schemeClr val="accent6">
                    <a:lumMod val="50000"/>
                  </a:schemeClr>
                </a:solidFill>
                <a:latin typeface="Times New Roman" panose="02020603050405020304" pitchFamily="18" charset="0"/>
                <a:cs typeface="Times New Roman" panose="02020603050405020304" pitchFamily="18" charset="0"/>
              </a:rPr>
              <a:t> + </a:t>
            </a:r>
            <a:r>
              <a:rPr lang="de-DE" sz="3200" i="1">
                <a:solidFill>
                  <a:schemeClr val="accent6">
                    <a:lumMod val="50000"/>
                  </a:schemeClr>
                </a:solidFill>
                <a:latin typeface="Times New Roman" panose="02020603050405020304" pitchFamily="18" charset="0"/>
                <a:cs typeface="Times New Roman" panose="02020603050405020304" pitchFamily="18" charset="0"/>
              </a:rPr>
              <a:t>Nêu hoàn cảnh sáng tác của bài thơ.</a:t>
            </a:r>
            <a:endParaRPr lang="vi-VN" sz="320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Frame 4"/>
          <p:cNvSpPr/>
          <p:nvPr/>
        </p:nvSpPr>
        <p:spPr>
          <a:xfrm>
            <a:off x="1960775" y="1247483"/>
            <a:ext cx="6834433" cy="967816"/>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i="1">
                <a:solidFill>
                  <a:srgbClr val="0070C0"/>
                </a:solidFill>
                <a:latin typeface="Times New Roman" panose="02020603050405020304" pitchFamily="18" charset="0"/>
                <a:cs typeface="Times New Roman" panose="02020603050405020304" pitchFamily="18" charset="0"/>
              </a:rPr>
              <a:t> + Xác định thể loại</a:t>
            </a:r>
            <a:endParaRPr lang="vi-VN" sz="3200">
              <a:solidFill>
                <a:srgbClr val="0070C0"/>
              </a:solidFill>
              <a:latin typeface="Times New Roman" panose="02020603050405020304" pitchFamily="18" charset="0"/>
              <a:cs typeface="Times New Roman" panose="02020603050405020304" pitchFamily="18" charset="0"/>
            </a:endParaRPr>
          </a:p>
        </p:txBody>
      </p:sp>
      <p:sp>
        <p:nvSpPr>
          <p:cNvPr id="6" name="Frame 5"/>
          <p:cNvSpPr/>
          <p:nvPr/>
        </p:nvSpPr>
        <p:spPr>
          <a:xfrm>
            <a:off x="1244337" y="5423555"/>
            <a:ext cx="8144759" cy="1288329"/>
          </a:xfrm>
          <a:prstGeom prst="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i="1">
                <a:solidFill>
                  <a:srgbClr val="002060"/>
                </a:solidFill>
                <a:latin typeface="Times New Roman" panose="02020603050405020304" pitchFamily="18" charset="0"/>
                <a:cs typeface="Times New Roman" panose="02020603050405020304" pitchFamily="18" charset="0"/>
              </a:rPr>
              <a:t>+ Phát biểu cảm hứng chủ đạo của bài thơ.</a:t>
            </a:r>
            <a:endParaRPr lang="vi-VN" sz="3200">
              <a:solidFill>
                <a:srgbClr val="002060"/>
              </a:solidFill>
              <a:latin typeface="Times New Roman" panose="02020603050405020304" pitchFamily="18" charset="0"/>
              <a:cs typeface="Times New Roman" panose="02020603050405020304" pitchFamily="18" charset="0"/>
            </a:endParaRPr>
          </a:p>
        </p:txBody>
      </p:sp>
      <p:sp>
        <p:nvSpPr>
          <p:cNvPr id="7" name="Frame 6"/>
          <p:cNvSpPr/>
          <p:nvPr/>
        </p:nvSpPr>
        <p:spPr>
          <a:xfrm>
            <a:off x="2752628" y="4304908"/>
            <a:ext cx="7220932" cy="945820"/>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i="1" dirty="0">
                <a:solidFill>
                  <a:srgbClr val="0070C0"/>
                </a:solidFill>
                <a:latin typeface="Times New Roman" panose="02020603050405020304" pitchFamily="18" charset="0"/>
                <a:cs typeface="Times New Roman" panose="02020603050405020304" pitchFamily="18" charset="0"/>
              </a:rPr>
              <a:t> + Xác định bố cục của bài thơ.</a:t>
            </a:r>
            <a:endParaRPr lang="vi-VN" sz="3200" dirty="0">
              <a:solidFill>
                <a:srgbClr val="0070C0"/>
              </a:solidFill>
              <a:latin typeface="Times New Roman" panose="02020603050405020304" pitchFamily="18" charset="0"/>
              <a:cs typeface="Times New Roman" panose="02020603050405020304" pitchFamily="18" charset="0"/>
            </a:endParaRPr>
          </a:p>
        </p:txBody>
      </p:sp>
      <p:sp>
        <p:nvSpPr>
          <p:cNvPr id="8" name="Frame 7"/>
          <p:cNvSpPr/>
          <p:nvPr/>
        </p:nvSpPr>
        <p:spPr>
          <a:xfrm>
            <a:off x="0" y="2344133"/>
            <a:ext cx="11924908" cy="1831941"/>
          </a:xfrm>
          <a:prstGeom prst="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i="1" dirty="0">
                <a:solidFill>
                  <a:schemeClr val="accent6">
                    <a:lumMod val="50000"/>
                  </a:schemeClr>
                </a:solidFill>
                <a:latin typeface="Times New Roman" panose="02020603050405020304" pitchFamily="18" charset="0"/>
                <a:cs typeface="Times New Roman" panose="02020603050405020304" pitchFamily="18" charset="0"/>
              </a:rPr>
              <a:t> + Chủ thể trữ tình của bài thơ là ai? Đó là  chủ thế ẩn, chủ thể xuất hiện trực tiếp hay chủ thể nhập vai vào một nhân vật trong bài thơ?</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75414" y="122548"/>
            <a:ext cx="7993930" cy="5844619"/>
          </a:xfrm>
          <a:prstGeom prst="donut">
            <a:avLst>
              <a:gd name="adj" fmla="val 806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 name="Rectangle 4"/>
          <p:cNvSpPr/>
          <p:nvPr/>
        </p:nvSpPr>
        <p:spPr>
          <a:xfrm>
            <a:off x="1143785" y="1845545"/>
            <a:ext cx="6096000" cy="2554545"/>
          </a:xfrm>
          <a:prstGeom prst="rect">
            <a:avLst/>
          </a:prstGeom>
        </p:spPr>
        <p:txBody>
          <a:bodyPr>
            <a:spAutoFit/>
          </a:bodyPr>
          <a:lstStyle/>
          <a:p>
            <a:r>
              <a:rPr lang="de-DE" sz="3200" dirty="0">
                <a:solidFill>
                  <a:srgbClr val="0D0D0D"/>
                </a:solidFill>
                <a:latin typeface="Times New Roman" panose="02020603050405020304" pitchFamily="18" charset="0"/>
                <a:ea typeface="MS Mincho"/>
              </a:rPr>
              <a:t>Nhắc lại khái niệm cảm hứng chủ đạo đã học ở bài học 2 và </a:t>
            </a:r>
            <a:endParaRPr lang="de-DE" sz="3200" dirty="0">
              <a:solidFill>
                <a:srgbClr val="0D0D0D"/>
              </a:solidFill>
              <a:latin typeface="Times New Roman" panose="02020603050405020304" pitchFamily="18" charset="0"/>
              <a:ea typeface="MS Mincho"/>
            </a:endParaRPr>
          </a:p>
          <a:p>
            <a:r>
              <a:rPr lang="de-DE" sz="3200" dirty="0">
                <a:solidFill>
                  <a:srgbClr val="0D0D0D"/>
                </a:solidFill>
                <a:latin typeface="Times New Roman" panose="02020603050405020304" pitchFamily="18" charset="0"/>
                <a:ea typeface="MS Mincho"/>
              </a:rPr>
              <a:t>thảo luận cặp để phát biểu cảm hứng chủ đạo của bài </a:t>
            </a:r>
            <a:r>
              <a:rPr lang="de-DE" sz="3200" i="1" dirty="0">
                <a:solidFill>
                  <a:srgbClr val="0D0D0D"/>
                </a:solidFill>
                <a:latin typeface="Times New Roman" panose="02020603050405020304" pitchFamily="18" charset="0"/>
                <a:ea typeface="MS Mincho"/>
              </a:rPr>
              <a:t>Hương Sơn phong cảnh ca</a:t>
            </a:r>
            <a:endParaRPr lang="vi-VN" sz="3200" dirty="0"/>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08156" y="471340"/>
            <a:ext cx="3692166" cy="5938887"/>
          </a:xfrm>
          <a:prstGeom prst="rect">
            <a:avLst/>
          </a:prstGeom>
        </p:spPr>
      </p:pic>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39306" y="804507"/>
          <a:ext cx="11813881" cy="4394375"/>
        </p:xfrm>
        <a:graphic>
          <a:graphicData uri="http://schemas.openxmlformats.org/drawingml/2006/table">
            <a:tbl>
              <a:tblPr firstRow="1" bandRow="1">
                <a:tableStyleId>{5C22544A-7EE6-4342-B048-85BDC9FD1C3A}</a:tableStyleId>
              </a:tblPr>
              <a:tblGrid>
                <a:gridCol w="3868848"/>
                <a:gridCol w="7945033"/>
              </a:tblGrid>
              <a:tr h="1193975">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3200" b="1" kern="1200" dirty="0">
                          <a:solidFill>
                            <a:srgbClr val="00B050"/>
                          </a:solidFill>
                          <a:effectLst/>
                          <a:latin typeface="Times New Roman" panose="02020603050405020304" pitchFamily="18" charset="0"/>
                          <a:ea typeface="+mn-ea"/>
                          <a:cs typeface="Times New Roman" panose="02020603050405020304" pitchFamily="18" charset="0"/>
                        </a:rPr>
                        <a:t>a. </a:t>
                      </a:r>
                      <a:r>
                        <a:rPr lang="en-US" sz="3200" b="1" kern="1200" dirty="0" err="1">
                          <a:solidFill>
                            <a:srgbClr val="00B050"/>
                          </a:solidFill>
                          <a:effectLst/>
                          <a:latin typeface="Times New Roman" panose="02020603050405020304" pitchFamily="18" charset="0"/>
                          <a:ea typeface="+mn-ea"/>
                          <a:cs typeface="Times New Roman" panose="02020603050405020304" pitchFamily="18" charset="0"/>
                        </a:rPr>
                        <a:t>Đọc</a:t>
                      </a:r>
                      <a:r>
                        <a:rPr lang="en-US" sz="3200" b="1"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00B050"/>
                          </a:solidFill>
                          <a:effectLst/>
                          <a:latin typeface="Times New Roman" panose="02020603050405020304" pitchFamily="18" charset="0"/>
                          <a:ea typeface="+mn-ea"/>
                          <a:cs typeface="Times New Roman" panose="02020603050405020304" pitchFamily="18" charset="0"/>
                        </a:rPr>
                        <a:t>và</a:t>
                      </a:r>
                      <a:r>
                        <a:rPr lang="en-US" sz="3200" b="1"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00B050"/>
                          </a:solidFill>
                          <a:effectLst/>
                          <a:latin typeface="Times New Roman" panose="02020603050405020304" pitchFamily="18" charset="0"/>
                          <a:ea typeface="+mn-ea"/>
                          <a:cs typeface="Times New Roman" panose="02020603050405020304" pitchFamily="18" charset="0"/>
                        </a:rPr>
                        <a:t>tìm</a:t>
                      </a:r>
                      <a:r>
                        <a:rPr lang="en-US" sz="3200" b="1"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00B050"/>
                          </a:solidFill>
                          <a:effectLst/>
                          <a:latin typeface="Times New Roman" panose="02020603050405020304" pitchFamily="18" charset="0"/>
                          <a:ea typeface="+mn-ea"/>
                          <a:cs typeface="Times New Roman" panose="02020603050405020304" pitchFamily="18" charset="0"/>
                        </a:rPr>
                        <a:t>hiểu</a:t>
                      </a:r>
                      <a:r>
                        <a:rPr lang="en-US" sz="3200" b="1"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00B050"/>
                          </a:solidFill>
                          <a:effectLst/>
                          <a:latin typeface="Times New Roman" panose="02020603050405020304" pitchFamily="18" charset="0"/>
                          <a:ea typeface="+mn-ea"/>
                          <a:cs typeface="Times New Roman" panose="02020603050405020304" pitchFamily="18" charset="0"/>
                        </a:rPr>
                        <a:t>chú</a:t>
                      </a:r>
                      <a:r>
                        <a:rPr lang="en-US" sz="3200" b="1"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00B050"/>
                          </a:solidFill>
                          <a:effectLst/>
                          <a:latin typeface="Times New Roman" panose="02020603050405020304" pitchFamily="18" charset="0"/>
                          <a:ea typeface="+mn-ea"/>
                          <a:cs typeface="Times New Roman" panose="02020603050405020304" pitchFamily="18" charset="0"/>
                        </a:rPr>
                        <a:t>thích</a:t>
                      </a:r>
                      <a:r>
                        <a:rPr lang="en-US" sz="3200" b="1"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00B050"/>
                          </a:solidFill>
                          <a:effectLst/>
                          <a:latin typeface="Times New Roman" panose="02020603050405020304" pitchFamily="18" charset="0"/>
                          <a:ea typeface="+mn-ea"/>
                          <a:cs typeface="Times New Roman" panose="02020603050405020304" pitchFamily="18" charset="0"/>
                        </a:rPr>
                        <a:t>từ</a:t>
                      </a:r>
                      <a:r>
                        <a:rPr lang="en-US" sz="3200" b="1"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00B050"/>
                          </a:solidFill>
                          <a:effectLst/>
                          <a:latin typeface="Times New Roman" panose="02020603050405020304" pitchFamily="18" charset="0"/>
                          <a:ea typeface="+mn-ea"/>
                          <a:cs typeface="Times New Roman" panose="02020603050405020304" pitchFamily="18" charset="0"/>
                        </a:rPr>
                        <a:t>khó</a:t>
                      </a:r>
                      <a:endParaRPr lang="vi-VN" sz="3200" b="1" kern="1200" dirty="0">
                        <a:solidFill>
                          <a:srgbClr val="00B05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b="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00B050"/>
                          </a:solidFill>
                          <a:effectLst/>
                          <a:latin typeface="Times New Roman" panose="02020603050405020304" pitchFamily="18" charset="0"/>
                          <a:ea typeface="+mn-ea"/>
                          <a:cs typeface="Times New Roman" panose="02020603050405020304" pitchFamily="18" charset="0"/>
                        </a:rPr>
                        <a:t>Đọc</a:t>
                      </a:r>
                      <a:r>
                        <a:rPr lang="en-US" sz="3200" b="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00B050"/>
                          </a:solidFill>
                          <a:effectLst/>
                          <a:latin typeface="Times New Roman" panose="02020603050405020304" pitchFamily="18" charset="0"/>
                          <a:ea typeface="+mn-ea"/>
                          <a:cs typeface="Times New Roman" panose="02020603050405020304" pitchFamily="18" charset="0"/>
                        </a:rPr>
                        <a:t>diễn</a:t>
                      </a:r>
                      <a:r>
                        <a:rPr lang="en-US" sz="3200" b="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00B050"/>
                          </a:solidFill>
                          <a:effectLst/>
                          <a:latin typeface="Times New Roman" panose="02020603050405020304" pitchFamily="18" charset="0"/>
                          <a:ea typeface="+mn-ea"/>
                          <a:cs typeface="Times New Roman" panose="02020603050405020304" pitchFamily="18" charset="0"/>
                        </a:rPr>
                        <a:t>cảm</a:t>
                      </a:r>
                      <a:endParaRPr lang="vi-VN" sz="3200" b="0" kern="1200" dirty="0">
                        <a:solidFill>
                          <a:srgbClr val="00B050"/>
                        </a:solidFill>
                        <a:effectLst/>
                        <a:latin typeface="Times New Roman" panose="02020603050405020304" pitchFamily="18" charset="0"/>
                        <a:ea typeface="+mn-ea"/>
                        <a:cs typeface="Times New Roman" panose="02020603050405020304" pitchFamily="18" charset="0"/>
                      </a:endParaRPr>
                    </a:p>
                    <a:p>
                      <a:r>
                        <a:rPr lang="en-US" sz="3200" b="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00B050"/>
                          </a:solidFill>
                          <a:effectLst/>
                          <a:latin typeface="Times New Roman" panose="02020603050405020304" pitchFamily="18" charset="0"/>
                          <a:ea typeface="+mn-ea"/>
                          <a:cs typeface="Times New Roman" panose="02020603050405020304" pitchFamily="18" charset="0"/>
                        </a:rPr>
                        <a:t>Tìm</a:t>
                      </a:r>
                      <a:r>
                        <a:rPr lang="en-US" sz="3200" b="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00B050"/>
                          </a:solidFill>
                          <a:effectLst/>
                          <a:latin typeface="Times New Roman" panose="02020603050405020304" pitchFamily="18" charset="0"/>
                          <a:ea typeface="+mn-ea"/>
                          <a:cs typeface="Times New Roman" panose="02020603050405020304" pitchFamily="18" charset="0"/>
                        </a:rPr>
                        <a:t>hiểu</a:t>
                      </a:r>
                      <a:r>
                        <a:rPr lang="en-US" sz="3200" b="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00B050"/>
                          </a:solidFill>
                          <a:effectLst/>
                          <a:latin typeface="Times New Roman" panose="02020603050405020304" pitchFamily="18" charset="0"/>
                          <a:ea typeface="+mn-ea"/>
                          <a:cs typeface="Times New Roman" panose="02020603050405020304" pitchFamily="18" charset="0"/>
                        </a:rPr>
                        <a:t>chú</a:t>
                      </a:r>
                      <a:r>
                        <a:rPr lang="en-US" sz="3200" b="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00B050"/>
                          </a:solidFill>
                          <a:effectLst/>
                          <a:latin typeface="Times New Roman" panose="02020603050405020304" pitchFamily="18" charset="0"/>
                          <a:ea typeface="+mn-ea"/>
                          <a:cs typeface="Times New Roman" panose="02020603050405020304" pitchFamily="18" charset="0"/>
                        </a:rPr>
                        <a:t>thích</a:t>
                      </a:r>
                      <a:r>
                        <a:rPr lang="en-US" sz="3200" b="0" i="1" kern="1200" dirty="0">
                          <a:solidFill>
                            <a:srgbClr val="00B050"/>
                          </a:solidFill>
                          <a:effectLst/>
                          <a:latin typeface="Times New Roman" panose="02020603050405020304" pitchFamily="18" charset="0"/>
                          <a:ea typeface="+mn-ea"/>
                          <a:cs typeface="Times New Roman" panose="02020603050405020304" pitchFamily="18" charset="0"/>
                        </a:rPr>
                        <a:t>.</a:t>
                      </a:r>
                      <a:endParaRPr lang="vi-VN" sz="3200" b="0" kern="1200" dirty="0">
                        <a:solidFill>
                          <a:srgbClr val="00B05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35207">
                <a:tc>
                  <a:txBody>
                    <a:bodyPr/>
                    <a:lstStyle/>
                    <a:p>
                      <a:r>
                        <a:rPr lang="en-US" sz="3200" b="1" kern="1200" dirty="0">
                          <a:solidFill>
                            <a:srgbClr val="FF0000"/>
                          </a:solidFill>
                          <a:effectLst/>
                          <a:latin typeface="Times New Roman" panose="02020603050405020304" pitchFamily="18" charset="0"/>
                          <a:ea typeface="+mn-ea"/>
                          <a:cs typeface="Times New Roman" panose="02020603050405020304" pitchFamily="18" charset="0"/>
                        </a:rPr>
                        <a:t>b.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Hoàn</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cảnh</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sáng</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tác</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a:t>
                      </a:r>
                      <a:endParaRPr lang="vi-VN" sz="32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Đây</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là</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trong</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ba</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bài</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thơ</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được</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Chu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Mạnh</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Trinh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viết</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về</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Hương</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Sơn</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vào</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dịp</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ông</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trông</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coi</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trùng</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tu</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tôn</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tạo</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quần</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thể</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danh</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thắng</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nơi</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0000"/>
                          </a:solidFill>
                          <a:effectLst/>
                          <a:latin typeface="Times New Roman" panose="02020603050405020304" pitchFamily="18" charset="0"/>
                          <a:ea typeface="+mn-ea"/>
                          <a:cs typeface="Times New Roman" panose="02020603050405020304" pitchFamily="18" charset="0"/>
                        </a:rPr>
                        <a:t>đây</a:t>
                      </a:r>
                      <a:r>
                        <a:rPr lang="en-US" sz="3200" kern="1200" dirty="0">
                          <a:solidFill>
                            <a:srgbClr val="FF0000"/>
                          </a:solidFill>
                          <a:effectLst/>
                          <a:latin typeface="Times New Roman" panose="02020603050405020304" pitchFamily="18" charset="0"/>
                          <a:ea typeface="+mn-ea"/>
                          <a:cs typeface="Times New Roman" panose="02020603050405020304" pitchFamily="18" charset="0"/>
                        </a:rPr>
                        <a:t>.</a:t>
                      </a:r>
                      <a:endParaRPr lang="vi-VN" sz="3200" kern="1200" dirty="0">
                        <a:solidFill>
                          <a:srgbClr val="FF000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4645">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3200" b="1" kern="1200" dirty="0">
                          <a:solidFill>
                            <a:srgbClr val="7030A0"/>
                          </a:solidFill>
                          <a:effectLst/>
                          <a:latin typeface="Times New Roman" panose="02020603050405020304" pitchFamily="18" charset="0"/>
                          <a:ea typeface="+mn-ea"/>
                          <a:cs typeface="Times New Roman" panose="02020603050405020304" pitchFamily="18" charset="0"/>
                        </a:rPr>
                        <a:t>c. </a:t>
                      </a:r>
                      <a:r>
                        <a:rPr lang="en-US" sz="3200" b="1" kern="1200" dirty="0" err="1">
                          <a:solidFill>
                            <a:srgbClr val="7030A0"/>
                          </a:solidFill>
                          <a:effectLst/>
                          <a:latin typeface="Times New Roman" panose="02020603050405020304" pitchFamily="18" charset="0"/>
                          <a:ea typeface="+mn-ea"/>
                          <a:cs typeface="Times New Roman" panose="02020603050405020304" pitchFamily="18" charset="0"/>
                        </a:rPr>
                        <a:t>Thể</a:t>
                      </a:r>
                      <a:r>
                        <a:rPr lang="en-US" sz="32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7030A0"/>
                          </a:solidFill>
                          <a:effectLst/>
                          <a:latin typeface="Times New Roman" panose="02020603050405020304" pitchFamily="18" charset="0"/>
                          <a:ea typeface="+mn-ea"/>
                          <a:cs typeface="Times New Roman" panose="02020603050405020304" pitchFamily="18" charset="0"/>
                        </a:rPr>
                        <a:t>loại</a:t>
                      </a:r>
                      <a:r>
                        <a:rPr lang="en-US" sz="3200" b="1" kern="1200" dirty="0">
                          <a:solidFill>
                            <a:srgbClr val="7030A0"/>
                          </a:solidFill>
                          <a:effectLst/>
                          <a:latin typeface="Times New Roman" panose="02020603050405020304" pitchFamily="18" charset="0"/>
                          <a:ea typeface="+mn-ea"/>
                          <a:cs typeface="Times New Roman" panose="02020603050405020304" pitchFamily="18" charset="0"/>
                        </a:rPr>
                        <a:t>:</a:t>
                      </a:r>
                      <a:endParaRPr lang="vi-VN" sz="3200" dirty="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Bài</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thơ</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làm</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theo</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thể</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hát</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nói</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có</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biến</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thể</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dôi</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7030A0"/>
                          </a:solidFill>
                          <a:effectLst/>
                          <a:latin typeface="Times New Roman" panose="02020603050405020304" pitchFamily="18" charset="0"/>
                          <a:ea typeface="+mn-ea"/>
                          <a:cs typeface="Times New Roman" panose="02020603050405020304" pitchFamily="18" charset="0"/>
                        </a:rPr>
                        <a:t>khổ</a:t>
                      </a:r>
                      <a:r>
                        <a:rPr lang="en-US" sz="3200" kern="1200" dirty="0">
                          <a:solidFill>
                            <a:srgbClr val="7030A0"/>
                          </a:solidFill>
                          <a:effectLst/>
                          <a:latin typeface="Times New Roman" panose="02020603050405020304" pitchFamily="18" charset="0"/>
                          <a:ea typeface="+mn-ea"/>
                          <a:cs typeface="Times New Roman" panose="02020603050405020304" pitchFamily="18" charset="0"/>
                        </a:rPr>
                        <a:t>).</a:t>
                      </a:r>
                      <a:endParaRPr lang="vi-VN" sz="3200" kern="1200" dirty="0">
                        <a:solidFill>
                          <a:srgbClr val="7030A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4083">
                <a:tc gridSpan="2">
                  <a:txBody>
                    <a:bodyPr/>
                    <a:lstStyle/>
                    <a:p>
                      <a:endParaRPr lang="vi-VN" sz="32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Flowchart: Terminator 4"/>
          <p:cNvSpPr/>
          <p:nvPr/>
        </p:nvSpPr>
        <p:spPr>
          <a:xfrm>
            <a:off x="424206" y="103696"/>
            <a:ext cx="7956223" cy="537328"/>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3.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cảnh</a:t>
            </a:r>
            <a:r>
              <a:rPr lang="en-US" sz="3200" b="1" dirty="0">
                <a:solidFill>
                  <a:srgbClr val="FF0000"/>
                </a:solidFill>
                <a:latin typeface="Times New Roman" panose="02020603050405020304" pitchFamily="18" charset="0"/>
                <a:cs typeface="Times New Roman" panose="02020603050405020304" pitchFamily="18" charset="0"/>
              </a:rPr>
              <a:t> ca”</a:t>
            </a:r>
            <a:endParaRPr lang="vi-VN"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424206" y="103696"/>
            <a:ext cx="7956223" cy="537328"/>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3.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cảnh</a:t>
            </a:r>
            <a:r>
              <a:rPr lang="en-US" sz="3200" b="1" dirty="0">
                <a:solidFill>
                  <a:srgbClr val="FF0000"/>
                </a:solidFill>
                <a:latin typeface="Times New Roman" panose="02020603050405020304" pitchFamily="18" charset="0"/>
                <a:cs typeface="Times New Roman" panose="02020603050405020304" pitchFamily="18" charset="0"/>
              </a:rPr>
              <a:t> ca”</a:t>
            </a:r>
            <a:endParaRPr lang="vi-VN" sz="3200"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178324" y="722688"/>
          <a:ext cx="11878558" cy="6156960"/>
        </p:xfrm>
        <a:graphic>
          <a:graphicData uri="http://schemas.openxmlformats.org/drawingml/2006/table">
            <a:tbl>
              <a:tblPr firstRow="1" bandRow="1">
                <a:tableStyleId>{5C22544A-7EE6-4342-B048-85BDC9FD1C3A}</a:tableStyleId>
              </a:tblPr>
              <a:tblGrid>
                <a:gridCol w="1942707"/>
                <a:gridCol w="9935851"/>
              </a:tblGrid>
              <a:tr h="942142">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800" b="1" kern="1200" dirty="0">
                          <a:solidFill>
                            <a:srgbClr val="C00000"/>
                          </a:solidFill>
                          <a:effectLst/>
                          <a:latin typeface="Times New Roman" panose="02020603050405020304" pitchFamily="18" charset="0"/>
                          <a:ea typeface="+mn-ea"/>
                          <a:cs typeface="Times New Roman" panose="02020603050405020304" pitchFamily="18" charset="0"/>
                        </a:rPr>
                        <a:t>d. </a:t>
                      </a:r>
                      <a:r>
                        <a:rPr lang="en-US" sz="2800" b="1" kern="1200" dirty="0" err="1">
                          <a:solidFill>
                            <a:srgbClr val="C00000"/>
                          </a:solidFill>
                          <a:effectLst/>
                          <a:latin typeface="Times New Roman" panose="02020603050405020304" pitchFamily="18" charset="0"/>
                          <a:ea typeface="+mn-ea"/>
                          <a:cs typeface="Times New Roman" panose="02020603050405020304" pitchFamily="18" charset="0"/>
                        </a:rPr>
                        <a:t>Chủ</a:t>
                      </a:r>
                      <a:r>
                        <a:rPr lang="en-US" sz="2800" b="1"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C00000"/>
                          </a:solidFill>
                          <a:effectLst/>
                          <a:latin typeface="Times New Roman" panose="02020603050405020304" pitchFamily="18" charset="0"/>
                          <a:ea typeface="+mn-ea"/>
                          <a:cs typeface="Times New Roman" panose="02020603050405020304" pitchFamily="18" charset="0"/>
                        </a:rPr>
                        <a:t>thể</a:t>
                      </a:r>
                      <a:r>
                        <a:rPr lang="en-US" sz="2800" b="1"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C00000"/>
                          </a:solidFill>
                          <a:effectLst/>
                          <a:latin typeface="Times New Roman" panose="02020603050405020304" pitchFamily="18" charset="0"/>
                          <a:ea typeface="+mn-ea"/>
                          <a:cs typeface="Times New Roman" panose="02020603050405020304" pitchFamily="18" charset="0"/>
                        </a:rPr>
                        <a:t>trữ</a:t>
                      </a:r>
                      <a:r>
                        <a:rPr lang="en-US" sz="2800" b="1"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C00000"/>
                          </a:solidFill>
                          <a:effectLst/>
                          <a:latin typeface="Times New Roman" panose="02020603050405020304" pitchFamily="18" charset="0"/>
                          <a:ea typeface="+mn-ea"/>
                          <a:cs typeface="Times New Roman" panose="02020603050405020304" pitchFamily="18" charset="0"/>
                        </a:rPr>
                        <a:t>tình</a:t>
                      </a:r>
                      <a:r>
                        <a:rPr lang="en-US" sz="2800" b="1" kern="1200" dirty="0">
                          <a:solidFill>
                            <a:srgbClr val="C00000"/>
                          </a:solidFill>
                          <a:effectLst/>
                          <a:latin typeface="Times New Roman" panose="02020603050405020304" pitchFamily="18" charset="0"/>
                          <a:ea typeface="+mn-ea"/>
                          <a:cs typeface="Times New Roman" panose="02020603050405020304" pitchFamily="18" charset="0"/>
                        </a:rPr>
                        <a:t>:</a:t>
                      </a:r>
                      <a:r>
                        <a:rPr lang="en-US" sz="2800" kern="1200" dirty="0">
                          <a:solidFill>
                            <a:srgbClr val="C00000"/>
                          </a:solidFill>
                          <a:effectLst/>
                          <a:latin typeface="Times New Roman" panose="02020603050405020304" pitchFamily="18" charset="0"/>
                          <a:ea typeface="+mn-ea"/>
                          <a:cs typeface="Times New Roman" panose="02020603050405020304" pitchFamily="18" charset="0"/>
                        </a:rPr>
                        <a:t> </a:t>
                      </a:r>
                      <a:endParaRPr lang="vi-VN" sz="2800" kern="1200" dirty="0">
                        <a:solidFill>
                          <a:srgbClr val="C00000"/>
                        </a:solidFill>
                        <a:effectLst/>
                        <a:latin typeface="Times New Roman" panose="02020603050405020304" pitchFamily="18" charset="0"/>
                        <a:ea typeface="+mn-ea"/>
                        <a:cs typeface="Times New Roman" panose="02020603050405020304" pitchFamily="18" charset="0"/>
                      </a:endParaRPr>
                    </a:p>
                    <a:p>
                      <a:endParaRPr lang="vi-VN" sz="2800"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Chủ</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thể</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của</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bài</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hát</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nói</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có</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hai</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dạng</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a:t>
                      </a:r>
                      <a:endParaRPr lang="vi-VN" sz="2800" b="0" kern="1200" dirty="0">
                        <a:solidFill>
                          <a:srgbClr val="C00000"/>
                        </a:solidFill>
                        <a:effectLst/>
                        <a:latin typeface="Times New Roman" panose="02020603050405020304" pitchFamily="18" charset="0"/>
                        <a:ea typeface="+mn-ea"/>
                        <a:cs typeface="Times New Roman" panose="02020603050405020304" pitchFamily="18" charset="0"/>
                      </a:endParaRPr>
                    </a:p>
                    <a:p>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Chủ</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thể</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ẩn</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không</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xuất</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hiện</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người</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đọc</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chỉ</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cảm</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nhận</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được</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có</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một</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ai</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đó</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đang</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quan</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sát</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và</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rung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động</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trước</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phong</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cảnh</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Hương</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Sơn</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a:t>
                      </a:r>
                      <a:endParaRPr lang="vi-VN" sz="2800" b="0" kern="1200" dirty="0">
                        <a:solidFill>
                          <a:srgbClr val="C00000"/>
                        </a:solidFill>
                        <a:effectLst/>
                        <a:latin typeface="Times New Roman" panose="02020603050405020304" pitchFamily="18" charset="0"/>
                        <a:ea typeface="+mn-ea"/>
                        <a:cs typeface="Times New Roman" panose="02020603050405020304" pitchFamily="18" charset="0"/>
                      </a:endParaRPr>
                    </a:p>
                    <a:p>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Chủ</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thể</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nhập</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vai</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qua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cụm</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từ</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khách</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tang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hải</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chủ</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thể</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trữ</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tình</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tự</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nhận</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mình</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là</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khách</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tang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hải</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ngắm</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nhìn</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phong</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cảnh</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Hương</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Sơn</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bằng</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cái</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nhìn</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và</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tâm</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thế</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của</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vị</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khách</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đến</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từ</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cõi</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trần</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tục</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qua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đó</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bộc</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lộ</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cái</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nhìn</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tươi</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mới</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cảm</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xúc</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ngạc</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nhiên</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thậm</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chí</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choáng</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ngợp</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trước</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vẻ</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kì</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thú</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của</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chốn</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cảnh</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bụt</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thiêng</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liêng</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thoát</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tục</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a:t>
                      </a:r>
                      <a:endParaRPr lang="vi-VN" sz="2800" b="0" kern="1200" dirty="0">
                        <a:solidFill>
                          <a:srgbClr val="C0000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42142">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800" b="1" kern="1200" dirty="0">
                          <a:solidFill>
                            <a:srgbClr val="00B050"/>
                          </a:solidFill>
                          <a:effectLst/>
                          <a:latin typeface="Times New Roman" panose="02020603050405020304" pitchFamily="18" charset="0"/>
                          <a:ea typeface="+mn-ea"/>
                          <a:cs typeface="Times New Roman" panose="02020603050405020304" pitchFamily="18" charset="0"/>
                        </a:rPr>
                        <a:t>e. </a:t>
                      </a:r>
                      <a:r>
                        <a:rPr lang="en-US" sz="2800" b="1" kern="1200" dirty="0" err="1">
                          <a:solidFill>
                            <a:srgbClr val="00B050"/>
                          </a:solidFill>
                          <a:effectLst/>
                          <a:latin typeface="Times New Roman" panose="02020603050405020304" pitchFamily="18" charset="0"/>
                          <a:ea typeface="+mn-ea"/>
                          <a:cs typeface="Times New Roman" panose="02020603050405020304" pitchFamily="18" charset="0"/>
                        </a:rPr>
                        <a:t>Bố</a:t>
                      </a:r>
                      <a:r>
                        <a:rPr lang="en-US" sz="2800" b="1"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00B050"/>
                          </a:solidFill>
                          <a:effectLst/>
                          <a:latin typeface="Times New Roman" panose="02020603050405020304" pitchFamily="18" charset="0"/>
                          <a:ea typeface="+mn-ea"/>
                          <a:cs typeface="Times New Roman" panose="02020603050405020304" pitchFamily="18" charset="0"/>
                        </a:rPr>
                        <a:t>cục</a:t>
                      </a:r>
                      <a:r>
                        <a:rPr lang="en-US" sz="2800" b="1" kern="1200" dirty="0">
                          <a:solidFill>
                            <a:srgbClr val="00B050"/>
                          </a:solidFill>
                          <a:effectLst/>
                          <a:latin typeface="Times New Roman" panose="02020603050405020304" pitchFamily="18" charset="0"/>
                          <a:ea typeface="+mn-ea"/>
                          <a:cs typeface="Times New Roman" panose="02020603050405020304" pitchFamily="18" charset="0"/>
                        </a:rPr>
                        <a:t>: </a:t>
                      </a:r>
                      <a:endParaRPr lang="en-US" sz="2800" b="1" kern="1200" dirty="0">
                        <a:solidFill>
                          <a:srgbClr val="00B050"/>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sz="2800" kern="1200" dirty="0">
                          <a:solidFill>
                            <a:srgbClr val="00B050"/>
                          </a:solidFill>
                          <a:effectLst/>
                          <a:latin typeface="Times New Roman" panose="02020603050405020304" pitchFamily="18" charset="0"/>
                          <a:ea typeface="+mn-ea"/>
                          <a:cs typeface="Times New Roman" panose="02020603050405020304" pitchFamily="18" charset="0"/>
                        </a:rPr>
                        <a:t>3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đoạn</a:t>
                      </a:r>
                      <a:endParaRPr lang="vi-VN" sz="2800" kern="1200" dirty="0">
                        <a:solidFill>
                          <a:srgbClr val="00B050"/>
                        </a:solidFill>
                        <a:effectLst/>
                        <a:latin typeface="Times New Roman" panose="02020603050405020304" pitchFamily="18" charset="0"/>
                        <a:ea typeface="+mn-ea"/>
                        <a:cs typeface="Times New Roman" panose="02020603050405020304" pitchFamily="18" charset="0"/>
                      </a:endParaRPr>
                    </a:p>
                    <a:p>
                      <a:endParaRPr lang="vi-VN" sz="280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00B050"/>
                          </a:solidFill>
                          <a:effectLst/>
                          <a:latin typeface="Times New Roman" panose="02020603050405020304" pitchFamily="18" charset="0"/>
                          <a:ea typeface="+mn-ea"/>
                          <a:cs typeface="Times New Roman" panose="02020603050405020304" pitchFamily="18" charset="0"/>
                        </a:rPr>
                        <a:t>Đoạn</a:t>
                      </a:r>
                      <a:r>
                        <a:rPr lang="en-US" sz="2800" b="1" kern="1200" dirty="0">
                          <a:solidFill>
                            <a:srgbClr val="00B050"/>
                          </a:solidFill>
                          <a:effectLst/>
                          <a:latin typeface="Times New Roman" panose="02020603050405020304" pitchFamily="18" charset="0"/>
                          <a:ea typeface="+mn-ea"/>
                          <a:cs typeface="Times New Roman" panose="02020603050405020304" pitchFamily="18" charset="0"/>
                        </a:rPr>
                        <a:t> 1</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(4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câu</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đầu</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Cái</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nhìn</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bao</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quát</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của</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chủ</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thể</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trữ</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tình</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khi</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đến</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Hương</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Sơn</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a:t>
                      </a:r>
                      <a:endParaRPr lang="vi-VN" sz="2800" kern="1200" dirty="0">
                        <a:solidFill>
                          <a:srgbClr val="00B050"/>
                        </a:solidFill>
                        <a:effectLst/>
                        <a:latin typeface="Times New Roman" panose="02020603050405020304" pitchFamily="18" charset="0"/>
                        <a:ea typeface="+mn-ea"/>
                        <a:cs typeface="Times New Roman" panose="02020603050405020304" pitchFamily="18" charset="0"/>
                      </a:endParaRPr>
                    </a:p>
                    <a:p>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00B050"/>
                          </a:solidFill>
                          <a:effectLst/>
                          <a:latin typeface="Times New Roman" panose="02020603050405020304" pitchFamily="18" charset="0"/>
                          <a:ea typeface="+mn-ea"/>
                          <a:cs typeface="Times New Roman" panose="02020603050405020304" pitchFamily="18" charset="0"/>
                        </a:rPr>
                        <a:t>Đoạn</a:t>
                      </a:r>
                      <a:r>
                        <a:rPr lang="en-US" sz="2800" b="1" kern="1200" dirty="0">
                          <a:solidFill>
                            <a:srgbClr val="00B050"/>
                          </a:solidFill>
                          <a:effectLst/>
                          <a:latin typeface="Times New Roman" panose="02020603050405020304" pitchFamily="18" charset="0"/>
                          <a:ea typeface="+mn-ea"/>
                          <a:cs typeface="Times New Roman" panose="02020603050405020304" pitchFamily="18" charset="0"/>
                        </a:rPr>
                        <a:t> 2 </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Câu</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5 – 16):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Miêu</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tả</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cụ</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thể</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phong</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cảnh</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Hương</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Sơn</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theo</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bước</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chân</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của</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chủ</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thể</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trữ</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tinh</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nhập</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vai</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trong</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khách</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tang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hải</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a:t>
                      </a:r>
                      <a:endParaRPr lang="vi-VN" sz="2800" kern="1200" dirty="0">
                        <a:solidFill>
                          <a:srgbClr val="00B050"/>
                        </a:solidFill>
                        <a:effectLst/>
                        <a:latin typeface="Times New Roman" panose="02020603050405020304" pitchFamily="18" charset="0"/>
                        <a:ea typeface="+mn-ea"/>
                        <a:cs typeface="Times New Roman" panose="02020603050405020304" pitchFamily="18" charset="0"/>
                      </a:endParaRPr>
                    </a:p>
                    <a:p>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00B050"/>
                          </a:solidFill>
                          <a:effectLst/>
                          <a:latin typeface="Times New Roman" panose="02020603050405020304" pitchFamily="18" charset="0"/>
                          <a:ea typeface="+mn-ea"/>
                          <a:cs typeface="Times New Roman" panose="02020603050405020304" pitchFamily="18" charset="0"/>
                        </a:rPr>
                        <a:t>Đoạn</a:t>
                      </a:r>
                      <a:r>
                        <a:rPr lang="en-US" sz="2800" b="1" kern="1200" dirty="0">
                          <a:solidFill>
                            <a:srgbClr val="00B050"/>
                          </a:solidFill>
                          <a:effectLst/>
                          <a:latin typeface="Times New Roman" panose="02020603050405020304" pitchFamily="18" charset="0"/>
                          <a:ea typeface="+mn-ea"/>
                          <a:cs typeface="Times New Roman" panose="02020603050405020304" pitchFamily="18" charset="0"/>
                        </a:rPr>
                        <a:t> 3</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Còn</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lại</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Tư</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tưởng</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từ</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bi,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bác</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ái</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và</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tình</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yêu</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đối</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với</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cảnh</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đẹp</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đất</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nước</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của</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tác</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00B050"/>
                          </a:solidFill>
                          <a:effectLst/>
                          <a:latin typeface="Times New Roman" panose="02020603050405020304" pitchFamily="18" charset="0"/>
                          <a:ea typeface="+mn-ea"/>
                          <a:cs typeface="Times New Roman" panose="02020603050405020304" pitchFamily="18" charset="0"/>
                        </a:rPr>
                        <a:t>giả</a:t>
                      </a:r>
                      <a:r>
                        <a:rPr lang="en-US" sz="2800" kern="1200" dirty="0">
                          <a:solidFill>
                            <a:srgbClr val="00B050"/>
                          </a:solidFill>
                          <a:effectLst/>
                          <a:latin typeface="Times New Roman" panose="02020603050405020304" pitchFamily="18" charset="0"/>
                          <a:ea typeface="+mn-ea"/>
                          <a:cs typeface="Times New Roman" panose="02020603050405020304" pitchFamily="18" charset="0"/>
                        </a:rPr>
                        <a:t>.</a:t>
                      </a:r>
                      <a:endParaRPr lang="vi-VN" sz="2800" kern="1200" dirty="0">
                        <a:solidFill>
                          <a:srgbClr val="00B05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424206" y="103696"/>
            <a:ext cx="7956223" cy="537328"/>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3.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cảnh</a:t>
            </a:r>
            <a:r>
              <a:rPr lang="en-US" sz="3200" b="1" dirty="0">
                <a:solidFill>
                  <a:srgbClr val="FF0000"/>
                </a:solidFill>
                <a:latin typeface="Times New Roman" panose="02020603050405020304" pitchFamily="18" charset="0"/>
                <a:cs typeface="Times New Roman" panose="02020603050405020304" pitchFamily="18" charset="0"/>
              </a:rPr>
              <a:t> ca”</a:t>
            </a:r>
            <a:endParaRPr lang="vi-VN" sz="3200"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102909" y="769823"/>
          <a:ext cx="11878558" cy="1371600"/>
        </p:xfrm>
        <a:graphic>
          <a:graphicData uri="http://schemas.openxmlformats.org/drawingml/2006/table">
            <a:tbl>
              <a:tblPr firstRow="1" bandRow="1">
                <a:tableStyleId>{5C22544A-7EE6-4342-B048-85BDC9FD1C3A}</a:tableStyleId>
              </a:tblPr>
              <a:tblGrid>
                <a:gridCol w="2536596"/>
                <a:gridCol w="9341962"/>
              </a:tblGrid>
              <a:tr h="1049551">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800" b="1" kern="1200" dirty="0">
                          <a:solidFill>
                            <a:srgbClr val="7030A0"/>
                          </a:solidFill>
                          <a:effectLst/>
                          <a:latin typeface="Times New Roman" panose="02020603050405020304" pitchFamily="18" charset="0"/>
                          <a:ea typeface="+mn-ea"/>
                          <a:cs typeface="Times New Roman" panose="02020603050405020304" pitchFamily="18" charset="0"/>
                        </a:rPr>
                        <a:t>f. </a:t>
                      </a:r>
                      <a:r>
                        <a:rPr lang="en-US" sz="2800" b="1" kern="1200" dirty="0" err="1">
                          <a:solidFill>
                            <a:srgbClr val="7030A0"/>
                          </a:solidFill>
                          <a:effectLst/>
                          <a:latin typeface="Times New Roman" panose="02020603050405020304" pitchFamily="18" charset="0"/>
                          <a:ea typeface="+mn-ea"/>
                          <a:cs typeface="Times New Roman" panose="02020603050405020304" pitchFamily="18" charset="0"/>
                        </a:rPr>
                        <a:t>Cảm</a:t>
                      </a:r>
                      <a:r>
                        <a:rPr lang="en-US" sz="28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7030A0"/>
                          </a:solidFill>
                          <a:effectLst/>
                          <a:latin typeface="Times New Roman" panose="02020603050405020304" pitchFamily="18" charset="0"/>
                          <a:ea typeface="+mn-ea"/>
                          <a:cs typeface="Times New Roman" panose="02020603050405020304" pitchFamily="18" charset="0"/>
                        </a:rPr>
                        <a:t>hứng</a:t>
                      </a:r>
                      <a:r>
                        <a:rPr lang="en-US" sz="28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7030A0"/>
                          </a:solidFill>
                          <a:effectLst/>
                          <a:latin typeface="Times New Roman" panose="02020603050405020304" pitchFamily="18" charset="0"/>
                          <a:ea typeface="+mn-ea"/>
                          <a:cs typeface="Times New Roman" panose="02020603050405020304" pitchFamily="18" charset="0"/>
                        </a:rPr>
                        <a:t>chủ</a:t>
                      </a:r>
                      <a:r>
                        <a:rPr lang="en-US" sz="2800" b="1" kern="1200" dirty="0">
                          <a:solidFill>
                            <a:srgbClr val="7030A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7030A0"/>
                          </a:solidFill>
                          <a:effectLst/>
                          <a:latin typeface="Times New Roman" panose="02020603050405020304" pitchFamily="18" charset="0"/>
                          <a:ea typeface="+mn-ea"/>
                          <a:cs typeface="Times New Roman" panose="02020603050405020304" pitchFamily="18" charset="0"/>
                        </a:rPr>
                        <a:t>đạo</a:t>
                      </a:r>
                      <a:r>
                        <a:rPr lang="en-US" sz="2800" kern="1200" dirty="0">
                          <a:solidFill>
                            <a:srgbClr val="7030A0"/>
                          </a:solidFill>
                          <a:effectLst/>
                          <a:latin typeface="Times New Roman" panose="02020603050405020304" pitchFamily="18" charset="0"/>
                          <a:ea typeface="+mn-ea"/>
                          <a:cs typeface="Times New Roman" panose="02020603050405020304" pitchFamily="18" charset="0"/>
                        </a:rPr>
                        <a:t>: </a:t>
                      </a:r>
                      <a:endParaRPr lang="vi-VN" sz="2800" kern="1200" dirty="0">
                        <a:solidFill>
                          <a:srgbClr val="7030A0"/>
                        </a:solidFill>
                        <a:effectLst/>
                        <a:latin typeface="Times New Roman" panose="02020603050405020304" pitchFamily="18" charset="0"/>
                        <a:ea typeface="+mn-ea"/>
                        <a:cs typeface="Times New Roman" panose="02020603050405020304" pitchFamily="18" charset="0"/>
                      </a:endParaRPr>
                    </a:p>
                    <a:p>
                      <a:endParaRPr lang="vi-VN" sz="2800" dirty="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800" b="0" kern="1200" dirty="0" err="1">
                          <a:solidFill>
                            <a:srgbClr val="7030A0"/>
                          </a:solidFill>
                          <a:effectLst/>
                          <a:latin typeface="Times New Roman" panose="02020603050405020304" pitchFamily="18" charset="0"/>
                          <a:ea typeface="+mn-ea"/>
                          <a:cs typeface="Times New Roman" panose="02020603050405020304" pitchFamily="18" charset="0"/>
                        </a:rPr>
                        <a:t>Ngợi</a:t>
                      </a:r>
                      <a:r>
                        <a:rPr lang="en-US" sz="2800" b="0" kern="1200" dirty="0">
                          <a:solidFill>
                            <a:srgbClr val="7030A0"/>
                          </a:solidFill>
                          <a:effectLst/>
                          <a:latin typeface="Times New Roman" panose="02020603050405020304" pitchFamily="18" charset="0"/>
                          <a:ea typeface="+mn-ea"/>
                          <a:cs typeface="Times New Roman" panose="02020603050405020304" pitchFamily="18" charset="0"/>
                        </a:rPr>
                        <a:t> ca </a:t>
                      </a:r>
                      <a:r>
                        <a:rPr lang="en-US" sz="2800" b="0" kern="1200" dirty="0" err="1">
                          <a:solidFill>
                            <a:srgbClr val="7030A0"/>
                          </a:solidFill>
                          <a:effectLst/>
                          <a:latin typeface="Times New Roman" panose="02020603050405020304" pitchFamily="18" charset="0"/>
                          <a:ea typeface="+mn-ea"/>
                          <a:cs typeface="Times New Roman" panose="02020603050405020304" pitchFamily="18" charset="0"/>
                        </a:rPr>
                        <a:t>thiên</a:t>
                      </a:r>
                      <a:r>
                        <a:rPr lang="en-US" sz="2800" b="0" kern="1200" dirty="0">
                          <a:solidFill>
                            <a:srgbClr val="7030A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7030A0"/>
                          </a:solidFill>
                          <a:effectLst/>
                          <a:latin typeface="Times New Roman" panose="02020603050405020304" pitchFamily="18" charset="0"/>
                          <a:ea typeface="+mn-ea"/>
                          <a:cs typeface="Times New Roman" panose="02020603050405020304" pitchFamily="18" charset="0"/>
                        </a:rPr>
                        <a:t>nhiên</a:t>
                      </a:r>
                      <a:r>
                        <a:rPr lang="en-US" sz="2800" b="0" kern="1200" dirty="0">
                          <a:solidFill>
                            <a:srgbClr val="7030A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7030A0"/>
                          </a:solidFill>
                          <a:effectLst/>
                          <a:latin typeface="Times New Roman" panose="02020603050405020304" pitchFamily="18" charset="0"/>
                          <a:ea typeface="+mn-ea"/>
                          <a:cs typeface="Times New Roman" panose="02020603050405020304" pitchFamily="18" charset="0"/>
                        </a:rPr>
                        <a:t>đất</a:t>
                      </a:r>
                      <a:r>
                        <a:rPr lang="en-US" sz="2800" b="0" kern="1200" dirty="0">
                          <a:solidFill>
                            <a:srgbClr val="7030A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7030A0"/>
                          </a:solidFill>
                          <a:effectLst/>
                          <a:latin typeface="Times New Roman" panose="02020603050405020304" pitchFamily="18" charset="0"/>
                          <a:ea typeface="+mn-ea"/>
                          <a:cs typeface="Times New Roman" panose="02020603050405020304" pitchFamily="18" charset="0"/>
                        </a:rPr>
                        <a:t>nước</a:t>
                      </a:r>
                      <a:r>
                        <a:rPr lang="en-US" sz="2800" b="0" kern="1200" dirty="0">
                          <a:solidFill>
                            <a:srgbClr val="7030A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7030A0"/>
                          </a:solidFill>
                          <a:effectLst/>
                          <a:latin typeface="Times New Roman" panose="02020603050405020304" pitchFamily="18" charset="0"/>
                          <a:ea typeface="+mn-ea"/>
                          <a:cs typeface="Times New Roman" panose="02020603050405020304" pitchFamily="18" charset="0"/>
                        </a:rPr>
                        <a:t>tươi</a:t>
                      </a:r>
                      <a:r>
                        <a:rPr lang="en-US" sz="2800" b="0" kern="1200" dirty="0">
                          <a:solidFill>
                            <a:srgbClr val="7030A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7030A0"/>
                          </a:solidFill>
                          <a:effectLst/>
                          <a:latin typeface="Times New Roman" panose="02020603050405020304" pitchFamily="18" charset="0"/>
                          <a:ea typeface="+mn-ea"/>
                          <a:cs typeface="Times New Roman" panose="02020603050405020304" pitchFamily="18" charset="0"/>
                        </a:rPr>
                        <a:t>đẹp</a:t>
                      </a:r>
                      <a:r>
                        <a:rPr lang="en-US" sz="2800" b="0" kern="1200" dirty="0">
                          <a:solidFill>
                            <a:srgbClr val="7030A0"/>
                          </a:solidFill>
                          <a:effectLst/>
                          <a:latin typeface="Times New Roman" panose="02020603050405020304" pitchFamily="18" charset="0"/>
                          <a:ea typeface="+mn-ea"/>
                          <a:cs typeface="Times New Roman" panose="02020603050405020304" pitchFamily="18" charset="0"/>
                        </a:rPr>
                        <a:t>, qua </a:t>
                      </a:r>
                      <a:r>
                        <a:rPr lang="en-US" sz="2800" b="0" kern="1200" dirty="0" err="1">
                          <a:solidFill>
                            <a:srgbClr val="7030A0"/>
                          </a:solidFill>
                          <a:effectLst/>
                          <a:latin typeface="Times New Roman" panose="02020603050405020304" pitchFamily="18" charset="0"/>
                          <a:ea typeface="+mn-ea"/>
                          <a:cs typeface="Times New Roman" panose="02020603050405020304" pitchFamily="18" charset="0"/>
                        </a:rPr>
                        <a:t>đó</a:t>
                      </a:r>
                      <a:r>
                        <a:rPr lang="en-US" sz="2800" b="0" kern="1200" dirty="0">
                          <a:solidFill>
                            <a:srgbClr val="7030A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7030A0"/>
                          </a:solidFill>
                          <a:effectLst/>
                          <a:latin typeface="Times New Roman" panose="02020603050405020304" pitchFamily="18" charset="0"/>
                          <a:ea typeface="+mn-ea"/>
                          <a:cs typeface="Times New Roman" panose="02020603050405020304" pitchFamily="18" charset="0"/>
                        </a:rPr>
                        <a:t>gửi</a:t>
                      </a:r>
                      <a:r>
                        <a:rPr lang="en-US" sz="2800" b="0" kern="1200" dirty="0">
                          <a:solidFill>
                            <a:srgbClr val="7030A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7030A0"/>
                          </a:solidFill>
                          <a:effectLst/>
                          <a:latin typeface="Times New Roman" panose="02020603050405020304" pitchFamily="18" charset="0"/>
                          <a:ea typeface="+mn-ea"/>
                          <a:cs typeface="Times New Roman" panose="02020603050405020304" pitchFamily="18" charset="0"/>
                        </a:rPr>
                        <a:t>gắm</a:t>
                      </a:r>
                      <a:r>
                        <a:rPr lang="en-US" sz="2800" b="0" kern="1200" dirty="0">
                          <a:solidFill>
                            <a:srgbClr val="7030A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7030A0"/>
                          </a:solidFill>
                          <a:effectLst/>
                          <a:latin typeface="Times New Roman" panose="02020603050405020304" pitchFamily="18" charset="0"/>
                          <a:ea typeface="+mn-ea"/>
                          <a:cs typeface="Times New Roman" panose="02020603050405020304" pitchFamily="18" charset="0"/>
                        </a:rPr>
                        <a:t>tình</a:t>
                      </a:r>
                      <a:r>
                        <a:rPr lang="en-US" sz="2800" b="0" kern="1200" dirty="0">
                          <a:solidFill>
                            <a:srgbClr val="7030A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7030A0"/>
                          </a:solidFill>
                          <a:effectLst/>
                          <a:latin typeface="Times New Roman" panose="02020603050405020304" pitchFamily="18" charset="0"/>
                          <a:ea typeface="+mn-ea"/>
                          <a:cs typeface="Times New Roman" panose="02020603050405020304" pitchFamily="18" charset="0"/>
                        </a:rPr>
                        <a:t>yêu</a:t>
                      </a:r>
                      <a:r>
                        <a:rPr lang="en-US" sz="2800" b="0" kern="1200" dirty="0">
                          <a:solidFill>
                            <a:srgbClr val="7030A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7030A0"/>
                          </a:solidFill>
                          <a:effectLst/>
                          <a:latin typeface="Times New Roman" panose="02020603050405020304" pitchFamily="18" charset="0"/>
                          <a:ea typeface="+mn-ea"/>
                          <a:cs typeface="Times New Roman" panose="02020603050405020304" pitchFamily="18" charset="0"/>
                        </a:rPr>
                        <a:t>giang</a:t>
                      </a:r>
                      <a:r>
                        <a:rPr lang="en-US" sz="2800" b="0" kern="1200" dirty="0">
                          <a:solidFill>
                            <a:srgbClr val="7030A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7030A0"/>
                          </a:solidFill>
                          <a:effectLst/>
                          <a:latin typeface="Times New Roman" panose="02020603050405020304" pitchFamily="18" charset="0"/>
                          <a:ea typeface="+mn-ea"/>
                          <a:cs typeface="Times New Roman" panose="02020603050405020304" pitchFamily="18" charset="0"/>
                        </a:rPr>
                        <a:t>sơn</a:t>
                      </a:r>
                      <a:r>
                        <a:rPr lang="en-US" sz="2800" b="0" kern="1200" dirty="0">
                          <a:solidFill>
                            <a:srgbClr val="7030A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7030A0"/>
                          </a:solidFill>
                          <a:effectLst/>
                          <a:latin typeface="Times New Roman" panose="02020603050405020304" pitchFamily="18" charset="0"/>
                          <a:ea typeface="+mn-ea"/>
                          <a:cs typeface="Times New Roman" panose="02020603050405020304" pitchFamily="18" charset="0"/>
                        </a:rPr>
                        <a:t>hữu</a:t>
                      </a:r>
                      <a:r>
                        <a:rPr lang="en-US" sz="2800" b="0" kern="1200" dirty="0">
                          <a:solidFill>
                            <a:srgbClr val="7030A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7030A0"/>
                          </a:solidFill>
                          <a:effectLst/>
                          <a:latin typeface="Times New Roman" panose="02020603050405020304" pitchFamily="18" charset="0"/>
                          <a:ea typeface="+mn-ea"/>
                          <a:cs typeface="Times New Roman" panose="02020603050405020304" pitchFamily="18" charset="0"/>
                        </a:rPr>
                        <a:t>tình</a:t>
                      </a:r>
                      <a:r>
                        <a:rPr lang="en-US" sz="2800" b="0" kern="1200" dirty="0">
                          <a:solidFill>
                            <a:srgbClr val="7030A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7030A0"/>
                          </a:solidFill>
                          <a:effectLst/>
                          <a:latin typeface="Times New Roman" panose="02020603050405020304" pitchFamily="18" charset="0"/>
                          <a:ea typeface="+mn-ea"/>
                          <a:cs typeface="Times New Roman" panose="02020603050405020304" pitchFamily="18" charset="0"/>
                        </a:rPr>
                        <a:t>được</a:t>
                      </a:r>
                      <a:r>
                        <a:rPr lang="en-US" sz="2800" b="0" kern="1200" dirty="0">
                          <a:solidFill>
                            <a:srgbClr val="7030A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7030A0"/>
                          </a:solidFill>
                          <a:effectLst/>
                          <a:latin typeface="Times New Roman" panose="02020603050405020304" pitchFamily="18" charset="0"/>
                          <a:ea typeface="+mn-ea"/>
                          <a:cs typeface="Times New Roman" panose="02020603050405020304" pitchFamily="18" charset="0"/>
                        </a:rPr>
                        <a:t>tạo</a:t>
                      </a:r>
                      <a:r>
                        <a:rPr lang="en-US" sz="2800" b="0" kern="1200" dirty="0">
                          <a:solidFill>
                            <a:srgbClr val="7030A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7030A0"/>
                          </a:solidFill>
                          <a:effectLst/>
                          <a:latin typeface="Times New Roman" panose="02020603050405020304" pitchFamily="18" charset="0"/>
                          <a:ea typeface="+mn-ea"/>
                          <a:cs typeface="Times New Roman" panose="02020603050405020304" pitchFamily="18" charset="0"/>
                        </a:rPr>
                        <a:t>hoá</a:t>
                      </a:r>
                      <a:r>
                        <a:rPr lang="en-US" sz="2800" b="0" kern="1200" dirty="0">
                          <a:solidFill>
                            <a:srgbClr val="7030A0"/>
                          </a:solidFill>
                          <a:effectLst/>
                          <a:latin typeface="Times New Roman" panose="02020603050405020304" pitchFamily="18" charset="0"/>
                          <a:ea typeface="+mn-ea"/>
                          <a:cs typeface="Times New Roman" panose="02020603050405020304" pitchFamily="18" charset="0"/>
                        </a:rPr>
                        <a:t> ban </a:t>
                      </a:r>
                      <a:r>
                        <a:rPr lang="en-US" sz="2800" b="0" kern="1200" dirty="0" err="1">
                          <a:solidFill>
                            <a:srgbClr val="7030A0"/>
                          </a:solidFill>
                          <a:effectLst/>
                          <a:latin typeface="Times New Roman" panose="02020603050405020304" pitchFamily="18" charset="0"/>
                          <a:ea typeface="+mn-ea"/>
                          <a:cs typeface="Times New Roman" panose="02020603050405020304" pitchFamily="18" charset="0"/>
                        </a:rPr>
                        <a:t>tặng</a:t>
                      </a:r>
                      <a:r>
                        <a:rPr lang="en-US" sz="2800" b="0" kern="1200" dirty="0">
                          <a:solidFill>
                            <a:srgbClr val="7030A0"/>
                          </a:solidFill>
                          <a:effectLst/>
                          <a:latin typeface="Times New Roman" panose="02020603050405020304" pitchFamily="18" charset="0"/>
                          <a:ea typeface="+mn-ea"/>
                          <a:cs typeface="Times New Roman" panose="02020603050405020304" pitchFamily="18" charset="0"/>
                        </a:rPr>
                        <a:t>.</a:t>
                      </a:r>
                      <a:endParaRPr lang="vi-VN" sz="2800" b="0" kern="1200" dirty="0">
                        <a:solidFill>
                          <a:srgbClr val="7030A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6" name="Picture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23728" y="2413263"/>
            <a:ext cx="5863472" cy="425148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50" y="2413263"/>
            <a:ext cx="5429839" cy="4251488"/>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par>
                                <p:cTn id="19" presetID="21" presetClass="entr" presetSubtype="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1800520" y="84841"/>
            <a:ext cx="6306532" cy="707010"/>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II.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chi </a:t>
            </a:r>
            <a:r>
              <a:rPr lang="en-US" sz="3200" b="1" dirty="0" err="1">
                <a:solidFill>
                  <a:srgbClr val="FF0000"/>
                </a:solidFill>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Horizontal Scroll 4"/>
          <p:cNvSpPr/>
          <p:nvPr/>
        </p:nvSpPr>
        <p:spPr>
          <a:xfrm>
            <a:off x="179109" y="791851"/>
            <a:ext cx="11651531" cy="2592372"/>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PHIẾU HỌC TẬP 03: </a:t>
            </a:r>
            <a:endParaRPr lang="en-US" sz="3200" b="1" dirty="0">
              <a:latin typeface="Times New Roman" panose="02020603050405020304" pitchFamily="18" charset="0"/>
              <a:cs typeface="Times New Roman" panose="02020603050405020304" pitchFamily="18" charset="0"/>
            </a:endParaRPr>
          </a:p>
          <a:p>
            <a:pPr algn="ct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vẻ</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đẹp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Sơn</a:t>
            </a:r>
            <a:endParaRPr lang="vi-VN" sz="3200" dirty="0">
              <a:latin typeface="Times New Roman" panose="02020603050405020304" pitchFamily="18" charset="0"/>
              <a:cs typeface="Times New Roman" panose="02020603050405020304" pitchFamily="18" charset="0"/>
            </a:endParaRPr>
          </a:p>
          <a:p>
            <a:pPr algn="ctr"/>
            <a:r>
              <a:rPr lang="en-US" sz="3200" b="1" dirty="0" err="1">
                <a:latin typeface="Times New Roman" panose="02020603050405020304" pitchFamily="18" charset="0"/>
                <a:cs typeface="Times New Roman" panose="02020603050405020304" pitchFamily="18" charset="0"/>
              </a:rPr>
              <a:t>Yêu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Sơn</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nvGraphicFramePr>
        <p:xfrm>
          <a:off x="367647" y="3431699"/>
          <a:ext cx="11462993" cy="3364992"/>
        </p:xfrm>
        <a:graphic>
          <a:graphicData uri="http://schemas.openxmlformats.org/drawingml/2006/table">
            <a:tbl>
              <a:tblPr firstRow="1" firstCol="1" bandRow="1">
                <a:tableStyleId>{5C22544A-7EE6-4342-B048-85BDC9FD1C3A}</a:tableStyleId>
              </a:tblPr>
              <a:tblGrid>
                <a:gridCol w="2776788"/>
                <a:gridCol w="4171930"/>
                <a:gridCol w="4514275"/>
              </a:tblGrid>
              <a:tr h="0">
                <a:tc>
                  <a:txBody>
                    <a:bodyPr/>
                    <a:lstStyle/>
                    <a:p>
                      <a:pPr algn="ctr">
                        <a:lnSpc>
                          <a:spcPct val="115000"/>
                        </a:lnSpc>
                        <a:spcBef>
                          <a:spcPts val="600"/>
                        </a:spcBef>
                        <a:spcAft>
                          <a:spcPts val="600"/>
                        </a:spcAft>
                      </a:pPr>
                      <a:r>
                        <a:rPr lang="en-US" sz="3200" dirty="0" err="1">
                          <a:solidFill>
                            <a:schemeClr val="tx1"/>
                          </a:solidFill>
                          <a:effectLst/>
                          <a:latin typeface="Times New Roman" panose="02020603050405020304" pitchFamily="18" charset="0"/>
                          <a:cs typeface="Times New Roman" panose="02020603050405020304" pitchFamily="18" charset="0"/>
                        </a:rPr>
                        <a:t>Đoạn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thơ</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Bef>
                          <a:spcPts val="600"/>
                        </a:spcBef>
                        <a:spcAft>
                          <a:spcPts val="600"/>
                        </a:spcAft>
                      </a:pPr>
                      <a:r>
                        <a:rPr lang="en-US" sz="3200" dirty="0" err="1">
                          <a:solidFill>
                            <a:schemeClr val="tx1"/>
                          </a:solidFill>
                          <a:effectLst/>
                          <a:latin typeface="Times New Roman" panose="02020603050405020304" pitchFamily="18" charset="0"/>
                          <a:cs typeface="Times New Roman" panose="02020603050405020304" pitchFamily="18" charset="0"/>
                        </a:rPr>
                        <a:t>Từ</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ngữ</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Bef>
                          <a:spcPts val="600"/>
                        </a:spcBef>
                        <a:spcAft>
                          <a:spcPts val="600"/>
                        </a:spcAft>
                      </a:pPr>
                      <a:r>
                        <a:rPr lang="en-US" sz="3200" dirty="0" err="1">
                          <a:solidFill>
                            <a:schemeClr val="tx1"/>
                          </a:solidFill>
                          <a:effectLst/>
                          <a:latin typeface="Times New Roman" panose="02020603050405020304" pitchFamily="18" charset="0"/>
                          <a:cs typeface="Times New Roman" panose="02020603050405020304" pitchFamily="18" charset="0"/>
                        </a:rPr>
                        <a:t>Biện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pháp</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tu</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từ</a:t>
                      </a:r>
                      <a:r>
                        <a:rPr lang="en-US" sz="3200" dirty="0">
                          <a:solidFill>
                            <a:schemeClr val="tx1"/>
                          </a:solidFill>
                          <a:effectLst/>
                          <a:latin typeface="Times New Roman" panose="02020603050405020304" pitchFamily="18" charset="0"/>
                          <a:cs typeface="Times New Roman" panose="02020603050405020304" pitchFamily="18" charset="0"/>
                        </a:rPr>
                        <a:t> &amp; </a:t>
                      </a:r>
                      <a:r>
                        <a:rPr lang="en-US" sz="3200" dirty="0" err="1">
                          <a:solidFill>
                            <a:schemeClr val="tx1"/>
                          </a:solidFill>
                          <a:effectLst/>
                          <a:latin typeface="Times New Roman" panose="02020603050405020304" pitchFamily="18" charset="0"/>
                          <a:cs typeface="Times New Roman" panose="02020603050405020304" pitchFamily="18" charset="0"/>
                        </a:rPr>
                        <a:t>hình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ảnh</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0">
                <a:tc>
                  <a:txBody>
                    <a:bodyPr/>
                    <a:lstStyle/>
                    <a:p>
                      <a:pPr algn="ctr">
                        <a:lnSpc>
                          <a:spcPct val="115000"/>
                        </a:lnSpc>
                        <a:spcBef>
                          <a:spcPts val="600"/>
                        </a:spcBef>
                        <a:spcAft>
                          <a:spcPts val="600"/>
                        </a:spcAft>
                      </a:pPr>
                      <a:r>
                        <a:rPr lang="en-US" sz="3200" dirty="0" err="1">
                          <a:solidFill>
                            <a:schemeClr val="tx1"/>
                          </a:solidFill>
                          <a:effectLst/>
                          <a:latin typeface="Times New Roman" panose="02020603050405020304" pitchFamily="18" charset="0"/>
                          <a:cs typeface="Times New Roman" panose="02020603050405020304" pitchFamily="18" charset="0"/>
                        </a:rPr>
                        <a:t>Đoạn</a:t>
                      </a:r>
                      <a:r>
                        <a:rPr lang="en-US" sz="3200" dirty="0">
                          <a:solidFill>
                            <a:schemeClr val="tx1"/>
                          </a:solidFill>
                          <a:effectLst/>
                          <a:latin typeface="Times New Roman" panose="02020603050405020304" pitchFamily="18" charset="0"/>
                          <a:cs typeface="Times New Roman" panose="02020603050405020304" pitchFamily="18" charset="0"/>
                        </a:rPr>
                        <a:t> 1</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600"/>
                        </a:spcBef>
                        <a:spcAft>
                          <a:spcPts val="600"/>
                        </a:spcAft>
                      </a:pPr>
                      <a:r>
                        <a:rPr lang="en-US" sz="3200" dirty="0">
                          <a:solidFill>
                            <a:schemeClr val="tx1"/>
                          </a:solidFill>
                          <a:effectLst/>
                          <a:latin typeface="Times New Roman" panose="02020603050405020304" pitchFamily="18" charset="0"/>
                          <a:cs typeface="Times New Roman" panose="02020603050405020304" pitchFamily="18" charset="0"/>
                        </a:rPr>
                        <a:t> </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ctr">
                        <a:lnSpc>
                          <a:spcPct val="115000"/>
                        </a:lnSpc>
                        <a:spcBef>
                          <a:spcPts val="600"/>
                        </a:spcBef>
                        <a:spcAft>
                          <a:spcPts val="600"/>
                        </a:spcAft>
                      </a:pPr>
                      <a:r>
                        <a:rPr lang="en-US" sz="3200" dirty="0" err="1">
                          <a:solidFill>
                            <a:schemeClr val="tx1"/>
                          </a:solidFill>
                          <a:effectLst/>
                          <a:latin typeface="Times New Roman" panose="02020603050405020304" pitchFamily="18" charset="0"/>
                          <a:cs typeface="Times New Roman" panose="02020603050405020304" pitchFamily="18" charset="0"/>
                        </a:rPr>
                        <a:t>Đoạn</a:t>
                      </a:r>
                      <a:r>
                        <a:rPr lang="en-US" sz="3200" dirty="0">
                          <a:solidFill>
                            <a:schemeClr val="tx1"/>
                          </a:solidFill>
                          <a:effectLst/>
                          <a:latin typeface="Times New Roman" panose="02020603050405020304" pitchFamily="18" charset="0"/>
                          <a:cs typeface="Times New Roman" panose="02020603050405020304" pitchFamily="18" charset="0"/>
                        </a:rPr>
                        <a:t> 2</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ctr">
                        <a:lnSpc>
                          <a:spcPct val="115000"/>
                        </a:lnSpc>
                        <a:spcBef>
                          <a:spcPts val="600"/>
                        </a:spcBef>
                        <a:spcAft>
                          <a:spcPts val="600"/>
                        </a:spcAft>
                      </a:pPr>
                      <a:r>
                        <a:rPr lang="en-US" sz="3200" dirty="0" err="1">
                          <a:solidFill>
                            <a:schemeClr val="tx1"/>
                          </a:solidFill>
                          <a:effectLst/>
                          <a:latin typeface="Times New Roman" panose="02020603050405020304" pitchFamily="18" charset="0"/>
                          <a:cs typeface="Times New Roman" panose="02020603050405020304" pitchFamily="18" charset="0"/>
                        </a:rPr>
                        <a:t>Đoạn</a:t>
                      </a:r>
                      <a:r>
                        <a:rPr lang="en-US" sz="3200" dirty="0">
                          <a:solidFill>
                            <a:schemeClr val="tx1"/>
                          </a:solidFill>
                          <a:effectLst/>
                          <a:latin typeface="Times New Roman" panose="02020603050405020304" pitchFamily="18" charset="0"/>
                          <a:cs typeface="Times New Roman" panose="02020603050405020304" pitchFamily="18" charset="0"/>
                        </a:rPr>
                        <a:t> 3</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gridSpan="3">
                  <a:txBody>
                    <a:bodyPr/>
                    <a:lstStyle/>
                    <a:p>
                      <a:pPr>
                        <a:lnSpc>
                          <a:spcPct val="115000"/>
                        </a:lnSpc>
                        <a:spcBef>
                          <a:spcPts val="600"/>
                        </a:spcBef>
                        <a:spcAft>
                          <a:spcPts val="600"/>
                        </a:spcAft>
                      </a:pPr>
                      <a:r>
                        <a:rPr lang="en-US" sz="3200" dirty="0" err="1">
                          <a:solidFill>
                            <a:schemeClr val="tx1"/>
                          </a:solidFill>
                          <a:effectLst/>
                          <a:latin typeface="Times New Roman" panose="02020603050405020304" pitchFamily="18" charset="0"/>
                          <a:cs typeface="Times New Roman" panose="02020603050405020304" pitchFamily="18" charset="0"/>
                        </a:rPr>
                        <a:t>Khái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quát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về</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vẻ</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đẹp</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phong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cảnh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Hương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Sơn</a:t>
                      </a:r>
                      <a:r>
                        <a:rPr lang="en-US" sz="3200" dirty="0">
                          <a:solidFill>
                            <a:schemeClr val="tx1"/>
                          </a:solidFill>
                          <a:effectLst/>
                          <a:latin typeface="Times New Roman" panose="02020603050405020304" pitchFamily="18" charset="0"/>
                          <a:cs typeface="Times New Roman" panose="02020603050405020304" pitchFamily="18" charset="0"/>
                        </a:rPr>
                        <a:t>:…………………</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hMerge="1">
                  <a:tcPr/>
                </a:tc>
              </a:tr>
            </a:tbl>
          </a:graphicData>
        </a:graphic>
      </p:graphicFrame>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546755" y="0"/>
            <a:ext cx="11170763" cy="2818614"/>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PHIẾU HỌC TẬP 04: </a:t>
            </a:r>
            <a:endParaRPr lang="en-US" sz="3200" b="1" dirty="0">
              <a:latin typeface="Times New Roman" panose="02020603050405020304" pitchFamily="18" charset="0"/>
              <a:cs typeface="Times New Roman" panose="02020603050405020304" pitchFamily="18" charset="0"/>
            </a:endParaRPr>
          </a:p>
          <a:p>
            <a:pPr algn="ct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diễn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xúc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tình</a:t>
            </a:r>
            <a:endParaRPr lang="vi-VN" sz="3200" dirty="0">
              <a:latin typeface="Times New Roman" panose="02020603050405020304" pitchFamily="18" charset="0"/>
              <a:cs typeface="Times New Roman" panose="02020603050405020304" pitchFamily="18" charset="0"/>
            </a:endParaRPr>
          </a:p>
          <a:p>
            <a:pPr algn="ctr"/>
            <a:r>
              <a:rPr lang="en-US" sz="3200" b="1" dirty="0" err="1">
                <a:latin typeface="Times New Roman" panose="02020603050405020304" pitchFamily="18" charset="0"/>
                <a:cs typeface="Times New Roman" panose="02020603050405020304" pitchFamily="18" charset="0"/>
              </a:rPr>
              <a:t>Yêu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226243" y="2818614"/>
          <a:ext cx="11604396" cy="3364992"/>
        </p:xfrm>
        <a:graphic>
          <a:graphicData uri="http://schemas.openxmlformats.org/drawingml/2006/table">
            <a:tbl>
              <a:tblPr firstRow="1" firstCol="1" bandRow="1">
                <a:tableStyleId>{5C22544A-7EE6-4342-B048-85BDC9FD1C3A}</a:tableStyleId>
              </a:tblPr>
              <a:tblGrid>
                <a:gridCol w="2363352"/>
                <a:gridCol w="3109740"/>
                <a:gridCol w="2970646"/>
                <a:gridCol w="3160658"/>
              </a:tblGrid>
              <a:tr h="0">
                <a:tc>
                  <a:txBody>
                    <a:bodyPr/>
                    <a:lstStyle/>
                    <a:p>
                      <a:pPr algn="ctr">
                        <a:lnSpc>
                          <a:spcPct val="115000"/>
                        </a:lnSpc>
                        <a:spcBef>
                          <a:spcPts val="600"/>
                        </a:spcBef>
                        <a:spcAft>
                          <a:spcPts val="600"/>
                        </a:spcAft>
                      </a:pPr>
                      <a:r>
                        <a:rPr lang="en-US" sz="3200" dirty="0" err="1">
                          <a:solidFill>
                            <a:schemeClr val="tx1"/>
                          </a:solidFill>
                          <a:effectLst/>
                          <a:latin typeface="Times New Roman" panose="02020603050405020304" pitchFamily="18" charset="0"/>
                          <a:cs typeface="Times New Roman" panose="02020603050405020304" pitchFamily="18" charset="0"/>
                        </a:rPr>
                        <a:t>Đoạn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thơ</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Bef>
                          <a:spcPts val="600"/>
                        </a:spcBef>
                        <a:spcAft>
                          <a:spcPts val="600"/>
                        </a:spcAft>
                      </a:pPr>
                      <a:r>
                        <a:rPr lang="en-US" sz="3200" dirty="0" err="1">
                          <a:solidFill>
                            <a:schemeClr val="tx1"/>
                          </a:solidFill>
                          <a:effectLst/>
                          <a:latin typeface="Times New Roman" panose="02020603050405020304" pitchFamily="18" charset="0"/>
                          <a:cs typeface="Times New Roman" panose="02020603050405020304" pitchFamily="18" charset="0"/>
                        </a:rPr>
                        <a:t>Từ</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ngữ</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Bef>
                          <a:spcPts val="600"/>
                        </a:spcBef>
                        <a:spcAft>
                          <a:spcPts val="600"/>
                        </a:spcAft>
                      </a:pPr>
                      <a:r>
                        <a:rPr lang="en-US" sz="3200" dirty="0" err="1">
                          <a:solidFill>
                            <a:schemeClr val="tx1"/>
                          </a:solidFill>
                          <a:effectLst/>
                          <a:latin typeface="Times New Roman" panose="02020603050405020304" pitchFamily="18" charset="0"/>
                          <a:cs typeface="Times New Roman" panose="02020603050405020304" pitchFamily="18" charset="0"/>
                        </a:rPr>
                        <a:t>Biện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pháp</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tu</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từ</a:t>
                      </a:r>
                      <a:r>
                        <a:rPr lang="en-US" sz="3200" dirty="0">
                          <a:solidFill>
                            <a:schemeClr val="tx1"/>
                          </a:solidFill>
                          <a:effectLst/>
                          <a:latin typeface="Times New Roman" panose="02020603050405020304" pitchFamily="18" charset="0"/>
                          <a:cs typeface="Times New Roman" panose="02020603050405020304" pitchFamily="18" charset="0"/>
                        </a:rPr>
                        <a:t> &amp; </a:t>
                      </a:r>
                      <a:r>
                        <a:rPr lang="en-US" sz="3200" dirty="0" err="1">
                          <a:solidFill>
                            <a:schemeClr val="tx1"/>
                          </a:solidFill>
                          <a:effectLst/>
                          <a:latin typeface="Times New Roman" panose="02020603050405020304" pitchFamily="18" charset="0"/>
                          <a:cs typeface="Times New Roman" panose="02020603050405020304" pitchFamily="18" charset="0"/>
                        </a:rPr>
                        <a:t>hình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ảnh</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Bef>
                          <a:spcPts val="600"/>
                        </a:spcBef>
                        <a:spcAft>
                          <a:spcPts val="600"/>
                        </a:spcAft>
                      </a:pPr>
                      <a:r>
                        <a:rPr lang="en-US" sz="3200" dirty="0" err="1">
                          <a:solidFill>
                            <a:schemeClr val="tx1"/>
                          </a:solidFill>
                          <a:effectLst/>
                          <a:latin typeface="Times New Roman" panose="02020603050405020304" pitchFamily="18" charset="0"/>
                          <a:cs typeface="Times New Roman" panose="02020603050405020304" pitchFamily="18" charset="0"/>
                        </a:rPr>
                        <a:t>Diễn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biến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tình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cảm</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cảm</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xúc</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0">
                <a:tc>
                  <a:txBody>
                    <a:bodyPr/>
                    <a:lstStyle/>
                    <a:p>
                      <a:pPr algn="ctr">
                        <a:lnSpc>
                          <a:spcPct val="115000"/>
                        </a:lnSpc>
                        <a:spcBef>
                          <a:spcPts val="600"/>
                        </a:spcBef>
                        <a:spcAft>
                          <a:spcPts val="600"/>
                        </a:spcAft>
                      </a:pPr>
                      <a:r>
                        <a:rPr lang="en-US" sz="3200" dirty="0" err="1">
                          <a:solidFill>
                            <a:schemeClr val="tx1"/>
                          </a:solidFill>
                          <a:effectLst/>
                          <a:latin typeface="Times New Roman" panose="02020603050405020304" pitchFamily="18" charset="0"/>
                          <a:cs typeface="Times New Roman" panose="02020603050405020304" pitchFamily="18" charset="0"/>
                        </a:rPr>
                        <a:t>Đoạn</a:t>
                      </a:r>
                      <a:r>
                        <a:rPr lang="en-US" sz="3200" dirty="0">
                          <a:solidFill>
                            <a:schemeClr val="tx1"/>
                          </a:solidFill>
                          <a:effectLst/>
                          <a:latin typeface="Times New Roman" panose="02020603050405020304" pitchFamily="18" charset="0"/>
                          <a:cs typeface="Times New Roman" panose="02020603050405020304" pitchFamily="18" charset="0"/>
                        </a:rPr>
                        <a:t> 1</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ctr">
                        <a:lnSpc>
                          <a:spcPct val="115000"/>
                        </a:lnSpc>
                        <a:spcBef>
                          <a:spcPts val="600"/>
                        </a:spcBef>
                        <a:spcAft>
                          <a:spcPts val="600"/>
                        </a:spcAft>
                      </a:pPr>
                      <a:r>
                        <a:rPr lang="en-US" sz="3200" dirty="0" err="1">
                          <a:solidFill>
                            <a:schemeClr val="tx1"/>
                          </a:solidFill>
                          <a:effectLst/>
                          <a:latin typeface="Times New Roman" panose="02020603050405020304" pitchFamily="18" charset="0"/>
                          <a:cs typeface="Times New Roman" panose="02020603050405020304" pitchFamily="18" charset="0"/>
                        </a:rPr>
                        <a:t>Đoạn</a:t>
                      </a:r>
                      <a:r>
                        <a:rPr lang="en-US" sz="3200" dirty="0">
                          <a:solidFill>
                            <a:schemeClr val="tx1"/>
                          </a:solidFill>
                          <a:effectLst/>
                          <a:latin typeface="Times New Roman" panose="02020603050405020304" pitchFamily="18" charset="0"/>
                          <a:cs typeface="Times New Roman" panose="02020603050405020304" pitchFamily="18" charset="0"/>
                        </a:rPr>
                        <a:t> 2</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ctr">
                        <a:lnSpc>
                          <a:spcPct val="115000"/>
                        </a:lnSpc>
                        <a:spcBef>
                          <a:spcPts val="600"/>
                        </a:spcBef>
                        <a:spcAft>
                          <a:spcPts val="600"/>
                        </a:spcAft>
                      </a:pPr>
                      <a:r>
                        <a:rPr lang="en-US" sz="3200" dirty="0" err="1">
                          <a:solidFill>
                            <a:schemeClr val="tx1"/>
                          </a:solidFill>
                          <a:effectLst/>
                          <a:latin typeface="Times New Roman" panose="02020603050405020304" pitchFamily="18" charset="0"/>
                          <a:cs typeface="Times New Roman" panose="02020603050405020304" pitchFamily="18" charset="0"/>
                        </a:rPr>
                        <a:t>Đoạn</a:t>
                      </a:r>
                      <a:r>
                        <a:rPr lang="en-US" sz="3200" dirty="0">
                          <a:solidFill>
                            <a:schemeClr val="tx1"/>
                          </a:solidFill>
                          <a:effectLst/>
                          <a:latin typeface="Times New Roman" panose="02020603050405020304" pitchFamily="18" charset="0"/>
                          <a:cs typeface="Times New Roman" panose="02020603050405020304" pitchFamily="18" charset="0"/>
                        </a:rPr>
                        <a:t> 3</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gridSpan="4">
                  <a:txBody>
                    <a:bodyPr/>
                    <a:lstStyle/>
                    <a:p>
                      <a:pPr>
                        <a:lnSpc>
                          <a:spcPct val="115000"/>
                        </a:lnSpc>
                        <a:spcBef>
                          <a:spcPts val="600"/>
                        </a:spcBef>
                        <a:spcAft>
                          <a:spcPts val="600"/>
                        </a:spcAft>
                      </a:pPr>
                      <a:r>
                        <a:rPr lang="en-US" sz="3200" dirty="0" err="1">
                          <a:solidFill>
                            <a:schemeClr val="tx1"/>
                          </a:solidFill>
                          <a:effectLst/>
                          <a:latin typeface="Times New Roman" panose="02020603050405020304" pitchFamily="18" charset="0"/>
                          <a:cs typeface="Times New Roman" panose="02020603050405020304" pitchFamily="18" charset="0"/>
                        </a:rPr>
                        <a:t>Cảm</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hứng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chủ</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đạo</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của</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bài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thơ</a:t>
                      </a:r>
                      <a:r>
                        <a:rPr lang="en-US" sz="3200" dirty="0">
                          <a:solidFill>
                            <a:schemeClr val="tx1"/>
                          </a:solidFill>
                          <a:effectLst/>
                          <a:latin typeface="Times New Roman" panose="02020603050405020304" pitchFamily="18" charset="0"/>
                          <a:cs typeface="Times New Roman" panose="02020603050405020304" pitchFamily="18" charset="0"/>
                        </a:rPr>
                        <a:t>:………………………………</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hMerge="1">
                  <a:tcPr/>
                </a:tc>
                <a:tc hMerge="1">
                  <a:tcPr/>
                </a:tc>
              </a:tr>
            </a:tbl>
          </a:graphicData>
        </a:graphic>
      </p:graphicFrame>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3962400" y="60960"/>
            <a:ext cx="4693919" cy="677672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3</a:t>
            </a:r>
            <a:endParaRPr 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GIAO CẢM VỚI </a:t>
            </a:r>
            <a:endPar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THIÊN NHIÊN </a:t>
            </a:r>
            <a:endPar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(THƠ)</a:t>
            </a:r>
            <a:endParaRPr lang="vi-VN"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p:cNvPicPr/>
          <p:nvPr/>
        </p:nvPicPr>
        <p:blipFill>
          <a:blip r:embed="rId1">
            <a:extLst>
              <a:ext uri="{28A0092B-C50C-407E-A947-70E740481C1C}">
                <a14:useLocalDpi xmlns:a14="http://schemas.microsoft.com/office/drawing/2010/main" val="0"/>
              </a:ext>
            </a:extLst>
          </a:blip>
          <a:stretch>
            <a:fillRect/>
          </a:stretch>
        </p:blipFill>
        <p:spPr>
          <a:xfrm>
            <a:off x="8879839" y="3830320"/>
            <a:ext cx="3163793" cy="3067980"/>
          </a:xfrm>
          <a:prstGeom prst="rect">
            <a:avLst/>
          </a:prstGeom>
        </p:spPr>
      </p:pic>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70207" y="81280"/>
            <a:ext cx="3568673" cy="3544478"/>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8879840" y="81280"/>
            <a:ext cx="3141954" cy="3544478"/>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170207" y="3718561"/>
            <a:ext cx="3658329" cy="30581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1">
            <a:extLst>
              <a:ext uri="{28A0092B-C50C-407E-A947-70E740481C1C}">
                <a14:useLocalDpi xmlns:a14="http://schemas.microsoft.com/office/drawing/2010/main" val="0"/>
              </a:ext>
            </a:extLst>
          </a:blip>
          <a:stretch>
            <a:fillRect/>
          </a:stretch>
        </p:blipFill>
        <p:spPr>
          <a:xfrm>
            <a:off x="94268" y="1563819"/>
            <a:ext cx="11745798" cy="5082078"/>
          </a:xfrm>
          <a:prstGeom prst="rect">
            <a:avLst/>
          </a:prstGeom>
        </p:spPr>
      </p:pic>
      <p:sp>
        <p:nvSpPr>
          <p:cNvPr id="7" name="Down Arrow Callout 6"/>
          <p:cNvSpPr/>
          <p:nvPr/>
        </p:nvSpPr>
        <p:spPr>
          <a:xfrm>
            <a:off x="2092751" y="357188"/>
            <a:ext cx="6787299" cy="1206631"/>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Thảo luận theo kĩ thuật mảnh ghép:</a:t>
            </a:r>
            <a:endParaRPr lang="vi-VN" sz="3200"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1595120" y="91440"/>
            <a:ext cx="9570720" cy="1117600"/>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VÒNG 1</a:t>
            </a:r>
            <a:r>
              <a:rPr lang="en-US" sz="3200"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Nhóm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chuyên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gia</a:t>
            </a:r>
            <a:r>
              <a:rPr lang="en-US" sz="3200" b="1" dirty="0">
                <a:solidFill>
                  <a:schemeClr val="bg1"/>
                </a:solidFill>
                <a:latin typeface="Times New Roman" panose="02020603050405020304" pitchFamily="18" charset="0"/>
                <a:cs typeface="Times New Roman" panose="02020603050405020304" pitchFamily="18" charset="0"/>
              </a:rPr>
              <a:t>:</a:t>
            </a:r>
            <a:endParaRPr lang="vi-VN" sz="3200" dirty="0">
              <a:solidFill>
                <a:schemeClr val="bg1"/>
              </a:solidFill>
              <a:latin typeface="Times New Roman" panose="02020603050405020304" pitchFamily="18" charset="0"/>
              <a:cs typeface="Times New Roman" panose="02020603050405020304" pitchFamily="18" charset="0"/>
            </a:endParaRPr>
          </a:p>
          <a:p>
            <a:r>
              <a:rPr lang="en-US" sz="3200" b="1" dirty="0" err="1">
                <a:solidFill>
                  <a:schemeClr val="bg1"/>
                </a:solidFill>
                <a:latin typeface="Times New Roman" panose="02020603050405020304" pitchFamily="18" charset="0"/>
                <a:cs typeface="Times New Roman" panose="02020603050405020304" pitchFamily="18" charset="0"/>
              </a:rPr>
              <a:t>Nhiệm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vụ</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Hoàn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thành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phiếu</a:t>
            </a:r>
            <a:r>
              <a:rPr lang="en-US" sz="3200" dirty="0">
                <a:solidFill>
                  <a:schemeClr val="bg1"/>
                </a:solidFill>
                <a:latin typeface="Times New Roman" panose="02020603050405020304" pitchFamily="18" charset="0"/>
                <a:cs typeface="Times New Roman" panose="02020603050405020304" pitchFamily="18" charset="0"/>
              </a:rPr>
              <a:t> HT </a:t>
            </a:r>
            <a:r>
              <a:rPr lang="en-US" sz="3200" dirty="0" err="1">
                <a:solidFill>
                  <a:schemeClr val="bg1"/>
                </a:solidFill>
                <a:latin typeface="Times New Roman" panose="02020603050405020304" pitchFamily="18" charset="0"/>
                <a:cs typeface="Times New Roman" panose="02020603050405020304" pitchFamily="18" charset="0"/>
              </a:rPr>
              <a:t>số</a:t>
            </a:r>
            <a:r>
              <a:rPr lang="en-US" sz="3200" dirty="0">
                <a:solidFill>
                  <a:schemeClr val="bg1"/>
                </a:solidFill>
                <a:latin typeface="Times New Roman" panose="02020603050405020304" pitchFamily="18" charset="0"/>
                <a:cs typeface="Times New Roman" panose="02020603050405020304" pitchFamily="18" charset="0"/>
              </a:rPr>
              <a:t> 03 </a:t>
            </a:r>
            <a:r>
              <a:rPr lang="en-US" sz="3200" dirty="0" err="1">
                <a:solidFill>
                  <a:schemeClr val="bg1"/>
                </a:solidFill>
                <a:latin typeface="Times New Roman" panose="02020603050405020304" pitchFamily="18" charset="0"/>
                <a:cs typeface="Times New Roman" panose="02020603050405020304" pitchFamily="18" charset="0"/>
              </a:rPr>
              <a:t>và</a:t>
            </a:r>
            <a:r>
              <a:rPr lang="en-US" sz="3200" dirty="0">
                <a:solidFill>
                  <a:schemeClr val="bg1"/>
                </a:solidFill>
                <a:latin typeface="Times New Roman" panose="02020603050405020304" pitchFamily="18" charset="0"/>
                <a:cs typeface="Times New Roman" panose="02020603050405020304" pitchFamily="18" charset="0"/>
              </a:rPr>
              <a:t> 04.</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5" name="Double Wave 4"/>
          <p:cNvSpPr/>
          <p:nvPr/>
        </p:nvSpPr>
        <p:spPr>
          <a:xfrm>
            <a:off x="1524000" y="1605280"/>
            <a:ext cx="4165600" cy="4287520"/>
          </a:xfrm>
          <a:prstGeom prst="doubleWav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u="sng" dirty="0" err="1">
                <a:solidFill>
                  <a:schemeClr val="accent6">
                    <a:lumMod val="50000"/>
                  </a:schemeClr>
                </a:solidFill>
                <a:latin typeface="Times New Roman" panose="02020603050405020304" pitchFamily="18" charset="0"/>
                <a:cs typeface="Times New Roman" panose="02020603050405020304" pitchFamily="18" charset="0"/>
              </a:rPr>
              <a:t>Nhóm</a:t>
            </a:r>
            <a:r>
              <a:rPr lang="en-US" sz="3200" b="1" u="sng" dirty="0">
                <a:solidFill>
                  <a:schemeClr val="accent6">
                    <a:lumMod val="50000"/>
                  </a:schemeClr>
                </a:solidFill>
                <a:latin typeface="Times New Roman" panose="02020603050405020304" pitchFamily="18" charset="0"/>
                <a:cs typeface="Times New Roman" panose="02020603050405020304" pitchFamily="18" charset="0"/>
              </a:rPr>
              <a:t> 1, 2:</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endParaRPr lang="en-US"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err="1">
                <a:solidFill>
                  <a:schemeClr val="accent6">
                    <a:lumMod val="50000"/>
                  </a:schemeClr>
                </a:solidFill>
                <a:latin typeface="Times New Roman" panose="02020603050405020304" pitchFamily="18" charset="0"/>
                <a:cs typeface="Times New Roman" panose="02020603050405020304" pitchFamily="18" charset="0"/>
              </a:rPr>
              <a:t>Hoàn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thành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phiếu</a:t>
            </a:r>
            <a:r>
              <a:rPr lang="en-US" sz="3200" dirty="0">
                <a:solidFill>
                  <a:schemeClr val="accent6">
                    <a:lumMod val="50000"/>
                  </a:schemeClr>
                </a:solidFill>
                <a:latin typeface="Times New Roman" panose="02020603050405020304" pitchFamily="18" charset="0"/>
                <a:cs typeface="Times New Roman" panose="02020603050405020304" pitchFamily="18" charset="0"/>
              </a:rPr>
              <a:t> HT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số</a:t>
            </a:r>
            <a:r>
              <a:rPr lang="en-US" sz="3200" dirty="0">
                <a:solidFill>
                  <a:schemeClr val="accent6">
                    <a:lumMod val="50000"/>
                  </a:schemeClr>
                </a:solidFill>
                <a:latin typeface="Times New Roman" panose="02020603050405020304" pitchFamily="18" charset="0"/>
                <a:cs typeface="Times New Roman" panose="02020603050405020304" pitchFamily="18" charset="0"/>
              </a:rPr>
              <a:t> 03 –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Tìm</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hiểu</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vẻ</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đẹp</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phong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cảnh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Hương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Sơn</a:t>
            </a:r>
            <a:r>
              <a:rPr lang="en-US" sz="3200"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Double Wave 5"/>
          <p:cNvSpPr/>
          <p:nvPr/>
        </p:nvSpPr>
        <p:spPr>
          <a:xfrm>
            <a:off x="6817360" y="1706880"/>
            <a:ext cx="3952240" cy="4287520"/>
          </a:xfrm>
          <a:prstGeom prst="doubleWav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u="sng" dirty="0" err="1">
                <a:solidFill>
                  <a:schemeClr val="bg1"/>
                </a:solidFill>
                <a:latin typeface="Times New Roman" panose="02020603050405020304" pitchFamily="18" charset="0"/>
                <a:cs typeface="Times New Roman" panose="02020603050405020304" pitchFamily="18" charset="0"/>
              </a:rPr>
              <a:t>Nhóm</a:t>
            </a:r>
            <a:r>
              <a:rPr lang="en-US" sz="3200" b="1" u="sng" dirty="0">
                <a:solidFill>
                  <a:schemeClr val="bg1"/>
                </a:solidFill>
                <a:latin typeface="Times New Roman" panose="02020603050405020304" pitchFamily="18" charset="0"/>
                <a:cs typeface="Times New Roman" panose="02020603050405020304" pitchFamily="18" charset="0"/>
              </a:rPr>
              <a:t> 3, 4:</a:t>
            </a:r>
            <a:r>
              <a:rPr lang="en-US" sz="3200" dirty="0">
                <a:solidFill>
                  <a:schemeClr val="bg1"/>
                </a:solidFill>
                <a:latin typeface="Times New Roman" panose="02020603050405020304" pitchFamily="18" charset="0"/>
                <a:cs typeface="Times New Roman" panose="02020603050405020304" pitchFamily="18" charset="0"/>
              </a:rPr>
              <a:t> </a:t>
            </a:r>
            <a:endParaRPr lang="en-US" sz="3200" dirty="0">
              <a:solidFill>
                <a:schemeClr val="bg1"/>
              </a:solidFill>
              <a:latin typeface="Times New Roman" panose="02020603050405020304" pitchFamily="18" charset="0"/>
              <a:cs typeface="Times New Roman" panose="02020603050405020304" pitchFamily="18" charset="0"/>
            </a:endParaRPr>
          </a:p>
          <a:p>
            <a:r>
              <a:rPr lang="en-US" sz="3200" dirty="0" err="1">
                <a:solidFill>
                  <a:schemeClr val="bg1"/>
                </a:solidFill>
                <a:latin typeface="Times New Roman" panose="02020603050405020304" pitchFamily="18" charset="0"/>
                <a:cs typeface="Times New Roman" panose="02020603050405020304" pitchFamily="18" charset="0"/>
              </a:rPr>
              <a:t>Hoàn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thành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phiếu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học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tập</a:t>
            </a:r>
            <a:r>
              <a:rPr lang="en-US" sz="3200" dirty="0">
                <a:solidFill>
                  <a:schemeClr val="bg1"/>
                </a:solidFill>
                <a:latin typeface="Times New Roman" panose="02020603050405020304" pitchFamily="18" charset="0"/>
                <a:cs typeface="Times New Roman" panose="02020603050405020304" pitchFamily="18" charset="0"/>
              </a:rPr>
              <a:t> 04 – </a:t>
            </a:r>
            <a:r>
              <a:rPr lang="en-US" sz="3200" dirty="0" err="1">
                <a:solidFill>
                  <a:schemeClr val="bg1"/>
                </a:solidFill>
                <a:latin typeface="Times New Roman" panose="02020603050405020304" pitchFamily="18" charset="0"/>
                <a:cs typeface="Times New Roman" panose="02020603050405020304" pitchFamily="18" charset="0"/>
              </a:rPr>
              <a:t>Tìm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hiểu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diễn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biến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tình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cảm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cảm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xúc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chủ</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thể</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trữ</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tình</a:t>
            </a:r>
            <a:endParaRPr lang="vi-VN" sz="3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6880" y="497840"/>
            <a:ext cx="11003280" cy="1815882"/>
          </a:xfrm>
          <a:prstGeom prst="rect">
            <a:avLst/>
          </a:prstGeom>
          <a:noFill/>
        </p:spPr>
        <p:txBody>
          <a:bodyPr wrap="square" rtlCol="0">
            <a:spAutoFit/>
          </a:bodyPr>
          <a:lstStyle/>
          <a:p>
            <a:pPr algn="ctr"/>
            <a:r>
              <a:rPr lang="en-US" sz="2800" b="1" dirty="0">
                <a:solidFill>
                  <a:srgbClr val="7030A0"/>
                </a:solidFill>
                <a:latin typeface="Times New Roman" panose="02020603050405020304" pitchFamily="18" charset="0"/>
                <a:cs typeface="Times New Roman" panose="02020603050405020304" pitchFamily="18" charset="0"/>
              </a:rPr>
              <a:t>VÒNG 2:</a:t>
            </a:r>
            <a:r>
              <a:rPr lang="en-US" sz="2800"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Nhóm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mảnh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ghép</a:t>
            </a:r>
            <a:r>
              <a:rPr lang="en-US" sz="2800" b="1" dirty="0">
                <a:solidFill>
                  <a:srgbClr val="7030A0"/>
                </a:solidFill>
                <a:latin typeface="Times New Roman" panose="02020603050405020304" pitchFamily="18" charset="0"/>
                <a:cs typeface="Times New Roman" panose="02020603050405020304" pitchFamily="18" charset="0"/>
              </a:rPr>
              <a:t>:</a:t>
            </a:r>
            <a:endParaRPr lang="vi-VN" sz="2800" dirty="0">
              <a:solidFill>
                <a:srgbClr val="7030A0"/>
              </a:solidFill>
              <a:latin typeface="Times New Roman" panose="02020603050405020304" pitchFamily="18" charset="0"/>
              <a:cs typeface="Times New Roman" panose="02020603050405020304" pitchFamily="18" charset="0"/>
            </a:endParaRPr>
          </a:p>
          <a:p>
            <a:r>
              <a:rPr lang="en-US" sz="2800" dirty="0" err="1">
                <a:solidFill>
                  <a:srgbClr val="7030A0"/>
                </a:solidFill>
                <a:latin typeface="Times New Roman" panose="02020603050405020304" pitchFamily="18" charset="0"/>
                <a:cs typeface="Times New Roman" panose="02020603050405020304" pitchFamily="18" charset="0"/>
              </a:rPr>
              <a:t>Chuyển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nhóm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tạo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thành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nhóm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mảnh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ghép</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mới</a:t>
            </a:r>
            <a:r>
              <a:rPr lang="en-US" sz="2800" dirty="0">
                <a:solidFill>
                  <a:srgbClr val="7030A0"/>
                </a:solidFill>
                <a:latin typeface="Times New Roman" panose="02020603050405020304" pitchFamily="18" charset="0"/>
                <a:cs typeface="Times New Roman" panose="02020603050405020304" pitchFamily="18" charset="0"/>
              </a:rPr>
              <a:t>.</a:t>
            </a:r>
            <a:endParaRPr lang="vi-VN" sz="2800" dirty="0">
              <a:solidFill>
                <a:srgbClr val="7030A0"/>
              </a:solidFill>
              <a:latin typeface="Times New Roman" panose="02020603050405020304" pitchFamily="18" charset="0"/>
              <a:cs typeface="Times New Roman" panose="02020603050405020304" pitchFamily="18" charset="0"/>
            </a:endParaRPr>
          </a:p>
          <a:p>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Thành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viên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nhóm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mới</a:t>
            </a:r>
            <a:r>
              <a:rPr lang="en-US" sz="2800" dirty="0">
                <a:solidFill>
                  <a:srgbClr val="7030A0"/>
                </a:solidFill>
                <a:latin typeface="Times New Roman" panose="02020603050405020304" pitchFamily="18" charset="0"/>
                <a:cs typeface="Times New Roman" panose="02020603050405020304" pitchFamily="18" charset="0"/>
              </a:rPr>
              <a:t> chia </a:t>
            </a:r>
            <a:r>
              <a:rPr lang="en-US" sz="2800" dirty="0" err="1">
                <a:solidFill>
                  <a:srgbClr val="7030A0"/>
                </a:solidFill>
                <a:latin typeface="Times New Roman" panose="02020603050405020304" pitchFamily="18" charset="0"/>
                <a:cs typeface="Times New Roman" panose="02020603050405020304" pitchFamily="18" charset="0"/>
              </a:rPr>
              <a:t>sẻ</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kết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quả</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đã</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thảo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luận</a:t>
            </a:r>
            <a:r>
              <a:rPr lang="en-US" sz="2800" dirty="0">
                <a:solidFill>
                  <a:srgbClr val="7030A0"/>
                </a:solidFill>
                <a:latin typeface="Times New Roman" panose="02020603050405020304" pitchFamily="18" charset="0"/>
                <a:cs typeface="Times New Roman" panose="02020603050405020304" pitchFamily="18" charset="0"/>
              </a:rPr>
              <a:t> ở </a:t>
            </a:r>
            <a:r>
              <a:rPr lang="en-US" sz="2800" dirty="0" err="1">
                <a:solidFill>
                  <a:srgbClr val="7030A0"/>
                </a:solidFill>
                <a:latin typeface="Times New Roman" panose="02020603050405020304" pitchFamily="18" charset="0"/>
                <a:cs typeface="Times New Roman" panose="02020603050405020304" pitchFamily="18" charset="0"/>
              </a:rPr>
              <a:t>vòng</a:t>
            </a:r>
            <a:r>
              <a:rPr lang="en-US" sz="2800" dirty="0">
                <a:solidFill>
                  <a:srgbClr val="7030A0"/>
                </a:solidFill>
                <a:latin typeface="Times New Roman" panose="02020603050405020304" pitchFamily="18" charset="0"/>
                <a:cs typeface="Times New Roman" panose="02020603050405020304" pitchFamily="18" charset="0"/>
              </a:rPr>
              <a:t> 1.</a:t>
            </a:r>
            <a:endParaRPr lang="vi-VN" sz="2800" dirty="0">
              <a:solidFill>
                <a:srgbClr val="7030A0"/>
              </a:solidFill>
              <a:latin typeface="Times New Roman" panose="02020603050405020304" pitchFamily="18" charset="0"/>
              <a:cs typeface="Times New Roman" panose="02020603050405020304" pitchFamily="18" charset="0"/>
            </a:endParaRPr>
          </a:p>
          <a:p>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Nhóm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mảnh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ghép</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thảo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luận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câu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hỏi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sau</a:t>
            </a:r>
            <a:r>
              <a:rPr lang="en-US" sz="2800" dirty="0">
                <a:solidFill>
                  <a:srgbClr val="7030A0"/>
                </a:solidFill>
                <a:latin typeface="Times New Roman" panose="02020603050405020304" pitchFamily="18" charset="0"/>
                <a:cs typeface="Times New Roman" panose="02020603050405020304" pitchFamily="18" charset="0"/>
              </a:rPr>
              <a:t>:</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5" name="Flowchart: Off-page Connector 4"/>
          <p:cNvSpPr/>
          <p:nvPr/>
        </p:nvSpPr>
        <p:spPr>
          <a:xfrm>
            <a:off x="1666240" y="2761199"/>
            <a:ext cx="3566160" cy="3566160"/>
          </a:xfrm>
          <a:prstGeom prst="flowChartOffpage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bg1"/>
                </a:solidFill>
                <a:latin typeface="Times New Roman" panose="02020603050405020304" pitchFamily="18" charset="0"/>
                <a:cs typeface="Times New Roman" panose="02020603050405020304" pitchFamily="18" charset="0"/>
              </a:rPr>
              <a:t>? Nhận xét vai trò của vần và nhịp trong bài thơ.</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6" name="Flowchart: Off-page Connector 5"/>
          <p:cNvSpPr/>
          <p:nvPr/>
        </p:nvSpPr>
        <p:spPr>
          <a:xfrm>
            <a:off x="6837680" y="2870200"/>
            <a:ext cx="3566160" cy="3566160"/>
          </a:xfrm>
          <a:prstGeom prst="flowChartOffpageConnector">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bg1"/>
                </a:solidFill>
                <a:latin typeface="Times New Roman" panose="02020603050405020304" pitchFamily="18" charset="0"/>
                <a:cs typeface="Times New Roman" panose="02020603050405020304" pitchFamily="18" charset="0"/>
              </a:rPr>
              <a:t>? Khái quát lại những đặc sắc nghệ thuật của bài thơ.</a:t>
            </a:r>
            <a:endParaRPr lang="vi-VN" sz="3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5"/>
                                        </p:tgtEl>
                                        <p:attrNameLst>
                                          <p:attrName>ppt_x</p:attrName>
                                        </p:attrNameLst>
                                      </p:cBhvr>
                                      <p:tavLst>
                                        <p:tav tm="0">
                                          <p:val>
                                            <p:strVal val="ppt_x"/>
                                          </p:val>
                                        </p:tav>
                                        <p:tav tm="100000">
                                          <p:val>
                                            <p:strVal val="ppt_x"/>
                                          </p:val>
                                        </p:tav>
                                      </p:tavLst>
                                    </p:anim>
                                    <p:anim calcmode="lin" valueType="num">
                                      <p:cBhvr additive="base">
                                        <p:cTn id="20" dur="500"/>
                                        <p:tgtEl>
                                          <p:spTgt spid="5"/>
                                        </p:tgtEl>
                                        <p:attrNameLst>
                                          <p:attrName>ppt_y</p:attrName>
                                        </p:attrNameLst>
                                      </p:cBhvr>
                                      <p:tavLst>
                                        <p:tav tm="0">
                                          <p:val>
                                            <p:strVal val="ppt_y"/>
                                          </p:val>
                                        </p:tav>
                                        <p:tav tm="100000">
                                          <p:val>
                                            <p:strVal val="1+ppt_h/2"/>
                                          </p:val>
                                        </p:tav>
                                      </p:tavLst>
                                    </p:anim>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80">
                                          <p:stCondLst>
                                            <p:cond delay="0"/>
                                          </p:stCondLst>
                                        </p:cTn>
                                        <p:tgtEl>
                                          <p:spTgt spid="6"/>
                                        </p:tgtEl>
                                      </p:cBhvr>
                                    </p:animEffect>
                                    <p:anim calcmode="lin" valueType="num">
                                      <p:cBhvr>
                                        <p:cTn id="2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2" dur="26">
                                          <p:stCondLst>
                                            <p:cond delay="650"/>
                                          </p:stCondLst>
                                        </p:cTn>
                                        <p:tgtEl>
                                          <p:spTgt spid="6"/>
                                        </p:tgtEl>
                                      </p:cBhvr>
                                      <p:to x="100000" y="60000"/>
                                    </p:animScale>
                                    <p:animScale>
                                      <p:cBhvr>
                                        <p:cTn id="33" dur="166" decel="50000">
                                          <p:stCondLst>
                                            <p:cond delay="676"/>
                                          </p:stCondLst>
                                        </p:cTn>
                                        <p:tgtEl>
                                          <p:spTgt spid="6"/>
                                        </p:tgtEl>
                                      </p:cBhvr>
                                      <p:to x="100000" y="100000"/>
                                    </p:animScale>
                                    <p:animScale>
                                      <p:cBhvr>
                                        <p:cTn id="34" dur="26">
                                          <p:stCondLst>
                                            <p:cond delay="1312"/>
                                          </p:stCondLst>
                                        </p:cTn>
                                        <p:tgtEl>
                                          <p:spTgt spid="6"/>
                                        </p:tgtEl>
                                      </p:cBhvr>
                                      <p:to x="100000" y="80000"/>
                                    </p:animScale>
                                    <p:animScale>
                                      <p:cBhvr>
                                        <p:cTn id="35" dur="166" decel="50000">
                                          <p:stCondLst>
                                            <p:cond delay="1338"/>
                                          </p:stCondLst>
                                        </p:cTn>
                                        <p:tgtEl>
                                          <p:spTgt spid="6"/>
                                        </p:tgtEl>
                                      </p:cBhvr>
                                      <p:to x="100000" y="100000"/>
                                    </p:animScale>
                                    <p:animScale>
                                      <p:cBhvr>
                                        <p:cTn id="36" dur="26">
                                          <p:stCondLst>
                                            <p:cond delay="1642"/>
                                          </p:stCondLst>
                                        </p:cTn>
                                        <p:tgtEl>
                                          <p:spTgt spid="6"/>
                                        </p:tgtEl>
                                      </p:cBhvr>
                                      <p:to x="100000" y="90000"/>
                                    </p:animScale>
                                    <p:animScale>
                                      <p:cBhvr>
                                        <p:cTn id="37" dur="166" decel="50000">
                                          <p:stCondLst>
                                            <p:cond delay="1668"/>
                                          </p:stCondLst>
                                        </p:cTn>
                                        <p:tgtEl>
                                          <p:spTgt spid="6"/>
                                        </p:tgtEl>
                                      </p:cBhvr>
                                      <p:to x="100000" y="100000"/>
                                    </p:animScale>
                                    <p:animScale>
                                      <p:cBhvr>
                                        <p:cTn id="38" dur="26">
                                          <p:stCondLst>
                                            <p:cond delay="1808"/>
                                          </p:stCondLst>
                                        </p:cTn>
                                        <p:tgtEl>
                                          <p:spTgt spid="6"/>
                                        </p:tgtEl>
                                      </p:cBhvr>
                                      <p:to x="100000" y="95000"/>
                                    </p:animScale>
                                    <p:animScale>
                                      <p:cBhvr>
                                        <p:cTn id="39"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1800520" y="84841"/>
            <a:ext cx="6306532" cy="707010"/>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II.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chi </a:t>
            </a:r>
            <a:r>
              <a:rPr lang="en-US" sz="3200" b="1" dirty="0" err="1">
                <a:solidFill>
                  <a:srgbClr val="FF0000"/>
                </a:solidFill>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Horizontal Scroll 4"/>
          <p:cNvSpPr/>
          <p:nvPr/>
        </p:nvSpPr>
        <p:spPr>
          <a:xfrm>
            <a:off x="282804" y="876693"/>
            <a:ext cx="7447175" cy="989814"/>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1. Vẻ đẹp phong cảnh Hương Sơn</a:t>
            </a:r>
            <a:endParaRPr lang="vi-VN" sz="3200">
              <a:latin typeface="Times New Roman" panose="02020603050405020304" pitchFamily="18" charset="0"/>
              <a:cs typeface="Times New Roman" panose="02020603050405020304" pitchFamily="18" charset="0"/>
            </a:endParaRPr>
          </a:p>
        </p:txBody>
      </p:sp>
      <p:sp>
        <p:nvSpPr>
          <p:cNvPr id="6" name="Hexagon 5"/>
          <p:cNvSpPr/>
          <p:nvPr/>
        </p:nvSpPr>
        <p:spPr>
          <a:xfrm>
            <a:off x="1056011" y="2042160"/>
            <a:ext cx="10303497" cy="873760"/>
          </a:xfrm>
          <a:prstGeom prst="hex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b="1" dirty="0">
                <a:solidFill>
                  <a:schemeClr val="accent6">
                    <a:lumMod val="50000"/>
                  </a:schemeClr>
                </a:solidFill>
                <a:latin typeface="Times New Roman" panose="02020603050405020304" pitchFamily="18" charset="0"/>
                <a:cs typeface="Times New Roman" panose="02020603050405020304" pitchFamily="18" charset="0"/>
              </a:rPr>
              <a:t>a.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Giới</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thiệu</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khái</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quát</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cảnh</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chùa</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Hương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a:solidFill>
                  <a:schemeClr val="accent6">
                    <a:lumMod val="50000"/>
                  </a:schemeClr>
                </a:solidFill>
                <a:latin typeface="Times New Roman" panose="02020603050405020304" pitchFamily="18" charset="0"/>
                <a:cs typeface="Times New Roman" panose="02020603050405020304" pitchFamily="18" charset="0"/>
              </a:rPr>
              <a:t>  </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 name="Flowchart: Display 1"/>
          <p:cNvSpPr/>
          <p:nvPr/>
        </p:nvSpPr>
        <p:spPr>
          <a:xfrm>
            <a:off x="282804" y="3176415"/>
            <a:ext cx="10942320" cy="989814"/>
          </a:xfrm>
          <a:prstGeom prst="flowChartDisp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accent6">
                    <a:lumMod val="50000"/>
                  </a:schemeClr>
                </a:solidFill>
                <a:latin typeface="Times New Roman" panose="02020603050405020304" pitchFamily="18" charset="0"/>
                <a:cs typeface="Times New Roman" panose="02020603050405020304" pitchFamily="18" charset="0"/>
              </a:rPr>
              <a:t>- </a:t>
            </a:r>
            <a:r>
              <a:rPr lang="en-US" sz="2800" i="1">
                <a:solidFill>
                  <a:schemeClr val="accent6">
                    <a:lumMod val="50000"/>
                  </a:schemeClr>
                </a:solidFill>
                <a:latin typeface="Times New Roman" panose="02020603050405020304" pitchFamily="18" charset="0"/>
                <a:cs typeface="Times New Roman" panose="02020603050405020304" pitchFamily="18" charset="0"/>
              </a:rPr>
              <a:t>Bầu trời cảnh Bụt</a:t>
            </a:r>
            <a:r>
              <a:rPr lang="en-US" sz="2800">
                <a:solidFill>
                  <a:schemeClr val="accent6">
                    <a:lumMod val="50000"/>
                  </a:schemeClr>
                </a:solidFill>
                <a:latin typeface="Times New Roman" panose="02020603050405020304" pitchFamily="18" charset="0"/>
                <a:cs typeface="Times New Roman" panose="02020603050405020304" pitchFamily="18" charset="0"/>
              </a:rPr>
              <a:t> </a:t>
            </a:r>
            <a:r>
              <a:rPr lang="en-US" sz="2800">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a:solidFill>
                  <a:schemeClr val="accent6">
                    <a:lumMod val="50000"/>
                  </a:schemeClr>
                </a:solidFill>
                <a:latin typeface="Times New Roman" panose="02020603050405020304" pitchFamily="18" charset="0"/>
                <a:cs typeface="Times New Roman" panose="02020603050405020304" pitchFamily="18" charset="0"/>
              </a:rPr>
              <a:t> Phong cảnh Hương Sơn mang không khí riêng của xứ Phật, nơi tu hành.</a:t>
            </a:r>
            <a:endParaRPr lang="en-US" sz="2800"/>
          </a:p>
        </p:txBody>
      </p:sp>
      <p:sp>
        <p:nvSpPr>
          <p:cNvPr id="3" name="Flowchart: Display 2"/>
          <p:cNvSpPr/>
          <p:nvPr/>
        </p:nvSpPr>
        <p:spPr>
          <a:xfrm>
            <a:off x="282804" y="4643120"/>
            <a:ext cx="10942320" cy="1889760"/>
          </a:xfrm>
          <a:prstGeom prst="flowChartDisp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accent6">
                    <a:lumMod val="50000"/>
                  </a:schemeClr>
                </a:solidFill>
                <a:latin typeface="Times New Roman" panose="02020603050405020304" pitchFamily="18" charset="0"/>
                <a:cs typeface="Times New Roman" panose="02020603050405020304" pitchFamily="18" charset="0"/>
              </a:rPr>
              <a:t> -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Đệ</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nhất</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động</a:t>
            </a:r>
            <a:r>
              <a:rPr lang="en-US" sz="2800" dirty="0">
                <a:solidFill>
                  <a:schemeClr val="accent6">
                    <a:lumMod val="50000"/>
                  </a:schemeClr>
                </a:solidFill>
                <a:latin typeface="Times New Roman" panose="02020603050405020304" pitchFamily="18" charset="0"/>
                <a:cs typeface="Times New Roman" panose="02020603050405020304" pitchFamily="18" charset="0"/>
              </a:rPr>
              <a:t>” -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Động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số</a:t>
            </a:r>
            <a:r>
              <a:rPr lang="en-US" sz="2800" dirty="0">
                <a:solidFill>
                  <a:schemeClr val="accent6">
                    <a:lumMod val="50000"/>
                  </a:schemeClr>
                </a:solidFill>
                <a:latin typeface="Times New Roman" panose="02020603050405020304" pitchFamily="18" charset="0"/>
                <a:cs typeface="Times New Roman" panose="02020603050405020304" pitchFamily="18" charset="0"/>
              </a:rPr>
              <a:t> 1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trời</a:t>
            </a:r>
            <a:r>
              <a:rPr lang="en-US" sz="2800" dirty="0">
                <a:solidFill>
                  <a:schemeClr val="accent6">
                    <a:lumMod val="50000"/>
                  </a:schemeClr>
                </a:solidFill>
                <a:latin typeface="Times New Roman" panose="02020603050405020304" pitchFamily="18" charset="0"/>
                <a:cs typeface="Times New Roman" panose="02020603050405020304" pitchFamily="18" charset="0"/>
              </a:rPr>
              <a:t> Nam.</a:t>
            </a:r>
            <a:endParaRPr lang="vi-VN" sz="2800" dirty="0">
              <a:solidFill>
                <a:schemeClr val="accent6">
                  <a:lumMod val="50000"/>
                </a:schemeClr>
              </a:solidFill>
              <a:latin typeface="Times New Roman" panose="02020603050405020304" pitchFamily="18" charset="0"/>
              <a:cs typeface="Times New Roman" panose="02020603050405020304" pitchFamily="18" charset="0"/>
            </a:endParaRPr>
          </a:p>
          <a:p>
            <a:r>
              <a:rPr lang="en-US" sz="2800" dirty="0" err="1">
                <a:solidFill>
                  <a:schemeClr val="accent6">
                    <a:lumMod val="50000"/>
                  </a:schemeClr>
                </a:solidFill>
                <a:latin typeface="Times New Roman" panose="02020603050405020304" pitchFamily="18" charset="0"/>
                <a:cs typeface="Times New Roman" panose="02020603050405020304" pitchFamily="18" charset="0"/>
              </a:rPr>
              <a:t>Câu</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hỏi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tu</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từ</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Đệ</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nhất</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động</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hỏi</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nơi</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smtClean="0">
                <a:solidFill>
                  <a:schemeClr val="accent6">
                    <a:lumMod val="50000"/>
                  </a:schemeClr>
                </a:solidFill>
                <a:latin typeface="Times New Roman" panose="02020603050405020304" pitchFamily="18" charset="0"/>
                <a:cs typeface="Times New Roman" panose="02020603050405020304" pitchFamily="18" charset="0"/>
              </a:rPr>
              <a:t>đây</a:t>
            </a:r>
            <a:r>
              <a:rPr lang="en-US" sz="2800" i="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có</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phải</a:t>
            </a:r>
            <a:r>
              <a:rPr lang="en-US" sz="2800" i="1" dirty="0">
                <a:solidFill>
                  <a:schemeClr val="accent6">
                    <a:lumMod val="50000"/>
                  </a:schemeClr>
                </a:solidFill>
                <a:latin typeface="Times New Roman" panose="02020603050405020304" pitchFamily="18" charset="0"/>
                <a:cs typeface="Times New Roman" panose="02020603050405020304" pitchFamily="18" charset="0"/>
              </a:rPr>
              <a:t>?</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vừa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giới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thiệu</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vừa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khẳng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định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vẻ</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đẹp</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Hương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Sơn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endParaRPr lang="en-US" sz="28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625625" y="182880"/>
            <a:ext cx="10940750" cy="3632985"/>
          </a:xfrm>
          <a:prstGeom prst="frame">
            <a:avLst>
              <a:gd name="adj1" fmla="val 321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accent2">
                    <a:lumMod val="75000"/>
                  </a:schemeClr>
                </a:solidFill>
                <a:latin typeface="Times New Roman" panose="02020603050405020304" pitchFamily="18" charset="0"/>
                <a:cs typeface="Times New Roman" panose="02020603050405020304" pitchFamily="18" charset="0"/>
              </a:rPr>
              <a:t>b.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Cảnh</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vật</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cụ</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thể</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Hương</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Sơn</a:t>
            </a:r>
            <a:endParaRPr lang="vi-VN" sz="2800" dirty="0">
              <a:solidFill>
                <a:schemeClr val="accent2">
                  <a:lumMod val="75000"/>
                </a:schemeClr>
              </a:solidFill>
              <a:latin typeface="Times New Roman" panose="02020603050405020304" pitchFamily="18" charset="0"/>
              <a:cs typeface="Times New Roman" panose="02020603050405020304" pitchFamily="18" charset="0"/>
            </a:endParaRPr>
          </a:p>
          <a:p>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Phép</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điệp</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từ</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ngữ</a:t>
            </a:r>
            <a:r>
              <a:rPr lang="en-US" sz="2800" dirty="0">
                <a:solidFill>
                  <a:schemeClr val="accent2">
                    <a:lumMod val="75000"/>
                  </a:schemeClr>
                </a:solidFill>
                <a:latin typeface="Times New Roman" panose="02020603050405020304" pitchFamily="18" charset="0"/>
                <a:cs typeface="Times New Roman" panose="02020603050405020304" pitchFamily="18" charset="0"/>
              </a:rPr>
              <a:t>:</a:t>
            </a:r>
            <a:endParaRPr lang="vi-VN" sz="2800" dirty="0">
              <a:solidFill>
                <a:schemeClr val="accent2">
                  <a:lumMod val="75000"/>
                </a:schemeClr>
              </a:solidFill>
              <a:latin typeface="Times New Roman" panose="02020603050405020304" pitchFamily="18" charset="0"/>
              <a:cs typeface="Times New Roman" panose="02020603050405020304" pitchFamily="18" charset="0"/>
            </a:endParaRPr>
          </a:p>
          <a:p>
            <a:r>
              <a:rPr lang="en-US" sz="2800" dirty="0">
                <a:solidFill>
                  <a:schemeClr val="accent2">
                    <a:lumMod val="75000"/>
                  </a:schemeClr>
                </a:solidFill>
                <a:latin typeface="Times New Roman" panose="02020603050405020304" pitchFamily="18" charset="0"/>
                <a:cs typeface="Times New Roman" panose="02020603050405020304" pitchFamily="18" charset="0"/>
              </a:rPr>
              <a:t> +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Điệp</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từ</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ngữ</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i="1" dirty="0">
                <a:solidFill>
                  <a:schemeClr val="accent2">
                    <a:lumMod val="75000"/>
                  </a:schemeClr>
                </a:solidFill>
                <a:latin typeface="Times New Roman" panose="02020603050405020304" pitchFamily="18" charset="0"/>
                <a:cs typeface="Times New Roman" panose="02020603050405020304" pitchFamily="18" charset="0"/>
              </a:rPr>
              <a:t>non </a:t>
            </a:r>
            <a:r>
              <a:rPr lang="en-US" sz="2800" i="1" dirty="0" err="1">
                <a:solidFill>
                  <a:schemeClr val="accent2">
                    <a:lumMod val="75000"/>
                  </a:schemeClr>
                </a:solidFill>
                <a:latin typeface="Times New Roman" panose="02020603050405020304" pitchFamily="18" charset="0"/>
                <a:cs typeface="Times New Roman" panose="02020603050405020304" pitchFamily="18" charset="0"/>
              </a:rPr>
              <a:t>non</a:t>
            </a:r>
            <a:r>
              <a:rPr lang="en-US" sz="2800"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75000"/>
                  </a:schemeClr>
                </a:solidFill>
                <a:latin typeface="Times New Roman" panose="02020603050405020304" pitchFamily="18" charset="0"/>
                <a:cs typeface="Times New Roman" panose="02020603050405020304" pitchFamily="18" charset="0"/>
              </a:rPr>
              <a:t>nước</a:t>
            </a:r>
            <a:r>
              <a:rPr lang="en-US" sz="2800"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75000"/>
                  </a:schemeClr>
                </a:solidFill>
                <a:latin typeface="Times New Roman" panose="02020603050405020304" pitchFamily="18" charset="0"/>
                <a:cs typeface="Times New Roman" panose="02020603050405020304" pitchFamily="18" charset="0"/>
              </a:rPr>
              <a:t>nước</a:t>
            </a:r>
            <a:r>
              <a:rPr lang="en-US" sz="2800"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75000"/>
                  </a:schemeClr>
                </a:solidFill>
                <a:latin typeface="Times New Roman" panose="02020603050405020304" pitchFamily="18" charset="0"/>
                <a:cs typeface="Times New Roman" panose="02020603050405020304" pitchFamily="18" charset="0"/>
              </a:rPr>
              <a:t>mây</a:t>
            </a:r>
            <a:r>
              <a:rPr lang="en-US" sz="2800"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75000"/>
                  </a:schemeClr>
                </a:solidFill>
                <a:latin typeface="Times New Roman" panose="02020603050405020304" pitchFamily="18" charset="0"/>
                <a:cs typeface="Times New Roman" panose="02020603050405020304" pitchFamily="18" charset="0"/>
              </a:rPr>
              <a:t>mây</a:t>
            </a:r>
            <a:endParaRPr lang="vi-VN" sz="2800" dirty="0">
              <a:solidFill>
                <a:schemeClr val="accent2">
                  <a:lumMod val="75000"/>
                </a:schemeClr>
              </a:solidFill>
              <a:latin typeface="Times New Roman" panose="02020603050405020304" pitchFamily="18" charset="0"/>
              <a:cs typeface="Times New Roman" panose="02020603050405020304" pitchFamily="18" charset="0"/>
            </a:endParaRPr>
          </a:p>
          <a:p>
            <a:r>
              <a:rPr lang="en-US" sz="2800" dirty="0">
                <a:solidFill>
                  <a:schemeClr val="accent2">
                    <a:lumMod val="75000"/>
                  </a:schemeClr>
                </a:solidFill>
                <a:latin typeface="Times New Roman" panose="02020603050405020304" pitchFamily="18" charset="0"/>
                <a:cs typeface="Times New Roman" panose="02020603050405020304" pitchFamily="18" charset="0"/>
              </a:rPr>
              <a:t> +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Điêp</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từ</a:t>
            </a:r>
            <a:r>
              <a:rPr lang="en-US" sz="2800"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75000"/>
                  </a:schemeClr>
                </a:solidFill>
                <a:latin typeface="Times New Roman" panose="02020603050405020304" pitchFamily="18" charset="0"/>
                <a:cs typeface="Times New Roman" panose="02020603050405020304" pitchFamily="18" charset="0"/>
              </a:rPr>
              <a:t>này</a:t>
            </a:r>
            <a:r>
              <a:rPr lang="en-US" sz="2800" dirty="0">
                <a:solidFill>
                  <a:schemeClr val="accent2">
                    <a:lumMod val="75000"/>
                  </a:schemeClr>
                </a:solidFill>
                <a:latin typeface="Times New Roman" panose="02020603050405020304" pitchFamily="18" charset="0"/>
                <a:cs typeface="Times New Roman" panose="02020603050405020304" pitchFamily="18" charset="0"/>
              </a:rPr>
              <a:t>” (4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lần</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kết</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hợp</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với</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phép</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liệt</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kê</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một</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loạt</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những</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địa</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điểm</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nổi</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tiếng</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nằm</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trong</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quần</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thể</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Hương</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Sơn</a:t>
            </a:r>
            <a:r>
              <a:rPr lang="en-US" sz="2800" dirty="0">
                <a:solidFill>
                  <a:schemeClr val="accent2">
                    <a:lumMod val="75000"/>
                  </a:schemeClr>
                </a:solidFill>
                <a:latin typeface="Times New Roman" panose="02020603050405020304" pitchFamily="18" charset="0"/>
                <a:cs typeface="Times New Roman" panose="02020603050405020304" pitchFamily="18" charset="0"/>
              </a:rPr>
              <a:t>:</a:t>
            </a:r>
            <a:endParaRPr lang="vi-VN" sz="2800" dirty="0">
              <a:solidFill>
                <a:schemeClr val="accent2">
                  <a:lumMod val="75000"/>
                </a:schemeClr>
              </a:solidFill>
              <a:latin typeface="Times New Roman" panose="02020603050405020304" pitchFamily="18" charset="0"/>
              <a:cs typeface="Times New Roman" panose="02020603050405020304" pitchFamily="18" charset="0"/>
            </a:endParaRPr>
          </a:p>
          <a:p>
            <a:r>
              <a:rPr lang="en-US" sz="2800" i="1" dirty="0" err="1">
                <a:solidFill>
                  <a:schemeClr val="accent2">
                    <a:lumMod val="75000"/>
                  </a:schemeClr>
                </a:solidFill>
                <a:latin typeface="Times New Roman" panose="02020603050405020304" pitchFamily="18" charset="0"/>
                <a:cs typeface="Times New Roman" panose="02020603050405020304" pitchFamily="18" charset="0"/>
              </a:rPr>
              <a:t>Này</a:t>
            </a:r>
            <a:r>
              <a:rPr lang="en-US" sz="2800"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75000"/>
                  </a:schemeClr>
                </a:solidFill>
                <a:latin typeface="Times New Roman" panose="02020603050405020304" pitchFamily="18" charset="0"/>
                <a:cs typeface="Times New Roman" panose="02020603050405020304" pitchFamily="18" charset="0"/>
              </a:rPr>
              <a:t>suối</a:t>
            </a:r>
            <a:r>
              <a:rPr lang="en-US" sz="2800"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75000"/>
                  </a:schemeClr>
                </a:solidFill>
                <a:latin typeface="Times New Roman" panose="02020603050405020304" pitchFamily="18" charset="0"/>
                <a:cs typeface="Times New Roman" panose="02020603050405020304" pitchFamily="18" charset="0"/>
              </a:rPr>
              <a:t>Giải</a:t>
            </a:r>
            <a:r>
              <a:rPr lang="en-US" sz="2800"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75000"/>
                  </a:schemeClr>
                </a:solidFill>
                <a:latin typeface="Times New Roman" panose="02020603050405020304" pitchFamily="18" charset="0"/>
                <a:cs typeface="Times New Roman" panose="02020603050405020304" pitchFamily="18" charset="0"/>
              </a:rPr>
              <a:t>Oan</a:t>
            </a:r>
            <a:r>
              <a:rPr lang="en-US" sz="2800"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75000"/>
                  </a:schemeClr>
                </a:solidFill>
                <a:latin typeface="Times New Roman" panose="02020603050405020304" pitchFamily="18" charset="0"/>
                <a:cs typeface="Times New Roman" panose="02020603050405020304" pitchFamily="18" charset="0"/>
              </a:rPr>
              <a:t>này</a:t>
            </a:r>
            <a:r>
              <a:rPr lang="en-US" sz="2800"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75000"/>
                  </a:schemeClr>
                </a:solidFill>
                <a:latin typeface="Times New Roman" panose="02020603050405020304" pitchFamily="18" charset="0"/>
                <a:cs typeface="Times New Roman" panose="02020603050405020304" pitchFamily="18" charset="0"/>
              </a:rPr>
              <a:t>chùa</a:t>
            </a:r>
            <a:r>
              <a:rPr lang="en-US" sz="2800"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75000"/>
                  </a:schemeClr>
                </a:solidFill>
                <a:latin typeface="Times New Roman" panose="02020603050405020304" pitchFamily="18" charset="0"/>
                <a:cs typeface="Times New Roman" panose="02020603050405020304" pitchFamily="18" charset="0"/>
              </a:rPr>
              <a:t>Cửa</a:t>
            </a:r>
            <a:r>
              <a:rPr lang="en-US" sz="2800"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75000"/>
                  </a:schemeClr>
                </a:solidFill>
                <a:latin typeface="Times New Roman" panose="02020603050405020304" pitchFamily="18" charset="0"/>
                <a:cs typeface="Times New Roman" panose="02020603050405020304" pitchFamily="18" charset="0"/>
              </a:rPr>
              <a:t>Võng</a:t>
            </a:r>
            <a:endParaRPr lang="vi-VN" sz="2800" dirty="0">
              <a:solidFill>
                <a:schemeClr val="accent2">
                  <a:lumMod val="75000"/>
                </a:schemeClr>
              </a:solidFill>
              <a:latin typeface="Times New Roman" panose="02020603050405020304" pitchFamily="18" charset="0"/>
              <a:cs typeface="Times New Roman" panose="02020603050405020304" pitchFamily="18" charset="0"/>
            </a:endParaRPr>
          </a:p>
          <a:p>
            <a:r>
              <a:rPr lang="en-US" sz="2800" i="1" dirty="0" err="1">
                <a:solidFill>
                  <a:schemeClr val="accent2">
                    <a:lumMod val="75000"/>
                  </a:schemeClr>
                </a:solidFill>
                <a:latin typeface="Times New Roman" panose="02020603050405020304" pitchFamily="18" charset="0"/>
                <a:cs typeface="Times New Roman" panose="02020603050405020304" pitchFamily="18" charset="0"/>
              </a:rPr>
              <a:t>Này</a:t>
            </a:r>
            <a:r>
              <a:rPr lang="en-US" sz="2800" i="1" dirty="0">
                <a:solidFill>
                  <a:schemeClr val="accent2">
                    <a:lumMod val="75000"/>
                  </a:schemeClr>
                </a:solidFill>
                <a:latin typeface="Times New Roman" panose="02020603050405020304" pitchFamily="18" charset="0"/>
                <a:cs typeface="Times New Roman" panose="02020603050405020304" pitchFamily="18" charset="0"/>
              </a:rPr>
              <a:t> hang </a:t>
            </a:r>
            <a:r>
              <a:rPr lang="en-US" sz="2800" i="1" dirty="0" err="1">
                <a:solidFill>
                  <a:schemeClr val="accent2">
                    <a:lumMod val="75000"/>
                  </a:schemeClr>
                </a:solidFill>
                <a:latin typeface="Times New Roman" panose="02020603050405020304" pitchFamily="18" charset="0"/>
                <a:cs typeface="Times New Roman" panose="02020603050405020304" pitchFamily="18" charset="0"/>
              </a:rPr>
              <a:t>Phật</a:t>
            </a:r>
            <a:r>
              <a:rPr lang="en-US" sz="2800"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75000"/>
                  </a:schemeClr>
                </a:solidFill>
                <a:latin typeface="Times New Roman" panose="02020603050405020304" pitchFamily="18" charset="0"/>
                <a:cs typeface="Times New Roman" panose="02020603050405020304" pitchFamily="18" charset="0"/>
              </a:rPr>
              <a:t>Tích</a:t>
            </a:r>
            <a:r>
              <a:rPr lang="en-US" sz="2800"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75000"/>
                  </a:schemeClr>
                </a:solidFill>
                <a:latin typeface="Times New Roman" panose="02020603050405020304" pitchFamily="18" charset="0"/>
                <a:cs typeface="Times New Roman" panose="02020603050405020304" pitchFamily="18" charset="0"/>
              </a:rPr>
              <a:t>này</a:t>
            </a:r>
            <a:r>
              <a:rPr lang="en-US" sz="2800"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75000"/>
                  </a:schemeClr>
                </a:solidFill>
                <a:latin typeface="Times New Roman" panose="02020603050405020304" pitchFamily="18" charset="0"/>
                <a:cs typeface="Times New Roman" panose="02020603050405020304" pitchFamily="18" charset="0"/>
              </a:rPr>
              <a:t>động</a:t>
            </a:r>
            <a:r>
              <a:rPr lang="en-US" sz="2800"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75000"/>
                  </a:schemeClr>
                </a:solidFill>
                <a:latin typeface="Times New Roman" panose="02020603050405020304" pitchFamily="18" charset="0"/>
                <a:cs typeface="Times New Roman" panose="02020603050405020304" pitchFamily="18" charset="0"/>
              </a:rPr>
              <a:t>Tuyết</a:t>
            </a:r>
            <a:r>
              <a:rPr lang="en-US" sz="2800" i="1" dirty="0">
                <a:solidFill>
                  <a:schemeClr val="accent2">
                    <a:lumMod val="75000"/>
                  </a:schemeClr>
                </a:solidFill>
                <a:latin typeface="Times New Roman" panose="02020603050405020304" pitchFamily="18" charset="0"/>
                <a:cs typeface="Times New Roman" panose="02020603050405020304" pitchFamily="18" charset="0"/>
              </a:rPr>
              <a:t> Quynh</a:t>
            </a:r>
            <a:endParaRPr lang="vi-VN" sz="28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 name="Double Wave 1"/>
          <p:cNvSpPr/>
          <p:nvPr/>
        </p:nvSpPr>
        <p:spPr>
          <a:xfrm>
            <a:off x="396240" y="4084320"/>
            <a:ext cx="11399520" cy="2346960"/>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a:solidFill>
                  <a:schemeClr val="tx1"/>
                </a:solidFill>
                <a:latin typeface="Times New Roman" panose="02020603050405020304" pitchFamily="18" charset="0"/>
                <a:cs typeface="Times New Roman" panose="02020603050405020304" pitchFamily="18" charset="0"/>
              </a:rPr>
              <a:t>Thể hiện vẻ đẹp kì vĩ muôn hình muôn vẻ, muôn màu muôn sắc bày ra muôn nơi của Hương Sơn. Cụm từ “ai khéo họa hình” cho thấy phong cảnh Hương Sơn tuyệt mỹ tựa như được người họa sĩ khéo léo vẽ lên.</a:t>
            </a:r>
            <a:endParaRPr lang="vi-VN" sz="28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292231" y="131975"/>
            <a:ext cx="6037449" cy="6589336"/>
          </a:xfrm>
          <a:prstGeom prst="frame">
            <a:avLst>
              <a:gd name="adj1" fmla="val 305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accent6">
                    <a:lumMod val="50000"/>
                  </a:schemeClr>
                </a:solidFill>
                <a:latin typeface="Times New Roman" panose="02020603050405020304" pitchFamily="18" charset="0"/>
                <a:cs typeface="Times New Roman" panose="02020603050405020304" pitchFamily="18" charset="0"/>
              </a:rPr>
              <a:t>b.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Cảnh</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cụ</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thể</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Hương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Sơn</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từ</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láy</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tượng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thanh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tượng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hình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Thỏ</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thẻ</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lững</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lờ</a:t>
            </a:r>
            <a:r>
              <a:rPr lang="en-US" sz="3200" i="1" dirty="0">
                <a:solidFill>
                  <a:schemeClr val="accent6">
                    <a:lumMod val="50000"/>
                  </a:schemeClr>
                </a:solidFill>
                <a:latin typeface="Times New Roman" panose="02020603050405020304" pitchFamily="18" charset="0"/>
                <a:cs typeface="Times New Roman" panose="02020603050405020304" pitchFamily="18" charset="0"/>
              </a:rPr>
              <a:t>, long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lanh</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thăm</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thẳm</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chập</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chờn</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Gợi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tả</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đúng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âm</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thanh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đường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nét</a:t>
            </a:r>
            <a:r>
              <a:rPr lang="en-US" sz="3200" dirty="0">
                <a:solidFill>
                  <a:schemeClr val="accent6">
                    <a:lumMod val="50000"/>
                  </a:schemeClr>
                </a:solidFill>
                <a:latin typeface="Times New Roman" panose="02020603050405020304" pitchFamily="18" charset="0"/>
                <a:cs typeface="Times New Roman" panose="02020603050405020304" pitchFamily="18" charset="0"/>
              </a:rPr>
              <a:t> ,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màu</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sắc</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cảnh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chốn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Hương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Sơn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khiến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cảnh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hiện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lên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vô</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cùng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sống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động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mang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vẻ</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đẹp</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vừa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thanh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khiết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trong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ngần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vừa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diễm</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lệ</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kì</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vĩ</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có</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hồn</a:t>
            </a:r>
            <a:r>
              <a:rPr lang="en-US" sz="3200"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29680" y="131975"/>
            <a:ext cx="5862319" cy="65893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que 6"/>
          <p:cNvSpPr/>
          <p:nvPr/>
        </p:nvSpPr>
        <p:spPr>
          <a:xfrm>
            <a:off x="101600" y="284480"/>
            <a:ext cx="3992880" cy="6289040"/>
          </a:xfrm>
          <a:prstGeom prst="plaqu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accent6">
                    <a:lumMod val="50000"/>
                  </a:schemeClr>
                </a:solidFill>
                <a:latin typeface="Times New Roman" panose="02020603050405020304" pitchFamily="18" charset="0"/>
                <a:cs typeface="Times New Roman" panose="02020603050405020304" pitchFamily="18" charset="0"/>
              </a:rPr>
              <a:t>- Hình ảnh nhân hoá: </a:t>
            </a:r>
            <a:r>
              <a:rPr lang="en-US" sz="3200" i="1">
                <a:solidFill>
                  <a:schemeClr val="accent6">
                    <a:lumMod val="50000"/>
                  </a:schemeClr>
                </a:solidFill>
                <a:latin typeface="Times New Roman" panose="02020603050405020304" pitchFamily="18" charset="0"/>
                <a:cs typeface="Times New Roman" panose="02020603050405020304" pitchFamily="18" charset="0"/>
              </a:rPr>
              <a:t>Chim cúng trái </a:t>
            </a:r>
            <a:r>
              <a:rPr lang="en-US" sz="3200">
                <a:solidFill>
                  <a:schemeClr val="accent6">
                    <a:lumMod val="50000"/>
                  </a:schemeClr>
                </a:solidFill>
                <a:latin typeface="Times New Roman" panose="02020603050405020304" pitchFamily="18" charset="0"/>
                <a:cs typeface="Times New Roman" panose="02020603050405020304" pitchFamily="18" charset="0"/>
              </a:rPr>
              <a:t>nơi rừng mai; cá </a:t>
            </a:r>
            <a:r>
              <a:rPr lang="en-US" sz="3200" i="1">
                <a:solidFill>
                  <a:schemeClr val="accent6">
                    <a:lumMod val="50000"/>
                  </a:schemeClr>
                </a:solidFill>
                <a:latin typeface="Times New Roman" panose="02020603050405020304" pitchFamily="18" charset="0"/>
                <a:cs typeface="Times New Roman" panose="02020603050405020304" pitchFamily="18" charset="0"/>
              </a:rPr>
              <a:t>nghe kinh </a:t>
            </a:r>
            <a:r>
              <a:rPr lang="en-US" sz="3200">
                <a:solidFill>
                  <a:schemeClr val="accent6">
                    <a:lumMod val="50000"/>
                  </a:schemeClr>
                </a:solidFill>
                <a:latin typeface="Times New Roman" panose="02020603050405020304" pitchFamily="18" charset="0"/>
                <a:cs typeface="Times New Roman" panose="02020603050405020304" pitchFamily="18" charset="0"/>
              </a:rPr>
              <a:t>nơi suối Yến</a:t>
            </a:r>
            <a:endParaRPr lang="vi-VN" sz="3200">
              <a:solidFill>
                <a:schemeClr val="accent6">
                  <a:lumMod val="50000"/>
                </a:schemeClr>
              </a:solidFill>
              <a:latin typeface="Times New Roman" panose="02020603050405020304" pitchFamily="18" charset="0"/>
              <a:cs typeface="Times New Roman" panose="02020603050405020304" pitchFamily="18" charset="0"/>
            </a:endParaRPr>
          </a:p>
          <a:p>
            <a:r>
              <a:rPr lang="en-US" sz="3200">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a:solidFill>
                  <a:schemeClr val="accent6">
                    <a:lumMod val="50000"/>
                  </a:schemeClr>
                </a:solidFill>
                <a:latin typeface="Times New Roman" panose="02020603050405020304" pitchFamily="18" charset="0"/>
                <a:cs typeface="Times New Roman" panose="02020603050405020304" pitchFamily="18" charset="0"/>
              </a:rPr>
              <a:t>Sự vật có linh hồn, sống động, hoà hợp.</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8" name="Plaque 7"/>
          <p:cNvSpPr/>
          <p:nvPr/>
        </p:nvSpPr>
        <p:spPr>
          <a:xfrm>
            <a:off x="8097520" y="284480"/>
            <a:ext cx="3992880" cy="6289040"/>
          </a:xfrm>
          <a:prstGeom prst="plaqu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Hình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ảnh</a:t>
            </a:r>
            <a:r>
              <a:rPr lang="en-US" sz="3200" dirty="0">
                <a:solidFill>
                  <a:schemeClr val="accent6">
                    <a:lumMod val="50000"/>
                  </a:schemeClr>
                </a:solidFill>
                <a:latin typeface="Times New Roman" panose="02020603050405020304" pitchFamily="18" charset="0"/>
                <a:cs typeface="Times New Roman" panose="02020603050405020304" pitchFamily="18" charset="0"/>
              </a:rPr>
              <a:t> so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sánh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ẩn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dụ</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i="1" dirty="0" err="1">
                <a:solidFill>
                  <a:schemeClr val="accent6">
                    <a:lumMod val="50000"/>
                  </a:schemeClr>
                </a:solidFill>
                <a:latin typeface="Times New Roman" panose="02020603050405020304" pitchFamily="18" charset="0"/>
                <a:cs typeface="Times New Roman" panose="02020603050405020304" pitchFamily="18" charset="0"/>
              </a:rPr>
              <a:t>Đá</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ngũ</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sắc</a:t>
            </a:r>
            <a:r>
              <a:rPr lang="en-US" sz="3200" i="1" dirty="0">
                <a:solidFill>
                  <a:schemeClr val="accent6">
                    <a:lumMod val="50000"/>
                  </a:schemeClr>
                </a:solidFill>
                <a:latin typeface="Times New Roman" panose="02020603050405020304" pitchFamily="18" charset="0"/>
                <a:cs typeface="Times New Roman" panose="02020603050405020304" pitchFamily="18" charset="0"/>
              </a:rPr>
              <a:t> long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lanh</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như</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gấm</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dệt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i="1" dirty="0" err="1">
                <a:solidFill>
                  <a:schemeClr val="accent6">
                    <a:lumMod val="50000"/>
                  </a:schemeClr>
                </a:solidFill>
                <a:latin typeface="Times New Roman" panose="02020603050405020304" pitchFamily="18" charset="0"/>
                <a:cs typeface="Times New Roman" panose="02020603050405020304" pitchFamily="18" charset="0"/>
              </a:rPr>
              <a:t>Chập</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chờn</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mấy</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lối</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uốn</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thang</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mây</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Gợi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ra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cảnh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tượng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kì</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vĩ</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diễm</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lệ</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huyền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6">
                    <a:lumMod val="50000"/>
                  </a:schemeClr>
                </a:solidFill>
                <a:latin typeface="Times New Roman" panose="02020603050405020304" pitchFamily="18" charset="0"/>
                <a:cs typeface="Times New Roman" panose="02020603050405020304" pitchFamily="18" charset="0"/>
              </a:rPr>
              <a:t>ảo</a:t>
            </a:r>
            <a:r>
              <a:rPr lang="en-US" sz="3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6">
                    <a:lumMod val="50000"/>
                  </a:schemeClr>
                </a:solidFill>
                <a:latin typeface="Times New Roman" panose="02020603050405020304" pitchFamily="18" charset="0"/>
                <a:cs typeface="Times New Roman" panose="02020603050405020304" pitchFamily="18" charset="0"/>
              </a:rPr>
              <a:t>như</a:t>
            </a:r>
            <a:r>
              <a:rPr lang="en-US" sz="3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chốn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thần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tiên</a:t>
            </a:r>
            <a:r>
              <a:rPr lang="en-US" sz="3200"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226243" y="113121"/>
            <a:ext cx="11802359" cy="6598763"/>
          </a:xfrm>
          <a:prstGeom prst="donut">
            <a:avLst>
              <a:gd name="adj" fmla="val 703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 name="Rectangle 4"/>
          <p:cNvSpPr/>
          <p:nvPr/>
        </p:nvSpPr>
        <p:spPr>
          <a:xfrm>
            <a:off x="2516957" y="1069728"/>
            <a:ext cx="7088956" cy="4622804"/>
          </a:xfrm>
          <a:prstGeom prst="rect">
            <a:avLst/>
          </a:prstGeom>
        </p:spPr>
        <p:txBody>
          <a:bodyPr wrap="square">
            <a:spAutoFit/>
          </a:bodyPr>
          <a:lstStyle/>
          <a:p>
            <a:pPr algn="just">
              <a:lnSpc>
                <a:spcPct val="115000"/>
              </a:lnSpc>
              <a:spcBef>
                <a:spcPts val="600"/>
              </a:spcBef>
              <a:spcAft>
                <a:spcPts val="600"/>
              </a:spcAft>
            </a:pPr>
            <a:r>
              <a:rPr lang="en-US" sz="3200" b="1" dirty="0">
                <a:solidFill>
                  <a:srgbClr val="0000FF"/>
                </a:solidFill>
                <a:latin typeface="Times New Roman" panose="02020603050405020304" pitchFamily="18" charset="0"/>
                <a:ea typeface="Times New Roman" panose="02020603050405020304" pitchFamily="18" charset="0"/>
              </a:rPr>
              <a:t>==&gt; </a:t>
            </a:r>
            <a:r>
              <a:rPr lang="en-US" sz="3200" b="1" dirty="0" err="1">
                <a:solidFill>
                  <a:srgbClr val="0000FF"/>
                </a:solidFill>
                <a:latin typeface="Times New Roman" panose="02020603050405020304" pitchFamily="18" charset="0"/>
                <a:ea typeface="Times New Roman" panose="02020603050405020304" pitchFamily="18" charset="0"/>
              </a:rPr>
              <a:t>Nhận</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xét</a:t>
            </a:r>
            <a:r>
              <a:rPr lang="en-US" sz="3200" b="1"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Với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cách</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sử</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dụng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từ</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ngữ</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gợi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tả</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gợi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cảm</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cùng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với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một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loạt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các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biện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pháp</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từ</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đặc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sắc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điệp</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từ</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ngữ</a:t>
            </a:r>
            <a:r>
              <a:rPr lang="en-US" sz="3200" dirty="0">
                <a:solidFill>
                  <a:srgbClr val="FF0000"/>
                </a:solidFill>
                <a:latin typeface="Times New Roman" panose="02020603050405020304" pitchFamily="18" charset="0"/>
                <a:ea typeface="Times New Roman" panose="02020603050405020304" pitchFamily="18" charset="0"/>
              </a:rPr>
              <a:t>, so </a:t>
            </a:r>
            <a:r>
              <a:rPr lang="en-US" sz="3200" dirty="0" err="1">
                <a:solidFill>
                  <a:srgbClr val="FF0000"/>
                </a:solidFill>
                <a:latin typeface="Times New Roman" panose="02020603050405020304" pitchFamily="18" charset="0"/>
                <a:ea typeface="Times New Roman" panose="02020603050405020304" pitchFamily="18" charset="0"/>
              </a:rPr>
              <a:t>sánh</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ẩn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dụ</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nhân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hoá</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câu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hỏi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từ</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bài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thơ</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đã</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vẽ</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nên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bức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hoạ</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về</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phong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cảnh</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Hương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Sơn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thực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sự</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có</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hồn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sống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động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mang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nét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đẹp</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của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chốn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cửa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Phật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vừa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kì</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vĩ</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diễm</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lệ</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vừa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huyền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ảo</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thoát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tục</a:t>
            </a:r>
            <a:r>
              <a:rPr lang="en-US" sz="3200" dirty="0">
                <a:solidFill>
                  <a:srgbClr val="FF0000"/>
                </a:solidFill>
                <a:latin typeface="Times New Roman" panose="02020603050405020304" pitchFamily="18" charset="0"/>
                <a:ea typeface="Times New Roman" panose="02020603050405020304" pitchFamily="18" charset="0"/>
              </a:rPr>
              <a:t>.</a:t>
            </a:r>
            <a:endParaRPr lang="vi-VN" sz="3200" dirty="0">
              <a:solidFill>
                <a:srgbClr val="FF0000"/>
              </a:solidFill>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145405" y="0"/>
            <a:ext cx="9663765" cy="1183908"/>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2. Diễn biến tình cảm, cảm xúc của chủ thể trữ tình</a:t>
            </a:r>
            <a:endParaRPr lang="vi-VN" sz="320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8760" y="1183908"/>
            <a:ext cx="11714480" cy="5064492"/>
          </a:xfrm>
          <a:prstGeom prst="rect">
            <a:avLst/>
          </a:prstGeom>
        </p:spPr>
      </p:pic>
      <p:sp>
        <p:nvSpPr>
          <p:cNvPr id="6" name="Double Wave 5"/>
          <p:cNvSpPr/>
          <p:nvPr/>
        </p:nvSpPr>
        <p:spPr>
          <a:xfrm>
            <a:off x="579120" y="4612640"/>
            <a:ext cx="11374120" cy="2245360"/>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600"/>
              </a:spcBef>
              <a:spcAft>
                <a:spcPts val="600"/>
              </a:spcAft>
            </a:pPr>
            <a:r>
              <a:rPr lang="en-US" sz="2800">
                <a:solidFill>
                  <a:schemeClr val="tx1"/>
                </a:solidFill>
                <a:latin typeface="Times New Roman" panose="02020603050405020304" pitchFamily="18" charset="0"/>
                <a:ea typeface="Times New Roman" panose="02020603050405020304" pitchFamily="18" charset="0"/>
              </a:rPr>
              <a:t>- Nhắc lại về chủ thể trữ tình của bài thơ (đã tìm hiểu ở phần Tìm hiểu chung)</a:t>
            </a:r>
            <a:endParaRPr lang="vi-VN" sz="2800">
              <a:solidFill>
                <a:schemeClr val="tx1"/>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solidFill>
                  <a:schemeClr val="tx1"/>
                </a:solidFill>
                <a:latin typeface="Times New Roman" panose="02020603050405020304" pitchFamily="18" charset="0"/>
                <a:ea typeface="Times New Roman" panose="02020603050405020304" pitchFamily="18" charset="0"/>
              </a:rPr>
              <a:t>- Đại diện nhóm 3 báo cáo sản phẩm học tập.</a:t>
            </a:r>
            <a:endParaRPr lang="vi-VN" sz="2800">
              <a:solidFill>
                <a:schemeClr val="tx1"/>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solidFill>
                  <a:schemeClr val="tx1"/>
                </a:solidFill>
                <a:latin typeface="Times New Roman" panose="02020603050405020304" pitchFamily="18" charset="0"/>
                <a:ea typeface="Times New Roman" panose="02020603050405020304" pitchFamily="18" charset="0"/>
              </a:rPr>
              <a:t>- Nhóm 4 đặt câu hỏi phản biện.</a:t>
            </a:r>
            <a:endParaRPr lang="vi-VN" sz="2800" dirty="0">
              <a:solidFill>
                <a:schemeClr val="tx1"/>
              </a:solidFill>
              <a:effectLst/>
              <a:latin typeface="Times New Roman" panose="02020603050405020304" pitchFamily="18" charset="0"/>
              <a:ea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80">
                                          <p:stCondLst>
                                            <p:cond delay="0"/>
                                          </p:stCondLst>
                                        </p:cTn>
                                        <p:tgtEl>
                                          <p:spTgt spid="6"/>
                                        </p:tgtEl>
                                      </p:cBhvr>
                                    </p:animEffect>
                                    <p:anim calcmode="lin" valueType="num">
                                      <p:cBhvr>
                                        <p:cTn id="1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4" dur="26">
                                          <p:stCondLst>
                                            <p:cond delay="650"/>
                                          </p:stCondLst>
                                        </p:cTn>
                                        <p:tgtEl>
                                          <p:spTgt spid="6"/>
                                        </p:tgtEl>
                                      </p:cBhvr>
                                      <p:to x="100000" y="60000"/>
                                    </p:animScale>
                                    <p:animScale>
                                      <p:cBhvr>
                                        <p:cTn id="25" dur="166" decel="50000">
                                          <p:stCondLst>
                                            <p:cond delay="676"/>
                                          </p:stCondLst>
                                        </p:cTn>
                                        <p:tgtEl>
                                          <p:spTgt spid="6"/>
                                        </p:tgtEl>
                                      </p:cBhvr>
                                      <p:to x="100000" y="100000"/>
                                    </p:animScale>
                                    <p:animScale>
                                      <p:cBhvr>
                                        <p:cTn id="26" dur="26">
                                          <p:stCondLst>
                                            <p:cond delay="1312"/>
                                          </p:stCondLst>
                                        </p:cTn>
                                        <p:tgtEl>
                                          <p:spTgt spid="6"/>
                                        </p:tgtEl>
                                      </p:cBhvr>
                                      <p:to x="100000" y="80000"/>
                                    </p:animScale>
                                    <p:animScale>
                                      <p:cBhvr>
                                        <p:cTn id="27" dur="166" decel="50000">
                                          <p:stCondLst>
                                            <p:cond delay="1338"/>
                                          </p:stCondLst>
                                        </p:cTn>
                                        <p:tgtEl>
                                          <p:spTgt spid="6"/>
                                        </p:tgtEl>
                                      </p:cBhvr>
                                      <p:to x="100000" y="100000"/>
                                    </p:animScale>
                                    <p:animScale>
                                      <p:cBhvr>
                                        <p:cTn id="28" dur="26">
                                          <p:stCondLst>
                                            <p:cond delay="1642"/>
                                          </p:stCondLst>
                                        </p:cTn>
                                        <p:tgtEl>
                                          <p:spTgt spid="6"/>
                                        </p:tgtEl>
                                      </p:cBhvr>
                                      <p:to x="100000" y="90000"/>
                                    </p:animScale>
                                    <p:animScale>
                                      <p:cBhvr>
                                        <p:cTn id="29" dur="166" decel="50000">
                                          <p:stCondLst>
                                            <p:cond delay="1668"/>
                                          </p:stCondLst>
                                        </p:cTn>
                                        <p:tgtEl>
                                          <p:spTgt spid="6"/>
                                        </p:tgtEl>
                                      </p:cBhvr>
                                      <p:to x="100000" y="100000"/>
                                    </p:animScale>
                                    <p:animScale>
                                      <p:cBhvr>
                                        <p:cTn id="30" dur="26">
                                          <p:stCondLst>
                                            <p:cond delay="1808"/>
                                          </p:stCondLst>
                                        </p:cTn>
                                        <p:tgtEl>
                                          <p:spTgt spid="6"/>
                                        </p:tgtEl>
                                      </p:cBhvr>
                                      <p:to x="100000" y="95000"/>
                                    </p:animScale>
                                    <p:animScale>
                                      <p:cBhvr>
                                        <p:cTn id="31"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1"/>
          <p:cNvSpPr/>
          <p:nvPr/>
        </p:nvSpPr>
        <p:spPr>
          <a:xfrm>
            <a:off x="1155565" y="0"/>
            <a:ext cx="9663765" cy="1183908"/>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2. Diễn biến tình cảm, cảm xúc của chủ thể trữ tình</a:t>
            </a:r>
            <a:endParaRPr lang="vi-VN" sz="3200">
              <a:latin typeface="Times New Roman" panose="02020603050405020304" pitchFamily="18" charset="0"/>
              <a:cs typeface="Times New Roman" panose="02020603050405020304" pitchFamily="18" charset="0"/>
            </a:endParaRPr>
          </a:p>
        </p:txBody>
      </p:sp>
      <p:sp>
        <p:nvSpPr>
          <p:cNvPr id="5" name="Flowchart: Display 4"/>
          <p:cNvSpPr/>
          <p:nvPr/>
        </p:nvSpPr>
        <p:spPr>
          <a:xfrm>
            <a:off x="2763520" y="1183908"/>
            <a:ext cx="5608320" cy="787132"/>
          </a:xfrm>
          <a:prstGeom prst="flowChartDisplay">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Đoạn 1 (4 câu đầu):</a:t>
            </a:r>
            <a:endParaRPr lang="en-US" sz="3200"/>
          </a:p>
        </p:txBody>
      </p:sp>
      <p:sp>
        <p:nvSpPr>
          <p:cNvPr id="6" name="Flowchart: Stored Data 5"/>
          <p:cNvSpPr/>
          <p:nvPr/>
        </p:nvSpPr>
        <p:spPr>
          <a:xfrm>
            <a:off x="203200" y="2407920"/>
            <a:ext cx="4124960" cy="423672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i="1" dirty="0" err="1">
                <a:solidFill>
                  <a:schemeClr val="tx1"/>
                </a:solidFill>
                <a:latin typeface="Times New Roman" panose="02020603050405020304" pitchFamily="18" charset="0"/>
                <a:cs typeface="Times New Roman" panose="02020603050405020304" pitchFamily="18" charset="0"/>
              </a:rPr>
              <a:t>Thú</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Hương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Sơn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ao</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ước</a:t>
            </a:r>
            <a:r>
              <a:rPr lang="en-US" sz="2800" i="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khao </a:t>
            </a:r>
            <a:r>
              <a:rPr lang="en-US" sz="2800" dirty="0" err="1">
                <a:solidFill>
                  <a:schemeClr val="tx1"/>
                </a:solidFill>
                <a:latin typeface="Times New Roman" panose="02020603050405020304" pitchFamily="18" charset="0"/>
                <a:cs typeface="Times New Roman" panose="02020603050405020304" pitchFamily="18" charset="0"/>
              </a:rPr>
              <a:t>khát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liệt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thực</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7" name="Flowchart: Stored Data 6"/>
          <p:cNvSpPr/>
          <p:nvPr/>
        </p:nvSpPr>
        <p:spPr>
          <a:xfrm>
            <a:off x="4521200" y="2367816"/>
            <a:ext cx="3952240" cy="423672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i="1">
                <a:solidFill>
                  <a:srgbClr val="0070C0"/>
                </a:solidFill>
                <a:latin typeface="Times New Roman" panose="02020603050405020304" pitchFamily="18" charset="0"/>
                <a:cs typeface="Times New Roman" panose="02020603050405020304" pitchFamily="18" charset="0"/>
              </a:rPr>
              <a:t>“Đệ nhất động”: </a:t>
            </a:r>
            <a:r>
              <a:rPr lang="en-US" sz="2800">
                <a:solidFill>
                  <a:srgbClr val="0070C0"/>
                </a:solidFill>
                <a:latin typeface="Times New Roman" panose="02020603050405020304" pitchFamily="18" charset="0"/>
                <a:cs typeface="Times New Roman" panose="02020603050405020304" pitchFamily="18" charset="0"/>
              </a:rPr>
              <a:t>Mượn từ ngữ của bậc đế vương để bày tỏ tình cảm tôn vinh vị thế của cảnh đẹp Hương Sơn.</a:t>
            </a:r>
            <a:endParaRPr lang="vi-VN" sz="2800" dirty="0">
              <a:solidFill>
                <a:srgbClr val="0070C0"/>
              </a:solidFill>
              <a:latin typeface="Times New Roman" panose="02020603050405020304" pitchFamily="18" charset="0"/>
              <a:cs typeface="Times New Roman" panose="02020603050405020304" pitchFamily="18" charset="0"/>
            </a:endParaRPr>
          </a:p>
        </p:txBody>
      </p:sp>
      <p:sp>
        <p:nvSpPr>
          <p:cNvPr id="8" name="Flowchart: Stored Data 7"/>
          <p:cNvSpPr/>
          <p:nvPr/>
        </p:nvSpPr>
        <p:spPr>
          <a:xfrm>
            <a:off x="8615680" y="2407920"/>
            <a:ext cx="3576320" cy="423672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err="1">
                <a:solidFill>
                  <a:srgbClr val="00B050"/>
                </a:solidFill>
                <a:latin typeface="Times New Roman" panose="02020603050405020304" pitchFamily="18" charset="0"/>
                <a:cs typeface="Times New Roman" panose="02020603050405020304" pitchFamily="18" charset="0"/>
              </a:rPr>
              <a:t>Câu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hỏi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từ</a:t>
            </a:r>
            <a:r>
              <a:rPr lang="en-US" sz="2800" dirty="0">
                <a:solidFill>
                  <a:srgbClr val="00B050"/>
                </a:solidFill>
                <a:latin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cs typeface="Times New Roman" panose="02020603050405020304" pitchFamily="18" charset="0"/>
              </a:rPr>
              <a:t>hỏi</a:t>
            </a:r>
            <a:r>
              <a:rPr lang="en-US" sz="2800" i="1" dirty="0">
                <a:solidFill>
                  <a:srgbClr val="00B050"/>
                </a:solidFill>
                <a:latin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cs typeface="Times New Roman" panose="02020603050405020304" pitchFamily="18" charset="0"/>
              </a:rPr>
              <a:t>nơi</a:t>
            </a:r>
            <a:r>
              <a:rPr lang="en-US" sz="2800" i="1" dirty="0">
                <a:solidFill>
                  <a:srgbClr val="00B050"/>
                </a:solidFill>
                <a:latin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cs typeface="Times New Roman" panose="02020603050405020304" pitchFamily="18" charset="0"/>
              </a:rPr>
              <a:t>đây</a:t>
            </a:r>
            <a:r>
              <a:rPr lang="en-US" sz="2800" i="1" dirty="0">
                <a:solidFill>
                  <a:srgbClr val="00B050"/>
                </a:solidFill>
                <a:latin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cs typeface="Times New Roman" panose="02020603050405020304" pitchFamily="18" charset="0"/>
              </a:rPr>
              <a:t>có</a:t>
            </a:r>
            <a:r>
              <a:rPr lang="en-US" sz="2800" i="1" dirty="0">
                <a:solidFill>
                  <a:srgbClr val="00B050"/>
                </a:solidFill>
                <a:latin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cs typeface="Times New Roman" panose="02020603050405020304" pitchFamily="18" charset="0"/>
              </a:rPr>
              <a:t>phải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diễn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tả</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sự</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bâng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khuâng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mơ</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màng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như</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hư</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như</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thực</a:t>
            </a:r>
            <a:endParaRPr lang="vi-VN" sz="2800"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3067587" y="107362"/>
            <a:ext cx="5731496" cy="933253"/>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latin typeface="Times New Roman" panose="02020603050405020304" pitchFamily="18" charset="0"/>
                <a:cs typeface="Times New Roman" panose="02020603050405020304" pitchFamily="18" charset="0"/>
              </a:rPr>
              <a:t>ĐỌC HIỂU VĂN BẢN</a:t>
            </a:r>
            <a:endParaRPr lang="vi-VN" sz="3600">
              <a:latin typeface="Times New Roman" panose="02020603050405020304" pitchFamily="18" charset="0"/>
              <a:cs typeface="Times New Roman" panose="02020603050405020304" pitchFamily="18" charset="0"/>
            </a:endParaRPr>
          </a:p>
        </p:txBody>
      </p:sp>
      <p:sp>
        <p:nvSpPr>
          <p:cNvPr id="5" name="Up Ribbon 4"/>
          <p:cNvSpPr/>
          <p:nvPr/>
        </p:nvSpPr>
        <p:spPr>
          <a:xfrm>
            <a:off x="94268" y="1991161"/>
            <a:ext cx="12097732" cy="4458878"/>
          </a:xfrm>
          <a:prstGeom prst="ribbon2">
            <a:avLst>
              <a:gd name="adj1" fmla="val 16667"/>
              <a:gd name="adj2" fmla="val 6075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TIẾT 20,21</a:t>
            </a:r>
            <a:endParaRPr lang="en-US" sz="4000" b="1" dirty="0">
              <a:latin typeface="Times New Roman" panose="02020603050405020304" pitchFamily="18" charset="0"/>
              <a:cs typeface="Times New Roman" panose="02020603050405020304" pitchFamily="18" charset="0"/>
            </a:endParaRPr>
          </a:p>
          <a:p>
            <a:pPr algn="ctr"/>
            <a:r>
              <a:rPr lang="en-US" sz="4000" b="1" dirty="0">
                <a:latin typeface="Times New Roman" panose="02020603050405020304" pitchFamily="18" charset="0"/>
                <a:cs typeface="Times New Roman" panose="02020603050405020304" pitchFamily="18" charset="0"/>
              </a:rPr>
              <a:t>VĂN BẢN 1: </a:t>
            </a:r>
            <a:endParaRPr lang="en-US" sz="4000" b="1" dirty="0">
              <a:latin typeface="Times New Roman" panose="02020603050405020304" pitchFamily="18" charset="0"/>
              <a:cs typeface="Times New Roman" panose="02020603050405020304" pitchFamily="18" charset="0"/>
            </a:endParaRPr>
          </a:p>
          <a:p>
            <a:pPr algn="ctr"/>
            <a:r>
              <a:rPr lang="en-US" sz="3600" b="1" dirty="0">
                <a:solidFill>
                  <a:srgbClr val="0000FF"/>
                </a:solidFill>
                <a:latin typeface="Times New Roman" panose="02020603050405020304" pitchFamily="18" charset="0"/>
                <a:cs typeface="Times New Roman" panose="02020603050405020304" pitchFamily="18" charset="0"/>
              </a:rPr>
              <a:t>HƯƠNG SƠN PHONG CẢNH CA </a:t>
            </a:r>
            <a:endParaRPr lang="en-US" sz="3600" b="1" dirty="0">
              <a:solidFill>
                <a:srgbClr val="0000FF"/>
              </a:solidFill>
              <a:latin typeface="Times New Roman" panose="02020603050405020304" pitchFamily="18" charset="0"/>
              <a:cs typeface="Times New Roman" panose="02020603050405020304" pitchFamily="18" charset="0"/>
            </a:endParaRPr>
          </a:p>
          <a:p>
            <a:pPr algn="ctr"/>
            <a:r>
              <a:rPr lang="en-US" sz="3200" b="1" dirty="0">
                <a:solidFill>
                  <a:schemeClr val="tx1"/>
                </a:solidFill>
                <a:latin typeface="Times New Roman" panose="02020603050405020304" pitchFamily="18" charset="0"/>
                <a:cs typeface="Times New Roman" panose="02020603050405020304" pitchFamily="18" charset="0"/>
              </a:rPr>
              <a:t>(Chu </a:t>
            </a:r>
            <a:r>
              <a:rPr lang="en-US" sz="3200" b="1" dirty="0" err="1">
                <a:solidFill>
                  <a:schemeClr val="tx1"/>
                </a:solidFill>
                <a:latin typeface="Times New Roman" panose="02020603050405020304" pitchFamily="18" charset="0"/>
                <a:cs typeface="Times New Roman" panose="02020603050405020304" pitchFamily="18" charset="0"/>
              </a:rPr>
              <a:t>Mạnh</a:t>
            </a:r>
            <a:r>
              <a:rPr lang="en-US" sz="3200" b="1" dirty="0">
                <a:solidFill>
                  <a:schemeClr val="tx1"/>
                </a:solidFill>
                <a:latin typeface="Times New Roman" panose="02020603050405020304" pitchFamily="18" charset="0"/>
                <a:cs typeface="Times New Roman" panose="02020603050405020304" pitchFamily="18" charset="0"/>
              </a:rPr>
              <a:t> Trinh) </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307285" y="1744940"/>
            <a:ext cx="6103398" cy="246221"/>
          </a:xfrm>
          <a:prstGeom prst="rect">
            <a:avLst/>
          </a:prstGeom>
          <a:noFill/>
        </p:spPr>
        <p:txBody>
          <a:bodyPr wrap="square">
            <a:spAutoFit/>
          </a:bodyPr>
          <a:lstStyle/>
          <a:p>
            <a:r>
              <a:rPr lang="vi-VN" sz="1000" dirty="0">
                <a:solidFill>
                  <a:schemeClr val="bg1"/>
                </a:solidFill>
              </a:rPr>
              <a:t>Mai Thị Minh Thanh 0981727377 THPT Trưng Vương- Quy Nhơn </a:t>
            </a:r>
            <a:endParaRPr lang="en-US" sz="1000" dirty="0">
              <a:solidFill>
                <a:schemeClr val="bg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llout: Up Arrow 3"/>
          <p:cNvSpPr/>
          <p:nvPr/>
        </p:nvSpPr>
        <p:spPr>
          <a:xfrm>
            <a:off x="294640" y="0"/>
            <a:ext cx="11663680" cy="2651760"/>
          </a:xfrm>
          <a:prstGeom prst="up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a:latin typeface="Times New Roman" panose="02020603050405020304" pitchFamily="18" charset="0"/>
                <a:cs typeface="Times New Roman" panose="02020603050405020304" pitchFamily="18" charset="0"/>
              </a:rPr>
              <a:t>=&gt; Nhân vật trữ tình bày tỏ niềm thành kính, ngỡ ngàng, xúc động trước vẻ đẹp như nơi cõi Phật của toàn cảnh Hương Sơn.</a:t>
            </a:r>
            <a:endParaRPr lang="vi-VN"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12560" y="3000374"/>
            <a:ext cx="5371465" cy="3573146"/>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 y="3000374"/>
            <a:ext cx="5720080" cy="35731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1"/>
          <p:cNvSpPr/>
          <p:nvPr/>
        </p:nvSpPr>
        <p:spPr>
          <a:xfrm>
            <a:off x="1155565" y="0"/>
            <a:ext cx="9663765" cy="1183908"/>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2. Diễn biến tình cảm, cảm xúc của chủ thể trữ tình</a:t>
            </a:r>
            <a:endParaRPr lang="vi-VN" sz="3200">
              <a:latin typeface="Times New Roman" panose="02020603050405020304" pitchFamily="18" charset="0"/>
              <a:cs typeface="Times New Roman" panose="02020603050405020304" pitchFamily="18" charset="0"/>
            </a:endParaRPr>
          </a:p>
        </p:txBody>
      </p:sp>
      <p:sp>
        <p:nvSpPr>
          <p:cNvPr id="5" name="Flowchart: Display 4"/>
          <p:cNvSpPr/>
          <p:nvPr/>
        </p:nvSpPr>
        <p:spPr>
          <a:xfrm>
            <a:off x="1727200" y="1183908"/>
            <a:ext cx="8046720" cy="716012"/>
          </a:xfrm>
          <a:prstGeom prst="flowChartDisplay">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ea typeface="Times New Roman" panose="02020603050405020304" pitchFamily="18" charset="0"/>
              </a:rPr>
              <a:t>Đoạn 2 (Câu 5 – 16):</a:t>
            </a:r>
            <a:endParaRPr lang="en-US" sz="3200"/>
          </a:p>
        </p:txBody>
      </p:sp>
      <p:sp>
        <p:nvSpPr>
          <p:cNvPr id="6" name="Double Wave 5"/>
          <p:cNvSpPr/>
          <p:nvPr/>
        </p:nvSpPr>
        <p:spPr>
          <a:xfrm>
            <a:off x="1372670" y="2113280"/>
            <a:ext cx="9854130" cy="4023360"/>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600"/>
              </a:spcBef>
              <a:spcAft>
                <a:spcPts val="600"/>
              </a:spcAft>
            </a:pPr>
            <a:r>
              <a:rPr lang="en-US" sz="3200">
                <a:solidFill>
                  <a:schemeClr val="tx1"/>
                </a:solidFill>
                <a:latin typeface="Times New Roman" panose="02020603050405020304" pitchFamily="18" charset="0"/>
                <a:ea typeface="Times New Roman" panose="02020603050405020304" pitchFamily="18" charset="0"/>
              </a:rPr>
              <a:t>- Chủ thể trữ tình chuyển sang quan sát cụ thể từng chi tiết, cảnh quan của Hương Sơn: chủ thể ẩn say mê với vẻ đẹp thanh khiết, trong ngần của thiên nhiên cũng như sự hoà quyện giữa thiên nhiên và những công trình kiến trúc tài hoa khéo léo của con người.</a:t>
            </a:r>
            <a:endParaRPr lang="vi-VN" sz="3200" dirty="0">
              <a:solidFill>
                <a:schemeClr val="tx1"/>
              </a:solidFill>
              <a:latin typeface="Times New Roman" panose="02020603050405020304" pitchFamily="18" charset="0"/>
              <a:ea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75920" y="-60960"/>
            <a:ext cx="6004560" cy="456184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Liệt kê những vẻ đẹp riêng biệt của Hương Sơn qua một số từ ngữ mang màu sắc tôn giáo: </a:t>
            </a:r>
            <a:r>
              <a:rPr lang="en-US" sz="2800" i="1">
                <a:latin typeface="Times New Roman" panose="02020603050405020304" pitchFamily="18" charset="0"/>
                <a:ea typeface="Times New Roman" panose="02020603050405020304" pitchFamily="18" charset="0"/>
              </a:rPr>
              <a:t>chim cúng trái, cá nghe kinh, tiếng chày kình,… </a:t>
            </a:r>
            <a:endParaRPr lang="vi-VN" sz="2800" dirty="0">
              <a:latin typeface="Times New Roman" panose="02020603050405020304" pitchFamily="18" charset="0"/>
              <a:ea typeface="Times New Roman" panose="02020603050405020304" pitchFamily="18" charset="0"/>
            </a:endParaRPr>
          </a:p>
        </p:txBody>
      </p:sp>
      <p:sp>
        <p:nvSpPr>
          <p:cNvPr id="5" name="Oval 4"/>
          <p:cNvSpPr/>
          <p:nvPr/>
        </p:nvSpPr>
        <p:spPr>
          <a:xfrm>
            <a:off x="5923280" y="0"/>
            <a:ext cx="6004560" cy="45618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a:latin typeface="Times New Roman" panose="02020603050405020304" pitchFamily="18" charset="0"/>
                <a:ea typeface="Times New Roman" panose="02020603050405020304" pitchFamily="18" charset="0"/>
              </a:rPr>
              <a:t>+ </a:t>
            </a:r>
            <a:r>
              <a:rPr lang="en-US" sz="3200">
                <a:latin typeface="Times New Roman" panose="02020603050405020304" pitchFamily="18" charset="0"/>
                <a:ea typeface="Times New Roman" panose="02020603050405020304" pitchFamily="18" charset="0"/>
              </a:rPr>
              <a:t>Những câu thơ giàu sức tạo hình cùng với cách sử dụng phép điệp từ</a:t>
            </a:r>
            <a:r>
              <a:rPr lang="en-US" sz="3200" i="1">
                <a:latin typeface="Times New Roman" panose="02020603050405020304" pitchFamily="18" charset="0"/>
                <a:ea typeface="Times New Roman" panose="02020603050405020304" pitchFamily="18" charset="0"/>
              </a:rPr>
              <a:t> này… này…</a:t>
            </a:r>
            <a:endParaRPr lang="en-US" sz="3200"/>
          </a:p>
        </p:txBody>
      </p:sp>
      <p:sp>
        <p:nvSpPr>
          <p:cNvPr id="6" name="Pentagon 5"/>
          <p:cNvSpPr/>
          <p:nvPr/>
        </p:nvSpPr>
        <p:spPr>
          <a:xfrm>
            <a:off x="81280" y="4328160"/>
            <a:ext cx="11846560" cy="2113280"/>
          </a:xfrm>
          <a:prstGeom prst="pent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a:solidFill>
                  <a:srgbClr val="0070C0"/>
                </a:solidFill>
                <a:latin typeface="Times New Roman" panose="02020603050405020304" pitchFamily="18" charset="0"/>
                <a:ea typeface="Times New Roman" panose="02020603050405020304" pitchFamily="18" charset="0"/>
                <a:sym typeface="Wingdings" panose="05000000000000000000" pitchFamily="2" charset="2"/>
              </a:rPr>
              <a:t></a:t>
            </a:r>
            <a:r>
              <a:rPr lang="en-US" sz="3200" i="1">
                <a:solidFill>
                  <a:srgbClr val="0070C0"/>
                </a:solidFill>
                <a:latin typeface="Times New Roman" panose="02020603050405020304" pitchFamily="18" charset="0"/>
                <a:ea typeface="Times New Roman" panose="02020603050405020304" pitchFamily="18" charset="0"/>
              </a:rPr>
              <a:t> </a:t>
            </a:r>
            <a:r>
              <a:rPr lang="en-US" sz="3200">
                <a:solidFill>
                  <a:srgbClr val="0070C0"/>
                </a:solidFill>
                <a:latin typeface="Times New Roman" panose="02020603050405020304" pitchFamily="18" charset="0"/>
                <a:ea typeface="Times New Roman" panose="02020603050405020304" pitchFamily="18" charset="0"/>
              </a:rPr>
              <a:t>Người đọc như theo </a:t>
            </a:r>
            <a:r>
              <a:rPr lang="en-US" sz="3200">
                <a:solidFill>
                  <a:srgbClr val="0070C0"/>
                </a:solidFill>
                <a:latin typeface="Times New Roman" panose="02020603050405020304" pitchFamily="18" charset="0"/>
                <a:ea typeface="MS Mincho"/>
              </a:rPr>
              <a:t>bước chân du khách thưởng lãm phong cảnh núi rừng tươi đẹp, trữ tình.</a:t>
            </a:r>
            <a:endParaRPr lang="en-US" sz="3200">
              <a:solidFill>
                <a:srgbClr val="0070C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isplay 3"/>
          <p:cNvSpPr/>
          <p:nvPr/>
        </p:nvSpPr>
        <p:spPr>
          <a:xfrm>
            <a:off x="1656080" y="127268"/>
            <a:ext cx="8046720" cy="716012"/>
          </a:xfrm>
          <a:prstGeom prst="flowChartDisplay">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ea typeface="Times New Roman" panose="02020603050405020304" pitchFamily="18" charset="0"/>
              </a:rPr>
              <a:t>Đoạn 2 (Câu 5 – 16):</a:t>
            </a:r>
            <a:endParaRPr lang="en-US" sz="3200"/>
          </a:p>
        </p:txBody>
      </p:sp>
      <p:sp>
        <p:nvSpPr>
          <p:cNvPr id="5" name="Rectangle: Rounded Corners 4"/>
          <p:cNvSpPr/>
          <p:nvPr/>
        </p:nvSpPr>
        <p:spPr>
          <a:xfrm>
            <a:off x="91440" y="985520"/>
            <a:ext cx="11877040" cy="1391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accent6">
                    <a:lumMod val="50000"/>
                  </a:schemeClr>
                </a:solidFill>
                <a:latin typeface="Times New Roman" panose="02020603050405020304" pitchFamily="18" charset="0"/>
                <a:cs typeface="Times New Roman" panose="02020603050405020304" pitchFamily="18" charset="0"/>
              </a:rPr>
              <a:t>+ Các hình ảnh so sánh, ẩn dụ,... nhằm thể hiện sự hăm hở khám phá, niềm yêu thích, ngạc nhiên đến say mê vẻ đẹp vừa kì vĩ, diễm lệ, vừa thoát tục của chốn Hương Sơn.</a:t>
            </a:r>
            <a:endParaRPr lang="vi-VN" sz="28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Rectangle: Rounded Corners 5"/>
          <p:cNvSpPr/>
          <p:nvPr/>
        </p:nvSpPr>
        <p:spPr>
          <a:xfrm>
            <a:off x="91440" y="2636520"/>
            <a:ext cx="11877040" cy="17424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từ</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ngữ</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cho</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thấy</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rõ</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xúc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trước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thiên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nhiên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tươi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đẹp</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đất</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nước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niềm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tự</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hào</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vì</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bàn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tay</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tô</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điểm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800" dirty="0">
                <a:solidFill>
                  <a:schemeClr val="accent6">
                    <a:lumMod val="50000"/>
                  </a:schemeClr>
                </a:solidFill>
                <a:latin typeface="Times New Roman" panose="02020603050405020304" pitchFamily="18" charset="0"/>
                <a:cs typeface="Times New Roman" panose="02020603050405020304" pitchFamily="18" charset="0"/>
              </a:rPr>
              <a:t> con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người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a:solidFill>
                  <a:schemeClr val="accent6">
                    <a:lumMod val="50000"/>
                  </a:schemeClr>
                </a:solidFill>
                <a:latin typeface="Times New Roman" panose="02020603050405020304" pitchFamily="18" charset="0"/>
                <a:cs typeface="Times New Roman" panose="02020603050405020304" pitchFamily="18" charset="0"/>
              </a:rPr>
              <a:t>non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non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nước</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nước</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mây</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mây</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đá</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ngũ</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sắc</a:t>
            </a:r>
            <a:r>
              <a:rPr lang="en-US" sz="2800" i="1" dirty="0">
                <a:solidFill>
                  <a:schemeClr val="accent6">
                    <a:lumMod val="50000"/>
                  </a:schemeClr>
                </a:solidFill>
                <a:latin typeface="Times New Roman" panose="02020603050405020304" pitchFamily="18" charset="0"/>
                <a:cs typeface="Times New Roman" panose="02020603050405020304" pitchFamily="18" charset="0"/>
              </a:rPr>
              <a:t> long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lanh</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như</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gấm</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dệt</a:t>
            </a:r>
            <a:r>
              <a:rPr lang="en-US" sz="2800" i="1" dirty="0">
                <a:solidFill>
                  <a:schemeClr val="accent6">
                    <a:lumMod val="50000"/>
                  </a:schemeClr>
                </a:solidFill>
                <a:latin typeface="Times New Roman" panose="02020603050405020304" pitchFamily="18" charset="0"/>
                <a:cs typeface="Times New Roman" panose="02020603050405020304" pitchFamily="18" charset="0"/>
              </a:rPr>
              <a:t>, hang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lồng</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bóng</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nguyệt</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chập</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chờn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mấy</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lối</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uốn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thang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mây</a:t>
            </a:r>
            <a:r>
              <a:rPr lang="en-US" sz="2800" i="1" dirty="0">
                <a:solidFill>
                  <a:schemeClr val="accent6">
                    <a:lumMod val="50000"/>
                  </a:schemeClr>
                </a:solidFill>
                <a:latin typeface="Times New Roman" panose="02020603050405020304" pitchFamily="18" charset="0"/>
                <a:cs typeface="Times New Roman" panose="02020603050405020304" pitchFamily="18" charset="0"/>
              </a:rPr>
              <a:t>,</a:t>
            </a:r>
            <a:r>
              <a:rPr lang="en-US" sz="2800" dirty="0">
                <a:solidFill>
                  <a:schemeClr val="accent6">
                    <a:lumMod val="50000"/>
                  </a:schemeClr>
                </a:solidFill>
                <a:latin typeface="Times New Roman" panose="02020603050405020304" pitchFamily="18" charset="0"/>
                <a:cs typeface="Times New Roman" panose="02020603050405020304" pitchFamily="18" charset="0"/>
              </a:rPr>
              <a:t>…</a:t>
            </a:r>
            <a:endParaRPr lang="en-US" sz="2800" dirty="0"/>
          </a:p>
        </p:txBody>
      </p:sp>
      <p:sp>
        <p:nvSpPr>
          <p:cNvPr id="7" name="Flowchart: Stored Data 6"/>
          <p:cNvSpPr/>
          <p:nvPr/>
        </p:nvSpPr>
        <p:spPr>
          <a:xfrm>
            <a:off x="91440" y="4638040"/>
            <a:ext cx="11521440" cy="1975852"/>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00B050"/>
                </a:solidFill>
                <a:latin typeface="Times New Roman" panose="02020603050405020304" pitchFamily="18" charset="0"/>
                <a:cs typeface="Times New Roman" panose="02020603050405020304" pitchFamily="18" charset="0"/>
              </a:rPr>
              <a:t>- Chủ thể trữ tình nhập vai vào </a:t>
            </a:r>
            <a:r>
              <a:rPr lang="en-US" sz="2800" i="1">
                <a:solidFill>
                  <a:srgbClr val="00B050"/>
                </a:solidFill>
                <a:latin typeface="Times New Roman" panose="02020603050405020304" pitchFamily="18" charset="0"/>
                <a:cs typeface="Times New Roman" panose="02020603050405020304" pitchFamily="18" charset="0"/>
              </a:rPr>
              <a:t>khách tang hải, </a:t>
            </a:r>
            <a:r>
              <a:rPr lang="en-US" sz="2800">
                <a:solidFill>
                  <a:srgbClr val="00B050"/>
                </a:solidFill>
                <a:latin typeface="Times New Roman" panose="02020603050405020304" pitchFamily="18" charset="0"/>
                <a:cs typeface="Times New Roman" panose="02020603050405020304" pitchFamily="18" charset="0"/>
              </a:rPr>
              <a:t>chủ thể trữ tình bày tỏ sự rung động trước cảnh vật thoát tục, mộng  của chốn Hương Sơn: “</a:t>
            </a:r>
            <a:r>
              <a:rPr lang="en-US" sz="2800" i="1">
                <a:solidFill>
                  <a:srgbClr val="00B050"/>
                </a:solidFill>
                <a:latin typeface="Times New Roman" panose="02020603050405020304" pitchFamily="18" charset="0"/>
                <a:cs typeface="Times New Roman" panose="02020603050405020304" pitchFamily="18" charset="0"/>
              </a:rPr>
              <a:t>Khách tang hải giật mình trong giấc mình</a:t>
            </a:r>
            <a:r>
              <a:rPr lang="en-US" sz="2800">
                <a:solidFill>
                  <a:srgbClr val="00B050"/>
                </a:solidFill>
                <a:latin typeface="Times New Roman" panose="02020603050405020304" pitchFamily="18" charset="0"/>
                <a:cs typeface="Times New Roman" panose="02020603050405020304" pitchFamily="18" charset="0"/>
              </a:rPr>
              <a:t>”</a:t>
            </a:r>
            <a:endParaRPr lang="vi-VN" sz="2800"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p:cNvSpPr/>
          <p:nvPr/>
        </p:nvSpPr>
        <p:spPr>
          <a:xfrm>
            <a:off x="243840" y="162560"/>
            <a:ext cx="5720080" cy="6441440"/>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D0D0D"/>
                </a:solidFill>
                <a:latin typeface="Times New Roman" panose="02020603050405020304" pitchFamily="18" charset="0"/>
                <a:ea typeface="Times New Roman" panose="02020603050405020304" pitchFamily="18" charset="0"/>
              </a:rPr>
              <a:t>=&gt;Du </a:t>
            </a:r>
            <a:r>
              <a:rPr lang="en-US" sz="3200" dirty="0" err="1">
                <a:solidFill>
                  <a:srgbClr val="0D0D0D"/>
                </a:solidFill>
                <a:latin typeface="Times New Roman" panose="02020603050405020304" pitchFamily="18" charset="0"/>
                <a:ea typeface="Times New Roman" panose="02020603050405020304" pitchFamily="18" charset="0"/>
              </a:rPr>
              <a:t>khách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từ</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cõi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trần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tục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đến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với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chốn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cảnh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Bụt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nơi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xứ</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Phật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lòng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còn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vương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vấn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về</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thế</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sự</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đổi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thay</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rồi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chỉ</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một</a:t>
            </a:r>
            <a:r>
              <a:rPr lang="en-US" sz="3200"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tiếng</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chày</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kình</a:t>
            </a:r>
            <a:r>
              <a:rPr lang="en-US" sz="3200" dirty="0">
                <a:solidFill>
                  <a:srgbClr val="0D0D0D"/>
                </a:solidFill>
                <a:latin typeface="Times New Roman" panose="02020603050405020304" pitchFamily="18" charset="0"/>
                <a:ea typeface="Times New Roman" panose="02020603050405020304" pitchFamily="18" charset="0"/>
              </a:rPr>
              <a:t>” – </a:t>
            </a:r>
            <a:r>
              <a:rPr lang="en-US" sz="3200" dirty="0" err="1">
                <a:solidFill>
                  <a:srgbClr val="0D0D0D"/>
                </a:solidFill>
                <a:latin typeface="Times New Roman" panose="02020603050405020304" pitchFamily="18" charset="0"/>
                <a:ea typeface="Times New Roman" panose="02020603050405020304" pitchFamily="18" charset="0"/>
              </a:rPr>
              <a:t>tiếng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chuông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nơi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cửa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phật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cũng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khiến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khách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vãng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lai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rũ</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bỏ</a:t>
            </a:r>
            <a:r>
              <a:rPr lang="en-US" sz="3200" dirty="0">
                <a:solidFill>
                  <a:srgbClr val="0D0D0D"/>
                </a:solidFill>
                <a:latin typeface="Times New Roman" panose="02020603050405020304" pitchFamily="18" charset="0"/>
                <a:ea typeface="Times New Roman" panose="02020603050405020304" pitchFamily="18" charset="0"/>
              </a:rPr>
              <a:t> bao </a:t>
            </a:r>
            <a:r>
              <a:rPr lang="en-US" sz="3200" dirty="0" err="1">
                <a:solidFill>
                  <a:srgbClr val="0D0D0D"/>
                </a:solidFill>
                <a:latin typeface="Times New Roman" panose="02020603050405020304" pitchFamily="18" charset="0"/>
                <a:ea typeface="Times New Roman" panose="02020603050405020304" pitchFamily="18" charset="0"/>
              </a:rPr>
              <a:t>trầm</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luân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thế</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sự</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tâm</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hồn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bỗng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như</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được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giác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ngộ</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nhờ</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chốn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linh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thiêng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đầy</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sinh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khí</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tươi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đẹp</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này</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p>
        </p:txBody>
      </p:sp>
      <p:sp>
        <p:nvSpPr>
          <p:cNvPr id="3" name="Double Wave 2"/>
          <p:cNvSpPr/>
          <p:nvPr/>
        </p:nvSpPr>
        <p:spPr>
          <a:xfrm>
            <a:off x="6339840" y="314960"/>
            <a:ext cx="5455920" cy="6441440"/>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D0D0D"/>
                </a:solidFill>
                <a:latin typeface="Times New Roman" panose="02020603050405020304" pitchFamily="18" charset="0"/>
                <a:ea typeface="Times New Roman" panose="02020603050405020304" pitchFamily="18" charset="0"/>
              </a:rPr>
              <a:t>Du </a:t>
            </a:r>
            <a:r>
              <a:rPr lang="en-US" sz="3200" dirty="0" err="1">
                <a:solidFill>
                  <a:srgbClr val="0D0D0D"/>
                </a:solidFill>
                <a:latin typeface="Times New Roman" panose="02020603050405020304" pitchFamily="18" charset="0"/>
                <a:ea typeface="Times New Roman" panose="02020603050405020304" pitchFamily="18" charset="0"/>
              </a:rPr>
              <a:t>khách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tìm</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đến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Hương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Sơn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là</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tìm</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đến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chốn</a:t>
            </a:r>
            <a:r>
              <a:rPr lang="en-US" sz="3200" dirty="0">
                <a:solidFill>
                  <a:srgbClr val="0D0D0D"/>
                </a:solidFill>
                <a:latin typeface="Times New Roman" panose="02020603050405020304" pitchFamily="18" charset="0"/>
                <a:ea typeface="Times New Roman" panose="02020603050405020304" pitchFamily="18" charset="0"/>
              </a:rPr>
              <a:t> ở </a:t>
            </a:r>
            <a:r>
              <a:rPr lang="en-US" sz="3200" dirty="0" err="1">
                <a:solidFill>
                  <a:srgbClr val="0D0D0D"/>
                </a:solidFill>
                <a:latin typeface="Times New Roman" panose="02020603050405020304" pitchFamily="18" charset="0"/>
                <a:ea typeface="Times New Roman" panose="02020603050405020304" pitchFamily="18" charset="0"/>
              </a:rPr>
              <a:t>của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thần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tiên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thoát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tục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rời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xa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khỏi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chốn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hồng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trần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hỗn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tạp</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để</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tìm</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kiếm</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sự</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thanh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tịnh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khoáng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đạt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cái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thanh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tịnh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từ</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sâu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trong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tâm</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hồn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để</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được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thư</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giãn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thoải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mái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với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một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tấm</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lòng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đầy</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thành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kính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dưới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chân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Phật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dưới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cảnh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Bụt</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splay 1"/>
          <p:cNvSpPr/>
          <p:nvPr/>
        </p:nvSpPr>
        <p:spPr>
          <a:xfrm>
            <a:off x="1493520" y="116840"/>
            <a:ext cx="6614160" cy="792480"/>
          </a:xfrm>
          <a:prstGeom prst="flowChartDisp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Đoạn 3 ( ba câu cuối): </a:t>
            </a:r>
            <a:endParaRPr lang="vi-VN" sz="3200" dirty="0">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365760" y="1178560"/>
            <a:ext cx="4257040" cy="55626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tĩnh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thoát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bi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sp>
        <p:nvSpPr>
          <p:cNvPr id="6" name="Rectangle: Rounded Corners 5"/>
          <p:cNvSpPr/>
          <p:nvPr/>
        </p:nvSpPr>
        <p:spPr>
          <a:xfrm>
            <a:off x="5003800" y="1623060"/>
            <a:ext cx="3362960" cy="4673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niềm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hướng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sp>
        <p:nvSpPr>
          <p:cNvPr id="7" name="Rectangle: Rounded Corners 6"/>
          <p:cNvSpPr/>
          <p:nvPr/>
        </p:nvSpPr>
        <p:spPr>
          <a:xfrm>
            <a:off x="8747760" y="2146300"/>
            <a:ext cx="2926080" cy="362712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 Nhân vật trữ tình bộc lộ trực tiếp niềm cảm xúc: “</a:t>
            </a:r>
            <a:r>
              <a:rPr lang="en-US" sz="3200" i="1">
                <a:latin typeface="Times New Roman" panose="02020603050405020304" pitchFamily="18" charset="0"/>
                <a:cs typeface="Times New Roman" panose="02020603050405020304" pitchFamily="18" charset="0"/>
              </a:rPr>
              <a:t>Càng trông phong cảnh càng yêu”</a:t>
            </a:r>
            <a:r>
              <a:rPr lang="en-US" sz="320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80">
                                          <p:stCondLst>
                                            <p:cond delay="0"/>
                                          </p:stCondLst>
                                        </p:cTn>
                                        <p:tgtEl>
                                          <p:spTgt spid="7"/>
                                        </p:tgtEl>
                                      </p:cBhvr>
                                    </p:animEffect>
                                    <p:anim calcmode="lin" valueType="num">
                                      <p:cBhvr>
                                        <p:cTn id="2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4" dur="26">
                                          <p:stCondLst>
                                            <p:cond delay="650"/>
                                          </p:stCondLst>
                                        </p:cTn>
                                        <p:tgtEl>
                                          <p:spTgt spid="7"/>
                                        </p:tgtEl>
                                      </p:cBhvr>
                                      <p:to x="100000" y="60000"/>
                                    </p:animScale>
                                    <p:animScale>
                                      <p:cBhvr>
                                        <p:cTn id="35" dur="166" decel="50000">
                                          <p:stCondLst>
                                            <p:cond delay="676"/>
                                          </p:stCondLst>
                                        </p:cTn>
                                        <p:tgtEl>
                                          <p:spTgt spid="7"/>
                                        </p:tgtEl>
                                      </p:cBhvr>
                                      <p:to x="100000" y="100000"/>
                                    </p:animScale>
                                    <p:animScale>
                                      <p:cBhvr>
                                        <p:cTn id="36" dur="26">
                                          <p:stCondLst>
                                            <p:cond delay="1312"/>
                                          </p:stCondLst>
                                        </p:cTn>
                                        <p:tgtEl>
                                          <p:spTgt spid="7"/>
                                        </p:tgtEl>
                                      </p:cBhvr>
                                      <p:to x="100000" y="80000"/>
                                    </p:animScale>
                                    <p:animScale>
                                      <p:cBhvr>
                                        <p:cTn id="37" dur="166" decel="50000">
                                          <p:stCondLst>
                                            <p:cond delay="1338"/>
                                          </p:stCondLst>
                                        </p:cTn>
                                        <p:tgtEl>
                                          <p:spTgt spid="7"/>
                                        </p:tgtEl>
                                      </p:cBhvr>
                                      <p:to x="100000" y="100000"/>
                                    </p:animScale>
                                    <p:animScale>
                                      <p:cBhvr>
                                        <p:cTn id="38" dur="26">
                                          <p:stCondLst>
                                            <p:cond delay="1642"/>
                                          </p:stCondLst>
                                        </p:cTn>
                                        <p:tgtEl>
                                          <p:spTgt spid="7"/>
                                        </p:tgtEl>
                                      </p:cBhvr>
                                      <p:to x="100000" y="90000"/>
                                    </p:animScale>
                                    <p:animScale>
                                      <p:cBhvr>
                                        <p:cTn id="39" dur="166" decel="50000">
                                          <p:stCondLst>
                                            <p:cond delay="1668"/>
                                          </p:stCondLst>
                                        </p:cTn>
                                        <p:tgtEl>
                                          <p:spTgt spid="7"/>
                                        </p:tgtEl>
                                      </p:cBhvr>
                                      <p:to x="100000" y="100000"/>
                                    </p:animScale>
                                    <p:animScale>
                                      <p:cBhvr>
                                        <p:cTn id="40" dur="26">
                                          <p:stCondLst>
                                            <p:cond delay="1808"/>
                                          </p:stCondLst>
                                        </p:cTn>
                                        <p:tgtEl>
                                          <p:spTgt spid="7"/>
                                        </p:tgtEl>
                                      </p:cBhvr>
                                      <p:to x="100000" y="95000"/>
                                    </p:animScale>
                                    <p:animScale>
                                      <p:cBhvr>
                                        <p:cTn id="4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94792" y="2509520"/>
            <a:ext cx="4703128" cy="333248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760" y="871220"/>
            <a:ext cx="5161280" cy="34467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68320" y="121920"/>
            <a:ext cx="4602480" cy="5080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accent6">
                    <a:lumMod val="50000"/>
                  </a:schemeClr>
                </a:solidFill>
                <a:latin typeface="Times New Roman" panose="02020603050405020304" pitchFamily="18" charset="0"/>
                <a:cs typeface="Times New Roman" panose="02020603050405020304" pitchFamily="18" charset="0"/>
              </a:rPr>
              <a:t>==&gt;</a:t>
            </a:r>
            <a:r>
              <a:rPr lang="en-US" sz="3200" b="1">
                <a:solidFill>
                  <a:schemeClr val="accent6">
                    <a:lumMod val="50000"/>
                  </a:schemeClr>
                </a:solidFill>
                <a:latin typeface="Times New Roman" panose="02020603050405020304" pitchFamily="18" charset="0"/>
                <a:cs typeface="Times New Roman" panose="02020603050405020304" pitchFamily="18" charset="0"/>
              </a:rPr>
              <a:t>Nhận xét: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Flowchart: Stored Data 4"/>
          <p:cNvSpPr/>
          <p:nvPr/>
        </p:nvSpPr>
        <p:spPr>
          <a:xfrm>
            <a:off x="71120" y="1036320"/>
            <a:ext cx="11897360" cy="301752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cho</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thấy</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sự</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hoà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quyện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giữa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tấm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lòng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thành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kính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tình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yêu</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quê</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hương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đất</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nước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chủ</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thể</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trữ</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tình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Chủ</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thể</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trữ</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tình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hoàn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toàn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nhận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vẻ</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đẹp</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thoát</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tục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chốn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Hương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Sơn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bằng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tâm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hồn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thanh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tịnh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rũ</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bỏ</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sạch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bụi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trần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để</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bản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thân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hoàn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toàn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chìm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đắm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vào</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cảnh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sắc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nhận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linh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khí</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nơi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thiền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tu</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trầm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tĩnh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endParaRPr lang="vi-VN" sz="28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Flowchart: Stored Data 5"/>
          <p:cNvSpPr/>
          <p:nvPr/>
        </p:nvSpPr>
        <p:spPr>
          <a:xfrm>
            <a:off x="106680" y="4343400"/>
            <a:ext cx="11826240" cy="2392680"/>
          </a:xfrm>
          <a:prstGeom prst="flowChartOnline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accent6">
                    <a:lumMod val="50000"/>
                  </a:schemeClr>
                </a:solidFill>
                <a:latin typeface="Times New Roman" panose="02020603050405020304" pitchFamily="18" charset="0"/>
                <a:cs typeface="Times New Roman" panose="02020603050405020304" pitchFamily="18" charset="0"/>
              </a:rPr>
              <a:t>- Qua bài thơ, người đọc cũng thấy được tấm lòng ngưỡng mộ của tác giả trước phong cảnh nên thơ nên hoạ, đồng thời cũng thể hiện lòng yêu quê hương đất nước sâu kín trong tâm hồn tác giả.</a:t>
            </a:r>
            <a:endParaRPr lang="vi-VN" sz="2800"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818148" y="0"/>
            <a:ext cx="4812632" cy="1183908"/>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3. Đặc sắc về nghệ thuật</a:t>
            </a:r>
            <a:endParaRPr lang="vi-VN" sz="3200">
              <a:latin typeface="Times New Roman" panose="02020603050405020304" pitchFamily="18" charset="0"/>
              <a:cs typeface="Times New Roman" panose="02020603050405020304" pitchFamily="18" charset="0"/>
            </a:endParaRPr>
          </a:p>
        </p:txBody>
      </p:sp>
      <p:sp>
        <p:nvSpPr>
          <p:cNvPr id="6" name="Flowchart: Terminator 5"/>
          <p:cNvSpPr/>
          <p:nvPr/>
        </p:nvSpPr>
        <p:spPr>
          <a:xfrm>
            <a:off x="3527659" y="1106906"/>
            <a:ext cx="3724977" cy="721895"/>
          </a:xfrm>
          <a:prstGeom prst="flowChartTermina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accent6">
                    <a:lumMod val="50000"/>
                  </a:schemeClr>
                </a:solidFill>
                <a:latin typeface="Times New Roman" panose="02020603050405020304" pitchFamily="18" charset="0"/>
                <a:cs typeface="Times New Roman" panose="02020603050405020304" pitchFamily="18" charset="0"/>
              </a:rPr>
              <a:t>a. Vần và nhịp</a:t>
            </a:r>
            <a:endParaRPr lang="vi-VN" sz="320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Vertical Scroll 6"/>
          <p:cNvSpPr/>
          <p:nvPr/>
        </p:nvSpPr>
        <p:spPr>
          <a:xfrm>
            <a:off x="1337912" y="2050181"/>
            <a:ext cx="4379494" cy="4572000"/>
          </a:xfrm>
          <a:prstGeom prst="vertic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accent6">
                    <a:lumMod val="50000"/>
                  </a:schemeClr>
                </a:solidFill>
                <a:latin typeface="Times New Roman" panose="02020603050405020304" pitchFamily="18" charset="0"/>
                <a:cs typeface="Times New Roman" panose="02020603050405020304" pitchFamily="18" charset="0"/>
              </a:rPr>
              <a:t>Đại diện nhóm 1 báo cáo sản phẩm học tập nhận xét về vai trò của vần và nhịp trong bài thơ.</a:t>
            </a:r>
            <a:endParaRPr lang="vi-VN" sz="320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8" name="Vertical Scroll 7"/>
          <p:cNvSpPr/>
          <p:nvPr/>
        </p:nvSpPr>
        <p:spPr>
          <a:xfrm>
            <a:off x="6225942" y="2050181"/>
            <a:ext cx="4379494" cy="4572000"/>
          </a:xfrm>
          <a:prstGeom prst="vertic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70C0"/>
                </a:solidFill>
                <a:latin typeface="Times New Roman" panose="02020603050405020304" pitchFamily="18" charset="0"/>
                <a:cs typeface="Times New Roman" panose="02020603050405020304" pitchFamily="18" charset="0"/>
              </a:rPr>
              <a:t>Đại diện nhóm 4 báo cáo khái quát những đặc sắc về nghệ thuật của bài thơ.</a:t>
            </a:r>
            <a:endParaRPr lang="vi-VN" sz="320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Off-page Connector 1"/>
          <p:cNvSpPr/>
          <p:nvPr/>
        </p:nvSpPr>
        <p:spPr>
          <a:xfrm>
            <a:off x="365756" y="990600"/>
            <a:ext cx="5476240" cy="2875280"/>
          </a:xfrm>
          <a:prstGeom prst="flowChartOffpage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Vần chân: </a:t>
            </a:r>
            <a:r>
              <a:rPr lang="en-US" sz="3200" i="1">
                <a:solidFill>
                  <a:schemeClr val="tx1"/>
                </a:solidFill>
                <a:latin typeface="Times New Roman" panose="02020603050405020304" pitchFamily="18" charset="0"/>
                <a:cs typeface="Times New Roman" panose="02020603050405020304" pitchFamily="18" charset="0"/>
              </a:rPr>
              <a:t>nay</a:t>
            </a:r>
            <a:r>
              <a:rPr lang="en-US" sz="3200">
                <a:solidFill>
                  <a:schemeClr val="tx1"/>
                </a:solidFill>
                <a:latin typeface="Times New Roman" panose="02020603050405020304" pitchFamily="18" charset="0"/>
                <a:cs typeface="Times New Roman" panose="02020603050405020304" pitchFamily="18" charset="0"/>
              </a:rPr>
              <a:t> (câu 2), </a:t>
            </a:r>
            <a:r>
              <a:rPr lang="en-US" sz="3200" i="1">
                <a:solidFill>
                  <a:schemeClr val="tx1"/>
                </a:solidFill>
                <a:latin typeface="Times New Roman" panose="02020603050405020304" pitchFamily="18" charset="0"/>
                <a:cs typeface="Times New Roman" panose="02020603050405020304" pitchFamily="18" charset="0"/>
              </a:rPr>
              <a:t>mây mây</a:t>
            </a:r>
            <a:r>
              <a:rPr lang="en-US" sz="3200">
                <a:solidFill>
                  <a:schemeClr val="tx1"/>
                </a:solidFill>
                <a:latin typeface="Times New Roman" panose="02020603050405020304" pitchFamily="18" charset="0"/>
                <a:cs typeface="Times New Roman" panose="02020603050405020304" pitchFamily="18" charset="0"/>
              </a:rPr>
              <a:t> (câu 3); </a:t>
            </a:r>
            <a:r>
              <a:rPr lang="en-US" sz="3200" i="1">
                <a:solidFill>
                  <a:schemeClr val="tx1"/>
                </a:solidFill>
                <a:latin typeface="Times New Roman" panose="02020603050405020304" pitchFamily="18" charset="0"/>
                <a:cs typeface="Times New Roman" panose="02020603050405020304" pitchFamily="18" charset="0"/>
              </a:rPr>
              <a:t>phải</a:t>
            </a:r>
            <a:r>
              <a:rPr lang="en-US" sz="3200">
                <a:solidFill>
                  <a:schemeClr val="tx1"/>
                </a:solidFill>
                <a:latin typeface="Times New Roman" panose="02020603050405020304" pitchFamily="18" charset="0"/>
                <a:cs typeface="Times New Roman" panose="02020603050405020304" pitchFamily="18" charset="0"/>
              </a:rPr>
              <a:t> (câu 4), </a:t>
            </a:r>
            <a:r>
              <a:rPr lang="en-US" sz="3200" i="1">
                <a:solidFill>
                  <a:schemeClr val="tx1"/>
                </a:solidFill>
                <a:latin typeface="Times New Roman" panose="02020603050405020304" pitchFamily="18" charset="0"/>
                <a:cs typeface="Times New Roman" panose="02020603050405020304" pitchFamily="18" charset="0"/>
              </a:rPr>
              <a:t>trái</a:t>
            </a:r>
            <a:r>
              <a:rPr lang="en-US" sz="3200">
                <a:solidFill>
                  <a:schemeClr val="tx1"/>
                </a:solidFill>
                <a:latin typeface="Times New Roman" panose="02020603050405020304" pitchFamily="18" charset="0"/>
                <a:cs typeface="Times New Roman" panose="02020603050405020304" pitchFamily="18" charset="0"/>
              </a:rPr>
              <a:t> (câu 5); </a:t>
            </a:r>
            <a:r>
              <a:rPr lang="en-US" sz="3200" i="1">
                <a:solidFill>
                  <a:schemeClr val="tx1"/>
                </a:solidFill>
                <a:latin typeface="Times New Roman" panose="02020603050405020304" pitchFamily="18" charset="0"/>
                <a:cs typeface="Times New Roman" panose="02020603050405020304" pitchFamily="18" charset="0"/>
              </a:rPr>
              <a:t>kinh</a:t>
            </a:r>
            <a:r>
              <a:rPr lang="en-US" sz="3200">
                <a:solidFill>
                  <a:schemeClr val="tx1"/>
                </a:solidFill>
                <a:latin typeface="Times New Roman" panose="02020603050405020304" pitchFamily="18" charset="0"/>
                <a:cs typeface="Times New Roman" panose="02020603050405020304" pitchFamily="18" charset="0"/>
              </a:rPr>
              <a:t> (câu 6), </a:t>
            </a:r>
            <a:r>
              <a:rPr lang="en-US" sz="3200" i="1">
                <a:solidFill>
                  <a:schemeClr val="tx1"/>
                </a:solidFill>
                <a:latin typeface="Times New Roman" panose="02020603050405020304" pitchFamily="18" charset="0"/>
                <a:cs typeface="Times New Roman" panose="02020603050405020304" pitchFamily="18" charset="0"/>
              </a:rPr>
              <a:t>kình</a:t>
            </a:r>
            <a:r>
              <a:rPr lang="en-US" sz="3200">
                <a:solidFill>
                  <a:schemeClr val="tx1"/>
                </a:solidFill>
                <a:latin typeface="Times New Roman" panose="02020603050405020304" pitchFamily="18" charset="0"/>
                <a:cs typeface="Times New Roman" panose="02020603050405020304" pitchFamily="18" charset="0"/>
              </a:rPr>
              <a:t> (câu 7); </a:t>
            </a:r>
            <a:r>
              <a:rPr lang="en-US" sz="3200" i="1">
                <a:solidFill>
                  <a:schemeClr val="tx1"/>
                </a:solidFill>
                <a:latin typeface="Times New Roman" panose="02020603050405020304" pitchFamily="18" charset="0"/>
                <a:cs typeface="Times New Roman" panose="02020603050405020304" pitchFamily="18" charset="0"/>
              </a:rPr>
              <a:t>mây </a:t>
            </a:r>
            <a:r>
              <a:rPr lang="en-US" sz="3200">
                <a:solidFill>
                  <a:schemeClr val="tx1"/>
                </a:solidFill>
                <a:latin typeface="Times New Roman" panose="02020603050405020304" pitchFamily="18" charset="0"/>
                <a:cs typeface="Times New Roman" panose="02020603050405020304" pitchFamily="18" charset="0"/>
              </a:rPr>
              <a:t>(câu 14),</a:t>
            </a:r>
            <a:r>
              <a:rPr lang="en-US" sz="3200" i="1">
                <a:solidFill>
                  <a:schemeClr val="tx1"/>
                </a:solidFill>
                <a:latin typeface="Times New Roman" panose="02020603050405020304" pitchFamily="18" charset="0"/>
                <a:cs typeface="Times New Roman" panose="02020603050405020304" pitchFamily="18" charset="0"/>
              </a:rPr>
              <a:t> đây</a:t>
            </a:r>
            <a:r>
              <a:rPr lang="en-US" sz="3200">
                <a:solidFill>
                  <a:schemeClr val="tx1"/>
                </a:solidFill>
                <a:latin typeface="Times New Roman" panose="02020603050405020304" pitchFamily="18" charset="0"/>
                <a:cs typeface="Times New Roman" panose="02020603050405020304" pitchFamily="18" charset="0"/>
              </a:rPr>
              <a:t> (Câu 15)</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3" name="Flowchart: Off-page Connector 2"/>
          <p:cNvSpPr/>
          <p:nvPr/>
        </p:nvSpPr>
        <p:spPr>
          <a:xfrm>
            <a:off x="6268724" y="929640"/>
            <a:ext cx="5476240" cy="2875280"/>
          </a:xfrm>
          <a:prstGeom prst="flowChartOffpage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Vần lưng: </a:t>
            </a:r>
            <a:r>
              <a:rPr lang="en-US" sz="3200" i="1">
                <a:solidFill>
                  <a:schemeClr val="tx1"/>
                </a:solidFill>
                <a:latin typeface="Times New Roman" panose="02020603050405020304" pitchFamily="18" charset="0"/>
                <a:cs typeface="Times New Roman" panose="02020603050405020304" pitchFamily="18" charset="0"/>
              </a:rPr>
              <a:t>mây mây</a:t>
            </a:r>
            <a:r>
              <a:rPr lang="en-US" sz="3200">
                <a:solidFill>
                  <a:schemeClr val="tx1"/>
                </a:solidFill>
                <a:latin typeface="Times New Roman" panose="02020603050405020304" pitchFamily="18" charset="0"/>
                <a:cs typeface="Times New Roman" panose="02020603050405020304" pitchFamily="18" charset="0"/>
              </a:rPr>
              <a:t> (câu 3), </a:t>
            </a:r>
            <a:r>
              <a:rPr lang="en-US" sz="3200" i="1">
                <a:solidFill>
                  <a:schemeClr val="tx1"/>
                </a:solidFill>
                <a:latin typeface="Times New Roman" panose="02020603050405020304" pitchFamily="18" charset="0"/>
                <a:cs typeface="Times New Roman" panose="02020603050405020304" pitchFamily="18" charset="0"/>
              </a:rPr>
              <a:t>đây</a:t>
            </a:r>
            <a:r>
              <a:rPr lang="en-US" sz="3200">
                <a:solidFill>
                  <a:schemeClr val="tx1"/>
                </a:solidFill>
                <a:latin typeface="Times New Roman" panose="02020603050405020304" pitchFamily="18" charset="0"/>
                <a:cs typeface="Times New Roman" panose="02020603050405020304" pitchFamily="18" charset="0"/>
              </a:rPr>
              <a:t> (câu 4), </a:t>
            </a:r>
            <a:r>
              <a:rPr lang="en-US" sz="3200" i="1">
                <a:solidFill>
                  <a:schemeClr val="tx1"/>
                </a:solidFill>
                <a:latin typeface="Times New Roman" panose="02020603050405020304" pitchFamily="18" charset="0"/>
                <a:cs typeface="Times New Roman" panose="02020603050405020304" pitchFamily="18" charset="0"/>
              </a:rPr>
              <a:t>kinh</a:t>
            </a:r>
            <a:r>
              <a:rPr lang="en-US" sz="3200">
                <a:solidFill>
                  <a:schemeClr val="tx1"/>
                </a:solidFill>
                <a:latin typeface="Times New Roman" panose="02020603050405020304" pitchFamily="18" charset="0"/>
                <a:cs typeface="Times New Roman" panose="02020603050405020304" pitchFamily="18" charset="0"/>
              </a:rPr>
              <a:t> (câu 7), </a:t>
            </a:r>
            <a:r>
              <a:rPr lang="en-US" sz="3200" i="1">
                <a:solidFill>
                  <a:schemeClr val="tx1"/>
                </a:solidFill>
                <a:latin typeface="Times New Roman" panose="02020603050405020304" pitchFamily="18" charset="0"/>
                <a:cs typeface="Times New Roman" panose="02020603050405020304" pitchFamily="18" charset="0"/>
              </a:rPr>
              <a:t>mình</a:t>
            </a:r>
            <a:r>
              <a:rPr lang="en-US" sz="3200">
                <a:solidFill>
                  <a:schemeClr val="tx1"/>
                </a:solidFill>
                <a:latin typeface="Times New Roman" panose="02020603050405020304" pitchFamily="18" charset="0"/>
                <a:cs typeface="Times New Roman" panose="02020603050405020304" pitchFamily="18" charset="0"/>
              </a:rPr>
              <a:t> (câu 8), mộng (câu 8)</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4155440" y="45720"/>
            <a:ext cx="3952240" cy="558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v"/>
            </a:pPr>
            <a:r>
              <a:rPr lang="en-US" sz="3200" b="1" dirty="0" err="1">
                <a:latin typeface="Times New Roman" panose="02020603050405020304" pitchFamily="18" charset="0"/>
                <a:cs typeface="Times New Roman" panose="02020603050405020304" pitchFamily="18" charset="0"/>
              </a:rPr>
              <a:t>Vai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trò</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vần</a:t>
            </a:r>
            <a:r>
              <a:rPr lang="en-US" sz="3200" b="1"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Callout: Up Arrow 4"/>
          <p:cNvSpPr/>
          <p:nvPr/>
        </p:nvSpPr>
        <p:spPr>
          <a:xfrm>
            <a:off x="447036" y="3606800"/>
            <a:ext cx="11379208" cy="3050540"/>
          </a:xfrm>
          <a:prstGeom prst="up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a:solidFill>
                  <a:schemeClr val="tx1"/>
                </a:solidFill>
                <a:latin typeface="Times New Roman" panose="02020603050405020304" pitchFamily="18" charset="0"/>
                <a:cs typeface="Times New Roman" panose="02020603050405020304" pitchFamily="18" charset="0"/>
              </a:rPr>
              <a:t>Vai trò của vần: tạo sự liên kết về mặt âm thanh theo chiều dọc cho bài thơ. Ngoài ra, lối gieo vần liền từng cặp câu thơ theo lối hát nói còn tạo âm điệu trầm bổng, réo rắt, thể hiện cảm xúc thiết tha, bay bổng của chủ thể trữ tình trước phong cảnh Hương Sơn.</a:t>
            </a:r>
            <a:endParaRPr lang="vi-VN" sz="28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527901" y="84841"/>
            <a:ext cx="6777872" cy="791852"/>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HOẠT ĐỘNG 1: KHỞI ĐỘNG</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5" name="Cloud Callout 4"/>
          <p:cNvSpPr/>
          <p:nvPr/>
        </p:nvSpPr>
        <p:spPr>
          <a:xfrm>
            <a:off x="179108" y="1074657"/>
            <a:ext cx="5637229" cy="4986778"/>
          </a:xfrm>
          <a:prstGeom prst="cloud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Trong lớp đã có bạn nào có dịp đi tham quan động Hương Tích (chùa Hương) hay chưa? Hãy kể cho các bạn nghe những ấn tượng của em về chuyến đi đó.</a:t>
            </a:r>
            <a:endParaRPr lang="vi-VN"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12468" y="1074657"/>
            <a:ext cx="5842000" cy="555238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6"/>
          <p:cNvSpPr/>
          <p:nvPr/>
        </p:nvSpPr>
        <p:spPr>
          <a:xfrm>
            <a:off x="447040" y="1198880"/>
            <a:ext cx="5720080" cy="530352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accent6">
                    <a:lumMod val="50000"/>
                  </a:schemeClr>
                </a:solidFill>
                <a:latin typeface="Times New Roman" panose="02020603050405020304" pitchFamily="18" charset="0"/>
                <a:cs typeface="Times New Roman" panose="02020603050405020304" pitchFamily="18" charset="0"/>
              </a:rPr>
              <a:t>Cách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ngắt</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nhịp</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theo</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thể</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hát</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nói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trong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khá</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dạng</a:t>
            </a:r>
            <a:r>
              <a:rPr lang="en-US" sz="2800" dirty="0">
                <a:solidFill>
                  <a:schemeClr val="accent6">
                    <a:lumMod val="50000"/>
                  </a:schemeClr>
                </a:solidFill>
                <a:latin typeface="Times New Roman" panose="02020603050405020304" pitchFamily="18" charset="0"/>
                <a:cs typeface="Times New Roman" panose="02020603050405020304" pitchFamily="18" charset="0"/>
              </a:rPr>
              <a:t> .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Sự</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đan</a:t>
            </a:r>
            <a:r>
              <a:rPr lang="en-US" sz="2800" dirty="0">
                <a:solidFill>
                  <a:schemeClr val="accent6">
                    <a:lumMod val="50000"/>
                  </a:schemeClr>
                </a:solidFill>
                <a:latin typeface="Times New Roman" panose="02020603050405020304" pitchFamily="18" charset="0"/>
                <a:cs typeface="Times New Roman" panose="02020603050405020304" pitchFamily="18" charset="0"/>
              </a:rPr>
              <a:t> xen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câu</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dài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ngắn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cách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ngắt</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nhịp</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trong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mỗi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câu</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lúc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nhanh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lúc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chậm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lúc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khoan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thai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khi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gấp</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gáp</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như</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bước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chân</a:t>
            </a:r>
            <a:r>
              <a:rPr lang="en-US" sz="2800" dirty="0">
                <a:solidFill>
                  <a:schemeClr val="accent6">
                    <a:lumMod val="50000"/>
                  </a:schemeClr>
                </a:solidFill>
                <a:latin typeface="Times New Roman" panose="02020603050405020304" pitchFamily="18" charset="0"/>
                <a:cs typeface="Times New Roman" panose="02020603050405020304" pitchFamily="18" charset="0"/>
              </a:rPr>
              <a:t> du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khách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thưởng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lãm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phong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cảnh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núi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rừng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tươi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đẹp</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trữ</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tình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thoát</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tục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phù</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hợp</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niềm</a:t>
            </a:r>
            <a:r>
              <a:rPr lang="en-US" sz="2800" dirty="0">
                <a:solidFill>
                  <a:schemeClr val="accent6">
                    <a:lumMod val="50000"/>
                  </a:schemeClr>
                </a:solidFill>
                <a:latin typeface="Times New Roman" panose="02020603050405020304" pitchFamily="18" charset="0"/>
                <a:cs typeface="Times New Roman" panose="02020603050405020304" pitchFamily="18" charset="0"/>
              </a:rPr>
              <a:t> bay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bổng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tâm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hồn</a:t>
            </a:r>
            <a:r>
              <a:rPr lang="en-US" sz="2800" dirty="0">
                <a:solidFill>
                  <a:schemeClr val="accent6">
                    <a:lumMod val="50000"/>
                  </a:schemeClr>
                </a:solidFill>
                <a:latin typeface="Times New Roman" panose="02020603050405020304" pitchFamily="18" charset="0"/>
                <a:cs typeface="Times New Roman" panose="02020603050405020304" pitchFamily="18" charset="0"/>
              </a:rPr>
              <a:t> du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khách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lúc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như</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tỉnh</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lúc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lại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như</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mơ</a:t>
            </a:r>
            <a:r>
              <a:rPr lang="en-US" sz="2800" dirty="0">
                <a:solidFill>
                  <a:schemeClr val="accent6">
                    <a:lumMod val="50000"/>
                  </a:schemeClr>
                </a:solidFill>
                <a:latin typeface="Times New Roman" panose="02020603050405020304" pitchFamily="18" charset="0"/>
                <a:cs typeface="Times New Roman" panose="02020603050405020304" pitchFamily="18" charset="0"/>
              </a:rPr>
              <a:t>.</a:t>
            </a:r>
            <a:endParaRPr lang="vi-VN" sz="28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Rectangle: Rounded Corners 4"/>
          <p:cNvSpPr/>
          <p:nvPr/>
        </p:nvSpPr>
        <p:spPr>
          <a:xfrm>
            <a:off x="4033520" y="274319"/>
            <a:ext cx="4124960" cy="67056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*Vai trò của nhịp:</a:t>
            </a:r>
            <a:endParaRPr lang="en-US" sz="3200">
              <a:solidFill>
                <a:schemeClr val="bg1"/>
              </a:solidFill>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80480" y="1198880"/>
            <a:ext cx="5506720" cy="538480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1676400" y="60960"/>
            <a:ext cx="7721600" cy="751840"/>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b. Một số đặc sắc nghệ thuật khác</a:t>
            </a:r>
            <a:endParaRPr lang="vi-VN" sz="3200" dirty="0">
              <a:latin typeface="Times New Roman" panose="02020603050405020304" pitchFamily="18" charset="0"/>
              <a:cs typeface="Times New Roman" panose="02020603050405020304" pitchFamily="18" charset="0"/>
            </a:endParaRPr>
          </a:p>
        </p:txBody>
      </p:sp>
      <p:sp>
        <p:nvSpPr>
          <p:cNvPr id="3" name="Parallelogram 2"/>
          <p:cNvSpPr/>
          <p:nvPr/>
        </p:nvSpPr>
        <p:spPr>
          <a:xfrm>
            <a:off x="386080" y="1270000"/>
            <a:ext cx="5628640" cy="4815840"/>
          </a:xfrm>
          <a:prstGeom prst="parallelogram">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Parallelogram 4"/>
          <p:cNvSpPr/>
          <p:nvPr/>
        </p:nvSpPr>
        <p:spPr>
          <a:xfrm>
            <a:off x="6644640" y="1270000"/>
            <a:ext cx="5364480" cy="4815840"/>
          </a:xfrm>
          <a:prstGeom prst="parallelogram">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 Sử dụng linh hoạt các biện pháp tu từ: điệp từ, nhân hoá, so sánh, ẩn dụ, câu hỏi tu từ.</a:t>
            </a:r>
            <a:endParaRPr lang="vi-VN" sz="32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5384" y="0"/>
            <a:ext cx="11559941" cy="9336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PHIẾU HỌC TẬP 03: </a:t>
            </a:r>
            <a:endParaRPr lang="en-US" sz="3200" b="1" dirty="0">
              <a:latin typeface="Times New Roman" panose="02020603050405020304" pitchFamily="18" charset="0"/>
              <a:cs typeface="Times New Roman" panose="02020603050405020304" pitchFamily="18" charset="0"/>
            </a:endParaRPr>
          </a:p>
          <a:p>
            <a:pPr algn="ct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vẻ</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đẹp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Sơn</a:t>
            </a:r>
            <a:endParaRPr lang="vi-VN" sz="3200"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nvGraphicFramePr>
        <p:xfrm>
          <a:off x="115503" y="1020278"/>
          <a:ext cx="11973825" cy="4770922"/>
        </p:xfrm>
        <a:graphic>
          <a:graphicData uri="http://schemas.openxmlformats.org/drawingml/2006/table">
            <a:tbl>
              <a:tblPr firstRow="1" firstCol="1" bandRow="1">
                <a:tableStyleId>{5C22544A-7EE6-4342-B048-85BDC9FD1C3A}</a:tableStyleId>
              </a:tblPr>
              <a:tblGrid>
                <a:gridCol w="1165336"/>
                <a:gridCol w="5366307"/>
                <a:gridCol w="5442182"/>
              </a:tblGrid>
              <a:tr h="1302669">
                <a:tc>
                  <a:txBody>
                    <a:bodyPr/>
                    <a:lstStyle/>
                    <a:p>
                      <a:pPr algn="ctr">
                        <a:lnSpc>
                          <a:spcPct val="115000"/>
                        </a:lnSpc>
                        <a:spcBef>
                          <a:spcPts val="600"/>
                        </a:spcBef>
                        <a:spcAft>
                          <a:spcPts val="600"/>
                        </a:spcAft>
                      </a:pPr>
                      <a:r>
                        <a:rPr lang="en-US" sz="3200" dirty="0" err="1">
                          <a:solidFill>
                            <a:srgbClr val="FF0000"/>
                          </a:solidFill>
                          <a:effectLst/>
                          <a:latin typeface="Times New Roman" panose="02020603050405020304" pitchFamily="18" charset="0"/>
                          <a:cs typeface="Times New Roman" panose="02020603050405020304" pitchFamily="18" charset="0"/>
                        </a:rPr>
                        <a:t>Đoạn</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thơ</a:t>
                      </a:r>
                      <a:endParaRPr lang="vi-VN"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88" marR="426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Bef>
                          <a:spcPts val="600"/>
                        </a:spcBef>
                        <a:spcAft>
                          <a:spcPts val="600"/>
                        </a:spcAft>
                      </a:pPr>
                      <a:r>
                        <a:rPr lang="en-US" sz="3200" dirty="0" err="1">
                          <a:solidFill>
                            <a:srgbClr val="FF0000"/>
                          </a:solidFill>
                          <a:effectLst/>
                          <a:latin typeface="Times New Roman" panose="02020603050405020304" pitchFamily="18" charset="0"/>
                          <a:cs typeface="Times New Roman" panose="02020603050405020304" pitchFamily="18" charset="0"/>
                        </a:rPr>
                        <a:t>Từ</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ngữ</a:t>
                      </a:r>
                      <a:endParaRPr lang="vi-VN"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88" marR="426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Bef>
                          <a:spcPts val="600"/>
                        </a:spcBef>
                        <a:spcAft>
                          <a:spcPts val="600"/>
                        </a:spcAft>
                      </a:pPr>
                      <a:r>
                        <a:rPr lang="en-US" sz="3200" dirty="0" err="1">
                          <a:solidFill>
                            <a:srgbClr val="FF0000"/>
                          </a:solidFill>
                          <a:effectLst/>
                          <a:latin typeface="Times New Roman" panose="02020603050405020304" pitchFamily="18" charset="0"/>
                          <a:cs typeface="Times New Roman" panose="02020603050405020304" pitchFamily="18" charset="0"/>
                        </a:rPr>
                        <a:t>Biện</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pháp</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tu</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từ</a:t>
                      </a:r>
                      <a:r>
                        <a:rPr lang="en-US" sz="3200" dirty="0">
                          <a:solidFill>
                            <a:srgbClr val="FF0000"/>
                          </a:solidFill>
                          <a:effectLst/>
                          <a:latin typeface="Times New Roman" panose="02020603050405020304" pitchFamily="18" charset="0"/>
                          <a:cs typeface="Times New Roman" panose="02020603050405020304" pitchFamily="18" charset="0"/>
                        </a:rPr>
                        <a:t> &amp; </a:t>
                      </a:r>
                      <a:r>
                        <a:rPr lang="en-US" sz="3200" dirty="0" err="1">
                          <a:solidFill>
                            <a:srgbClr val="FF0000"/>
                          </a:solidFill>
                          <a:effectLst/>
                          <a:latin typeface="Times New Roman" panose="02020603050405020304" pitchFamily="18" charset="0"/>
                          <a:cs typeface="Times New Roman" panose="02020603050405020304" pitchFamily="18" charset="0"/>
                        </a:rPr>
                        <a:t>hình</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ảnh</a:t>
                      </a:r>
                      <a:endParaRPr lang="vi-VN"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88" marR="426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844115">
                <a:tc>
                  <a:txBody>
                    <a:bodyPr/>
                    <a:lstStyle/>
                    <a:p>
                      <a:pPr algn="ctr">
                        <a:lnSpc>
                          <a:spcPct val="115000"/>
                        </a:lnSpc>
                        <a:spcBef>
                          <a:spcPts val="600"/>
                        </a:spcBef>
                        <a:spcAft>
                          <a:spcPts val="600"/>
                        </a:spcAft>
                      </a:pP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Đoạn</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1</a:t>
                      </a:r>
                      <a:endParaRPr lang="vi-VN" sz="3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88" marR="426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lvl="0" indent="-342900">
                        <a:lnSpc>
                          <a:spcPct val="115000"/>
                        </a:lnSpc>
                        <a:spcBef>
                          <a:spcPts val="600"/>
                        </a:spcBef>
                        <a:spcAft>
                          <a:spcPts val="600"/>
                        </a:spcAft>
                        <a:buFont typeface="Times New Roman" panose="02020603050405020304" pitchFamily="18" charset="0"/>
                        <a:buChar char="-"/>
                      </a:pPr>
                      <a:r>
                        <a:rPr lang="en-US" sz="3200" dirty="0" err="1">
                          <a:effectLst/>
                          <a:latin typeface="Times New Roman" panose="02020603050405020304" pitchFamily="18" charset="0"/>
                          <a:cs typeface="Times New Roman" panose="02020603050405020304" pitchFamily="18" charset="0"/>
                        </a:rPr>
                        <a:t>Cảnh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bụt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phong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cảnh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mang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không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khí</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riêng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xứ</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Phật</a:t>
                      </a:r>
                      <a:r>
                        <a:rPr lang="en-US" sz="3200" dirty="0">
                          <a:effectLst/>
                          <a:latin typeface="Times New Roman" panose="02020603050405020304" pitchFamily="18" charset="0"/>
                          <a:cs typeface="Times New Roman" panose="02020603050405020304" pitchFamily="18" charset="0"/>
                        </a:rPr>
                        <a:t>”</a:t>
                      </a:r>
                      <a:endParaRPr lang="vi-VN" sz="3200" dirty="0">
                        <a:effectLst/>
                        <a:latin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Times New Roman" panose="02020603050405020304" pitchFamily="18" charset="0"/>
                        <a:buChar char="-"/>
                      </a:pPr>
                      <a:r>
                        <a:rPr lang="en-US" sz="3200" dirty="0">
                          <a:effectLst/>
                          <a:latin typeface="Times New Roman" panose="02020603050405020304" pitchFamily="18" charset="0"/>
                          <a:cs typeface="Times New Roman" panose="02020603050405020304" pitchFamily="18" charset="0"/>
                        </a:rPr>
                        <a:t>“</a:t>
                      </a:r>
                      <a:r>
                        <a:rPr lang="en-US" sz="3200" dirty="0" err="1">
                          <a:effectLst/>
                          <a:latin typeface="Times New Roman" panose="02020603050405020304" pitchFamily="18" charset="0"/>
                          <a:cs typeface="Times New Roman" panose="02020603050405020304" pitchFamily="18" charset="0"/>
                        </a:rPr>
                        <a:t>Đệ</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nhất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động</a:t>
                      </a:r>
                      <a:r>
                        <a:rPr lang="en-US" sz="3200" dirty="0">
                          <a:effectLst/>
                          <a:latin typeface="Times New Roman" panose="02020603050405020304" pitchFamily="18" charset="0"/>
                          <a:cs typeface="Times New Roman" panose="02020603050405020304" pitchFamily="18" charset="0"/>
                        </a:rPr>
                        <a:t>” – </a:t>
                      </a:r>
                      <a:r>
                        <a:rPr lang="en-US" sz="3200" dirty="0" err="1">
                          <a:effectLst/>
                          <a:latin typeface="Times New Roman" panose="02020603050405020304" pitchFamily="18" charset="0"/>
                          <a:cs typeface="Times New Roman" panose="02020603050405020304" pitchFamily="18" charset="0"/>
                        </a:rPr>
                        <a:t>động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số</a:t>
                      </a:r>
                      <a:r>
                        <a:rPr lang="en-US" sz="3200" dirty="0">
                          <a:effectLst/>
                          <a:latin typeface="Times New Roman" panose="02020603050405020304" pitchFamily="18" charset="0"/>
                          <a:cs typeface="Times New Roman" panose="02020603050405020304" pitchFamily="18" charset="0"/>
                        </a:rPr>
                        <a:t> 1 </a:t>
                      </a:r>
                      <a:r>
                        <a:rPr lang="en-US" sz="3200" dirty="0" err="1">
                          <a:effectLst/>
                          <a:latin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trời</a:t>
                      </a:r>
                      <a:r>
                        <a:rPr lang="en-US" sz="3200" dirty="0">
                          <a:effectLst/>
                          <a:latin typeface="Times New Roman" panose="02020603050405020304" pitchFamily="18" charset="0"/>
                          <a:cs typeface="Times New Roman" panose="02020603050405020304" pitchFamily="18" charset="0"/>
                        </a:rPr>
                        <a:t> Nam</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88" marR="426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en-US" sz="3200" dirty="0" err="1">
                          <a:effectLst/>
                          <a:latin typeface="Times New Roman" panose="02020603050405020304" pitchFamily="18" charset="0"/>
                          <a:cs typeface="Times New Roman" panose="02020603050405020304" pitchFamily="18" charset="0"/>
                        </a:rPr>
                        <a:t>Điệp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từ</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ngữ</a:t>
                      </a:r>
                      <a:r>
                        <a:rPr lang="en-US" sz="3200" dirty="0">
                          <a:effectLst/>
                          <a:latin typeface="Times New Roman" panose="02020603050405020304" pitchFamily="18" charset="0"/>
                          <a:cs typeface="Times New Roman" panose="02020603050405020304" pitchFamily="18" charset="0"/>
                        </a:rPr>
                        <a:t>: non </a:t>
                      </a:r>
                      <a:r>
                        <a:rPr lang="en-US" sz="3200" dirty="0" err="1">
                          <a:effectLst/>
                          <a:latin typeface="Times New Roman" panose="02020603050405020304" pitchFamily="18" charset="0"/>
                          <a:cs typeface="Times New Roman" panose="02020603050405020304" pitchFamily="18" charset="0"/>
                        </a:rPr>
                        <a:t>non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nước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nước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mây</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mây</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88" marR="426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4138">
                <a:tc gridSpan="3">
                  <a:txBody>
                    <a:bodyPr/>
                    <a:lstStyle/>
                    <a:p>
                      <a:pPr algn="just">
                        <a:lnSpc>
                          <a:spcPct val="115000"/>
                        </a:lnSpc>
                        <a:spcBef>
                          <a:spcPts val="600"/>
                        </a:spcBef>
                        <a:spcAft>
                          <a:spcPts val="600"/>
                        </a:spcAft>
                      </a:pP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88" marR="426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75384" y="0"/>
            <a:ext cx="11559941" cy="9336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PHIẾU HỌC TẬP 03: </a:t>
            </a:r>
            <a:endParaRPr lang="en-US" sz="3200" b="1" dirty="0">
              <a:latin typeface="Times New Roman" panose="02020603050405020304" pitchFamily="18" charset="0"/>
              <a:cs typeface="Times New Roman" panose="02020603050405020304" pitchFamily="18" charset="0"/>
            </a:endParaRPr>
          </a:p>
          <a:p>
            <a:pPr algn="ct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vẻ</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đẹp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Sơn</a:t>
            </a:r>
            <a:endParaRPr lang="vi-VN" sz="32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115503" y="1020278"/>
          <a:ext cx="11973825" cy="5888736"/>
        </p:xfrm>
        <a:graphic>
          <a:graphicData uri="http://schemas.openxmlformats.org/drawingml/2006/table">
            <a:tbl>
              <a:tblPr firstRow="1" firstCol="1" bandRow="1">
                <a:tableStyleId>{5C22544A-7EE6-4342-B048-85BDC9FD1C3A}</a:tableStyleId>
              </a:tblPr>
              <a:tblGrid>
                <a:gridCol w="1165336"/>
                <a:gridCol w="2819213"/>
                <a:gridCol w="7989276"/>
              </a:tblGrid>
              <a:tr h="141819">
                <a:tc>
                  <a:txBody>
                    <a:bodyPr/>
                    <a:lstStyle/>
                    <a:p>
                      <a:pPr algn="ctr">
                        <a:lnSpc>
                          <a:spcPct val="115000"/>
                        </a:lnSpc>
                        <a:spcBef>
                          <a:spcPts val="600"/>
                        </a:spcBef>
                        <a:spcAft>
                          <a:spcPts val="600"/>
                        </a:spcAft>
                      </a:pPr>
                      <a:r>
                        <a:rPr lang="en-US" sz="2800" dirty="0" err="1">
                          <a:solidFill>
                            <a:srgbClr val="FF0000"/>
                          </a:solidFill>
                          <a:effectLst/>
                          <a:latin typeface="Times New Roman" panose="02020603050405020304" pitchFamily="18" charset="0"/>
                          <a:cs typeface="Times New Roman" panose="02020603050405020304" pitchFamily="18" charset="0"/>
                        </a:rPr>
                        <a:t>Đoạn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thơ</a:t>
                      </a:r>
                      <a:endPar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88" marR="426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Bef>
                          <a:spcPts val="600"/>
                        </a:spcBef>
                        <a:spcAft>
                          <a:spcPts val="600"/>
                        </a:spcAft>
                      </a:pPr>
                      <a:r>
                        <a:rPr lang="en-US" sz="2800" dirty="0" err="1">
                          <a:solidFill>
                            <a:srgbClr val="FF0000"/>
                          </a:solidFill>
                          <a:effectLst/>
                          <a:latin typeface="Times New Roman" panose="02020603050405020304" pitchFamily="18" charset="0"/>
                          <a:cs typeface="Times New Roman" panose="02020603050405020304" pitchFamily="18" charset="0"/>
                        </a:rPr>
                        <a:t>Từ</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ngữ</a:t>
                      </a:r>
                      <a:endPar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88" marR="426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Bef>
                          <a:spcPts val="600"/>
                        </a:spcBef>
                        <a:spcAft>
                          <a:spcPts val="600"/>
                        </a:spcAft>
                      </a:pPr>
                      <a:r>
                        <a:rPr lang="en-US" sz="2800" dirty="0" err="1">
                          <a:solidFill>
                            <a:srgbClr val="FF0000"/>
                          </a:solidFill>
                          <a:effectLst/>
                          <a:latin typeface="Times New Roman" panose="02020603050405020304" pitchFamily="18" charset="0"/>
                          <a:cs typeface="Times New Roman" panose="02020603050405020304" pitchFamily="18" charset="0"/>
                        </a:rPr>
                        <a:t>Biện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pháp</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tu</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từ</a:t>
                      </a:r>
                      <a:r>
                        <a:rPr lang="en-US" sz="2800" dirty="0">
                          <a:solidFill>
                            <a:srgbClr val="FF0000"/>
                          </a:solidFill>
                          <a:effectLst/>
                          <a:latin typeface="Times New Roman" panose="02020603050405020304" pitchFamily="18" charset="0"/>
                          <a:cs typeface="Times New Roman" panose="02020603050405020304" pitchFamily="18" charset="0"/>
                        </a:rPr>
                        <a:t> &amp; </a:t>
                      </a:r>
                      <a:r>
                        <a:rPr lang="en-US" sz="2800" dirty="0" err="1">
                          <a:solidFill>
                            <a:srgbClr val="FF0000"/>
                          </a:solidFill>
                          <a:effectLst/>
                          <a:latin typeface="Times New Roman" panose="02020603050405020304" pitchFamily="18" charset="0"/>
                          <a:cs typeface="Times New Roman" panose="02020603050405020304" pitchFamily="18" charset="0"/>
                        </a:rPr>
                        <a:t>hình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ảnh</a:t>
                      </a:r>
                      <a:endPar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88" marR="426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838283">
                <a:tc>
                  <a:txBody>
                    <a:bodyPr/>
                    <a:lstStyle/>
                    <a:p>
                      <a:pPr algn="ctr">
                        <a:lnSpc>
                          <a:spcPct val="115000"/>
                        </a:lnSpc>
                        <a:spcBef>
                          <a:spcPts val="600"/>
                        </a:spcBef>
                        <a:spcAft>
                          <a:spcPts val="600"/>
                        </a:spcAft>
                      </a:pP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Đoạn</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800" dirty="0">
                        <a:solidFill>
                          <a:schemeClr val="accent6">
                            <a:lumMod val="50000"/>
                          </a:schemeClr>
                        </a:solidFill>
                        <a:effectLst/>
                        <a:latin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2</a:t>
                      </a:r>
                      <a:endParaRPr lang="vi-VN" sz="2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88" marR="426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lvl="0" indent="-342900">
                        <a:lnSpc>
                          <a:spcPct val="115000"/>
                        </a:lnSpc>
                        <a:spcBef>
                          <a:spcPts val="0"/>
                        </a:spcBef>
                        <a:spcAft>
                          <a:spcPts val="0"/>
                        </a:spcAft>
                        <a:buFont typeface="Times New Roman" panose="02020603050405020304" pitchFamily="18" charset="0"/>
                        <a:buChar char="-"/>
                      </a:pP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Thỏ</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thẻ</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lờ</a:t>
                      </a:r>
                      <a:r>
                        <a:rPr lang="en-US" sz="2800" dirty="0">
                          <a:effectLst/>
                          <a:latin typeface="Times New Roman" panose="02020603050405020304" pitchFamily="18" charset="0"/>
                          <a:cs typeface="Times New Roman" panose="02020603050405020304" pitchFamily="18" charset="0"/>
                        </a:rPr>
                        <a:t>, long </a:t>
                      </a:r>
                      <a:r>
                        <a:rPr lang="en-US" sz="2800" dirty="0" err="1">
                          <a:effectLst/>
                          <a:latin typeface="Times New Roman" panose="02020603050405020304" pitchFamily="18" charset="0"/>
                          <a:cs typeface="Times New Roman" panose="02020603050405020304" pitchFamily="18" charset="0"/>
                        </a:rPr>
                        <a:t>lanh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thẳm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chờn</a:t>
                      </a:r>
                      <a:endParaRPr lang="vi-VN" sz="2800" dirty="0">
                        <a:effectLst/>
                        <a:latin typeface="Times New Roman" panose="02020603050405020304" pitchFamily="18" charset="0"/>
                        <a:cs typeface="Times New Roman" panose="02020603050405020304" pitchFamily="18" charset="0"/>
                      </a:endParaRPr>
                    </a:p>
                    <a:p>
                      <a:pPr marL="0" lvl="0" indent="-342900">
                        <a:lnSpc>
                          <a:spcPct val="115000"/>
                        </a:lnSpc>
                        <a:spcBef>
                          <a:spcPts val="0"/>
                        </a:spcBef>
                        <a:spcAft>
                          <a:spcPts val="0"/>
                        </a:spcAft>
                        <a:buFont typeface="Times New Roman" panose="02020603050405020304" pitchFamily="18" charset="0"/>
                        <a:buChar char="-"/>
                      </a:pPr>
                      <a:r>
                        <a:rPr lang="en-US" sz="2800" dirty="0">
                          <a:effectLst/>
                          <a:latin typeface="Times New Roman" panose="02020603050405020304" pitchFamily="18" charset="0"/>
                          <a:cs typeface="Times New Roman" panose="02020603050405020304" pitchFamily="18" charset="0"/>
                        </a:rPr>
                        <a:t>hang </a:t>
                      </a:r>
                      <a:r>
                        <a:rPr lang="en-US" sz="2800" dirty="0" err="1">
                          <a:effectLst/>
                          <a:latin typeface="Times New Roman" panose="02020603050405020304" pitchFamily="18" charset="0"/>
                          <a:cs typeface="Times New Roman" panose="02020603050405020304" pitchFamily="18" charset="0"/>
                        </a:rPr>
                        <a:t>lồng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bóng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nguyệt</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88" marR="426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Phép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Thỏ</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thẻ</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rừng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mai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lờ</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Yến</a:t>
                      </a: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cs typeface="Times New Roman" panose="02020603050405020304" pitchFamily="18" charset="0"/>
                      </a:endParaRPr>
                    </a:p>
                    <a:p>
                      <a:pPr marL="0" algn="just">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Phép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Chim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cúng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kinh</a:t>
                      </a:r>
                      <a:endParaRPr lang="vi-VN" sz="2800" dirty="0">
                        <a:effectLst/>
                        <a:latin typeface="Times New Roman" panose="02020603050405020304" pitchFamily="18" charset="0"/>
                        <a:cs typeface="Times New Roman" panose="02020603050405020304" pitchFamily="18" charset="0"/>
                      </a:endParaRPr>
                    </a:p>
                    <a:p>
                      <a:pPr marL="0" algn="just">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Điệp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này</a:t>
                      </a:r>
                      <a:r>
                        <a:rPr lang="en-US" sz="2800" dirty="0">
                          <a:effectLst/>
                          <a:latin typeface="Times New Roman" panose="02020603050405020304" pitchFamily="18" charset="0"/>
                          <a:cs typeface="Times New Roman" panose="02020603050405020304" pitchFamily="18" charset="0"/>
                        </a:rPr>
                        <a:t>” (4 </a:t>
                      </a:r>
                      <a:r>
                        <a:rPr lang="en-US" sz="2800" dirty="0" err="1">
                          <a:effectLst/>
                          <a:latin typeface="Times New Roman" panose="02020603050405020304" pitchFamily="18" charset="0"/>
                          <a:cs typeface="Times New Roman" panose="02020603050405020304" pitchFamily="18" charset="0"/>
                        </a:rPr>
                        <a:t>lần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phép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suối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Oan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chùa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Cửa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Võng</a:t>
                      </a:r>
                      <a:r>
                        <a:rPr lang="en-US" sz="2800" dirty="0">
                          <a:effectLst/>
                          <a:latin typeface="Times New Roman" panose="02020603050405020304" pitchFamily="18" charset="0"/>
                          <a:cs typeface="Times New Roman" panose="02020603050405020304" pitchFamily="18" charset="0"/>
                        </a:rPr>
                        <a:t>, hang </a:t>
                      </a:r>
                      <a:r>
                        <a:rPr lang="en-US" sz="2800" dirty="0" err="1">
                          <a:effectLst/>
                          <a:latin typeface="Times New Roman" panose="02020603050405020304" pitchFamily="18" charset="0"/>
                          <a:cs typeface="Times New Roman" panose="02020603050405020304" pitchFamily="18" charset="0"/>
                        </a:rPr>
                        <a:t>Phật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Tuyết</a:t>
                      </a:r>
                      <a:r>
                        <a:rPr lang="en-US" sz="2800" dirty="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Quynh</a:t>
                      </a: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cs typeface="Times New Roman" panose="02020603050405020304" pitchFamily="18" charset="0"/>
                      </a:endParaRPr>
                    </a:p>
                    <a:p>
                      <a:pPr marL="0" algn="just">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Này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suối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Oan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chùa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Cửa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Võng</a:t>
                      </a:r>
                      <a:endParaRPr lang="vi-VN" sz="2800" dirty="0">
                        <a:effectLst/>
                        <a:latin typeface="Times New Roman" panose="02020603050405020304" pitchFamily="18" charset="0"/>
                        <a:cs typeface="Times New Roman" panose="02020603050405020304" pitchFamily="18" charset="0"/>
                      </a:endParaRPr>
                    </a:p>
                    <a:p>
                      <a:pPr marL="0" algn="just">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Này</a:t>
                      </a:r>
                      <a:r>
                        <a:rPr lang="en-US" sz="2800" dirty="0">
                          <a:effectLst/>
                          <a:latin typeface="Times New Roman" panose="02020603050405020304" pitchFamily="18" charset="0"/>
                          <a:cs typeface="Times New Roman" panose="02020603050405020304" pitchFamily="18" charset="0"/>
                        </a:rPr>
                        <a:t> hang </a:t>
                      </a:r>
                      <a:r>
                        <a:rPr lang="en-US" sz="2800" dirty="0" err="1">
                          <a:effectLst/>
                          <a:latin typeface="Times New Roman" panose="02020603050405020304" pitchFamily="18" charset="0"/>
                          <a:cs typeface="Times New Roman" panose="02020603050405020304" pitchFamily="18" charset="0"/>
                        </a:rPr>
                        <a:t>Phật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Quỳnh</a:t>
                      </a:r>
                      <a:endParaRPr lang="vi-VN" sz="2800" dirty="0">
                        <a:effectLst/>
                        <a:latin typeface="Times New Roman" panose="02020603050405020304" pitchFamily="18" charset="0"/>
                        <a:cs typeface="Times New Roman" panose="02020603050405020304" pitchFamily="18" charset="0"/>
                      </a:endParaRPr>
                    </a:p>
                    <a:p>
                      <a:pPr marL="0" algn="just">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cs typeface="Times New Roman" panose="02020603050405020304" pitchFamily="18" charset="0"/>
                        </a:rPr>
                        <a:t> so </a:t>
                      </a:r>
                      <a:r>
                        <a:rPr lang="en-US" sz="2800" dirty="0" err="1">
                          <a:effectLst/>
                          <a:latin typeface="Times New Roman" panose="02020603050405020304" pitchFamily="18" charset="0"/>
                          <a:cs typeface="Times New Roman" panose="02020603050405020304" pitchFamily="18" charset="0"/>
                        </a:rPr>
                        <a:t>sánh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sắc</a:t>
                      </a:r>
                      <a:r>
                        <a:rPr lang="en-US" sz="2800" dirty="0">
                          <a:effectLst/>
                          <a:latin typeface="Times New Roman" panose="02020603050405020304" pitchFamily="18" charset="0"/>
                          <a:cs typeface="Times New Roman" panose="02020603050405020304" pitchFamily="18" charset="0"/>
                        </a:rPr>
                        <a:t> long </a:t>
                      </a:r>
                      <a:r>
                        <a:rPr lang="en-US" sz="2800" dirty="0" err="1">
                          <a:effectLst/>
                          <a:latin typeface="Times New Roman" panose="02020603050405020304" pitchFamily="18" charset="0"/>
                          <a:cs typeface="Times New Roman" panose="02020603050405020304" pitchFamily="18" charset="0"/>
                        </a:rPr>
                        <a:t>lanh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gấm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dệt</a:t>
                      </a:r>
                      <a:endParaRPr lang="vi-VN" sz="2800" dirty="0">
                        <a:effectLst/>
                        <a:latin typeface="Times New Roman" panose="02020603050405020304" pitchFamily="18" charset="0"/>
                        <a:cs typeface="Times New Roman" panose="02020603050405020304" pitchFamily="18" charset="0"/>
                      </a:endParaRPr>
                    </a:p>
                    <a:p>
                      <a:pPr marL="0" algn="just">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ẩn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chờn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mấy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uốn</a:t>
                      </a:r>
                      <a:r>
                        <a:rPr lang="en-US" sz="2800" dirty="0">
                          <a:effectLst/>
                          <a:latin typeface="Times New Roman" panose="02020603050405020304" pitchFamily="18" charset="0"/>
                          <a:cs typeface="Times New Roman" panose="02020603050405020304" pitchFamily="18" charset="0"/>
                        </a:rPr>
                        <a:t> thang </a:t>
                      </a:r>
                      <a:r>
                        <a:rPr lang="en-US" sz="2800" dirty="0" err="1">
                          <a:effectLst/>
                          <a:latin typeface="Times New Roman" panose="02020603050405020304" pitchFamily="18" charset="0"/>
                          <a:cs typeface="Times New Roman" panose="02020603050405020304" pitchFamily="18" charset="0"/>
                        </a:rPr>
                        <a:t>mây</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88" marR="426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75384" y="0"/>
            <a:ext cx="11559941" cy="9336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PHIẾU HỌC TẬP 03: </a:t>
            </a:r>
            <a:endParaRPr lang="en-US" sz="3200" b="1" dirty="0">
              <a:latin typeface="Times New Roman" panose="02020603050405020304" pitchFamily="18" charset="0"/>
              <a:cs typeface="Times New Roman" panose="02020603050405020304" pitchFamily="18" charset="0"/>
            </a:endParaRPr>
          </a:p>
          <a:p>
            <a:pPr algn="ct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vẻ</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đẹp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Sơn</a:t>
            </a:r>
            <a:endParaRPr lang="vi-VN"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221381" y="1087655"/>
            <a:ext cx="11819823" cy="22908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6">
                    <a:lumMod val="50000"/>
                  </a:schemeClr>
                </a:solidFill>
                <a:latin typeface="Times New Roman" panose="02020603050405020304" pitchFamily="18" charset="0"/>
                <a:cs typeface="Times New Roman" panose="02020603050405020304" pitchFamily="18" charset="0"/>
              </a:rPr>
              <a:t>Khái quát về vẻ đẹp phong cảnh Hương Sơn</a:t>
            </a:r>
            <a:r>
              <a:rPr lang="en-US" sz="3200">
                <a:solidFill>
                  <a:schemeClr val="accent6">
                    <a:lumMod val="50000"/>
                  </a:schemeClr>
                </a:solidFill>
                <a:latin typeface="Times New Roman" panose="02020603050405020304" pitchFamily="18" charset="0"/>
                <a:cs typeface="Times New Roman" panose="02020603050405020304" pitchFamily="18" charset="0"/>
              </a:rPr>
              <a:t>: Cảnh vật Hương Sơn có hồn, nhuốm màu Phật giáo. Cảnh vật kì vĩ, diễm lệ, muôn hình muôn vẻ, mang vẻ đẹp vĩnh hằng, bất chấp mọi biến đổi của thế giới bên ngoài.</a:t>
            </a:r>
            <a:endParaRPr lang="vi-VN" sz="320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74206" y="3544503"/>
            <a:ext cx="5958037" cy="3173931"/>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507" y="67377"/>
            <a:ext cx="11627318" cy="8277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PHIẾU HỌC TẬP 04: </a:t>
            </a:r>
            <a:endParaRPr lang="en-US" sz="2800" b="1" dirty="0">
              <a:latin typeface="Times New Roman" panose="02020603050405020304" pitchFamily="18" charset="0"/>
              <a:cs typeface="Times New Roman" panose="02020603050405020304" pitchFamily="18" charset="0"/>
            </a:endParaRPr>
          </a:p>
          <a:p>
            <a:pPr algn="ct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xúc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endParaRPr lang="vi-VN" sz="2800"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nvGraphicFramePr>
        <p:xfrm>
          <a:off x="173255" y="1153700"/>
          <a:ext cx="11867949" cy="4486656"/>
        </p:xfrm>
        <a:graphic>
          <a:graphicData uri="http://schemas.openxmlformats.org/drawingml/2006/table">
            <a:tbl>
              <a:tblPr firstRow="1" firstCol="1" bandRow="1">
                <a:tableStyleId>{5C22544A-7EE6-4342-B048-85BDC9FD1C3A}</a:tableStyleId>
              </a:tblPr>
              <a:tblGrid>
                <a:gridCol w="1794672"/>
                <a:gridCol w="3420417"/>
                <a:gridCol w="2700263"/>
                <a:gridCol w="3952597"/>
              </a:tblGrid>
              <a:tr h="0">
                <a:tc>
                  <a:txBody>
                    <a:bodyPr/>
                    <a:lstStyle/>
                    <a:p>
                      <a:pPr algn="ctr">
                        <a:lnSpc>
                          <a:spcPct val="115000"/>
                        </a:lnSpc>
                        <a:spcBef>
                          <a:spcPts val="600"/>
                        </a:spcBef>
                        <a:spcAft>
                          <a:spcPts val="600"/>
                        </a:spcAft>
                      </a:pPr>
                      <a:r>
                        <a:rPr lang="en-US" sz="3200" dirty="0" err="1">
                          <a:solidFill>
                            <a:srgbClr val="FF0000"/>
                          </a:solidFill>
                          <a:effectLst/>
                          <a:latin typeface="Times New Roman" panose="02020603050405020304" pitchFamily="18" charset="0"/>
                          <a:cs typeface="Times New Roman" panose="02020603050405020304" pitchFamily="18" charset="0"/>
                        </a:rPr>
                        <a:t>Đoạn</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thơ</a:t>
                      </a:r>
                      <a:endParaRPr lang="vi-VN"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Bef>
                          <a:spcPts val="600"/>
                        </a:spcBef>
                        <a:spcAft>
                          <a:spcPts val="600"/>
                        </a:spcAft>
                      </a:pPr>
                      <a:r>
                        <a:rPr lang="en-US" sz="3200" dirty="0" err="1">
                          <a:solidFill>
                            <a:srgbClr val="FF0000"/>
                          </a:solidFill>
                          <a:effectLst/>
                          <a:latin typeface="Times New Roman" panose="02020603050405020304" pitchFamily="18" charset="0"/>
                          <a:cs typeface="Times New Roman" panose="02020603050405020304" pitchFamily="18" charset="0"/>
                        </a:rPr>
                        <a:t>Từ</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ngữ</a:t>
                      </a:r>
                      <a:endParaRPr lang="vi-VN"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Bef>
                          <a:spcPts val="600"/>
                        </a:spcBef>
                        <a:spcAft>
                          <a:spcPts val="600"/>
                        </a:spcAft>
                      </a:pPr>
                      <a:r>
                        <a:rPr lang="en-US" sz="3200" dirty="0" err="1">
                          <a:solidFill>
                            <a:srgbClr val="FF0000"/>
                          </a:solidFill>
                          <a:effectLst/>
                          <a:latin typeface="Times New Roman" panose="02020603050405020304" pitchFamily="18" charset="0"/>
                          <a:cs typeface="Times New Roman" panose="02020603050405020304" pitchFamily="18" charset="0"/>
                        </a:rPr>
                        <a:t>Biện</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pháp</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tu</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từ</a:t>
                      </a:r>
                      <a:r>
                        <a:rPr lang="en-US" sz="3200" dirty="0">
                          <a:solidFill>
                            <a:srgbClr val="FF0000"/>
                          </a:solidFill>
                          <a:effectLst/>
                          <a:latin typeface="Times New Roman" panose="02020603050405020304" pitchFamily="18" charset="0"/>
                          <a:cs typeface="Times New Roman" panose="02020603050405020304" pitchFamily="18" charset="0"/>
                        </a:rPr>
                        <a:t> &amp; </a:t>
                      </a:r>
                      <a:r>
                        <a:rPr lang="en-US" sz="3200" dirty="0" err="1">
                          <a:solidFill>
                            <a:srgbClr val="FF0000"/>
                          </a:solidFill>
                          <a:effectLst/>
                          <a:latin typeface="Times New Roman" panose="02020603050405020304" pitchFamily="18" charset="0"/>
                          <a:cs typeface="Times New Roman" panose="02020603050405020304" pitchFamily="18" charset="0"/>
                        </a:rPr>
                        <a:t>hình</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ảnh</a:t>
                      </a:r>
                      <a:endParaRPr lang="vi-VN"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Bef>
                          <a:spcPts val="600"/>
                        </a:spcBef>
                        <a:spcAft>
                          <a:spcPts val="600"/>
                        </a:spcAft>
                      </a:pPr>
                      <a:r>
                        <a:rPr lang="en-US" sz="3200" dirty="0" err="1">
                          <a:solidFill>
                            <a:srgbClr val="FF0000"/>
                          </a:solidFill>
                          <a:effectLst/>
                          <a:latin typeface="Times New Roman" panose="02020603050405020304" pitchFamily="18" charset="0"/>
                          <a:cs typeface="Times New Roman" panose="02020603050405020304" pitchFamily="18" charset="0"/>
                        </a:rPr>
                        <a:t>Diễn</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biến</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tình</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cảm</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cảm</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xúc</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của</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chủ</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thể</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trữ</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tình</a:t>
                      </a:r>
                      <a:endParaRPr lang="vi-VN"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0">
                <a:tc>
                  <a:txBody>
                    <a:bodyPr/>
                    <a:lstStyle/>
                    <a:p>
                      <a:pPr algn="ctr">
                        <a:lnSpc>
                          <a:spcPct val="115000"/>
                        </a:lnSpc>
                        <a:spcBef>
                          <a:spcPts val="600"/>
                        </a:spcBef>
                        <a:spcAft>
                          <a:spcPts val="600"/>
                        </a:spcAft>
                      </a:pP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Đoạn</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1</a:t>
                      </a:r>
                      <a:endParaRPr lang="vi-VN" sz="3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342900" lvl="0" indent="-342900" algn="just">
                        <a:lnSpc>
                          <a:spcPct val="115000"/>
                        </a:lnSpc>
                        <a:spcBef>
                          <a:spcPts val="600"/>
                        </a:spcBef>
                        <a:spcAft>
                          <a:spcPts val="600"/>
                        </a:spcAft>
                        <a:buFont typeface="Times New Roman" panose="02020603050405020304" pitchFamily="18" charset="0"/>
                        <a:buChar char="-"/>
                      </a:pPr>
                      <a:r>
                        <a:rPr lang="en-US" sz="3200" dirty="0" err="1">
                          <a:effectLst/>
                          <a:latin typeface="Times New Roman" panose="02020603050405020304" pitchFamily="18" charset="0"/>
                          <a:cs typeface="Times New Roman" panose="02020603050405020304" pitchFamily="18" charset="0"/>
                        </a:rPr>
                        <a:t>Thú</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Hương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ao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ước</a:t>
                      </a:r>
                      <a:r>
                        <a:rPr lang="en-US" sz="3200" dirty="0">
                          <a:effectLst/>
                          <a:latin typeface="Times New Roman" panose="02020603050405020304" pitchFamily="18" charset="0"/>
                          <a:cs typeface="Times New Roman" panose="02020603050405020304" pitchFamily="18" charset="0"/>
                        </a:rPr>
                        <a:t>…</a:t>
                      </a:r>
                      <a:endParaRPr lang="vi-VN" sz="3200" dirty="0">
                        <a:effectLst/>
                        <a:latin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Times New Roman" panose="02020603050405020304" pitchFamily="18" charset="0"/>
                        <a:buChar char="-"/>
                      </a:pPr>
                      <a:r>
                        <a:rPr lang="en-US" sz="3200" dirty="0" err="1">
                          <a:effectLst/>
                          <a:latin typeface="Times New Roman" panose="02020603050405020304" pitchFamily="18" charset="0"/>
                          <a:cs typeface="Times New Roman" panose="02020603050405020304" pitchFamily="18" charset="0"/>
                        </a:rPr>
                        <a:t>Đệ</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nhất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động</a:t>
                      </a:r>
                      <a:endParaRPr lang="vi-VN" sz="3200" dirty="0">
                        <a:effectLst/>
                        <a:latin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en-US" sz="3200" dirty="0">
                          <a:effectLst/>
                          <a:latin typeface="Times New Roman" panose="02020603050405020304" pitchFamily="18" charset="0"/>
                          <a:cs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US" sz="3200" dirty="0">
                          <a:effectLst/>
                          <a:latin typeface="Times New Roman" panose="02020603050405020304" pitchFamily="18" charset="0"/>
                          <a:cs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en-US" sz="3200" dirty="0" err="1">
                          <a:effectLst/>
                          <a:latin typeface="Times New Roman" panose="02020603050405020304" pitchFamily="18" charset="0"/>
                          <a:cs typeface="Times New Roman" panose="02020603050405020304" pitchFamily="18" charset="0"/>
                        </a:rPr>
                        <a:t>Thành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kính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ngỡ</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ngàng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xúc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động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trước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vẻ</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đẹp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như</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nơi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cõi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Phật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toàn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cảnh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Hương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Sơn</a:t>
                      </a:r>
                      <a:r>
                        <a:rPr lang="en-US" sz="3200" dirty="0">
                          <a:effectLst/>
                          <a:latin typeface="Times New Roman" panose="02020603050405020304" pitchFamily="18" charset="0"/>
                          <a:cs typeface="Times New Roman" panose="02020603050405020304" pitchFamily="18" charset="0"/>
                        </a:rPr>
                        <a:t>.</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3713" y="0"/>
            <a:ext cx="3734602" cy="5486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PHIẾU HỌC TẬP 04: </a:t>
            </a:r>
            <a:endParaRPr lang="en-US" sz="2800" b="1"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77003" y="548640"/>
          <a:ext cx="11993078" cy="6307495"/>
        </p:xfrm>
        <a:graphic>
          <a:graphicData uri="http://schemas.openxmlformats.org/drawingml/2006/table">
            <a:tbl>
              <a:tblPr firstRow="1" firstCol="1" bandRow="1">
                <a:tableStyleId>{5C22544A-7EE6-4342-B048-85BDC9FD1C3A}</a:tableStyleId>
              </a:tblPr>
              <a:tblGrid>
                <a:gridCol w="924026"/>
                <a:gridCol w="4552749"/>
                <a:gridCol w="1540042"/>
                <a:gridCol w="4976261"/>
              </a:tblGrid>
              <a:tr h="1153046">
                <a:tc>
                  <a:txBody>
                    <a:bodyPr/>
                    <a:lstStyle/>
                    <a:p>
                      <a:pPr algn="ctr">
                        <a:lnSpc>
                          <a:spcPct val="115000"/>
                        </a:lnSpc>
                        <a:spcBef>
                          <a:spcPts val="600"/>
                        </a:spcBef>
                        <a:spcAft>
                          <a:spcPts val="600"/>
                        </a:spcAft>
                      </a:pPr>
                      <a:r>
                        <a:rPr lang="en-US" sz="2400" dirty="0" err="1">
                          <a:solidFill>
                            <a:srgbClr val="FF0000"/>
                          </a:solidFill>
                          <a:effectLst/>
                          <a:latin typeface="Times New Roman" panose="02020603050405020304" pitchFamily="18" charset="0"/>
                          <a:cs typeface="Times New Roman" panose="02020603050405020304" pitchFamily="18" charset="0"/>
                        </a:rPr>
                        <a:t>Đoạn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thơ</a:t>
                      </a:r>
                      <a:endPar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63" marR="49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Bef>
                          <a:spcPts val="600"/>
                        </a:spcBef>
                        <a:spcAft>
                          <a:spcPts val="600"/>
                        </a:spcAft>
                      </a:pPr>
                      <a:r>
                        <a:rPr lang="en-US" sz="2400" dirty="0" err="1">
                          <a:solidFill>
                            <a:srgbClr val="FF0000"/>
                          </a:solidFill>
                          <a:effectLst/>
                          <a:latin typeface="Times New Roman" panose="02020603050405020304" pitchFamily="18" charset="0"/>
                          <a:cs typeface="Times New Roman" panose="02020603050405020304" pitchFamily="18" charset="0"/>
                        </a:rPr>
                        <a:t>Từ</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ngữ</a:t>
                      </a:r>
                      <a:endPar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63" marR="49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Bef>
                          <a:spcPts val="600"/>
                        </a:spcBef>
                        <a:spcAft>
                          <a:spcPts val="600"/>
                        </a:spcAft>
                      </a:pPr>
                      <a:r>
                        <a:rPr lang="en-US" sz="2400" dirty="0" err="1">
                          <a:solidFill>
                            <a:srgbClr val="FF0000"/>
                          </a:solidFill>
                          <a:effectLst/>
                          <a:latin typeface="Times New Roman" panose="02020603050405020304" pitchFamily="18" charset="0"/>
                          <a:cs typeface="Times New Roman" panose="02020603050405020304" pitchFamily="18" charset="0"/>
                        </a:rPr>
                        <a:t>Biện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pháp</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tu</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từ</a:t>
                      </a:r>
                      <a:r>
                        <a:rPr lang="en-US" sz="2400" dirty="0">
                          <a:solidFill>
                            <a:srgbClr val="FF0000"/>
                          </a:solidFill>
                          <a:effectLst/>
                          <a:latin typeface="Times New Roman" panose="02020603050405020304" pitchFamily="18" charset="0"/>
                          <a:cs typeface="Times New Roman" panose="02020603050405020304" pitchFamily="18" charset="0"/>
                        </a:rPr>
                        <a:t> &amp; </a:t>
                      </a:r>
                      <a:r>
                        <a:rPr lang="en-US" sz="2400" dirty="0" err="1">
                          <a:solidFill>
                            <a:srgbClr val="FF0000"/>
                          </a:solidFill>
                          <a:effectLst/>
                          <a:latin typeface="Times New Roman" panose="02020603050405020304" pitchFamily="18" charset="0"/>
                          <a:cs typeface="Times New Roman" panose="02020603050405020304" pitchFamily="18" charset="0"/>
                        </a:rPr>
                        <a:t>hình</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ảnh</a:t>
                      </a:r>
                      <a:endPar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63" marR="49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Bef>
                          <a:spcPts val="600"/>
                        </a:spcBef>
                        <a:spcAft>
                          <a:spcPts val="600"/>
                        </a:spcAft>
                      </a:pPr>
                      <a:r>
                        <a:rPr lang="en-US" sz="2400" dirty="0" err="1">
                          <a:solidFill>
                            <a:srgbClr val="FF0000"/>
                          </a:solidFill>
                          <a:effectLst/>
                          <a:latin typeface="Times New Roman" panose="02020603050405020304" pitchFamily="18" charset="0"/>
                          <a:cs typeface="Times New Roman" panose="02020603050405020304" pitchFamily="18" charset="0"/>
                        </a:rPr>
                        <a:t>Diễn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biến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tình</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cảm</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cảm</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xúc</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của</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chủ</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thể</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trữ</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tình</a:t>
                      </a:r>
                      <a:endPar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63" marR="49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045623">
                <a:tc>
                  <a:txBody>
                    <a:bodyPr/>
                    <a:lstStyle/>
                    <a:p>
                      <a:pPr algn="ctr">
                        <a:lnSpc>
                          <a:spcPct val="115000"/>
                        </a:lnSpc>
                        <a:spcBef>
                          <a:spcPts val="600"/>
                        </a:spcBef>
                        <a:spcAft>
                          <a:spcPts val="600"/>
                        </a:spcAft>
                      </a:pPr>
                      <a:r>
                        <a:rPr lang="en-US" sz="2400" dirty="0" err="1">
                          <a:solidFill>
                            <a:schemeClr val="accent6">
                              <a:lumMod val="50000"/>
                            </a:schemeClr>
                          </a:solidFill>
                          <a:effectLst/>
                          <a:latin typeface="Times New Roman" panose="02020603050405020304" pitchFamily="18" charset="0"/>
                          <a:cs typeface="Times New Roman" panose="02020603050405020304" pitchFamily="18" charset="0"/>
                        </a:rPr>
                        <a:t>Đoạn</a:t>
                      </a:r>
                      <a:r>
                        <a:rPr lang="en-US" sz="2400" dirty="0">
                          <a:solidFill>
                            <a:schemeClr val="accent6">
                              <a:lumMod val="50000"/>
                            </a:schemeClr>
                          </a:solidFill>
                          <a:effectLst/>
                          <a:latin typeface="Times New Roman" panose="02020603050405020304" pitchFamily="18" charset="0"/>
                          <a:cs typeface="Times New Roman" panose="02020603050405020304" pitchFamily="18" charset="0"/>
                        </a:rPr>
                        <a:t> 2</a:t>
                      </a:r>
                      <a:endParaRPr lang="vi-VN" sz="24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63" marR="49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1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mang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màu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sắc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tôn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chim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cúng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tiếng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chày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kình</a:t>
                      </a:r>
                      <a:r>
                        <a:rPr lang="en-US" sz="2400" dirty="0">
                          <a:effectLst/>
                          <a:latin typeface="Times New Roman" panose="02020603050405020304" pitchFamily="18" charset="0"/>
                          <a:cs typeface="Times New Roman" panose="02020603050405020304" pitchFamily="18" charset="0"/>
                        </a:rPr>
                        <a:t>, …</a:t>
                      </a:r>
                      <a:endParaRPr lang="vi-VN" sz="2400" dirty="0">
                        <a:effectLst/>
                        <a:latin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rõ</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xúc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đẹp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non </a:t>
                      </a:r>
                      <a:r>
                        <a:rPr lang="en-US" sz="2400" dirty="0" err="1">
                          <a:effectLst/>
                          <a:latin typeface="Times New Roman" panose="02020603050405020304" pitchFamily="18" charset="0"/>
                          <a:cs typeface="Times New Roman" panose="02020603050405020304" pitchFamily="18" charset="0"/>
                        </a:rPr>
                        <a:t>non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sắc</a:t>
                      </a:r>
                      <a:r>
                        <a:rPr lang="en-US" sz="2400" dirty="0">
                          <a:effectLst/>
                          <a:latin typeface="Times New Roman" panose="02020603050405020304" pitchFamily="18" charset="0"/>
                          <a:cs typeface="Times New Roman" panose="02020603050405020304" pitchFamily="18" charset="0"/>
                        </a:rPr>
                        <a:t> long </a:t>
                      </a:r>
                      <a:r>
                        <a:rPr lang="en-US" sz="2400" dirty="0" err="1">
                          <a:effectLst/>
                          <a:latin typeface="Times New Roman" panose="02020603050405020304" pitchFamily="18" charset="0"/>
                          <a:cs typeface="Times New Roman" panose="02020603050405020304" pitchFamily="18" charset="0"/>
                        </a:rPr>
                        <a:t>lanh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gấm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dệt</a:t>
                      </a:r>
                      <a:r>
                        <a:rPr lang="en-US" sz="2400" dirty="0">
                          <a:effectLst/>
                          <a:latin typeface="Times New Roman" panose="02020603050405020304" pitchFamily="18" charset="0"/>
                          <a:cs typeface="Times New Roman" panose="02020603050405020304" pitchFamily="18" charset="0"/>
                        </a:rPr>
                        <a:t>, hang </a:t>
                      </a:r>
                      <a:r>
                        <a:rPr lang="en-US" sz="2400" dirty="0" err="1">
                          <a:effectLst/>
                          <a:latin typeface="Times New Roman" panose="02020603050405020304" pitchFamily="18" charset="0"/>
                          <a:cs typeface="Times New Roman" panose="02020603050405020304" pitchFamily="18" charset="0"/>
                        </a:rPr>
                        <a:t>lồng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chập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chờn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uốn</a:t>
                      </a:r>
                      <a:r>
                        <a:rPr lang="en-US" sz="2400" dirty="0">
                          <a:effectLst/>
                          <a:latin typeface="Times New Roman" panose="02020603050405020304" pitchFamily="18" charset="0"/>
                          <a:cs typeface="Times New Roman" panose="02020603050405020304" pitchFamily="18" charset="0"/>
                        </a:rPr>
                        <a:t> thang </a:t>
                      </a:r>
                      <a:r>
                        <a:rPr lang="en-US" sz="2400" dirty="0" err="1">
                          <a:effectLst/>
                          <a:latin typeface="Times New Roman" panose="02020603050405020304" pitchFamily="18" charset="0"/>
                          <a:cs typeface="Times New Roman" panose="02020603050405020304" pitchFamily="18" charset="0"/>
                        </a:rPr>
                        <a:t>mây</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Khách</a:t>
                      </a:r>
                      <a:r>
                        <a:rPr lang="en-US" sz="2400" dirty="0">
                          <a:effectLst/>
                          <a:latin typeface="Times New Roman" panose="02020603050405020304" pitchFamily="18" charset="0"/>
                          <a:cs typeface="Times New Roman" panose="02020603050405020304" pitchFamily="18" charset="0"/>
                        </a:rPr>
                        <a:t> tang </a:t>
                      </a:r>
                      <a:r>
                        <a:rPr lang="en-US" sz="2400" dirty="0" err="1">
                          <a:effectLst/>
                          <a:latin typeface="Times New Roman" panose="02020603050405020304" pitchFamily="18" charset="0"/>
                          <a:cs typeface="Times New Roman" panose="02020603050405020304" pitchFamily="18" charset="0"/>
                        </a:rPr>
                        <a:t>hải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giấc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mộng</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cs typeface="Times New Roman" panose="02020603050405020304" pitchFamily="18" charset="0"/>
                      </a:endParaRPr>
                    </a:p>
                  </a:txBody>
                  <a:tcPr marL="49863" marR="49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Điệp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Này</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Phép</a:t>
                      </a:r>
                      <a:r>
                        <a:rPr lang="en-US" sz="2400" dirty="0">
                          <a:effectLst/>
                          <a:latin typeface="Times New Roman" panose="02020603050405020304" pitchFamily="18" charset="0"/>
                          <a:cs typeface="Times New Roman" panose="02020603050405020304" pitchFamily="18" charset="0"/>
                        </a:rPr>
                        <a:t> so </a:t>
                      </a:r>
                      <a:r>
                        <a:rPr lang="en-US" sz="2400" dirty="0" err="1">
                          <a:effectLst/>
                          <a:latin typeface="Times New Roman" panose="02020603050405020304" pitchFamily="18" charset="0"/>
                          <a:cs typeface="Times New Roman" panose="02020603050405020304" pitchFamily="18" charset="0"/>
                        </a:rPr>
                        <a:t>sánh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ẩn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63" marR="49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Chuyển</a:t>
                      </a:r>
                      <a:r>
                        <a:rPr lang="en-US" sz="2400" dirty="0">
                          <a:effectLst/>
                          <a:latin typeface="Times New Roman" panose="02020603050405020304" pitchFamily="18" charset="0"/>
                          <a:cs typeface="Times New Roman" panose="02020603050405020304" pitchFamily="18" charset="0"/>
                        </a:rPr>
                        <a:t> sang </a:t>
                      </a:r>
                      <a:r>
                        <a:rPr lang="en-US" sz="2400" dirty="0" err="1">
                          <a:effectLst/>
                          <a:latin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từng</a:t>
                      </a:r>
                      <a:r>
                        <a:rPr lang="en-US" sz="2400" dirty="0">
                          <a:effectLst/>
                          <a:latin typeface="Times New Roman" panose="02020603050405020304" pitchFamily="18" charset="0"/>
                          <a:cs typeface="Times New Roman" panose="02020603050405020304" pitchFamily="18" charset="0"/>
                        </a:rPr>
                        <a:t> chi </a:t>
                      </a:r>
                      <a:r>
                        <a:rPr lang="en-US" sz="2400" dirty="0" err="1">
                          <a:effectLst/>
                          <a:latin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ẩn</a:t>
                      </a:r>
                      <a:r>
                        <a:rPr lang="en-US" sz="2400" dirty="0">
                          <a:effectLst/>
                          <a:latin typeface="Times New Roman" panose="02020603050405020304" pitchFamily="18" charset="0"/>
                          <a:cs typeface="Times New Roman" panose="02020603050405020304" pitchFamily="18" charset="0"/>
                        </a:rPr>
                        <a:t> say </a:t>
                      </a:r>
                      <a:r>
                        <a:rPr lang="en-US" sz="2400" dirty="0" err="1">
                          <a:effectLst/>
                          <a:latin typeface="Times New Roman" panose="02020603050405020304" pitchFamily="18" charset="0"/>
                          <a:cs typeface="Times New Roman" panose="02020603050405020304" pitchFamily="18" charset="0"/>
                        </a:rPr>
                        <a:t>mê</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vẻ</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đẹp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quyện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giữa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trúc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khéo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léo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Nhập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khách</a:t>
                      </a:r>
                      <a:r>
                        <a:rPr lang="en-US" sz="2400" dirty="0">
                          <a:effectLst/>
                          <a:latin typeface="Times New Roman" panose="02020603050405020304" pitchFamily="18" charset="0"/>
                          <a:cs typeface="Times New Roman" panose="02020603050405020304" pitchFamily="18" charset="0"/>
                        </a:rPr>
                        <a:t> tang </a:t>
                      </a:r>
                      <a:r>
                        <a:rPr lang="en-US" sz="2400" dirty="0" err="1">
                          <a:effectLst/>
                          <a:latin typeface="Times New Roman" panose="02020603050405020304" pitchFamily="18" charset="0"/>
                          <a:cs typeface="Times New Roman" panose="02020603050405020304" pitchFamily="18" charset="0"/>
                        </a:rPr>
                        <a:t>hải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tỏ</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rung </a:t>
                      </a:r>
                      <a:r>
                        <a:rPr lang="en-US" sz="2400" dirty="0" err="1">
                          <a:effectLst/>
                          <a:latin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thoát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tục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chốn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Sơn</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63" marR="49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3713" y="0"/>
            <a:ext cx="3734602" cy="5486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PHIẾU HỌC TẬP 04: </a:t>
            </a:r>
            <a:endParaRPr lang="en-US" sz="2800" b="1"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163629" y="548640"/>
          <a:ext cx="11877576" cy="4486656"/>
        </p:xfrm>
        <a:graphic>
          <a:graphicData uri="http://schemas.openxmlformats.org/drawingml/2006/table">
            <a:tbl>
              <a:tblPr firstRow="1" firstCol="1" bandRow="1">
                <a:tableStyleId>{5C22544A-7EE6-4342-B048-85BDC9FD1C3A}</a:tableStyleId>
              </a:tblPr>
              <a:tblGrid>
                <a:gridCol w="1796127"/>
                <a:gridCol w="3423193"/>
                <a:gridCol w="2702453"/>
                <a:gridCol w="3955803"/>
              </a:tblGrid>
              <a:tr h="0">
                <a:tc>
                  <a:txBody>
                    <a:bodyPr/>
                    <a:lstStyle/>
                    <a:p>
                      <a:pPr algn="ctr">
                        <a:lnSpc>
                          <a:spcPct val="115000"/>
                        </a:lnSpc>
                        <a:spcBef>
                          <a:spcPts val="600"/>
                        </a:spcBef>
                        <a:spcAft>
                          <a:spcPts val="600"/>
                        </a:spcAft>
                      </a:pPr>
                      <a:r>
                        <a:rPr lang="en-US" sz="3200" dirty="0" err="1">
                          <a:solidFill>
                            <a:srgbClr val="FF0000"/>
                          </a:solidFill>
                          <a:effectLst/>
                          <a:latin typeface="Times New Roman" panose="02020603050405020304" pitchFamily="18" charset="0"/>
                          <a:cs typeface="Times New Roman" panose="02020603050405020304" pitchFamily="18" charset="0"/>
                        </a:rPr>
                        <a:t>Đoạn</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thơ</a:t>
                      </a:r>
                      <a:endParaRPr lang="vi-VN"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Bef>
                          <a:spcPts val="600"/>
                        </a:spcBef>
                        <a:spcAft>
                          <a:spcPts val="600"/>
                        </a:spcAft>
                      </a:pPr>
                      <a:r>
                        <a:rPr lang="en-US" sz="3200" dirty="0" err="1">
                          <a:solidFill>
                            <a:srgbClr val="FF0000"/>
                          </a:solidFill>
                          <a:effectLst/>
                          <a:latin typeface="Times New Roman" panose="02020603050405020304" pitchFamily="18" charset="0"/>
                          <a:cs typeface="Times New Roman" panose="02020603050405020304" pitchFamily="18" charset="0"/>
                        </a:rPr>
                        <a:t>Từ</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ngữ</a:t>
                      </a:r>
                      <a:endParaRPr lang="vi-VN"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Bef>
                          <a:spcPts val="600"/>
                        </a:spcBef>
                        <a:spcAft>
                          <a:spcPts val="600"/>
                        </a:spcAft>
                      </a:pPr>
                      <a:r>
                        <a:rPr lang="en-US" sz="3200" dirty="0" err="1">
                          <a:solidFill>
                            <a:srgbClr val="FF0000"/>
                          </a:solidFill>
                          <a:effectLst/>
                          <a:latin typeface="Times New Roman" panose="02020603050405020304" pitchFamily="18" charset="0"/>
                          <a:cs typeface="Times New Roman" panose="02020603050405020304" pitchFamily="18" charset="0"/>
                        </a:rPr>
                        <a:t>Biện</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pháp</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tu</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từ</a:t>
                      </a:r>
                      <a:r>
                        <a:rPr lang="en-US" sz="3200" dirty="0">
                          <a:solidFill>
                            <a:srgbClr val="FF0000"/>
                          </a:solidFill>
                          <a:effectLst/>
                          <a:latin typeface="Times New Roman" panose="02020603050405020304" pitchFamily="18" charset="0"/>
                          <a:cs typeface="Times New Roman" panose="02020603050405020304" pitchFamily="18" charset="0"/>
                        </a:rPr>
                        <a:t> &amp; </a:t>
                      </a:r>
                      <a:r>
                        <a:rPr lang="en-US" sz="3200" dirty="0" err="1">
                          <a:solidFill>
                            <a:srgbClr val="FF0000"/>
                          </a:solidFill>
                          <a:effectLst/>
                          <a:latin typeface="Times New Roman" panose="02020603050405020304" pitchFamily="18" charset="0"/>
                          <a:cs typeface="Times New Roman" panose="02020603050405020304" pitchFamily="18" charset="0"/>
                        </a:rPr>
                        <a:t>hình</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ảnh</a:t>
                      </a:r>
                      <a:endParaRPr lang="vi-VN"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Bef>
                          <a:spcPts val="600"/>
                        </a:spcBef>
                        <a:spcAft>
                          <a:spcPts val="600"/>
                        </a:spcAft>
                      </a:pPr>
                      <a:r>
                        <a:rPr lang="en-US" sz="3200" dirty="0" err="1">
                          <a:solidFill>
                            <a:srgbClr val="FF0000"/>
                          </a:solidFill>
                          <a:effectLst/>
                          <a:latin typeface="Times New Roman" panose="02020603050405020304" pitchFamily="18" charset="0"/>
                          <a:cs typeface="Times New Roman" panose="02020603050405020304" pitchFamily="18" charset="0"/>
                        </a:rPr>
                        <a:t>Diễn</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biến</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tình</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cảm</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cảm</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xúc</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của</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chủ</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thể</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trữ</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tình</a:t>
                      </a:r>
                      <a:endParaRPr lang="vi-VN"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0">
                <a:tc>
                  <a:txBody>
                    <a:bodyPr/>
                    <a:lstStyle/>
                    <a:p>
                      <a:pPr algn="ctr">
                        <a:lnSpc>
                          <a:spcPct val="115000"/>
                        </a:lnSpc>
                        <a:spcBef>
                          <a:spcPts val="600"/>
                        </a:spcBef>
                        <a:spcAft>
                          <a:spcPts val="600"/>
                        </a:spcAft>
                      </a:pPr>
                      <a:r>
                        <a:rPr lang="en-US" sz="32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vi-VN" sz="3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15000"/>
                        </a:lnSpc>
                        <a:spcBef>
                          <a:spcPts val="600"/>
                        </a:spcBef>
                        <a:spcAft>
                          <a:spcPts val="60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trông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thán</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trông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gridSpan="4">
                  <a:txBody>
                    <a:bodyPr/>
                    <a:lstStyle/>
                    <a:p>
                      <a:pPr>
                        <a:lnSpc>
                          <a:spcPct val="115000"/>
                        </a:lnSpc>
                        <a:spcBef>
                          <a:spcPts val="600"/>
                        </a:spcBef>
                        <a:spcAft>
                          <a:spcPts val="600"/>
                        </a:spcAft>
                      </a:pP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Ngợi</a:t>
                      </a:r>
                      <a:r>
                        <a:rPr lang="en-US" sz="3200" b="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3200" b="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3200" b="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3200" b="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b="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b="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3200" b="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b="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3200" b="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200" b="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gửi</a:t>
                      </a:r>
                      <a:r>
                        <a:rPr lang="en-US" sz="3200" b="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gắm</a:t>
                      </a:r>
                      <a:r>
                        <a:rPr lang="en-US" sz="3200" b="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b="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200" b="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giang</a:t>
                      </a:r>
                      <a:r>
                        <a:rPr lang="en-US" sz="3200" b="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3200" b="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3200" b="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b="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b="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b="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3200" b="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ban </a:t>
                      </a:r>
                      <a:r>
                        <a:rPr lang="en-US" sz="3200" b="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tặng</a:t>
                      </a:r>
                      <a:r>
                        <a:rPr lang="en-US" sz="3200" b="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cPr/>
                </a:tc>
                <a:tc hMerge="1">
                  <a:tcPr/>
                </a:tc>
                <a:tc h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3734602" y="221381"/>
            <a:ext cx="3051209" cy="789271"/>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III. Tổng kết</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5" name="Right Arrow Callout 4"/>
          <p:cNvSpPr/>
          <p:nvPr/>
        </p:nvSpPr>
        <p:spPr>
          <a:xfrm>
            <a:off x="462013" y="1309036"/>
            <a:ext cx="3330341" cy="3647974"/>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Times New Roman" panose="02020603050405020304" pitchFamily="18" charset="0"/>
                <a:cs typeface="Times New Roman" panose="02020603050405020304" pitchFamily="18" charset="0"/>
              </a:rPr>
              <a:t>Trao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bàn</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sp>
        <p:nvSpPr>
          <p:cNvPr id="6" name="Flowchart: Delay 5"/>
          <p:cNvSpPr/>
          <p:nvPr/>
        </p:nvSpPr>
        <p:spPr>
          <a:xfrm>
            <a:off x="8181473" y="1299410"/>
            <a:ext cx="3724977" cy="3657600"/>
          </a:xfrm>
          <a:prstGeom prst="flowChartDelay">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a:solidFill>
                  <a:schemeClr val="accent6">
                    <a:lumMod val="50000"/>
                  </a:schemeClr>
                </a:solidFill>
                <a:latin typeface="Times New Roman" panose="02020603050405020304" pitchFamily="18" charset="0"/>
                <a:cs typeface="Times New Roman" panose="02020603050405020304" pitchFamily="18" charset="0"/>
              </a:rPr>
              <a:t>? Rút ra những nét đặc sắc về nội dung và nghệ thuật của văn bản.</a:t>
            </a:r>
            <a:endParaRPr lang="vi-VN" sz="320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955983" y="1443789"/>
            <a:ext cx="3763477" cy="3513221"/>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0" y="895149"/>
            <a:ext cx="5970871" cy="5789596"/>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a:latin typeface="Times New Roman" panose="02020603050405020304" pitchFamily="18" charset="0"/>
                <a:cs typeface="Times New Roman" panose="02020603050405020304" pitchFamily="18" charset="0"/>
              </a:rPr>
              <a:t>1. Nội dung – Ý nghĩa</a:t>
            </a:r>
            <a:endParaRPr lang="vi-VN"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Thể hiện niềm ngợi ca thiên nhiên, đất nước tươi đẹp, qua đó gửi gắm tình yêu thiên nhiên gắn với tình yêu quê hương đất nước của nhà thơ.</a:t>
            </a:r>
            <a:endParaRPr lang="vi-VN"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Hướng con người tới niềm tự hào về đất nước.</a:t>
            </a:r>
            <a:endParaRPr lang="vi-VN" sz="3200">
              <a:latin typeface="Times New Roman" panose="02020603050405020304" pitchFamily="18" charset="0"/>
              <a:cs typeface="Times New Roman" panose="02020603050405020304" pitchFamily="18" charset="0"/>
            </a:endParaRPr>
          </a:p>
        </p:txBody>
      </p:sp>
      <p:sp>
        <p:nvSpPr>
          <p:cNvPr id="5" name="Plaque 4"/>
          <p:cNvSpPr/>
          <p:nvPr/>
        </p:nvSpPr>
        <p:spPr>
          <a:xfrm>
            <a:off x="6051082" y="895149"/>
            <a:ext cx="6073541" cy="5789596"/>
          </a:xfrm>
          <a:prstGeom prst="plaqu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a:latin typeface="Times New Roman" panose="02020603050405020304" pitchFamily="18" charset="0"/>
                <a:cs typeface="Times New Roman" panose="02020603050405020304" pitchFamily="18" charset="0"/>
              </a:rPr>
              <a:t>2. Nghệ thuật</a:t>
            </a:r>
            <a:endParaRPr lang="vi-VN"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 Cách gieo vần và ngắt nhịp linh hoạt.</a:t>
            </a:r>
            <a:endParaRPr lang="vi-VN"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Từ ngữ gợi tả, gợi cảm; sử dụng đa dạng các biện pháp tu từ.</a:t>
            </a:r>
            <a:endParaRPr lang="vi-VN" sz="3200">
              <a:latin typeface="Times New Roman" panose="02020603050405020304" pitchFamily="18" charset="0"/>
              <a:cs typeface="Times New Roman" panose="02020603050405020304" pitchFamily="18" charset="0"/>
            </a:endParaRPr>
          </a:p>
        </p:txBody>
      </p:sp>
      <p:sp>
        <p:nvSpPr>
          <p:cNvPr id="6" name="Flowchart: Terminator 5"/>
          <p:cNvSpPr/>
          <p:nvPr/>
        </p:nvSpPr>
        <p:spPr>
          <a:xfrm>
            <a:off x="4445266" y="0"/>
            <a:ext cx="3051209" cy="789271"/>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III. Tổng kết</a:t>
            </a:r>
            <a:endParaRPr lang="vi-VN" sz="32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725864" y="103695"/>
            <a:ext cx="10030120" cy="857839"/>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HOẠT ĐỘNG 2: HÌNH THÀNH KIẾN THỨC</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464131" y="1112363"/>
            <a:ext cx="6151968" cy="109350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solidFill>
                  <a:srgbClr val="002060"/>
                </a:solidFill>
                <a:latin typeface="Times New Roman" panose="02020603050405020304" pitchFamily="18" charset="0"/>
                <a:cs typeface="Times New Roman" panose="02020603050405020304" pitchFamily="18" charset="0"/>
              </a:rPr>
              <a:t>PHIẾU HỌC TẬP 01: </a:t>
            </a:r>
            <a:endParaRPr lang="pt-BR" sz="3200" b="1" dirty="0">
              <a:solidFill>
                <a:srgbClr val="002060"/>
              </a:solidFill>
              <a:latin typeface="Times New Roman" panose="02020603050405020304" pitchFamily="18" charset="0"/>
              <a:cs typeface="Times New Roman" panose="02020603050405020304" pitchFamily="18" charset="0"/>
            </a:endParaRPr>
          </a:p>
          <a:p>
            <a:pPr algn="ctr"/>
            <a:r>
              <a:rPr lang="pt-BR" sz="3200" b="1" dirty="0">
                <a:solidFill>
                  <a:srgbClr val="002060"/>
                </a:solidFill>
                <a:latin typeface="Times New Roman" panose="02020603050405020304" pitchFamily="18" charset="0"/>
                <a:cs typeface="Times New Roman" panose="02020603050405020304" pitchFamily="18" charset="0"/>
              </a:rPr>
              <a:t>Tìm hiểu một số yếu tố trong thơ</a:t>
            </a:r>
            <a:endParaRPr lang="vi-VN" sz="3200"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nvGraphicFramePr>
        <p:xfrm>
          <a:off x="348793" y="2639847"/>
          <a:ext cx="11434712" cy="2804160"/>
        </p:xfrm>
        <a:graphic>
          <a:graphicData uri="http://schemas.openxmlformats.org/drawingml/2006/table">
            <a:tbl>
              <a:tblPr firstRow="1" firstCol="1" bandRow="1">
                <a:tableStyleId>{5C22544A-7EE6-4342-B048-85BDC9FD1C3A}</a:tableStyleId>
              </a:tblPr>
              <a:tblGrid>
                <a:gridCol w="4534291"/>
                <a:gridCol w="6900421"/>
              </a:tblGrid>
              <a:tr h="217805">
                <a:tc>
                  <a:txBody>
                    <a:bodyPr/>
                    <a:lstStyle/>
                    <a:p>
                      <a:pPr algn="ctr">
                        <a:lnSpc>
                          <a:spcPct val="115000"/>
                        </a:lnSpc>
                        <a:spcBef>
                          <a:spcPts val="600"/>
                        </a:spcBef>
                        <a:spcAft>
                          <a:spcPts val="600"/>
                        </a:spcAft>
                      </a:pPr>
                      <a:r>
                        <a:rPr lang="pt-BR" sz="3200" dirty="0">
                          <a:effectLst/>
                          <a:latin typeface="Times New Roman" panose="02020603050405020304" pitchFamily="18" charset="0"/>
                          <a:cs typeface="Times New Roman" panose="02020603050405020304" pitchFamily="18" charset="0"/>
                        </a:rPr>
                        <a:t>Một số yếu tố trong thơ</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Bef>
                          <a:spcPts val="600"/>
                        </a:spcBef>
                        <a:spcAft>
                          <a:spcPts val="600"/>
                        </a:spcAft>
                      </a:pPr>
                      <a:r>
                        <a:rPr lang="en-US" sz="3200" dirty="0" err="1">
                          <a:effectLst/>
                          <a:latin typeface="Times New Roman" panose="02020603050405020304" pitchFamily="18" charset="0"/>
                          <a:cs typeface="Times New Roman" panose="02020603050405020304" pitchFamily="18" charset="0"/>
                        </a:rPr>
                        <a:t>Đặc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điểm</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17805">
                <a:tc>
                  <a:txBody>
                    <a:bodyPr/>
                    <a:lstStyle/>
                    <a:p>
                      <a:pPr>
                        <a:lnSpc>
                          <a:spcPct val="115000"/>
                        </a:lnSpc>
                        <a:spcBef>
                          <a:spcPts val="600"/>
                        </a:spcBef>
                        <a:spcAft>
                          <a:spcPts val="600"/>
                        </a:spcAft>
                      </a:pPr>
                      <a:r>
                        <a:rPr lang="pt-BR" sz="3200" dirty="0">
                          <a:solidFill>
                            <a:srgbClr val="002060"/>
                          </a:solidFill>
                          <a:effectLst/>
                          <a:latin typeface="Times New Roman" panose="02020603050405020304" pitchFamily="18" charset="0"/>
                          <a:cs typeface="Times New Roman" panose="02020603050405020304" pitchFamily="18" charset="0"/>
                        </a:rPr>
                        <a:t>Chủ thể trữ tình</a:t>
                      </a:r>
                      <a:endParaRPr lang="vi-VN"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Bef>
                          <a:spcPts val="600"/>
                        </a:spcBef>
                        <a:spcAft>
                          <a:spcPts val="600"/>
                        </a:spcAft>
                      </a:pPr>
                      <a:r>
                        <a:rPr lang="en-US" sz="3200">
                          <a:effectLst/>
                          <a:latin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nSpc>
                          <a:spcPct val="115000"/>
                        </a:lnSpc>
                        <a:spcBef>
                          <a:spcPts val="600"/>
                        </a:spcBef>
                        <a:spcAft>
                          <a:spcPts val="600"/>
                        </a:spcAft>
                      </a:pPr>
                      <a:r>
                        <a:rPr lang="pt-BR" sz="3200" dirty="0">
                          <a:solidFill>
                            <a:srgbClr val="002060"/>
                          </a:solidFill>
                          <a:effectLst/>
                          <a:latin typeface="Times New Roman" panose="02020603050405020304" pitchFamily="18" charset="0"/>
                          <a:cs typeface="Times New Roman" panose="02020603050405020304" pitchFamily="18" charset="0"/>
                        </a:rPr>
                        <a:t>Vần</a:t>
                      </a:r>
                      <a:endParaRPr lang="vi-VN"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Bef>
                          <a:spcPts val="600"/>
                        </a:spcBef>
                        <a:spcAft>
                          <a:spcPts val="600"/>
                        </a:spcAft>
                      </a:pPr>
                      <a:r>
                        <a:rPr lang="pt-BR" sz="3200">
                          <a:effectLst/>
                          <a:latin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nSpc>
                          <a:spcPct val="115000"/>
                        </a:lnSpc>
                        <a:spcBef>
                          <a:spcPts val="600"/>
                        </a:spcBef>
                        <a:spcAft>
                          <a:spcPts val="600"/>
                        </a:spcAft>
                      </a:pPr>
                      <a:r>
                        <a:rPr lang="pt-BR" sz="3200" dirty="0">
                          <a:solidFill>
                            <a:srgbClr val="002060"/>
                          </a:solidFill>
                          <a:effectLst/>
                          <a:latin typeface="Times New Roman" panose="02020603050405020304" pitchFamily="18" charset="0"/>
                          <a:cs typeface="Times New Roman" panose="02020603050405020304" pitchFamily="18" charset="0"/>
                        </a:rPr>
                        <a:t>Nhịp</a:t>
                      </a:r>
                      <a:endParaRPr lang="vi-VN"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Bef>
                          <a:spcPts val="600"/>
                        </a:spcBef>
                        <a:spcAft>
                          <a:spcPts val="600"/>
                        </a:spcAft>
                      </a:pPr>
                      <a:r>
                        <a:rPr lang="pt-BR" sz="3200">
                          <a:effectLst/>
                          <a:latin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nSpc>
                          <a:spcPct val="115000"/>
                        </a:lnSpc>
                        <a:spcBef>
                          <a:spcPts val="600"/>
                        </a:spcBef>
                        <a:spcAft>
                          <a:spcPts val="600"/>
                        </a:spcAft>
                      </a:pPr>
                      <a:r>
                        <a:rPr lang="pt-BR" sz="3200" dirty="0">
                          <a:solidFill>
                            <a:srgbClr val="002060"/>
                          </a:solidFill>
                          <a:effectLst/>
                          <a:latin typeface="Times New Roman" panose="02020603050405020304" pitchFamily="18" charset="0"/>
                          <a:cs typeface="Times New Roman" panose="02020603050405020304" pitchFamily="18" charset="0"/>
                        </a:rPr>
                        <a:t>Từ ngữ, hình ảnh</a:t>
                      </a:r>
                      <a:endParaRPr lang="vi-VN"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Bef>
                          <a:spcPts val="600"/>
                        </a:spcBef>
                        <a:spcAft>
                          <a:spcPts val="600"/>
                        </a:spcAft>
                      </a:pPr>
                      <a:r>
                        <a:rPr lang="pt-BR" sz="3200" dirty="0">
                          <a:effectLst/>
                          <a:latin typeface="Times New Roman" panose="02020603050405020304" pitchFamily="18" charset="0"/>
                          <a:cs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165685" y="125128"/>
            <a:ext cx="6458551" cy="712269"/>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HOẠT ĐỘNG 3: LUYỆN TẬP</a:t>
            </a:r>
            <a:endParaRPr lang="vi-VN" sz="3200">
              <a:latin typeface="Times New Roman" panose="02020603050405020304" pitchFamily="18" charset="0"/>
              <a:cs typeface="Times New Roman" panose="02020603050405020304" pitchFamily="18" charset="0"/>
            </a:endParaRPr>
          </a:p>
        </p:txBody>
      </p:sp>
      <p:sp>
        <p:nvSpPr>
          <p:cNvPr id="5" name="Horizontal Scroll 4"/>
          <p:cNvSpPr/>
          <p:nvPr/>
        </p:nvSpPr>
        <p:spPr>
          <a:xfrm>
            <a:off x="1241659" y="837396"/>
            <a:ext cx="8999621" cy="1886139"/>
          </a:xfrm>
          <a:prstGeom prst="horizontalScrol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6">
                    <a:lumMod val="50000"/>
                  </a:schemeClr>
                </a:solidFill>
                <a:latin typeface="Times New Roman" panose="02020603050405020304" pitchFamily="18" charset="0"/>
                <a:cs typeface="Times New Roman" panose="02020603050405020304" pitchFamily="18" charset="0"/>
              </a:rPr>
              <a:t>*</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Nhiệm</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vụ</a:t>
            </a:r>
            <a:r>
              <a:rPr lang="en-US" sz="3200" b="1" dirty="0">
                <a:solidFill>
                  <a:schemeClr val="accent6">
                    <a:lumMod val="50000"/>
                  </a:schemeClr>
                </a:solidFill>
                <a:latin typeface="Times New Roman" panose="02020603050405020304" pitchFamily="18" charset="0"/>
                <a:cs typeface="Times New Roman" panose="02020603050405020304" pitchFamily="18" charset="0"/>
              </a:rPr>
              <a:t> 1: </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a:p>
            <a:pPr algn="ct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Trò</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chơi</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Rung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chuông</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vàng</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 Mini </a:t>
            </a:r>
            <a:endParaRPr lang="en-US" sz="3200" b="1" i="1" dirty="0">
              <a:solidFill>
                <a:schemeClr val="accent6">
                  <a:lumMod val="50000"/>
                </a:schemeClr>
              </a:solidFill>
              <a:latin typeface="Times New Roman" panose="02020603050405020304" pitchFamily="18" charset="0"/>
              <a:cs typeface="Times New Roman" panose="02020603050405020304" pitchFamily="18" charset="0"/>
            </a:endParaRPr>
          </a:p>
          <a:p>
            <a:pPr algn="ctr"/>
            <a:r>
              <a:rPr lang="en-US" sz="3200" b="1" i="1" dirty="0">
                <a:solidFill>
                  <a:schemeClr val="accent6">
                    <a:lumMod val="50000"/>
                  </a:schemeClr>
                </a:solidFill>
                <a:latin typeface="Times New Roman" panose="02020603050405020304" pitchFamily="18" charset="0"/>
                <a:cs typeface="Times New Roman" panose="02020603050405020304" pitchFamily="18" charset="0"/>
              </a:rPr>
              <a:t>(</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Làm</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việc</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cá</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nhân</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6" name="Picture 5"/>
          <p:cNvPicPr/>
          <p:nvPr/>
        </p:nvPicPr>
        <p:blipFill>
          <a:blip r:embed="rId1">
            <a:extLst>
              <a:ext uri="{28A0092B-C50C-407E-A947-70E740481C1C}">
                <a14:useLocalDpi xmlns:a14="http://schemas.microsoft.com/office/drawing/2010/main" val="0"/>
              </a:ext>
            </a:extLst>
          </a:blip>
          <a:stretch>
            <a:fillRect/>
          </a:stretch>
        </p:blipFill>
        <p:spPr>
          <a:xfrm>
            <a:off x="2418425" y="2723535"/>
            <a:ext cx="6978316" cy="4009122"/>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163629" y="303196"/>
            <a:ext cx="11925701" cy="6554804"/>
          </a:xfrm>
          <a:prstGeom prst="frame">
            <a:avLst>
              <a:gd name="adj1" fmla="val 419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 name="Rectangle 4"/>
          <p:cNvSpPr/>
          <p:nvPr/>
        </p:nvSpPr>
        <p:spPr>
          <a:xfrm>
            <a:off x="519763" y="551477"/>
            <a:ext cx="11213432" cy="6494342"/>
          </a:xfrm>
          <a:prstGeom prst="rect">
            <a:avLst/>
          </a:prstGeom>
        </p:spPr>
        <p:txBody>
          <a:bodyPr wrap="square">
            <a:spAutoFit/>
          </a:bodyPr>
          <a:lstStyle/>
          <a:p>
            <a:pPr algn="just">
              <a:lnSpc>
                <a:spcPct val="115000"/>
              </a:lnSpc>
            </a:pPr>
            <a:r>
              <a:rPr lang="en-US" sz="2800" b="1" dirty="0">
                <a:solidFill>
                  <a:srgbClr val="0070C0"/>
                </a:solidFill>
                <a:latin typeface="Times New Roman" panose="02020603050405020304" pitchFamily="18" charset="0"/>
                <a:ea typeface="Times New Roman" panose="02020603050405020304" pitchFamily="18" charset="0"/>
              </a:rPr>
              <a:t>GV </a:t>
            </a:r>
            <a:r>
              <a:rPr lang="en-US" sz="2800" b="1" dirty="0" err="1">
                <a:solidFill>
                  <a:srgbClr val="0070C0"/>
                </a:solidFill>
                <a:latin typeface="Times New Roman" panose="02020603050405020304" pitchFamily="18" charset="0"/>
                <a:ea typeface="Times New Roman" panose="02020603050405020304" pitchFamily="18" charset="0"/>
              </a:rPr>
              <a:t>phổ</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biến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luật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chơi</a:t>
            </a:r>
            <a:r>
              <a:rPr lang="en-US" sz="2800" b="1" dirty="0">
                <a:solidFill>
                  <a:srgbClr val="0070C0"/>
                </a:solidFill>
                <a:latin typeface="Times New Roman" panose="02020603050405020304" pitchFamily="18" charset="0"/>
                <a:ea typeface="Times New Roman" panose="02020603050405020304" pitchFamily="18" charset="0"/>
              </a:rPr>
              <a:t>:</a:t>
            </a:r>
            <a:endParaRPr lang="vi-VN" sz="2800" dirty="0">
              <a:latin typeface="Times New Roman" panose="02020603050405020304" pitchFamily="18" charset="0"/>
              <a:ea typeface="Times New Roman" panose="02020603050405020304" pitchFamily="18" charset="0"/>
            </a:endParaRPr>
          </a:p>
          <a:p>
            <a:pPr algn="just">
              <a:lnSpc>
                <a:spcPct val="115000"/>
              </a:lnSpc>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sẽ</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phát</a:t>
            </a:r>
            <a:r>
              <a:rPr lang="en-US" sz="2800" dirty="0">
                <a:solidFill>
                  <a:srgbClr val="000000"/>
                </a:solidFill>
                <a:latin typeface="Times New Roman" panose="02020603050405020304" pitchFamily="18" charset="0"/>
                <a:ea typeface="Times New Roman" panose="02020603050405020304" pitchFamily="18" charset="0"/>
              </a:rPr>
              <a:t> 3 </a:t>
            </a:r>
            <a:r>
              <a:rPr lang="en-US" sz="2800" dirty="0" err="1">
                <a:solidFill>
                  <a:srgbClr val="000000"/>
                </a:solidFill>
                <a:latin typeface="Times New Roman" panose="02020603050405020304" pitchFamily="18" charset="0"/>
                <a:ea typeface="Times New Roman" panose="02020603050405020304" pitchFamily="18" charset="0"/>
              </a:rPr>
              <a:t>tấm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nhớ</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nhỏ</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tấm</a:t>
            </a:r>
            <a:r>
              <a:rPr lang="en-US" sz="2800" dirty="0">
                <a:solidFill>
                  <a:srgbClr val="000000"/>
                </a:solidFill>
                <a:latin typeface="Times New Roman" panose="02020603050405020304" pitchFamily="18" charset="0"/>
                <a:ea typeface="Times New Roman" panose="02020603050405020304" pitchFamily="18" charset="0"/>
              </a:rPr>
              <a:t> 1 </a:t>
            </a:r>
            <a:r>
              <a:rPr lang="en-US" sz="2800" dirty="0" err="1">
                <a:solidFill>
                  <a:srgbClr val="000000"/>
                </a:solidFill>
                <a:latin typeface="Times New Roman" panose="02020603050405020304" pitchFamily="18" charset="0"/>
                <a:ea typeface="Times New Roman" panose="02020603050405020304" pitchFamily="18" charset="0"/>
              </a:rPr>
              <a:t>màu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nhau</a:t>
            </a:r>
            <a:r>
              <a:rPr lang="en-US" sz="2800" dirty="0">
                <a:solidFill>
                  <a:srgbClr val="000000"/>
                </a:solidFill>
                <a:latin typeface="Times New Roman" panose="02020603050405020304" pitchFamily="18" charset="0"/>
                <a:ea typeface="Times New Roman" panose="02020603050405020304" pitchFamily="18" charset="0"/>
              </a:rPr>
              <a:t>)</a:t>
            </a:r>
            <a:endParaRPr lang="vi-VN" sz="2800" dirty="0">
              <a:latin typeface="Times New Roman" panose="02020603050405020304" pitchFamily="18" charset="0"/>
              <a:ea typeface="Times New Roman" panose="02020603050405020304" pitchFamily="18" charset="0"/>
            </a:endParaRPr>
          </a:p>
          <a:p>
            <a:pPr algn="just">
              <a:lnSpc>
                <a:spcPct val="115000"/>
              </a:lnSpc>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ước</a:t>
            </a:r>
            <a:r>
              <a:rPr lang="en-US" sz="2800" dirty="0">
                <a:solidFill>
                  <a:srgbClr val="000000"/>
                </a:solidFill>
                <a:latin typeface="Times New Roman" panose="02020603050405020304" pitchFamily="18" charset="0"/>
                <a:ea typeface="Times New Roman" panose="02020603050405020304" pitchFamily="18" charset="0"/>
              </a:rPr>
              <a:t>: + </a:t>
            </a:r>
            <a:r>
              <a:rPr lang="en-US" sz="2800" dirty="0" err="1">
                <a:solidFill>
                  <a:srgbClr val="000000"/>
                </a:solidFill>
                <a:highlight>
                  <a:srgbClr val="00FF00"/>
                </a:highlight>
                <a:latin typeface="Times New Roman" panose="02020603050405020304" pitchFamily="18" charset="0"/>
                <a:ea typeface="Times New Roman" panose="02020603050405020304" pitchFamily="18" charset="0"/>
              </a:rPr>
              <a:t>Xanh</a:t>
            </a:r>
            <a:r>
              <a:rPr lang="en-US" sz="2800" dirty="0">
                <a:solidFill>
                  <a:srgbClr val="000000"/>
                </a:solidFill>
                <a:highlight>
                  <a:srgbClr val="00FF00"/>
                </a:highlight>
                <a:latin typeface="Times New Roman" panose="02020603050405020304" pitchFamily="18" charset="0"/>
                <a:ea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Đáp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án</a:t>
            </a:r>
            <a:r>
              <a:rPr lang="en-US" sz="2800" dirty="0">
                <a:solidFill>
                  <a:srgbClr val="000000"/>
                </a:solidFill>
                <a:latin typeface="Times New Roman" panose="02020603050405020304" pitchFamily="18" charset="0"/>
                <a:ea typeface="Times New Roman" panose="02020603050405020304" pitchFamily="18" charset="0"/>
              </a:rPr>
              <a:t> A.</a:t>
            </a:r>
            <a:endParaRPr lang="vi-VN" sz="2800" dirty="0">
              <a:latin typeface="Times New Roman" panose="02020603050405020304" pitchFamily="18" charset="0"/>
              <a:ea typeface="Times New Roman" panose="02020603050405020304" pitchFamily="18" charset="0"/>
            </a:endParaRPr>
          </a:p>
          <a:p>
            <a:pPr algn="just">
              <a:lnSpc>
                <a:spcPct val="115000"/>
              </a:lnSpc>
            </a:pPr>
            <a:r>
              <a:rPr lang="en-US" sz="2800" dirty="0">
                <a:solidFill>
                  <a:srgbClr val="000000"/>
                </a:solidFill>
                <a:latin typeface="Times New Roman" panose="02020603050405020304" pitchFamily="18" charset="0"/>
                <a:ea typeface="Times New Roman" panose="02020603050405020304" pitchFamily="18" charset="0"/>
              </a:rPr>
              <a:t>                + </a:t>
            </a:r>
            <a:r>
              <a:rPr lang="en-US" sz="2800" dirty="0" err="1">
                <a:solidFill>
                  <a:srgbClr val="000000"/>
                </a:solidFill>
                <a:highlight>
                  <a:srgbClr val="FF00FF"/>
                </a:highlight>
                <a:latin typeface="Times New Roman" panose="02020603050405020304" pitchFamily="18" charset="0"/>
                <a:ea typeface="Times New Roman" panose="02020603050405020304" pitchFamily="18" charset="0"/>
              </a:rPr>
              <a:t>Hồng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Đáp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án</a:t>
            </a:r>
            <a:r>
              <a:rPr lang="en-US" sz="2800" dirty="0">
                <a:solidFill>
                  <a:srgbClr val="000000"/>
                </a:solidFill>
                <a:latin typeface="Times New Roman" panose="02020603050405020304" pitchFamily="18" charset="0"/>
                <a:ea typeface="Times New Roman" panose="02020603050405020304" pitchFamily="18" charset="0"/>
              </a:rPr>
              <a:t> B.</a:t>
            </a:r>
            <a:endParaRPr lang="vi-VN" sz="2800" dirty="0">
              <a:latin typeface="Times New Roman" panose="02020603050405020304" pitchFamily="18" charset="0"/>
              <a:ea typeface="Times New Roman" panose="02020603050405020304" pitchFamily="18" charset="0"/>
            </a:endParaRPr>
          </a:p>
          <a:p>
            <a:pPr algn="just">
              <a:lnSpc>
                <a:spcPct val="115000"/>
              </a:lnSpc>
            </a:pPr>
            <a:r>
              <a:rPr lang="en-US" sz="2800" dirty="0">
                <a:solidFill>
                  <a:srgbClr val="000000"/>
                </a:solidFill>
                <a:latin typeface="Times New Roman" panose="02020603050405020304" pitchFamily="18" charset="0"/>
                <a:ea typeface="Times New Roman" panose="02020603050405020304" pitchFamily="18" charset="0"/>
              </a:rPr>
              <a:t>                + </a:t>
            </a:r>
            <a:r>
              <a:rPr lang="en-US" sz="2800" dirty="0" err="1">
                <a:solidFill>
                  <a:srgbClr val="000000"/>
                </a:solidFill>
                <a:highlight>
                  <a:srgbClr val="FFFF00"/>
                </a:highlight>
                <a:latin typeface="Times New Roman" panose="02020603050405020304" pitchFamily="18" charset="0"/>
                <a:ea typeface="Times New Roman" panose="02020603050405020304" pitchFamily="18" charset="0"/>
              </a:rPr>
              <a:t>Vàng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Đáp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án</a:t>
            </a:r>
            <a:r>
              <a:rPr lang="en-US" sz="2800" dirty="0">
                <a:solidFill>
                  <a:srgbClr val="000000"/>
                </a:solidFill>
                <a:latin typeface="Times New Roman" panose="02020603050405020304" pitchFamily="18" charset="0"/>
                <a:ea typeface="Times New Roman" panose="02020603050405020304" pitchFamily="18" charset="0"/>
              </a:rPr>
              <a:t> C</a:t>
            </a:r>
            <a:endParaRPr lang="en-US" sz="2800" dirty="0">
              <a:solidFill>
                <a:srgbClr val="000000"/>
              </a:solidFill>
              <a:latin typeface="Times New Roman" panose="02020603050405020304" pitchFamily="18" charset="0"/>
              <a:ea typeface="Times New Roman" panose="02020603050405020304" pitchFamily="18" charset="0"/>
            </a:endParaRPr>
          </a:p>
          <a:p>
            <a:pPr algn="just">
              <a:lnSpc>
                <a:spcPct val="115000"/>
              </a:lnSpc>
            </a:pPr>
            <a:r>
              <a:rPr lang="en-US" sz="2800" dirty="0">
                <a:solidFill>
                  <a:srgbClr val="000000"/>
                </a:solidFill>
                <a:latin typeface="Times New Roman" panose="02020603050405020304" pitchFamily="18" charset="0"/>
                <a:ea typeface="Times New Roman" panose="02020603050405020304" pitchFamily="18" charset="0"/>
              </a:rPr>
              <a:t>                 + </a:t>
            </a:r>
            <a:r>
              <a:rPr lang="en-US" sz="2800" dirty="0" err="1">
                <a:solidFill>
                  <a:schemeClr val="bg1"/>
                </a:solidFill>
                <a:highlight>
                  <a:srgbClr val="FF0000"/>
                </a:highlight>
                <a:latin typeface="Times New Roman" panose="02020603050405020304" pitchFamily="18" charset="0"/>
                <a:ea typeface="Times New Roman" panose="02020603050405020304" pitchFamily="18" charset="0"/>
              </a:rPr>
              <a:t>Đỏ</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Đáp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án</a:t>
            </a:r>
            <a:r>
              <a:rPr lang="en-US" sz="2800" dirty="0">
                <a:solidFill>
                  <a:srgbClr val="000000"/>
                </a:solidFill>
                <a:latin typeface="Times New Roman" panose="02020603050405020304" pitchFamily="18" charset="0"/>
                <a:ea typeface="Times New Roman" panose="02020603050405020304" pitchFamily="18" charset="0"/>
              </a:rPr>
              <a:t> D</a:t>
            </a:r>
            <a:endParaRPr lang="vi-VN" sz="2800" dirty="0">
              <a:latin typeface="Times New Roman" panose="02020603050405020304" pitchFamily="18" charset="0"/>
              <a:ea typeface="Times New Roman" panose="02020603050405020304" pitchFamily="18" charset="0"/>
            </a:endParaRPr>
          </a:p>
          <a:p>
            <a:pPr algn="just">
              <a:lnSpc>
                <a:spcPct val="115000"/>
              </a:lnSpc>
            </a:pPr>
            <a:r>
              <a:rPr lang="en-US" sz="2800" b="1" dirty="0" err="1">
                <a:solidFill>
                  <a:srgbClr val="FF0000"/>
                </a:solidFill>
                <a:latin typeface="Times New Roman" panose="02020603050405020304" pitchFamily="18" charset="0"/>
                <a:ea typeface="Times New Roman" panose="02020603050405020304" pitchFamily="18" charset="0"/>
              </a:rPr>
              <a:t>Bước</a:t>
            </a:r>
            <a:r>
              <a:rPr lang="en-US" sz="2800" b="1" dirty="0">
                <a:solidFill>
                  <a:srgbClr val="FF0000"/>
                </a:solidFill>
                <a:latin typeface="Times New Roman" panose="02020603050405020304" pitchFamily="18" charset="0"/>
                <a:ea typeface="Times New Roman" panose="02020603050405020304" pitchFamily="18" charset="0"/>
              </a:rPr>
              <a:t> 2: </a:t>
            </a:r>
            <a:r>
              <a:rPr lang="en-US" sz="2800" dirty="0">
                <a:solidFill>
                  <a:srgbClr val="000000"/>
                </a:solidFill>
                <a:latin typeface="Times New Roman" panose="02020603050405020304" pitchFamily="18" charset="0"/>
                <a:ea typeface="Times New Roman" panose="02020603050405020304" pitchFamily="18" charset="0"/>
              </a:rPr>
              <a:t>GV </a:t>
            </a:r>
            <a:r>
              <a:rPr lang="en-US" sz="2800" dirty="0" err="1">
                <a:solidFill>
                  <a:srgbClr val="000000"/>
                </a:solidFill>
                <a:latin typeface="Times New Roman" panose="02020603050405020304" pitchFamily="18" charset="0"/>
                <a:ea typeface="Times New Roman" panose="02020603050405020304" pitchFamily="18" charset="0"/>
              </a:rPr>
              <a:t>đọc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hỏi</a:t>
            </a:r>
            <a:r>
              <a:rPr lang="en-US" sz="2800" dirty="0">
                <a:solidFill>
                  <a:srgbClr val="000000"/>
                </a:solidFill>
                <a:latin typeface="Times New Roman" panose="02020603050405020304" pitchFamily="18" charset="0"/>
                <a:ea typeface="Times New Roman" panose="02020603050405020304" pitchFamily="18" charset="0"/>
              </a:rPr>
              <a:t>; HS </a:t>
            </a:r>
            <a:r>
              <a:rPr lang="en-US" sz="2800" dirty="0" err="1">
                <a:solidFill>
                  <a:srgbClr val="000000"/>
                </a:solidFill>
                <a:latin typeface="Times New Roman" panose="02020603050405020304" pitchFamily="18" charset="0"/>
                <a:ea typeface="Times New Roman" panose="02020603050405020304" pitchFamily="18" charset="0"/>
              </a:rPr>
              <a:t>cả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lớp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đứng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chỗ</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trò</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chơi</a:t>
            </a:r>
            <a:r>
              <a:rPr lang="en-US" sz="2800" dirty="0">
                <a:solidFill>
                  <a:srgbClr val="000000"/>
                </a:solidFill>
                <a:latin typeface="Times New Roman" panose="02020603050405020304" pitchFamily="18" charset="0"/>
                <a:ea typeface="Times New Roman" panose="02020603050405020304" pitchFamily="18" charset="0"/>
              </a:rPr>
              <a:t>. </a:t>
            </a:r>
            <a:endParaRPr lang="vi-VN" sz="2800" dirty="0">
              <a:latin typeface="Times New Roman" panose="02020603050405020304" pitchFamily="18" charset="0"/>
              <a:ea typeface="Times New Roman" panose="02020603050405020304" pitchFamily="18" charset="0"/>
            </a:endParaRPr>
          </a:p>
          <a:p>
            <a:pPr algn="just">
              <a:lnSpc>
                <a:spcPct val="115000"/>
              </a:lnSpc>
            </a:pPr>
            <a:r>
              <a:rPr lang="en-US" sz="2800" b="1" dirty="0" err="1">
                <a:solidFill>
                  <a:srgbClr val="FF0000"/>
                </a:solidFill>
                <a:latin typeface="Times New Roman" panose="02020603050405020304" pitchFamily="18" charset="0"/>
                <a:ea typeface="Times New Roman" panose="02020603050405020304" pitchFamily="18" charset="0"/>
              </a:rPr>
              <a:t>Bước</a:t>
            </a:r>
            <a:r>
              <a:rPr lang="en-US" sz="2800" b="1" dirty="0">
                <a:solidFill>
                  <a:srgbClr val="FF0000"/>
                </a:solidFill>
                <a:latin typeface="Times New Roman" panose="02020603050405020304" pitchFamily="18" charset="0"/>
                <a:ea typeface="Times New Roman" panose="02020603050405020304" pitchFamily="18" charset="0"/>
              </a:rPr>
              <a:t> 3</a:t>
            </a:r>
            <a:r>
              <a:rPr lang="en-US" sz="2800" b="1" dirty="0">
                <a:solidFill>
                  <a:srgbClr val="0D0D0D"/>
                </a:solidFill>
                <a:latin typeface="Times New Roman" panose="02020603050405020304" pitchFamily="18" charset="0"/>
                <a:ea typeface="Times New Roman" panose="02020603050405020304" pitchFamily="18" charset="0"/>
              </a:rPr>
              <a:t>: </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Sau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khi</a:t>
            </a:r>
            <a:r>
              <a:rPr lang="en-US" sz="2800" dirty="0">
                <a:solidFill>
                  <a:srgbClr val="0D0D0D"/>
                </a:solidFill>
                <a:latin typeface="Times New Roman" panose="02020603050405020304" pitchFamily="18" charset="0"/>
                <a:ea typeface="Times New Roman" panose="02020603050405020304" pitchFamily="18" charset="0"/>
              </a:rPr>
              <a:t> GV </a:t>
            </a:r>
            <a:r>
              <a:rPr lang="en-US" sz="2800" dirty="0" err="1">
                <a:solidFill>
                  <a:srgbClr val="0D0D0D"/>
                </a:solidFill>
                <a:latin typeface="Times New Roman" panose="02020603050405020304" pitchFamily="18" charset="0"/>
                <a:ea typeface="Times New Roman" panose="02020603050405020304" pitchFamily="18" charset="0"/>
              </a:rPr>
              <a:t>đọc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xong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hỏi</a:t>
            </a:r>
            <a:r>
              <a:rPr lang="en-US" sz="2800" dirty="0">
                <a:solidFill>
                  <a:srgbClr val="0D0D0D"/>
                </a:solidFill>
                <a:latin typeface="Times New Roman" panose="02020603050405020304" pitchFamily="18" charset="0"/>
                <a:ea typeface="Times New Roman" panose="02020603050405020304" pitchFamily="18" charset="0"/>
              </a:rPr>
              <a:t>, HS </a:t>
            </a:r>
            <a:r>
              <a:rPr lang="en-US" sz="2800" dirty="0" err="1">
                <a:solidFill>
                  <a:srgbClr val="0D0D0D"/>
                </a:solidFill>
                <a:latin typeface="Times New Roman" panose="02020603050405020304" pitchFamily="18" charset="0"/>
                <a:ea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rPr>
              <a:t> 5s </a:t>
            </a:r>
            <a:r>
              <a:rPr lang="en-US" sz="2800" dirty="0" err="1">
                <a:solidFill>
                  <a:srgbClr val="0D0D0D"/>
                </a:solidFill>
                <a:latin typeface="Times New Roman" panose="02020603050405020304" pitchFamily="18" charset="0"/>
                <a:ea typeface="Times New Roman" panose="02020603050405020304" pitchFamily="18" charset="0"/>
              </a:rPr>
              <a:t>để</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suy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nghĩ</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chọn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đáp</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án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bằng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giơ</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tấm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giấy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nhớ</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màu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tương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ứng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quy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ước</a:t>
            </a:r>
            <a:r>
              <a:rPr lang="en-US" sz="2800" dirty="0">
                <a:solidFill>
                  <a:srgbClr val="0D0D0D"/>
                </a:solidFill>
                <a:latin typeface="Times New Roman" panose="02020603050405020304" pitchFamily="18" charset="0"/>
                <a:ea typeface="Times New Roman" panose="02020603050405020304" pitchFamily="18" charset="0"/>
              </a:rPr>
              <a:t>.</a:t>
            </a:r>
            <a:endParaRPr lang="vi-VN" sz="2800" dirty="0">
              <a:latin typeface="Times New Roman" panose="02020603050405020304" pitchFamily="18" charset="0"/>
              <a:ea typeface="Times New Roman" panose="02020603050405020304" pitchFamily="18" charset="0"/>
            </a:endParaRPr>
          </a:p>
          <a:p>
            <a:pPr algn="just">
              <a:lnSpc>
                <a:spcPct val="115000"/>
              </a:lnSpc>
            </a:pPr>
            <a:r>
              <a:rPr lang="en-US" sz="2800" b="1" dirty="0" err="1">
                <a:solidFill>
                  <a:srgbClr val="FF0000"/>
                </a:solidFill>
                <a:latin typeface="Times New Roman" panose="02020603050405020304" pitchFamily="18" charset="0"/>
                <a:ea typeface="Times New Roman" panose="02020603050405020304" pitchFamily="18" charset="0"/>
              </a:rPr>
              <a:t>Bước</a:t>
            </a:r>
            <a:r>
              <a:rPr lang="en-US" sz="2800" b="1" dirty="0">
                <a:solidFill>
                  <a:srgbClr val="FF0000"/>
                </a:solidFill>
                <a:latin typeface="Times New Roman" panose="02020603050405020304" pitchFamily="18" charset="0"/>
                <a:ea typeface="Times New Roman" panose="02020603050405020304" pitchFamily="18" charset="0"/>
              </a:rPr>
              <a:t> 4.</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quả</a:t>
            </a:r>
            <a:endParaRPr lang="vi-VN" sz="2800" dirty="0">
              <a:latin typeface="Times New Roman" panose="02020603050405020304" pitchFamily="18" charset="0"/>
              <a:ea typeface="Times New Roman" panose="02020603050405020304" pitchFamily="18" charset="0"/>
            </a:endParaRPr>
          </a:p>
          <a:p>
            <a:pPr algn="just">
              <a:lnSpc>
                <a:spcPct val="115000"/>
              </a:lnSpc>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Nếu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chọn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đáp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thì</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ngồi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xuống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quyền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chơi</a:t>
            </a:r>
            <a:r>
              <a:rPr lang="en-US" sz="2800" dirty="0">
                <a:solidFill>
                  <a:srgbClr val="000000"/>
                </a:solidFill>
                <a:latin typeface="Times New Roman" panose="02020603050405020304" pitchFamily="18" charset="0"/>
                <a:ea typeface="Times New Roman" panose="02020603050405020304" pitchFamily="18" charset="0"/>
              </a:rPr>
              <a:t>.</a:t>
            </a:r>
            <a:endParaRPr lang="vi-VN" sz="2800" dirty="0">
              <a:latin typeface="Times New Roman" panose="02020603050405020304" pitchFamily="18" charset="0"/>
              <a:ea typeface="Times New Roman" panose="02020603050405020304" pitchFamily="18" charset="0"/>
            </a:endParaRPr>
          </a:p>
          <a:p>
            <a:pPr algn="just">
              <a:lnSpc>
                <a:spcPct val="115000"/>
              </a:lnSpc>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cuộc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ngồi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xuống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hoặc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hỏi</a:t>
            </a:r>
            <a:r>
              <a:rPr lang="en-US" sz="2800" dirty="0">
                <a:solidFill>
                  <a:srgbClr val="000000"/>
                </a:solidFill>
                <a:latin typeface="Times New Roman" panose="02020603050405020304" pitchFamily="18" charset="0"/>
                <a:ea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518160" y="284480"/>
            <a:ext cx="10688320" cy="282448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chemeClr val="bg1"/>
                </a:solidFill>
                <a:latin typeface="Times New Roman" panose="02020603050405020304" pitchFamily="18" charset="0"/>
                <a:cs typeface="Times New Roman" panose="02020603050405020304" pitchFamily="18" charset="0"/>
              </a:rPr>
              <a:t>Câu 1: Tên hiệu của Chu Mạnh Trinh là:</a:t>
            </a:r>
            <a:endParaRPr lang="vi-VN" sz="3200" dirty="0">
              <a:solidFill>
                <a:schemeClr val="bg1"/>
              </a:solidFill>
              <a:latin typeface="Times New Roman" panose="02020603050405020304" pitchFamily="18" charset="0"/>
              <a:cs typeface="Times New Roman" panose="02020603050405020304" pitchFamily="18" charset="0"/>
            </a:endParaRPr>
          </a:p>
          <a:p>
            <a:r>
              <a:rPr lang="vi-VN" sz="3200" dirty="0">
                <a:solidFill>
                  <a:schemeClr val="bg1"/>
                </a:solidFill>
                <a:latin typeface="Times New Roman" panose="02020603050405020304" pitchFamily="18" charset="0"/>
                <a:cs typeface="Times New Roman" panose="02020603050405020304" pitchFamily="18" charset="0"/>
              </a:rPr>
              <a:t>A. Trúc Vân. 			B. Bạch Vân Cư Sĩ</a:t>
            </a:r>
            <a:endParaRPr lang="vi-VN" sz="3200" dirty="0">
              <a:solidFill>
                <a:schemeClr val="bg1"/>
              </a:solidFill>
              <a:latin typeface="Times New Roman" panose="02020603050405020304" pitchFamily="18" charset="0"/>
              <a:cs typeface="Times New Roman" panose="02020603050405020304" pitchFamily="18" charset="0"/>
            </a:endParaRPr>
          </a:p>
          <a:p>
            <a:r>
              <a:rPr lang="vi-VN" sz="3200" dirty="0">
                <a:solidFill>
                  <a:schemeClr val="bg1"/>
                </a:solidFill>
                <a:latin typeface="Times New Roman" panose="02020603050405020304" pitchFamily="18" charset="0"/>
                <a:cs typeface="Times New Roman" panose="02020603050405020304" pitchFamily="18" charset="0"/>
              </a:rPr>
              <a:t>C. Thanh Hiên.			D. Ngộ Trai</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5" name="Star: 7 Points 4"/>
          <p:cNvSpPr/>
          <p:nvPr/>
        </p:nvSpPr>
        <p:spPr>
          <a:xfrm>
            <a:off x="3860800" y="4003040"/>
            <a:ext cx="3850640" cy="1859280"/>
          </a:xfrm>
          <a:prstGeom prst="star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A</a:t>
            </a:r>
            <a:endParaRPr lang="en-US" sz="5400" dirty="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812800" y="325120"/>
            <a:ext cx="9966960" cy="2611120"/>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chemeClr val="bg1"/>
                </a:solidFill>
                <a:latin typeface="Times New Roman" panose="02020603050405020304" pitchFamily="18" charset="0"/>
                <a:cs typeface="Times New Roman" panose="02020603050405020304" pitchFamily="18" charset="0"/>
              </a:rPr>
              <a:t>Câu 2:</a:t>
            </a:r>
            <a:r>
              <a:rPr lang="vi-VN" sz="3200" dirty="0">
                <a:solidFill>
                  <a:schemeClr val="bg1"/>
                </a:solidFill>
                <a:latin typeface="Times New Roman" panose="02020603050405020304" pitchFamily="18" charset="0"/>
                <a:cs typeface="Times New Roman" panose="02020603050405020304" pitchFamily="18" charset="0"/>
              </a:rPr>
              <a:t> </a:t>
            </a:r>
            <a:r>
              <a:rPr lang="vi-VN" sz="3200" b="1" dirty="0">
                <a:solidFill>
                  <a:schemeClr val="bg1"/>
                </a:solidFill>
                <a:latin typeface="Times New Roman" panose="02020603050405020304" pitchFamily="18" charset="0"/>
                <a:cs typeface="Times New Roman" panose="02020603050405020304" pitchFamily="18" charset="0"/>
              </a:rPr>
              <a:t> Chu Mạnh Trinh còn có tài về kiến trúc. Ngôi chùa nào ông đã từng tham gia trùng tu?</a:t>
            </a:r>
            <a:endParaRPr lang="vi-VN" sz="3200" dirty="0">
              <a:solidFill>
                <a:schemeClr val="bg1"/>
              </a:solidFill>
              <a:latin typeface="Times New Roman" panose="02020603050405020304" pitchFamily="18" charset="0"/>
              <a:cs typeface="Times New Roman" panose="02020603050405020304" pitchFamily="18" charset="0"/>
            </a:endParaRPr>
          </a:p>
          <a:p>
            <a:r>
              <a:rPr lang="vi-VN" sz="3200" dirty="0">
                <a:solidFill>
                  <a:schemeClr val="bg1"/>
                </a:solidFill>
                <a:latin typeface="Times New Roman" panose="02020603050405020304" pitchFamily="18" charset="0"/>
                <a:cs typeface="Times New Roman" panose="02020603050405020304" pitchFamily="18" charset="0"/>
              </a:rPr>
              <a:t>A. Chùa Bái Đính.		B. Chùa Ba Vàng</a:t>
            </a:r>
            <a:endParaRPr lang="vi-VN" sz="3200" dirty="0">
              <a:solidFill>
                <a:schemeClr val="bg1"/>
              </a:solidFill>
              <a:latin typeface="Times New Roman" panose="02020603050405020304" pitchFamily="18" charset="0"/>
              <a:cs typeface="Times New Roman" panose="02020603050405020304" pitchFamily="18" charset="0"/>
            </a:endParaRPr>
          </a:p>
          <a:p>
            <a:r>
              <a:rPr lang="vi-VN" sz="3200" dirty="0">
                <a:solidFill>
                  <a:schemeClr val="bg1"/>
                </a:solidFill>
                <a:latin typeface="Times New Roman" panose="02020603050405020304" pitchFamily="18" charset="0"/>
                <a:cs typeface="Times New Roman" panose="02020603050405020304" pitchFamily="18" charset="0"/>
              </a:rPr>
              <a:t>C. Chùa Yên Tử.		D. Chùa Thiên Trù</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5" name="Sun 4"/>
          <p:cNvSpPr/>
          <p:nvPr/>
        </p:nvSpPr>
        <p:spPr>
          <a:xfrm>
            <a:off x="3525520" y="3921761"/>
            <a:ext cx="4033520" cy="2194560"/>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D</a:t>
            </a:r>
            <a:endParaRPr lang="en-US" sz="5400" dirty="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365760" y="203200"/>
            <a:ext cx="11216640" cy="2997200"/>
          </a:xfrm>
          <a:prstGeom prst="double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dirty="0">
                <a:solidFill>
                  <a:schemeClr val="bg1"/>
                </a:solidFill>
                <a:latin typeface="Times New Roman" panose="02020603050405020304" pitchFamily="18" charset="0"/>
                <a:cs typeface="Times New Roman" panose="02020603050405020304" pitchFamily="18" charset="0"/>
              </a:rPr>
              <a:t>Câu 3: Hương Sơn là một quần thể danh thắng Phật giáo thuộc tỉnh nào của nước ta?</a:t>
            </a:r>
            <a:endParaRPr lang="vi-VN" sz="3600" b="1" dirty="0">
              <a:solidFill>
                <a:schemeClr val="bg1"/>
              </a:solidFill>
              <a:latin typeface="Times New Roman" panose="02020603050405020304" pitchFamily="18" charset="0"/>
              <a:cs typeface="Times New Roman" panose="02020603050405020304" pitchFamily="18" charset="0"/>
            </a:endParaRPr>
          </a:p>
          <a:p>
            <a:r>
              <a:rPr lang="vi-VN" sz="3600" dirty="0">
                <a:solidFill>
                  <a:schemeClr val="bg1"/>
                </a:solidFill>
                <a:latin typeface="Times New Roman" panose="02020603050405020304" pitchFamily="18" charset="0"/>
                <a:cs typeface="Times New Roman" panose="02020603050405020304" pitchFamily="18" charset="0"/>
              </a:rPr>
              <a:t>A. Hà Nam.			B. Nam Định</a:t>
            </a:r>
            <a:endParaRPr lang="vi-VN" sz="3600" dirty="0">
              <a:solidFill>
                <a:schemeClr val="bg1"/>
              </a:solidFill>
              <a:latin typeface="Times New Roman" panose="02020603050405020304" pitchFamily="18" charset="0"/>
              <a:cs typeface="Times New Roman" panose="02020603050405020304" pitchFamily="18" charset="0"/>
            </a:endParaRPr>
          </a:p>
          <a:p>
            <a:r>
              <a:rPr lang="vi-VN" sz="3600" dirty="0">
                <a:solidFill>
                  <a:schemeClr val="bg1"/>
                </a:solidFill>
                <a:latin typeface="Times New Roman" panose="02020603050405020304" pitchFamily="18" charset="0"/>
                <a:cs typeface="Times New Roman" panose="02020603050405020304" pitchFamily="18" charset="0"/>
              </a:rPr>
              <a:t>C. Hưng Yên.			D. Hà Tây</a:t>
            </a:r>
            <a:endParaRPr lang="vi-VN" sz="3600" dirty="0">
              <a:solidFill>
                <a:schemeClr val="bg1"/>
              </a:solidFill>
              <a:latin typeface="Times New Roman" panose="02020603050405020304" pitchFamily="18" charset="0"/>
              <a:cs typeface="Times New Roman" panose="02020603050405020304" pitchFamily="18" charset="0"/>
            </a:endParaRPr>
          </a:p>
        </p:txBody>
      </p:sp>
      <p:sp>
        <p:nvSpPr>
          <p:cNvPr id="5" name="Callout: Quad Arrow 4"/>
          <p:cNvSpPr/>
          <p:nvPr/>
        </p:nvSpPr>
        <p:spPr>
          <a:xfrm>
            <a:off x="4074160" y="4053840"/>
            <a:ext cx="4277360" cy="2286000"/>
          </a:xfrm>
          <a:prstGeom prst="quad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0070C0"/>
                </a:solidFill>
                <a:latin typeface="Times New Roman" panose="02020603050405020304" pitchFamily="18" charset="0"/>
                <a:cs typeface="Times New Roman" panose="02020603050405020304" pitchFamily="18" charset="0"/>
              </a:rPr>
              <a:t>D</a:t>
            </a:r>
            <a:endParaRPr lang="en-US" sz="4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p:cNvSpPr/>
          <p:nvPr/>
        </p:nvSpPr>
        <p:spPr>
          <a:xfrm>
            <a:off x="243840" y="132080"/>
            <a:ext cx="11704320" cy="4053840"/>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bg1"/>
                </a:solidFill>
                <a:latin typeface="Times New Roman" panose="02020603050405020304" pitchFamily="18" charset="0"/>
                <a:cs typeface="Times New Roman" panose="02020603050405020304" pitchFamily="18" charset="0"/>
              </a:rPr>
              <a:t>Câu 4: Bài ca phong cảnh Hương Sơn ra đời trong hoàn cảnh nào?</a:t>
            </a:r>
            <a:endParaRPr lang="vi-VN" sz="2800" dirty="0">
              <a:solidFill>
                <a:schemeClr val="bg1"/>
              </a:solidFill>
              <a:latin typeface="Times New Roman" panose="02020603050405020304" pitchFamily="18" charset="0"/>
              <a:cs typeface="Times New Roman" panose="02020603050405020304" pitchFamily="18" charset="0"/>
            </a:endParaRPr>
          </a:p>
          <a:p>
            <a:r>
              <a:rPr lang="vi-VN" sz="2800" dirty="0">
                <a:solidFill>
                  <a:schemeClr val="bg1"/>
                </a:solidFill>
                <a:latin typeface="Times New Roman" panose="02020603050405020304" pitchFamily="18" charset="0"/>
                <a:cs typeface="Times New Roman" panose="02020603050405020304" pitchFamily="18" charset="0"/>
              </a:rPr>
              <a:t>A. Bài thơ có thể được sáng tác trong thời gian Chu Mạnh Trinh tham gia trùng tu chùa Thiên Trù trong quần thể Hương Sơn</a:t>
            </a:r>
            <a:endParaRPr lang="vi-VN" sz="2800" dirty="0">
              <a:solidFill>
                <a:schemeClr val="bg1"/>
              </a:solidFill>
              <a:latin typeface="Times New Roman" panose="02020603050405020304" pitchFamily="18" charset="0"/>
              <a:cs typeface="Times New Roman" panose="02020603050405020304" pitchFamily="18" charset="0"/>
            </a:endParaRPr>
          </a:p>
          <a:p>
            <a:r>
              <a:rPr lang="vi-VN" sz="2800" dirty="0">
                <a:solidFill>
                  <a:schemeClr val="bg1"/>
                </a:solidFill>
                <a:latin typeface="Times New Roman" panose="02020603050405020304" pitchFamily="18" charset="0"/>
                <a:cs typeface="Times New Roman" panose="02020603050405020304" pitchFamily="18" charset="0"/>
              </a:rPr>
              <a:t>B. Bài thơ được sáng tác khi Chu Mạnh Trinh đi thăm Chùa Hương</a:t>
            </a:r>
            <a:endParaRPr lang="vi-VN" sz="2800" dirty="0">
              <a:solidFill>
                <a:schemeClr val="bg1"/>
              </a:solidFill>
              <a:latin typeface="Times New Roman" panose="02020603050405020304" pitchFamily="18" charset="0"/>
              <a:cs typeface="Times New Roman" panose="02020603050405020304" pitchFamily="18" charset="0"/>
            </a:endParaRPr>
          </a:p>
          <a:p>
            <a:r>
              <a:rPr lang="vi-VN" sz="2800" dirty="0">
                <a:solidFill>
                  <a:schemeClr val="bg1"/>
                </a:solidFill>
                <a:latin typeface="Times New Roman" panose="02020603050405020304" pitchFamily="18" charset="0"/>
                <a:cs typeface="Times New Roman" panose="02020603050405020304" pitchFamily="18" charset="0"/>
              </a:rPr>
              <a:t>C. Bài thơ được sáng tác vào thời gian tác giả đi thi qua Chùa Hương</a:t>
            </a:r>
            <a:endParaRPr lang="vi-VN" sz="2800" dirty="0">
              <a:solidFill>
                <a:schemeClr val="bg1"/>
              </a:solidFill>
              <a:latin typeface="Times New Roman" panose="02020603050405020304" pitchFamily="18" charset="0"/>
              <a:cs typeface="Times New Roman" panose="02020603050405020304" pitchFamily="18" charset="0"/>
            </a:endParaRPr>
          </a:p>
          <a:p>
            <a:r>
              <a:rPr lang="vi-VN" sz="2800" dirty="0">
                <a:solidFill>
                  <a:schemeClr val="bg1"/>
                </a:solidFill>
                <a:latin typeface="Times New Roman" panose="02020603050405020304" pitchFamily="18" charset="0"/>
                <a:cs typeface="Times New Roman" panose="02020603050405020304" pitchFamily="18" charset="0"/>
              </a:rPr>
              <a:t>D. Tất cả đều sai</a:t>
            </a: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3" name="Star: 7 Points 2"/>
          <p:cNvSpPr/>
          <p:nvPr/>
        </p:nvSpPr>
        <p:spPr>
          <a:xfrm>
            <a:off x="3820160" y="4257040"/>
            <a:ext cx="3586480" cy="209296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A</a:t>
            </a:r>
            <a:endParaRPr lang="en-US" sz="5400" dirty="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904240" y="203200"/>
            <a:ext cx="9936480" cy="2458720"/>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chemeClr val="bg1"/>
                </a:solidFill>
                <a:latin typeface="Times New Roman" panose="02020603050405020304" pitchFamily="18" charset="0"/>
                <a:cs typeface="Times New Roman" panose="02020603050405020304" pitchFamily="18" charset="0"/>
              </a:rPr>
              <a:t>Câu 5</a:t>
            </a:r>
            <a:r>
              <a:rPr lang="vi-VN" sz="3200"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Bài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thơ</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Hương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Sơn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phong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cảnh</a:t>
            </a:r>
            <a:r>
              <a:rPr lang="en-US" sz="3200" b="1" dirty="0">
                <a:solidFill>
                  <a:schemeClr val="bg1"/>
                </a:solidFill>
                <a:latin typeface="Times New Roman" panose="02020603050405020304" pitchFamily="18" charset="0"/>
                <a:cs typeface="Times New Roman" panose="02020603050405020304" pitchFamily="18" charset="0"/>
              </a:rPr>
              <a:t> ca” </a:t>
            </a:r>
            <a:r>
              <a:rPr lang="en-US" sz="3200" b="1" dirty="0" err="1">
                <a:solidFill>
                  <a:schemeClr val="bg1"/>
                </a:solidFill>
                <a:latin typeface="Times New Roman" panose="02020603050405020304" pitchFamily="18" charset="0"/>
                <a:cs typeface="Times New Roman" panose="02020603050405020304" pitchFamily="18" charset="0"/>
              </a:rPr>
              <a:t>được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sáng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tác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theo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thể</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loại</a:t>
            </a:r>
            <a:r>
              <a:rPr lang="en-US" sz="3200" b="1" dirty="0">
                <a:solidFill>
                  <a:schemeClr val="bg1"/>
                </a:solidFill>
                <a:latin typeface="Times New Roman" panose="02020603050405020304" pitchFamily="18" charset="0"/>
                <a:cs typeface="Times New Roman" panose="02020603050405020304" pitchFamily="18" charset="0"/>
              </a:rPr>
              <a:t>:</a:t>
            </a:r>
            <a:endParaRPr lang="vi-VN" sz="3200" dirty="0">
              <a:solidFill>
                <a:schemeClr val="bg1"/>
              </a:solidFill>
              <a:latin typeface="Times New Roman" panose="02020603050405020304" pitchFamily="18" charset="0"/>
              <a:cs typeface="Times New Roman" panose="02020603050405020304" pitchFamily="18" charset="0"/>
            </a:endParaRPr>
          </a:p>
          <a:p>
            <a:r>
              <a:rPr lang="vi-VN" sz="3200" dirty="0">
                <a:solidFill>
                  <a:schemeClr val="bg1"/>
                </a:solidFill>
                <a:latin typeface="Times New Roman" panose="02020603050405020304" pitchFamily="18" charset="0"/>
                <a:cs typeface="Times New Roman" panose="02020603050405020304" pitchFamily="18" charset="0"/>
              </a:rPr>
              <a:t>A. Thơ tự do.		</a:t>
            </a:r>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B. Thơ Đường luật.</a:t>
            </a:r>
            <a:endParaRPr lang="vi-VN" sz="3200" dirty="0">
              <a:solidFill>
                <a:schemeClr val="bg1"/>
              </a:solidFill>
              <a:latin typeface="Times New Roman" panose="02020603050405020304" pitchFamily="18" charset="0"/>
              <a:cs typeface="Times New Roman" panose="02020603050405020304" pitchFamily="18" charset="0"/>
            </a:endParaRPr>
          </a:p>
          <a:p>
            <a:r>
              <a:rPr lang="vi-VN" sz="3200" dirty="0">
                <a:solidFill>
                  <a:schemeClr val="bg1"/>
                </a:solidFill>
                <a:latin typeface="Times New Roman" panose="02020603050405020304" pitchFamily="18" charset="0"/>
                <a:cs typeface="Times New Roman" panose="02020603050405020304" pitchFamily="18" charset="0"/>
              </a:rPr>
              <a:t>C. Hát nói</a:t>
            </a:r>
            <a:r>
              <a:rPr lang="en-US" sz="3200" dirty="0">
                <a:solidFill>
                  <a:schemeClr val="bg1"/>
                </a:solidFill>
                <a:latin typeface="Times New Roman" panose="02020603050405020304" pitchFamily="18" charset="0"/>
                <a:cs typeface="Times New Roman" panose="02020603050405020304" pitchFamily="18" charset="0"/>
              </a:rPr>
              <a:t>.				D. </a:t>
            </a:r>
            <a:r>
              <a:rPr lang="en-US" sz="3200" dirty="0" err="1">
                <a:solidFill>
                  <a:schemeClr val="bg1"/>
                </a:solidFill>
                <a:latin typeface="Times New Roman" panose="02020603050405020304" pitchFamily="18" charset="0"/>
                <a:cs typeface="Times New Roman" panose="02020603050405020304" pitchFamily="18" charset="0"/>
              </a:rPr>
              <a:t>Cáo</a:t>
            </a:r>
            <a:r>
              <a:rPr lang="en-US" sz="3200" dirty="0">
                <a:solidFill>
                  <a:schemeClr val="bg1"/>
                </a:solidFill>
                <a:latin typeface="Times New Roman" panose="02020603050405020304" pitchFamily="18" charset="0"/>
                <a:cs typeface="Times New Roman" panose="02020603050405020304" pitchFamily="18" charset="0"/>
              </a:rPr>
              <a:t>.</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5" name="Sun 4"/>
          <p:cNvSpPr/>
          <p:nvPr/>
        </p:nvSpPr>
        <p:spPr>
          <a:xfrm>
            <a:off x="3789680" y="3322320"/>
            <a:ext cx="3556000" cy="2275840"/>
          </a:xfrm>
          <a:prstGeom prst="su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Times New Roman" panose="02020603050405020304" pitchFamily="18" charset="0"/>
                <a:cs typeface="Times New Roman" panose="02020603050405020304" pitchFamily="18" charset="0"/>
              </a:rPr>
              <a:t>C</a:t>
            </a:r>
            <a:endParaRPr lang="en-US" sz="5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243840" y="172720"/>
            <a:ext cx="11694160" cy="4135120"/>
          </a:xfrm>
          <a:prstGeom prst="double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chemeClr val="bg1"/>
                </a:solidFill>
                <a:latin typeface="Times New Roman" panose="02020603050405020304" pitchFamily="18" charset="0"/>
                <a:cs typeface="Times New Roman" panose="02020603050405020304" pitchFamily="18" charset="0"/>
              </a:rPr>
              <a:t>Câu 6</a:t>
            </a:r>
            <a:r>
              <a:rPr lang="en-US" sz="3200" b="1"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 </a:t>
            </a:r>
            <a:r>
              <a:rPr lang="vi-VN" sz="3200" b="1" dirty="0">
                <a:solidFill>
                  <a:schemeClr val="bg1"/>
                </a:solidFill>
                <a:latin typeface="Times New Roman" panose="02020603050405020304" pitchFamily="18" charset="0"/>
                <a:cs typeface="Times New Roman" panose="02020603050405020304" pitchFamily="18" charset="0"/>
              </a:rPr>
              <a:t>Câu thơ mở đầu: “Bầu trời cảnh Bụt” trong bài “Hương Sơn phong cảnh</a:t>
            </a:r>
            <a:r>
              <a:rPr lang="en-US" sz="3200" b="1" dirty="0">
                <a:solidFill>
                  <a:schemeClr val="bg1"/>
                </a:solidFill>
                <a:latin typeface="Times New Roman" panose="02020603050405020304" pitchFamily="18" charset="0"/>
                <a:cs typeface="Times New Roman" panose="02020603050405020304" pitchFamily="18" charset="0"/>
              </a:rPr>
              <a:t> ca</a:t>
            </a:r>
            <a:r>
              <a:rPr lang="vi-VN" sz="3200" b="1" dirty="0">
                <a:solidFill>
                  <a:schemeClr val="bg1"/>
                </a:solidFill>
                <a:latin typeface="Times New Roman" panose="02020603050405020304" pitchFamily="18" charset="0"/>
                <a:cs typeface="Times New Roman" panose="02020603050405020304" pitchFamily="18" charset="0"/>
              </a:rPr>
              <a:t>” nhằm mục đích gì?</a:t>
            </a:r>
            <a:endParaRPr lang="vi-VN" sz="3200" dirty="0">
              <a:solidFill>
                <a:schemeClr val="bg1"/>
              </a:solidFill>
              <a:latin typeface="Times New Roman" panose="02020603050405020304" pitchFamily="18" charset="0"/>
              <a:cs typeface="Times New Roman" panose="02020603050405020304" pitchFamily="18" charset="0"/>
            </a:endParaRPr>
          </a:p>
          <a:p>
            <a:r>
              <a:rPr lang="en-US" sz="3200" dirty="0">
                <a:solidFill>
                  <a:schemeClr val="bg1"/>
                </a:solidFill>
                <a:latin typeface="Times New Roman" panose="02020603050405020304" pitchFamily="18" charset="0"/>
                <a:cs typeface="Times New Roman" panose="02020603050405020304" pitchFamily="18" charset="0"/>
              </a:rPr>
              <a:t>A. </a:t>
            </a:r>
            <a:r>
              <a:rPr lang="en-US" sz="3200" dirty="0" err="1">
                <a:solidFill>
                  <a:schemeClr val="bg1"/>
                </a:solidFill>
                <a:latin typeface="Times New Roman" panose="02020603050405020304" pitchFamily="18" charset="0"/>
                <a:cs typeface="Times New Roman" panose="02020603050405020304" pitchFamily="18" charset="0"/>
              </a:rPr>
              <a:t>Giới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thiệu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phong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cảnh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hữu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tình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Hương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Sơn</a:t>
            </a:r>
            <a:r>
              <a:rPr lang="en-US" sz="3200" dirty="0">
                <a:solidFill>
                  <a:schemeClr val="bg1"/>
                </a:solidFill>
                <a:latin typeface="Times New Roman" panose="02020603050405020304" pitchFamily="18" charset="0"/>
                <a:cs typeface="Times New Roman" panose="02020603050405020304" pitchFamily="18" charset="0"/>
              </a:rPr>
              <a:t>.</a:t>
            </a:r>
            <a:endParaRPr lang="vi-VN" sz="3200" dirty="0">
              <a:solidFill>
                <a:schemeClr val="bg1"/>
              </a:solidFill>
              <a:latin typeface="Times New Roman" panose="02020603050405020304" pitchFamily="18" charset="0"/>
              <a:cs typeface="Times New Roman" panose="02020603050405020304" pitchFamily="18" charset="0"/>
            </a:endParaRPr>
          </a:p>
          <a:p>
            <a:r>
              <a:rPr lang="en-US" sz="3200" dirty="0">
                <a:solidFill>
                  <a:schemeClr val="bg1"/>
                </a:solidFill>
                <a:latin typeface="Times New Roman" panose="02020603050405020304" pitchFamily="18" charset="0"/>
                <a:cs typeface="Times New Roman" panose="02020603050405020304" pitchFamily="18" charset="0"/>
              </a:rPr>
              <a:t>B. </a:t>
            </a:r>
            <a:r>
              <a:rPr lang="en-US" sz="3200" dirty="0" err="1">
                <a:solidFill>
                  <a:schemeClr val="bg1"/>
                </a:solidFill>
                <a:latin typeface="Times New Roman" panose="02020603050405020304" pitchFamily="18" charset="0"/>
                <a:cs typeface="Times New Roman" panose="02020603050405020304" pitchFamily="18" charset="0"/>
              </a:rPr>
              <a:t>Diễn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tả</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không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gian</a:t>
            </a:r>
            <a:r>
              <a:rPr lang="en-US" sz="3200" dirty="0">
                <a:solidFill>
                  <a:schemeClr val="bg1"/>
                </a:solidFill>
                <a:latin typeface="Times New Roman" panose="02020603050405020304" pitchFamily="18" charset="0"/>
                <a:cs typeface="Times New Roman" panose="02020603050405020304" pitchFamily="18" charset="0"/>
              </a:rPr>
              <a:t> bao la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Hương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Sơn</a:t>
            </a:r>
            <a:r>
              <a:rPr lang="en-US" sz="3200" dirty="0">
                <a:solidFill>
                  <a:schemeClr val="bg1"/>
                </a:solidFill>
                <a:latin typeface="Times New Roman" panose="02020603050405020304" pitchFamily="18" charset="0"/>
                <a:cs typeface="Times New Roman" panose="02020603050405020304" pitchFamily="18" charset="0"/>
              </a:rPr>
              <a:t>.</a:t>
            </a:r>
            <a:endParaRPr lang="vi-VN" sz="3200" dirty="0">
              <a:solidFill>
                <a:schemeClr val="bg1"/>
              </a:solidFill>
              <a:latin typeface="Times New Roman" panose="02020603050405020304" pitchFamily="18" charset="0"/>
              <a:cs typeface="Times New Roman" panose="02020603050405020304" pitchFamily="18" charset="0"/>
            </a:endParaRPr>
          </a:p>
          <a:p>
            <a:r>
              <a:rPr lang="en-US" sz="3200" dirty="0">
                <a:solidFill>
                  <a:schemeClr val="bg1"/>
                </a:solidFill>
                <a:latin typeface="Times New Roman" panose="02020603050405020304" pitchFamily="18" charset="0"/>
                <a:cs typeface="Times New Roman" panose="02020603050405020304" pitchFamily="18" charset="0"/>
              </a:rPr>
              <a:t>C. </a:t>
            </a:r>
            <a:r>
              <a:rPr lang="en-US" sz="3200" dirty="0" err="1">
                <a:solidFill>
                  <a:schemeClr val="bg1"/>
                </a:solidFill>
                <a:latin typeface="Times New Roman" panose="02020603050405020304" pitchFamily="18" charset="0"/>
                <a:cs typeface="Times New Roman" panose="02020603050405020304" pitchFamily="18" charset="0"/>
              </a:rPr>
              <a:t>Gợi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không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khí</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tâm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linh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cảnh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Hương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Sơn</a:t>
            </a:r>
            <a:r>
              <a:rPr lang="en-US" sz="3200" dirty="0">
                <a:solidFill>
                  <a:schemeClr val="bg1"/>
                </a:solidFill>
                <a:latin typeface="Times New Roman" panose="02020603050405020304" pitchFamily="18" charset="0"/>
                <a:cs typeface="Times New Roman" panose="02020603050405020304" pitchFamily="18" charset="0"/>
              </a:rPr>
              <a:t>.</a:t>
            </a:r>
            <a:endParaRPr lang="vi-VN" sz="3200" dirty="0">
              <a:solidFill>
                <a:schemeClr val="bg1"/>
              </a:solidFill>
              <a:latin typeface="Times New Roman" panose="02020603050405020304" pitchFamily="18" charset="0"/>
              <a:cs typeface="Times New Roman" panose="02020603050405020304" pitchFamily="18" charset="0"/>
            </a:endParaRPr>
          </a:p>
          <a:p>
            <a:r>
              <a:rPr lang="en-US" sz="3200" dirty="0">
                <a:solidFill>
                  <a:schemeClr val="bg1"/>
                </a:solidFill>
                <a:latin typeface="Times New Roman" panose="02020603050405020304" pitchFamily="18" charset="0"/>
                <a:cs typeface="Times New Roman" panose="02020603050405020304" pitchFamily="18" charset="0"/>
              </a:rPr>
              <a:t>D. Cho </a:t>
            </a:r>
            <a:r>
              <a:rPr lang="en-US" sz="3200" dirty="0" err="1">
                <a:solidFill>
                  <a:schemeClr val="bg1"/>
                </a:solidFill>
                <a:latin typeface="Times New Roman" panose="02020603050405020304" pitchFamily="18" charset="0"/>
                <a:cs typeface="Times New Roman" panose="02020603050405020304" pitchFamily="18" charset="0"/>
              </a:rPr>
              <a:t>thấy</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khung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cảnh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thanh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bình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Hương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Sơn</a:t>
            </a:r>
            <a:r>
              <a:rPr lang="en-US" sz="3200" dirty="0">
                <a:solidFill>
                  <a:schemeClr val="bg1"/>
                </a:solidFill>
                <a:latin typeface="Times New Roman" panose="02020603050405020304" pitchFamily="18" charset="0"/>
                <a:cs typeface="Times New Roman" panose="02020603050405020304" pitchFamily="18" charset="0"/>
              </a:rPr>
              <a:t>.</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5" name="Star: 7 Points 4"/>
          <p:cNvSpPr/>
          <p:nvPr/>
        </p:nvSpPr>
        <p:spPr>
          <a:xfrm>
            <a:off x="4145280" y="4450080"/>
            <a:ext cx="2794000" cy="199136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anose="02020603050405020304" pitchFamily="18" charset="0"/>
                <a:cs typeface="Times New Roman" panose="02020603050405020304" pitchFamily="18" charset="0"/>
              </a:rPr>
              <a:t>C</a:t>
            </a:r>
            <a:endParaRPr lang="en-US" sz="6000" dirty="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325120" y="142240"/>
            <a:ext cx="11551920" cy="37592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bg1"/>
                </a:solidFill>
                <a:latin typeface="Times New Roman" panose="02020603050405020304" pitchFamily="18" charset="0"/>
                <a:cs typeface="Times New Roman" panose="02020603050405020304" pitchFamily="18" charset="0"/>
              </a:rPr>
              <a:t>Câu</a:t>
            </a:r>
            <a:r>
              <a:rPr lang="en-US" sz="2800" b="1" dirty="0">
                <a:solidFill>
                  <a:schemeClr val="bg1"/>
                </a:solidFill>
                <a:latin typeface="Times New Roman" panose="02020603050405020304" pitchFamily="18" charset="0"/>
                <a:cs typeface="Times New Roman" panose="02020603050405020304" pitchFamily="18" charset="0"/>
              </a:rPr>
              <a:t> 7: </a:t>
            </a:r>
            <a:r>
              <a:rPr lang="vi-VN" sz="2800" b="1" dirty="0">
                <a:solidFill>
                  <a:schemeClr val="bg1"/>
                </a:solidFill>
                <a:latin typeface="Times New Roman" panose="02020603050405020304" pitchFamily="18" charset="0"/>
                <a:cs typeface="Times New Roman" panose="02020603050405020304" pitchFamily="18" charset="0"/>
              </a:rPr>
              <a:t>Câu hỏi tu từ “</a:t>
            </a:r>
            <a:r>
              <a:rPr lang="vi-VN" sz="2800" b="1" i="1" dirty="0">
                <a:solidFill>
                  <a:schemeClr val="bg1"/>
                </a:solidFill>
                <a:latin typeface="Times New Roman" panose="02020603050405020304" pitchFamily="18" charset="0"/>
                <a:cs typeface="Times New Roman" panose="02020603050405020304" pitchFamily="18" charset="0"/>
              </a:rPr>
              <a:t>Đệ nhất động hỏi nơi đây có phải?” </a:t>
            </a:r>
            <a:r>
              <a:rPr lang="vi-VN" sz="2800" b="1" dirty="0">
                <a:solidFill>
                  <a:schemeClr val="bg1"/>
                </a:solidFill>
                <a:latin typeface="Times New Roman" panose="02020603050405020304" pitchFamily="18" charset="0"/>
                <a:cs typeface="Times New Roman" panose="02020603050405020304" pitchFamily="18" charset="0"/>
              </a:rPr>
              <a:t>bộc lộ thái độ gì của tác giả khi đứng trước vẻ đẹp thiên nhiên ở Hương Sơn?</a:t>
            </a:r>
            <a:endParaRPr lang="vi-VN" sz="2800" dirty="0">
              <a:solidFill>
                <a:schemeClr val="bg1"/>
              </a:solidFill>
              <a:latin typeface="Times New Roman" panose="02020603050405020304" pitchFamily="18" charset="0"/>
              <a:cs typeface="Times New Roman" panose="02020603050405020304" pitchFamily="18" charset="0"/>
            </a:endParaRPr>
          </a:p>
          <a:p>
            <a:r>
              <a:rPr lang="vi-VN" sz="2800" dirty="0">
                <a:solidFill>
                  <a:schemeClr val="bg1"/>
                </a:solidFill>
                <a:latin typeface="Times New Roman" panose="02020603050405020304" pitchFamily="18" charset="0"/>
                <a:cs typeface="Times New Roman" panose="02020603050405020304" pitchFamily="18" charset="0"/>
              </a:rPr>
              <a:t>A. Bộc lộ sự ngạc nhiên đến ngỡ ngàng, đẹp đến nỗi nhà thơ như không tin vào mắt mình.</a:t>
            </a:r>
            <a:endParaRPr lang="vi-VN" sz="2800" dirty="0">
              <a:solidFill>
                <a:schemeClr val="bg1"/>
              </a:solidFill>
              <a:latin typeface="Times New Roman" panose="02020603050405020304" pitchFamily="18" charset="0"/>
              <a:cs typeface="Times New Roman" panose="02020603050405020304" pitchFamily="18" charset="0"/>
            </a:endParaRPr>
          </a:p>
          <a:p>
            <a:r>
              <a:rPr lang="vi-VN" sz="2800" dirty="0">
                <a:solidFill>
                  <a:schemeClr val="bg1"/>
                </a:solidFill>
                <a:latin typeface="Times New Roman" panose="02020603050405020304" pitchFamily="18" charset="0"/>
                <a:cs typeface="Times New Roman" panose="02020603050405020304" pitchFamily="18" charset="0"/>
              </a:rPr>
              <a:t>B. Bộc lộ niềm băn khoăn của tác giả</a:t>
            </a:r>
            <a:endParaRPr lang="vi-VN" sz="2800" dirty="0">
              <a:solidFill>
                <a:schemeClr val="bg1"/>
              </a:solidFill>
              <a:latin typeface="Times New Roman" panose="02020603050405020304" pitchFamily="18" charset="0"/>
              <a:cs typeface="Times New Roman" panose="02020603050405020304" pitchFamily="18" charset="0"/>
            </a:endParaRPr>
          </a:p>
          <a:p>
            <a:r>
              <a:rPr lang="vi-VN" sz="2800" dirty="0">
                <a:solidFill>
                  <a:schemeClr val="bg1"/>
                </a:solidFill>
                <a:latin typeface="Times New Roman" panose="02020603050405020304" pitchFamily="18" charset="0"/>
                <a:cs typeface="Times New Roman" panose="02020603050405020304" pitchFamily="18" charset="0"/>
              </a:rPr>
              <a:t>C. Cả hai đáp án trên đều đúng</a:t>
            </a:r>
            <a:endParaRPr lang="vi-VN" sz="2800" dirty="0">
              <a:solidFill>
                <a:schemeClr val="bg1"/>
              </a:solidFill>
              <a:latin typeface="Times New Roman" panose="02020603050405020304" pitchFamily="18" charset="0"/>
              <a:cs typeface="Times New Roman" panose="02020603050405020304" pitchFamily="18" charset="0"/>
            </a:endParaRPr>
          </a:p>
          <a:p>
            <a:r>
              <a:rPr lang="vi-VN" sz="2800" dirty="0">
                <a:solidFill>
                  <a:schemeClr val="bg1"/>
                </a:solidFill>
                <a:latin typeface="Times New Roman" panose="02020603050405020304" pitchFamily="18" charset="0"/>
                <a:cs typeface="Times New Roman" panose="02020603050405020304" pitchFamily="18" charset="0"/>
              </a:rPr>
              <a:t>D. Cả hai đáp án trên đều sai</a:t>
            </a: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5" name="Callout: Quad Arrow 4"/>
          <p:cNvSpPr/>
          <p:nvPr/>
        </p:nvSpPr>
        <p:spPr>
          <a:xfrm>
            <a:off x="4013200" y="4399280"/>
            <a:ext cx="3271520" cy="1849120"/>
          </a:xfrm>
          <a:prstGeom prst="quad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0070C0"/>
                </a:solidFill>
                <a:latin typeface="Times New Roman" panose="02020603050405020304" pitchFamily="18" charset="0"/>
                <a:cs typeface="Times New Roman" panose="02020603050405020304" pitchFamily="18" charset="0"/>
              </a:rPr>
              <a:t>A</a:t>
            </a:r>
            <a:endParaRPr lang="en-US" sz="60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n 4"/>
          <p:cNvSpPr/>
          <p:nvPr/>
        </p:nvSpPr>
        <p:spPr>
          <a:xfrm>
            <a:off x="3860800" y="4297680"/>
            <a:ext cx="3241040" cy="2296160"/>
          </a:xfrm>
          <a:prstGeom prst="su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anose="02020603050405020304" pitchFamily="18" charset="0"/>
                <a:cs typeface="Times New Roman" panose="02020603050405020304" pitchFamily="18" charset="0"/>
              </a:rPr>
              <a:t>A</a:t>
            </a:r>
            <a:endParaRPr lang="en-US" sz="6000" dirty="0">
              <a:latin typeface="Times New Roman" panose="02020603050405020304" pitchFamily="18" charset="0"/>
              <a:cs typeface="Times New Roman" panose="02020603050405020304" pitchFamily="18" charset="0"/>
            </a:endParaRPr>
          </a:p>
        </p:txBody>
      </p:sp>
      <p:sp>
        <p:nvSpPr>
          <p:cNvPr id="6" name="Plaque 5"/>
          <p:cNvSpPr/>
          <p:nvPr/>
        </p:nvSpPr>
        <p:spPr>
          <a:xfrm>
            <a:off x="487680" y="182880"/>
            <a:ext cx="11369040" cy="3931920"/>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bg1"/>
                </a:solidFill>
                <a:latin typeface="Times New Roman" panose="02020603050405020304" pitchFamily="18" charset="0"/>
                <a:cs typeface="Times New Roman" panose="02020603050405020304" pitchFamily="18" charset="0"/>
              </a:rPr>
              <a:t>Câu</a:t>
            </a:r>
            <a:r>
              <a:rPr lang="en-US" sz="2800" b="1" dirty="0">
                <a:solidFill>
                  <a:schemeClr val="bg1"/>
                </a:solidFill>
                <a:latin typeface="Times New Roman" panose="02020603050405020304" pitchFamily="18" charset="0"/>
                <a:cs typeface="Times New Roman" panose="02020603050405020304" pitchFamily="18" charset="0"/>
              </a:rPr>
              <a:t> 8</a:t>
            </a:r>
            <a:r>
              <a:rPr lang="en-US" sz="2800"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hlinkClick r:id="rId1" tooltip="Xem chi tiết câu hỏi"/>
              </a:rPr>
              <a:t>Giá</a:t>
            </a:r>
            <a:r>
              <a:rPr lang="en-US" sz="2800" b="1" dirty="0">
                <a:solidFill>
                  <a:schemeClr val="bg1"/>
                </a:solidFill>
                <a:latin typeface="Times New Roman" panose="02020603050405020304" pitchFamily="18" charset="0"/>
                <a:cs typeface="Times New Roman" panose="02020603050405020304" pitchFamily="18" charset="0"/>
                <a:hlinkClick r:id="rId1" tooltip="Xem chi tiết câu hỏi"/>
              </a:rPr>
              <a:t> </a:t>
            </a:r>
            <a:r>
              <a:rPr lang="en-US" sz="2800" b="1" dirty="0" err="1">
                <a:solidFill>
                  <a:schemeClr val="bg1"/>
                </a:solidFill>
                <a:latin typeface="Times New Roman" panose="02020603050405020304" pitchFamily="18" charset="0"/>
                <a:cs typeface="Times New Roman" panose="02020603050405020304" pitchFamily="18" charset="0"/>
                <a:hlinkClick r:id="rId1" tooltip="Xem chi tiết câu hỏi"/>
              </a:rPr>
              <a:t>trị</a:t>
            </a:r>
            <a:r>
              <a:rPr lang="en-US" sz="2800" b="1" dirty="0">
                <a:solidFill>
                  <a:schemeClr val="bg1"/>
                </a:solidFill>
                <a:latin typeface="Times New Roman" panose="02020603050405020304" pitchFamily="18" charset="0"/>
                <a:cs typeface="Times New Roman" panose="02020603050405020304" pitchFamily="18" charset="0"/>
                <a:hlinkClick r:id="rId1" tooltip="Xem chi tiết câu hỏi"/>
              </a:rPr>
              <a:t> </a:t>
            </a:r>
            <a:r>
              <a:rPr lang="en-US" sz="2800" b="1" dirty="0" err="1">
                <a:solidFill>
                  <a:schemeClr val="bg1"/>
                </a:solidFill>
                <a:latin typeface="Times New Roman" panose="02020603050405020304" pitchFamily="18" charset="0"/>
                <a:cs typeface="Times New Roman" panose="02020603050405020304" pitchFamily="18" charset="0"/>
                <a:hlinkClick r:id="rId1" tooltip="Xem chi tiết câu hỏi"/>
              </a:rPr>
              <a:t>nội</a:t>
            </a:r>
            <a:r>
              <a:rPr lang="en-US" sz="2800" b="1" dirty="0">
                <a:solidFill>
                  <a:schemeClr val="bg1"/>
                </a:solidFill>
                <a:latin typeface="Times New Roman" panose="02020603050405020304" pitchFamily="18" charset="0"/>
                <a:cs typeface="Times New Roman" panose="02020603050405020304" pitchFamily="18" charset="0"/>
                <a:hlinkClick r:id="rId1" tooltip="Xem chi tiết câu hỏi"/>
              </a:rPr>
              <a:t> dung </a:t>
            </a:r>
            <a:r>
              <a:rPr lang="en-US" sz="2800" b="1" dirty="0" err="1">
                <a:solidFill>
                  <a:schemeClr val="bg1"/>
                </a:solidFill>
                <a:latin typeface="Times New Roman" panose="02020603050405020304" pitchFamily="18" charset="0"/>
                <a:cs typeface="Times New Roman" panose="02020603050405020304" pitchFamily="18" charset="0"/>
                <a:hlinkClick r:id="rId1" tooltip="Xem chi tiết câu hỏi"/>
              </a:rPr>
              <a:t>của</a:t>
            </a:r>
            <a:r>
              <a:rPr lang="en-US" sz="2800" b="1" dirty="0">
                <a:solidFill>
                  <a:schemeClr val="bg1"/>
                </a:solidFill>
                <a:latin typeface="Times New Roman" panose="02020603050405020304" pitchFamily="18" charset="0"/>
                <a:cs typeface="Times New Roman" panose="02020603050405020304" pitchFamily="18" charset="0"/>
                <a:hlinkClick r:id="rId1" tooltip="Xem chi tiết câu hỏi"/>
              </a:rPr>
              <a:t> </a:t>
            </a:r>
            <a:r>
              <a:rPr lang="en-US" sz="2800" b="1" dirty="0" err="1">
                <a:solidFill>
                  <a:schemeClr val="bg1"/>
                </a:solidFill>
                <a:latin typeface="Times New Roman" panose="02020603050405020304" pitchFamily="18" charset="0"/>
                <a:cs typeface="Times New Roman" panose="02020603050405020304" pitchFamily="18" charset="0"/>
                <a:hlinkClick r:id="rId1" tooltip="Xem chi tiết câu hỏi"/>
              </a:rPr>
              <a:t>bài</a:t>
            </a:r>
            <a:r>
              <a:rPr lang="en-US" sz="2800" b="1" dirty="0">
                <a:solidFill>
                  <a:schemeClr val="bg1"/>
                </a:solidFill>
                <a:latin typeface="Times New Roman" panose="02020603050405020304" pitchFamily="18" charset="0"/>
                <a:cs typeface="Times New Roman" panose="02020603050405020304" pitchFamily="18" charset="0"/>
                <a:hlinkClick r:id="rId1" tooltip="Xem chi tiết câu hỏi"/>
              </a:rPr>
              <a:t> </a:t>
            </a:r>
            <a:r>
              <a:rPr lang="en-US" sz="2800" b="1" dirty="0" err="1">
                <a:solidFill>
                  <a:schemeClr val="bg1"/>
                </a:solidFill>
                <a:latin typeface="Times New Roman" panose="02020603050405020304" pitchFamily="18" charset="0"/>
                <a:cs typeface="Times New Roman" panose="02020603050405020304" pitchFamily="18" charset="0"/>
                <a:hlinkClick r:id="rId1" tooltip="Xem chi tiết câu hỏi"/>
              </a:rPr>
              <a:t>thơ</a:t>
            </a:r>
            <a:r>
              <a:rPr lang="en-US" sz="2800" b="1" dirty="0">
                <a:solidFill>
                  <a:schemeClr val="bg1"/>
                </a:solidFill>
                <a:latin typeface="Times New Roman" panose="02020603050405020304" pitchFamily="18" charset="0"/>
                <a:cs typeface="Times New Roman" panose="02020603050405020304" pitchFamily="18" charset="0"/>
                <a:hlinkClick r:id="rId1" tooltip="Xem chi tiết câu hỏi"/>
              </a:rPr>
              <a:t> “</a:t>
            </a:r>
            <a:r>
              <a:rPr lang="en-US" sz="2800" b="1" dirty="0" err="1">
                <a:solidFill>
                  <a:schemeClr val="bg1"/>
                </a:solidFill>
                <a:latin typeface="Times New Roman" panose="02020603050405020304" pitchFamily="18" charset="0"/>
                <a:cs typeface="Times New Roman" panose="02020603050405020304" pitchFamily="18" charset="0"/>
                <a:hlinkClick r:id="rId1" tooltip="Xem chi tiết câu hỏi"/>
              </a:rPr>
              <a:t>Hương</a:t>
            </a:r>
            <a:r>
              <a:rPr lang="en-US" sz="2800" b="1" dirty="0">
                <a:solidFill>
                  <a:schemeClr val="bg1"/>
                </a:solidFill>
                <a:latin typeface="Times New Roman" panose="02020603050405020304" pitchFamily="18" charset="0"/>
                <a:cs typeface="Times New Roman" panose="02020603050405020304" pitchFamily="18" charset="0"/>
                <a:hlinkClick r:id="rId1" tooltip="Xem chi tiết câu hỏi"/>
              </a:rPr>
              <a:t> </a:t>
            </a:r>
            <a:r>
              <a:rPr lang="en-US" sz="2800" b="1" dirty="0" err="1">
                <a:solidFill>
                  <a:schemeClr val="bg1"/>
                </a:solidFill>
                <a:latin typeface="Times New Roman" panose="02020603050405020304" pitchFamily="18" charset="0"/>
                <a:cs typeface="Times New Roman" panose="02020603050405020304" pitchFamily="18" charset="0"/>
                <a:hlinkClick r:id="rId1" tooltip="Xem chi tiết câu hỏi"/>
              </a:rPr>
              <a:t>Sơn</a:t>
            </a:r>
            <a:r>
              <a:rPr lang="en-US" sz="2800" b="1" dirty="0">
                <a:solidFill>
                  <a:schemeClr val="bg1"/>
                </a:solidFill>
                <a:latin typeface="Times New Roman" panose="02020603050405020304" pitchFamily="18" charset="0"/>
                <a:cs typeface="Times New Roman" panose="02020603050405020304" pitchFamily="18" charset="0"/>
                <a:hlinkClick r:id="rId1" tooltip="Xem chi tiết câu hỏi"/>
              </a:rPr>
              <a:t> </a:t>
            </a:r>
            <a:r>
              <a:rPr lang="en-US" sz="2800" b="1" dirty="0" err="1">
                <a:solidFill>
                  <a:schemeClr val="bg1"/>
                </a:solidFill>
                <a:latin typeface="Times New Roman" panose="02020603050405020304" pitchFamily="18" charset="0"/>
                <a:cs typeface="Times New Roman" panose="02020603050405020304" pitchFamily="18" charset="0"/>
                <a:hlinkClick r:id="rId1" tooltip="Xem chi tiết câu hỏi"/>
              </a:rPr>
              <a:t>phong</a:t>
            </a:r>
            <a:r>
              <a:rPr lang="en-US" sz="2800" b="1" dirty="0">
                <a:solidFill>
                  <a:schemeClr val="bg1"/>
                </a:solidFill>
                <a:latin typeface="Times New Roman" panose="02020603050405020304" pitchFamily="18" charset="0"/>
                <a:cs typeface="Times New Roman" panose="02020603050405020304" pitchFamily="18" charset="0"/>
                <a:hlinkClick r:id="rId1" tooltip="Xem chi tiết câu hỏi"/>
              </a:rPr>
              <a:t> </a:t>
            </a:r>
            <a:r>
              <a:rPr lang="en-US" sz="2800" b="1" dirty="0" err="1">
                <a:solidFill>
                  <a:schemeClr val="bg1"/>
                </a:solidFill>
                <a:latin typeface="Times New Roman" panose="02020603050405020304" pitchFamily="18" charset="0"/>
                <a:cs typeface="Times New Roman" panose="02020603050405020304" pitchFamily="18" charset="0"/>
                <a:hlinkClick r:id="rId1" tooltip="Xem chi tiết câu hỏi"/>
              </a:rPr>
              <a:t>cảnh</a:t>
            </a:r>
            <a:r>
              <a:rPr lang="en-US" sz="2800" b="1" dirty="0">
                <a:solidFill>
                  <a:schemeClr val="bg1"/>
                </a:solidFill>
                <a:latin typeface="Times New Roman" panose="02020603050405020304" pitchFamily="18" charset="0"/>
                <a:cs typeface="Times New Roman" panose="02020603050405020304" pitchFamily="18" charset="0"/>
                <a:hlinkClick r:id="rId1" tooltip="Xem chi tiết câu hỏi"/>
              </a:rPr>
              <a:t> ca”?</a:t>
            </a:r>
            <a:endParaRPr lang="vi-VN" sz="2800" dirty="0">
              <a:solidFill>
                <a:schemeClr val="bg1"/>
              </a:solidFill>
              <a:latin typeface="Times New Roman" panose="02020603050405020304" pitchFamily="18" charset="0"/>
              <a:cs typeface="Times New Roman" panose="02020603050405020304" pitchFamily="18" charset="0"/>
            </a:endParaRPr>
          </a:p>
          <a:p>
            <a:r>
              <a:rPr lang="vi-VN" sz="2800" dirty="0">
                <a:solidFill>
                  <a:schemeClr val="bg1"/>
                </a:solidFill>
                <a:latin typeface="Times New Roman" panose="02020603050405020304" pitchFamily="18" charset="0"/>
                <a:cs typeface="Times New Roman" panose="02020603050405020304" pitchFamily="18" charset="0"/>
              </a:rPr>
              <a:t>A. Tác phẩm thể hiện tình yêu quê hương, đất nước, hòa quyện với tâm linh, hướng con người tới niềm tự hào về đất nước.</a:t>
            </a:r>
            <a:endParaRPr lang="vi-VN" sz="2800" dirty="0">
              <a:solidFill>
                <a:schemeClr val="bg1"/>
              </a:solidFill>
              <a:latin typeface="Times New Roman" panose="02020603050405020304" pitchFamily="18" charset="0"/>
              <a:cs typeface="Times New Roman" panose="02020603050405020304" pitchFamily="18" charset="0"/>
            </a:endParaRPr>
          </a:p>
          <a:p>
            <a:r>
              <a:rPr lang="vi-VN" sz="2800" dirty="0">
                <a:solidFill>
                  <a:schemeClr val="bg1"/>
                </a:solidFill>
                <a:latin typeface="Times New Roman" panose="02020603050405020304" pitchFamily="18" charset="0"/>
                <a:cs typeface="Times New Roman" panose="02020603050405020304" pitchFamily="18" charset="0"/>
              </a:rPr>
              <a:t>B. Những tình cảm yêu, ghét phân minh mãnh liệt và tấm lòng yêu nước thương dân của tác giả</a:t>
            </a:r>
            <a:endParaRPr lang="vi-VN" sz="2800" dirty="0">
              <a:solidFill>
                <a:schemeClr val="bg1"/>
              </a:solidFill>
              <a:latin typeface="Times New Roman" panose="02020603050405020304" pitchFamily="18" charset="0"/>
              <a:cs typeface="Times New Roman" panose="02020603050405020304" pitchFamily="18" charset="0"/>
            </a:endParaRPr>
          </a:p>
          <a:p>
            <a:r>
              <a:rPr lang="vi-VN" sz="2800" dirty="0">
                <a:solidFill>
                  <a:schemeClr val="bg1"/>
                </a:solidFill>
                <a:latin typeface="Times New Roman" panose="02020603050405020304" pitchFamily="18" charset="0"/>
                <a:cs typeface="Times New Roman" panose="02020603050405020304" pitchFamily="18" charset="0"/>
              </a:rPr>
              <a:t>C. Miêu tả cảnh sắc của Nam thiên đệ nhất động ở chùa Hương.</a:t>
            </a:r>
            <a:endParaRPr lang="vi-VN" sz="2800" dirty="0">
              <a:solidFill>
                <a:schemeClr val="bg1"/>
              </a:solidFill>
              <a:latin typeface="Times New Roman" panose="02020603050405020304" pitchFamily="18" charset="0"/>
              <a:cs typeface="Times New Roman" panose="02020603050405020304" pitchFamily="18" charset="0"/>
            </a:endParaRPr>
          </a:p>
          <a:p>
            <a:r>
              <a:rPr lang="vi-VN" sz="2800" dirty="0">
                <a:solidFill>
                  <a:schemeClr val="bg1"/>
                </a:solidFill>
                <a:latin typeface="Times New Roman" panose="02020603050405020304" pitchFamily="18" charset="0"/>
                <a:cs typeface="Times New Roman" panose="02020603050405020304" pitchFamily="18" charset="0"/>
              </a:rPr>
              <a:t>D. Tất cả đều đúng</a:t>
            </a:r>
            <a:r>
              <a:rPr lang="en-US" sz="2800" dirty="0">
                <a:solidFill>
                  <a:schemeClr val="bg1"/>
                </a:solidFill>
                <a:latin typeface="Times New Roman" panose="02020603050405020304" pitchFamily="18" charset="0"/>
                <a:cs typeface="Times New Roman" panose="02020603050405020304" pitchFamily="18" charset="0"/>
              </a:rPr>
              <a:t>.</a:t>
            </a:r>
            <a:endParaRPr lang="vi-VN" sz="28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87918" y="131977"/>
            <a:ext cx="3695308" cy="82013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I. Tìm hiểu chung</a:t>
            </a:r>
            <a:endParaRPr lang="vi-VN" sz="3200">
              <a:latin typeface="Times New Roman" panose="02020603050405020304" pitchFamily="18" charset="0"/>
              <a:cs typeface="Times New Roman" panose="02020603050405020304" pitchFamily="18" charset="0"/>
            </a:endParaRPr>
          </a:p>
        </p:txBody>
      </p:sp>
      <p:sp>
        <p:nvSpPr>
          <p:cNvPr id="5" name="Right Arrow Callout 4"/>
          <p:cNvSpPr/>
          <p:nvPr/>
        </p:nvSpPr>
        <p:spPr>
          <a:xfrm>
            <a:off x="565608" y="1282045"/>
            <a:ext cx="3299382" cy="2187019"/>
          </a:xfrm>
          <a:prstGeom prst="right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solidFill>
                  <a:schemeClr val="bg1"/>
                </a:solidFill>
                <a:latin typeface="Times New Roman" panose="02020603050405020304" pitchFamily="18" charset="0"/>
                <a:cs typeface="Times New Roman" panose="02020603050405020304" pitchFamily="18" charset="0"/>
              </a:rPr>
              <a:t>Đọc một bài thơ đã được học ở THCS.</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6" name="Frame 5"/>
          <p:cNvSpPr/>
          <p:nvPr/>
        </p:nvSpPr>
        <p:spPr>
          <a:xfrm>
            <a:off x="3864990" y="1145356"/>
            <a:ext cx="7937368" cy="2790333"/>
          </a:xfrm>
          <a:prstGeom prst="frame">
            <a:avLst>
              <a:gd name="adj1" fmla="val 723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 name="Rectangle 6"/>
          <p:cNvSpPr/>
          <p:nvPr/>
        </p:nvSpPr>
        <p:spPr>
          <a:xfrm>
            <a:off x="4326121" y="1252899"/>
            <a:ext cx="7300271" cy="2357568"/>
          </a:xfrm>
          <a:prstGeom prst="rect">
            <a:avLst/>
          </a:prstGeom>
        </p:spPr>
        <p:txBody>
          <a:bodyPr wrap="square">
            <a:spAutoFit/>
          </a:bodyPr>
          <a:lstStyle/>
          <a:p>
            <a:pPr>
              <a:lnSpc>
                <a:spcPct val="115000"/>
              </a:lnSpc>
              <a:spcBef>
                <a:spcPts val="600"/>
              </a:spcBef>
              <a:spcAft>
                <a:spcPts val="600"/>
              </a:spcAft>
              <a:tabLst>
                <a:tab pos="1386840" algn="l"/>
              </a:tabLst>
            </a:pPr>
            <a:r>
              <a:rPr lang="pt-BR" sz="3200" dirty="0">
                <a:solidFill>
                  <a:srgbClr val="0D0D0D"/>
                </a:solidFill>
                <a:latin typeface="Times New Roman" panose="02020603050405020304" pitchFamily="18" charset="0"/>
                <a:ea typeface="Times New Roman" panose="02020603050405020304" pitchFamily="18" charset="0"/>
              </a:rPr>
              <a:t>Chỉ ra các nét nghệ thuật tiêu biểu của bài thơ em vừa đọc (Chủ thể trữ tình là ai? Cách gieo vần, cách ngắt nhịp; hình ảnh thơ tiêu biểu; đặc sắc về cách dùng từ)</a:t>
            </a:r>
            <a:endParaRPr lang="vi-VN" sz="3200" dirty="0">
              <a:effectLst/>
              <a:latin typeface="Times New Roman" panose="02020603050405020304" pitchFamily="18" charset="0"/>
              <a:ea typeface="Times New Roman" panose="02020603050405020304" pitchFamily="18" charset="0"/>
            </a:endParaRPr>
          </a:p>
        </p:txBody>
      </p:sp>
      <p:sp>
        <p:nvSpPr>
          <p:cNvPr id="8" name="Plaque 7"/>
          <p:cNvSpPr/>
          <p:nvPr/>
        </p:nvSpPr>
        <p:spPr>
          <a:xfrm>
            <a:off x="659877" y="4128937"/>
            <a:ext cx="5656082" cy="1951352"/>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latin typeface="Times New Roman" panose="02020603050405020304" pitchFamily="18" charset="0"/>
                <a:cs typeface="Times New Roman" panose="02020603050405020304" pitchFamily="18" charset="0"/>
              </a:rPr>
              <a:t>Trao đổi cặp đôi: Hoàn thành </a:t>
            </a:r>
            <a:r>
              <a:rPr lang="pt-BR" sz="3200" b="1" dirty="0">
                <a:latin typeface="Times New Roman" panose="02020603050405020304" pitchFamily="18" charset="0"/>
                <a:cs typeface="Times New Roman" panose="02020603050405020304" pitchFamily="18" charset="0"/>
              </a:rPr>
              <a:t>Phiếu học tập 01</a:t>
            </a:r>
            <a:endParaRPr lang="vi-VN" sz="32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62713" y="3940403"/>
            <a:ext cx="4468306" cy="2621660"/>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80">
                                          <p:stCondLst>
                                            <p:cond delay="0"/>
                                          </p:stCondLst>
                                        </p:cTn>
                                        <p:tgtEl>
                                          <p:spTgt spid="8"/>
                                        </p:tgtEl>
                                      </p:cBhvr>
                                    </p:animEffect>
                                    <p:anim calcmode="lin" valueType="num">
                                      <p:cBhvr>
                                        <p:cTn id="3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7" dur="26">
                                          <p:stCondLst>
                                            <p:cond delay="650"/>
                                          </p:stCondLst>
                                        </p:cTn>
                                        <p:tgtEl>
                                          <p:spTgt spid="8"/>
                                        </p:tgtEl>
                                      </p:cBhvr>
                                      <p:to x="100000" y="60000"/>
                                    </p:animScale>
                                    <p:animScale>
                                      <p:cBhvr>
                                        <p:cTn id="38" dur="166" decel="50000">
                                          <p:stCondLst>
                                            <p:cond delay="676"/>
                                          </p:stCondLst>
                                        </p:cTn>
                                        <p:tgtEl>
                                          <p:spTgt spid="8"/>
                                        </p:tgtEl>
                                      </p:cBhvr>
                                      <p:to x="100000" y="100000"/>
                                    </p:animScale>
                                    <p:animScale>
                                      <p:cBhvr>
                                        <p:cTn id="39" dur="26">
                                          <p:stCondLst>
                                            <p:cond delay="1312"/>
                                          </p:stCondLst>
                                        </p:cTn>
                                        <p:tgtEl>
                                          <p:spTgt spid="8"/>
                                        </p:tgtEl>
                                      </p:cBhvr>
                                      <p:to x="100000" y="80000"/>
                                    </p:animScale>
                                    <p:animScale>
                                      <p:cBhvr>
                                        <p:cTn id="40" dur="166" decel="50000">
                                          <p:stCondLst>
                                            <p:cond delay="1338"/>
                                          </p:stCondLst>
                                        </p:cTn>
                                        <p:tgtEl>
                                          <p:spTgt spid="8"/>
                                        </p:tgtEl>
                                      </p:cBhvr>
                                      <p:to x="100000" y="100000"/>
                                    </p:animScale>
                                    <p:animScale>
                                      <p:cBhvr>
                                        <p:cTn id="41" dur="26">
                                          <p:stCondLst>
                                            <p:cond delay="1642"/>
                                          </p:stCondLst>
                                        </p:cTn>
                                        <p:tgtEl>
                                          <p:spTgt spid="8"/>
                                        </p:tgtEl>
                                      </p:cBhvr>
                                      <p:to x="100000" y="90000"/>
                                    </p:animScale>
                                    <p:animScale>
                                      <p:cBhvr>
                                        <p:cTn id="42" dur="166" decel="50000">
                                          <p:stCondLst>
                                            <p:cond delay="1668"/>
                                          </p:stCondLst>
                                        </p:cTn>
                                        <p:tgtEl>
                                          <p:spTgt spid="8"/>
                                        </p:tgtEl>
                                      </p:cBhvr>
                                      <p:to x="100000" y="100000"/>
                                    </p:animScale>
                                    <p:animScale>
                                      <p:cBhvr>
                                        <p:cTn id="43" dur="26">
                                          <p:stCondLst>
                                            <p:cond delay="1808"/>
                                          </p:stCondLst>
                                        </p:cTn>
                                        <p:tgtEl>
                                          <p:spTgt spid="8"/>
                                        </p:tgtEl>
                                      </p:cBhvr>
                                      <p:to x="100000" y="95000"/>
                                    </p:animScale>
                                    <p:animScale>
                                      <p:cBhvr>
                                        <p:cTn id="44" dur="166" decel="50000">
                                          <p:stCondLst>
                                            <p:cond delay="1834"/>
                                          </p:stCondLst>
                                        </p:cTn>
                                        <p:tgtEl>
                                          <p:spTgt spid="8"/>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355600" y="274320"/>
            <a:ext cx="11602720" cy="3749040"/>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bg1"/>
                </a:solidFill>
                <a:latin typeface="Times New Roman" panose="02020603050405020304" pitchFamily="18" charset="0"/>
                <a:cs typeface="Times New Roman" panose="02020603050405020304" pitchFamily="18" charset="0"/>
              </a:rPr>
              <a:t>Câu 9: Nhận xét nào đúng về nghệ thuật tả cảnh của bài thơ?</a:t>
            </a:r>
            <a:endParaRPr lang="vi-VN"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A. </a:t>
            </a:r>
            <a:r>
              <a:rPr lang="en-US" sz="2800" dirty="0" err="1">
                <a:solidFill>
                  <a:schemeClr val="bg1"/>
                </a:solidFill>
                <a:latin typeface="Times New Roman" panose="02020603050405020304" pitchFamily="18" charset="0"/>
                <a:cs typeface="Times New Roman" panose="02020603050405020304" pitchFamily="18" charset="0"/>
              </a:rPr>
              <a:t>Sử</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dụng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từ</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tạo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hình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giọng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thơ</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nhẹ</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nhàng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ngữ</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điệu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tự</a:t>
            </a:r>
            <a:r>
              <a:rPr lang="en-US" sz="2800" dirty="0">
                <a:solidFill>
                  <a:schemeClr val="bg1"/>
                </a:solidFill>
                <a:latin typeface="Times New Roman" panose="02020603050405020304" pitchFamily="18" charset="0"/>
                <a:cs typeface="Times New Roman" panose="02020603050405020304" pitchFamily="18" charset="0"/>
              </a:rPr>
              <a:t> do, </a:t>
            </a:r>
            <a:r>
              <a:rPr lang="en-US" sz="2800" dirty="0" err="1">
                <a:solidFill>
                  <a:schemeClr val="bg1"/>
                </a:solidFill>
                <a:latin typeface="Times New Roman" panose="02020603050405020304" pitchFamily="18" charset="0"/>
                <a:cs typeface="Times New Roman" panose="02020603050405020304" pitchFamily="18" charset="0"/>
              </a:rPr>
              <a:t>phù</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hợp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với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tư</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tưởng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phóng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khoáng</a:t>
            </a:r>
            <a:r>
              <a:rPr lang="en-US" sz="2800" dirty="0">
                <a:solidFill>
                  <a:schemeClr val="bg1"/>
                </a:solidFill>
                <a:latin typeface="Times New Roman" panose="02020603050405020304" pitchFamily="18" charset="0"/>
                <a:cs typeface="Times New Roman" panose="02020603050405020304" pitchFamily="18" charset="0"/>
              </a:rPr>
              <a:t>.</a:t>
            </a:r>
            <a:endParaRPr lang="vi-VN"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B. </a:t>
            </a:r>
            <a:r>
              <a:rPr lang="en-US" sz="2800" dirty="0" err="1">
                <a:solidFill>
                  <a:schemeClr val="bg1"/>
                </a:solidFill>
                <a:latin typeface="Times New Roman" panose="02020603050405020304" pitchFamily="18" charset="0"/>
                <a:cs typeface="Times New Roman" panose="02020603050405020304" pitchFamily="18" charset="0"/>
              </a:rPr>
              <a:t>Sử</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dụng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thủ</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pháp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nghệ</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thuật</a:t>
            </a:r>
            <a:r>
              <a:rPr lang="en-US" sz="2800" dirty="0">
                <a:solidFill>
                  <a:schemeClr val="bg1"/>
                </a:solidFill>
                <a:latin typeface="Times New Roman" panose="02020603050405020304" pitchFamily="18" charset="0"/>
                <a:cs typeface="Times New Roman" panose="02020603050405020304" pitchFamily="18" charset="0"/>
              </a:rPr>
              <a:t> so </a:t>
            </a:r>
            <a:r>
              <a:rPr lang="en-US" sz="2800" dirty="0" err="1">
                <a:solidFill>
                  <a:schemeClr val="bg1"/>
                </a:solidFill>
                <a:latin typeface="Times New Roman" panose="02020603050405020304" pitchFamily="18" charset="0"/>
                <a:cs typeface="Times New Roman" panose="02020603050405020304" pitchFamily="18" charset="0"/>
              </a:rPr>
              <a:t>sánh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câu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hỏi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từ</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mang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đến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chúng</a:t>
            </a:r>
            <a:r>
              <a:rPr lang="en-US" sz="2800" dirty="0">
                <a:solidFill>
                  <a:schemeClr val="bg1"/>
                </a:solidFill>
                <a:latin typeface="Times New Roman" panose="02020603050405020304" pitchFamily="18" charset="0"/>
                <a:cs typeface="Times New Roman" panose="02020603050405020304" pitchFamily="18" charset="0"/>
              </a:rPr>
              <a:t> ta </a:t>
            </a:r>
            <a:r>
              <a:rPr lang="en-US" sz="2800" dirty="0" err="1">
                <a:solidFill>
                  <a:schemeClr val="bg1"/>
                </a:solidFill>
                <a:latin typeface="Times New Roman" panose="02020603050405020304" pitchFamily="18" charset="0"/>
                <a:cs typeface="Times New Roman" panose="02020603050405020304" pitchFamily="18" charset="0"/>
              </a:rPr>
              <a:t>một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bức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tranh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thiên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nhiên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đậm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chất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thiền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mênh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mông</a:t>
            </a:r>
            <a:r>
              <a:rPr lang="en-US" sz="2800" dirty="0">
                <a:solidFill>
                  <a:schemeClr val="bg1"/>
                </a:solidFill>
                <a:latin typeface="Times New Roman" panose="02020603050405020304" pitchFamily="18" charset="0"/>
                <a:cs typeface="Times New Roman" panose="02020603050405020304" pitchFamily="18" charset="0"/>
              </a:rPr>
              <a:t> non </a:t>
            </a:r>
            <a:r>
              <a:rPr lang="en-US" sz="2800" dirty="0" err="1">
                <a:solidFill>
                  <a:schemeClr val="bg1"/>
                </a:solidFill>
                <a:latin typeface="Times New Roman" panose="02020603050405020304" pitchFamily="18" charset="0"/>
                <a:cs typeface="Times New Roman" panose="02020603050405020304" pitchFamily="18" charset="0"/>
              </a:rPr>
              <a:t>nước</a:t>
            </a:r>
            <a:r>
              <a:rPr lang="en-US" sz="2800" dirty="0">
                <a:solidFill>
                  <a:schemeClr val="bg1"/>
                </a:solidFill>
                <a:latin typeface="Times New Roman" panose="02020603050405020304" pitchFamily="18" charset="0"/>
                <a:cs typeface="Times New Roman" panose="02020603050405020304" pitchFamily="18" charset="0"/>
              </a:rPr>
              <a:t>. </a:t>
            </a:r>
            <a:endParaRPr lang="vi-VN"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C. </a:t>
            </a:r>
            <a:r>
              <a:rPr lang="en-US" sz="2800" dirty="0" err="1">
                <a:solidFill>
                  <a:schemeClr val="bg1"/>
                </a:solidFill>
                <a:latin typeface="Times New Roman" panose="02020603050405020304" pitchFamily="18" charset="0"/>
                <a:cs typeface="Times New Roman" panose="02020603050405020304" pitchFamily="18" charset="0"/>
              </a:rPr>
              <a:t>Nghệ</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thuật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tả</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cảnh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giàu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chất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tưởng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tượng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phú</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về</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cảnh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vật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không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gian</a:t>
            </a:r>
            <a:r>
              <a:rPr lang="en-US" sz="2800" dirty="0">
                <a:solidFill>
                  <a:schemeClr val="bg1"/>
                </a:solidFill>
                <a:latin typeface="Times New Roman" panose="02020603050405020304" pitchFamily="18" charset="0"/>
                <a:cs typeface="Times New Roman" panose="02020603050405020304" pitchFamily="18" charset="0"/>
              </a:rPr>
              <a:t>.</a:t>
            </a:r>
            <a:endParaRPr lang="vi-VN"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D. </a:t>
            </a:r>
            <a:r>
              <a:rPr lang="en-US" sz="2800" dirty="0" err="1">
                <a:solidFill>
                  <a:schemeClr val="bg1"/>
                </a:solidFill>
                <a:latin typeface="Times New Roman" panose="02020603050405020304" pitchFamily="18" charset="0"/>
                <a:cs typeface="Times New Roman" panose="02020603050405020304" pitchFamily="18" charset="0"/>
              </a:rPr>
              <a:t>Tất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cả</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đều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đúng</a:t>
            </a: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5" name="Star: 6 Points 4"/>
          <p:cNvSpPr/>
          <p:nvPr/>
        </p:nvSpPr>
        <p:spPr>
          <a:xfrm>
            <a:off x="3677920" y="4236720"/>
            <a:ext cx="4003040" cy="2225040"/>
          </a:xfrm>
          <a:prstGeom prst="star6">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anose="02020603050405020304" pitchFamily="18" charset="0"/>
                <a:cs typeface="Times New Roman" panose="02020603050405020304" pitchFamily="18" charset="0"/>
              </a:rPr>
              <a:t>D</a:t>
            </a:r>
            <a:endParaRPr lang="en-US" sz="6000" dirty="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p:cNvSpPr/>
          <p:nvPr/>
        </p:nvSpPr>
        <p:spPr>
          <a:xfrm>
            <a:off x="264160" y="284480"/>
            <a:ext cx="11592560" cy="3144520"/>
          </a:xfrm>
          <a:prstGeom prst="double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chemeClr val="bg1"/>
                </a:solidFill>
                <a:latin typeface="Times New Roman" panose="02020603050405020304" pitchFamily="18" charset="0"/>
                <a:cs typeface="Times New Roman" panose="02020603050405020304" pitchFamily="18" charset="0"/>
              </a:rPr>
              <a:t>Câu 10: Qua bài hát nói “Hương Sơn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phong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cảnh</a:t>
            </a:r>
            <a:r>
              <a:rPr lang="en-US" sz="3200" b="1" dirty="0">
                <a:solidFill>
                  <a:schemeClr val="bg1"/>
                </a:solidFill>
                <a:latin typeface="Times New Roman" panose="02020603050405020304" pitchFamily="18" charset="0"/>
                <a:cs typeface="Times New Roman" panose="02020603050405020304" pitchFamily="18" charset="0"/>
              </a:rPr>
              <a:t> ca</a:t>
            </a:r>
            <a:r>
              <a:rPr lang="vi-VN" sz="3200" b="1" dirty="0">
                <a:solidFill>
                  <a:schemeClr val="bg1"/>
                </a:solidFill>
                <a:latin typeface="Times New Roman" panose="02020603050405020304" pitchFamily="18" charset="0"/>
                <a:cs typeface="Times New Roman" panose="02020603050405020304" pitchFamily="18" charset="0"/>
              </a:rPr>
              <a:t>”, tác giả muốn gửi gắm điều gì?</a:t>
            </a:r>
            <a:endParaRPr lang="vi-VN" sz="3200" dirty="0">
              <a:solidFill>
                <a:schemeClr val="bg1"/>
              </a:solidFill>
              <a:latin typeface="Times New Roman" panose="02020603050405020304" pitchFamily="18" charset="0"/>
              <a:cs typeface="Times New Roman" panose="02020603050405020304" pitchFamily="18" charset="0"/>
            </a:endParaRPr>
          </a:p>
          <a:p>
            <a:r>
              <a:rPr lang="vi-VN" sz="3200" dirty="0">
                <a:solidFill>
                  <a:schemeClr val="bg1"/>
                </a:solidFill>
                <a:latin typeface="Times New Roman" panose="02020603050405020304" pitchFamily="18" charset="0"/>
                <a:cs typeface="Times New Roman" panose="02020603050405020304" pitchFamily="18" charset="0"/>
              </a:rPr>
              <a:t>A. Niềm say mê thắng cảnh.		B. Bộc lộ sự sùng đạo.</a:t>
            </a:r>
            <a:endParaRPr lang="vi-VN" sz="3200" dirty="0">
              <a:solidFill>
                <a:schemeClr val="bg1"/>
              </a:solidFill>
              <a:latin typeface="Times New Roman" panose="02020603050405020304" pitchFamily="18" charset="0"/>
              <a:cs typeface="Times New Roman" panose="02020603050405020304" pitchFamily="18" charset="0"/>
            </a:endParaRPr>
          </a:p>
          <a:p>
            <a:r>
              <a:rPr lang="vi-VN" sz="3200" dirty="0">
                <a:solidFill>
                  <a:schemeClr val="bg1"/>
                </a:solidFill>
                <a:latin typeface="Times New Roman" panose="02020603050405020304" pitchFamily="18" charset="0"/>
                <a:cs typeface="Times New Roman" panose="02020603050405020304" pitchFamily="18" charset="0"/>
              </a:rPr>
              <a:t>C. Tình yêu, niềm tự hào về đất nước.	D. Tất cả các đáp án trên.</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3" name="Explosion: 8 Points 2"/>
          <p:cNvSpPr/>
          <p:nvPr/>
        </p:nvSpPr>
        <p:spPr>
          <a:xfrm>
            <a:off x="3566160" y="3749040"/>
            <a:ext cx="3556000" cy="218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C</a:t>
            </a:r>
            <a:endParaRPr lang="en-US" sz="5400" dirty="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452389" y="0"/>
            <a:ext cx="10308656" cy="5111015"/>
          </a:xfrm>
          <a:prstGeom prst="horizontalScroll">
            <a:avLst>
              <a:gd name="adj" fmla="val 2278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accent6">
                    <a:lumMod val="50000"/>
                  </a:schemeClr>
                </a:solidFill>
                <a:latin typeface="Times New Roman" panose="02020603050405020304" pitchFamily="18" charset="0"/>
                <a:cs typeface="Times New Roman" panose="02020603050405020304" pitchFamily="18" charset="0"/>
              </a:rPr>
              <a:t>*</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Nhiệm</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vụ</a:t>
            </a:r>
            <a:r>
              <a:rPr lang="en-US" sz="3200" b="1" dirty="0">
                <a:solidFill>
                  <a:schemeClr val="accent6">
                    <a:lumMod val="50000"/>
                  </a:schemeClr>
                </a:solidFill>
                <a:latin typeface="Times New Roman" panose="02020603050405020304" pitchFamily="18" charset="0"/>
                <a:cs typeface="Times New Roman" panose="02020603050405020304" pitchFamily="18" charset="0"/>
              </a:rPr>
              <a:t> 2 :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Viết</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đoạn</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văn</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ngắn</a:t>
            </a:r>
            <a:r>
              <a:rPr lang="en-US" sz="3200" b="1" dirty="0">
                <a:solidFill>
                  <a:schemeClr val="accent6">
                    <a:lumMod val="50000"/>
                  </a:schemeClr>
                </a:solidFill>
                <a:latin typeface="Times New Roman" panose="02020603050405020304" pitchFamily="18" charset="0"/>
                <a:cs typeface="Times New Roman" panose="02020603050405020304" pitchFamily="18" charset="0"/>
              </a:rPr>
              <a:t> (5- 7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dòng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nêu</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nhận</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em</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vẻ</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đẹp</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phong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cảnh</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Hương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Sơn</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được</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thể</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hiện</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trong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Hương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Sơn</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phong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cảnh</a:t>
            </a:r>
            <a:r>
              <a:rPr lang="en-US" sz="3200" b="1" dirty="0">
                <a:solidFill>
                  <a:schemeClr val="accent6">
                    <a:lumMod val="50000"/>
                  </a:schemeClr>
                </a:solidFill>
                <a:latin typeface="Times New Roman" panose="02020603050405020304" pitchFamily="18" charset="0"/>
                <a:cs typeface="Times New Roman" panose="02020603050405020304" pitchFamily="18" charset="0"/>
              </a:rPr>
              <a:t> ca” (Chu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Mạnh</a:t>
            </a:r>
            <a:r>
              <a:rPr lang="en-US" sz="3200" b="1" dirty="0">
                <a:solidFill>
                  <a:schemeClr val="accent6">
                    <a:lumMod val="50000"/>
                  </a:schemeClr>
                </a:solidFill>
                <a:latin typeface="Times New Roman" panose="02020603050405020304" pitchFamily="18" charset="0"/>
                <a:cs typeface="Times New Roman" panose="02020603050405020304" pitchFamily="18" charset="0"/>
              </a:rPr>
              <a:t> Trinh).</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367815" y="115503"/>
            <a:ext cx="6785812" cy="770021"/>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a:latin typeface="Times New Roman" panose="02020603050405020304" pitchFamily="18" charset="0"/>
                <a:cs typeface="Times New Roman" panose="02020603050405020304" pitchFamily="18" charset="0"/>
              </a:rPr>
              <a:t>Bảng kiểm kĩ năng viết đoạn văn:</a:t>
            </a:r>
            <a:endParaRPr lang="vi-VN" sz="32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112295" y="1058779"/>
          <a:ext cx="12079705" cy="5608320"/>
        </p:xfrm>
        <a:graphic>
          <a:graphicData uri="http://schemas.openxmlformats.org/drawingml/2006/table">
            <a:tbl>
              <a:tblPr firstRow="1" firstCol="1" bandRow="1">
                <a:tableStyleId>{5C22544A-7EE6-4342-B048-85BDC9FD1C3A}</a:tableStyleId>
              </a:tblPr>
              <a:tblGrid>
                <a:gridCol w="912162"/>
                <a:gridCol w="8702902"/>
                <a:gridCol w="2464641"/>
              </a:tblGrid>
              <a:tr h="0">
                <a:tc>
                  <a:txBody>
                    <a:bodyPr/>
                    <a:lstStyle/>
                    <a:p>
                      <a:pPr algn="ctr">
                        <a:lnSpc>
                          <a:spcPct val="115000"/>
                        </a:lnSpc>
                        <a:spcBef>
                          <a:spcPts val="600"/>
                        </a:spcBef>
                        <a:spcAft>
                          <a:spcPts val="600"/>
                        </a:spcAft>
                      </a:pPr>
                      <a:r>
                        <a:rPr lang="en-US" sz="3200" dirty="0">
                          <a:solidFill>
                            <a:srgbClr val="FF0000"/>
                          </a:solidFill>
                          <a:effectLst/>
                          <a:latin typeface="Times New Roman" panose="02020603050405020304" pitchFamily="18" charset="0"/>
                          <a:cs typeface="Times New Roman" panose="02020603050405020304" pitchFamily="18" charset="0"/>
                        </a:rPr>
                        <a:t>STT</a:t>
                      </a:r>
                      <a:endParaRPr lang="vi-VN"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Bef>
                          <a:spcPts val="600"/>
                        </a:spcBef>
                        <a:spcAft>
                          <a:spcPts val="600"/>
                        </a:spcAft>
                      </a:pPr>
                      <a:r>
                        <a:rPr lang="en-US" sz="3200" dirty="0" err="1">
                          <a:solidFill>
                            <a:srgbClr val="FF0000"/>
                          </a:solidFill>
                          <a:effectLst/>
                          <a:latin typeface="Times New Roman" panose="02020603050405020304" pitchFamily="18" charset="0"/>
                          <a:cs typeface="Times New Roman" panose="02020603050405020304" pitchFamily="18" charset="0"/>
                        </a:rPr>
                        <a:t>Tiêu</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chí</a:t>
                      </a:r>
                      <a:endParaRPr lang="vi-VN"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Bef>
                          <a:spcPts val="600"/>
                        </a:spcBef>
                        <a:spcAft>
                          <a:spcPts val="600"/>
                        </a:spcAft>
                      </a:pPr>
                      <a:r>
                        <a:rPr lang="en-US" sz="3200" dirty="0" err="1">
                          <a:solidFill>
                            <a:srgbClr val="FF0000"/>
                          </a:solidFill>
                          <a:effectLst/>
                          <a:latin typeface="Times New Roman" panose="02020603050405020304" pitchFamily="18" charset="0"/>
                          <a:cs typeface="Times New Roman" panose="02020603050405020304" pitchFamily="18" charset="0"/>
                        </a:rPr>
                        <a:t>Đạt</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Chưa</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đạt</a:t>
                      </a:r>
                      <a:endParaRPr lang="vi-VN"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0">
                <a:tc>
                  <a:txBody>
                    <a:bodyPr/>
                    <a:lstStyle/>
                    <a:p>
                      <a:pPr algn="ctr">
                        <a:lnSpc>
                          <a:spcPct val="115000"/>
                        </a:lnSpc>
                        <a:spcBef>
                          <a:spcPts val="600"/>
                        </a:spcBef>
                        <a:spcAft>
                          <a:spcPts val="600"/>
                        </a:spcAft>
                      </a:pP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1</a:t>
                      </a:r>
                      <a:endParaRPr lang="vi-VN" sz="3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600"/>
                        </a:spcAft>
                      </a:pPr>
                      <a:r>
                        <a:rPr lang="en-US" sz="3200" dirty="0" err="1">
                          <a:effectLst/>
                          <a:latin typeface="Times New Roman" panose="02020603050405020304" pitchFamily="18" charset="0"/>
                          <a:cs typeface="Times New Roman" panose="02020603050405020304" pitchFamily="18" charset="0"/>
                        </a:rPr>
                        <a:t>Đảm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bảo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hình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thức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đoạn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văn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với</a:t>
                      </a:r>
                      <a:r>
                        <a:rPr lang="en-US" sz="3200" dirty="0">
                          <a:effectLst/>
                          <a:latin typeface="Times New Roman" panose="02020603050405020304" pitchFamily="18" charset="0"/>
                          <a:cs typeface="Times New Roman" panose="02020603050405020304" pitchFamily="18" charset="0"/>
                        </a:rPr>
                        <a:t> dung </a:t>
                      </a:r>
                      <a:r>
                        <a:rPr lang="en-US" sz="3200" dirty="0" err="1">
                          <a:effectLst/>
                          <a:latin typeface="Times New Roman" panose="02020603050405020304" pitchFamily="18" charset="0"/>
                          <a:cs typeface="Times New Roman" panose="02020603050405020304" pitchFamily="18" charset="0"/>
                        </a:rPr>
                        <a:t>lượng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khoảng</a:t>
                      </a:r>
                      <a:r>
                        <a:rPr lang="en-US" sz="3200" dirty="0">
                          <a:effectLst/>
                          <a:latin typeface="Times New Roman" panose="02020603050405020304" pitchFamily="18" charset="0"/>
                          <a:cs typeface="Times New Roman" panose="02020603050405020304" pitchFamily="18" charset="0"/>
                        </a:rPr>
                        <a:t> 5 - 7 </a:t>
                      </a:r>
                      <a:r>
                        <a:rPr lang="en-US" sz="3200" dirty="0" err="1">
                          <a:effectLst/>
                          <a:latin typeface="Times New Roman" panose="02020603050405020304" pitchFamily="18" charset="0"/>
                          <a:cs typeface="Times New Roman" panose="02020603050405020304" pitchFamily="18" charset="0"/>
                        </a:rPr>
                        <a:t>dòng</a:t>
                      </a:r>
                      <a:r>
                        <a:rPr lang="en-US" sz="3200" dirty="0">
                          <a:effectLst/>
                          <a:latin typeface="Times New Roman" panose="02020603050405020304" pitchFamily="18" charset="0"/>
                          <a:cs typeface="Times New Roman" panose="02020603050405020304" pitchFamily="18" charset="0"/>
                        </a:rPr>
                        <a:t>.</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3200" dirty="0">
                          <a:effectLst/>
                          <a:latin typeface="Times New Roman" panose="02020603050405020304" pitchFamily="18" charset="0"/>
                          <a:cs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ctr">
                        <a:lnSpc>
                          <a:spcPct val="115000"/>
                        </a:lnSpc>
                        <a:spcBef>
                          <a:spcPts val="600"/>
                        </a:spcBef>
                        <a:spcAft>
                          <a:spcPts val="600"/>
                        </a:spcAft>
                      </a:pP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2</a:t>
                      </a:r>
                      <a:endParaRPr lang="vi-VN" sz="3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600"/>
                        </a:spcAft>
                      </a:pPr>
                      <a:r>
                        <a:rPr lang="en-US" sz="3200" dirty="0" err="1">
                          <a:effectLst/>
                          <a:latin typeface="Times New Roman" panose="02020603050405020304" pitchFamily="18" charset="0"/>
                          <a:cs typeface="Times New Roman" panose="02020603050405020304" pitchFamily="18" charset="0"/>
                        </a:rPr>
                        <a:t>Đoạn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văn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đúng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chủ</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đề</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cảm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nhận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về</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vẻ</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đẹp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phong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cảnh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Hương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được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thể</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hiện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bài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thơ</a:t>
                      </a:r>
                      <a:r>
                        <a:rPr lang="en-US" sz="3200" dirty="0">
                          <a:effectLst/>
                          <a:latin typeface="Times New Roman" panose="02020603050405020304" pitchFamily="18" charset="0"/>
                          <a:cs typeface="Times New Roman" panose="02020603050405020304" pitchFamily="18" charset="0"/>
                        </a:rPr>
                        <a:t>.</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3200">
                          <a:effectLst/>
                          <a:latin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ctr">
                        <a:lnSpc>
                          <a:spcPct val="115000"/>
                        </a:lnSpc>
                        <a:spcBef>
                          <a:spcPts val="600"/>
                        </a:spcBef>
                        <a:spcAft>
                          <a:spcPts val="600"/>
                        </a:spcAft>
                      </a:pP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3</a:t>
                      </a:r>
                      <a:endParaRPr lang="vi-VN" sz="3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600"/>
                        </a:spcAft>
                      </a:pPr>
                      <a:r>
                        <a:rPr lang="en-US" sz="3200" dirty="0" err="1">
                          <a:effectLst/>
                          <a:latin typeface="Times New Roman" panose="02020603050405020304" pitchFamily="18" charset="0"/>
                          <a:cs typeface="Times New Roman" panose="02020603050405020304" pitchFamily="18" charset="0"/>
                        </a:rPr>
                        <a:t>Đoạn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văn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đảm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bảo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tính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liên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kết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giữa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câu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đoạn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văn</a:t>
                      </a:r>
                      <a:r>
                        <a:rPr lang="en-US" sz="3200" dirty="0">
                          <a:effectLst/>
                          <a:latin typeface="Times New Roman" panose="02020603050405020304" pitchFamily="18" charset="0"/>
                          <a:cs typeface="Times New Roman" panose="02020603050405020304" pitchFamily="18" charset="0"/>
                        </a:rPr>
                        <a:t>.</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3200">
                          <a:effectLst/>
                          <a:latin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ctr">
                        <a:lnSpc>
                          <a:spcPct val="115000"/>
                        </a:lnSpc>
                        <a:spcBef>
                          <a:spcPts val="600"/>
                        </a:spcBef>
                        <a:spcAft>
                          <a:spcPts val="600"/>
                        </a:spcAft>
                      </a:pP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4</a:t>
                      </a:r>
                      <a:endParaRPr lang="vi-VN" sz="32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600"/>
                        </a:spcAft>
                      </a:pPr>
                      <a:r>
                        <a:rPr lang="en-US" sz="3200" dirty="0" err="1">
                          <a:effectLst/>
                          <a:latin typeface="Times New Roman" panose="02020603050405020304" pitchFamily="18" charset="0"/>
                          <a:cs typeface="Times New Roman" panose="02020603050405020304" pitchFamily="18" charset="0"/>
                        </a:rPr>
                        <a:t>Đoạn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văn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đảm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bảo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về</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yêu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cầu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về</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chính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tả</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cách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sử</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dụng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từ</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ngữ</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ngữ</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pháp</a:t>
                      </a:r>
                      <a:r>
                        <a:rPr lang="en-US" sz="3200" dirty="0">
                          <a:effectLst/>
                          <a:latin typeface="Times New Roman" panose="02020603050405020304" pitchFamily="18" charset="0"/>
                          <a:cs typeface="Times New Roman" panose="02020603050405020304" pitchFamily="18" charset="0"/>
                        </a:rPr>
                        <a:t>.</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3200" dirty="0">
                          <a:effectLst/>
                          <a:latin typeface="Times New Roman" panose="02020603050405020304" pitchFamily="18" charset="0"/>
                          <a:cs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1087655" y="125130"/>
            <a:ext cx="8335478" cy="991402"/>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HOẠT ĐỘNG 4: VẬN DỤNG, LIÊN HỆ</a:t>
            </a:r>
            <a:endParaRPr lang="vi-VN" sz="32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nvGraphicFramePr>
        <p:xfrm>
          <a:off x="269506" y="1280160"/>
          <a:ext cx="11559942" cy="4329764"/>
        </p:xfrm>
        <a:graphic>
          <a:graphicData uri="http://schemas.openxmlformats.org/drawingml/2006/table">
            <a:tbl>
              <a:tblPr firstRow="1" bandRow="1">
                <a:tableStyleId>{5C22544A-7EE6-4342-B048-85BDC9FD1C3A}</a:tableStyleId>
              </a:tblPr>
              <a:tblGrid>
                <a:gridCol w="6391176"/>
                <a:gridCol w="5168766"/>
              </a:tblGrid>
              <a:tr h="4329764">
                <a:tc>
                  <a:txBody>
                    <a:bodyPr/>
                    <a:lstStyle/>
                    <a:p>
                      <a:r>
                        <a:rPr lang="pt-BR" sz="2800" b="1" kern="1200" dirty="0">
                          <a:solidFill>
                            <a:srgbClr val="C00000"/>
                          </a:solidFill>
                          <a:effectLst/>
                          <a:latin typeface="Times New Roman" panose="02020603050405020304" pitchFamily="18" charset="0"/>
                          <a:ea typeface="+mn-ea"/>
                          <a:cs typeface="Times New Roman" panose="02020603050405020304" pitchFamily="18" charset="0"/>
                        </a:rPr>
                        <a:t>B1: </a:t>
                      </a:r>
                      <a:r>
                        <a:rPr lang="en-US" sz="2800" b="1" kern="1200" dirty="0">
                          <a:solidFill>
                            <a:srgbClr val="C00000"/>
                          </a:solidFill>
                          <a:effectLst/>
                          <a:latin typeface="Times New Roman" panose="02020603050405020304" pitchFamily="18" charset="0"/>
                          <a:ea typeface="+mn-ea"/>
                          <a:cs typeface="Times New Roman" panose="02020603050405020304" pitchFamily="18" charset="0"/>
                        </a:rPr>
                        <a:t>Think (</a:t>
                      </a:r>
                      <a:r>
                        <a:rPr lang="en-US" sz="2800" b="1" kern="1200" dirty="0" err="1">
                          <a:solidFill>
                            <a:srgbClr val="C00000"/>
                          </a:solidFill>
                          <a:effectLst/>
                          <a:latin typeface="Times New Roman" panose="02020603050405020304" pitchFamily="18" charset="0"/>
                          <a:ea typeface="+mn-ea"/>
                          <a:cs typeface="Times New Roman" panose="02020603050405020304" pitchFamily="18" charset="0"/>
                        </a:rPr>
                        <a:t>Nghĩ</a:t>
                      </a:r>
                      <a:r>
                        <a:rPr lang="en-US" sz="2800" b="1" kern="1200" dirty="0">
                          <a:solidFill>
                            <a:srgbClr val="C00000"/>
                          </a:solidFill>
                          <a:effectLst/>
                          <a:latin typeface="Times New Roman" panose="02020603050405020304" pitchFamily="18" charset="0"/>
                          <a:ea typeface="+mn-ea"/>
                          <a:cs typeface="Times New Roman" panose="02020603050405020304" pitchFamily="18" charset="0"/>
                        </a:rPr>
                        <a:t>)</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Suy</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nghĩ</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độc</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lập</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về</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vấn</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đề</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được</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nêu</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ra</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tự</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hình</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thành</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nên</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ý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tưởng</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của</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mình</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a:t>
                      </a:r>
                      <a:endParaRPr lang="vi-VN" sz="2800" b="1" kern="1200" dirty="0">
                        <a:solidFill>
                          <a:srgbClr val="C00000"/>
                        </a:solidFill>
                        <a:effectLst/>
                        <a:latin typeface="Times New Roman" panose="02020603050405020304" pitchFamily="18" charset="0"/>
                        <a:ea typeface="+mn-ea"/>
                        <a:cs typeface="Times New Roman" panose="02020603050405020304" pitchFamily="18" charset="0"/>
                      </a:endParaRPr>
                    </a:p>
                    <a:p>
                      <a:r>
                        <a:rPr lang="vi-VN" sz="2800" b="1" kern="1200" dirty="0">
                          <a:solidFill>
                            <a:srgbClr val="C00000"/>
                          </a:solidFill>
                          <a:effectLst/>
                          <a:latin typeface="Times New Roman" panose="02020603050405020304" pitchFamily="18" charset="0"/>
                          <a:ea typeface="+mn-ea"/>
                          <a:cs typeface="Times New Roman" panose="02020603050405020304" pitchFamily="18" charset="0"/>
                        </a:rPr>
                        <a:t>B2: Pair (Bắt cặp): </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G</a:t>
                      </a:r>
                      <a:r>
                        <a:rPr lang="vi-VN" sz="2800" b="0" kern="1200" dirty="0">
                          <a:solidFill>
                            <a:srgbClr val="C00000"/>
                          </a:solidFill>
                          <a:effectLst/>
                          <a:latin typeface="Times New Roman" panose="02020603050405020304" pitchFamily="18" charset="0"/>
                          <a:ea typeface="+mn-ea"/>
                          <a:cs typeface="Times New Roman" panose="02020603050405020304" pitchFamily="18" charset="0"/>
                        </a:rPr>
                        <a:t>hép cặp với nhau để thảo luận về những ý tưởng vừa có.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Có</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thể</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thảo</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luận</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theo</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cặp</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cùng</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bàn</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a:t>
                      </a:r>
                      <a:endParaRPr lang="vi-VN" sz="2800" b="0" kern="1200" dirty="0">
                        <a:solidFill>
                          <a:srgbClr val="C00000"/>
                        </a:solidFill>
                        <a:effectLst/>
                        <a:latin typeface="Times New Roman" panose="02020603050405020304" pitchFamily="18" charset="0"/>
                        <a:ea typeface="+mn-ea"/>
                        <a:cs typeface="Times New Roman" panose="02020603050405020304" pitchFamily="18" charset="0"/>
                      </a:endParaRPr>
                    </a:p>
                    <a:p>
                      <a:r>
                        <a:rPr lang="en-US" sz="2800" b="1" kern="1200" dirty="0">
                          <a:solidFill>
                            <a:srgbClr val="C00000"/>
                          </a:solidFill>
                          <a:effectLst/>
                          <a:latin typeface="Times New Roman" panose="02020603050405020304" pitchFamily="18" charset="0"/>
                          <a:ea typeface="+mn-ea"/>
                          <a:cs typeface="Times New Roman" panose="02020603050405020304" pitchFamily="18" charset="0"/>
                        </a:rPr>
                        <a:t>B3: Share (Chia </a:t>
                      </a:r>
                      <a:r>
                        <a:rPr lang="en-US" sz="2800" b="1" kern="1200" dirty="0" err="1">
                          <a:solidFill>
                            <a:srgbClr val="C00000"/>
                          </a:solidFill>
                          <a:effectLst/>
                          <a:latin typeface="Times New Roman" panose="02020603050405020304" pitchFamily="18" charset="0"/>
                          <a:ea typeface="+mn-ea"/>
                          <a:cs typeface="Times New Roman" panose="02020603050405020304" pitchFamily="18" charset="0"/>
                        </a:rPr>
                        <a:t>sẻ</a:t>
                      </a:r>
                      <a:r>
                        <a:rPr lang="en-US" sz="2800" b="1"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Chia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sẻ</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ý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tưởng</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vừa</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thảo</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luận</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với</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nhóm</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lớn</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hơn</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hoặc</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chia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sẻ</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trước</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 </a:t>
                      </a:r>
                      <a:r>
                        <a:rPr lang="en-US" sz="2800" b="0" kern="1200" dirty="0" err="1">
                          <a:solidFill>
                            <a:srgbClr val="C00000"/>
                          </a:solidFill>
                          <a:effectLst/>
                          <a:latin typeface="Times New Roman" panose="02020603050405020304" pitchFamily="18" charset="0"/>
                          <a:ea typeface="+mn-ea"/>
                          <a:cs typeface="Times New Roman" panose="02020603050405020304" pitchFamily="18" charset="0"/>
                        </a:rPr>
                        <a:t>lớp</a:t>
                      </a:r>
                      <a:r>
                        <a:rPr lang="en-US" sz="2800" b="0" kern="1200" dirty="0">
                          <a:solidFill>
                            <a:srgbClr val="C00000"/>
                          </a:solidFill>
                          <a:effectLst/>
                          <a:latin typeface="Times New Roman" panose="02020603050405020304" pitchFamily="18" charset="0"/>
                          <a:ea typeface="+mn-ea"/>
                          <a:cs typeface="Times New Roman" panose="02020603050405020304" pitchFamily="18" charset="0"/>
                        </a:rPr>
                        <a:t>.</a:t>
                      </a:r>
                      <a:endParaRPr lang="vi-VN" sz="2800" b="0"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24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9" name="Picture 8" descr="(Ảnh: Let's Discover the Doors of Knowledge - WordPress.com)"/>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814686" y="1386038"/>
            <a:ext cx="4889633" cy="395598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1" y="86627"/>
            <a:ext cx="6189044" cy="6622181"/>
          </a:xfrm>
          <a:prstGeom prst="plaqu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a:solidFill>
                  <a:schemeClr val="accent6">
                    <a:lumMod val="50000"/>
                  </a:schemeClr>
                </a:solidFill>
                <a:latin typeface="Times New Roman" panose="02020603050405020304" pitchFamily="18" charset="0"/>
                <a:cs typeface="Times New Roman" panose="02020603050405020304" pitchFamily="18" charset="0"/>
              </a:rPr>
              <a:t>Kĩ thuật Think – Pair – Share</a:t>
            </a:r>
            <a:endParaRPr lang="vi-VN" sz="3200">
              <a:solidFill>
                <a:schemeClr val="accent6">
                  <a:lumMod val="50000"/>
                </a:schemeClr>
              </a:solidFill>
              <a:latin typeface="Times New Roman" panose="02020603050405020304" pitchFamily="18" charset="0"/>
              <a:cs typeface="Times New Roman" panose="02020603050405020304" pitchFamily="18" charset="0"/>
            </a:endParaRPr>
          </a:p>
          <a:p>
            <a:r>
              <a:rPr lang="en-US" sz="3200">
                <a:solidFill>
                  <a:schemeClr val="accent6">
                    <a:lumMod val="50000"/>
                  </a:schemeClr>
                </a:solidFill>
                <a:latin typeface="Times New Roman" panose="02020603050405020304" pitchFamily="18" charset="0"/>
                <a:cs typeface="Times New Roman" panose="02020603050405020304" pitchFamily="18" charset="0"/>
              </a:rPr>
              <a:t>? Theo em, trên đất nước ta còn có những thắng cảnh nào sánh được với cảnh quan Hương Sơn? Trong số đó, thắng cảnh nào đã đi vào thơ? Hãy chia sẻ những gì em biết về thắng cảnh hoặc bài thơ ấy.</a:t>
            </a:r>
            <a:endParaRPr lang="vi-VN" sz="320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Plaque 4"/>
          <p:cNvSpPr/>
          <p:nvPr/>
        </p:nvSpPr>
        <p:spPr>
          <a:xfrm>
            <a:off x="6477802" y="86628"/>
            <a:ext cx="5582654" cy="6641432"/>
          </a:xfrm>
          <a:prstGeom prst="plaqu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6">
                    <a:lumMod val="50000"/>
                  </a:schemeClr>
                </a:solidFill>
                <a:latin typeface="Times New Roman" panose="02020603050405020304" pitchFamily="18" charset="0"/>
                <a:cs typeface="Times New Roman" panose="02020603050405020304" pitchFamily="18" charset="0"/>
              </a:rPr>
              <a:t>*Một số thắng cảnh ở nước ta với vẻ đẹp sánh ngang với cảnh quan Hương Sơn như: quần thể di tích Tràng An – Bái Đính (Ninh Bình); chùa Phật Tích (Tiên Du – Bắc Ninh); động Phong Nha, vịnh Hạ Long,…</a:t>
            </a:r>
            <a:endParaRPr lang="vi-VN" sz="320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96254" y="0"/>
            <a:ext cx="11906450" cy="6766560"/>
          </a:xfrm>
          <a:prstGeom prst="frame">
            <a:avLst>
              <a:gd name="adj1" fmla="val 382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aphicFrame>
        <p:nvGraphicFramePr>
          <p:cNvPr id="6" name="Table 5"/>
          <p:cNvGraphicFramePr>
            <a:graphicFrameLocks noGrp="1"/>
          </p:cNvGraphicFramePr>
          <p:nvPr/>
        </p:nvGraphicFramePr>
        <p:xfrm>
          <a:off x="428326" y="1221073"/>
          <a:ext cx="11242306" cy="5011674"/>
        </p:xfrm>
        <a:graphic>
          <a:graphicData uri="http://schemas.openxmlformats.org/drawingml/2006/table">
            <a:tbl>
              <a:tblPr firstRow="1" firstCol="1" bandRow="1">
                <a:tableStyleId>{5C22544A-7EE6-4342-B048-85BDC9FD1C3A}</a:tableStyleId>
              </a:tblPr>
              <a:tblGrid>
                <a:gridCol w="5621153"/>
                <a:gridCol w="5621153"/>
              </a:tblGrid>
              <a:tr h="0">
                <a:tc>
                  <a:txBody>
                    <a:bodyPr/>
                    <a:lstStyle/>
                    <a:p>
                      <a:pPr marL="457200">
                        <a:lnSpc>
                          <a:spcPct val="115000"/>
                        </a:lnSpc>
                        <a:spcBef>
                          <a:spcPts val="600"/>
                        </a:spcBef>
                        <a:spcAft>
                          <a:spcPts val="600"/>
                        </a:spcAft>
                      </a:pP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Đoản</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trạo</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hệ</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tà</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dương</a:t>
                      </a:r>
                      <a:endParaRPr lang="vi-VN" sz="2800" b="0" dirty="0">
                        <a:solidFill>
                          <a:schemeClr val="accent4">
                            <a:lumMod val="50000"/>
                          </a:schemeClr>
                        </a:solidFill>
                        <a:effectLst/>
                        <a:latin typeface="Times New Roman" panose="02020603050405020304" pitchFamily="18" charset="0"/>
                        <a:cs typeface="Times New Roman" panose="02020603050405020304" pitchFamily="18" charset="0"/>
                      </a:endParaRPr>
                    </a:p>
                    <a:p>
                      <a:pPr marL="457200">
                        <a:lnSpc>
                          <a:spcPct val="115000"/>
                        </a:lnSpc>
                        <a:spcBef>
                          <a:spcPts val="600"/>
                        </a:spcBef>
                        <a:spcAft>
                          <a:spcPts val="600"/>
                        </a:spcAft>
                      </a:pP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Thông</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thông</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yết</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thượng</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phương</a:t>
                      </a:r>
                      <a:endParaRPr lang="vi-VN" sz="2800" b="0" dirty="0">
                        <a:solidFill>
                          <a:schemeClr val="accent4">
                            <a:lumMod val="50000"/>
                          </a:schemeClr>
                        </a:solidFill>
                        <a:effectLst/>
                        <a:latin typeface="Times New Roman" panose="02020603050405020304" pitchFamily="18" charset="0"/>
                        <a:cs typeface="Times New Roman" panose="02020603050405020304" pitchFamily="18" charset="0"/>
                      </a:endParaRPr>
                    </a:p>
                    <a:p>
                      <a:pPr marL="457200">
                        <a:lnSpc>
                          <a:spcPct val="115000"/>
                        </a:lnSpc>
                        <a:spcBef>
                          <a:spcPts val="600"/>
                        </a:spcBef>
                        <a:spcAft>
                          <a:spcPts val="600"/>
                        </a:spcAft>
                      </a:pP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Vân</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quy</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thiền</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sáp</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lãnh</a:t>
                      </a:r>
                      <a:endParaRPr lang="vi-VN" sz="2800" b="0" dirty="0">
                        <a:solidFill>
                          <a:schemeClr val="accent4">
                            <a:lumMod val="50000"/>
                          </a:schemeClr>
                        </a:solidFill>
                        <a:effectLst/>
                        <a:latin typeface="Times New Roman" panose="02020603050405020304" pitchFamily="18" charset="0"/>
                        <a:cs typeface="Times New Roman" panose="02020603050405020304" pitchFamily="18" charset="0"/>
                      </a:endParaRPr>
                    </a:p>
                    <a:p>
                      <a:pPr marL="457200">
                        <a:lnSpc>
                          <a:spcPct val="115000"/>
                        </a:lnSpc>
                        <a:spcBef>
                          <a:spcPts val="600"/>
                        </a:spcBef>
                        <a:spcAft>
                          <a:spcPts val="600"/>
                        </a:spcAft>
                      </a:pP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Hoa</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lạc</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giản</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lưu</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hương</a:t>
                      </a:r>
                      <a:endParaRPr lang="vi-VN" sz="2800" b="0" dirty="0">
                        <a:solidFill>
                          <a:schemeClr val="accent4">
                            <a:lumMod val="50000"/>
                          </a:schemeClr>
                        </a:solidFill>
                        <a:effectLst/>
                        <a:latin typeface="Times New Roman" panose="02020603050405020304" pitchFamily="18" charset="0"/>
                        <a:cs typeface="Times New Roman" panose="02020603050405020304" pitchFamily="18" charset="0"/>
                      </a:endParaRPr>
                    </a:p>
                    <a:p>
                      <a:pPr marL="457200">
                        <a:lnSpc>
                          <a:spcPct val="115000"/>
                        </a:lnSpc>
                        <a:spcBef>
                          <a:spcPts val="600"/>
                        </a:spcBef>
                        <a:spcAft>
                          <a:spcPts val="600"/>
                        </a:spcAft>
                      </a:pP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Nhật</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mộ</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viên</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thanh</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cấp</a:t>
                      </a:r>
                      <a:endParaRPr lang="vi-VN" sz="2800" b="0" dirty="0">
                        <a:solidFill>
                          <a:schemeClr val="accent4">
                            <a:lumMod val="50000"/>
                          </a:schemeClr>
                        </a:solidFill>
                        <a:effectLst/>
                        <a:latin typeface="Times New Roman" panose="02020603050405020304" pitchFamily="18" charset="0"/>
                        <a:cs typeface="Times New Roman" panose="02020603050405020304" pitchFamily="18" charset="0"/>
                      </a:endParaRPr>
                    </a:p>
                    <a:p>
                      <a:pPr marL="457200">
                        <a:lnSpc>
                          <a:spcPct val="115000"/>
                        </a:lnSpc>
                        <a:spcBef>
                          <a:spcPts val="600"/>
                        </a:spcBef>
                        <a:spcAft>
                          <a:spcPts val="600"/>
                        </a:spcAft>
                      </a:pP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Sơn</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không</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trúc</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ảnh</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trường</a:t>
                      </a:r>
                      <a:endParaRPr lang="vi-VN" sz="2800" b="0" dirty="0">
                        <a:solidFill>
                          <a:schemeClr val="accent4">
                            <a:lumMod val="50000"/>
                          </a:schemeClr>
                        </a:solidFill>
                        <a:effectLst/>
                        <a:latin typeface="Times New Roman" panose="02020603050405020304" pitchFamily="18" charset="0"/>
                        <a:cs typeface="Times New Roman" panose="02020603050405020304" pitchFamily="18" charset="0"/>
                      </a:endParaRPr>
                    </a:p>
                    <a:p>
                      <a:pPr marL="457200">
                        <a:lnSpc>
                          <a:spcPct val="115000"/>
                        </a:lnSpc>
                        <a:spcBef>
                          <a:spcPts val="600"/>
                        </a:spcBef>
                        <a:spcAft>
                          <a:spcPts val="600"/>
                        </a:spcAft>
                      </a:pP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Cá</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trung</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chân</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hữu</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ý</a:t>
                      </a:r>
                      <a:endParaRPr lang="vi-VN" sz="2800" b="0" dirty="0">
                        <a:solidFill>
                          <a:schemeClr val="accent4">
                            <a:lumMod val="50000"/>
                          </a:schemeClr>
                        </a:solidFill>
                        <a:effectLst/>
                        <a:latin typeface="Times New Roman" panose="02020603050405020304" pitchFamily="18" charset="0"/>
                        <a:cs typeface="Times New Roman" panose="02020603050405020304" pitchFamily="18" charset="0"/>
                      </a:endParaRPr>
                    </a:p>
                    <a:p>
                      <a:pPr marL="457200">
                        <a:lnSpc>
                          <a:spcPct val="115000"/>
                        </a:lnSpc>
                        <a:spcBef>
                          <a:spcPts val="600"/>
                        </a:spcBef>
                        <a:spcAft>
                          <a:spcPts val="600"/>
                        </a:spcAft>
                      </a:pP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Dục</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ngữ</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hốt</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hoàn</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vương</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a:t>
                      </a:r>
                      <a:endParaRPr lang="vi-VN" sz="2800" b="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solidFill>
                      <a:schemeClr val="bg1"/>
                    </a:solidFill>
                  </a:tcPr>
                </a:tc>
                <a:tc>
                  <a:txBody>
                    <a:bodyPr/>
                    <a:lstStyle/>
                    <a:p>
                      <a:pPr marL="457200">
                        <a:lnSpc>
                          <a:spcPct val="115000"/>
                        </a:lnSpc>
                        <a:spcBef>
                          <a:spcPts val="600"/>
                        </a:spcBef>
                        <a:spcAft>
                          <a:spcPts val="600"/>
                        </a:spcAft>
                      </a:pP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Bóng</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xế</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thuyền</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con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buộc</a:t>
                      </a:r>
                      <a:endParaRPr lang="vi-VN" sz="2800" b="0" dirty="0">
                        <a:solidFill>
                          <a:schemeClr val="accent4">
                            <a:lumMod val="50000"/>
                          </a:schemeClr>
                        </a:solidFill>
                        <a:effectLst/>
                        <a:latin typeface="Times New Roman" panose="02020603050405020304" pitchFamily="18" charset="0"/>
                        <a:cs typeface="Times New Roman" panose="02020603050405020304" pitchFamily="18" charset="0"/>
                      </a:endParaRPr>
                    </a:p>
                    <a:p>
                      <a:pPr marL="457200">
                        <a:lnSpc>
                          <a:spcPct val="115000"/>
                        </a:lnSpc>
                        <a:spcBef>
                          <a:spcPts val="600"/>
                        </a:spcBef>
                        <a:spcAft>
                          <a:spcPts val="600"/>
                        </a:spcAft>
                      </a:pP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Vội</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lên</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lễ</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Phật</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đài</a:t>
                      </a:r>
                      <a:endParaRPr lang="vi-VN" sz="2800" b="0" dirty="0">
                        <a:solidFill>
                          <a:schemeClr val="accent4">
                            <a:lumMod val="50000"/>
                          </a:schemeClr>
                        </a:solidFill>
                        <a:effectLst/>
                        <a:latin typeface="Times New Roman" panose="02020603050405020304" pitchFamily="18" charset="0"/>
                        <a:cs typeface="Times New Roman" panose="02020603050405020304" pitchFamily="18" charset="0"/>
                      </a:endParaRPr>
                    </a:p>
                    <a:p>
                      <a:pPr marL="457200">
                        <a:lnSpc>
                          <a:spcPct val="115000"/>
                        </a:lnSpc>
                        <a:spcBef>
                          <a:spcPts val="600"/>
                        </a:spcBef>
                        <a:spcAft>
                          <a:spcPts val="600"/>
                        </a:spcAft>
                      </a:pP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Mây</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về</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giường</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sãi</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lạnh</a:t>
                      </a:r>
                      <a:endParaRPr lang="vi-VN" sz="2800" b="0" dirty="0">
                        <a:solidFill>
                          <a:schemeClr val="accent4">
                            <a:lumMod val="50000"/>
                          </a:schemeClr>
                        </a:solidFill>
                        <a:effectLst/>
                        <a:latin typeface="Times New Roman" panose="02020603050405020304" pitchFamily="18" charset="0"/>
                        <a:cs typeface="Times New Roman" panose="02020603050405020304" pitchFamily="18" charset="0"/>
                      </a:endParaRPr>
                    </a:p>
                    <a:p>
                      <a:pPr marL="457200">
                        <a:lnSpc>
                          <a:spcPct val="115000"/>
                        </a:lnSpc>
                        <a:spcBef>
                          <a:spcPts val="600"/>
                        </a:spcBef>
                        <a:spcAft>
                          <a:spcPts val="600"/>
                        </a:spcAft>
                      </a:pP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Hoa</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rụng</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suối</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hương</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trôi</a:t>
                      </a:r>
                      <a:endParaRPr lang="vi-VN" sz="2800" b="0" dirty="0">
                        <a:solidFill>
                          <a:schemeClr val="accent4">
                            <a:lumMod val="50000"/>
                          </a:schemeClr>
                        </a:solidFill>
                        <a:effectLst/>
                        <a:latin typeface="Times New Roman" panose="02020603050405020304" pitchFamily="18" charset="0"/>
                        <a:cs typeface="Times New Roman" panose="02020603050405020304" pitchFamily="18" charset="0"/>
                      </a:endParaRPr>
                    </a:p>
                    <a:p>
                      <a:pPr marL="457200">
                        <a:lnSpc>
                          <a:spcPct val="115000"/>
                        </a:lnSpc>
                        <a:spcBef>
                          <a:spcPts val="600"/>
                        </a:spcBef>
                        <a:spcAft>
                          <a:spcPts val="600"/>
                        </a:spcAft>
                      </a:pP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Chiều</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tối</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vượn</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kêu</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rộn</a:t>
                      </a:r>
                      <a:endParaRPr lang="vi-VN" sz="2800" b="0" dirty="0">
                        <a:solidFill>
                          <a:schemeClr val="accent4">
                            <a:lumMod val="50000"/>
                          </a:schemeClr>
                        </a:solidFill>
                        <a:effectLst/>
                        <a:latin typeface="Times New Roman" panose="02020603050405020304" pitchFamily="18" charset="0"/>
                        <a:cs typeface="Times New Roman" panose="02020603050405020304" pitchFamily="18" charset="0"/>
                      </a:endParaRPr>
                    </a:p>
                    <a:p>
                      <a:pPr marL="457200">
                        <a:lnSpc>
                          <a:spcPct val="115000"/>
                        </a:lnSpc>
                        <a:spcBef>
                          <a:spcPts val="600"/>
                        </a:spcBef>
                        <a:spcAft>
                          <a:spcPts val="600"/>
                        </a:spcAft>
                      </a:pP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Núi</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quang</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trúc</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bóng</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dài</a:t>
                      </a:r>
                      <a:endParaRPr lang="vi-VN" sz="2800" b="0" dirty="0">
                        <a:solidFill>
                          <a:schemeClr val="accent4">
                            <a:lumMod val="50000"/>
                          </a:schemeClr>
                        </a:solidFill>
                        <a:effectLst/>
                        <a:latin typeface="Times New Roman" panose="02020603050405020304" pitchFamily="18" charset="0"/>
                        <a:cs typeface="Times New Roman" panose="02020603050405020304" pitchFamily="18" charset="0"/>
                      </a:endParaRPr>
                    </a:p>
                    <a:p>
                      <a:pPr marL="457200">
                        <a:lnSpc>
                          <a:spcPct val="115000"/>
                        </a:lnSpc>
                        <a:spcBef>
                          <a:spcPts val="600"/>
                        </a:spcBef>
                        <a:spcAft>
                          <a:spcPts val="600"/>
                        </a:spcAft>
                      </a:pP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Ở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trong</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dường</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có</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ý</a:t>
                      </a:r>
                      <a:endParaRPr lang="vi-VN" sz="2800" b="0" dirty="0">
                        <a:solidFill>
                          <a:schemeClr val="accent4">
                            <a:lumMod val="50000"/>
                          </a:schemeClr>
                        </a:solidFill>
                        <a:effectLst/>
                        <a:latin typeface="Times New Roman" panose="02020603050405020304" pitchFamily="18" charset="0"/>
                        <a:cs typeface="Times New Roman" panose="02020603050405020304" pitchFamily="18" charset="0"/>
                      </a:endParaRPr>
                    </a:p>
                    <a:p>
                      <a:pPr marL="457200">
                        <a:lnSpc>
                          <a:spcPct val="115000"/>
                        </a:lnSpc>
                        <a:spcBef>
                          <a:spcPts val="600"/>
                        </a:spcBef>
                        <a:spcAft>
                          <a:spcPts val="600"/>
                        </a:spcAft>
                      </a:pP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Muốn</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nói</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bỗng</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quên</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4">
                              <a:lumMod val="50000"/>
                            </a:schemeClr>
                          </a:solidFill>
                          <a:effectLst/>
                          <a:latin typeface="Times New Roman" panose="02020603050405020304" pitchFamily="18" charset="0"/>
                          <a:cs typeface="Times New Roman" panose="02020603050405020304" pitchFamily="18" charset="0"/>
                        </a:rPr>
                        <a:t>rồi</a:t>
                      </a:r>
                      <a:r>
                        <a:rPr lang="en-US" sz="2800" b="0" dirty="0">
                          <a:solidFill>
                            <a:schemeClr val="accent4">
                              <a:lumMod val="50000"/>
                            </a:schemeClr>
                          </a:solidFill>
                          <a:effectLst/>
                          <a:latin typeface="Times New Roman" panose="02020603050405020304" pitchFamily="18" charset="0"/>
                          <a:cs typeface="Times New Roman" panose="02020603050405020304" pitchFamily="18" charset="0"/>
                        </a:rPr>
                        <a:t>.</a:t>
                      </a:r>
                      <a:endParaRPr lang="vi-VN" sz="2800" b="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solidFill>
                      <a:schemeClr val="bg1"/>
                    </a:solidFill>
                  </a:tcPr>
                </a:tc>
              </a:tr>
            </a:tbl>
          </a:graphicData>
        </a:graphic>
      </p:graphicFrame>
      <p:sp>
        <p:nvSpPr>
          <p:cNvPr id="7" name="Rectangle 1"/>
          <p:cNvSpPr>
            <a:spLocks noChangeArrowheads="1"/>
          </p:cNvSpPr>
          <p:nvPr/>
        </p:nvSpPr>
        <p:spPr bwMode="auto">
          <a:xfrm>
            <a:off x="428326" y="266966"/>
            <a:ext cx="11242306" cy="95410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vi-VN" altLang="vi-VN" sz="2800" b="0" i="0" u="none" strike="noStrike" cap="none" normalizeH="0" baseline="0">
                <a:ln>
                  <a:noFill/>
                </a:ln>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Trong </a:t>
            </a:r>
            <a:r>
              <a:rPr kumimoji="0" lang="vi-VN" altLang="vi-VN" sz="2800" b="0" i="1" u="none" strike="noStrike" cap="none" normalizeH="0" baseline="0">
                <a:ln>
                  <a:noFill/>
                </a:ln>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Ức Trai Thi Tập</a:t>
            </a:r>
            <a:r>
              <a:rPr kumimoji="0" lang="vi-VN" altLang="vi-VN" sz="2800" b="0" i="0" u="none" strike="noStrike" cap="none" normalizeH="0" baseline="0">
                <a:ln>
                  <a:noFill/>
                </a:ln>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vi-VN" sz="2800" b="0" i="0" u="none" strike="noStrike" cap="none" normalizeH="0" baseline="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1" tooltip="Nguyễn Trãi"/>
              </a:rPr>
              <a:t>Nguyễn Trãi</a:t>
            </a:r>
            <a:r>
              <a:rPr kumimoji="0" lang="vi-VN" altLang="vi-VN" sz="2800" b="0" i="0" u="none" strike="noStrike" cap="none" normalizeH="0" baseline="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có bài thơ vịnh cảnh chùa Phật Tích:</a:t>
            </a:r>
            <a:endParaRPr kumimoji="0" lang="vi-VN" altLang="vi-VN"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Đào Duy Anh"/>
              </a:rPr>
              <a:t>Đào Duy Anh</a:t>
            </a:r>
            <a:r>
              <a:rPr kumimoji="0" lang="en-US" altLang="vi-VN" sz="2800" b="0" i="0" u="none" strike="noStrike" cap="none" normalizeH="0" baseline="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dịch)</a:t>
            </a:r>
            <a:endParaRPr kumimoji="0" lang="en-US" altLang="vi-VN"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202131" y="173254"/>
            <a:ext cx="11781322" cy="4302493"/>
          </a:xfrm>
          <a:prstGeom prst="frame">
            <a:avLst>
              <a:gd name="adj1" fmla="val 414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accent4">
                  <a:lumMod val="50000"/>
                </a:schemeClr>
              </a:solidFill>
              <a:latin typeface="Times New Roman" panose="02020603050405020304" pitchFamily="18" charset="0"/>
              <a:cs typeface="Times New Roman" panose="02020603050405020304" pitchFamily="18" charset="0"/>
            </a:endParaRPr>
          </a:p>
          <a:p>
            <a:endParaRPr lang="en-US" sz="3200" dirty="0">
              <a:solidFill>
                <a:schemeClr val="accent4">
                  <a:lumMod val="50000"/>
                </a:schemeClr>
              </a:solidFill>
              <a:latin typeface="Times New Roman" panose="02020603050405020304" pitchFamily="18" charset="0"/>
              <a:cs typeface="Times New Roman" panose="02020603050405020304" pitchFamily="18" charset="0"/>
            </a:endParaRPr>
          </a:p>
          <a:p>
            <a:endParaRPr lang="en-US" sz="3200" dirty="0">
              <a:solidFill>
                <a:schemeClr val="accent4">
                  <a:lumMod val="50000"/>
                </a:schemeClr>
              </a:solidFill>
              <a:latin typeface="Times New Roman" panose="02020603050405020304" pitchFamily="18" charset="0"/>
              <a:cs typeface="Times New Roman" panose="02020603050405020304" pitchFamily="18" charset="0"/>
            </a:endParaRPr>
          </a:p>
          <a:p>
            <a:endParaRPr lang="en-US" sz="3200" dirty="0">
              <a:solidFill>
                <a:schemeClr val="accent4">
                  <a:lumMod val="50000"/>
                </a:schemeClr>
              </a:solidFill>
              <a:latin typeface="Times New Roman" panose="02020603050405020304" pitchFamily="18" charset="0"/>
              <a:cs typeface="Times New Roman" panose="02020603050405020304" pitchFamily="18" charset="0"/>
            </a:endParaRPr>
          </a:p>
          <a:p>
            <a:r>
              <a:rPr lang="en-US" sz="3200" dirty="0">
                <a:solidFill>
                  <a:schemeClr val="accent4">
                    <a:lumMod val="50000"/>
                  </a:schemeClr>
                </a:solidFill>
                <a:latin typeface="Times New Roman" panose="02020603050405020304" pitchFamily="18" charset="0"/>
                <a:cs typeface="Times New Roman" panose="02020603050405020304" pitchFamily="18" charset="0"/>
              </a:rPr>
              <a:t>2.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Thơ</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viết</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về</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vịnh</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Hạ</a:t>
            </a:r>
            <a:r>
              <a:rPr lang="en-US" sz="3200" dirty="0">
                <a:solidFill>
                  <a:schemeClr val="accent4">
                    <a:lumMod val="50000"/>
                  </a:schemeClr>
                </a:solidFill>
                <a:latin typeface="Times New Roman" panose="02020603050405020304" pitchFamily="18" charset="0"/>
                <a:cs typeface="Times New Roman" panose="02020603050405020304" pitchFamily="18" charset="0"/>
              </a:rPr>
              <a:t> Long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Quảng</a:t>
            </a:r>
            <a:r>
              <a:rPr lang="en-US" sz="3200" dirty="0">
                <a:solidFill>
                  <a:schemeClr val="accent4">
                    <a:lumMod val="50000"/>
                  </a:schemeClr>
                </a:solidFill>
                <a:latin typeface="Times New Roman" panose="02020603050405020304" pitchFamily="18" charset="0"/>
                <a:cs typeface="Times New Roman" panose="02020603050405020304" pitchFamily="18" charset="0"/>
              </a:rPr>
              <a:t> Long): </a:t>
            </a:r>
            <a:r>
              <a:rPr lang="vi-VN" sz="3200" dirty="0">
                <a:solidFill>
                  <a:schemeClr val="accent4">
                    <a:lumMod val="50000"/>
                  </a:schemeClr>
                </a:solidFill>
                <a:latin typeface="Times New Roman" panose="02020603050405020304" pitchFamily="18" charset="0"/>
                <a:cs typeface="Times New Roman" panose="02020603050405020304" pitchFamily="18" charset="0"/>
              </a:rPr>
              <a:t>Cách đây hơn 5 thế kỷ, </a:t>
            </a:r>
            <a:endParaRPr lang="vi-VN" sz="3200" dirty="0">
              <a:solidFill>
                <a:schemeClr val="accent4">
                  <a:lumMod val="50000"/>
                </a:schemeClr>
              </a:solidFill>
              <a:latin typeface="Times New Roman" panose="02020603050405020304" pitchFamily="18" charset="0"/>
              <a:cs typeface="Times New Roman" panose="02020603050405020304" pitchFamily="18" charset="0"/>
            </a:endParaRPr>
          </a:p>
          <a:p>
            <a:r>
              <a:rPr lang="vi-VN" sz="3200" u="sng" dirty="0">
                <a:solidFill>
                  <a:schemeClr val="accent4">
                    <a:lumMod val="50000"/>
                  </a:schemeClr>
                </a:solidFill>
                <a:latin typeface="Times New Roman" panose="02020603050405020304" pitchFamily="18" charset="0"/>
                <a:cs typeface="Times New Roman" panose="02020603050405020304" pitchFamily="18" charset="0"/>
                <a:hlinkClick r:id="rId1" tooltip="Nguyễn Trãi"/>
              </a:rPr>
              <a:t>Nguyễn Trãi</a:t>
            </a:r>
            <a:r>
              <a:rPr lang="vi-VN" sz="3200" dirty="0">
                <a:solidFill>
                  <a:schemeClr val="accent4">
                    <a:lumMod val="50000"/>
                  </a:schemeClr>
                </a:solidFill>
                <a:latin typeface="Times New Roman" panose="02020603050405020304" pitchFamily="18" charset="0"/>
                <a:cs typeface="Times New Roman" panose="02020603050405020304" pitchFamily="18" charset="0"/>
              </a:rPr>
              <a:t> đi ngang qua khu vực này và lần đầu tiên ca ngợi vịnh Hạ Long là kỳ quan, khi viết trong bài "Lộ nhập Vân Đồn":</a:t>
            </a:r>
            <a:endParaRPr lang="vi-VN" sz="3200" dirty="0">
              <a:solidFill>
                <a:schemeClr val="accent4">
                  <a:lumMod val="50000"/>
                </a:schemeClr>
              </a:solidFill>
              <a:latin typeface="Times New Roman" panose="02020603050405020304" pitchFamily="18" charset="0"/>
              <a:cs typeface="Times New Roman" panose="02020603050405020304" pitchFamily="18" charset="0"/>
            </a:endParaRPr>
          </a:p>
          <a:p>
            <a:r>
              <a:rPr lang="en-US" sz="3200" i="1" dirty="0" err="1">
                <a:solidFill>
                  <a:schemeClr val="accent4">
                    <a:lumMod val="50000"/>
                  </a:schemeClr>
                </a:solidFill>
                <a:latin typeface="Times New Roman" panose="02020603050405020304" pitchFamily="18" charset="0"/>
                <a:cs typeface="Times New Roman" panose="02020603050405020304" pitchFamily="18" charset="0"/>
              </a:rPr>
              <a:t>Lộ</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nhập</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Vân</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Đồn</a:t>
            </a:r>
            <a:r>
              <a:rPr lang="en-US" sz="3200" i="1" dirty="0">
                <a:solidFill>
                  <a:schemeClr val="accent4">
                    <a:lumMod val="50000"/>
                  </a:schemeClr>
                </a:solidFill>
                <a:latin typeface="Times New Roman" panose="02020603050405020304" pitchFamily="18" charset="0"/>
                <a:cs typeface="Times New Roman" panose="02020603050405020304" pitchFamily="18" charset="0"/>
              </a:rPr>
              <a:t> san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phục</a:t>
            </a:r>
            <a:r>
              <a:rPr lang="en-US" sz="3200" i="1" dirty="0">
                <a:solidFill>
                  <a:schemeClr val="accent4">
                    <a:lumMod val="50000"/>
                  </a:schemeClr>
                </a:solidFill>
                <a:latin typeface="Times New Roman" panose="02020603050405020304" pitchFamily="18" charset="0"/>
                <a:cs typeface="Times New Roman" panose="02020603050405020304" pitchFamily="18" charset="0"/>
              </a:rPr>
              <a:t> san</a:t>
            </a:r>
            <a:endParaRPr lang="vi-VN" sz="3200" dirty="0">
              <a:solidFill>
                <a:schemeClr val="accent4">
                  <a:lumMod val="50000"/>
                </a:schemeClr>
              </a:solidFill>
              <a:latin typeface="Times New Roman" panose="02020603050405020304" pitchFamily="18" charset="0"/>
              <a:cs typeface="Times New Roman" panose="02020603050405020304" pitchFamily="18" charset="0"/>
            </a:endParaRPr>
          </a:p>
          <a:p>
            <a:r>
              <a:rPr lang="en-US" sz="3200" i="1" dirty="0" err="1">
                <a:solidFill>
                  <a:schemeClr val="accent4">
                    <a:lumMod val="50000"/>
                  </a:schemeClr>
                </a:solidFill>
                <a:latin typeface="Times New Roman" panose="02020603050405020304" pitchFamily="18" charset="0"/>
                <a:cs typeface="Times New Roman" panose="02020603050405020304" pitchFamily="18" charset="0"/>
              </a:rPr>
              <a:t>Thiên</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khôi</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địa</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khiết</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phó</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kỳ</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quan</a:t>
            </a:r>
            <a:endParaRPr lang="vi-VN" sz="3200" dirty="0">
              <a:solidFill>
                <a:schemeClr val="accent4">
                  <a:lumMod val="50000"/>
                </a:schemeClr>
              </a:solidFill>
              <a:latin typeface="Times New Roman" panose="02020603050405020304" pitchFamily="18" charset="0"/>
              <a:cs typeface="Times New Roman" panose="02020603050405020304" pitchFamily="18" charset="0"/>
            </a:endParaRPr>
          </a:p>
          <a:p>
            <a:r>
              <a:rPr lang="en-US" sz="3200" dirty="0">
                <a:solidFill>
                  <a:schemeClr val="accent4">
                    <a:lumMod val="50000"/>
                  </a:schemeClr>
                </a:solidFill>
                <a:latin typeface="Times New Roman" panose="02020603050405020304" pitchFamily="18" charset="0"/>
                <a:cs typeface="Times New Roman" panose="02020603050405020304" pitchFamily="18" charset="0"/>
              </a:rPr>
              <a:t>(</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Đường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tới</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Vân</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Đồn</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lắm</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núi</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sao</a:t>
            </a:r>
            <a:r>
              <a:rPr lang="en-US" sz="3200" dirty="0">
                <a:solidFill>
                  <a:schemeClr val="accent4">
                    <a:lumMod val="50000"/>
                  </a:schemeClr>
                </a:solidFill>
                <a:latin typeface="Times New Roman" panose="02020603050405020304" pitchFamily="18" charset="0"/>
                <a:cs typeface="Times New Roman" panose="02020603050405020304" pitchFamily="18" charset="0"/>
              </a:rPr>
              <a:t>!</a:t>
            </a:r>
            <a:endParaRPr lang="vi-VN" sz="3200" dirty="0">
              <a:solidFill>
                <a:schemeClr val="accent4">
                  <a:lumMod val="50000"/>
                </a:schemeClr>
              </a:solidFill>
              <a:latin typeface="Times New Roman" panose="02020603050405020304" pitchFamily="18" charset="0"/>
              <a:cs typeface="Times New Roman" panose="02020603050405020304" pitchFamily="18" charset="0"/>
            </a:endParaRPr>
          </a:p>
          <a:p>
            <a:r>
              <a:rPr lang="en-US" sz="3200" dirty="0" err="1">
                <a:solidFill>
                  <a:schemeClr val="accent4">
                    <a:lumMod val="50000"/>
                  </a:schemeClr>
                </a:solidFill>
                <a:latin typeface="Times New Roman" panose="02020603050405020304" pitchFamily="18" charset="0"/>
                <a:cs typeface="Times New Roman" panose="02020603050405020304" pitchFamily="18" charset="0"/>
              </a:rPr>
              <a:t>Kỳ</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quan</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đất</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dựng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giữa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trời</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cao</a:t>
            </a:r>
            <a:r>
              <a:rPr lang="en-US" sz="3200" dirty="0">
                <a:solidFill>
                  <a:schemeClr val="accent4">
                    <a:lumMod val="50000"/>
                  </a:schemeClr>
                </a:solidFill>
                <a:latin typeface="Times New Roman" panose="02020603050405020304" pitchFamily="18" charset="0"/>
                <a:cs typeface="Times New Roman" panose="02020603050405020304" pitchFamily="18" charset="0"/>
              </a:rPr>
              <a:t>)</a:t>
            </a:r>
            <a:endParaRPr lang="vi-VN" sz="3200" dirty="0">
              <a:solidFill>
                <a:schemeClr val="accent4">
                  <a:lumMod val="50000"/>
                </a:schemeClr>
              </a:solidFill>
              <a:latin typeface="Times New Roman" panose="02020603050405020304" pitchFamily="18" charset="0"/>
              <a:cs typeface="Times New Roman" panose="02020603050405020304" pitchFamily="18" charset="0"/>
            </a:endParaRPr>
          </a:p>
          <a:p>
            <a:endParaRPr lang="vi-VN" sz="3200" dirty="0">
              <a:solidFill>
                <a:schemeClr val="accent4">
                  <a:lumMod val="50000"/>
                </a:schemeClr>
              </a:solidFill>
              <a:latin typeface="Times New Roman" panose="02020603050405020304" pitchFamily="18" charset="0"/>
              <a:cs typeface="Times New Roman" panose="02020603050405020304" pitchFamily="18" charset="0"/>
            </a:endParaRPr>
          </a:p>
          <a:p>
            <a:endParaRPr lang="vi-VN" sz="3200" dirty="0">
              <a:solidFill>
                <a:schemeClr val="accent4">
                  <a:lumMod val="50000"/>
                </a:schemeClr>
              </a:solidFill>
              <a:latin typeface="Times New Roman" panose="02020603050405020304" pitchFamily="18" charset="0"/>
              <a:cs typeface="Times New Roman" panose="02020603050405020304" pitchFamily="18" charset="0"/>
            </a:endParaRPr>
          </a:p>
          <a:p>
            <a:endParaRPr lang="vi-VN" sz="3200" dirty="0">
              <a:solidFill>
                <a:schemeClr val="accent4">
                  <a:lumMod val="50000"/>
                </a:schemeClr>
              </a:solidFill>
              <a:latin typeface="Times New Roman" panose="02020603050405020304" pitchFamily="18" charset="0"/>
              <a:cs typeface="Times New Roman" panose="02020603050405020304" pitchFamily="18" charset="0"/>
            </a:endParaRPr>
          </a:p>
          <a:p>
            <a:endParaRPr lang="vi-VN" sz="3200" dirty="0">
              <a:solidFill>
                <a:schemeClr val="accent4">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288757" y="221381"/>
            <a:ext cx="11521440" cy="5909912"/>
          </a:xfrm>
          <a:prstGeom prst="frame">
            <a:avLst>
              <a:gd name="adj1" fmla="val 43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6" name="Rectangle 5"/>
          <p:cNvSpPr/>
          <p:nvPr/>
        </p:nvSpPr>
        <p:spPr>
          <a:xfrm>
            <a:off x="827772" y="667958"/>
            <a:ext cx="10443410" cy="5016758"/>
          </a:xfrm>
          <a:prstGeom prst="rect">
            <a:avLst/>
          </a:prstGeom>
        </p:spPr>
        <p:txBody>
          <a:bodyPr wrap="square">
            <a:spAutoFit/>
          </a:bodyPr>
          <a:lstStyle/>
          <a:p>
            <a:r>
              <a:rPr lang="vi-VN" sz="3200" dirty="0">
                <a:solidFill>
                  <a:schemeClr val="accent4">
                    <a:lumMod val="50000"/>
                  </a:schemeClr>
                </a:solidFill>
                <a:latin typeface="Times New Roman" panose="02020603050405020304" pitchFamily="18" charset="0"/>
                <a:cs typeface="Times New Roman" panose="02020603050405020304" pitchFamily="18" charset="0"/>
              </a:rPr>
              <a:t>Vua </a:t>
            </a:r>
            <a:r>
              <a:rPr lang="vi-VN" sz="3200" u="sng" dirty="0">
                <a:solidFill>
                  <a:schemeClr val="accent4">
                    <a:lumMod val="50000"/>
                  </a:schemeClr>
                </a:solidFill>
                <a:latin typeface="Times New Roman" panose="02020603050405020304" pitchFamily="18" charset="0"/>
                <a:cs typeface="Times New Roman" panose="02020603050405020304" pitchFamily="18" charset="0"/>
                <a:hlinkClick r:id="rId1" tooltip="Lê Thánh Tông"/>
              </a:rPr>
              <a:t>Lê Thánh Tông</a:t>
            </a:r>
            <a:r>
              <a:rPr lang="vi-VN" sz="3200" dirty="0">
                <a:solidFill>
                  <a:schemeClr val="accent4">
                    <a:lumMod val="50000"/>
                  </a:schemeClr>
                </a:solidFill>
                <a:latin typeface="Times New Roman" panose="02020603050405020304" pitchFamily="18" charset="0"/>
                <a:cs typeface="Times New Roman" panose="02020603050405020304" pitchFamily="18" charset="0"/>
              </a:rPr>
              <a:t> đề trên vách đá </a:t>
            </a:r>
            <a:r>
              <a:rPr lang="vi-VN" sz="3200" u="sng" dirty="0">
                <a:solidFill>
                  <a:schemeClr val="accent4">
                    <a:lumMod val="50000"/>
                  </a:schemeClr>
                </a:solidFill>
                <a:latin typeface="Times New Roman" panose="02020603050405020304" pitchFamily="18" charset="0"/>
                <a:cs typeface="Times New Roman" panose="02020603050405020304" pitchFamily="18" charset="0"/>
                <a:hlinkClick r:id="rId2" tooltip="Núi Bài Thơ"/>
              </a:rPr>
              <a:t>Núi Bài Thơ</a:t>
            </a:r>
            <a:r>
              <a:rPr lang="vi-VN" sz="3200" dirty="0">
                <a:solidFill>
                  <a:schemeClr val="accent4">
                    <a:lumMod val="50000"/>
                  </a:schemeClr>
                </a:solidFill>
                <a:latin typeface="Times New Roman" panose="02020603050405020304" pitchFamily="18" charset="0"/>
                <a:cs typeface="Times New Roman" panose="02020603050405020304" pitchFamily="18" charset="0"/>
              </a:rPr>
              <a:t> năm 1468:</a:t>
            </a:r>
            <a:endParaRPr lang="vi-VN" sz="3200" dirty="0">
              <a:solidFill>
                <a:schemeClr val="accent4">
                  <a:lumMod val="50000"/>
                </a:schemeClr>
              </a:solidFill>
              <a:latin typeface="Times New Roman" panose="02020603050405020304" pitchFamily="18" charset="0"/>
              <a:cs typeface="Times New Roman" panose="02020603050405020304" pitchFamily="18" charset="0"/>
            </a:endParaRPr>
          </a:p>
          <a:p>
            <a:r>
              <a:rPr lang="en-US" sz="3200" i="1" dirty="0" err="1">
                <a:solidFill>
                  <a:schemeClr val="accent4">
                    <a:lumMod val="50000"/>
                  </a:schemeClr>
                </a:solidFill>
                <a:latin typeface="Times New Roman" panose="02020603050405020304" pitchFamily="18" charset="0"/>
                <a:cs typeface="Times New Roman" panose="02020603050405020304" pitchFamily="18" charset="0"/>
              </a:rPr>
              <a:t>Cự</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lẫm</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uông</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dương</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triều</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bách</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xuyên</a:t>
            </a:r>
            <a:endParaRPr lang="vi-VN" sz="3200" dirty="0">
              <a:solidFill>
                <a:schemeClr val="accent4">
                  <a:lumMod val="50000"/>
                </a:schemeClr>
              </a:solidFill>
              <a:latin typeface="Times New Roman" panose="02020603050405020304" pitchFamily="18" charset="0"/>
              <a:cs typeface="Times New Roman" panose="02020603050405020304" pitchFamily="18" charset="0"/>
            </a:endParaRPr>
          </a:p>
          <a:p>
            <a:r>
              <a:rPr lang="en-US" sz="3200" i="1" dirty="0" err="1">
                <a:solidFill>
                  <a:schemeClr val="accent4">
                    <a:lumMod val="50000"/>
                  </a:schemeClr>
                </a:solidFill>
                <a:latin typeface="Times New Roman" panose="02020603050405020304" pitchFamily="18" charset="0"/>
                <a:cs typeface="Times New Roman" panose="02020603050405020304" pitchFamily="18" charset="0"/>
              </a:rPr>
              <a:t>Loạn</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sơn</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kì</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bố</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bích</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liên</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thiên</a:t>
            </a:r>
            <a:endParaRPr lang="vi-VN" sz="3200" dirty="0">
              <a:solidFill>
                <a:schemeClr val="accent4">
                  <a:lumMod val="50000"/>
                </a:schemeClr>
              </a:solidFill>
              <a:latin typeface="Times New Roman" panose="02020603050405020304" pitchFamily="18" charset="0"/>
              <a:cs typeface="Times New Roman" panose="02020603050405020304" pitchFamily="18" charset="0"/>
            </a:endParaRPr>
          </a:p>
          <a:p>
            <a:r>
              <a:rPr lang="en-US" sz="3200" i="1" dirty="0" err="1">
                <a:solidFill>
                  <a:schemeClr val="accent4">
                    <a:lumMod val="50000"/>
                  </a:schemeClr>
                </a:solidFill>
                <a:latin typeface="Times New Roman" panose="02020603050405020304" pitchFamily="18" charset="0"/>
                <a:cs typeface="Times New Roman" panose="02020603050405020304" pitchFamily="18" charset="0"/>
              </a:rPr>
              <a:t>Tráng</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tâm</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sơ</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cảm</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hàm</a:t>
            </a:r>
            <a:r>
              <a:rPr lang="en-US" sz="3200" i="1" dirty="0">
                <a:solidFill>
                  <a:schemeClr val="accent4">
                    <a:lumMod val="50000"/>
                  </a:schemeClr>
                </a:solidFill>
                <a:latin typeface="Times New Roman" panose="02020603050405020304" pitchFamily="18" charset="0"/>
                <a:cs typeface="Times New Roman" panose="02020603050405020304" pitchFamily="18" charset="0"/>
              </a:rPr>
              <a:t> tam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cổ</a:t>
            </a:r>
            <a:endParaRPr lang="vi-VN" sz="3200" dirty="0">
              <a:solidFill>
                <a:schemeClr val="accent4">
                  <a:lumMod val="50000"/>
                </a:schemeClr>
              </a:solidFill>
              <a:latin typeface="Times New Roman" panose="02020603050405020304" pitchFamily="18" charset="0"/>
              <a:cs typeface="Times New Roman" panose="02020603050405020304" pitchFamily="18" charset="0"/>
            </a:endParaRPr>
          </a:p>
          <a:p>
            <a:r>
              <a:rPr lang="en-US" sz="3200" i="1" dirty="0" err="1">
                <a:solidFill>
                  <a:schemeClr val="accent4">
                    <a:lumMod val="50000"/>
                  </a:schemeClr>
                </a:solidFill>
                <a:latin typeface="Times New Roman" panose="02020603050405020304" pitchFamily="18" charset="0"/>
                <a:cs typeface="Times New Roman" panose="02020603050405020304" pitchFamily="18" charset="0"/>
              </a:rPr>
              <a:t>Tín</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thủ</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dao</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đề</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tốn</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nhị</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quyền</a:t>
            </a:r>
            <a:endParaRPr lang="en-US" sz="3200" i="1" dirty="0">
              <a:solidFill>
                <a:schemeClr val="accent4">
                  <a:lumMod val="50000"/>
                </a:schemeClr>
              </a:solidFill>
              <a:latin typeface="Times New Roman" panose="02020603050405020304" pitchFamily="18" charset="0"/>
              <a:cs typeface="Times New Roman" panose="02020603050405020304" pitchFamily="18" charset="0"/>
            </a:endParaRPr>
          </a:p>
          <a:p>
            <a:r>
              <a:rPr lang="en-US" sz="3200" i="1" dirty="0" err="1">
                <a:solidFill>
                  <a:schemeClr val="accent4">
                    <a:lumMod val="50000"/>
                  </a:schemeClr>
                </a:solidFill>
                <a:latin typeface="Times New Roman" panose="02020603050405020304" pitchFamily="18" charset="0"/>
                <a:cs typeface="Times New Roman" panose="02020603050405020304" pitchFamily="18" charset="0"/>
              </a:rPr>
              <a:t>Thần</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bắc</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khu</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cơ</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sân</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hổ</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lữ</a:t>
            </a:r>
            <a:endParaRPr lang="vi-VN" sz="3200" dirty="0">
              <a:solidFill>
                <a:schemeClr val="accent4">
                  <a:lumMod val="50000"/>
                </a:schemeClr>
              </a:solidFill>
              <a:latin typeface="Times New Roman" panose="02020603050405020304" pitchFamily="18" charset="0"/>
              <a:cs typeface="Times New Roman" panose="02020603050405020304" pitchFamily="18" charset="0"/>
            </a:endParaRPr>
          </a:p>
          <a:p>
            <a:r>
              <a:rPr lang="en-US" sz="3200" i="1" dirty="0" err="1">
                <a:solidFill>
                  <a:schemeClr val="accent4">
                    <a:lumMod val="50000"/>
                  </a:schemeClr>
                </a:solidFill>
                <a:latin typeface="Times New Roman" panose="02020603050405020304" pitchFamily="18" charset="0"/>
                <a:cs typeface="Times New Roman" panose="02020603050405020304" pitchFamily="18" charset="0"/>
              </a:rPr>
              <a:t>Hải</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Đông</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phong</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toại</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tức</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lang</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yên</a:t>
            </a:r>
            <a:endParaRPr lang="vi-VN" sz="3200" dirty="0">
              <a:solidFill>
                <a:schemeClr val="accent4">
                  <a:lumMod val="50000"/>
                </a:schemeClr>
              </a:solidFill>
              <a:latin typeface="Times New Roman" panose="02020603050405020304" pitchFamily="18" charset="0"/>
              <a:cs typeface="Times New Roman" panose="02020603050405020304" pitchFamily="18" charset="0"/>
            </a:endParaRPr>
          </a:p>
          <a:p>
            <a:r>
              <a:rPr lang="en-US" sz="3200" i="1" dirty="0" err="1">
                <a:solidFill>
                  <a:schemeClr val="accent4">
                    <a:lumMod val="50000"/>
                  </a:schemeClr>
                </a:solidFill>
                <a:latin typeface="Times New Roman" panose="02020603050405020304" pitchFamily="18" charset="0"/>
                <a:cs typeface="Times New Roman" panose="02020603050405020304" pitchFamily="18" charset="0"/>
              </a:rPr>
              <a:t>Thiên</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nam</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vạn</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cổ</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sơn</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hà</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tại</a:t>
            </a:r>
            <a:endParaRPr lang="vi-VN" sz="3200" dirty="0">
              <a:solidFill>
                <a:schemeClr val="accent4">
                  <a:lumMod val="50000"/>
                </a:schemeClr>
              </a:solidFill>
              <a:latin typeface="Times New Roman" panose="02020603050405020304" pitchFamily="18" charset="0"/>
              <a:cs typeface="Times New Roman" panose="02020603050405020304" pitchFamily="18" charset="0"/>
            </a:endParaRPr>
          </a:p>
          <a:p>
            <a:r>
              <a:rPr lang="en-US" sz="3200" i="1" dirty="0" err="1">
                <a:solidFill>
                  <a:schemeClr val="accent4">
                    <a:lumMod val="50000"/>
                  </a:schemeClr>
                </a:solidFill>
                <a:latin typeface="Times New Roman" panose="02020603050405020304" pitchFamily="18" charset="0"/>
                <a:cs typeface="Times New Roman" panose="02020603050405020304" pitchFamily="18" charset="0"/>
              </a:rPr>
              <a:t>Chính</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thị</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tu</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văn</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yển</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vũ</a:t>
            </a:r>
            <a:r>
              <a:rPr lang="en-US" sz="3200" i="1" dirty="0">
                <a:solidFill>
                  <a:schemeClr val="accent4">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50000"/>
                  </a:schemeClr>
                </a:solidFill>
                <a:latin typeface="Times New Roman" panose="02020603050405020304" pitchFamily="18" charset="0"/>
                <a:cs typeface="Times New Roman" panose="02020603050405020304" pitchFamily="18" charset="0"/>
              </a:rPr>
              <a:t>niên</a:t>
            </a:r>
            <a:endParaRPr lang="vi-VN" sz="3200" dirty="0">
              <a:solidFill>
                <a:schemeClr val="accent4">
                  <a:lumMod val="50000"/>
                </a:schemeClr>
              </a:solidFill>
              <a:latin typeface="Times New Roman" panose="02020603050405020304" pitchFamily="18" charset="0"/>
              <a:cs typeface="Times New Roman" panose="02020603050405020304" pitchFamily="18" charset="0"/>
            </a:endParaRPr>
          </a:p>
          <a:p>
            <a:endParaRPr lang="vi-VN" sz="3200" dirty="0">
              <a:solidFill>
                <a:schemeClr val="accent4">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492944" y="173255"/>
            <a:ext cx="5380522" cy="770021"/>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HƯỚNG DẪN TỰ HỌC</a:t>
            </a:r>
            <a:endParaRPr lang="vi-VN" sz="3200">
              <a:latin typeface="Times New Roman" panose="02020603050405020304" pitchFamily="18" charset="0"/>
              <a:cs typeface="Times New Roman" panose="02020603050405020304" pitchFamily="18" charset="0"/>
            </a:endParaRPr>
          </a:p>
        </p:txBody>
      </p:sp>
      <p:sp>
        <p:nvSpPr>
          <p:cNvPr id="5" name="Hexagon 4"/>
          <p:cNvSpPr/>
          <p:nvPr/>
        </p:nvSpPr>
        <p:spPr>
          <a:xfrm>
            <a:off x="1126156" y="1347536"/>
            <a:ext cx="9365381" cy="2560320"/>
          </a:xfrm>
          <a:prstGeom prst="hex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accent6">
                    <a:lumMod val="50000"/>
                  </a:schemeClr>
                </a:solidFill>
                <a:latin typeface="Times New Roman" panose="02020603050405020304" pitchFamily="18" charset="0"/>
                <a:cs typeface="Times New Roman" panose="02020603050405020304" pitchFamily="18" charset="0"/>
              </a:rPr>
              <a:t>-  Tìm đọc thêm các bài thơ khác viết về thiên nhiên của các nhà thơ trung đại.</a:t>
            </a:r>
            <a:endParaRPr lang="vi-VN" sz="3200">
              <a:solidFill>
                <a:schemeClr val="accent6">
                  <a:lumMod val="50000"/>
                </a:schemeClr>
              </a:solidFill>
              <a:latin typeface="Times New Roman" panose="02020603050405020304" pitchFamily="18" charset="0"/>
              <a:cs typeface="Times New Roman" panose="02020603050405020304" pitchFamily="18" charset="0"/>
            </a:endParaRPr>
          </a:p>
          <a:p>
            <a:r>
              <a:rPr lang="pt-BR" sz="3200">
                <a:solidFill>
                  <a:schemeClr val="accent6">
                    <a:lumMod val="50000"/>
                  </a:schemeClr>
                </a:solidFill>
                <a:latin typeface="Times New Roman" panose="02020603050405020304" pitchFamily="18" charset="0"/>
                <a:cs typeface="Times New Roman" panose="02020603050405020304" pitchFamily="18" charset="0"/>
              </a:rPr>
              <a:t>- Chuẩn bị soạn bài: đọc, tìm hiểu về văn bản “Thơ duyên” (Xuân Diệu).</a:t>
            </a:r>
            <a:endParaRPr lang="vi-VN" sz="320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780907" y="0"/>
            <a:ext cx="5335571" cy="565608"/>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1. Một số yếu tố của thơ</a:t>
            </a:r>
            <a:endParaRPr lang="vi-VN" sz="320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84841" y="565608"/>
          <a:ext cx="11943761" cy="6379464"/>
        </p:xfrm>
        <a:graphic>
          <a:graphicData uri="http://schemas.openxmlformats.org/drawingml/2006/table">
            <a:tbl>
              <a:tblPr firstRow="1" firstCol="1" bandRow="1">
                <a:tableStyleId>{5C22544A-7EE6-4342-B048-85BDC9FD1C3A}</a:tableStyleId>
              </a:tblPr>
              <a:tblGrid>
                <a:gridCol w="933254"/>
                <a:gridCol w="11010507"/>
              </a:tblGrid>
              <a:tr h="2459287">
                <a:tc>
                  <a:txBody>
                    <a:bodyPr/>
                    <a:lstStyle/>
                    <a:p>
                      <a:pPr>
                        <a:lnSpc>
                          <a:spcPct val="115000"/>
                        </a:lnSpc>
                        <a:spcBef>
                          <a:spcPts val="0"/>
                        </a:spcBef>
                        <a:spcAft>
                          <a:spcPts val="0"/>
                        </a:spcAft>
                      </a:pPr>
                      <a:r>
                        <a:rPr lang="pt-BR" sz="2800" dirty="0">
                          <a:solidFill>
                            <a:srgbClr val="002060"/>
                          </a:solidFill>
                          <a:effectLst/>
                          <a:latin typeface="Times New Roman" panose="02020603050405020304" pitchFamily="18" charset="0"/>
                          <a:cs typeface="Times New Roman" panose="02020603050405020304" pitchFamily="18" charset="0"/>
                        </a:rPr>
                        <a:t>Chủ thể trữ tình</a:t>
                      </a:r>
                      <a:endParaRPr lang="vi-VN"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13" marR="5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15000"/>
                        </a:lnSpc>
                        <a:spcBef>
                          <a:spcPts val="0"/>
                        </a:spcBef>
                        <a:spcAft>
                          <a:spcPts val="0"/>
                        </a:spcAft>
                        <a:tabLst>
                          <a:tab pos="1386840" algn="l"/>
                        </a:tabLst>
                      </a:pPr>
                      <a:r>
                        <a:rPr lang="en-US" sz="2800" b="0" dirty="0">
                          <a:solidFill>
                            <a:srgbClr val="002060"/>
                          </a:solidFill>
                          <a:effectLst/>
                          <a:latin typeface="Times New Roman" panose="02020603050405020304" pitchFamily="18" charset="0"/>
                          <a:cs typeface="Times New Roman" panose="02020603050405020304" pitchFamily="18" charset="0"/>
                        </a:rPr>
                        <a:t>*</a:t>
                      </a:r>
                      <a:r>
                        <a:rPr lang="en-US" sz="2800" b="0" dirty="0" err="1">
                          <a:solidFill>
                            <a:srgbClr val="002060"/>
                          </a:solidFill>
                          <a:effectLst/>
                          <a:latin typeface="Times New Roman" panose="02020603050405020304" pitchFamily="18" charset="0"/>
                          <a:cs typeface="Times New Roman" panose="02020603050405020304" pitchFamily="18" charset="0"/>
                        </a:rPr>
                        <a:t>Khái</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niệm</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Là</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chủ</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thể</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của</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tiếng</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nói</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trữ</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tình</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trong</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bài</a:t>
                      </a:r>
                      <a:r>
                        <a:rPr lang="en-US" sz="2800" b="0" dirty="0">
                          <a:solidFill>
                            <a:srgbClr val="002060"/>
                          </a:solidFill>
                          <a:effectLst/>
                          <a:latin typeface="Times New Roman" panose="02020603050405020304" pitchFamily="18" charset="0"/>
                          <a:cs typeface="Times New Roman" panose="02020603050405020304" pitchFamily="18" charset="0"/>
                        </a:rPr>
                        <a:t> </a:t>
                      </a:r>
                      <a:r>
                        <a:rPr lang="en-US" sz="2800" b="0" dirty="0" err="1">
                          <a:solidFill>
                            <a:srgbClr val="002060"/>
                          </a:solidFill>
                          <a:effectLst/>
                          <a:latin typeface="Times New Roman" panose="02020603050405020304" pitchFamily="18" charset="0"/>
                          <a:cs typeface="Times New Roman" panose="02020603050405020304" pitchFamily="18" charset="0"/>
                        </a:rPr>
                        <a:t>thơ</a:t>
                      </a:r>
                      <a:r>
                        <a:rPr lang="en-US" sz="2800" b="0" dirty="0">
                          <a:solidFill>
                            <a:srgbClr val="002060"/>
                          </a:solidFill>
                          <a:effectLst/>
                          <a:latin typeface="Times New Roman" panose="02020603050405020304" pitchFamily="18" charset="0"/>
                          <a:cs typeface="Times New Roman" panose="02020603050405020304" pitchFamily="18" charset="0"/>
                        </a:rPr>
                        <a:t>. </a:t>
                      </a:r>
                      <a:r>
                        <a:rPr lang="pt-BR" sz="2800" b="0" dirty="0">
                          <a:solidFill>
                            <a:srgbClr val="002060"/>
                          </a:solidFill>
                          <a:effectLst/>
                          <a:latin typeface="Times New Roman" panose="02020603050405020304" pitchFamily="18" charset="0"/>
                          <a:cs typeface="Times New Roman" panose="02020603050405020304" pitchFamily="18" charset="0"/>
                        </a:rPr>
                        <a:t>Đây là con người cảm xúc, suy tưởng trong tác phẩm nhưng không đồng nhất với tác giả.</a:t>
                      </a:r>
                      <a:endParaRPr lang="vi-VN" sz="2800" b="0" dirty="0">
                        <a:solidFill>
                          <a:srgbClr val="002060"/>
                        </a:solidFill>
                        <a:effectLst/>
                        <a:latin typeface="Times New Roman" panose="02020603050405020304" pitchFamily="18" charset="0"/>
                        <a:cs typeface="Times New Roman" panose="02020603050405020304" pitchFamily="18" charset="0"/>
                      </a:endParaRPr>
                    </a:p>
                    <a:p>
                      <a:pPr>
                        <a:lnSpc>
                          <a:spcPct val="115000"/>
                        </a:lnSpc>
                        <a:spcBef>
                          <a:spcPts val="0"/>
                        </a:spcBef>
                        <a:spcAft>
                          <a:spcPts val="0"/>
                        </a:spcAft>
                      </a:pPr>
                      <a:r>
                        <a:rPr lang="pt-BR" sz="2800" b="0" dirty="0">
                          <a:solidFill>
                            <a:srgbClr val="002060"/>
                          </a:solidFill>
                          <a:effectLst/>
                          <a:latin typeface="Times New Roman" panose="02020603050405020304" pitchFamily="18" charset="0"/>
                          <a:cs typeface="Times New Roman" panose="02020603050405020304" pitchFamily="18" charset="0"/>
                        </a:rPr>
                        <a:t>*Phân loại: Hai dạng:</a:t>
                      </a:r>
                      <a:endParaRPr lang="vi-VN" sz="2800" b="0" dirty="0">
                        <a:solidFill>
                          <a:srgbClr val="002060"/>
                        </a:solidFill>
                        <a:effectLst/>
                        <a:latin typeface="Times New Roman" panose="02020603050405020304" pitchFamily="18" charset="0"/>
                        <a:cs typeface="Times New Roman" panose="02020603050405020304" pitchFamily="18" charset="0"/>
                      </a:endParaRPr>
                    </a:p>
                    <a:p>
                      <a:pPr>
                        <a:lnSpc>
                          <a:spcPct val="115000"/>
                        </a:lnSpc>
                        <a:spcBef>
                          <a:spcPts val="0"/>
                        </a:spcBef>
                        <a:spcAft>
                          <a:spcPts val="0"/>
                        </a:spcAft>
                      </a:pPr>
                      <a:r>
                        <a:rPr lang="pt-BR" sz="2800" b="0" dirty="0">
                          <a:solidFill>
                            <a:srgbClr val="002060"/>
                          </a:solidFill>
                          <a:effectLst/>
                          <a:latin typeface="Times New Roman" panose="02020603050405020304" pitchFamily="18" charset="0"/>
                          <a:cs typeface="Times New Roman" panose="02020603050405020304" pitchFamily="18" charset="0"/>
                        </a:rPr>
                        <a:t>- Xuất hiện trực tiếp qua các đại từ nhân xưng (tôi, anh, em, chúng ta, chúng tôi,...)</a:t>
                      </a:r>
                      <a:endParaRPr lang="vi-VN" sz="2800" b="0" dirty="0">
                        <a:solidFill>
                          <a:srgbClr val="002060"/>
                        </a:solidFill>
                        <a:effectLst/>
                        <a:latin typeface="Times New Roman" panose="02020603050405020304" pitchFamily="18" charset="0"/>
                        <a:cs typeface="Times New Roman" panose="02020603050405020304" pitchFamily="18" charset="0"/>
                      </a:endParaRPr>
                    </a:p>
                    <a:p>
                      <a:pPr>
                        <a:lnSpc>
                          <a:spcPct val="115000"/>
                        </a:lnSpc>
                        <a:spcBef>
                          <a:spcPts val="0"/>
                        </a:spcBef>
                        <a:spcAft>
                          <a:spcPts val="0"/>
                        </a:spcAft>
                        <a:tabLst>
                          <a:tab pos="1386840" algn="l"/>
                        </a:tabLst>
                      </a:pPr>
                      <a:r>
                        <a:rPr lang="pt-BR" sz="2800" b="0" dirty="0">
                          <a:solidFill>
                            <a:srgbClr val="002060"/>
                          </a:solidFill>
                          <a:effectLst/>
                          <a:latin typeface="Times New Roman" panose="02020603050405020304" pitchFamily="18" charset="0"/>
                          <a:cs typeface="Times New Roman" panose="02020603050405020304" pitchFamily="18" charset="0"/>
                        </a:rPr>
                        <a:t>- Chủ ngữ ẩn, không có ngôi (nhân danh cái chung, đại diện cho một bộ phận xã hội)</a:t>
                      </a:r>
                      <a:endParaRPr lang="vi-VN" sz="28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13" marR="5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892051">
                <a:tc>
                  <a:txBody>
                    <a:bodyPr/>
                    <a:lstStyle/>
                    <a:p>
                      <a:pPr>
                        <a:lnSpc>
                          <a:spcPct val="115000"/>
                        </a:lnSpc>
                        <a:spcBef>
                          <a:spcPts val="0"/>
                        </a:spcBef>
                        <a:spcAft>
                          <a:spcPts val="0"/>
                        </a:spcAft>
                      </a:pPr>
                      <a:r>
                        <a:rPr lang="pt-BR" sz="2800" dirty="0">
                          <a:solidFill>
                            <a:srgbClr val="0070C0"/>
                          </a:solidFill>
                          <a:effectLst/>
                          <a:latin typeface="Times New Roman" panose="02020603050405020304" pitchFamily="18" charset="0"/>
                          <a:cs typeface="Times New Roman" panose="02020603050405020304" pitchFamily="18" charset="0"/>
                        </a:rPr>
                        <a:t>Vần</a:t>
                      </a:r>
                      <a:endParaRPr lang="vi-VN"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13" marR="5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15000"/>
                        </a:lnSpc>
                        <a:spcBef>
                          <a:spcPts val="0"/>
                        </a:spcBef>
                        <a:spcAft>
                          <a:spcPts val="0"/>
                        </a:spcAft>
                        <a:tabLst>
                          <a:tab pos="1386840" algn="l"/>
                        </a:tabLst>
                      </a:pPr>
                      <a:r>
                        <a:rPr lang="en-US" sz="2800" dirty="0">
                          <a:solidFill>
                            <a:srgbClr val="0070C0"/>
                          </a:solidFill>
                          <a:effectLst/>
                          <a:latin typeface="Times New Roman" panose="02020603050405020304" pitchFamily="18" charset="0"/>
                          <a:cs typeface="Times New Roman" panose="02020603050405020304" pitchFamily="18" charset="0"/>
                        </a:rPr>
                        <a:t>*Ý </a:t>
                      </a:r>
                      <a:r>
                        <a:rPr lang="en-US" sz="2800" dirty="0" err="1">
                          <a:solidFill>
                            <a:srgbClr val="0070C0"/>
                          </a:solidFill>
                          <a:effectLst/>
                          <a:latin typeface="Times New Roman" panose="02020603050405020304" pitchFamily="18" charset="0"/>
                          <a:cs typeface="Times New Roman" panose="02020603050405020304" pitchFamily="18" charset="0"/>
                        </a:rPr>
                        <a:t>nghĩa</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tạo</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cho</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lời</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sự</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kết</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dính</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âm</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vang</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đầy</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ấn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tượng</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làm</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cho</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dễ</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thuộc</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dễ</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nhớ</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hơn</a:t>
                      </a:r>
                      <a:r>
                        <a:rPr lang="en-US" sz="2800" dirty="0">
                          <a:solidFill>
                            <a:srgbClr val="0070C0"/>
                          </a:solidFill>
                          <a:effectLst/>
                          <a:latin typeface="Times New Roman" panose="02020603050405020304" pitchFamily="18" charset="0"/>
                          <a:cs typeface="Times New Roman" panose="02020603050405020304" pitchFamily="18" charset="0"/>
                        </a:rPr>
                        <a:t>.</a:t>
                      </a:r>
                      <a:endParaRPr lang="vi-VN" sz="2800" dirty="0">
                        <a:solidFill>
                          <a:srgbClr val="0070C0"/>
                        </a:solidFill>
                        <a:effectLst/>
                        <a:latin typeface="Times New Roman" panose="02020603050405020304" pitchFamily="18" charset="0"/>
                        <a:cs typeface="Times New Roman" panose="02020603050405020304" pitchFamily="18" charset="0"/>
                      </a:endParaRPr>
                    </a:p>
                    <a:p>
                      <a:pPr>
                        <a:lnSpc>
                          <a:spcPct val="115000"/>
                        </a:lnSpc>
                        <a:spcBef>
                          <a:spcPts val="0"/>
                        </a:spcBef>
                        <a:spcAft>
                          <a:spcPts val="0"/>
                        </a:spcAft>
                        <a:tabLst>
                          <a:tab pos="1386840" algn="l"/>
                        </a:tabLst>
                      </a:pPr>
                      <a:r>
                        <a:rPr lang="en-US" sz="2800" dirty="0">
                          <a:solidFill>
                            <a:srgbClr val="0070C0"/>
                          </a:solidFill>
                          <a:effectLst/>
                          <a:latin typeface="Times New Roman" panose="02020603050405020304" pitchFamily="18" charset="0"/>
                          <a:cs typeface="Times New Roman" panose="02020603050405020304" pitchFamily="18" charset="0"/>
                        </a:rPr>
                        <a:t>*</a:t>
                      </a:r>
                      <a:r>
                        <a:rPr lang="en-US" sz="2800" dirty="0" err="1">
                          <a:solidFill>
                            <a:srgbClr val="0070C0"/>
                          </a:solidFill>
                          <a:effectLst/>
                          <a:latin typeface="Times New Roman" panose="02020603050405020304" pitchFamily="18" charset="0"/>
                          <a:cs typeface="Times New Roman" panose="02020603050405020304" pitchFamily="18" charset="0"/>
                        </a:rPr>
                        <a:t>Phân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loại</a:t>
                      </a:r>
                      <a:r>
                        <a:rPr lang="en-US" sz="2800" dirty="0">
                          <a:solidFill>
                            <a:srgbClr val="0070C0"/>
                          </a:solidFill>
                          <a:effectLst/>
                          <a:latin typeface="Times New Roman" panose="02020603050405020304" pitchFamily="18" charset="0"/>
                          <a:cs typeface="Times New Roman" panose="02020603050405020304" pitchFamily="18" charset="0"/>
                        </a:rPr>
                        <a:t>: </a:t>
                      </a:r>
                      <a:endParaRPr lang="vi-VN" sz="2800" dirty="0">
                        <a:solidFill>
                          <a:srgbClr val="0070C0"/>
                        </a:solidFill>
                        <a:effectLst/>
                        <a:latin typeface="Times New Roman" panose="02020603050405020304" pitchFamily="18" charset="0"/>
                        <a:cs typeface="Times New Roman" panose="02020603050405020304" pitchFamily="18" charset="0"/>
                      </a:endParaRPr>
                    </a:p>
                    <a:p>
                      <a:pPr>
                        <a:lnSpc>
                          <a:spcPct val="115000"/>
                        </a:lnSpc>
                        <a:spcBef>
                          <a:spcPts val="0"/>
                        </a:spcBef>
                        <a:spcAft>
                          <a:spcPts val="0"/>
                        </a:spcAft>
                        <a:tabLst>
                          <a:tab pos="1386840" algn="l"/>
                        </a:tabLst>
                      </a:pP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Xét</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về</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vị</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trí</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vần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chân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cước</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vận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vần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lưng</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yêu</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vận</a:t>
                      </a:r>
                      <a:r>
                        <a:rPr lang="en-US" sz="2800" dirty="0">
                          <a:solidFill>
                            <a:srgbClr val="0070C0"/>
                          </a:solidFill>
                          <a:effectLst/>
                          <a:latin typeface="Times New Roman" panose="02020603050405020304" pitchFamily="18" charset="0"/>
                          <a:cs typeface="Times New Roman" panose="02020603050405020304" pitchFamily="18" charset="0"/>
                        </a:rPr>
                        <a:t>)</a:t>
                      </a:r>
                      <a:endParaRPr lang="vi-VN" sz="2800" dirty="0">
                        <a:solidFill>
                          <a:srgbClr val="0070C0"/>
                        </a:solidFill>
                        <a:effectLst/>
                        <a:latin typeface="Times New Roman" panose="02020603050405020304" pitchFamily="18" charset="0"/>
                        <a:cs typeface="Times New Roman" panose="02020603050405020304" pitchFamily="18" charset="0"/>
                      </a:endParaRPr>
                    </a:p>
                    <a:p>
                      <a:pPr>
                        <a:lnSpc>
                          <a:spcPct val="115000"/>
                        </a:lnSpc>
                        <a:spcBef>
                          <a:spcPts val="0"/>
                        </a:spcBef>
                        <a:spcAft>
                          <a:spcPts val="0"/>
                        </a:spcAft>
                        <a:tabLst>
                          <a:tab pos="1386840" algn="l"/>
                        </a:tabLst>
                      </a:pP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Xét</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về</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thanh</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điệu</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vần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thanh</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trắc</a:t>
                      </a:r>
                      <a:r>
                        <a:rPr lang="en-US" sz="2800" dirty="0">
                          <a:solidFill>
                            <a:srgbClr val="0070C0"/>
                          </a:solidFill>
                          <a:effectLst/>
                          <a:latin typeface="Times New Roman" panose="02020603050405020304" pitchFamily="18" charset="0"/>
                          <a:cs typeface="Times New Roman" panose="02020603050405020304" pitchFamily="18" charset="0"/>
                        </a:rPr>
                        <a:t> (T), </a:t>
                      </a:r>
                      <a:r>
                        <a:rPr lang="en-US" sz="2800" dirty="0" err="1">
                          <a:solidFill>
                            <a:srgbClr val="0070C0"/>
                          </a:solidFill>
                          <a:effectLst/>
                          <a:latin typeface="Times New Roman" panose="02020603050405020304" pitchFamily="18" charset="0"/>
                          <a:cs typeface="Times New Roman" panose="02020603050405020304" pitchFamily="18" charset="0"/>
                        </a:rPr>
                        <a:t>vần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thanh</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bằng</a:t>
                      </a:r>
                      <a:r>
                        <a:rPr lang="en-US" sz="2800" dirty="0">
                          <a:solidFill>
                            <a:srgbClr val="0070C0"/>
                          </a:solidFill>
                          <a:effectLst/>
                          <a:latin typeface="Times New Roman" panose="02020603050405020304" pitchFamily="18" charset="0"/>
                          <a:cs typeface="Times New Roman" panose="02020603050405020304" pitchFamily="18" charset="0"/>
                        </a:rPr>
                        <a:t> (B)</a:t>
                      </a:r>
                      <a:endParaRPr lang="vi-VN"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13" marR="569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724346" y="0"/>
            <a:ext cx="5335571" cy="612742"/>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1. Một số yếu tố của thơ</a:t>
            </a:r>
            <a:endParaRPr lang="vi-VN" sz="320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103695" y="688158"/>
          <a:ext cx="11906054" cy="5855208"/>
        </p:xfrm>
        <a:graphic>
          <a:graphicData uri="http://schemas.openxmlformats.org/drawingml/2006/table">
            <a:tbl>
              <a:tblPr firstRow="1" firstCol="1" bandRow="1">
                <a:tableStyleId>{5C22544A-7EE6-4342-B048-85BDC9FD1C3A}</a:tableStyleId>
              </a:tblPr>
              <a:tblGrid>
                <a:gridCol w="2532741"/>
                <a:gridCol w="9373313"/>
              </a:tblGrid>
              <a:tr h="1570539">
                <a:tc>
                  <a:txBody>
                    <a:bodyPr/>
                    <a:lstStyle/>
                    <a:p>
                      <a:pPr>
                        <a:lnSpc>
                          <a:spcPct val="115000"/>
                        </a:lnSpc>
                        <a:spcBef>
                          <a:spcPts val="600"/>
                        </a:spcBef>
                        <a:spcAft>
                          <a:spcPts val="600"/>
                        </a:spcAft>
                      </a:pPr>
                      <a:r>
                        <a:rPr lang="pt-BR" sz="2800" dirty="0">
                          <a:effectLst/>
                          <a:latin typeface="Times New Roman" panose="02020603050405020304" pitchFamily="18" charset="0"/>
                          <a:cs typeface="Times New Roman" panose="02020603050405020304" pitchFamily="18" charset="0"/>
                        </a:rPr>
                        <a:t>Nhịp</a:t>
                      </a:r>
                      <a:endParaRPr lang="vi-VN" sz="2800" dirty="0">
                        <a:effectLst/>
                        <a:latin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pt-BR" sz="2800" dirty="0">
                          <a:effectLst/>
                          <a:latin typeface="Times New Roman" panose="02020603050405020304" pitchFamily="18" charset="0"/>
                          <a:cs typeface="Times New Roman" panose="02020603050405020304" pitchFamily="18" charset="0"/>
                        </a:rPr>
                        <a:t>(ngắt nhịp)</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Bef>
                          <a:spcPts val="600"/>
                        </a:spcBef>
                        <a:spcAft>
                          <a:spcPts val="600"/>
                        </a:spcAft>
                        <a:tabLst>
                          <a:tab pos="1386840" algn="l"/>
                        </a:tabLst>
                      </a:pPr>
                      <a:r>
                        <a:rPr lang="en-US" sz="2800" b="0" dirty="0">
                          <a:effectLst/>
                          <a:latin typeface="Times New Roman" panose="02020603050405020304" pitchFamily="18" charset="0"/>
                          <a:cs typeface="Times New Roman" panose="02020603050405020304" pitchFamily="18" charset="0"/>
                        </a:rPr>
                        <a:t>*</a:t>
                      </a:r>
                      <a:r>
                        <a:rPr lang="en-US" sz="2800" b="0" dirty="0" err="1">
                          <a:effectLst/>
                          <a:latin typeface="Times New Roman" panose="02020603050405020304" pitchFamily="18" charset="0"/>
                          <a:cs typeface="Times New Roman" panose="02020603050405020304" pitchFamily="18" charset="0"/>
                        </a:rPr>
                        <a:t>Khái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niệm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Là</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cách</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tổ</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chức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sắp</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xếp</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sự</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vận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động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của</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lời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thơ</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thể</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hiện</a:t>
                      </a:r>
                      <a:r>
                        <a:rPr lang="en-US" sz="2800" b="0" dirty="0">
                          <a:effectLst/>
                          <a:latin typeface="Times New Roman" panose="02020603050405020304" pitchFamily="18" charset="0"/>
                          <a:cs typeface="Times New Roman" panose="02020603050405020304" pitchFamily="18" charset="0"/>
                        </a:rPr>
                        <a:t> qua </a:t>
                      </a:r>
                      <a:r>
                        <a:rPr lang="en-US" sz="2800" b="0" dirty="0" err="1">
                          <a:effectLst/>
                          <a:latin typeface="Times New Roman" panose="02020603050405020304" pitchFamily="18" charset="0"/>
                          <a:cs typeface="Times New Roman" panose="02020603050405020304" pitchFamily="18" charset="0"/>
                        </a:rPr>
                        <a:t>các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chỗ</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dừng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chỗ</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nghỉ</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khi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đọc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bài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thơ</a:t>
                      </a:r>
                      <a:r>
                        <a:rPr lang="en-US" sz="2800" b="0" dirty="0">
                          <a:effectLst/>
                          <a:latin typeface="Times New Roman" panose="02020603050405020304" pitchFamily="18" charset="0"/>
                          <a:cs typeface="Times New Roman" panose="02020603050405020304" pitchFamily="18" charset="0"/>
                        </a:rPr>
                        <a:t>.</a:t>
                      </a:r>
                      <a:endParaRPr lang="vi-VN" sz="2800" b="0" dirty="0">
                        <a:effectLst/>
                        <a:latin typeface="Times New Roman" panose="02020603050405020304" pitchFamily="18" charset="0"/>
                        <a:cs typeface="Times New Roman" panose="02020603050405020304" pitchFamily="18" charset="0"/>
                      </a:endParaRPr>
                    </a:p>
                    <a:p>
                      <a:pPr>
                        <a:lnSpc>
                          <a:spcPct val="115000"/>
                        </a:lnSpc>
                        <a:spcBef>
                          <a:spcPts val="600"/>
                        </a:spcBef>
                        <a:spcAft>
                          <a:spcPts val="600"/>
                        </a:spcAft>
                        <a:tabLst>
                          <a:tab pos="1386840" algn="l"/>
                        </a:tabLst>
                      </a:pPr>
                      <a:r>
                        <a:rPr lang="en-US" sz="2800" b="0" dirty="0">
                          <a:effectLst/>
                          <a:latin typeface="Times New Roman" panose="02020603050405020304" pitchFamily="18" charset="0"/>
                          <a:cs typeface="Times New Roman" panose="02020603050405020304" pitchFamily="18" charset="0"/>
                        </a:rPr>
                        <a:t>*</a:t>
                      </a:r>
                      <a:r>
                        <a:rPr lang="en-US" sz="2800" b="0" dirty="0" err="1">
                          <a:effectLst/>
                          <a:latin typeface="Times New Roman" panose="02020603050405020304" pitchFamily="18" charset="0"/>
                          <a:cs typeface="Times New Roman" panose="02020603050405020304" pitchFamily="18" charset="0"/>
                        </a:rPr>
                        <a:t>Nhịp</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thơ</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được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tạo</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nên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chủ</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yếu</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bởi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cách</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ngắt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dòng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và</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cách</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ngắt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nhịp</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trong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từng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dòng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thơ</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câu</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thơ</a:t>
                      </a:r>
                      <a:r>
                        <a:rPr lang="en-US" sz="2800" b="0" dirty="0">
                          <a:effectLst/>
                          <a:latin typeface="Times New Roman" panose="02020603050405020304" pitchFamily="18" charset="0"/>
                          <a:cs typeface="Times New Roman" panose="02020603050405020304" pitchFamily="18" charset="0"/>
                        </a:rPr>
                        <a:t>.</a:t>
                      </a:r>
                      <a:endParaRPr lang="vi-VN"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501080">
                <a:tc>
                  <a:txBody>
                    <a:bodyPr/>
                    <a:lstStyle/>
                    <a:p>
                      <a:pPr>
                        <a:lnSpc>
                          <a:spcPct val="115000"/>
                        </a:lnSpc>
                        <a:spcBef>
                          <a:spcPts val="600"/>
                        </a:spcBef>
                        <a:spcAft>
                          <a:spcPts val="600"/>
                        </a:spcAft>
                      </a:pPr>
                      <a:r>
                        <a:rPr lang="pt-BR" sz="2800" dirty="0">
                          <a:solidFill>
                            <a:schemeClr val="accent6">
                              <a:lumMod val="50000"/>
                            </a:schemeClr>
                          </a:solidFill>
                          <a:effectLst/>
                          <a:latin typeface="Times New Roman" panose="02020603050405020304" pitchFamily="18" charset="0"/>
                          <a:cs typeface="Times New Roman" panose="02020603050405020304" pitchFamily="18" charset="0"/>
                        </a:rPr>
                        <a:t>Từ ngữ, hình ảnh</a:t>
                      </a:r>
                      <a:endParaRPr lang="vi-VN" sz="2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15000"/>
                        </a:lnSpc>
                        <a:spcBef>
                          <a:spcPts val="600"/>
                        </a:spcBef>
                        <a:spcAft>
                          <a:spcPts val="600"/>
                        </a:spcAft>
                        <a:tabLst>
                          <a:tab pos="1386840" algn="l"/>
                        </a:tabLst>
                      </a:pP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Từ</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ngữ</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trong</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thơ</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là</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thứ</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ngôn</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ngữ</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gợi</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hình</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gợi</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cảm</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được</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chọn</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lọc</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trau</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chuốt</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vi-VN" sz="2800" dirty="0">
                        <a:solidFill>
                          <a:schemeClr val="accent6">
                            <a:lumMod val="50000"/>
                          </a:schemeClr>
                        </a:solidFill>
                        <a:effectLst/>
                        <a:latin typeface="Times New Roman" panose="02020603050405020304" pitchFamily="18" charset="0"/>
                        <a:cs typeface="Times New Roman" panose="02020603050405020304" pitchFamily="18" charset="0"/>
                      </a:endParaRPr>
                    </a:p>
                    <a:p>
                      <a:pPr>
                        <a:lnSpc>
                          <a:spcPct val="115000"/>
                        </a:lnSpc>
                        <a:spcBef>
                          <a:spcPts val="600"/>
                        </a:spcBef>
                        <a:spcAft>
                          <a:spcPts val="600"/>
                        </a:spcAft>
                        <a:tabLst>
                          <a:tab pos="1386840" algn="l"/>
                        </a:tabLst>
                      </a:pP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Hình</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ảnh</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trong</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thơ</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thường</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được</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tạo</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nên</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bằng</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các</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biện</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pháp</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tu</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từ</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như</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so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sánh</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ẩn</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dụ</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nhân</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hoá</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hoán</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dụ</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nhằm</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tạo</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nên</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sức</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truyền</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cảm</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sự</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phong</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phú</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bóng</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bẩy</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cho</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thơ</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a:t>
                      </a:r>
                      <a:endParaRPr lang="vi-VN" sz="2800" dirty="0">
                        <a:solidFill>
                          <a:schemeClr val="accent6">
                            <a:lumMod val="50000"/>
                          </a:schemeClr>
                        </a:solidFill>
                        <a:effectLst/>
                        <a:latin typeface="Times New Roman" panose="02020603050405020304" pitchFamily="18" charset="0"/>
                        <a:cs typeface="Times New Roman" panose="02020603050405020304" pitchFamily="18" charset="0"/>
                      </a:endParaRPr>
                    </a:p>
                    <a:p>
                      <a:pPr>
                        <a:lnSpc>
                          <a:spcPct val="115000"/>
                        </a:lnSpc>
                        <a:spcBef>
                          <a:spcPts val="600"/>
                        </a:spcBef>
                        <a:spcAft>
                          <a:spcPts val="600"/>
                        </a:spcAft>
                        <a:tabLst>
                          <a:tab pos="1386840" algn="l"/>
                        </a:tabLst>
                      </a:pP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Cả</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từ</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ngữ</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và</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hình</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ảnh</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thơ</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đều</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mang</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sức</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gợi</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cảm</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lớn</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có</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khả</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năng</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chưa</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đựng</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nhiều</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tầng</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ý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nghĩa</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a:t>
                      </a:r>
                      <a:endParaRPr lang="vi-VN" sz="2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2487" y="188536"/>
            <a:ext cx="6598762" cy="65987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b="1" dirty="0">
                <a:latin typeface="Times New Roman" panose="02020603050405020304" pitchFamily="18" charset="0"/>
                <a:cs typeface="Times New Roman" panose="02020603050405020304" pitchFamily="18" charset="0"/>
              </a:rPr>
              <a:t>Tìm hiểu chung về tác giả, tác phẩm</a:t>
            </a:r>
            <a:endParaRPr lang="vi-VN" sz="3200" dirty="0">
              <a:latin typeface="Times New Roman" panose="02020603050405020304" pitchFamily="18" charset="0"/>
              <a:cs typeface="Times New Roman" panose="02020603050405020304" pitchFamily="18" charset="0"/>
            </a:endParaRPr>
          </a:p>
        </p:txBody>
      </p:sp>
      <p:sp>
        <p:nvSpPr>
          <p:cNvPr id="5" name="Horizontal Scroll 4"/>
          <p:cNvSpPr/>
          <p:nvPr/>
        </p:nvSpPr>
        <p:spPr>
          <a:xfrm>
            <a:off x="2394407" y="848413"/>
            <a:ext cx="7352907" cy="1923068"/>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PHIẾU HỌC TẬP 02: </a:t>
            </a:r>
            <a:endParaRPr lang="en-US" sz="3200" b="1" dirty="0">
              <a:solidFill>
                <a:srgbClr val="FF0000"/>
              </a:solidFill>
              <a:latin typeface="Times New Roman" panose="02020603050405020304" pitchFamily="18" charset="0"/>
              <a:cs typeface="Times New Roman" panose="02020603050405020304" pitchFamily="18" charset="0"/>
            </a:endParaRPr>
          </a:p>
          <a:p>
            <a:pPr algn="ctr"/>
            <a:r>
              <a:rPr lang="en-US" sz="3200" b="1" dirty="0" err="1">
                <a:solidFill>
                  <a:srgbClr val="FF0000"/>
                </a:solidFill>
                <a:latin typeface="Times New Roman" panose="02020603050405020304" pitchFamily="18" charset="0"/>
                <a:cs typeface="Times New Roman" panose="02020603050405020304" pitchFamily="18" charset="0"/>
              </a:rPr>
              <a:t>Tìm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phẩm</a:t>
            </a:r>
            <a:endParaRPr lang="en-US" sz="3200" b="1" dirty="0">
              <a:solidFill>
                <a:srgbClr val="FF0000"/>
              </a:solidFill>
              <a:latin typeface="Times New Roman" panose="02020603050405020304" pitchFamily="18" charset="0"/>
              <a:cs typeface="Times New Roman" panose="02020603050405020304" pitchFamily="18" charset="0"/>
            </a:endParaRPr>
          </a:p>
          <a:p>
            <a:pPr algn="ct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Hoàn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thành</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nhà</a:t>
            </a:r>
            <a:r>
              <a:rPr lang="en-US" sz="3200" dirty="0">
                <a:solidFill>
                  <a:srgbClr val="FF0000"/>
                </a:solidFill>
                <a:latin typeface="Times New Roman" panose="02020603050405020304" pitchFamily="18" charset="0"/>
                <a:cs typeface="Times New Roman" panose="02020603050405020304" pitchFamily="18" charset="0"/>
              </a:rPr>
              <a:t>)</a:t>
            </a:r>
            <a:endParaRPr lang="vi-VN" sz="3200"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nvGraphicFramePr>
        <p:xfrm>
          <a:off x="193248" y="2700274"/>
          <a:ext cx="11755224" cy="4197096"/>
        </p:xfrm>
        <a:graphic>
          <a:graphicData uri="http://schemas.openxmlformats.org/drawingml/2006/table">
            <a:tbl>
              <a:tblPr firstRow="1" firstCol="1" bandRow="1">
                <a:tableStyleId>{5C22544A-7EE6-4342-B048-85BDC9FD1C3A}</a:tableStyleId>
              </a:tblPr>
              <a:tblGrid>
                <a:gridCol w="5108040"/>
                <a:gridCol w="6647184"/>
              </a:tblGrid>
              <a:tr h="0">
                <a:tc gridSpan="2">
                  <a:txBody>
                    <a:bodyPr/>
                    <a:lstStyle/>
                    <a:p>
                      <a:pPr marL="685800" marR="57150" algn="ctr">
                        <a:lnSpc>
                          <a:spcPct val="115000"/>
                        </a:lnSpc>
                        <a:spcBef>
                          <a:spcPts val="600"/>
                        </a:spcBef>
                        <a:spcAft>
                          <a:spcPts val="600"/>
                        </a:spcAft>
                        <a:tabLst>
                          <a:tab pos="57150" algn="l"/>
                          <a:tab pos="152400" algn="l"/>
                        </a:tabLst>
                      </a:pPr>
                      <a:r>
                        <a:rPr lang="en-US" sz="2800" dirty="0">
                          <a:effectLst/>
                          <a:latin typeface="Times New Roman" panose="02020603050405020304" pitchFamily="18" charset="0"/>
                          <a:cs typeface="Times New Roman" panose="02020603050405020304" pitchFamily="18" charset="0"/>
                        </a:rPr>
                        <a:t>I. </a:t>
                      </a:r>
                      <a:r>
                        <a:rPr lang="en-US" sz="2800" dirty="0" err="1">
                          <a:effectLst/>
                          <a:latin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chung</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cPr/>
                </a:tc>
              </a:tr>
              <a:tr h="0">
                <a:tc>
                  <a:txBody>
                    <a:bodyPr/>
                    <a:lstStyle/>
                    <a:p>
                      <a:pPr marL="457200" marR="57150" algn="just">
                        <a:lnSpc>
                          <a:spcPct val="115000"/>
                        </a:lnSpc>
                        <a:spcBef>
                          <a:spcPts val="600"/>
                        </a:spcBef>
                        <a:spcAft>
                          <a:spcPts val="600"/>
                        </a:spcAft>
                        <a:tabLst>
                          <a:tab pos="57150" algn="l"/>
                          <a:tab pos="152400" algn="l"/>
                        </a:tabLst>
                      </a:pPr>
                      <a:r>
                        <a:rPr lang="en-US" sz="2800" b="0" dirty="0">
                          <a:solidFill>
                            <a:schemeClr val="accent6">
                              <a:lumMod val="50000"/>
                            </a:schemeClr>
                          </a:solidFill>
                          <a:effectLst/>
                          <a:latin typeface="Times New Roman" panose="02020603050405020304" pitchFamily="18" charset="0"/>
                          <a:cs typeface="Times New Roman" panose="02020603050405020304" pitchFamily="18" charset="0"/>
                        </a:rPr>
                        <a:t>1. </a:t>
                      </a:r>
                      <a:r>
                        <a:rPr lang="en-US" sz="2800" b="0" dirty="0" err="1">
                          <a:solidFill>
                            <a:schemeClr val="accent6">
                              <a:lumMod val="50000"/>
                            </a:schemeClr>
                          </a:solidFill>
                          <a:effectLst/>
                          <a:latin typeface="Times New Roman" panose="02020603050405020304" pitchFamily="18" charset="0"/>
                          <a:cs typeface="Times New Roman" panose="02020603050405020304" pitchFamily="18" charset="0"/>
                        </a:rPr>
                        <a:t>Tác</a:t>
                      </a:r>
                      <a:r>
                        <a:rPr lang="en-US" sz="2800" b="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6">
                              <a:lumMod val="50000"/>
                            </a:schemeClr>
                          </a:solidFill>
                          <a:effectLst/>
                          <a:latin typeface="Times New Roman" panose="02020603050405020304" pitchFamily="18" charset="0"/>
                          <a:cs typeface="Times New Roman" panose="02020603050405020304" pitchFamily="18" charset="0"/>
                        </a:rPr>
                        <a:t>giả</a:t>
                      </a:r>
                      <a:endParaRPr lang="vi-VN" sz="2800" b="0" dirty="0">
                        <a:solidFill>
                          <a:schemeClr val="accent6">
                            <a:lumMod val="50000"/>
                          </a:schemeClr>
                        </a:solidFill>
                        <a:effectLst/>
                        <a:latin typeface="Times New Roman" panose="02020603050405020304" pitchFamily="18" charset="0"/>
                        <a:cs typeface="Times New Roman" panose="02020603050405020304" pitchFamily="18" charset="0"/>
                      </a:endParaRPr>
                    </a:p>
                    <a:p>
                      <a:pPr marL="342900" marR="57150" lvl="0" indent="-342900" algn="just">
                        <a:lnSpc>
                          <a:spcPct val="115000"/>
                        </a:lnSpc>
                        <a:spcBef>
                          <a:spcPts val="600"/>
                        </a:spcBef>
                        <a:spcAft>
                          <a:spcPts val="600"/>
                        </a:spcAft>
                        <a:buFont typeface="Times New Roman" panose="02020603050405020304" pitchFamily="18" charset="0"/>
                        <a:buChar char="-"/>
                        <a:tabLst>
                          <a:tab pos="57150" algn="l"/>
                          <a:tab pos="152400" algn="l"/>
                        </a:tabLst>
                      </a:pPr>
                      <a:r>
                        <a:rPr lang="en-US" sz="2800" b="0" dirty="0" err="1">
                          <a:solidFill>
                            <a:schemeClr val="accent6">
                              <a:lumMod val="50000"/>
                            </a:schemeClr>
                          </a:solidFill>
                          <a:effectLst/>
                          <a:latin typeface="Times New Roman" panose="02020603050405020304" pitchFamily="18" charset="0"/>
                          <a:cs typeface="Times New Roman" panose="02020603050405020304" pitchFamily="18" charset="0"/>
                        </a:rPr>
                        <a:t>Cuộc</a:t>
                      </a:r>
                      <a:r>
                        <a:rPr lang="en-US" sz="2800" b="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6">
                              <a:lumMod val="50000"/>
                            </a:schemeClr>
                          </a:solidFill>
                          <a:effectLst/>
                          <a:latin typeface="Times New Roman" panose="02020603050405020304" pitchFamily="18" charset="0"/>
                          <a:cs typeface="Times New Roman" panose="02020603050405020304" pitchFamily="18" charset="0"/>
                        </a:rPr>
                        <a:t>đời</a:t>
                      </a:r>
                      <a:endParaRPr lang="vi-VN" sz="2800" b="0" dirty="0">
                        <a:solidFill>
                          <a:schemeClr val="accent6">
                            <a:lumMod val="50000"/>
                          </a:schemeClr>
                        </a:solidFill>
                        <a:effectLst/>
                        <a:latin typeface="Times New Roman" panose="02020603050405020304" pitchFamily="18" charset="0"/>
                        <a:cs typeface="Times New Roman" panose="02020603050405020304" pitchFamily="18" charset="0"/>
                      </a:endParaRPr>
                    </a:p>
                    <a:p>
                      <a:pPr marL="342900" marR="57150" lvl="0" indent="-342900" algn="just">
                        <a:lnSpc>
                          <a:spcPct val="115000"/>
                        </a:lnSpc>
                        <a:spcBef>
                          <a:spcPts val="600"/>
                        </a:spcBef>
                        <a:spcAft>
                          <a:spcPts val="600"/>
                        </a:spcAft>
                        <a:buFont typeface="Times New Roman" panose="02020603050405020304" pitchFamily="18" charset="0"/>
                        <a:buChar char="-"/>
                        <a:tabLst>
                          <a:tab pos="57150" algn="l"/>
                          <a:tab pos="152400" algn="l"/>
                        </a:tabLst>
                      </a:pPr>
                      <a:r>
                        <a:rPr lang="en-US" sz="2800" b="0" dirty="0" err="1">
                          <a:solidFill>
                            <a:schemeClr val="accent6">
                              <a:lumMod val="50000"/>
                            </a:schemeClr>
                          </a:solidFill>
                          <a:effectLst/>
                          <a:latin typeface="Times New Roman" panose="02020603050405020304" pitchFamily="18" charset="0"/>
                          <a:cs typeface="Times New Roman" panose="02020603050405020304" pitchFamily="18" charset="0"/>
                        </a:rPr>
                        <a:t>Sự</a:t>
                      </a:r>
                      <a:r>
                        <a:rPr lang="en-US" sz="2800" b="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6">
                              <a:lumMod val="50000"/>
                            </a:schemeClr>
                          </a:solidFill>
                          <a:effectLst/>
                          <a:latin typeface="Times New Roman" panose="02020603050405020304" pitchFamily="18" charset="0"/>
                          <a:cs typeface="Times New Roman" panose="02020603050405020304" pitchFamily="18" charset="0"/>
                        </a:rPr>
                        <a:t>nghiệp</a:t>
                      </a:r>
                      <a:r>
                        <a:rPr lang="en-US" sz="2800" b="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6">
                              <a:lumMod val="50000"/>
                            </a:schemeClr>
                          </a:solidFill>
                          <a:effectLst/>
                          <a:latin typeface="Times New Roman" panose="02020603050405020304" pitchFamily="18" charset="0"/>
                          <a:cs typeface="Times New Roman" panose="02020603050405020304" pitchFamily="18" charset="0"/>
                        </a:rPr>
                        <a:t>văn</a:t>
                      </a:r>
                      <a:r>
                        <a:rPr lang="en-US" sz="2800" b="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b="0" dirty="0" err="1">
                          <a:solidFill>
                            <a:schemeClr val="accent6">
                              <a:lumMod val="50000"/>
                            </a:schemeClr>
                          </a:solidFill>
                          <a:effectLst/>
                          <a:latin typeface="Times New Roman" panose="02020603050405020304" pitchFamily="18" charset="0"/>
                          <a:cs typeface="Times New Roman" panose="02020603050405020304" pitchFamily="18" charset="0"/>
                        </a:rPr>
                        <a:t>học</a:t>
                      </a:r>
                      <a:endParaRPr lang="vi-VN" sz="2800" b="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57200" marR="57150">
                        <a:lnSpc>
                          <a:spcPct val="115000"/>
                        </a:lnSpc>
                        <a:spcBef>
                          <a:spcPts val="600"/>
                        </a:spcBef>
                        <a:spcAft>
                          <a:spcPts val="600"/>
                        </a:spcAft>
                        <a:tabLst>
                          <a:tab pos="57150" algn="l"/>
                          <a:tab pos="152400" algn="l"/>
                        </a:tabLst>
                      </a:pPr>
                      <a:r>
                        <a:rPr lang="en-US" sz="2800" u="none" dirty="0">
                          <a:effectLst/>
                          <a:latin typeface="Times New Roman" panose="02020603050405020304" pitchFamily="18" charset="0"/>
                          <a:cs typeface="Times New Roman" panose="02020603050405020304" pitchFamily="18" charset="0"/>
                        </a:rPr>
                        <a:t>2. </a:t>
                      </a:r>
                      <a:r>
                        <a:rPr lang="en-US" sz="2800" u="none" dirty="0" err="1">
                          <a:effectLst/>
                          <a:latin typeface="Times New Roman" panose="02020603050405020304" pitchFamily="18" charset="0"/>
                          <a:cs typeface="Times New Roman" panose="02020603050405020304" pitchFamily="18" charset="0"/>
                        </a:rPr>
                        <a:t>Tác</a:t>
                      </a:r>
                      <a:r>
                        <a:rPr lang="en-US" sz="2800" u="none" dirty="0">
                          <a:effectLst/>
                          <a:latin typeface="Times New Roman" panose="02020603050405020304" pitchFamily="18" charset="0"/>
                          <a:cs typeface="Times New Roman" panose="02020603050405020304" pitchFamily="18" charset="0"/>
                        </a:rPr>
                        <a:t> </a:t>
                      </a:r>
                      <a:r>
                        <a:rPr lang="en-US" sz="2800" u="none" dirty="0" err="1">
                          <a:effectLst/>
                          <a:latin typeface="Times New Roman" panose="02020603050405020304" pitchFamily="18" charset="0"/>
                          <a:cs typeface="Times New Roman" panose="02020603050405020304" pitchFamily="18" charset="0"/>
                        </a:rPr>
                        <a:t>phẩm</a:t>
                      </a:r>
                      <a:endParaRPr lang="vi-VN" sz="2800" u="none" dirty="0">
                        <a:effectLst/>
                        <a:latin typeface="Times New Roman" panose="02020603050405020304" pitchFamily="18" charset="0"/>
                        <a:cs typeface="Times New Roman" panose="02020603050405020304" pitchFamily="18" charset="0"/>
                      </a:endParaRPr>
                    </a:p>
                    <a:p>
                      <a:pPr marL="342900" marR="57150" lvl="0" indent="-342900">
                        <a:lnSpc>
                          <a:spcPct val="115000"/>
                        </a:lnSpc>
                        <a:spcBef>
                          <a:spcPts val="600"/>
                        </a:spcBef>
                        <a:spcAft>
                          <a:spcPts val="600"/>
                        </a:spcAft>
                        <a:buFont typeface="Times New Roman" panose="02020603050405020304" pitchFamily="18" charset="0"/>
                        <a:buChar char="-"/>
                        <a:tabLst>
                          <a:tab pos="57150" algn="l"/>
                          <a:tab pos="152400" algn="l"/>
                        </a:tabLst>
                      </a:pPr>
                      <a:r>
                        <a:rPr lang="en-US" sz="2800" u="none" dirty="0" err="1">
                          <a:effectLst/>
                          <a:latin typeface="Times New Roman" panose="02020603050405020304" pitchFamily="18" charset="0"/>
                          <a:cs typeface="Times New Roman" panose="02020603050405020304" pitchFamily="18" charset="0"/>
                        </a:rPr>
                        <a:t>Hoàn</a:t>
                      </a:r>
                      <a:r>
                        <a:rPr lang="en-US" sz="2800" u="none" dirty="0">
                          <a:effectLst/>
                          <a:latin typeface="Times New Roman" panose="02020603050405020304" pitchFamily="18" charset="0"/>
                          <a:cs typeface="Times New Roman" panose="02020603050405020304" pitchFamily="18" charset="0"/>
                        </a:rPr>
                        <a:t> </a:t>
                      </a:r>
                      <a:r>
                        <a:rPr lang="en-US" sz="2800" u="none" dirty="0" err="1">
                          <a:effectLst/>
                          <a:latin typeface="Times New Roman" panose="02020603050405020304" pitchFamily="18" charset="0"/>
                          <a:cs typeface="Times New Roman" panose="02020603050405020304" pitchFamily="18" charset="0"/>
                        </a:rPr>
                        <a:t>cảnh</a:t>
                      </a:r>
                      <a:r>
                        <a:rPr lang="en-US" sz="2800" u="none" dirty="0">
                          <a:effectLst/>
                          <a:latin typeface="Times New Roman" panose="02020603050405020304" pitchFamily="18" charset="0"/>
                          <a:cs typeface="Times New Roman" panose="02020603050405020304" pitchFamily="18" charset="0"/>
                        </a:rPr>
                        <a:t> </a:t>
                      </a:r>
                      <a:r>
                        <a:rPr lang="en-US" sz="2800" u="none" dirty="0" err="1">
                          <a:effectLst/>
                          <a:latin typeface="Times New Roman" panose="02020603050405020304" pitchFamily="18" charset="0"/>
                          <a:cs typeface="Times New Roman" panose="02020603050405020304" pitchFamily="18" charset="0"/>
                        </a:rPr>
                        <a:t>sáng</a:t>
                      </a:r>
                      <a:r>
                        <a:rPr lang="en-US" sz="2800" u="none" dirty="0">
                          <a:effectLst/>
                          <a:latin typeface="Times New Roman" panose="02020603050405020304" pitchFamily="18" charset="0"/>
                          <a:cs typeface="Times New Roman" panose="02020603050405020304" pitchFamily="18" charset="0"/>
                        </a:rPr>
                        <a:t> </a:t>
                      </a:r>
                      <a:r>
                        <a:rPr lang="en-US" sz="2800" u="none" dirty="0" err="1">
                          <a:effectLst/>
                          <a:latin typeface="Times New Roman" panose="02020603050405020304" pitchFamily="18" charset="0"/>
                          <a:cs typeface="Times New Roman" panose="02020603050405020304" pitchFamily="18" charset="0"/>
                        </a:rPr>
                        <a:t>tác</a:t>
                      </a:r>
                      <a:endParaRPr lang="vi-VN" sz="2800" u="none" dirty="0">
                        <a:effectLst/>
                        <a:latin typeface="Times New Roman" panose="02020603050405020304" pitchFamily="18" charset="0"/>
                        <a:cs typeface="Times New Roman" panose="02020603050405020304" pitchFamily="18" charset="0"/>
                      </a:endParaRPr>
                    </a:p>
                    <a:p>
                      <a:pPr marL="342900" marR="57150" lvl="0" indent="-342900">
                        <a:lnSpc>
                          <a:spcPct val="115000"/>
                        </a:lnSpc>
                        <a:spcBef>
                          <a:spcPts val="600"/>
                        </a:spcBef>
                        <a:spcAft>
                          <a:spcPts val="600"/>
                        </a:spcAft>
                        <a:buFont typeface="Times New Roman" panose="02020603050405020304" pitchFamily="18" charset="0"/>
                        <a:buChar char="-"/>
                        <a:tabLst>
                          <a:tab pos="57150" algn="l"/>
                          <a:tab pos="152400" algn="l"/>
                        </a:tabLst>
                      </a:pPr>
                      <a:r>
                        <a:rPr lang="en-US" sz="2800" u="none" dirty="0" err="1">
                          <a:effectLst/>
                          <a:latin typeface="Times New Roman" panose="02020603050405020304" pitchFamily="18" charset="0"/>
                          <a:cs typeface="Times New Roman" panose="02020603050405020304" pitchFamily="18" charset="0"/>
                        </a:rPr>
                        <a:t>Thể</a:t>
                      </a:r>
                      <a:r>
                        <a:rPr lang="en-US" sz="2800" u="none" dirty="0">
                          <a:effectLst/>
                          <a:latin typeface="Times New Roman" panose="02020603050405020304" pitchFamily="18" charset="0"/>
                          <a:cs typeface="Times New Roman" panose="02020603050405020304" pitchFamily="18" charset="0"/>
                        </a:rPr>
                        <a:t> </a:t>
                      </a:r>
                      <a:r>
                        <a:rPr lang="en-US" sz="2800" u="none" dirty="0" err="1">
                          <a:effectLst/>
                          <a:latin typeface="Times New Roman" panose="02020603050405020304" pitchFamily="18" charset="0"/>
                          <a:cs typeface="Times New Roman" panose="02020603050405020304" pitchFamily="18" charset="0"/>
                        </a:rPr>
                        <a:t>loại</a:t>
                      </a:r>
                      <a:endParaRPr lang="vi-VN" sz="2800" u="none" dirty="0">
                        <a:effectLst/>
                        <a:latin typeface="Times New Roman" panose="02020603050405020304" pitchFamily="18" charset="0"/>
                        <a:cs typeface="Times New Roman" panose="02020603050405020304" pitchFamily="18" charset="0"/>
                      </a:endParaRPr>
                    </a:p>
                    <a:p>
                      <a:pPr marL="342900" marR="57150" lvl="0" indent="-342900">
                        <a:lnSpc>
                          <a:spcPct val="115000"/>
                        </a:lnSpc>
                        <a:spcBef>
                          <a:spcPts val="600"/>
                        </a:spcBef>
                        <a:spcAft>
                          <a:spcPts val="600"/>
                        </a:spcAft>
                        <a:buFont typeface="Times New Roman" panose="02020603050405020304" pitchFamily="18" charset="0"/>
                        <a:buChar char="-"/>
                        <a:tabLst>
                          <a:tab pos="57150" algn="l"/>
                          <a:tab pos="152400" algn="l"/>
                        </a:tabLst>
                      </a:pPr>
                      <a:r>
                        <a:rPr lang="en-US" sz="2800" u="none" dirty="0">
                          <a:effectLst/>
                          <a:latin typeface="Times New Roman" panose="02020603050405020304" pitchFamily="18" charset="0"/>
                          <a:cs typeface="Times New Roman" panose="02020603050405020304" pitchFamily="18" charset="0"/>
                        </a:rPr>
                        <a:t>  </a:t>
                      </a:r>
                      <a:r>
                        <a:rPr lang="en-US" sz="2800" u="none" dirty="0" err="1">
                          <a:effectLst/>
                          <a:latin typeface="Times New Roman" panose="02020603050405020304" pitchFamily="18" charset="0"/>
                          <a:cs typeface="Times New Roman" panose="02020603050405020304" pitchFamily="18" charset="0"/>
                        </a:rPr>
                        <a:t>Chủ</a:t>
                      </a:r>
                      <a:r>
                        <a:rPr lang="en-US" sz="2800" u="none" dirty="0">
                          <a:effectLst/>
                          <a:latin typeface="Times New Roman" panose="02020603050405020304" pitchFamily="18" charset="0"/>
                          <a:cs typeface="Times New Roman" panose="02020603050405020304" pitchFamily="18" charset="0"/>
                        </a:rPr>
                        <a:t> </a:t>
                      </a:r>
                      <a:r>
                        <a:rPr lang="en-US" sz="2800" u="none" dirty="0" err="1">
                          <a:effectLst/>
                          <a:latin typeface="Times New Roman" panose="02020603050405020304" pitchFamily="18" charset="0"/>
                          <a:cs typeface="Times New Roman" panose="02020603050405020304" pitchFamily="18" charset="0"/>
                        </a:rPr>
                        <a:t>thể</a:t>
                      </a:r>
                      <a:r>
                        <a:rPr lang="en-US" sz="2800" u="none" dirty="0">
                          <a:effectLst/>
                          <a:latin typeface="Times New Roman" panose="02020603050405020304" pitchFamily="18" charset="0"/>
                          <a:cs typeface="Times New Roman" panose="02020603050405020304" pitchFamily="18" charset="0"/>
                        </a:rPr>
                        <a:t> </a:t>
                      </a:r>
                      <a:r>
                        <a:rPr lang="en-US" sz="2800" u="none" dirty="0" err="1">
                          <a:effectLst/>
                          <a:latin typeface="Times New Roman" panose="02020603050405020304" pitchFamily="18" charset="0"/>
                          <a:cs typeface="Times New Roman" panose="02020603050405020304" pitchFamily="18" charset="0"/>
                        </a:rPr>
                        <a:t>trữ</a:t>
                      </a:r>
                      <a:r>
                        <a:rPr lang="en-US" sz="2800" u="none" dirty="0">
                          <a:effectLst/>
                          <a:latin typeface="Times New Roman" panose="02020603050405020304" pitchFamily="18" charset="0"/>
                          <a:cs typeface="Times New Roman" panose="02020603050405020304" pitchFamily="18" charset="0"/>
                        </a:rPr>
                        <a:t> </a:t>
                      </a:r>
                      <a:r>
                        <a:rPr lang="en-US" sz="2800" u="none" dirty="0" err="1">
                          <a:effectLst/>
                          <a:latin typeface="Times New Roman" panose="02020603050405020304" pitchFamily="18" charset="0"/>
                          <a:cs typeface="Times New Roman" panose="02020603050405020304" pitchFamily="18" charset="0"/>
                        </a:rPr>
                        <a:t>tình</a:t>
                      </a:r>
                      <a:endParaRPr lang="vi-VN" sz="2800" u="none" dirty="0">
                        <a:effectLst/>
                        <a:latin typeface="Times New Roman" panose="02020603050405020304" pitchFamily="18" charset="0"/>
                        <a:cs typeface="Times New Roman" panose="02020603050405020304" pitchFamily="18" charset="0"/>
                      </a:endParaRPr>
                    </a:p>
                    <a:p>
                      <a:pPr marL="342900" marR="57150" lvl="0" indent="-342900">
                        <a:lnSpc>
                          <a:spcPct val="115000"/>
                        </a:lnSpc>
                        <a:spcBef>
                          <a:spcPts val="600"/>
                        </a:spcBef>
                        <a:spcAft>
                          <a:spcPts val="600"/>
                        </a:spcAft>
                        <a:buFont typeface="Times New Roman" panose="02020603050405020304" pitchFamily="18" charset="0"/>
                        <a:buChar char="-"/>
                        <a:tabLst>
                          <a:tab pos="57150" algn="l"/>
                          <a:tab pos="152400" algn="l"/>
                        </a:tabLst>
                      </a:pPr>
                      <a:r>
                        <a:rPr lang="en-US" sz="2800" u="none" dirty="0" err="1">
                          <a:effectLst/>
                          <a:latin typeface="Times New Roman" panose="02020603050405020304" pitchFamily="18" charset="0"/>
                          <a:cs typeface="Times New Roman" panose="02020603050405020304" pitchFamily="18" charset="0"/>
                        </a:rPr>
                        <a:t>Bố</a:t>
                      </a:r>
                      <a:r>
                        <a:rPr lang="en-US" sz="2800" u="none" dirty="0">
                          <a:effectLst/>
                          <a:latin typeface="Times New Roman" panose="02020603050405020304" pitchFamily="18" charset="0"/>
                          <a:cs typeface="Times New Roman" panose="02020603050405020304" pitchFamily="18" charset="0"/>
                        </a:rPr>
                        <a:t> </a:t>
                      </a:r>
                      <a:r>
                        <a:rPr lang="en-US" sz="2800" u="none" dirty="0" err="1">
                          <a:effectLst/>
                          <a:latin typeface="Times New Roman" panose="02020603050405020304" pitchFamily="18" charset="0"/>
                          <a:cs typeface="Times New Roman" panose="02020603050405020304" pitchFamily="18" charset="0"/>
                        </a:rPr>
                        <a:t>cục</a:t>
                      </a:r>
                      <a:endParaRPr lang="vi-VN" sz="2800" u="none" dirty="0">
                        <a:effectLst/>
                        <a:latin typeface="Times New Roman" panose="02020603050405020304" pitchFamily="18" charset="0"/>
                        <a:cs typeface="Times New Roman" panose="02020603050405020304" pitchFamily="18" charset="0"/>
                      </a:endParaRPr>
                    </a:p>
                    <a:p>
                      <a:pPr marL="342900" marR="57150" lvl="0" indent="-342900">
                        <a:lnSpc>
                          <a:spcPct val="115000"/>
                        </a:lnSpc>
                        <a:spcBef>
                          <a:spcPts val="600"/>
                        </a:spcBef>
                        <a:spcAft>
                          <a:spcPts val="600"/>
                        </a:spcAft>
                        <a:buFont typeface="Times New Roman" panose="02020603050405020304" pitchFamily="18" charset="0"/>
                        <a:buChar char="-"/>
                        <a:tabLst>
                          <a:tab pos="57150" algn="l"/>
                          <a:tab pos="152400" algn="l"/>
                        </a:tabLst>
                      </a:pPr>
                      <a:r>
                        <a:rPr lang="en-US" sz="2800" u="none" dirty="0" err="1">
                          <a:effectLst/>
                          <a:latin typeface="Times New Roman" panose="02020603050405020304" pitchFamily="18" charset="0"/>
                          <a:cs typeface="Times New Roman" panose="02020603050405020304" pitchFamily="18" charset="0"/>
                        </a:rPr>
                        <a:t>Cảm</a:t>
                      </a:r>
                      <a:r>
                        <a:rPr lang="en-US" sz="2800" u="none" dirty="0">
                          <a:effectLst/>
                          <a:latin typeface="Times New Roman" panose="02020603050405020304" pitchFamily="18" charset="0"/>
                          <a:cs typeface="Times New Roman" panose="02020603050405020304" pitchFamily="18" charset="0"/>
                        </a:rPr>
                        <a:t> </a:t>
                      </a:r>
                      <a:r>
                        <a:rPr lang="en-US" sz="2800" u="none" dirty="0" err="1">
                          <a:effectLst/>
                          <a:latin typeface="Times New Roman" panose="02020603050405020304" pitchFamily="18" charset="0"/>
                          <a:cs typeface="Times New Roman" panose="02020603050405020304" pitchFamily="18" charset="0"/>
                        </a:rPr>
                        <a:t>hứng</a:t>
                      </a:r>
                      <a:r>
                        <a:rPr lang="en-US" sz="2800" u="none" dirty="0">
                          <a:effectLst/>
                          <a:latin typeface="Times New Roman" panose="02020603050405020304" pitchFamily="18" charset="0"/>
                          <a:cs typeface="Times New Roman" panose="02020603050405020304" pitchFamily="18" charset="0"/>
                        </a:rPr>
                        <a:t> </a:t>
                      </a:r>
                      <a:r>
                        <a:rPr lang="en-US" sz="2800" u="none" dirty="0" err="1">
                          <a:effectLst/>
                          <a:latin typeface="Times New Roman" panose="02020603050405020304" pitchFamily="18" charset="0"/>
                          <a:cs typeface="Times New Roman" panose="02020603050405020304" pitchFamily="18" charset="0"/>
                        </a:rPr>
                        <a:t>chủ</a:t>
                      </a:r>
                      <a:r>
                        <a:rPr lang="en-US" sz="2800" u="none" dirty="0">
                          <a:effectLst/>
                          <a:latin typeface="Times New Roman" panose="02020603050405020304" pitchFamily="18" charset="0"/>
                          <a:cs typeface="Times New Roman" panose="02020603050405020304" pitchFamily="18" charset="0"/>
                        </a:rPr>
                        <a:t> </a:t>
                      </a:r>
                      <a:r>
                        <a:rPr lang="en-US" sz="2800" u="none" dirty="0" err="1">
                          <a:effectLst/>
                          <a:latin typeface="Times New Roman" panose="02020603050405020304" pitchFamily="18" charset="0"/>
                          <a:cs typeface="Times New Roman" panose="02020603050405020304" pitchFamily="18" charset="0"/>
                        </a:rPr>
                        <a:t>đạo</a:t>
                      </a:r>
                      <a:endParaRPr lang="vi-VN" sz="28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21421</Words>
  <Application>WPS Presentation</Application>
  <PresentationFormat>Custom</PresentationFormat>
  <Paragraphs>721</Paragraphs>
  <Slides>69</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69</vt:i4>
      </vt:variant>
    </vt:vector>
  </HeadingPairs>
  <TitlesOfParts>
    <vt:vector size="80" baseType="lpstr">
      <vt:lpstr>Arial</vt:lpstr>
      <vt:lpstr>SimSun</vt:lpstr>
      <vt:lpstr>Wingdings</vt:lpstr>
      <vt:lpstr>Times New Roman</vt:lpstr>
      <vt:lpstr>Microsoft YaHei</vt:lpstr>
      <vt:lpstr>Arial Unicode MS</vt:lpstr>
      <vt:lpstr>Calibri Light</vt:lpstr>
      <vt:lpstr>Calibri</vt:lpstr>
      <vt:lpstr>MS Mincho</vt:lpstr>
      <vt:lpstr>Segoe Print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linh huynh</cp:lastModifiedBy>
  <cp:revision>71</cp:revision>
  <dcterms:created xsi:type="dcterms:W3CDTF">2022-07-26T00:04:00Z</dcterms:created>
  <dcterms:modified xsi:type="dcterms:W3CDTF">2025-01-25T06:15:24Z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D144A48E13F640329258CCF2BE181381_12</vt:lpwstr>
  </property>
  <property fmtid="{D5CDD505-2E9C-101B-9397-08002B2CF9AE}" pid="3" name="KSOProductBuildVer">
    <vt:lpwstr>1033-12.2.0.19805</vt:lpwstr>
  </property>
</Properties>
</file>