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592" r:id="rId3"/>
    <p:sldId id="257" r:id="rId4"/>
    <p:sldId id="449" r:id="rId5"/>
    <p:sldId id="352" r:id="rId6"/>
    <p:sldId id="404" r:id="rId7"/>
    <p:sldId id="541" r:id="rId8"/>
    <p:sldId id="353" r:id="rId9"/>
    <p:sldId id="270" r:id="rId10"/>
    <p:sldId id="542" r:id="rId11"/>
    <p:sldId id="543" r:id="rId12"/>
    <p:sldId id="546" r:id="rId13"/>
    <p:sldId id="512" r:id="rId14"/>
    <p:sldId id="547" r:id="rId15"/>
    <p:sldId id="549" r:id="rId16"/>
    <p:sldId id="550" r:id="rId17"/>
    <p:sldId id="551" r:id="rId18"/>
    <p:sldId id="552" r:id="rId19"/>
    <p:sldId id="553" r:id="rId20"/>
    <p:sldId id="554" r:id="rId21"/>
    <p:sldId id="555" r:id="rId22"/>
    <p:sldId id="556" r:id="rId23"/>
    <p:sldId id="558" r:id="rId24"/>
    <p:sldId id="557" r:id="rId25"/>
    <p:sldId id="559" r:id="rId26"/>
    <p:sldId id="560" r:id="rId27"/>
    <p:sldId id="561" r:id="rId28"/>
    <p:sldId id="545" r:id="rId29"/>
    <p:sldId id="565" r:id="rId30"/>
    <p:sldId id="566" r:id="rId31"/>
    <p:sldId id="567" r:id="rId32"/>
    <p:sldId id="568" r:id="rId33"/>
    <p:sldId id="569" r:id="rId34"/>
    <p:sldId id="570" r:id="rId35"/>
    <p:sldId id="571" r:id="rId36"/>
    <p:sldId id="572" r:id="rId37"/>
    <p:sldId id="573" r:id="rId38"/>
    <p:sldId id="574" r:id="rId39"/>
    <p:sldId id="443" r:id="rId40"/>
    <p:sldId id="504" r:id="rId41"/>
    <p:sldId id="575" r:id="rId42"/>
    <p:sldId id="576" r:id="rId43"/>
    <p:sldId id="577" r:id="rId44"/>
    <p:sldId id="578" r:id="rId45"/>
    <p:sldId id="393" r:id="rId46"/>
    <p:sldId id="582" r:id="rId47"/>
    <p:sldId id="583" r:id="rId48"/>
    <p:sldId id="579" r:id="rId49"/>
    <p:sldId id="580" r:id="rId50"/>
    <p:sldId id="584" r:id="rId51"/>
    <p:sldId id="585" r:id="rId52"/>
    <p:sldId id="507" r:id="rId53"/>
    <p:sldId id="399" r:id="rId54"/>
    <p:sldId id="587" r:id="rId55"/>
    <p:sldId id="58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8" d="100"/>
          <a:sy n="58" d="100"/>
        </p:scale>
        <p:origin x="1085" y="57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0" Type="http://schemas.openxmlformats.org/officeDocument/2006/relationships/commentAuthors" Target="commentAuthors.xml"/><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09FB1C76-201A-4B4C-9DB4-2FFC18CF466C}"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09FB1C76-201A-4B4C-9DB4-2FFC18CF466C}"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09FB1C76-201A-4B4C-9DB4-2FFC18CF466C}"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09FB1C76-201A-4B4C-9DB4-2FFC18CF466C}"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09FB1C76-201A-4B4C-9DB4-2FFC18CF466C}"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09FB1C76-201A-4B4C-9DB4-2FFC18CF466C}"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09FB1C76-201A-4B4C-9DB4-2FFC18CF466C}"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09FB1C76-201A-4B4C-9DB4-2FFC18CF466C}"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09FB1C76-201A-4B4C-9DB4-2FFC18CF466C}"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09FB1C76-201A-4B4C-9DB4-2FFC18CF466C}"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09FB1C76-201A-4B4C-9DB4-2FFC18CF466C}"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BE9EB42-39CB-4A0D-9911-B9D87E612E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B1C76-201A-4B4C-9DB4-2FFC18CF466C}"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9EB42-39CB-4A0D-9911-B9D87E612E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GIF"/><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22.png"/><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7.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6" name="Picture 157" descr="Image result for hÌNH ĐỘNG"/>
          <p:cNvPicPr>
            <a:picLocks noChangeAspect="1"/>
          </p:cNvPicPr>
          <p:nvPr/>
        </p:nvPicPr>
        <p:blipFill>
          <a:blip r:embed="rId1"/>
          <a:stretch>
            <a:fillRect/>
          </a:stretch>
        </p:blipFill>
        <p:spPr>
          <a:xfrm>
            <a:off x="89747" y="5702300"/>
            <a:ext cx="11511280" cy="1152313"/>
          </a:xfrm>
          <a:prstGeom prst="rect">
            <a:avLst/>
          </a:prstGeom>
          <a:noFill/>
          <a:ln w="9525">
            <a:noFill/>
          </a:ln>
        </p:spPr>
      </p:pic>
      <p:sp>
        <p:nvSpPr>
          <p:cNvPr id="2" name="Text Box 1"/>
          <p:cNvSpPr txBox="1"/>
          <p:nvPr/>
        </p:nvSpPr>
        <p:spPr>
          <a:xfrm>
            <a:off x="5980430" y="269875"/>
            <a:ext cx="6211570" cy="6169025"/>
          </a:xfrm>
          <a:prstGeom prst="rect">
            <a:avLst/>
          </a:prstGeom>
          <a:noFill/>
        </p:spPr>
        <p:txBody>
          <a:bodyPr wrap="square" rtlCol="0" anchor="t">
            <a:noAutofit/>
          </a:bodyPr>
          <a:p>
            <a:pPr algn="ctr">
              <a:defRPr/>
            </a:pP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SỞ GD &amp; ĐT bình định</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Thpt ngô lê tân</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32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endPar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CHÀO MỪNG </a:t>
            </a:r>
            <a:endPar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3735"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7378700" y="5035550"/>
            <a:ext cx="4490720" cy="753110"/>
          </a:xfrm>
          <a:prstGeom prst="rect">
            <a:avLst/>
          </a:prstGeom>
          <a:noFill/>
        </p:spPr>
        <p:txBody>
          <a:bodyPr wrap="square" rtlCol="0" anchor="t">
            <a:noAutofit/>
          </a:bodyPr>
          <a:p>
            <a:pPr algn="ctr">
              <a:defRPr/>
            </a:pPr>
            <a:r>
              <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huỳnh thị LINH</a:t>
            </a:r>
            <a:endPar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p:txBody>
      </p:sp>
      <p:sp>
        <p:nvSpPr>
          <p:cNvPr id="6" name="Content Placeholder 5"/>
          <p:cNvSpPr/>
          <p:nvPr>
            <p:ph sz="half" idx="1"/>
          </p:nvPr>
        </p:nvSpPr>
        <p:spPr/>
        <p:txBody>
          <a:bodyPr/>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7" name="Picture 2" descr="96351710_3811856628884807_7490366743102095360_n"/>
          <p:cNvPicPr>
            <a:picLocks noChangeAspect="1" noChangeArrowheads="1"/>
          </p:cNvPicPr>
          <p:nvPr>
            <p:ph sz="half" idx="2"/>
          </p:nvPr>
        </p:nvPicPr>
        <p:blipFill>
          <a:blip r:embed="rId2"/>
          <a:srcRect/>
          <a:stretch>
            <a:fillRect/>
          </a:stretch>
        </p:blipFill>
        <p:spPr bwMode="auto">
          <a:xfrm>
            <a:off x="89535" y="1691005"/>
            <a:ext cx="5658485" cy="3907155"/>
          </a:xfrm>
          <a:prstGeom prst="rect">
            <a:avLst/>
          </a:prstGeom>
          <a:noFill/>
          <a:ln w="9525">
            <a:noFill/>
            <a:miter lim="800000"/>
            <a:headEnd/>
            <a:tailEnd/>
          </a:ln>
        </p:spPr>
      </p:pic>
      <p:pic>
        <p:nvPicPr>
          <p:cNvPr id="4" name="Picture -2147482619" descr="14650459_1205457879524708_1341078056795790178_n"/>
          <p:cNvPicPr>
            <a:picLocks noChangeAspect="1"/>
          </p:cNvPicPr>
          <p:nvPr/>
        </p:nvPicPr>
        <p:blipFill>
          <a:blip r:embed="rId3"/>
          <a:stretch>
            <a:fillRect/>
          </a:stretch>
        </p:blipFill>
        <p:spPr>
          <a:xfrm>
            <a:off x="1537970" y="-12065"/>
            <a:ext cx="2441575" cy="1724660"/>
          </a:xfrm>
          <a:prstGeom prst="rect">
            <a:avLst/>
          </a:prstGeom>
          <a:noFill/>
          <a:ln w="9525">
            <a:noFill/>
          </a:ln>
        </p:spPr>
      </p:pic>
      <p:pic>
        <p:nvPicPr>
          <p:cNvPr id="9" name="Picture 12" descr="attachmentf73478a7"/>
          <p:cNvPicPr>
            <a:picLocks noChangeAspect="1"/>
          </p:cNvPicPr>
          <p:nvPr/>
        </p:nvPicPr>
        <p:blipFill>
          <a:blip r:embed="rId4"/>
          <a:stretch>
            <a:fillRect/>
          </a:stretch>
        </p:blipFill>
        <p:spPr>
          <a:xfrm rot="294055">
            <a:off x="4364355" y="24765"/>
            <a:ext cx="912495" cy="1605915"/>
          </a:xfrm>
          <a:prstGeom prst="rect">
            <a:avLst/>
          </a:prstGeom>
          <a:noFill/>
          <a:ln w="9525">
            <a:noFill/>
          </a:ln>
        </p:spPr>
      </p:pic>
      <p:pic>
        <p:nvPicPr>
          <p:cNvPr id="10" name="Picture 12" descr="attachmentf73478a7"/>
          <p:cNvPicPr>
            <a:picLocks noChangeAspect="1"/>
          </p:cNvPicPr>
          <p:nvPr/>
        </p:nvPicPr>
        <p:blipFill>
          <a:blip r:embed="rId4"/>
          <a:stretch>
            <a:fillRect/>
          </a:stretch>
        </p:blipFill>
        <p:spPr>
          <a:xfrm rot="294055">
            <a:off x="-81915" y="38735"/>
            <a:ext cx="969010" cy="1691005"/>
          </a:xfrm>
          <a:prstGeom prst="rect">
            <a:avLst/>
          </a:prstGeom>
          <a:noFill/>
          <a:ln w="9525">
            <a:noFill/>
          </a:ln>
        </p:spPr>
      </p:pic>
      <p:pic>
        <p:nvPicPr>
          <p:cNvPr id="11" name="Picture 12" descr="attachmentf73478a7"/>
          <p:cNvPicPr>
            <a:picLocks noChangeAspect="1"/>
          </p:cNvPicPr>
          <p:nvPr/>
        </p:nvPicPr>
        <p:blipFill>
          <a:blip r:embed="rId4"/>
          <a:stretch>
            <a:fillRect/>
          </a:stretch>
        </p:blipFill>
        <p:spPr>
          <a:xfrm rot="294055">
            <a:off x="5126990" y="-80645"/>
            <a:ext cx="969010" cy="1732915"/>
          </a:xfrm>
          <a:prstGeom prst="rect">
            <a:avLst/>
          </a:prstGeom>
          <a:noFill/>
          <a:ln w="9525">
            <a:noFill/>
          </a:ln>
        </p:spPr>
      </p:pic>
      <p:pic>
        <p:nvPicPr>
          <p:cNvPr id="12" name="Picture 12" descr="attachmentf73478a7"/>
          <p:cNvPicPr>
            <a:picLocks noChangeAspect="1"/>
          </p:cNvPicPr>
          <p:nvPr/>
        </p:nvPicPr>
        <p:blipFill>
          <a:blip r:embed="rId4"/>
          <a:stretch>
            <a:fillRect/>
          </a:stretch>
        </p:blipFill>
        <p:spPr>
          <a:xfrm rot="294055">
            <a:off x="681990" y="142240"/>
            <a:ext cx="969010" cy="1586865"/>
          </a:xfrm>
          <a:prstGeom prst="rect">
            <a:avLst/>
          </a:prstGeom>
          <a:noFill/>
          <a:ln w="9525">
            <a:noFill/>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circle(in)">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3000">
              <a:schemeClr val="accent4">
                <a:lumMod val="40000"/>
                <a:lumOff val="60000"/>
                <a:alpha val="37000"/>
              </a:schemeClr>
            </a:gs>
            <a:gs pos="100000">
              <a:schemeClr val="accent4">
                <a:lumMod val="60000"/>
                <a:lumOff val="40000"/>
                <a:alpha val="52000"/>
              </a:schemeClr>
            </a:gs>
          </a:gsLst>
          <a:lin ang="5400000" scaled="1"/>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l="19233" t="2889" r="19160" b="3054"/>
          <a:stretch>
            <a:fillRect/>
          </a:stretch>
        </p:blipFill>
        <p:spPr bwMode="auto">
          <a:xfrm>
            <a:off x="5165387" y="1984444"/>
            <a:ext cx="2295728" cy="3185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40" y="204280"/>
            <a:ext cx="4765859" cy="408561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143" y="3540868"/>
            <a:ext cx="4351868" cy="3185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circle(in)">
                                      <p:cBhvr>
                                        <p:cTn id="10" dur="2000"/>
                                        <p:tgtEl>
                                          <p:spTgt spid="2051"/>
                                        </p:tgtEl>
                                      </p:cBhvr>
                                    </p:animEffect>
                                  </p:childTnLst>
                                </p:cTn>
                              </p:par>
                              <p:par>
                                <p:cTn id="11" presetID="6" presetClass="entr" presetSubtype="16" fill="hold" nodeType="withEffect">
                                  <p:stCondLst>
                                    <p:cond delay="0"/>
                                  </p:stCondLst>
                                  <p:childTnLst>
                                    <p:set>
                                      <p:cBhvr>
                                        <p:cTn id="12" dur="1" fill="hold">
                                          <p:stCondLst>
                                            <p:cond delay="0"/>
                                          </p:stCondLst>
                                        </p:cTn>
                                        <p:tgtEl>
                                          <p:spTgt spid="2049"/>
                                        </p:tgtEl>
                                        <p:attrNameLst>
                                          <p:attrName>style.visibility</p:attrName>
                                        </p:attrNameLst>
                                      </p:cBhvr>
                                      <p:to>
                                        <p:strVal val="visible"/>
                                      </p:to>
                                    </p:set>
                                    <p:animEffect transition="in" filter="circle(in)">
                                      <p:cBhvr>
                                        <p:cTn id="13" dur="2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126" y="1951745"/>
            <a:ext cx="3222148" cy="41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9"/>
          <p:cNvSpPr txBox="1"/>
          <p:nvPr/>
        </p:nvSpPr>
        <p:spPr>
          <a:xfrm>
            <a:off x="1035712" y="1228627"/>
            <a:ext cx="7147378"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2.1. </a:t>
            </a:r>
            <a:r>
              <a:rPr lang="en-US" sz="2800" b="1" dirty="0" err="1">
                <a:solidFill>
                  <a:srgbClr val="00CC00"/>
                </a:solidFill>
                <a:effectLst/>
                <a:latin typeface="Times New Roman" panose="02020603050405020304" pitchFamily="18" charset="0"/>
                <a:ea typeface="Calibri" panose="020F0502020204030204" pitchFamily="34" charset="0"/>
              </a:rPr>
              <a:t>Đọc</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văn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bản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và</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tìm</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hiểu</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từ</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khó</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chú</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giải</a:t>
            </a:r>
            <a:endParaRPr lang="en-US" sz="2800" dirty="0">
              <a:solidFill>
                <a:srgbClr val="00CC00"/>
              </a:solidFill>
              <a:effectLst/>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066" y="2616238"/>
            <a:ext cx="4136027" cy="4029765"/>
          </a:xfrm>
          <a:prstGeom prst="rect">
            <a:avLst/>
          </a:prstGeom>
        </p:spPr>
      </p:pic>
      <p:pic>
        <p:nvPicPr>
          <p:cNvPr id="13" name="Hình ảnh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p:cNvSpPr txBox="1"/>
          <p:nvPr/>
        </p:nvSpPr>
        <p:spPr>
          <a:xfrm>
            <a:off x="1621608" y="1332922"/>
            <a:ext cx="7345975" cy="1452384"/>
          </a:xfrm>
          <a:prstGeom prst="cloudCallout">
            <a:avLst>
              <a:gd name="adj1" fmla="val -42382"/>
              <a:gd name="adj2" fmla="val 44305"/>
            </a:avLst>
          </a:prstGeom>
          <a:noFill/>
          <a:ln w="38100">
            <a:solidFill>
              <a:srgbClr val="00CC00"/>
            </a:solidFill>
          </a:ln>
        </p:spPr>
        <p:txBody>
          <a:bodyPr wrap="square">
            <a:spAutoFit/>
          </a:bodyPr>
          <a:lstStyle/>
          <a:p>
            <a:pPr algn="ctr"/>
            <a:r>
              <a:rPr lang="de-DE" sz="2800" b="1" dirty="0">
                <a:solidFill>
                  <a:srgbClr val="00B050"/>
                </a:solidFill>
                <a:latin typeface="Times New Roman" panose="02020603050405020304" pitchFamily="18" charset="0"/>
                <a:cs typeface="Times New Roman" panose="02020603050405020304" pitchFamily="18" charset="0"/>
              </a:rPr>
              <a:t>Yêu cầu: </a:t>
            </a:r>
            <a:r>
              <a:rPr lang="de-DE" sz="2800" b="1" dirty="0">
                <a:latin typeface="Times New Roman" panose="02020603050405020304" pitchFamily="18" charset="0"/>
                <a:cs typeface="Times New Roman" panose="02020603050405020304" pitchFamily="18" charset="0"/>
              </a:rPr>
              <a:t>Thảo luận trong bàn để hoàn thành PHT 01 sau:</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6721" y="2226491"/>
            <a:ext cx="2344865" cy="2344865"/>
          </a:xfrm>
          <a:prstGeom prst="rect">
            <a:avLst/>
          </a:prstGeom>
        </p:spPr>
      </p:pic>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9" name="Hình ảnh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62001" y="5653065"/>
            <a:ext cx="1829999" cy="1226999"/>
          </a:xfrm>
          <a:prstGeom prst="rect">
            <a:avLst/>
          </a:prstGeom>
        </p:spPr>
      </p:pic>
      <p:graphicFrame>
        <p:nvGraphicFramePr>
          <p:cNvPr id="10" name="Bảng 9"/>
          <p:cNvGraphicFramePr>
            <a:graphicFrameLocks noGrp="1"/>
          </p:cNvGraphicFramePr>
          <p:nvPr/>
        </p:nvGraphicFramePr>
        <p:xfrm>
          <a:off x="2674229" y="2924144"/>
          <a:ext cx="7345974" cy="3840480"/>
        </p:xfrm>
        <a:graphic>
          <a:graphicData uri="http://schemas.openxmlformats.org/drawingml/2006/table">
            <a:tbl>
              <a:tblPr firstRow="1" firstCol="1" bandRow="1">
                <a:tableStyleId>{5C22544A-7EE6-4342-B048-85BDC9FD1C3A}</a:tableStyleId>
              </a:tblPr>
              <a:tblGrid>
                <a:gridCol w="4798604"/>
                <a:gridCol w="2547370"/>
              </a:tblGrid>
              <a:tr h="317624">
                <a:tc gridSpan="2">
                  <a:txBody>
                    <a:bodyPr/>
                    <a:lstStyle/>
                    <a:p>
                      <a:pPr marL="0" marR="0" algn="ctr">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PHT 01: Tìm hiểu chung về VB</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Hỏi nhanh – Đáp gọn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hMerge="1">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1. Thể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2. Xuất xứ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3. Các nhân 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4. Các sự kiện chính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5. Người kể chuyện và ngôi kể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a:effectLst/>
                          <a:latin typeface="Times New Roman" panose="02020603050405020304" pitchFamily="18" charset="0"/>
                          <a:cs typeface="Times New Roman" panose="02020603050405020304" pitchFamily="18" charset="0"/>
                        </a:rPr>
                        <a:t>6. Bối cảnh câu chuyện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81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7. Bố cục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2" name="Đồng hồ đếm ngược 5 phút - 5 Minutes">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9142110" y="1625505"/>
            <a:ext cx="2136842" cy="1201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17246"/>
            <a:ext cx="7147378"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2.2. </a:t>
            </a:r>
            <a:r>
              <a:rPr lang="en-US" sz="2800" b="1" dirty="0" err="1">
                <a:solidFill>
                  <a:srgbClr val="00CC00"/>
                </a:solidFill>
                <a:effectLst/>
                <a:latin typeface="Times New Roman" panose="02020603050405020304" pitchFamily="18" charset="0"/>
                <a:ea typeface="Calibri" panose="020F0502020204030204" pitchFamily="34" charset="0"/>
              </a:rPr>
              <a:t>Thể</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loại</a:t>
            </a:r>
            <a:r>
              <a:rPr lang="en-US" sz="2800" b="1" dirty="0">
                <a:solidFill>
                  <a:srgbClr val="00CC00"/>
                </a:solidFill>
                <a:effectLst/>
                <a:latin typeface="Times New Roman" panose="02020603050405020304" pitchFamily="18" charset="0"/>
                <a:ea typeface="Calibri" panose="020F0502020204030204" pitchFamily="34" charset="0"/>
              </a:rPr>
              <a:t>:</a:t>
            </a:r>
            <a:endParaRPr lang="en-US" sz="2800" dirty="0">
              <a:solidFill>
                <a:srgbClr val="00CC00"/>
              </a:solidFill>
              <a:effectLst/>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4" name="Hộp Văn bản 3"/>
          <p:cNvSpPr txBox="1"/>
          <p:nvPr/>
        </p:nvSpPr>
        <p:spPr>
          <a:xfrm>
            <a:off x="1279470" y="2029130"/>
            <a:ext cx="2095019" cy="596574"/>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Truyện ngắn</a:t>
            </a:r>
            <a:endParaRPr lang="en-US" sz="24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1042273" y="2682024"/>
            <a:ext cx="7147378"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2.3. </a:t>
            </a:r>
            <a:r>
              <a:rPr lang="en-US" sz="2800" b="1" dirty="0" err="1">
                <a:solidFill>
                  <a:srgbClr val="00CC00"/>
                </a:solidFill>
                <a:effectLst/>
                <a:latin typeface="Times New Roman" panose="02020603050405020304" pitchFamily="18" charset="0"/>
                <a:ea typeface="Calibri" panose="020F0502020204030204" pitchFamily="34" charset="0"/>
              </a:rPr>
              <a:t>Xuất</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xứ</a:t>
            </a:r>
            <a:r>
              <a:rPr lang="en-US" sz="2800" b="1" dirty="0">
                <a:solidFill>
                  <a:srgbClr val="00CC00"/>
                </a:solidFill>
                <a:effectLst/>
                <a:latin typeface="Times New Roman" panose="02020603050405020304" pitchFamily="18" charset="0"/>
                <a:ea typeface="Calibri" panose="020F0502020204030204" pitchFamily="34" charset="0"/>
              </a:rPr>
              <a: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8" name="Hộp Văn bản 7"/>
          <p:cNvSpPr txBox="1"/>
          <p:nvPr/>
        </p:nvSpPr>
        <p:spPr>
          <a:xfrm>
            <a:off x="1279470" y="3569653"/>
            <a:ext cx="9807100" cy="578882"/>
          </a:xfrm>
          <a:prstGeom prst="roundRect">
            <a:avLst/>
          </a:prstGeom>
          <a:noFill/>
          <a:ln w="38100">
            <a:solidFill>
              <a:srgbClr val="00CC00"/>
            </a:solidFill>
          </a:ln>
        </p:spPr>
        <p:txBody>
          <a:bodyPr wrap="square">
            <a:spAutoFit/>
          </a:bodyPr>
          <a:lstStyle/>
          <a:p>
            <a:pPr algn="just"/>
            <a:r>
              <a:rPr lang="en-US" sz="2800" dirty="0">
                <a:solidFill>
                  <a:srgbClr val="333333"/>
                </a:solidFill>
                <a:latin typeface="Times New Roman" panose="02020603050405020304" pitchFamily="18" charset="0"/>
                <a:ea typeface="Times New Roman" panose="02020603050405020304" pitchFamily="18" charset="0"/>
              </a:rPr>
              <a:t>In </a:t>
            </a:r>
            <a:r>
              <a:rPr lang="en-US" sz="2800" i="1" dirty="0" err="1">
                <a:solidFill>
                  <a:srgbClr val="333333"/>
                </a:solidFill>
                <a:latin typeface="Times New Roman" panose="02020603050405020304" pitchFamily="18" charset="0"/>
                <a:ea typeface="Times New Roman" panose="02020603050405020304" pitchFamily="18" charset="0"/>
              </a:rPr>
              <a:t>trong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Bảo</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Ninh</a:t>
            </a:r>
            <a:r>
              <a:rPr lang="en-US" sz="2800" i="1" dirty="0">
                <a:solidFill>
                  <a:srgbClr val="333333"/>
                </a:solidFill>
                <a:latin typeface="Times New Roman" panose="02020603050405020304" pitchFamily="18" charset="0"/>
                <a:ea typeface="Times New Roman" panose="02020603050405020304" pitchFamily="18" charset="0"/>
              </a:rPr>
              <a:t> – </a:t>
            </a:r>
            <a:r>
              <a:rPr lang="en-US" sz="2800" i="1" dirty="0" err="1">
                <a:solidFill>
                  <a:srgbClr val="333333"/>
                </a:solidFill>
                <a:latin typeface="Times New Roman" panose="02020603050405020304" pitchFamily="18" charset="0"/>
                <a:ea typeface="Times New Roman" panose="02020603050405020304" pitchFamily="18" charset="0"/>
              </a:rPr>
              <a:t>những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truyện</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ngắn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tái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bản</a:t>
            </a:r>
            <a:r>
              <a:rPr lang="en-US" sz="2800" dirty="0">
                <a:solidFill>
                  <a:srgbClr val="333333"/>
                </a:solidFill>
                <a:latin typeface="Times New Roman" panose="02020603050405020304" pitchFamily="18" charset="0"/>
                <a:ea typeface="Times New Roman" panose="02020603050405020304" pitchFamily="18" charset="0"/>
              </a:rPr>
              <a:t>, NXB </a:t>
            </a:r>
            <a:r>
              <a:rPr lang="en-US" sz="2800" dirty="0" err="1">
                <a:solidFill>
                  <a:srgbClr val="333333"/>
                </a:solidFill>
                <a:latin typeface="Times New Roman" panose="02020603050405020304" pitchFamily="18" charset="0"/>
                <a:ea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rPr>
              <a:t>, 2021.</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02503"/>
            <a:ext cx="7147378" cy="596574"/>
          </a:xfrm>
          <a:prstGeom prst="rect">
            <a:avLst/>
          </a:prstGeom>
          <a:noFill/>
        </p:spPr>
        <p:txBody>
          <a:bodyPr wrap="square">
            <a:spAutoFit/>
          </a:bodyPr>
          <a:lstStyle/>
          <a:p>
            <a:pPr marR="91440">
              <a:lnSpc>
                <a:spcPct val="130000"/>
              </a:lnSpc>
            </a:pPr>
            <a:r>
              <a:rPr lang="en-US" sz="2800" b="1" dirty="0">
                <a:solidFill>
                  <a:srgbClr val="00CC00"/>
                </a:solidFill>
                <a:latin typeface="Times New Roman" panose="02020603050405020304" pitchFamily="18" charset="0"/>
                <a:ea typeface="Calibri" panose="020F0502020204030204" pitchFamily="34" charset="0"/>
              </a:rPr>
              <a:t>2.4. </a:t>
            </a:r>
            <a:r>
              <a:rPr lang="en-US" sz="2800" b="1" dirty="0" err="1">
                <a:solidFill>
                  <a:srgbClr val="00CC00"/>
                </a:solidFill>
                <a:latin typeface="Times New Roman" panose="02020603050405020304" pitchFamily="18" charset="0"/>
                <a:ea typeface="Calibri" panose="020F0502020204030204" pitchFamily="34" charset="0"/>
              </a:rPr>
              <a:t>Một</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số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yếu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của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truyện</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ngắn</a:t>
            </a:r>
            <a:endParaRPr lang="en-US" sz="2800" dirty="0">
              <a:solidFill>
                <a:srgbClr val="00CC00"/>
              </a:solidFill>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4" name="Hộp Văn bản 3"/>
          <p:cNvSpPr txBox="1"/>
          <p:nvPr/>
        </p:nvSpPr>
        <p:spPr>
          <a:xfrm>
            <a:off x="1481891" y="2579420"/>
            <a:ext cx="4816530" cy="578882"/>
          </a:xfrm>
          <a:prstGeom prst="roundRect">
            <a:avLst/>
          </a:prstGeom>
          <a:noFill/>
          <a:ln w="38100">
            <a:solidFill>
              <a:srgbClr val="00CC00"/>
            </a:solidFill>
          </a:ln>
        </p:spPr>
        <p:txBody>
          <a:bodyPr wrap="square">
            <a:spAutoFit/>
          </a:bodyPr>
          <a:lstStyle/>
          <a:p>
            <a:pPr marR="91440" algn="just"/>
            <a:r>
              <a:rPr lang="en-US" sz="2800" dirty="0" err="1">
                <a:solidFill>
                  <a:srgbClr val="0D0D0D"/>
                </a:solidFill>
                <a:latin typeface="Times New Roman" panose="02020603050405020304" pitchFamily="18" charset="0"/>
                <a:ea typeface="Calibri" panose="020F0502020204030204" pitchFamily="34" charset="0"/>
              </a:rPr>
              <a:t>Nhân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vật</a:t>
            </a:r>
            <a:r>
              <a:rPr lang="en-US" sz="2800" dirty="0">
                <a:solidFill>
                  <a:srgbClr val="0D0D0D"/>
                </a:solidFill>
                <a:latin typeface="Times New Roman" panose="02020603050405020304" pitchFamily="18" charset="0"/>
                <a:ea typeface="Calibri" panose="020F0502020204030204" pitchFamily="34" charset="0"/>
              </a:rPr>
              <a:t> </a:t>
            </a:r>
            <a:r>
              <a:rPr lang="en-US" sz="2800" i="1" dirty="0" err="1">
                <a:solidFill>
                  <a:srgbClr val="0D0D0D"/>
                </a:solidFill>
                <a:latin typeface="Times New Roman" panose="02020603050405020304" pitchFamily="18" charset="0"/>
                <a:ea typeface="Calibri" panose="020F0502020204030204" pitchFamily="34" charset="0"/>
              </a:rPr>
              <a:t>tôi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Giang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bố</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Giang</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1" name="Hộp Văn bản 10"/>
          <p:cNvSpPr txBox="1"/>
          <p:nvPr/>
        </p:nvSpPr>
        <p:spPr>
          <a:xfrm>
            <a:off x="1035712" y="1938263"/>
            <a:ext cx="7147378" cy="523220"/>
          </a:xfrm>
          <a:prstGeom prst="rect">
            <a:avLst/>
          </a:prstGeom>
          <a:noFill/>
        </p:spPr>
        <p:txBody>
          <a:bodyPr wrap="square">
            <a:spAutoFit/>
          </a:bodyPr>
          <a:lstStyle/>
          <a:p>
            <a:pPr marR="91440"/>
            <a:r>
              <a:rPr lang="en-US" sz="2800" b="1" dirty="0">
                <a:latin typeface="Times New Roman" panose="02020603050405020304" pitchFamily="18" charset="0"/>
                <a:ea typeface="Calibri" panose="020F0502020204030204" pitchFamily="34" charset="0"/>
              </a:rPr>
              <a:t>a. </a:t>
            </a:r>
            <a:r>
              <a:rPr lang="en-US" sz="2800" b="1" dirty="0" err="1">
                <a:latin typeface="Times New Roman" panose="02020603050405020304" pitchFamily="18" charset="0"/>
                <a:ea typeface="Calibri" panose="020F0502020204030204" pitchFamily="34" charset="0"/>
              </a:rPr>
              <a:t>Nhân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02503"/>
            <a:ext cx="7147378" cy="596574"/>
          </a:xfrm>
          <a:prstGeom prst="rect">
            <a:avLst/>
          </a:prstGeom>
          <a:noFill/>
        </p:spPr>
        <p:txBody>
          <a:bodyPr wrap="square">
            <a:spAutoFit/>
          </a:bodyPr>
          <a:lstStyle/>
          <a:p>
            <a:pPr marR="91440">
              <a:lnSpc>
                <a:spcPct val="130000"/>
              </a:lnSpc>
            </a:pPr>
            <a:r>
              <a:rPr lang="en-US" sz="2800" b="1" dirty="0">
                <a:solidFill>
                  <a:srgbClr val="00CC00"/>
                </a:solidFill>
                <a:latin typeface="Times New Roman" panose="02020603050405020304" pitchFamily="18" charset="0"/>
                <a:ea typeface="Calibri" panose="020F0502020204030204" pitchFamily="34" charset="0"/>
              </a:rPr>
              <a:t>2.4. </a:t>
            </a:r>
            <a:r>
              <a:rPr lang="en-US" sz="2800" b="1" dirty="0" err="1">
                <a:solidFill>
                  <a:srgbClr val="00CC00"/>
                </a:solidFill>
                <a:latin typeface="Times New Roman" panose="02020603050405020304" pitchFamily="18" charset="0"/>
                <a:ea typeface="Calibri" panose="020F0502020204030204" pitchFamily="34" charset="0"/>
              </a:rPr>
              <a:t>Một</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số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yếu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của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truyện</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ngắn</a:t>
            </a:r>
            <a:endParaRPr lang="en-US" sz="2800" dirty="0">
              <a:solidFill>
                <a:srgbClr val="00CC00"/>
              </a:solidFill>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4" name="Hộp Văn bản 3"/>
          <p:cNvSpPr txBox="1"/>
          <p:nvPr/>
        </p:nvSpPr>
        <p:spPr>
          <a:xfrm>
            <a:off x="1394871" y="2579420"/>
            <a:ext cx="9613457" cy="578882"/>
          </a:xfrm>
          <a:prstGeom prst="roundRect">
            <a:avLst/>
          </a:prstGeom>
          <a:noFill/>
          <a:ln w="38100">
            <a:solidFill>
              <a:srgbClr val="00CC00"/>
            </a:solidFill>
          </a:ln>
        </p:spPr>
        <p:txBody>
          <a:bodyPr wrap="square">
            <a:spAutoFit/>
          </a:bodyPr>
          <a:lstStyle/>
          <a:p>
            <a:pPr marR="91440" algn="just"/>
            <a:r>
              <a:rPr lang="en-US" sz="2800" b="1"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Cuộc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gỡ</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tình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cờ</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giữa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tại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giếng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nước</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8" name="Hộp Văn bản 7"/>
          <p:cNvSpPr txBox="1"/>
          <p:nvPr/>
        </p:nvSpPr>
        <p:spPr>
          <a:xfrm>
            <a:off x="1394871" y="3340910"/>
            <a:ext cx="9807100" cy="1055608"/>
          </a:xfrm>
          <a:prstGeom prst="round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mời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về</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tại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gỡ</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trò</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bố</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1" name="Hộp Văn bản 10"/>
          <p:cNvSpPr txBox="1"/>
          <p:nvPr/>
        </p:nvSpPr>
        <p:spPr>
          <a:xfrm>
            <a:off x="1035712" y="1938263"/>
            <a:ext cx="7147378" cy="523220"/>
          </a:xfrm>
          <a:prstGeom prst="rect">
            <a:avLst/>
          </a:prstGeom>
          <a:noFill/>
        </p:spPr>
        <p:txBody>
          <a:bodyPr wrap="square">
            <a:spAutoFit/>
          </a:bodyPr>
          <a:lstStyle/>
          <a:p>
            <a:pPr marR="91440"/>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Sự</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394871" y="4574196"/>
            <a:ext cx="5335867" cy="578882"/>
          </a:xfrm>
          <a:prstGeom prst="round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đưa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về</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vị</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9" name="Hộp Văn bản 8"/>
          <p:cNvSpPr txBox="1"/>
          <p:nvPr/>
        </p:nvSpPr>
        <p:spPr>
          <a:xfrm>
            <a:off x="1394870" y="5343590"/>
            <a:ext cx="7147378" cy="578882"/>
          </a:xfrm>
          <a:prstGeom prst="round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lại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bố</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Giang</a:t>
            </a:r>
            <a:r>
              <a:rPr lang="en-US" sz="2800" dirty="0">
                <a:solidFill>
                  <a:srgbClr val="262626"/>
                </a:solidFill>
                <a:latin typeface="Times New Roman" panose="02020603050405020304" pitchFamily="18" charset="0"/>
                <a:ea typeface="Calibri" panose="020F0502020204030204" pitchFamily="34" charset="0"/>
              </a:rPr>
              <a:t> ở </a:t>
            </a:r>
            <a:r>
              <a:rPr lang="en-US" sz="2800" dirty="0" err="1">
                <a:solidFill>
                  <a:srgbClr val="262626"/>
                </a:solidFill>
                <a:latin typeface="Times New Roman" panose="02020603050405020304" pitchFamily="18" charset="0"/>
                <a:ea typeface="Calibri" panose="020F0502020204030204" pitchFamily="34" charset="0"/>
              </a:rPr>
              <a:t>chiến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trường</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02503"/>
            <a:ext cx="7147378" cy="596574"/>
          </a:xfrm>
          <a:prstGeom prst="rect">
            <a:avLst/>
          </a:prstGeom>
          <a:noFill/>
        </p:spPr>
        <p:txBody>
          <a:bodyPr wrap="square">
            <a:spAutoFit/>
          </a:bodyPr>
          <a:lstStyle/>
          <a:p>
            <a:pPr marR="91440">
              <a:lnSpc>
                <a:spcPct val="130000"/>
              </a:lnSpc>
            </a:pPr>
            <a:r>
              <a:rPr lang="en-US" sz="2800" b="1" dirty="0">
                <a:solidFill>
                  <a:srgbClr val="00CC00"/>
                </a:solidFill>
                <a:latin typeface="Times New Roman" panose="02020603050405020304" pitchFamily="18" charset="0"/>
                <a:ea typeface="Calibri" panose="020F0502020204030204" pitchFamily="34" charset="0"/>
              </a:rPr>
              <a:t>2.4. </a:t>
            </a:r>
            <a:r>
              <a:rPr lang="en-US" sz="2800" b="1" dirty="0" err="1">
                <a:solidFill>
                  <a:srgbClr val="00CC00"/>
                </a:solidFill>
                <a:latin typeface="Times New Roman" panose="02020603050405020304" pitchFamily="18" charset="0"/>
                <a:ea typeface="Calibri" panose="020F0502020204030204" pitchFamily="34" charset="0"/>
              </a:rPr>
              <a:t>Một</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số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yếu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của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truyện</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ngắn</a:t>
            </a:r>
            <a:endParaRPr lang="en-US" sz="2800" dirty="0">
              <a:solidFill>
                <a:srgbClr val="00CC00"/>
              </a:solidFill>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3" name="Hộp Văn bản 2"/>
          <p:cNvSpPr txBox="1"/>
          <p:nvPr/>
        </p:nvSpPr>
        <p:spPr>
          <a:xfrm>
            <a:off x="1213193" y="6924531"/>
            <a:ext cx="6141562" cy="4801314"/>
          </a:xfrm>
          <a:prstGeom prst="rect">
            <a:avLst/>
          </a:prstGeom>
          <a:noFill/>
        </p:spPr>
        <p:txBody>
          <a:bodyPr wrap="square">
            <a:spAutoFit/>
          </a:bodyPr>
          <a:lstStyle/>
          <a:p>
            <a:pPr marL="0" marR="0" algn="just">
              <a:spcBef>
                <a:spcPts val="0"/>
              </a:spcBef>
              <a:spcAft>
                <a:spcPts val="0"/>
              </a:spcAft>
            </a:pPr>
            <a:r>
              <a:rPr lang="vi-VN" sz="1800" b="1" dirty="0">
                <a:solidFill>
                  <a:srgbClr val="333333"/>
                </a:solidFill>
                <a:effectLst/>
                <a:latin typeface="Times New Roman" panose="02020603050405020304" pitchFamily="18" charset="0"/>
                <a:ea typeface="Times New Roman" panose="02020603050405020304" pitchFamily="18" charset="0"/>
              </a:rPr>
              <a:t>2.2. Thể loại:</a:t>
            </a:r>
            <a:r>
              <a:rPr lang="vi-VN" sz="1800" dirty="0">
                <a:solidFill>
                  <a:srgbClr val="333333"/>
                </a:solidFill>
                <a:effectLst/>
                <a:latin typeface="Times New Roman" panose="02020603050405020304" pitchFamily="18" charset="0"/>
                <a:ea typeface="Times New Roman" panose="02020603050405020304" pitchFamily="18" charset="0"/>
              </a:rPr>
              <a:t> </a:t>
            </a:r>
            <a:r>
              <a:rPr lang="vi-VN" sz="1800" b="1" dirty="0">
                <a:solidFill>
                  <a:srgbClr val="333333"/>
                </a:solidFill>
                <a:effectLst/>
                <a:latin typeface="Times New Roman" panose="02020603050405020304" pitchFamily="18" charset="0"/>
                <a:ea typeface="Times New Roman" panose="02020603050405020304" pitchFamily="18" charset="0"/>
              </a:rPr>
              <a:t>2.3. Xuất xứ </a:t>
            </a:r>
            <a:r>
              <a:rPr lang="en-US" sz="1800" b="0" dirty="0">
                <a:solidFill>
                  <a:srgbClr val="333333"/>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91440" algn="just">
              <a:spcBef>
                <a:spcPts val="0"/>
              </a:spcBef>
              <a:spcAft>
                <a:spcPts val="0"/>
              </a:spcAft>
            </a:pPr>
            <a:r>
              <a:rPr lang="en-US" sz="1800" b="1" dirty="0">
                <a:solidFill>
                  <a:srgbClr val="0D0D0D"/>
                </a:solidFill>
                <a:effectLst/>
                <a:latin typeface="Times New Roman" panose="02020603050405020304" pitchFamily="18" charset="0"/>
                <a:ea typeface="Calibri" panose="020F0502020204030204" pitchFamily="34" charset="0"/>
              </a:rPr>
              <a:t>2.4. </a:t>
            </a:r>
            <a:r>
              <a:rPr lang="en-US" sz="1800" b="1" dirty="0" err="1">
                <a:solidFill>
                  <a:srgbClr val="0D0D0D"/>
                </a:solidFill>
                <a:effectLst/>
                <a:latin typeface="Times New Roman" panose="02020603050405020304" pitchFamily="18" charset="0"/>
                <a:ea typeface="Calibri" panose="020F0502020204030204" pitchFamily="34" charset="0"/>
              </a:rPr>
              <a:t>Một</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số</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yếu</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tố</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của</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truyện</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ngắn</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solidFill>
                  <a:srgbClr val="0D0D0D"/>
                </a:solidFill>
                <a:effectLst/>
                <a:latin typeface="Times New Roman" panose="02020603050405020304" pitchFamily="18" charset="0"/>
                <a:ea typeface="Calibri" panose="020F0502020204030204" pitchFamily="34" charset="0"/>
              </a:rPr>
              <a:t>a. </a:t>
            </a:r>
            <a:r>
              <a:rPr lang="en-US" sz="1800" b="1" dirty="0" err="1">
                <a:solidFill>
                  <a:srgbClr val="0D0D0D"/>
                </a:solidFill>
                <a:effectLst/>
                <a:latin typeface="Times New Roman" panose="02020603050405020304" pitchFamily="18" charset="0"/>
                <a:ea typeface="Calibri" panose="020F0502020204030204" pitchFamily="34" charset="0"/>
              </a:rPr>
              <a:t>Nhân</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vật</a:t>
            </a:r>
            <a:r>
              <a:rPr lang="en-US" sz="1800" b="1" dirty="0">
                <a:solidFill>
                  <a:srgbClr val="0D0D0D"/>
                </a:solidFill>
                <a:effectLst/>
                <a:latin typeface="Times New Roman" panose="02020603050405020304" pitchFamily="18" charset="0"/>
                <a:ea typeface="Calibri" panose="020F0502020204030204" pitchFamily="34" charset="0"/>
              </a:rPr>
              <a:t>: b.</a:t>
            </a: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Sự</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kiện</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chính</a:t>
            </a:r>
            <a:r>
              <a:rPr lang="en-US" sz="1800" b="1" dirty="0">
                <a:solidFill>
                  <a:srgbClr val="262626"/>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effectLst/>
                <a:latin typeface="Times New Roman" panose="02020603050405020304" pitchFamily="18" charset="0"/>
                <a:ea typeface="Calibri" panose="020F0502020204030204" pitchFamily="34" charset="0"/>
              </a:rPr>
              <a:t>c. </a:t>
            </a:r>
            <a:r>
              <a:rPr lang="en-US" sz="1800" b="1" dirty="0" err="1">
                <a:effectLst/>
                <a:latin typeface="Times New Roman" panose="02020603050405020304" pitchFamily="18" charset="0"/>
                <a:ea typeface="Calibri" panose="020F0502020204030204" pitchFamily="34" charset="0"/>
              </a:rPr>
              <a:t>Bối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cảnh</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câu</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chuyện</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a:t>
            </a:r>
            <a:r>
              <a:rPr lang="en-US" sz="1800" dirty="0">
                <a:effectLst/>
                <a:latin typeface="Times New Roman" panose="02020603050405020304" pitchFamily="18" charset="0"/>
                <a:ea typeface="Calibri" panose="020F0502020204030204" pitchFamily="34" charset="0"/>
              </a:rPr>
              <a:t> xen </a:t>
            </a:r>
            <a:r>
              <a:rPr lang="en-US" sz="1800" dirty="0" err="1">
                <a:effectLst/>
                <a:latin typeface="Times New Roman" panose="02020603050405020304" pitchFamily="18" charset="0"/>
                <a:ea typeface="Calibri" panose="020F0502020204030204" pitchFamily="34" charset="0"/>
              </a:rPr>
              <a:t>giữa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Giang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Xoay quanh một buổi tối gặp gỡ của nhân vật tôi, Giang và bố Giang; đặt trong bối cảnh rộng lớn những năm  kháng chiến chống Mĩ đang diễn ra ác liệt.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solidFill>
                  <a:srgbClr val="262626"/>
                </a:solidFill>
                <a:effectLst/>
                <a:latin typeface="Times New Roman" panose="02020603050405020304" pitchFamily="18" charset="0"/>
                <a:ea typeface="Calibri" panose="020F0502020204030204" pitchFamily="34" charset="0"/>
              </a:rPr>
              <a:t>d. </a:t>
            </a:r>
            <a:r>
              <a:rPr lang="en-US" sz="1800" b="1" dirty="0" err="1">
                <a:solidFill>
                  <a:srgbClr val="262626"/>
                </a:solidFill>
                <a:effectLst/>
                <a:latin typeface="Times New Roman" panose="02020603050405020304" pitchFamily="18" charset="0"/>
                <a:ea typeface="Calibri" panose="020F0502020204030204" pitchFamily="34" charset="0"/>
              </a:rPr>
              <a:t>Bố</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cục</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1</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Từ</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đầu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đến</a:t>
            </a:r>
            <a:r>
              <a:rPr lang="en-US" sz="1800" dirty="0">
                <a:solidFill>
                  <a:srgbClr val="262626"/>
                </a:solidFill>
                <a:effectLst/>
                <a:latin typeface="Times New Roman" panose="02020603050405020304" pitchFamily="18" charset="0"/>
                <a:ea typeface="Calibri" panose="020F0502020204030204" pitchFamily="34" charset="0"/>
              </a:rPr>
              <a:t> “”</a:t>
            </a:r>
            <a:r>
              <a:rPr lang="en-US" sz="1800" i="1" dirty="0">
                <a:solidFill>
                  <a:srgbClr val="262626"/>
                </a:solidFill>
                <a:effectLst/>
                <a:latin typeface="Times New Roman" panose="02020603050405020304" pitchFamily="18" charset="0"/>
                <a:ea typeface="Calibri" panose="020F0502020204030204" pitchFamily="34" charset="0"/>
              </a:rPr>
              <a:t>Anh </a:t>
            </a:r>
            <a:r>
              <a:rPr lang="en-US" sz="1800" i="1" dirty="0" err="1">
                <a:solidFill>
                  <a:srgbClr val="262626"/>
                </a:solidFill>
                <a:effectLst/>
                <a:latin typeface="Times New Roman" panose="02020603050405020304" pitchFamily="18" charset="0"/>
                <a:ea typeface="Calibri" panose="020F0502020204030204" pitchFamily="34" charset="0"/>
              </a:rPr>
              <a:t>dặn</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tôi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thế</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ra</a:t>
            </a:r>
            <a:r>
              <a:rPr lang="en-US" sz="1800" i="1" dirty="0">
                <a:solidFill>
                  <a:srgbClr val="262626"/>
                </a:solidFill>
                <a:effectLst/>
                <a:latin typeface="Times New Roman" panose="02020603050405020304" pitchFamily="18" charset="0"/>
                <a:ea typeface="Calibri" panose="020F0502020204030204" pitchFamily="34" charset="0"/>
              </a:rPr>
              <a:t> ý </a:t>
            </a:r>
            <a:r>
              <a:rPr lang="en-US" sz="1800" i="1" dirty="0" err="1">
                <a:solidFill>
                  <a:srgbClr val="262626"/>
                </a:solidFill>
                <a:effectLst/>
                <a:latin typeface="Times New Roman" panose="02020603050405020304" pitchFamily="18" charset="0"/>
                <a:ea typeface="Calibri" panose="020F0502020204030204" pitchFamily="34" charset="0"/>
              </a:rPr>
              <a:t>đe</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giới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thiệu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tôi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hoàn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cảnh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của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câu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chuyện</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2</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Tiếp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đến</a:t>
            </a:r>
            <a:r>
              <a:rPr lang="en-US" sz="1800" dirty="0">
                <a:solidFill>
                  <a:srgbClr val="262626"/>
                </a:solidFill>
                <a:effectLst/>
                <a:latin typeface="Times New Roman" panose="02020603050405020304" pitchFamily="18" charset="0"/>
                <a:ea typeface="Calibri" panose="020F0502020204030204" pitchFamily="34" charset="0"/>
              </a:rPr>
              <a:t> “… </a:t>
            </a:r>
            <a:r>
              <a:rPr lang="en-US" sz="1800" i="1" dirty="0" err="1">
                <a:solidFill>
                  <a:srgbClr val="262626"/>
                </a:solidFill>
                <a:effectLst/>
                <a:latin typeface="Times New Roman" panose="02020603050405020304" pitchFamily="18" charset="0"/>
                <a:ea typeface="Calibri" panose="020F0502020204030204" pitchFamily="34" charset="0"/>
              </a:rPr>
              <a:t>đã</a:t>
            </a:r>
            <a:r>
              <a:rPr lang="en-US" sz="1800" i="1" dirty="0">
                <a:solidFill>
                  <a:srgbClr val="262626"/>
                </a:solidFill>
                <a:effectLst/>
                <a:latin typeface="Times New Roman" panose="02020603050405020304" pitchFamily="18" charset="0"/>
                <a:ea typeface="Calibri" panose="020F0502020204030204" pitchFamily="34" charset="0"/>
              </a:rPr>
              <a:t> hi </a:t>
            </a:r>
            <a:r>
              <a:rPr lang="en-US" sz="1800" i="1" dirty="0" err="1">
                <a:solidFill>
                  <a:srgbClr val="262626"/>
                </a:solidFill>
                <a:effectLst/>
                <a:latin typeface="Times New Roman" panose="02020603050405020304" pitchFamily="18" charset="0"/>
                <a:ea typeface="Calibri" panose="020F0502020204030204" pitchFamily="34" charset="0"/>
              </a:rPr>
              <a:t>sinh</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vào</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cuối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muà</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khô</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năm</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đầu</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tiên</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chúng</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tôi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lâm</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trận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cuộc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gặp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gỡ</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tình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người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trong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chiến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tranh</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3</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Còn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lại</a:t>
            </a:r>
            <a:r>
              <a:rPr lang="en-US" sz="1800" dirty="0">
                <a:solidFill>
                  <a:srgbClr val="262626"/>
                </a:solidFill>
                <a:effectLst/>
                <a:latin typeface="Times New Roman" panose="02020603050405020304" pitchFamily="18" charset="0"/>
                <a:ea typeface="Calibri" panose="020F0502020204030204" pitchFamily="34" charset="0"/>
              </a:rPr>
              <a:t> (2 </a:t>
            </a:r>
            <a:r>
              <a:rPr lang="en-US" sz="1800" dirty="0" err="1">
                <a:solidFill>
                  <a:srgbClr val="262626"/>
                </a:solidFill>
                <a:effectLst/>
                <a:latin typeface="Times New Roman" panose="02020603050405020304" pitchFamily="18" charset="0"/>
                <a:ea typeface="Calibri" panose="020F0502020204030204" pitchFamily="34" charset="0"/>
              </a:rPr>
              <a:t>đoạn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cuối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Suy</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ngẫm</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của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tôi</a:t>
            </a:r>
            <a:r>
              <a:rPr lang="en-US" sz="1800" dirty="0">
                <a:solidFill>
                  <a:srgbClr val="262626"/>
                </a:solidFill>
                <a:effectLst/>
                <a:latin typeface="Times New Roman" panose="02020603050405020304" pitchFamily="18" charset="0"/>
                <a:ea typeface="Calibri" panose="020F0502020204030204" pitchFamily="34" charset="0"/>
              </a:rPr>
              <a:t>.</a:t>
            </a:r>
            <a:endParaRPr lang="en-US" dirty="0"/>
          </a:p>
        </p:txBody>
      </p:sp>
      <p:sp>
        <p:nvSpPr>
          <p:cNvPr id="11" name="Hộp Văn bản 10"/>
          <p:cNvSpPr txBox="1"/>
          <p:nvPr/>
        </p:nvSpPr>
        <p:spPr>
          <a:xfrm>
            <a:off x="1035712" y="1938263"/>
            <a:ext cx="7147378" cy="523220"/>
          </a:xfrm>
          <a:prstGeom prst="rect">
            <a:avLst/>
          </a:prstGeom>
          <a:noFill/>
        </p:spPr>
        <p:txBody>
          <a:bodyPr wrap="square">
            <a:spAutoFit/>
          </a:bodyPr>
          <a:lstStyle/>
          <a:p>
            <a:pPr marR="91440"/>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Sự</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endParaRPr lang="en-US" sz="2800" dirty="0">
              <a:latin typeface="Times New Roman" panose="02020603050405020304" pitchFamily="18" charset="0"/>
              <a:ea typeface="Calibri" panose="020F0502020204030204" pitchFamily="34" charset="0"/>
            </a:endParaRPr>
          </a:p>
        </p:txBody>
      </p:sp>
      <p:sp>
        <p:nvSpPr>
          <p:cNvPr id="9" name="Hộp Văn bản 8"/>
          <p:cNvSpPr txBox="1"/>
          <p:nvPr/>
        </p:nvSpPr>
        <p:spPr>
          <a:xfrm>
            <a:off x="1417540" y="2931615"/>
            <a:ext cx="9602393" cy="2246769"/>
          </a:xfrm>
          <a:prstGeom prst="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sym typeface="Wingdings" panose="05000000000000000000" pitchFamily="2" charset="2"/>
              </a:rPr>
              <a:t></a:t>
            </a:r>
            <a:r>
              <a:rPr lang="en-US" sz="2800" b="1" dirty="0" err="1">
                <a:solidFill>
                  <a:srgbClr val="262626"/>
                </a:solidFill>
                <a:latin typeface="Times New Roman" panose="02020603050405020304" pitchFamily="18" charset="0"/>
                <a:ea typeface="Calibri" panose="020F0502020204030204" pitchFamily="34" charset="0"/>
              </a:rPr>
              <a:t>Nhận</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xét</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về</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cốt</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truyện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Các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sự</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kiện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tạo</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thành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cốt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chủ</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yếu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được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sắp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xếp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theo</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tự</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thời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gian</a:t>
            </a:r>
            <a:r>
              <a:rPr lang="en-US" sz="2800" dirty="0">
                <a:solidFill>
                  <a:srgbClr val="262626"/>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91440" algn="just"/>
            <a:r>
              <a:rPr lang="en-US" sz="2800" dirty="0" err="1">
                <a:solidFill>
                  <a:srgbClr val="262626"/>
                </a:solidFill>
                <a:latin typeface="Times New Roman" panose="02020603050405020304" pitchFamily="18" charset="0"/>
                <a:ea typeface="Calibri" panose="020F0502020204030204" pitchFamily="34" charset="0"/>
              </a:rPr>
              <a:t>Truyện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được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kể</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theo</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kể</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thứ</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nhất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chủ</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yếu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dưới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điểm</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nhìn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của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nhân</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vật</a:t>
            </a:r>
            <a:r>
              <a:rPr lang="en-US" sz="2800" spc="-55"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anh</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lính</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binh</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a:t>
            </a:r>
            <a:r>
              <a:rPr lang="en-US" sz="2800" dirty="0">
                <a:latin typeface="Times New Roman" panose="02020603050405020304" pitchFamily="18" charset="0"/>
                <a:ea typeface="Calibri" panose="020F0502020204030204" pitchFamily="34" charset="0"/>
              </a:rPr>
              <a:t>̀,</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mười</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bảy</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tuổi</a:t>
            </a:r>
            <a:r>
              <a:rPr lang="en-US" sz="2800" dirty="0">
                <a:latin typeface="Times New Roman" panose="02020603050405020304" pitchFamily="18" charset="0"/>
                <a:ea typeface="Calibri" panose="020F0502020204030204" pitchFamily="34" charset="0"/>
              </a:rPr>
              <a:t>,</a:t>
            </a:r>
            <a:r>
              <a:rPr lang="en-US" sz="2800" spc="-5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đoàn</a:t>
            </a:r>
            <a:r>
              <a:rPr lang="en-US" sz="2800" dirty="0">
                <a:latin typeface="Times New Roman" panose="02020603050405020304" pitchFamily="18" charset="0"/>
                <a:ea typeface="Calibri" panose="020F0502020204030204" pitchFamily="34" charset="0"/>
              </a:rPr>
              <a:t> 5 </a:t>
            </a:r>
            <a:r>
              <a:rPr lang="en-US" sz="2800" dirty="0" err="1">
                <a:latin typeface="Times New Roman" panose="02020603050405020304" pitchFamily="18" charset="0"/>
                <a:ea typeface="Calibri" panose="020F0502020204030204" pitchFamily="34" charset="0"/>
              </a:rPr>
              <a:t>tân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binh</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02503"/>
            <a:ext cx="7147378" cy="596574"/>
          </a:xfrm>
          <a:prstGeom prst="rect">
            <a:avLst/>
          </a:prstGeom>
          <a:noFill/>
        </p:spPr>
        <p:txBody>
          <a:bodyPr wrap="square">
            <a:spAutoFit/>
          </a:bodyPr>
          <a:lstStyle/>
          <a:p>
            <a:pPr marR="91440">
              <a:lnSpc>
                <a:spcPct val="130000"/>
              </a:lnSpc>
            </a:pPr>
            <a:r>
              <a:rPr lang="en-US" sz="2800" b="1" dirty="0">
                <a:solidFill>
                  <a:srgbClr val="00CC00"/>
                </a:solidFill>
                <a:latin typeface="Times New Roman" panose="02020603050405020304" pitchFamily="18" charset="0"/>
                <a:ea typeface="Calibri" panose="020F0502020204030204" pitchFamily="34" charset="0"/>
              </a:rPr>
              <a:t>2.4. </a:t>
            </a:r>
            <a:r>
              <a:rPr lang="en-US" sz="2800" b="1" dirty="0" err="1">
                <a:solidFill>
                  <a:srgbClr val="00CC00"/>
                </a:solidFill>
                <a:latin typeface="Times New Roman" panose="02020603050405020304" pitchFamily="18" charset="0"/>
                <a:ea typeface="Calibri" panose="020F0502020204030204" pitchFamily="34" charset="0"/>
              </a:rPr>
              <a:t>Một</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số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yếu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của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truyện</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ngắn</a:t>
            </a:r>
            <a:endParaRPr lang="en-US" sz="2800" dirty="0">
              <a:solidFill>
                <a:srgbClr val="00CC00"/>
              </a:solidFill>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3" name="Hộp Văn bản 2"/>
          <p:cNvSpPr txBox="1"/>
          <p:nvPr/>
        </p:nvSpPr>
        <p:spPr>
          <a:xfrm>
            <a:off x="1213193" y="6924531"/>
            <a:ext cx="6141562" cy="3139321"/>
          </a:xfrm>
          <a:prstGeom prst="rect">
            <a:avLst/>
          </a:prstGeom>
          <a:noFill/>
        </p:spPr>
        <p:txBody>
          <a:bodyPr wrap="square">
            <a:spAutoFit/>
          </a:bodyPr>
          <a:lstStyle/>
          <a:p>
            <a:pPr marL="0" marR="0" algn="just">
              <a:spcBef>
                <a:spcPts val="0"/>
              </a:spcBef>
              <a:spcAft>
                <a:spcPts val="0"/>
              </a:spcAft>
            </a:pPr>
            <a:r>
              <a:rPr lang="vi-VN" sz="1800" b="1" dirty="0">
                <a:solidFill>
                  <a:srgbClr val="333333"/>
                </a:solidFill>
                <a:effectLst/>
                <a:latin typeface="Times New Roman" panose="02020603050405020304" pitchFamily="18" charset="0"/>
                <a:ea typeface="Times New Roman" panose="02020603050405020304" pitchFamily="18" charset="0"/>
              </a:rPr>
              <a:t>2.2. Thể loại:</a:t>
            </a:r>
            <a:r>
              <a:rPr lang="vi-VN" sz="1800" dirty="0">
                <a:solidFill>
                  <a:srgbClr val="333333"/>
                </a:solidFill>
                <a:effectLst/>
                <a:latin typeface="Times New Roman" panose="02020603050405020304" pitchFamily="18" charset="0"/>
                <a:ea typeface="Times New Roman" panose="02020603050405020304" pitchFamily="18" charset="0"/>
              </a:rPr>
              <a:t> </a:t>
            </a:r>
            <a:r>
              <a:rPr lang="vi-VN" sz="1800" b="1" dirty="0">
                <a:solidFill>
                  <a:srgbClr val="333333"/>
                </a:solidFill>
                <a:effectLst/>
                <a:latin typeface="Times New Roman" panose="02020603050405020304" pitchFamily="18" charset="0"/>
                <a:ea typeface="Times New Roman" panose="02020603050405020304" pitchFamily="18" charset="0"/>
              </a:rPr>
              <a:t>2.3. Xuất xứ </a:t>
            </a:r>
            <a:r>
              <a:rPr lang="en-US" sz="1800" b="0" dirty="0">
                <a:solidFill>
                  <a:srgbClr val="333333"/>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91440" algn="just">
              <a:spcBef>
                <a:spcPts val="0"/>
              </a:spcBef>
              <a:spcAft>
                <a:spcPts val="0"/>
              </a:spcAft>
            </a:pPr>
            <a:r>
              <a:rPr lang="en-US" sz="1800" b="1" dirty="0">
                <a:solidFill>
                  <a:srgbClr val="0D0D0D"/>
                </a:solidFill>
                <a:effectLst/>
                <a:latin typeface="Times New Roman" panose="02020603050405020304" pitchFamily="18" charset="0"/>
                <a:ea typeface="Calibri" panose="020F0502020204030204" pitchFamily="34" charset="0"/>
              </a:rPr>
              <a:t>2.4. </a:t>
            </a:r>
            <a:r>
              <a:rPr lang="en-US" sz="1800" b="1" dirty="0" err="1">
                <a:solidFill>
                  <a:srgbClr val="0D0D0D"/>
                </a:solidFill>
                <a:effectLst/>
                <a:latin typeface="Times New Roman" panose="02020603050405020304" pitchFamily="18" charset="0"/>
                <a:ea typeface="Calibri" panose="020F0502020204030204" pitchFamily="34" charset="0"/>
              </a:rPr>
              <a:t>Một</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số</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yếu</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tố</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của</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truyện</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ngắn</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solidFill>
                  <a:srgbClr val="0D0D0D"/>
                </a:solidFill>
                <a:effectLst/>
                <a:latin typeface="Times New Roman" panose="02020603050405020304" pitchFamily="18" charset="0"/>
                <a:ea typeface="Calibri" panose="020F0502020204030204" pitchFamily="34" charset="0"/>
              </a:rPr>
              <a:t>a. </a:t>
            </a:r>
            <a:r>
              <a:rPr lang="en-US" sz="1800" b="1" dirty="0" err="1">
                <a:solidFill>
                  <a:srgbClr val="0D0D0D"/>
                </a:solidFill>
                <a:effectLst/>
                <a:latin typeface="Times New Roman" panose="02020603050405020304" pitchFamily="18" charset="0"/>
                <a:ea typeface="Calibri" panose="020F0502020204030204" pitchFamily="34" charset="0"/>
              </a:rPr>
              <a:t>Nhân</a:t>
            </a:r>
            <a:r>
              <a:rPr lang="en-US" sz="1800" b="1" dirty="0">
                <a:solidFill>
                  <a:srgbClr val="0D0D0D"/>
                </a:solidFill>
                <a:effectLst/>
                <a:latin typeface="Times New Roman" panose="02020603050405020304" pitchFamily="18" charset="0"/>
                <a:ea typeface="Calibri" panose="020F0502020204030204" pitchFamily="34" charset="0"/>
              </a:rPr>
              <a:t> </a:t>
            </a:r>
            <a:r>
              <a:rPr lang="en-US" sz="1800" b="1" dirty="0" err="1">
                <a:solidFill>
                  <a:srgbClr val="0D0D0D"/>
                </a:solidFill>
                <a:effectLst/>
                <a:latin typeface="Times New Roman" panose="02020603050405020304" pitchFamily="18" charset="0"/>
                <a:ea typeface="Calibri" panose="020F0502020204030204" pitchFamily="34" charset="0"/>
              </a:rPr>
              <a:t>vật</a:t>
            </a:r>
            <a:r>
              <a:rPr lang="en-US" sz="1800" b="1" dirty="0">
                <a:solidFill>
                  <a:srgbClr val="0D0D0D"/>
                </a:solidFill>
                <a:effectLst/>
                <a:latin typeface="Times New Roman" panose="02020603050405020304" pitchFamily="18" charset="0"/>
                <a:ea typeface="Calibri" panose="020F0502020204030204" pitchFamily="34" charset="0"/>
              </a:rPr>
              <a:t>: b.</a:t>
            </a: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Sự</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kiện</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chính</a:t>
            </a:r>
            <a:r>
              <a:rPr lang="en-US" sz="1800" b="1" dirty="0">
                <a:solidFill>
                  <a:srgbClr val="262626"/>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effectLst/>
                <a:latin typeface="Times New Roman" panose="02020603050405020304" pitchFamily="18" charset="0"/>
                <a:ea typeface="Calibri" panose="020F0502020204030204" pitchFamily="34" charset="0"/>
              </a:rPr>
              <a:t>c. </a:t>
            </a:r>
            <a:r>
              <a:rPr lang="en-US" sz="1800" b="1" dirty="0" err="1">
                <a:effectLst/>
                <a:latin typeface="Times New Roman" panose="02020603050405020304" pitchFamily="18" charset="0"/>
                <a:ea typeface="Calibri" panose="020F0502020204030204" pitchFamily="34" charset="0"/>
              </a:rPr>
              <a:t>Bối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cảnh</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câu</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chuyện</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a:solidFill>
                  <a:srgbClr val="262626"/>
                </a:solidFill>
                <a:effectLst/>
                <a:latin typeface="Times New Roman" panose="02020603050405020304" pitchFamily="18" charset="0"/>
                <a:ea typeface="Calibri" panose="020F0502020204030204" pitchFamily="34" charset="0"/>
              </a:rPr>
              <a:t>d. </a:t>
            </a:r>
            <a:r>
              <a:rPr lang="en-US" sz="1800" b="1" dirty="0" err="1">
                <a:solidFill>
                  <a:srgbClr val="262626"/>
                </a:solidFill>
                <a:effectLst/>
                <a:latin typeface="Times New Roman" panose="02020603050405020304" pitchFamily="18" charset="0"/>
                <a:ea typeface="Calibri" panose="020F0502020204030204" pitchFamily="34" charset="0"/>
              </a:rPr>
              <a:t>Bố</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cục</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1</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Từ</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đầu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đến</a:t>
            </a:r>
            <a:r>
              <a:rPr lang="en-US" sz="1800" dirty="0">
                <a:solidFill>
                  <a:srgbClr val="262626"/>
                </a:solidFill>
                <a:effectLst/>
                <a:latin typeface="Times New Roman" panose="02020603050405020304" pitchFamily="18" charset="0"/>
                <a:ea typeface="Calibri" panose="020F0502020204030204" pitchFamily="34" charset="0"/>
              </a:rPr>
              <a:t> “”</a:t>
            </a:r>
            <a:r>
              <a:rPr lang="en-US" sz="1800" i="1" dirty="0">
                <a:solidFill>
                  <a:srgbClr val="262626"/>
                </a:solidFill>
                <a:effectLst/>
                <a:latin typeface="Times New Roman" panose="02020603050405020304" pitchFamily="18" charset="0"/>
                <a:ea typeface="Calibri" panose="020F0502020204030204" pitchFamily="34" charset="0"/>
              </a:rPr>
              <a:t>Anh </a:t>
            </a:r>
            <a:r>
              <a:rPr lang="en-US" sz="1800" i="1" dirty="0" err="1">
                <a:solidFill>
                  <a:srgbClr val="262626"/>
                </a:solidFill>
                <a:effectLst/>
                <a:latin typeface="Times New Roman" panose="02020603050405020304" pitchFamily="18" charset="0"/>
                <a:ea typeface="Calibri" panose="020F0502020204030204" pitchFamily="34" charset="0"/>
              </a:rPr>
              <a:t>dặn</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tôi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thế</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ra</a:t>
            </a:r>
            <a:r>
              <a:rPr lang="en-US" sz="1800" i="1" dirty="0">
                <a:solidFill>
                  <a:srgbClr val="262626"/>
                </a:solidFill>
                <a:effectLst/>
                <a:latin typeface="Times New Roman" panose="02020603050405020304" pitchFamily="18" charset="0"/>
                <a:ea typeface="Calibri" panose="020F0502020204030204" pitchFamily="34" charset="0"/>
              </a:rPr>
              <a:t> ý </a:t>
            </a:r>
            <a:r>
              <a:rPr lang="en-US" sz="1800" i="1" dirty="0" err="1">
                <a:solidFill>
                  <a:srgbClr val="262626"/>
                </a:solidFill>
                <a:effectLst/>
                <a:latin typeface="Times New Roman" panose="02020603050405020304" pitchFamily="18" charset="0"/>
                <a:ea typeface="Calibri" panose="020F0502020204030204" pitchFamily="34" charset="0"/>
              </a:rPr>
              <a:t>đe</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giới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thiệu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tôi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hoàn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cảnh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của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câu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chuyện</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2</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Tiếp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đến</a:t>
            </a:r>
            <a:r>
              <a:rPr lang="en-US" sz="1800" dirty="0">
                <a:solidFill>
                  <a:srgbClr val="262626"/>
                </a:solidFill>
                <a:effectLst/>
                <a:latin typeface="Times New Roman" panose="02020603050405020304" pitchFamily="18" charset="0"/>
                <a:ea typeface="Calibri" panose="020F0502020204030204" pitchFamily="34" charset="0"/>
              </a:rPr>
              <a:t> “… </a:t>
            </a:r>
            <a:r>
              <a:rPr lang="en-US" sz="1800" i="1" dirty="0" err="1">
                <a:solidFill>
                  <a:srgbClr val="262626"/>
                </a:solidFill>
                <a:effectLst/>
                <a:latin typeface="Times New Roman" panose="02020603050405020304" pitchFamily="18" charset="0"/>
                <a:ea typeface="Calibri" panose="020F0502020204030204" pitchFamily="34" charset="0"/>
              </a:rPr>
              <a:t>đã</a:t>
            </a:r>
            <a:r>
              <a:rPr lang="en-US" sz="1800" i="1" dirty="0">
                <a:solidFill>
                  <a:srgbClr val="262626"/>
                </a:solidFill>
                <a:effectLst/>
                <a:latin typeface="Times New Roman" panose="02020603050405020304" pitchFamily="18" charset="0"/>
                <a:ea typeface="Calibri" panose="020F0502020204030204" pitchFamily="34" charset="0"/>
              </a:rPr>
              <a:t> hi </a:t>
            </a:r>
            <a:r>
              <a:rPr lang="en-US" sz="1800" i="1" dirty="0" err="1">
                <a:solidFill>
                  <a:srgbClr val="262626"/>
                </a:solidFill>
                <a:effectLst/>
                <a:latin typeface="Times New Roman" panose="02020603050405020304" pitchFamily="18" charset="0"/>
                <a:ea typeface="Calibri" panose="020F0502020204030204" pitchFamily="34" charset="0"/>
              </a:rPr>
              <a:t>sinh</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vào</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cuối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muà</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khô</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năm</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đầu</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tiên</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chúng</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tôi</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lâm</a:t>
            </a:r>
            <a:r>
              <a:rPr lang="en-US" sz="1800" i="1" dirty="0">
                <a:solidFill>
                  <a:srgbClr val="262626"/>
                </a:solidFill>
                <a:effectLst/>
                <a:latin typeface="Times New Roman" panose="02020603050405020304" pitchFamily="18" charset="0"/>
                <a:ea typeface="Calibri" panose="020F0502020204030204" pitchFamily="34" charset="0"/>
              </a:rPr>
              <a:t> </a:t>
            </a:r>
            <a:r>
              <a:rPr lang="en-US" sz="1800" i="1" dirty="0" err="1">
                <a:solidFill>
                  <a:srgbClr val="262626"/>
                </a:solidFill>
                <a:effectLst/>
                <a:latin typeface="Times New Roman" panose="02020603050405020304" pitchFamily="18" charset="0"/>
                <a:ea typeface="Calibri" panose="020F0502020204030204" pitchFamily="34" charset="0"/>
              </a:rPr>
              <a:t>trận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cuộc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gặp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gỡ</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tình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người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trong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chiến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tranh</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r>
              <a:rPr lang="en-US" sz="1800"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Phần</a:t>
            </a:r>
            <a:r>
              <a:rPr lang="en-US" sz="1800" b="1" dirty="0">
                <a:solidFill>
                  <a:srgbClr val="262626"/>
                </a:solidFill>
                <a:effectLst/>
                <a:latin typeface="Times New Roman" panose="02020603050405020304" pitchFamily="18" charset="0"/>
                <a:ea typeface="Calibri" panose="020F0502020204030204" pitchFamily="34" charset="0"/>
              </a:rPr>
              <a:t> 3</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Còn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lại</a:t>
            </a:r>
            <a:r>
              <a:rPr lang="en-US" sz="1800" dirty="0">
                <a:solidFill>
                  <a:srgbClr val="262626"/>
                </a:solidFill>
                <a:effectLst/>
                <a:latin typeface="Times New Roman" panose="02020603050405020304" pitchFamily="18" charset="0"/>
                <a:ea typeface="Calibri" panose="020F0502020204030204" pitchFamily="34" charset="0"/>
              </a:rPr>
              <a:t> (2 </a:t>
            </a:r>
            <a:r>
              <a:rPr lang="en-US" sz="1800" dirty="0" err="1">
                <a:solidFill>
                  <a:srgbClr val="262626"/>
                </a:solidFill>
                <a:effectLst/>
                <a:latin typeface="Times New Roman" panose="02020603050405020304" pitchFamily="18" charset="0"/>
                <a:ea typeface="Calibri" panose="020F0502020204030204" pitchFamily="34" charset="0"/>
              </a:rPr>
              <a:t>đoạn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cuối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Suy</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ngẫm</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của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tôi</a:t>
            </a:r>
            <a:r>
              <a:rPr lang="en-US" sz="1800" dirty="0">
                <a:solidFill>
                  <a:srgbClr val="262626"/>
                </a:solidFill>
                <a:effectLst/>
                <a:latin typeface="Times New Roman" panose="02020603050405020304" pitchFamily="18" charset="0"/>
                <a:ea typeface="Calibri" panose="020F0502020204030204" pitchFamily="34" charset="0"/>
              </a:rPr>
              <a:t>.</a:t>
            </a:r>
            <a:endParaRPr lang="en-US" dirty="0"/>
          </a:p>
        </p:txBody>
      </p:sp>
      <p:sp>
        <p:nvSpPr>
          <p:cNvPr id="11" name="Hộp Văn bản 10"/>
          <p:cNvSpPr txBox="1"/>
          <p:nvPr/>
        </p:nvSpPr>
        <p:spPr>
          <a:xfrm>
            <a:off x="1035712" y="1938263"/>
            <a:ext cx="7147378" cy="523220"/>
          </a:xfrm>
          <a:prstGeom prst="rect">
            <a:avLst/>
          </a:prstGeom>
          <a:noFill/>
        </p:spPr>
        <p:txBody>
          <a:bodyPr wrap="square">
            <a:spAutoFit/>
          </a:bodyPr>
          <a:lstStyle/>
          <a:p>
            <a:pPr marR="91440"/>
            <a:r>
              <a:rPr lang="en-US" sz="2800" b="1" dirty="0">
                <a:latin typeface="Times New Roman" panose="02020603050405020304" pitchFamily="18" charset="0"/>
                <a:ea typeface="Calibri" panose="020F0502020204030204" pitchFamily="34" charset="0"/>
              </a:rPr>
              <a:t>c. </a:t>
            </a:r>
            <a:r>
              <a:rPr lang="en-US" sz="2800" b="1" dirty="0" err="1">
                <a:latin typeface="Times New Roman" panose="02020603050405020304" pitchFamily="18" charset="0"/>
                <a:ea typeface="Calibri" panose="020F0502020204030204" pitchFamily="34" charset="0"/>
              </a:rPr>
              <a:t>Bối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cảnh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endParaRPr lang="en-US" sz="2800" dirty="0">
              <a:latin typeface="Times New Roman" panose="02020603050405020304" pitchFamily="18" charset="0"/>
              <a:ea typeface="Calibri" panose="020F0502020204030204" pitchFamily="34" charset="0"/>
            </a:endParaRPr>
          </a:p>
        </p:txBody>
      </p:sp>
      <p:sp>
        <p:nvSpPr>
          <p:cNvPr id="9" name="Hộp Văn bản 8"/>
          <p:cNvSpPr txBox="1"/>
          <p:nvPr/>
        </p:nvSpPr>
        <p:spPr>
          <a:xfrm>
            <a:off x="1360979" y="2578674"/>
            <a:ext cx="9602393" cy="1532334"/>
          </a:xfrm>
          <a:prstGeom prst="roundRect">
            <a:avLst/>
          </a:prstGeom>
          <a:noFill/>
          <a:ln w="38100">
            <a:solidFill>
              <a:srgbClr val="00CC00"/>
            </a:solidFill>
          </a:ln>
        </p:spPr>
        <p:txBody>
          <a:bodyPr wrap="square">
            <a:spAutoFit/>
          </a:bodyPr>
          <a:lstStyle/>
          <a:p>
            <a:pPr marR="91440" algn="just"/>
            <a:r>
              <a:rPr lang="en-US" sz="2800" b="1" dirty="0">
                <a:latin typeface="Times New Roman" panose="02020603050405020304" pitchFamily="18" charset="0"/>
                <a:ea typeface="Calibri" panose="020F0502020204030204" pitchFamily="34" charset="0"/>
              </a:rPr>
              <a:t>*</a:t>
            </a:r>
            <a:r>
              <a:rPr lang="en-US" sz="2800" b="1" dirty="0" err="1">
                <a:latin typeface="Times New Roman" panose="02020603050405020304" pitchFamily="18" charset="0"/>
                <a:ea typeface="Calibri" panose="020F0502020204030204" pitchFamily="34" charset="0"/>
              </a:rPr>
              <a:t>Không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gian</a:t>
            </a:r>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Đan</a:t>
            </a:r>
            <a:r>
              <a:rPr lang="en-US" sz="2800" dirty="0">
                <a:latin typeface="Times New Roman" panose="02020603050405020304" pitchFamily="18" charset="0"/>
                <a:ea typeface="Calibri" panose="020F0502020204030204" pitchFamily="34" charset="0"/>
              </a:rPr>
              <a:t> xen </a:t>
            </a:r>
            <a:r>
              <a:rPr lang="en-US" sz="2800" dirty="0" err="1">
                <a:latin typeface="Times New Roman" panose="02020603050405020304" pitchFamily="18" charset="0"/>
                <a:ea typeface="Calibri" panose="020F0502020204030204" pitchFamily="34" charset="0"/>
              </a:rPr>
              <a:t>giữa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bố</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Giang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4" name="Hộp Văn bản 3"/>
          <p:cNvSpPr txBox="1"/>
          <p:nvPr/>
        </p:nvSpPr>
        <p:spPr>
          <a:xfrm>
            <a:off x="1360979" y="4228199"/>
            <a:ext cx="9602393" cy="1532334"/>
          </a:xfrm>
          <a:prstGeom prst="roundRect">
            <a:avLst/>
          </a:prstGeom>
          <a:noFill/>
          <a:ln w="38100">
            <a:solidFill>
              <a:srgbClr val="00CC00"/>
            </a:solidFill>
          </a:ln>
        </p:spPr>
        <p:txBody>
          <a:bodyPr wrap="square">
            <a:spAutoFit/>
          </a:bodyPr>
          <a:lstStyle/>
          <a:p>
            <a:pPr marR="91440" algn="just"/>
            <a:r>
              <a:rPr lang="en-US" sz="2800" b="1" dirty="0">
                <a:latin typeface="Times New Roman" panose="02020603050405020304" pitchFamily="18" charset="0"/>
                <a:ea typeface="Calibri" panose="020F0502020204030204" pitchFamily="34" charset="0"/>
              </a:rPr>
              <a:t>*</a:t>
            </a:r>
            <a:r>
              <a:rPr lang="en-US" sz="2800" b="1" dirty="0" err="1">
                <a:latin typeface="Times New Roman" panose="02020603050405020304" pitchFamily="18" charset="0"/>
                <a:ea typeface="Calibri" panose="020F0502020204030204" pitchFamily="34" charset="0"/>
              </a:rPr>
              <a:t>Thời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gian</a:t>
            </a:r>
            <a:r>
              <a:rPr lang="en-US" sz="2800" b="1"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Xoay quanh một buổi tối gặp gỡ của nhân vật tôi, Giang và bố Giang; đặt trong bối cảnh rộng lớn những năm  kháng chiến chống Mĩ đang diễn ra ác liệt.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1035712" y="1302503"/>
            <a:ext cx="7147378" cy="596574"/>
          </a:xfrm>
          <a:prstGeom prst="rect">
            <a:avLst/>
          </a:prstGeom>
          <a:noFill/>
        </p:spPr>
        <p:txBody>
          <a:bodyPr wrap="square">
            <a:spAutoFit/>
          </a:bodyPr>
          <a:lstStyle/>
          <a:p>
            <a:pPr marR="91440">
              <a:lnSpc>
                <a:spcPct val="130000"/>
              </a:lnSpc>
            </a:pPr>
            <a:r>
              <a:rPr lang="en-US" sz="2800" b="1" dirty="0">
                <a:solidFill>
                  <a:srgbClr val="00CC00"/>
                </a:solidFill>
                <a:latin typeface="Times New Roman" panose="02020603050405020304" pitchFamily="18" charset="0"/>
                <a:ea typeface="Calibri" panose="020F0502020204030204" pitchFamily="34" charset="0"/>
              </a:rPr>
              <a:t>2.4. </a:t>
            </a:r>
            <a:r>
              <a:rPr lang="en-US" sz="2800" b="1" dirty="0" err="1">
                <a:solidFill>
                  <a:srgbClr val="00CC00"/>
                </a:solidFill>
                <a:latin typeface="Times New Roman" panose="02020603050405020304" pitchFamily="18" charset="0"/>
                <a:ea typeface="Calibri" panose="020F0502020204030204" pitchFamily="34" charset="0"/>
              </a:rPr>
              <a:t>Một</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số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yếu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tố</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của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truyện</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ngắn</a:t>
            </a:r>
            <a:endParaRPr lang="en-US" sz="2800" dirty="0">
              <a:solidFill>
                <a:srgbClr val="00CC00"/>
              </a:solidFill>
              <a:latin typeface="Times New Roman" panose="02020603050405020304" pitchFamily="18" charset="0"/>
              <a:ea typeface="Calibri" panose="020F0502020204030204" pitchFamily="34" charset="0"/>
            </a:endParaRPr>
          </a:p>
        </p:txBody>
      </p:sp>
      <p:pic>
        <p:nvPicPr>
          <p:cNvPr id="12" name="Hình ả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985" y="5330757"/>
            <a:ext cx="1751972" cy="1706961"/>
          </a:xfrm>
          <a:prstGeom prst="rect">
            <a:avLst/>
          </a:prstGeom>
        </p:spPr>
      </p:pic>
      <p:sp>
        <p:nvSpPr>
          <p:cNvPr id="11" name="Hộp Văn bản 10"/>
          <p:cNvSpPr txBox="1"/>
          <p:nvPr/>
        </p:nvSpPr>
        <p:spPr>
          <a:xfrm>
            <a:off x="1035712" y="1938263"/>
            <a:ext cx="7147378" cy="523220"/>
          </a:xfrm>
          <a:prstGeom prst="rect">
            <a:avLst/>
          </a:prstGeom>
          <a:noFill/>
        </p:spPr>
        <p:txBody>
          <a:bodyPr wrap="square">
            <a:spAutoFit/>
          </a:bodyPr>
          <a:lstStyle/>
          <a:p>
            <a:pPr marR="91440"/>
            <a:r>
              <a:rPr lang="en-US" sz="2800" b="1" dirty="0">
                <a:latin typeface="Times New Roman" panose="02020603050405020304" pitchFamily="18" charset="0"/>
                <a:ea typeface="Calibri" panose="020F0502020204030204" pitchFamily="34" charset="0"/>
              </a:rPr>
              <a:t>d.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cục</a:t>
            </a:r>
            <a:r>
              <a:rPr lang="en-US" sz="2800" dirty="0">
                <a:latin typeface="Times New Roman" panose="02020603050405020304" pitchFamily="18" charset="0"/>
                <a:ea typeface="Calibri" panose="020F0502020204030204" pitchFamily="34" charset="0"/>
              </a:rPr>
              <a:t>:</a:t>
            </a:r>
            <a:endParaRPr lang="en-US" sz="2800" b="1" dirty="0">
              <a:latin typeface="Times New Roman" panose="02020603050405020304" pitchFamily="18" charset="0"/>
              <a:ea typeface="Calibri" panose="020F0502020204030204" pitchFamily="34" charset="0"/>
            </a:endParaRPr>
          </a:p>
        </p:txBody>
      </p:sp>
      <p:sp>
        <p:nvSpPr>
          <p:cNvPr id="9" name="Hộp Văn bản 8"/>
          <p:cNvSpPr txBox="1"/>
          <p:nvPr/>
        </p:nvSpPr>
        <p:spPr>
          <a:xfrm>
            <a:off x="1360979" y="2578674"/>
            <a:ext cx="9602393" cy="1055608"/>
          </a:xfrm>
          <a:prstGeom prst="round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Phần</a:t>
            </a:r>
            <a:r>
              <a:rPr lang="en-US" sz="2800" b="1" dirty="0">
                <a:solidFill>
                  <a:srgbClr val="262626"/>
                </a:solidFill>
                <a:latin typeface="Times New Roman" panose="02020603050405020304" pitchFamily="18" charset="0"/>
                <a:ea typeface="Calibri" panose="020F0502020204030204" pitchFamily="34" charset="0"/>
              </a:rPr>
              <a:t> 1</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Từ</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đầu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đến</a:t>
            </a:r>
            <a:r>
              <a:rPr lang="en-US" sz="2800" dirty="0">
                <a:solidFill>
                  <a:srgbClr val="262626"/>
                </a:solidFill>
                <a:latin typeface="Times New Roman" panose="02020603050405020304" pitchFamily="18" charset="0"/>
                <a:ea typeface="Calibri" panose="020F0502020204030204" pitchFamily="34" charset="0"/>
              </a:rPr>
              <a:t> “”</a:t>
            </a:r>
            <a:r>
              <a:rPr lang="en-US" sz="2800" i="1" dirty="0">
                <a:solidFill>
                  <a:srgbClr val="262626"/>
                </a:solidFill>
                <a:latin typeface="Times New Roman" panose="02020603050405020304" pitchFamily="18" charset="0"/>
                <a:ea typeface="Calibri" panose="020F0502020204030204" pitchFamily="34" charset="0"/>
              </a:rPr>
              <a:t>Anh </a:t>
            </a:r>
            <a:r>
              <a:rPr lang="en-US" sz="2800" i="1" dirty="0" err="1">
                <a:solidFill>
                  <a:srgbClr val="262626"/>
                </a:solidFill>
                <a:latin typeface="Times New Roman" panose="02020603050405020304" pitchFamily="18" charset="0"/>
                <a:ea typeface="Calibri" panose="020F0502020204030204" pitchFamily="34" charset="0"/>
              </a:rPr>
              <a:t>dặn</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tôi</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thế</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ra</a:t>
            </a:r>
            <a:r>
              <a:rPr lang="en-US" sz="2800" i="1" dirty="0">
                <a:solidFill>
                  <a:srgbClr val="262626"/>
                </a:solidFill>
                <a:latin typeface="Times New Roman" panose="02020603050405020304" pitchFamily="18" charset="0"/>
                <a:ea typeface="Calibri" panose="020F0502020204030204" pitchFamily="34" charset="0"/>
              </a:rPr>
              <a:t> ý </a:t>
            </a:r>
            <a:r>
              <a:rPr lang="en-US" sz="2800" i="1" dirty="0" err="1">
                <a:solidFill>
                  <a:srgbClr val="262626"/>
                </a:solidFill>
                <a:latin typeface="Times New Roman" panose="02020603050405020304" pitchFamily="18" charset="0"/>
                <a:ea typeface="Calibri" panose="020F0502020204030204" pitchFamily="34" charset="0"/>
              </a:rPr>
              <a:t>đe</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thiệu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hoàn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cảnh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của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câu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chuyện</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4" name="Hộp Văn bản 3"/>
          <p:cNvSpPr txBox="1"/>
          <p:nvPr/>
        </p:nvSpPr>
        <p:spPr>
          <a:xfrm>
            <a:off x="1360978" y="3798423"/>
            <a:ext cx="9602393" cy="1532334"/>
          </a:xfrm>
          <a:prstGeom prst="roundRect">
            <a:avLst/>
          </a:prstGeom>
          <a:noFill/>
          <a:ln w="38100">
            <a:solidFill>
              <a:srgbClr val="00CC00"/>
            </a:solidFill>
          </a:ln>
        </p:spPr>
        <p:txBody>
          <a:bodyPr wrap="square">
            <a:spAutoFit/>
          </a:bodyPr>
          <a:lstStyle/>
          <a:p>
            <a:pPr marR="91440" algn="just"/>
            <a:r>
              <a:rPr lang="en-US" sz="2800"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Phần</a:t>
            </a:r>
            <a:r>
              <a:rPr lang="en-US" sz="2800" b="1" dirty="0">
                <a:solidFill>
                  <a:srgbClr val="262626"/>
                </a:solidFill>
                <a:latin typeface="Times New Roman" panose="02020603050405020304" pitchFamily="18" charset="0"/>
                <a:ea typeface="Calibri" panose="020F0502020204030204" pitchFamily="34" charset="0"/>
              </a:rPr>
              <a:t> 2</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Tiếp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đến</a:t>
            </a:r>
            <a:r>
              <a:rPr lang="en-US" sz="2800" dirty="0">
                <a:solidFill>
                  <a:srgbClr val="262626"/>
                </a:solidFill>
                <a:latin typeface="Times New Roman" panose="02020603050405020304" pitchFamily="18" charset="0"/>
                <a:ea typeface="Calibri" panose="020F0502020204030204" pitchFamily="34" charset="0"/>
              </a:rPr>
              <a:t> “… </a:t>
            </a:r>
            <a:r>
              <a:rPr lang="en-US" sz="2800" i="1" dirty="0" err="1">
                <a:solidFill>
                  <a:srgbClr val="262626"/>
                </a:solidFill>
                <a:latin typeface="Times New Roman" panose="02020603050405020304" pitchFamily="18" charset="0"/>
                <a:ea typeface="Calibri" panose="020F0502020204030204" pitchFamily="34" charset="0"/>
              </a:rPr>
              <a:t>đã</a:t>
            </a:r>
            <a:r>
              <a:rPr lang="en-US" sz="2800" i="1" dirty="0">
                <a:solidFill>
                  <a:srgbClr val="262626"/>
                </a:solidFill>
                <a:latin typeface="Times New Roman" panose="02020603050405020304" pitchFamily="18" charset="0"/>
                <a:ea typeface="Calibri" panose="020F0502020204030204" pitchFamily="34" charset="0"/>
              </a:rPr>
              <a:t> hi </a:t>
            </a:r>
            <a:r>
              <a:rPr lang="en-US" sz="2800" i="1" dirty="0" err="1">
                <a:solidFill>
                  <a:srgbClr val="262626"/>
                </a:solidFill>
                <a:latin typeface="Times New Roman" panose="02020603050405020304" pitchFamily="18" charset="0"/>
                <a:ea typeface="Calibri" panose="020F0502020204030204" pitchFamily="34" charset="0"/>
              </a:rPr>
              <a:t>sinh</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vào</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cuối</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muà</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khô</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năm</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đầu</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tiên</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chúng</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tôi</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lâm</a:t>
            </a:r>
            <a:r>
              <a:rPr lang="en-US" sz="2800" i="1" dirty="0">
                <a:solidFill>
                  <a:srgbClr val="262626"/>
                </a:solidFill>
                <a:latin typeface="Times New Roman" panose="02020603050405020304" pitchFamily="18" charset="0"/>
                <a:ea typeface="Calibri" panose="020F0502020204030204" pitchFamily="34" charset="0"/>
              </a:rPr>
              <a:t> </a:t>
            </a:r>
            <a:r>
              <a:rPr lang="en-US" sz="2800" i="1" dirty="0" err="1">
                <a:solidFill>
                  <a:srgbClr val="262626"/>
                </a:solidFill>
                <a:latin typeface="Times New Roman" panose="02020603050405020304" pitchFamily="18" charset="0"/>
                <a:ea typeface="Calibri" panose="020F0502020204030204" pitchFamily="34" charset="0"/>
              </a:rPr>
              <a:t>trận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Các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cuộc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gỡ</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tình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người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trong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chiến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tranh</a:t>
            </a:r>
            <a:r>
              <a:rPr lang="en-US" sz="2800" dirty="0">
                <a:solidFill>
                  <a:srgbClr val="262626"/>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356888" y="5555497"/>
            <a:ext cx="8807614" cy="578882"/>
          </a:xfrm>
          <a:prstGeom prst="roundRect">
            <a:avLst/>
          </a:prstGeom>
          <a:noFill/>
          <a:ln w="38100">
            <a:solidFill>
              <a:srgbClr val="00CC00"/>
            </a:solidFill>
          </a:ln>
        </p:spPr>
        <p:txBody>
          <a:bodyPr wrap="square">
            <a:spAutoFit/>
          </a:bodyPr>
          <a:lstStyle/>
          <a:p>
            <a:r>
              <a:rPr lang="en-US" sz="2800"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Phần</a:t>
            </a:r>
            <a:r>
              <a:rPr lang="en-US" sz="2800" b="1" dirty="0">
                <a:solidFill>
                  <a:srgbClr val="262626"/>
                </a:solidFill>
                <a:latin typeface="Times New Roman" panose="02020603050405020304" pitchFamily="18" charset="0"/>
                <a:ea typeface="Calibri" panose="020F0502020204030204" pitchFamily="34" charset="0"/>
              </a:rPr>
              <a:t> 3</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Còn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lại</a:t>
            </a:r>
            <a:r>
              <a:rPr lang="en-US" sz="2800" dirty="0">
                <a:solidFill>
                  <a:srgbClr val="262626"/>
                </a:solidFill>
                <a:latin typeface="Times New Roman" panose="02020603050405020304" pitchFamily="18" charset="0"/>
                <a:ea typeface="Calibri" panose="020F0502020204030204" pitchFamily="34" charset="0"/>
              </a:rPr>
              <a:t> (2 </a:t>
            </a:r>
            <a:r>
              <a:rPr lang="en-US" sz="2800" dirty="0" err="1">
                <a:solidFill>
                  <a:srgbClr val="262626"/>
                </a:solidFill>
                <a:latin typeface="Times New Roman" panose="02020603050405020304" pitchFamily="18" charset="0"/>
                <a:ea typeface="Calibri" panose="020F0502020204030204" pitchFamily="34" charset="0"/>
              </a:rPr>
              <a:t>đoạn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cuối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Suy</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ngẫm</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của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gặp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gỡ</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7" name="Hộp Văn bản 6"/>
          <p:cNvSpPr txBox="1"/>
          <p:nvPr/>
        </p:nvSpPr>
        <p:spPr>
          <a:xfrm>
            <a:off x="2879804" y="1408998"/>
            <a:ext cx="7742800" cy="2108299"/>
          </a:xfrm>
          <a:prstGeom prst="cloudCallout">
            <a:avLst>
              <a:gd name="adj1" fmla="val -42382"/>
              <a:gd name="adj2" fmla="val 44305"/>
            </a:avLst>
          </a:prstGeom>
          <a:noFill/>
          <a:ln w="38100">
            <a:solidFill>
              <a:srgbClr val="00CC00"/>
            </a:solidFill>
          </a:ln>
        </p:spPr>
        <p:txBody>
          <a:bodyPr wrap="square">
            <a:spAutoFit/>
          </a:bodyPr>
          <a:lstStyle/>
          <a:p>
            <a:pPr algn="ctr"/>
            <a:r>
              <a:rPr lang="de-DE" sz="2800" b="1" dirty="0">
                <a:solidFill>
                  <a:srgbClr val="0D0D0D"/>
                </a:solidFill>
                <a:latin typeface="Times New Roman" panose="02020603050405020304" pitchFamily="18" charset="0"/>
                <a:ea typeface="Calibri" panose="020F0502020204030204" pitchFamily="34" charset="0"/>
              </a:rPr>
              <a:t>Yêu cầu: </a:t>
            </a:r>
            <a:r>
              <a:rPr lang="vi-VN" sz="2800" dirty="0">
                <a:solidFill>
                  <a:srgbClr val="0D0D0D"/>
                </a:solidFill>
                <a:latin typeface="Times New Roman" panose="02020603050405020304" pitchFamily="18" charset="0"/>
                <a:ea typeface="Calibri" panose="020F0502020204030204" pitchFamily="34" charset="0"/>
              </a:rPr>
              <a:t>Hoàn thành </a:t>
            </a:r>
            <a:r>
              <a:rPr lang="vi-VN" sz="2800" b="1" dirty="0">
                <a:solidFill>
                  <a:srgbClr val="FF0000"/>
                </a:solidFill>
                <a:latin typeface="Times New Roman" panose="02020603050405020304" pitchFamily="18" charset="0"/>
                <a:ea typeface="Calibri" panose="020F0502020204030204" pitchFamily="34" charset="0"/>
              </a:rPr>
              <a:t>PHT số 02</a:t>
            </a:r>
            <a:r>
              <a:rPr lang="vi-VN" sz="2800" dirty="0">
                <a:solidFill>
                  <a:srgbClr val="0D0D0D"/>
                </a:solidFill>
                <a:latin typeface="Times New Roman" panose="02020603050405020304" pitchFamily="18" charset="0"/>
                <a:ea typeface="Calibri" panose="020F0502020204030204" pitchFamily="34" charset="0"/>
              </a:rPr>
              <a:t>: </a:t>
            </a:r>
            <a:r>
              <a:rPr lang="vi-VN" sz="2800" dirty="0">
                <a:solidFill>
                  <a:srgbClr val="0070C0"/>
                </a:solidFill>
                <a:latin typeface="Times New Roman" panose="02020603050405020304" pitchFamily="18" charset="0"/>
                <a:ea typeface="Calibri" panose="020F0502020204030204" pitchFamily="34" charset="0"/>
              </a:rPr>
              <a:t>Tìm hiểu những cuộc gặp gỡ giữa các nhân vật trong VB</a:t>
            </a:r>
            <a:endParaRPr lang="en-US" sz="2800" dirty="0">
              <a:latin typeface="Times New Roman" panose="02020603050405020304" pitchFamily="18" charset="0"/>
              <a:ea typeface="Calibri" panose="020F0502020204030204" pitchFamily="34" charset="0"/>
            </a:endParaRPr>
          </a:p>
        </p:txBody>
      </p:sp>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98" y="4722151"/>
            <a:ext cx="2344865" cy="2344865"/>
          </a:xfrm>
          <a:prstGeom prst="rect">
            <a:avLst/>
          </a:prstGeom>
        </p:spPr>
      </p:pic>
      <p:graphicFrame>
        <p:nvGraphicFramePr>
          <p:cNvPr id="16" name="Bảng 15"/>
          <p:cNvGraphicFramePr>
            <a:graphicFrameLocks noGrp="1"/>
          </p:cNvGraphicFramePr>
          <p:nvPr/>
        </p:nvGraphicFramePr>
        <p:xfrm>
          <a:off x="2697278" y="3802881"/>
          <a:ext cx="8466591" cy="2133600"/>
        </p:xfrm>
        <a:graphic>
          <a:graphicData uri="http://schemas.openxmlformats.org/drawingml/2006/table">
            <a:tbl>
              <a:tblPr firstRow="1" firstCol="1" bandRow="1">
                <a:tableStyleId>{5C22544A-7EE6-4342-B048-85BDC9FD1C3A}</a:tableStyleId>
              </a:tblPr>
              <a:tblGrid>
                <a:gridCol w="2087113"/>
                <a:gridCol w="2289124"/>
                <a:gridCol w="4090354"/>
              </a:tblGrid>
              <a:tr h="0">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3000">
              <a:schemeClr val="accent4">
                <a:lumMod val="40000"/>
                <a:lumOff val="60000"/>
                <a:alpha val="69000"/>
              </a:schemeClr>
            </a:gs>
            <a:gs pos="100000">
              <a:schemeClr val="accent4">
                <a:lumMod val="60000"/>
                <a:lumOff val="40000"/>
                <a:alpha val="52000"/>
              </a:schemeClr>
            </a:gs>
          </a:gsLst>
          <a:lin ang="5400000" scaled="1"/>
        </a:gradFill>
        <a:effectLst/>
      </p:bgPr>
    </p:bg>
    <p:spTree>
      <p:nvGrpSpPr>
        <p:cNvPr id="1" name=""/>
        <p:cNvGrpSpPr/>
        <p:nvPr/>
      </p:nvGrpSpPr>
      <p:grpSpPr>
        <a:xfrm>
          <a:off x="0" y="0"/>
          <a:ext cx="0" cy="0"/>
          <a:chOff x="0" y="0"/>
          <a:chExt cx="0" cy="0"/>
        </a:xfrm>
      </p:grpSpPr>
      <p:sp>
        <p:nvSpPr>
          <p:cNvPr id="2" name="AutoShape 4" descr="Nghe kể chuyện cổ tích - Đẽo cày giữa đường - Truyện ngụ ngôn Mp3"/>
          <p:cNvSpPr>
            <a:spLocks noChangeAspect="1" noChangeArrowheads="1"/>
          </p:cNvSpPr>
          <p:nvPr/>
        </p:nvSpPr>
        <p:spPr bwMode="auto">
          <a:xfrm>
            <a:off x="5943599" y="3276599"/>
            <a:ext cx="2420471" cy="24204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Hộp Văn bản 4"/>
          <p:cNvSpPr txBox="1"/>
          <p:nvPr/>
        </p:nvSpPr>
        <p:spPr>
          <a:xfrm>
            <a:off x="631425" y="2694440"/>
            <a:ext cx="5181601" cy="1469120"/>
          </a:xfrm>
          <a:prstGeom prst="rect">
            <a:avLst/>
          </a:prstGeom>
          <a:noFill/>
        </p:spPr>
        <p:txBody>
          <a:bodyPr wrap="square">
            <a:spAutoFit/>
          </a:bodyPr>
          <a:lstStyle/>
          <a:p>
            <a:pPr marL="0" marR="0" algn="ctr">
              <a:lnSpc>
                <a:spcPct val="115000"/>
              </a:lnSpc>
              <a:spcBef>
                <a:spcPts val="0"/>
              </a:spcBef>
              <a:spcAft>
                <a:spcPts val="0"/>
              </a:spcAft>
            </a:pPr>
            <a:r>
              <a:rPr lang="en-US" sz="4800" b="1" dirty="0">
                <a:solidFill>
                  <a:srgbClr val="FF0000"/>
                </a:solidFill>
                <a:effectLst/>
                <a:latin typeface="Snap ITC" panose="04040A07060A02020202" pitchFamily="82" charset="0"/>
                <a:ea typeface="Times New Roman" panose="02020603050405020304" pitchFamily="18" charset="0"/>
                <a:cs typeface="Times New Roman" panose="02020603050405020304" pitchFamily="18" charset="0"/>
              </a:rPr>
              <a:t>GIANG</a:t>
            </a:r>
            <a:endParaRPr lang="en-US" sz="4800" b="1" dirty="0">
              <a:solidFill>
                <a:srgbClr val="FF0000"/>
              </a:solidFill>
              <a:effectLst/>
              <a:latin typeface="Snap ITC" panose="04040A07060A02020202" pitchFamily="82"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3200" b="1" i="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b="1" i="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Ninh</a:t>
            </a:r>
            <a:r>
              <a:rPr lang="en-US" sz="3200" b="1" i="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8000"/>
              </a:solidFill>
              <a:effectLst/>
              <a:latin typeface="Snap ITC" panose="04040A07060A02020202" pitchFamily="82" charset="0"/>
              <a:ea typeface="Calibri" panose="020F0502020204030204" pitchFamily="34" charset="0"/>
              <a:cs typeface="Times New Roman" panose="02020603050405020304" pitchFamily="18" charset="0"/>
            </a:endParaRPr>
          </a:p>
        </p:txBody>
      </p:sp>
      <p:sp>
        <p:nvSpPr>
          <p:cNvPr id="8" name="Hộp Văn bản 7"/>
          <p:cNvSpPr txBox="1"/>
          <p:nvPr/>
        </p:nvSpPr>
        <p:spPr>
          <a:xfrm>
            <a:off x="138367" y="410212"/>
            <a:ext cx="6167718" cy="750718"/>
          </a:xfrm>
          <a:prstGeom prst="rect">
            <a:avLst/>
          </a:prstGeom>
          <a:noFill/>
        </p:spPr>
        <p:txBody>
          <a:bodyPr wrap="square">
            <a:spAutoFit/>
          </a:bodyPr>
          <a:lstStyle/>
          <a:p>
            <a:pPr marL="0" marR="0" algn="ctr">
              <a:lnSpc>
                <a:spcPct val="115000"/>
              </a:lnSpc>
              <a:spcBef>
                <a:spcPts val="0"/>
              </a:spcBef>
              <a:spcAft>
                <a:spcPts val="0"/>
              </a:spcAft>
            </a:pPr>
            <a:r>
              <a:rPr lang="en-US" sz="4000" b="1" dirty="0">
                <a:effectLst/>
                <a:latin typeface="Snap ITC" panose="04040A07060A02020202" pitchFamily="82" charset="0"/>
                <a:ea typeface="Times New Roman" panose="02020603050405020304" pitchFamily="18" charset="0"/>
                <a:cs typeface="Times New Roman" panose="02020603050405020304" pitchFamily="18" charset="0"/>
              </a:rPr>
              <a:t>VĂN BẢN 2: </a:t>
            </a:r>
            <a:endParaRPr lang="en-US" sz="4000" dirty="0">
              <a:effectLst/>
              <a:latin typeface="Snap ITC" panose="04040A07060A02020202" pitchFamily="82" charset="0"/>
              <a:ea typeface="Calibri" panose="020F0502020204030204" pitchFamily="34" charset="0"/>
              <a:cs typeface="Times New Roman" panose="02020603050405020304" pitchFamily="18" charset="0"/>
            </a:endParaRPr>
          </a:p>
        </p:txBody>
      </p:sp>
      <p:pic>
        <p:nvPicPr>
          <p:cNvPr id="19458" name="Picture 2" descr="Hình ảnh chibi tình yêu dễ thương, cute và lãng mạn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024282" y="0"/>
            <a:ext cx="616771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gặp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gỡ</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7" name="Hộp Văn bản 6"/>
          <p:cNvSpPr txBox="1"/>
          <p:nvPr/>
        </p:nvSpPr>
        <p:spPr>
          <a:xfrm>
            <a:off x="2672414" y="2086958"/>
            <a:ext cx="7742800" cy="4076045"/>
          </a:xfrm>
          <a:prstGeom prst="cloudCallout">
            <a:avLst>
              <a:gd name="adj1" fmla="val -42382"/>
              <a:gd name="adj2" fmla="val 44305"/>
            </a:avLst>
          </a:prstGeom>
          <a:noFill/>
          <a:ln w="38100">
            <a:solidFill>
              <a:srgbClr val="00CC00"/>
            </a:solidFill>
          </a:ln>
        </p:spPr>
        <p:txBody>
          <a:bodyPr wrap="square">
            <a:spAutoFit/>
          </a:bodyPr>
          <a:lstStyle/>
          <a:p>
            <a:pPr algn="ctr"/>
            <a:r>
              <a:rPr lang="de-DE" sz="2800" b="1" dirty="0">
                <a:latin typeface="Times New Roman" panose="02020603050405020304" pitchFamily="18" charset="0"/>
                <a:ea typeface="Calibri" panose="020F0502020204030204" pitchFamily="34" charset="0"/>
                <a:cs typeface="Times New Roman" panose="02020603050405020304" pitchFamily="18" charset="0"/>
              </a:rPr>
              <a:t>Yêu cầu: </a:t>
            </a:r>
            <a:endParaRPr lang="de-DE" sz="2800"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ai?</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98" y="4722151"/>
            <a:ext cx="2344865" cy="2344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gặp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gỡ</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10" name="Hộp Văn bản 9"/>
          <p:cNvSpPr txBox="1"/>
          <p:nvPr/>
        </p:nvSpPr>
        <p:spPr>
          <a:xfrm>
            <a:off x="1360978" y="1902807"/>
            <a:ext cx="9602393" cy="1055608"/>
          </a:xfrm>
          <a:prstGeom prst="roundRect">
            <a:avLst/>
          </a:prstGeom>
          <a:noFill/>
          <a:ln w="38100">
            <a:solidFill>
              <a:srgbClr val="00CC00"/>
            </a:solidFill>
          </a:ln>
        </p:spPr>
        <p:txBody>
          <a:bodyPr wrap="square">
            <a:spAutoFit/>
          </a:bodyPr>
          <a:lstStyle/>
          <a:p>
            <a:pPr marR="91440"/>
            <a:r>
              <a:rPr lang="en-US" sz="2800" dirty="0">
                <a:solidFill>
                  <a:srgbClr val="0D0D0D"/>
                </a:solidFill>
                <a:latin typeface="Times New Roman" panose="02020603050405020304" pitchFamily="18" charset="0"/>
                <a:ea typeface="Calibri" panose="020F0502020204030204" pitchFamily="34" charset="0"/>
              </a:rPr>
              <a:t>*</a:t>
            </a:r>
            <a:r>
              <a:rPr lang="en-US" sz="2800" b="1" dirty="0" err="1">
                <a:solidFill>
                  <a:srgbClr val="0D0D0D"/>
                </a:solidFill>
                <a:latin typeface="Times New Roman" panose="02020603050405020304" pitchFamily="18" charset="0"/>
                <a:ea typeface="Calibri" panose="020F0502020204030204" pitchFamily="34" charset="0"/>
              </a:rPr>
              <a:t>Hoàn</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cảnh</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chung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giữa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những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năm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chiến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chống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Mỹ</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đang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diễn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liệt</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graphicFrame>
        <p:nvGraphicFramePr>
          <p:cNvPr id="16" name="Bảng 15"/>
          <p:cNvGraphicFramePr>
            <a:graphicFrameLocks noGrp="1"/>
          </p:cNvGraphicFramePr>
          <p:nvPr/>
        </p:nvGraphicFramePr>
        <p:xfrm>
          <a:off x="1204299" y="1217189"/>
          <a:ext cx="10051511" cy="5256069"/>
        </p:xfrm>
        <a:graphic>
          <a:graphicData uri="http://schemas.openxmlformats.org/drawingml/2006/table">
            <a:tbl>
              <a:tblPr firstRow="1" firstCol="1" bandRow="1">
                <a:tableStyleId>{5C22544A-7EE6-4342-B048-85BDC9FD1C3A}</a:tableStyleId>
              </a:tblPr>
              <a:tblGrid>
                <a:gridCol w="822669"/>
                <a:gridCol w="2479044"/>
                <a:gridCol w="6749798"/>
              </a:tblGrid>
              <a:tr h="639891">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222799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74635">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Hộp Văn bản 2"/>
          <p:cNvSpPr txBox="1"/>
          <p:nvPr/>
        </p:nvSpPr>
        <p:spPr>
          <a:xfrm>
            <a:off x="1204299" y="305481"/>
            <a:ext cx="7076012" cy="578882"/>
          </a:xfrm>
          <a:prstGeom prst="roundRect">
            <a:avLst/>
          </a:prstGeom>
          <a:noFill/>
          <a:ln w="38100">
            <a:solidFill>
              <a:srgbClr val="00CC00"/>
            </a:solidFill>
          </a:ln>
        </p:spPr>
        <p:txBody>
          <a:bodyPr wrap="square">
            <a:spAutoFit/>
          </a:bodyPr>
          <a:lstStyle/>
          <a:p>
            <a:pPr marR="91440"/>
            <a:r>
              <a:rPr lang="en-US" sz="2800" b="1" dirty="0">
                <a:solidFill>
                  <a:srgbClr val="0D0D0D"/>
                </a:solidFill>
                <a:latin typeface="Times New Roman" panose="02020603050405020304" pitchFamily="18" charset="0"/>
                <a:ea typeface="Calibri" panose="020F0502020204030204" pitchFamily="34" charset="0"/>
              </a:rPr>
              <a:t>*</a:t>
            </a:r>
            <a:r>
              <a:rPr lang="en-US" sz="2800" b="1" dirty="0" err="1">
                <a:solidFill>
                  <a:srgbClr val="0D0D0D"/>
                </a:solidFill>
                <a:latin typeface="Times New Roman" panose="02020603050405020304" pitchFamily="18" charset="0"/>
                <a:ea typeface="Calibri" panose="020F0502020204030204" pitchFamily="34" charset="0"/>
              </a:rPr>
              <a:t>Những</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cuộc</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gặp</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tình</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cờ</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ấm</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áp</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tình</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người</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2006012" y="2128897"/>
            <a:ext cx="2386878" cy="954107"/>
          </a:xfrm>
          <a:prstGeom prst="rect">
            <a:avLst/>
          </a:prstGeom>
          <a:noFill/>
        </p:spPr>
        <p:txBody>
          <a:bodyPr wrap="square">
            <a:spAutoFit/>
          </a:bodyPr>
          <a:lstStyle/>
          <a:p>
            <a:pPr marL="0" marR="0" algn="just">
              <a:lnSpc>
                <a:spcPct val="100000"/>
              </a:lnSpc>
              <a:spcBef>
                <a:spcPts val="0"/>
              </a:spcBef>
              <a:spcAft>
                <a:spcPts val="0"/>
              </a:spcAft>
              <a:tabLst>
                <a:tab pos="180340" algn="l"/>
              </a:tabLst>
            </a:pPr>
            <a:r>
              <a:rPr lang="en-US" sz="2800" b="1" dirty="0" err="1">
                <a:effectLst/>
                <a:latin typeface="Times New Roman" panose="02020603050405020304" pitchFamily="18" charset="0"/>
                <a:cs typeface="Times New Roman" panose="02020603050405020304" pitchFamily="18" charset="0"/>
              </a:rPr>
              <a:t>Giang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tôi</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giếng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4515277" y="2081762"/>
            <a:ext cx="6712416" cy="2246769"/>
          </a:xfrm>
          <a:prstGeom prst="rect">
            <a:avLst/>
          </a:prstGeom>
          <a:noFill/>
        </p:spPr>
        <p:txBody>
          <a:bodyPr wrap="square">
            <a:spAutoFit/>
          </a:bodyPr>
          <a:lstStyle/>
          <a:p>
            <a:pPr marR="0" lvl="0" algn="just">
              <a:lnSpc>
                <a:spcPct val="100000"/>
              </a:lnSpc>
              <a:spcBef>
                <a:spcPts val="0"/>
              </a:spcBef>
              <a:spcAft>
                <a:spcPts val="0"/>
              </a:spcAft>
              <a:tabLst>
                <a:tab pos="93980" algn="l"/>
              </a:tabLs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R="0" lvl="0" algn="just">
              <a:lnSpc>
                <a:spcPct val="100000"/>
              </a:lnSpc>
              <a:spcBef>
                <a:spcPts val="0"/>
              </a:spcBef>
              <a:spcAft>
                <a:spcPts val="0"/>
              </a:spcAft>
              <a:tabLst>
                <a:tab pos="93980" algn="l"/>
              </a:tabLst>
            </a:pPr>
            <a:r>
              <a:rPr lang="en-US" sz="2800" dirty="0">
                <a:latin typeface="Times New Roman" panose="02020603050405020304" pitchFamily="18" charset="0"/>
                <a:cs typeface="Times New Roman" panose="02020603050405020304" pitchFamily="18" charset="0"/>
              </a:rPr>
              <a:t>- Anh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p:cNvSpPr txBox="1"/>
          <p:nvPr/>
        </p:nvSpPr>
        <p:spPr>
          <a:xfrm>
            <a:off x="2006012" y="4327538"/>
            <a:ext cx="2386878" cy="1384995"/>
          </a:xfrm>
          <a:prstGeom prst="rect">
            <a:avLst/>
          </a:prstGeom>
          <a:noFill/>
        </p:spPr>
        <p:txBody>
          <a:bodyPr wrap="square">
            <a:spAutoFit/>
          </a:bodyPr>
          <a:lstStyle/>
          <a:p>
            <a:pPr algn="ctr">
              <a:tabLst>
                <a:tab pos="180340" algn="l"/>
              </a:tabLst>
            </a:pP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p:cNvSpPr txBox="1"/>
          <p:nvPr/>
        </p:nvSpPr>
        <p:spPr>
          <a:xfrm>
            <a:off x="4487160" y="4277510"/>
            <a:ext cx="6712416" cy="2246769"/>
          </a:xfrm>
          <a:prstGeom prst="rect">
            <a:avLst/>
          </a:prstGeom>
          <a:noFill/>
        </p:spPr>
        <p:txBody>
          <a:bodyPr wrap="square">
            <a:spAutoFit/>
          </a:bodyPr>
          <a:lstStyle/>
          <a:p>
            <a:pPr marR="0" lvl="0" algn="just">
              <a:lnSpc>
                <a:spcPct val="100000"/>
              </a:lnSpc>
              <a:spcBef>
                <a:spcPts val="0"/>
              </a:spcBef>
              <a:spcAft>
                <a:spcPts val="0"/>
              </a:spcAft>
              <a:tabLst>
                <a:tab pos="184150" algn="l"/>
              </a:tabLst>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R="0" lvl="0" algn="just">
              <a:lnSpc>
                <a:spcPct val="100000"/>
              </a:lnSpc>
              <a:spcBef>
                <a:spcPts val="0"/>
              </a:spcBef>
              <a:spcAft>
                <a:spcPts val="0"/>
              </a:spcAft>
              <a:tabLst>
                <a:tab pos="184150" algn="l"/>
              </a:tabLst>
            </a:pPr>
            <a:r>
              <a:rPr lang="en-US" sz="2800" b="1" dirty="0">
                <a:latin typeface="Times New Roman" panose="02020603050405020304" pitchFamily="18" charset="0"/>
                <a:cs typeface="Times New Roman" panose="02020603050405020304" pitchFamily="18" charset="0"/>
              </a:rPr>
              <a:t>- Anh </a:t>
            </a:r>
            <a:r>
              <a:rPr lang="en-US" sz="2800" b="1" dirty="0" err="1">
                <a:latin typeface="Times New Roman" panose="02020603050405020304" pitchFamily="18" charset="0"/>
                <a:cs typeface="Times New Roman" panose="02020603050405020304" pitchFamily="18" charset="0"/>
              </a:rPr>
              <a:t>tân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circle(in)">
                                      <p:cBhvr>
                                        <p:cTn id="27" dur="20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circle(in)">
                                      <p:cBhvr>
                                        <p:cTn id="32" dur="20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ircle(in)">
                                      <p:cBhvr>
                                        <p:cTn id="37" dur="20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circle(in)">
                                      <p:cBhvr>
                                        <p:cTn id="4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graphicFrame>
        <p:nvGraphicFramePr>
          <p:cNvPr id="16" name="Bảng 15"/>
          <p:cNvGraphicFramePr>
            <a:graphicFrameLocks noGrp="1"/>
          </p:cNvGraphicFramePr>
          <p:nvPr/>
        </p:nvGraphicFramePr>
        <p:xfrm>
          <a:off x="1106325" y="1401174"/>
          <a:ext cx="10203931" cy="4992453"/>
        </p:xfrm>
        <a:graphic>
          <a:graphicData uri="http://schemas.openxmlformats.org/drawingml/2006/table">
            <a:tbl>
              <a:tblPr firstRow="1" firstCol="1" bandRow="1">
                <a:tableStyleId>{5C22544A-7EE6-4342-B048-85BDC9FD1C3A}</a:tableStyleId>
              </a:tblPr>
              <a:tblGrid>
                <a:gridCol w="835144"/>
                <a:gridCol w="2516636"/>
                <a:gridCol w="6852151"/>
              </a:tblGrid>
              <a:tr h="0">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1751334">
                <a:tc>
                  <a:txBody>
                    <a:bodyPr/>
                    <a:lstStyle/>
                    <a:p>
                      <a:pPr marL="0" marR="0" algn="ctr">
                        <a:lnSpc>
                          <a:spcPct val="10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87679">
                <a:tc>
                  <a:txBody>
                    <a:bodyPr/>
                    <a:lstStyle/>
                    <a:p>
                      <a:pPr marL="0" marR="0" algn="ctr">
                        <a:lnSpc>
                          <a:spcPct val="10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Hộp Văn bản 2"/>
          <p:cNvSpPr txBox="1"/>
          <p:nvPr/>
        </p:nvSpPr>
        <p:spPr>
          <a:xfrm>
            <a:off x="1106325" y="528818"/>
            <a:ext cx="7076012" cy="578882"/>
          </a:xfrm>
          <a:prstGeom prst="roundRect">
            <a:avLst/>
          </a:prstGeom>
          <a:noFill/>
          <a:ln w="38100">
            <a:solidFill>
              <a:srgbClr val="00CC00"/>
            </a:solidFill>
          </a:ln>
        </p:spPr>
        <p:txBody>
          <a:bodyPr wrap="square">
            <a:spAutoFit/>
          </a:bodyPr>
          <a:lstStyle/>
          <a:p>
            <a:pPr marR="91440"/>
            <a:r>
              <a:rPr lang="en-US" sz="2800" b="1" dirty="0">
                <a:solidFill>
                  <a:srgbClr val="0D0D0D"/>
                </a:solidFill>
                <a:latin typeface="Times New Roman" panose="02020603050405020304" pitchFamily="18" charset="0"/>
                <a:ea typeface="Calibri" panose="020F0502020204030204" pitchFamily="34" charset="0"/>
              </a:rPr>
              <a:t>*</a:t>
            </a:r>
            <a:r>
              <a:rPr lang="en-US" sz="2800" b="1" dirty="0" err="1">
                <a:solidFill>
                  <a:srgbClr val="0D0D0D"/>
                </a:solidFill>
                <a:latin typeface="Times New Roman" panose="02020603050405020304" pitchFamily="18" charset="0"/>
                <a:ea typeface="Calibri" panose="020F0502020204030204" pitchFamily="34" charset="0"/>
              </a:rPr>
              <a:t>Những</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cuộc</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gặp</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tình</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cờ</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ấm</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áp</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tình</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người</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2058542" y="2283496"/>
            <a:ext cx="2386878" cy="1384995"/>
          </a:xfrm>
          <a:prstGeom prst="rect">
            <a:avLst/>
          </a:prstGeom>
          <a:noFill/>
        </p:spPr>
        <p:txBody>
          <a:bodyPr wrap="square">
            <a:spAutoFit/>
          </a:bodyPr>
          <a:lstStyle/>
          <a:p>
            <a:pPr algn="just">
              <a:tabLst>
                <a:tab pos="180340" algn="l"/>
              </a:tabLst>
            </a:pP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4521630" y="2337173"/>
            <a:ext cx="6712416" cy="1384995"/>
          </a:xfrm>
          <a:prstGeom prst="rect">
            <a:avLst/>
          </a:prstGeom>
          <a:noFill/>
        </p:spPr>
        <p:txBody>
          <a:bodyPr wrap="square">
            <a:spAutoFit/>
          </a:bodyPr>
          <a:lstStyle/>
          <a:p>
            <a:pPr marL="4445" marR="0" algn="just">
              <a:lnSpc>
                <a:spcPct val="100000"/>
              </a:lnSpc>
              <a:spcBef>
                <a:spcPts val="0"/>
              </a:spcBef>
              <a:spcAft>
                <a:spcPts val="0"/>
              </a:spcAft>
              <a:tabLst>
                <a:tab pos="180340" algn="l"/>
              </a:tabLst>
            </a:pP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cha con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p:cNvSpPr txBox="1"/>
          <p:nvPr/>
        </p:nvSpPr>
        <p:spPr>
          <a:xfrm>
            <a:off x="1971456" y="4165021"/>
            <a:ext cx="2386878" cy="1815882"/>
          </a:xfrm>
          <a:prstGeom prst="rect">
            <a:avLst/>
          </a:prstGeom>
          <a:noFill/>
        </p:spPr>
        <p:txBody>
          <a:bodyPr wrap="square">
            <a:spAutoFit/>
          </a:bodyPr>
          <a:lstStyle/>
          <a:p>
            <a:pPr algn="ctr">
              <a:tabLst>
                <a:tab pos="180340" algn="l"/>
              </a:tabLst>
            </a:pP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p:cNvSpPr txBox="1"/>
          <p:nvPr/>
        </p:nvSpPr>
        <p:spPr>
          <a:xfrm>
            <a:off x="4478087" y="4165021"/>
            <a:ext cx="6712416" cy="1815882"/>
          </a:xfrm>
          <a:prstGeom prst="rect">
            <a:avLst/>
          </a:prstGeom>
          <a:noFill/>
        </p:spPr>
        <p:txBody>
          <a:bodyPr wrap="square">
            <a:spAutoFit/>
          </a:bodyPr>
          <a:lstStyle/>
          <a:p>
            <a:pPr marL="4445" marR="0" algn="just">
              <a:lnSpc>
                <a:spcPct val="100000"/>
              </a:lnSpc>
              <a:spcBef>
                <a:spcPts val="0"/>
              </a:spcBef>
              <a:spcAft>
                <a:spcPts val="0"/>
              </a:spcAft>
              <a:tabLst>
                <a:tab pos="180340" algn="l"/>
              </a:tabLst>
            </a:pP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0"/>
            <a:ext cx="12233868" cy="688534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465290"/>
            <a:ext cx="1558906" cy="1558906"/>
          </a:xfrm>
          <a:prstGeom prst="rect">
            <a:avLst/>
          </a:prstGeom>
        </p:spPr>
      </p:pic>
      <p:sp>
        <p:nvSpPr>
          <p:cNvPr id="12" name="Hộp Văn bản 11"/>
          <p:cNvSpPr txBox="1"/>
          <p:nvPr/>
        </p:nvSpPr>
        <p:spPr>
          <a:xfrm>
            <a:off x="1175075" y="412862"/>
            <a:ext cx="2166839" cy="584775"/>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p:cNvSpPr txBox="1"/>
          <p:nvPr/>
        </p:nvSpPr>
        <p:spPr>
          <a:xfrm>
            <a:off x="1175075" y="1216799"/>
            <a:ext cx="9971896" cy="2677656"/>
          </a:xfrm>
          <a:prstGeom prst="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vậy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dư vị, </a:t>
            </a:r>
            <a:r>
              <a:rPr lang="en-US" sz="2800" dirty="0" err="1">
                <a:latin typeface="Times New Roman" panose="02020603050405020304" pitchFamily="18" charset="0"/>
                <a:cs typeface="Times New Roman" panose="02020603050405020304" pitchFamily="18" charset="0"/>
              </a:rPr>
              <a:t>cảm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6" name="Hộp Văn bản 15"/>
          <p:cNvSpPr txBox="1"/>
          <p:nvPr/>
        </p:nvSpPr>
        <p:spPr>
          <a:xfrm>
            <a:off x="1561476" y="4198369"/>
            <a:ext cx="9602393" cy="2246769"/>
          </a:xfrm>
          <a:prstGeom prst="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yêu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rung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thoảng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4776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77220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gặp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gỡ</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465290"/>
            <a:ext cx="1558906" cy="1558906"/>
          </a:xfrm>
          <a:prstGeom prst="rect">
            <a:avLst/>
          </a:prstGeom>
        </p:spPr>
      </p:pic>
      <p:sp>
        <p:nvSpPr>
          <p:cNvPr id="12" name="Hộp Văn bản 11"/>
          <p:cNvSpPr txBox="1"/>
          <p:nvPr/>
        </p:nvSpPr>
        <p:spPr>
          <a:xfrm>
            <a:off x="1327475" y="1356981"/>
            <a:ext cx="2166839" cy="584775"/>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p:cNvSpPr txBox="1"/>
          <p:nvPr/>
        </p:nvSpPr>
        <p:spPr>
          <a:xfrm>
            <a:off x="1164771" y="2044133"/>
            <a:ext cx="10375368" cy="1815882"/>
          </a:xfrm>
          <a:prstGeom prst="rect">
            <a:avLst/>
          </a:prstGeom>
          <a:noFill/>
          <a:ln w="38100">
            <a:solidFill>
              <a:srgbClr val="00CC00"/>
            </a:solidFill>
          </a:ln>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221" y="4033653"/>
            <a:ext cx="3246194" cy="2715489"/>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640" y="4033653"/>
            <a:ext cx="3226349" cy="2715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par>
                                <p:cTn id="18" presetID="16" presetClass="entr" presetSubtype="21" fill="hold" nodeType="withEffect">
                                  <p:stCondLst>
                                    <p:cond delay="0"/>
                                  </p:stCondLst>
                                  <p:childTnLst>
                                    <p:set>
                                      <p:cBhvr>
                                        <p:cTn id="19" dur="1" fill="hold">
                                          <p:stCondLst>
                                            <p:cond delay="0"/>
                                          </p:stCondLst>
                                        </p:cTn>
                                        <p:tgtEl>
                                          <p:spTgt spid="7169"/>
                                        </p:tgtEl>
                                        <p:attrNameLst>
                                          <p:attrName>style.visibility</p:attrName>
                                        </p:attrNameLst>
                                      </p:cBhvr>
                                      <p:to>
                                        <p:strVal val="visible"/>
                                      </p:to>
                                    </p:set>
                                    <p:animEffect transition="in" filter="barn(inVertical)">
                                      <p:cBhvr>
                                        <p:cTn id="20"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7" name="Hộp Văn bản 6"/>
          <p:cNvSpPr txBox="1"/>
          <p:nvPr/>
        </p:nvSpPr>
        <p:spPr>
          <a:xfrm>
            <a:off x="2779746" y="2296158"/>
            <a:ext cx="6972329" cy="2108299"/>
          </a:xfrm>
          <a:prstGeom prst="cloudCallout">
            <a:avLst>
              <a:gd name="adj1" fmla="val -42382"/>
              <a:gd name="adj2" fmla="val 44305"/>
            </a:avLst>
          </a:prstGeom>
          <a:noFill/>
          <a:ln w="38100">
            <a:solidFill>
              <a:srgbClr val="00CC00"/>
            </a:solidFill>
          </a:ln>
        </p:spPr>
        <p:txBody>
          <a:bodyPr wrap="square">
            <a:spAutoFit/>
          </a:bodyPr>
          <a:lstStyle/>
          <a:p>
            <a:pPr algn="ctr"/>
            <a:r>
              <a:rPr lang="de-DE" sz="2800" b="1" dirty="0">
                <a:latin typeface="Times New Roman" panose="02020603050405020304" pitchFamily="18" charset="0"/>
                <a:ea typeface="Calibri" panose="020F0502020204030204" pitchFamily="34" charset="0"/>
                <a:cs typeface="Times New Roman" panose="02020603050405020304" pitchFamily="18" charset="0"/>
              </a:rPr>
              <a:t>Yêu cầu: </a:t>
            </a:r>
            <a:endParaRPr lang="de-DE" sz="2800"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881" y="4752477"/>
            <a:ext cx="2344865" cy="2344865"/>
          </a:xfrm>
          <a:prstGeom prst="rect">
            <a:avLst/>
          </a:prstGeom>
        </p:spPr>
      </p:pic>
      <p:pic>
        <p:nvPicPr>
          <p:cNvPr id="3" name="Hình ảnh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871" y="3825703"/>
            <a:ext cx="4423473" cy="2965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048000" y="183623"/>
            <a:ext cx="6096000" cy="1077218"/>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rPr>
              <a:t>Phiếu học tập 03</a:t>
            </a:r>
            <a:r>
              <a:rPr lang="vi-VN" sz="3200" b="1" dirty="0">
                <a:solidFill>
                  <a:srgbClr val="000000"/>
                </a:solidFill>
                <a:effectLst/>
                <a:latin typeface="Times New Roman" panose="02020603050405020304" pitchFamily="18" charset="0"/>
                <a:ea typeface="Calibri" panose="020F0502020204030204" pitchFamily="34" charset="0"/>
              </a:rPr>
              <a:t>: </a:t>
            </a:r>
            <a:endParaRPr lang="en-US" sz="3200" b="1" dirty="0">
              <a:solidFill>
                <a:srgbClr val="000000"/>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1386840" algn="l"/>
              </a:tabLst>
            </a:pPr>
            <a:r>
              <a:rPr lang="vi-VN" sz="3200" b="1" dirty="0">
                <a:solidFill>
                  <a:srgbClr val="0070C0"/>
                </a:solidFill>
                <a:effectLst/>
                <a:latin typeface="Times New Roman" panose="02020603050405020304" pitchFamily="18" charset="0"/>
                <a:ea typeface="Calibri" panose="020F0502020204030204" pitchFamily="34" charset="0"/>
              </a:rPr>
              <a:t>Tìm hiểu nhân vật Giang</a:t>
            </a:r>
            <a:endParaRPr lang="en-US" sz="3200" dirty="0">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731064" y="1559301"/>
          <a:ext cx="10938421" cy="4693920"/>
        </p:xfrm>
        <a:graphic>
          <a:graphicData uri="http://schemas.openxmlformats.org/drawingml/2006/table">
            <a:tbl>
              <a:tblPr firstRow="1" firstCol="1" bandRow="1">
                <a:tableStyleId>{5C22544A-7EE6-4342-B048-85BDC9FD1C3A}</a:tableStyleId>
              </a:tblPr>
              <a:tblGrid>
                <a:gridCol w="1413422"/>
                <a:gridCol w="3252297"/>
                <a:gridCol w="2059931"/>
                <a:gridCol w="2227545"/>
                <a:gridCol w="1985226"/>
              </a:tblGrid>
              <a:tr h="293207">
                <a:tc>
                  <a:txBody>
                    <a:bodyPr/>
                    <a:lstStyle/>
                    <a:p>
                      <a:pPr marL="274955" marR="0" algn="ctr">
                        <a:lnSpc>
                          <a:spcPct val="100000"/>
                        </a:lnSpc>
                        <a:spcBef>
                          <a:spcPts val="0"/>
                        </a:spcBef>
                        <a:spcAft>
                          <a:spcPts val="0"/>
                        </a:spcAft>
                      </a:pPr>
                      <a:r>
                        <a:rPr lang="vi-VN" sz="2800" dirty="0">
                          <a:effectLst/>
                          <a:latin typeface="+mj-lt"/>
                        </a:rPr>
                        <a:t>Nhóm</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274955" marR="0" algn="ctr">
                        <a:lnSpc>
                          <a:spcPct val="100000"/>
                        </a:lnSpc>
                        <a:spcBef>
                          <a:spcPts val="0"/>
                        </a:spcBef>
                        <a:spcAft>
                          <a:spcPts val="0"/>
                        </a:spcAft>
                      </a:pPr>
                      <a:r>
                        <a:rPr lang="vi-VN" sz="2800" dirty="0">
                          <a:effectLst/>
                          <a:latin typeface="+mj-lt"/>
                        </a:rPr>
                        <a:t>Hình ảnh </a:t>
                      </a:r>
                      <a:r>
                        <a:rPr lang="vi-VN" sz="2800" spc="-10" dirty="0">
                          <a:effectLst/>
                          <a:latin typeface="+mj-lt"/>
                        </a:rPr>
                        <a:t>Giang</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0170" marR="0" algn="ctr">
                        <a:lnSpc>
                          <a:spcPct val="100000"/>
                        </a:lnSpc>
                        <a:spcBef>
                          <a:spcPts val="0"/>
                        </a:spcBef>
                        <a:spcAft>
                          <a:spcPts val="0"/>
                        </a:spcAft>
                      </a:pPr>
                      <a:r>
                        <a:rPr lang="vi-VN" sz="2800" dirty="0">
                          <a:effectLst/>
                          <a:latin typeface="+mj-lt"/>
                        </a:rPr>
                        <a:t>Qua</a:t>
                      </a:r>
                      <a:r>
                        <a:rPr lang="vi-VN" sz="2800" spc="-10" dirty="0">
                          <a:effectLst/>
                          <a:latin typeface="+mj-lt"/>
                        </a:rPr>
                        <a:t> </a:t>
                      </a:r>
                      <a:r>
                        <a:rPr lang="vi-VN" sz="2800" dirty="0">
                          <a:effectLst/>
                          <a:latin typeface="+mj-lt"/>
                        </a:rPr>
                        <a:t>điểm</a:t>
                      </a:r>
                      <a:r>
                        <a:rPr lang="vi-VN" sz="2800" spc="-10" dirty="0">
                          <a:effectLst/>
                          <a:latin typeface="+mj-lt"/>
                        </a:rPr>
                        <a:t> </a:t>
                      </a:r>
                      <a:r>
                        <a:rPr lang="vi-VN" sz="2800" spc="-20" dirty="0">
                          <a:effectLst/>
                          <a:latin typeface="+mj-lt"/>
                        </a:rPr>
                        <a:t>nhìn</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8425" marR="0" algn="ctr">
                        <a:lnSpc>
                          <a:spcPct val="100000"/>
                        </a:lnSpc>
                        <a:spcBef>
                          <a:spcPts val="0"/>
                        </a:spcBef>
                        <a:spcAft>
                          <a:spcPts val="0"/>
                        </a:spcAft>
                      </a:pPr>
                      <a:r>
                        <a:rPr lang="vi-VN" sz="2800" dirty="0">
                          <a:effectLst/>
                          <a:latin typeface="+mj-lt"/>
                        </a:rPr>
                        <a:t>Chi</a:t>
                      </a:r>
                      <a:r>
                        <a:rPr lang="vi-VN" sz="2800" spc="-10" dirty="0">
                          <a:effectLst/>
                          <a:latin typeface="+mj-lt"/>
                        </a:rPr>
                        <a:t> </a:t>
                      </a:r>
                      <a:r>
                        <a:rPr lang="vi-VN" sz="2800" dirty="0">
                          <a:effectLst/>
                          <a:latin typeface="+mj-lt"/>
                        </a:rPr>
                        <a:t>tiết</a:t>
                      </a:r>
                      <a:r>
                        <a:rPr lang="vi-VN" sz="2800" spc="-5" dirty="0">
                          <a:effectLst/>
                          <a:latin typeface="+mj-lt"/>
                        </a:rPr>
                        <a:t> </a:t>
                      </a:r>
                      <a:r>
                        <a:rPr lang="vi-VN" sz="2800" dirty="0">
                          <a:effectLst/>
                          <a:latin typeface="+mj-lt"/>
                        </a:rPr>
                        <a:t>miêu </a:t>
                      </a:r>
                      <a:r>
                        <a:rPr lang="vi-VN" sz="2800" spc="-25" dirty="0">
                          <a:effectLst/>
                          <a:latin typeface="+mj-lt"/>
                        </a:rPr>
                        <a:t>tả</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32740" marR="26670" indent="-106045" algn="ctr">
                        <a:lnSpc>
                          <a:spcPct val="100000"/>
                        </a:lnSpc>
                        <a:spcBef>
                          <a:spcPts val="0"/>
                        </a:spcBef>
                        <a:spcAft>
                          <a:spcPts val="0"/>
                        </a:spcAft>
                      </a:pPr>
                      <a:r>
                        <a:rPr lang="vi-VN" sz="2800" dirty="0">
                          <a:effectLst/>
                          <a:latin typeface="+mj-lt"/>
                        </a:rPr>
                        <a:t>Tính</a:t>
                      </a:r>
                      <a:r>
                        <a:rPr lang="vi-VN" sz="2800" spc="-85" dirty="0">
                          <a:effectLst/>
                          <a:latin typeface="+mj-lt"/>
                        </a:rPr>
                        <a:t> </a:t>
                      </a:r>
                      <a:r>
                        <a:rPr lang="vi-VN" sz="2800" dirty="0">
                          <a:effectLst/>
                          <a:latin typeface="+mj-lt"/>
                        </a:rPr>
                        <a:t>cách nổi bật</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93790">
                <a:tc>
                  <a:txBody>
                    <a:bodyPr/>
                    <a:lstStyle/>
                    <a:p>
                      <a:pPr marL="0" marR="0" algn="ctr">
                        <a:lnSpc>
                          <a:spcPct val="100000"/>
                        </a:lnSpc>
                        <a:spcBef>
                          <a:spcPts val="0"/>
                        </a:spcBef>
                        <a:spcAft>
                          <a:spcPts val="0"/>
                        </a:spcAft>
                        <a:tabLst>
                          <a:tab pos="1386840" algn="l"/>
                        </a:tabLst>
                      </a:pPr>
                      <a:r>
                        <a:rPr lang="vi-VN" sz="2800">
                          <a:effectLst/>
                          <a:latin typeface="+mj-lt"/>
                        </a:rPr>
                        <a:t>Nhóm 1+2</a:t>
                      </a:r>
                      <a:endParaRPr lang="en-US" sz="28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40005" algn="just">
                        <a:lnSpc>
                          <a:spcPct val="100000"/>
                        </a:lnSpc>
                        <a:spcBef>
                          <a:spcPts val="0"/>
                        </a:spcBef>
                        <a:spcAft>
                          <a:spcPts val="0"/>
                        </a:spcAft>
                      </a:pPr>
                      <a:r>
                        <a:rPr lang="vi-VN" sz="2800" dirty="0">
                          <a:effectLst/>
                          <a:latin typeface="+mj-lt"/>
                        </a:rPr>
                        <a:t>Tại giếng nước công cộng (khi tình cờ gặp nhân vật “tôi”).</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a:effectLst/>
                          <a:latin typeface="+mj-lt"/>
                        </a:rPr>
                        <a:t> </a:t>
                      </a:r>
                      <a:endParaRPr lang="en-US" sz="28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161">
                <a:tc>
                  <a:txBody>
                    <a:bodyPr/>
                    <a:lstStyle/>
                    <a:p>
                      <a:pPr marL="0" marR="0" algn="ctr">
                        <a:lnSpc>
                          <a:spcPct val="100000"/>
                        </a:lnSpc>
                        <a:spcBef>
                          <a:spcPts val="0"/>
                        </a:spcBef>
                        <a:spcAft>
                          <a:spcPts val="0"/>
                        </a:spcAft>
                        <a:tabLst>
                          <a:tab pos="1386840" algn="l"/>
                        </a:tabLst>
                      </a:pPr>
                      <a:r>
                        <a:rPr lang="vi-VN" sz="2800">
                          <a:effectLst/>
                          <a:latin typeface="+mj-lt"/>
                        </a:rPr>
                        <a:t>Nhóm 3+4</a:t>
                      </a:r>
                      <a:endParaRPr lang="en-US" sz="28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40005" algn="just">
                        <a:lnSpc>
                          <a:spcPct val="100000"/>
                        </a:lnSpc>
                        <a:spcBef>
                          <a:spcPts val="0"/>
                        </a:spcBef>
                        <a:spcAft>
                          <a:spcPts val="0"/>
                        </a:spcAft>
                      </a:pPr>
                      <a:r>
                        <a:rPr lang="vi-VN" sz="2800">
                          <a:effectLst/>
                          <a:latin typeface="+mj-lt"/>
                        </a:rPr>
                        <a:t>Tại nhà mình (cùng với nhân vật “tôi” và bố)</a:t>
                      </a:r>
                      <a:endParaRPr lang="en-US" sz="280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3790">
                <a:tc>
                  <a:txBody>
                    <a:bodyPr/>
                    <a:lstStyle/>
                    <a:p>
                      <a:pPr marL="0" marR="0" algn="ctr">
                        <a:lnSpc>
                          <a:spcPct val="100000"/>
                        </a:lnSpc>
                        <a:spcBef>
                          <a:spcPts val="0"/>
                        </a:spcBef>
                        <a:spcAft>
                          <a:spcPts val="0"/>
                        </a:spcAft>
                        <a:tabLst>
                          <a:tab pos="1386840" algn="l"/>
                        </a:tabLst>
                      </a:pPr>
                      <a:r>
                        <a:rPr lang="vi-VN" sz="2800" dirty="0">
                          <a:effectLst/>
                          <a:latin typeface="+mj-lt"/>
                        </a:rPr>
                        <a:t>Nhóm 5+6</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41275" algn="just">
                        <a:lnSpc>
                          <a:spcPct val="100000"/>
                        </a:lnSpc>
                        <a:spcBef>
                          <a:spcPts val="0"/>
                        </a:spcBef>
                        <a:spcAft>
                          <a:spcPts val="0"/>
                        </a:spcAft>
                      </a:pPr>
                      <a:r>
                        <a:rPr lang="vi-VN" sz="2800">
                          <a:effectLst/>
                          <a:latin typeface="+mj-lt"/>
                        </a:rPr>
                        <a:t>Trên đường đưa </a:t>
                      </a:r>
                      <a:r>
                        <a:rPr lang="vi-VN" sz="2800" spc="-30">
                          <a:effectLst/>
                          <a:latin typeface="+mj-lt"/>
                        </a:rPr>
                        <a:t>nhân</a:t>
                      </a:r>
                      <a:r>
                        <a:rPr lang="vi-VN" sz="2800" spc="-55">
                          <a:effectLst/>
                          <a:latin typeface="+mj-lt"/>
                        </a:rPr>
                        <a:t> </a:t>
                      </a:r>
                      <a:r>
                        <a:rPr lang="vi-VN" sz="2800" spc="-30">
                          <a:effectLst/>
                          <a:latin typeface="+mj-lt"/>
                        </a:rPr>
                        <a:t>vật</a:t>
                      </a:r>
                      <a:r>
                        <a:rPr lang="vi-VN" sz="2800" spc="-50">
                          <a:effectLst/>
                          <a:latin typeface="+mj-lt"/>
                        </a:rPr>
                        <a:t> </a:t>
                      </a:r>
                      <a:r>
                        <a:rPr lang="vi-VN" sz="2800" spc="-30">
                          <a:effectLst/>
                          <a:latin typeface="+mj-lt"/>
                        </a:rPr>
                        <a:t>“tôi”</a:t>
                      </a:r>
                      <a:r>
                        <a:rPr lang="vi-VN" sz="2800" spc="-50">
                          <a:effectLst/>
                          <a:latin typeface="+mj-lt"/>
                        </a:rPr>
                        <a:t> </a:t>
                      </a:r>
                      <a:r>
                        <a:rPr lang="vi-VN" sz="2800" spc="-30">
                          <a:effectLst/>
                          <a:latin typeface="+mj-lt"/>
                        </a:rPr>
                        <a:t>trở </a:t>
                      </a:r>
                      <a:r>
                        <a:rPr lang="vi-VN" sz="2800">
                          <a:effectLst/>
                          <a:latin typeface="+mj-lt"/>
                        </a:rPr>
                        <a:t>lại</a:t>
                      </a:r>
                      <a:r>
                        <a:rPr lang="vi-VN" sz="2800" spc="-95">
                          <a:effectLst/>
                          <a:latin typeface="+mj-lt"/>
                        </a:rPr>
                        <a:t> </a:t>
                      </a:r>
                      <a:r>
                        <a:rPr lang="vi-VN" sz="2800">
                          <a:effectLst/>
                          <a:latin typeface="+mj-lt"/>
                        </a:rPr>
                        <a:t>đơn</a:t>
                      </a:r>
                      <a:r>
                        <a:rPr lang="vi-VN" sz="2800" spc="-80">
                          <a:effectLst/>
                          <a:latin typeface="+mj-lt"/>
                        </a:rPr>
                        <a:t> </a:t>
                      </a:r>
                      <a:r>
                        <a:rPr lang="vi-VN" sz="2800">
                          <a:effectLst/>
                          <a:latin typeface="+mj-lt"/>
                        </a:rPr>
                        <a:t>vị</a:t>
                      </a:r>
                      <a:r>
                        <a:rPr lang="vi-VN" sz="2800" spc="-80">
                          <a:effectLst/>
                          <a:latin typeface="+mj-lt"/>
                        </a:rPr>
                        <a:t> </a:t>
                      </a:r>
                      <a:r>
                        <a:rPr lang="vi-VN" sz="2800">
                          <a:effectLst/>
                          <a:latin typeface="+mj-lt"/>
                        </a:rPr>
                        <a:t>bằng</a:t>
                      </a:r>
                      <a:r>
                        <a:rPr lang="vi-VN" sz="2800" spc="-80">
                          <a:effectLst/>
                          <a:latin typeface="+mj-lt"/>
                        </a:rPr>
                        <a:t> </a:t>
                      </a:r>
                      <a:r>
                        <a:rPr lang="vi-VN" sz="2800">
                          <a:effectLst/>
                          <a:latin typeface="+mj-lt"/>
                        </a:rPr>
                        <a:t>xe </a:t>
                      </a:r>
                      <a:r>
                        <a:rPr lang="vi-VN" sz="2800" spc="-20">
                          <a:effectLst/>
                          <a:latin typeface="+mj-lt"/>
                        </a:rPr>
                        <a:t>đạp</a:t>
                      </a:r>
                      <a:endParaRPr lang="en-US" sz="280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a:effectLst/>
                          <a:latin typeface="+mj-lt"/>
                        </a:rPr>
                        <a:t> </a:t>
                      </a:r>
                      <a:endParaRPr lang="en-US" sz="28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2515" y="25496"/>
            <a:ext cx="2287582" cy="1533805"/>
          </a:xfrm>
          <a:prstGeom prst="rect">
            <a:avLst/>
          </a:prstGeom>
        </p:spPr>
      </p:pic>
      <p:pic>
        <p:nvPicPr>
          <p:cNvPr id="10"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231086" y="351454"/>
            <a:ext cx="1915054" cy="1077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12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259724" y="351272"/>
            <a:ext cx="8345214" cy="584775"/>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rPr>
              <a:t>Phiếu học tập 03</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70C0"/>
                </a:solidFill>
                <a:effectLst/>
                <a:latin typeface="Times New Roman" panose="02020603050405020304" pitchFamily="18" charset="0"/>
                <a:ea typeface="Calibri" panose="020F0502020204030204" pitchFamily="34" charset="0"/>
              </a:rPr>
              <a:t>Tìm hiểu nhân vật Giang</a:t>
            </a:r>
            <a:endParaRPr lang="en-US" sz="3200" dirty="0">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04800" y="1260132"/>
          <a:ext cx="11645462" cy="3679388"/>
        </p:xfrm>
        <a:graphic>
          <a:graphicData uri="http://schemas.openxmlformats.org/drawingml/2006/table">
            <a:tbl>
              <a:tblPr firstRow="1" firstCol="1" bandRow="1">
                <a:tableStyleId>{5C22544A-7EE6-4342-B048-85BDC9FD1C3A}</a:tableStyleId>
              </a:tblPr>
              <a:tblGrid>
                <a:gridCol w="2932386"/>
                <a:gridCol w="1755228"/>
                <a:gridCol w="4141076"/>
                <a:gridCol w="2816772"/>
              </a:tblGrid>
              <a:tr h="0">
                <a:tc>
                  <a:txBody>
                    <a:bodyPr/>
                    <a:lstStyle/>
                    <a:p>
                      <a:pPr marL="274955" marR="0" algn="ctr">
                        <a:lnSpc>
                          <a:spcPct val="100000"/>
                        </a:lnSpc>
                        <a:spcBef>
                          <a:spcPts val="0"/>
                        </a:spcBef>
                        <a:spcAft>
                          <a:spcPts val="0"/>
                        </a:spcAft>
                      </a:pPr>
                      <a:r>
                        <a:rPr lang="vi-VN" sz="2800" dirty="0">
                          <a:solidFill>
                            <a:schemeClr val="bg1"/>
                          </a:solidFill>
                          <a:effectLst/>
                          <a:latin typeface="+mj-lt"/>
                        </a:rPr>
                        <a:t>Hình ảnh </a:t>
                      </a:r>
                      <a:r>
                        <a:rPr lang="vi-VN" sz="2800" spc="-10" dirty="0">
                          <a:solidFill>
                            <a:schemeClr val="bg1"/>
                          </a:solidFill>
                          <a:effectLst/>
                          <a:latin typeface="+mj-lt"/>
                        </a:rPr>
                        <a:t>Giang</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0170" marR="0" algn="ctr">
                        <a:lnSpc>
                          <a:spcPct val="100000"/>
                        </a:lnSpc>
                        <a:spcBef>
                          <a:spcPts val="0"/>
                        </a:spcBef>
                        <a:spcAft>
                          <a:spcPts val="0"/>
                        </a:spcAft>
                      </a:pPr>
                      <a:r>
                        <a:rPr lang="vi-VN" sz="2800" dirty="0">
                          <a:effectLst/>
                          <a:latin typeface="+mj-lt"/>
                        </a:rPr>
                        <a:t>Qua</a:t>
                      </a:r>
                      <a:r>
                        <a:rPr lang="vi-VN" sz="2800" spc="-10" dirty="0">
                          <a:effectLst/>
                          <a:latin typeface="+mj-lt"/>
                        </a:rPr>
                        <a:t> </a:t>
                      </a:r>
                      <a:r>
                        <a:rPr lang="vi-VN" sz="2800" dirty="0">
                          <a:effectLst/>
                          <a:latin typeface="+mj-lt"/>
                        </a:rPr>
                        <a:t>điểm</a:t>
                      </a:r>
                      <a:r>
                        <a:rPr lang="vi-VN" sz="2800" spc="-10" dirty="0">
                          <a:effectLst/>
                          <a:latin typeface="+mj-lt"/>
                        </a:rPr>
                        <a:t> </a:t>
                      </a:r>
                      <a:r>
                        <a:rPr lang="vi-VN" sz="2800" spc="-20" dirty="0">
                          <a:effectLst/>
                          <a:latin typeface="+mj-lt"/>
                        </a:rPr>
                        <a:t>nhìn</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8425" marR="0" algn="ctr">
                        <a:lnSpc>
                          <a:spcPct val="100000"/>
                        </a:lnSpc>
                        <a:spcBef>
                          <a:spcPts val="0"/>
                        </a:spcBef>
                        <a:spcAft>
                          <a:spcPts val="0"/>
                        </a:spcAft>
                      </a:pPr>
                      <a:r>
                        <a:rPr lang="vi-VN" sz="2800" dirty="0">
                          <a:effectLst/>
                          <a:latin typeface="+mj-lt"/>
                        </a:rPr>
                        <a:t>Chi</a:t>
                      </a:r>
                      <a:r>
                        <a:rPr lang="vi-VN" sz="2800" spc="-10" dirty="0">
                          <a:effectLst/>
                          <a:latin typeface="+mj-lt"/>
                        </a:rPr>
                        <a:t> </a:t>
                      </a:r>
                      <a:r>
                        <a:rPr lang="vi-VN" sz="2800" dirty="0">
                          <a:effectLst/>
                          <a:latin typeface="+mj-lt"/>
                        </a:rPr>
                        <a:t>tiết</a:t>
                      </a:r>
                      <a:r>
                        <a:rPr lang="vi-VN" sz="2800" spc="-5" dirty="0">
                          <a:effectLst/>
                          <a:latin typeface="+mj-lt"/>
                        </a:rPr>
                        <a:t> </a:t>
                      </a:r>
                      <a:r>
                        <a:rPr lang="vi-VN" sz="2800" dirty="0">
                          <a:effectLst/>
                          <a:latin typeface="+mj-lt"/>
                        </a:rPr>
                        <a:t>miêu </a:t>
                      </a:r>
                      <a:r>
                        <a:rPr lang="vi-VN" sz="2800" spc="-25" dirty="0">
                          <a:effectLst/>
                          <a:latin typeface="+mj-lt"/>
                        </a:rPr>
                        <a:t>tả</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32740" marR="26670" indent="-106045" algn="ctr">
                        <a:lnSpc>
                          <a:spcPct val="100000"/>
                        </a:lnSpc>
                        <a:spcBef>
                          <a:spcPts val="0"/>
                        </a:spcBef>
                        <a:spcAft>
                          <a:spcPts val="0"/>
                        </a:spcAft>
                      </a:pPr>
                      <a:r>
                        <a:rPr lang="vi-VN" sz="2800" dirty="0">
                          <a:effectLst/>
                          <a:latin typeface="+mj-lt"/>
                        </a:rPr>
                        <a:t>Tính</a:t>
                      </a:r>
                      <a:r>
                        <a:rPr lang="vi-VN" sz="2800" spc="-85" dirty="0">
                          <a:effectLst/>
                          <a:latin typeface="+mj-lt"/>
                        </a:rPr>
                        <a:t> </a:t>
                      </a:r>
                      <a:r>
                        <a:rPr lang="vi-VN" sz="2800" dirty="0">
                          <a:effectLst/>
                          <a:latin typeface="+mj-lt"/>
                        </a:rPr>
                        <a:t>cách nổi bật</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2825948">
                <a:tc>
                  <a:txBody>
                    <a:bodyPr/>
                    <a:lstStyle/>
                    <a:p>
                      <a:pPr marL="0" marR="40005" algn="just">
                        <a:lnSpc>
                          <a:spcPct val="100000"/>
                        </a:lnSpc>
                        <a:spcBef>
                          <a:spcPts val="0"/>
                        </a:spcBef>
                        <a:spcAft>
                          <a:spcPts val="0"/>
                        </a:spcAft>
                      </a:pPr>
                      <a:r>
                        <a:rPr lang="vi-VN" sz="2800" dirty="0">
                          <a:solidFill>
                            <a:schemeClr val="bg1"/>
                          </a:solidFill>
                          <a:effectLst/>
                          <a:latin typeface="+mj-lt"/>
                        </a:rPr>
                        <a:t>Tại giếng nước công cộng (khi tình cờ gặp nhân vật “tôi”).</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9998"/>
            <a:ext cx="1689652" cy="1132898"/>
          </a:xfrm>
          <a:prstGeom prst="rect">
            <a:avLst/>
          </a:prstGeom>
        </p:spPr>
      </p:pic>
      <p:sp>
        <p:nvSpPr>
          <p:cNvPr id="3" name="Hộp Văn bản 2"/>
          <p:cNvSpPr txBox="1"/>
          <p:nvPr/>
        </p:nvSpPr>
        <p:spPr>
          <a:xfrm>
            <a:off x="3718035" y="2674147"/>
            <a:ext cx="1074682" cy="523220"/>
          </a:xfrm>
          <a:prstGeom prst="rect">
            <a:avLst/>
          </a:prstGeom>
          <a:noFill/>
        </p:spPr>
        <p:txBody>
          <a:bodyPr wrap="square">
            <a:spAutoFit/>
          </a:bodyPr>
          <a:lstStyle/>
          <a:p>
            <a:pPr marL="0" marR="108585">
              <a:lnSpc>
                <a:spcPct val="100000"/>
              </a:lnSpc>
              <a:spcBef>
                <a:spcPts val="0"/>
              </a:spcBef>
              <a:spcAft>
                <a:spcPts val="0"/>
              </a:spcAft>
            </a:pPr>
            <a:r>
              <a:rPr lang="vi-VN" sz="2800" b="1" spc="-25" dirty="0">
                <a:effectLst/>
                <a:latin typeface="+mj-lt"/>
              </a:rPr>
              <a:t>Tôi</a:t>
            </a:r>
            <a:endParaRPr lang="en-US" sz="2800" b="1" dirty="0">
              <a:effectLst/>
              <a:latin typeface="+mj-lt"/>
              <a:ea typeface="Times New Roman" panose="02020603050405020304" pitchFamily="18" charset="0"/>
            </a:endParaRPr>
          </a:p>
        </p:txBody>
      </p:sp>
      <p:sp>
        <p:nvSpPr>
          <p:cNvPr id="4" name="Hộp Văn bản 3"/>
          <p:cNvSpPr txBox="1"/>
          <p:nvPr/>
        </p:nvSpPr>
        <p:spPr>
          <a:xfrm>
            <a:off x="4947744" y="2195275"/>
            <a:ext cx="4259318" cy="2677656"/>
          </a:xfrm>
          <a:prstGeom prst="rect">
            <a:avLst/>
          </a:prstGeom>
          <a:noFill/>
        </p:spPr>
        <p:txBody>
          <a:bodyPr wrap="square">
            <a:spAutoFit/>
          </a:bodyPr>
          <a:lstStyle/>
          <a:p>
            <a:pPr marR="92075" lvl="0">
              <a:lnSpc>
                <a:spcPct val="100000"/>
              </a:lnSpc>
              <a:spcBef>
                <a:spcPts val="0"/>
              </a:spcBef>
              <a:spcAft>
                <a:spcPts val="0"/>
              </a:spcAft>
              <a:buSzPts val="1300"/>
              <a:tabLst>
                <a:tab pos="173990" algn="l"/>
              </a:tabLst>
            </a:pPr>
            <a:r>
              <a:rPr lang="en-US" sz="2800" dirty="0">
                <a:latin typeface="+mj-lt"/>
              </a:rPr>
              <a:t>- </a:t>
            </a:r>
            <a:r>
              <a:rPr lang="vi-VN" sz="2800" dirty="0" err="1">
                <a:latin typeface="+mj-lt"/>
              </a:rPr>
              <a:t>Ngập</a:t>
            </a:r>
            <a:r>
              <a:rPr lang="vi-VN" sz="2800" spc="-50" dirty="0">
                <a:latin typeface="+mj-lt"/>
              </a:rPr>
              <a:t> </a:t>
            </a:r>
            <a:r>
              <a:rPr lang="vi-VN" sz="2800" dirty="0">
                <a:latin typeface="+mj-lt"/>
              </a:rPr>
              <a:t>ngừng</a:t>
            </a:r>
            <a:r>
              <a:rPr lang="vi-VN" sz="2800" spc="-50" dirty="0">
                <a:latin typeface="+mj-lt"/>
              </a:rPr>
              <a:t> </a:t>
            </a:r>
            <a:r>
              <a:rPr lang="vi-VN" sz="2800" dirty="0">
                <a:latin typeface="+mj-lt"/>
              </a:rPr>
              <a:t>khi</a:t>
            </a:r>
            <a:r>
              <a:rPr lang="vi-VN" sz="2800" spc="-50" dirty="0">
                <a:latin typeface="+mj-lt"/>
              </a:rPr>
              <a:t> </a:t>
            </a:r>
            <a:r>
              <a:rPr lang="vi-VN" sz="2800" dirty="0">
                <a:latin typeface="+mj-lt"/>
              </a:rPr>
              <a:t>bị</a:t>
            </a:r>
            <a:r>
              <a:rPr lang="vi-VN" sz="2800" spc="-50" dirty="0">
                <a:latin typeface="+mj-lt"/>
              </a:rPr>
              <a:t> </a:t>
            </a:r>
            <a:r>
              <a:rPr lang="vi-VN" sz="2800" dirty="0">
                <a:latin typeface="+mj-lt"/>
              </a:rPr>
              <a:t>gọi </a:t>
            </a:r>
            <a:r>
              <a:rPr lang="vi-VN" sz="2800" spc="-20" dirty="0">
                <a:latin typeface="+mj-lt"/>
              </a:rPr>
              <a:t>tên.</a:t>
            </a:r>
            <a:endParaRPr lang="en-US" sz="2800" dirty="0">
              <a:latin typeface="+mj-lt"/>
            </a:endParaRPr>
          </a:p>
          <a:p>
            <a:pPr marR="160020" lvl="0">
              <a:lnSpc>
                <a:spcPct val="100000"/>
              </a:lnSpc>
              <a:spcBef>
                <a:spcPts val="0"/>
              </a:spcBef>
              <a:spcAft>
                <a:spcPts val="0"/>
              </a:spcAft>
              <a:buSzPts val="1300"/>
              <a:tabLst>
                <a:tab pos="173990" algn="l"/>
              </a:tabLst>
            </a:pPr>
            <a:r>
              <a:rPr lang="en-US" sz="2800" dirty="0">
                <a:latin typeface="+mj-lt"/>
              </a:rPr>
              <a:t>- </a:t>
            </a:r>
            <a:r>
              <a:rPr lang="vi-VN" sz="2800" dirty="0">
                <a:latin typeface="+mj-lt"/>
              </a:rPr>
              <a:t>Múc</a:t>
            </a:r>
            <a:r>
              <a:rPr lang="vi-VN" sz="2800" spc="-35" dirty="0">
                <a:latin typeface="+mj-lt"/>
              </a:rPr>
              <a:t> </a:t>
            </a:r>
            <a:r>
              <a:rPr lang="vi-VN" sz="2800" dirty="0" err="1">
                <a:latin typeface="+mj-lt"/>
              </a:rPr>
              <a:t>nước</a:t>
            </a:r>
            <a:r>
              <a:rPr lang="vi-VN" sz="2800" spc="-35" dirty="0">
                <a:latin typeface="+mj-lt"/>
              </a:rPr>
              <a:t> </a:t>
            </a:r>
            <a:r>
              <a:rPr lang="vi-VN" sz="2800" dirty="0">
                <a:latin typeface="+mj-lt"/>
              </a:rPr>
              <a:t>xối</a:t>
            </a:r>
            <a:r>
              <a:rPr lang="vi-VN" sz="2800" spc="-35" dirty="0">
                <a:latin typeface="+mj-lt"/>
              </a:rPr>
              <a:t> </a:t>
            </a:r>
            <a:r>
              <a:rPr lang="vi-VN" sz="2800" dirty="0">
                <a:latin typeface="+mj-lt"/>
              </a:rPr>
              <a:t>cho</a:t>
            </a:r>
            <a:r>
              <a:rPr lang="vi-VN" sz="2800" spc="-35" dirty="0">
                <a:latin typeface="+mj-lt"/>
              </a:rPr>
              <a:t> </a:t>
            </a:r>
            <a:r>
              <a:rPr lang="vi-VN" sz="2800" dirty="0">
                <a:latin typeface="+mj-lt"/>
              </a:rPr>
              <a:t>tôi rửa 2 bàn tay lấm bẩn.</a:t>
            </a:r>
            <a:endParaRPr lang="en-US" sz="2800" dirty="0">
              <a:latin typeface="+mj-lt"/>
            </a:endParaRPr>
          </a:p>
          <a:p>
            <a:pPr marR="181610" lvl="0">
              <a:lnSpc>
                <a:spcPct val="100000"/>
              </a:lnSpc>
              <a:spcBef>
                <a:spcPts val="0"/>
              </a:spcBef>
              <a:spcAft>
                <a:spcPts val="0"/>
              </a:spcAft>
              <a:buSzPts val="1300"/>
              <a:tabLst>
                <a:tab pos="173990" algn="l"/>
              </a:tabLst>
            </a:pPr>
            <a:r>
              <a:rPr lang="en-US" sz="2800" dirty="0">
                <a:latin typeface="+mj-lt"/>
              </a:rPr>
              <a:t>- </a:t>
            </a:r>
            <a:r>
              <a:rPr lang="vi-VN" sz="2800" dirty="0">
                <a:latin typeface="+mj-lt"/>
              </a:rPr>
              <a:t>Cọ</a:t>
            </a:r>
            <a:r>
              <a:rPr lang="vi-VN" sz="2800" spc="-40" dirty="0">
                <a:latin typeface="+mj-lt"/>
              </a:rPr>
              <a:t> </a:t>
            </a:r>
            <a:r>
              <a:rPr lang="vi-VN" sz="2800" dirty="0">
                <a:latin typeface="+mj-lt"/>
              </a:rPr>
              <a:t>bùn</a:t>
            </a:r>
            <a:r>
              <a:rPr lang="vi-VN" sz="2800" spc="-40" dirty="0">
                <a:latin typeface="+mj-lt"/>
              </a:rPr>
              <a:t> </a:t>
            </a:r>
            <a:r>
              <a:rPr lang="vi-VN" sz="2800" dirty="0">
                <a:latin typeface="+mj-lt"/>
              </a:rPr>
              <a:t>đất</a:t>
            </a:r>
            <a:r>
              <a:rPr lang="vi-VN" sz="2800" spc="-40" dirty="0">
                <a:latin typeface="+mj-lt"/>
              </a:rPr>
              <a:t> </a:t>
            </a:r>
            <a:r>
              <a:rPr lang="vi-VN" sz="2800" dirty="0">
                <a:latin typeface="+mj-lt"/>
              </a:rPr>
              <a:t>ở</a:t>
            </a:r>
            <a:r>
              <a:rPr lang="vi-VN" sz="2800" spc="-40" dirty="0">
                <a:latin typeface="+mj-lt"/>
              </a:rPr>
              <a:t> </a:t>
            </a:r>
            <a:r>
              <a:rPr lang="vi-VN" sz="2800" dirty="0">
                <a:latin typeface="+mj-lt"/>
              </a:rPr>
              <a:t>chân</a:t>
            </a:r>
            <a:r>
              <a:rPr lang="vi-VN" sz="2800" spc="-40" dirty="0">
                <a:latin typeface="+mj-lt"/>
              </a:rPr>
              <a:t> </a:t>
            </a:r>
            <a:r>
              <a:rPr lang="vi-VN" sz="2800" dirty="0">
                <a:latin typeface="+mj-lt"/>
              </a:rPr>
              <a:t>và đôi dép của tôi.</a:t>
            </a:r>
            <a:endParaRPr lang="en-US" sz="2800" dirty="0">
              <a:latin typeface="+mj-lt"/>
            </a:endParaRPr>
          </a:p>
          <a:p>
            <a:pPr marR="0" lvl="0">
              <a:lnSpc>
                <a:spcPct val="100000"/>
              </a:lnSpc>
              <a:spcBef>
                <a:spcPts val="0"/>
              </a:spcBef>
              <a:spcAft>
                <a:spcPts val="0"/>
              </a:spcAft>
              <a:buSzPts val="1300"/>
            </a:pPr>
            <a:r>
              <a:rPr lang="en-US" sz="2800" dirty="0">
                <a:latin typeface="+mj-lt"/>
              </a:rPr>
              <a:t>- </a:t>
            </a:r>
            <a:r>
              <a:rPr lang="vi-VN" sz="2800" dirty="0">
                <a:latin typeface="+mj-lt"/>
              </a:rPr>
              <a:t>Mời</a:t>
            </a:r>
            <a:r>
              <a:rPr lang="vi-VN" sz="2800" spc="-5" dirty="0">
                <a:latin typeface="+mj-lt"/>
              </a:rPr>
              <a:t> </a:t>
            </a:r>
            <a:r>
              <a:rPr lang="vi-VN" sz="2800" dirty="0">
                <a:latin typeface="+mj-lt"/>
              </a:rPr>
              <a:t>tôi về nhà </a:t>
            </a:r>
            <a:r>
              <a:rPr lang="vi-VN" sz="2800" spc="-10" dirty="0">
                <a:latin typeface="+mj-lt"/>
              </a:rPr>
              <a:t>chơi.</a:t>
            </a:r>
            <a:endParaRPr lang="en-US" sz="2800" dirty="0">
              <a:latin typeface="+mj-lt"/>
              <a:ea typeface="Times New Roman" panose="02020603050405020304" pitchFamily="18" charset="0"/>
            </a:endParaRPr>
          </a:p>
        </p:txBody>
      </p:sp>
      <p:sp>
        <p:nvSpPr>
          <p:cNvPr id="5" name="Hộp Văn bản 4"/>
          <p:cNvSpPr txBox="1"/>
          <p:nvPr/>
        </p:nvSpPr>
        <p:spPr>
          <a:xfrm>
            <a:off x="9034954" y="2214909"/>
            <a:ext cx="3045372" cy="1815882"/>
          </a:xfrm>
          <a:prstGeom prst="rect">
            <a:avLst/>
          </a:prstGeom>
          <a:noFill/>
        </p:spPr>
        <p:txBody>
          <a:bodyPr wrap="square">
            <a:spAutoFit/>
          </a:bodyPr>
          <a:lstStyle/>
          <a:p>
            <a:pPr marL="49530" marR="41910" algn="ctr">
              <a:lnSpc>
                <a:spcPct val="100000"/>
              </a:lnSpc>
              <a:spcBef>
                <a:spcPts val="0"/>
              </a:spcBef>
              <a:spcAft>
                <a:spcPts val="0"/>
              </a:spcAft>
            </a:pPr>
            <a:r>
              <a:rPr lang="vi-VN" sz="2800" dirty="0">
                <a:latin typeface="+mj-lt"/>
              </a:rPr>
              <a:t>Cô gái tốt bụng, tin</a:t>
            </a:r>
            <a:r>
              <a:rPr lang="vi-VN" sz="2800" spc="-45" dirty="0">
                <a:latin typeface="+mj-lt"/>
              </a:rPr>
              <a:t> </a:t>
            </a:r>
            <a:r>
              <a:rPr lang="vi-VN" sz="2800" dirty="0" err="1">
                <a:latin typeface="+mj-lt"/>
              </a:rPr>
              <a:t>người</a:t>
            </a:r>
            <a:r>
              <a:rPr lang="vi-VN" sz="2800" dirty="0">
                <a:latin typeface="+mj-lt"/>
              </a:rPr>
              <a:t>,</a:t>
            </a:r>
            <a:r>
              <a:rPr lang="vi-VN" sz="2800" spc="-45" dirty="0">
                <a:latin typeface="+mj-lt"/>
              </a:rPr>
              <a:t> </a:t>
            </a:r>
            <a:r>
              <a:rPr lang="vi-VN" sz="2800" dirty="0">
                <a:latin typeface="+mj-lt"/>
              </a:rPr>
              <a:t>chu</a:t>
            </a:r>
            <a:r>
              <a:rPr lang="vi-VN" sz="2800" spc="-45" dirty="0">
                <a:latin typeface="+mj-lt"/>
              </a:rPr>
              <a:t> </a:t>
            </a:r>
            <a:r>
              <a:rPr lang="vi-VN" sz="2800" dirty="0">
                <a:latin typeface="+mj-lt"/>
              </a:rPr>
              <a:t>đáo, sẵn lòng giúp đỡ </a:t>
            </a:r>
            <a:r>
              <a:rPr lang="vi-VN" sz="2800" dirty="0" err="1">
                <a:latin typeface="+mj-lt"/>
              </a:rPr>
              <a:t>người</a:t>
            </a:r>
            <a:r>
              <a:rPr lang="vi-VN" sz="2800" dirty="0">
                <a:latin typeface="+mj-lt"/>
              </a:rPr>
              <a:t> khác.</a:t>
            </a:r>
            <a:endParaRPr lang="en-US" sz="2800" dirty="0">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259724" y="351272"/>
            <a:ext cx="8345214" cy="584775"/>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rPr>
              <a:t>Phiếu học tập 03</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70C0"/>
                </a:solidFill>
                <a:effectLst/>
                <a:latin typeface="Times New Roman" panose="02020603050405020304" pitchFamily="18" charset="0"/>
                <a:ea typeface="Calibri" panose="020F0502020204030204" pitchFamily="34" charset="0"/>
              </a:rPr>
              <a:t>Tìm hiểu nhân vật Giang</a:t>
            </a:r>
            <a:endParaRPr lang="en-US" sz="3200" dirty="0">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04800" y="1260132"/>
          <a:ext cx="11645462" cy="5030179"/>
        </p:xfrm>
        <a:graphic>
          <a:graphicData uri="http://schemas.openxmlformats.org/drawingml/2006/table">
            <a:tbl>
              <a:tblPr firstRow="1" firstCol="1" bandRow="1">
                <a:tableStyleId>{5C22544A-7EE6-4342-B048-85BDC9FD1C3A}</a:tableStyleId>
              </a:tblPr>
              <a:tblGrid>
                <a:gridCol w="2081048"/>
                <a:gridCol w="1744718"/>
                <a:gridCol w="5002924"/>
                <a:gridCol w="2816772"/>
              </a:tblGrid>
              <a:tr h="745582">
                <a:tc>
                  <a:txBody>
                    <a:bodyPr/>
                    <a:lstStyle/>
                    <a:p>
                      <a:pPr marL="274955" marR="0" algn="ctr">
                        <a:lnSpc>
                          <a:spcPct val="100000"/>
                        </a:lnSpc>
                        <a:spcBef>
                          <a:spcPts val="0"/>
                        </a:spcBef>
                        <a:spcAft>
                          <a:spcPts val="0"/>
                        </a:spcAft>
                      </a:pPr>
                      <a:r>
                        <a:rPr lang="vi-VN" sz="2800" dirty="0">
                          <a:solidFill>
                            <a:schemeClr val="bg1"/>
                          </a:solidFill>
                          <a:effectLst/>
                          <a:latin typeface="+mj-lt"/>
                        </a:rPr>
                        <a:t>Hình ảnh </a:t>
                      </a:r>
                      <a:r>
                        <a:rPr lang="vi-VN" sz="2800" spc="-10" dirty="0">
                          <a:solidFill>
                            <a:schemeClr val="bg1"/>
                          </a:solidFill>
                          <a:effectLst/>
                          <a:latin typeface="+mj-lt"/>
                        </a:rPr>
                        <a:t>Giang</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0170" marR="0" algn="ctr">
                        <a:lnSpc>
                          <a:spcPct val="100000"/>
                        </a:lnSpc>
                        <a:spcBef>
                          <a:spcPts val="0"/>
                        </a:spcBef>
                        <a:spcAft>
                          <a:spcPts val="0"/>
                        </a:spcAft>
                      </a:pPr>
                      <a:r>
                        <a:rPr lang="vi-VN" sz="2800" dirty="0">
                          <a:effectLst/>
                          <a:latin typeface="+mj-lt"/>
                        </a:rPr>
                        <a:t>Qua</a:t>
                      </a:r>
                      <a:r>
                        <a:rPr lang="vi-VN" sz="2800" spc="-10" dirty="0">
                          <a:effectLst/>
                          <a:latin typeface="+mj-lt"/>
                        </a:rPr>
                        <a:t> </a:t>
                      </a:r>
                      <a:r>
                        <a:rPr lang="vi-VN" sz="2800" dirty="0">
                          <a:effectLst/>
                          <a:latin typeface="+mj-lt"/>
                        </a:rPr>
                        <a:t>điểm</a:t>
                      </a:r>
                      <a:r>
                        <a:rPr lang="vi-VN" sz="2800" spc="-10" dirty="0">
                          <a:effectLst/>
                          <a:latin typeface="+mj-lt"/>
                        </a:rPr>
                        <a:t> </a:t>
                      </a:r>
                      <a:r>
                        <a:rPr lang="vi-VN" sz="2800" spc="-20" dirty="0">
                          <a:effectLst/>
                          <a:latin typeface="+mj-lt"/>
                        </a:rPr>
                        <a:t>nhìn</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8425" marR="0" algn="ctr">
                        <a:lnSpc>
                          <a:spcPct val="100000"/>
                        </a:lnSpc>
                        <a:spcBef>
                          <a:spcPts val="0"/>
                        </a:spcBef>
                        <a:spcAft>
                          <a:spcPts val="0"/>
                        </a:spcAft>
                      </a:pPr>
                      <a:r>
                        <a:rPr lang="vi-VN" sz="2800" dirty="0">
                          <a:effectLst/>
                          <a:latin typeface="+mj-lt"/>
                        </a:rPr>
                        <a:t>Chi</a:t>
                      </a:r>
                      <a:r>
                        <a:rPr lang="vi-VN" sz="2800" spc="-10" dirty="0">
                          <a:effectLst/>
                          <a:latin typeface="+mj-lt"/>
                        </a:rPr>
                        <a:t> </a:t>
                      </a:r>
                      <a:r>
                        <a:rPr lang="vi-VN" sz="2800" dirty="0">
                          <a:effectLst/>
                          <a:latin typeface="+mj-lt"/>
                        </a:rPr>
                        <a:t>tiết</a:t>
                      </a:r>
                      <a:r>
                        <a:rPr lang="vi-VN" sz="2800" spc="-5" dirty="0">
                          <a:effectLst/>
                          <a:latin typeface="+mj-lt"/>
                        </a:rPr>
                        <a:t> </a:t>
                      </a:r>
                      <a:r>
                        <a:rPr lang="vi-VN" sz="2800" dirty="0">
                          <a:effectLst/>
                          <a:latin typeface="+mj-lt"/>
                        </a:rPr>
                        <a:t>miêu </a:t>
                      </a:r>
                      <a:r>
                        <a:rPr lang="vi-VN" sz="2800" spc="-25" dirty="0">
                          <a:effectLst/>
                          <a:latin typeface="+mj-lt"/>
                        </a:rPr>
                        <a:t>tả</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32740" marR="26670" indent="-106045" algn="ctr">
                        <a:lnSpc>
                          <a:spcPct val="100000"/>
                        </a:lnSpc>
                        <a:spcBef>
                          <a:spcPts val="0"/>
                        </a:spcBef>
                        <a:spcAft>
                          <a:spcPts val="0"/>
                        </a:spcAft>
                      </a:pPr>
                      <a:r>
                        <a:rPr lang="vi-VN" sz="2800" dirty="0">
                          <a:effectLst/>
                          <a:latin typeface="+mj-lt"/>
                        </a:rPr>
                        <a:t>Tính</a:t>
                      </a:r>
                      <a:r>
                        <a:rPr lang="vi-VN" sz="2800" spc="-85" dirty="0">
                          <a:effectLst/>
                          <a:latin typeface="+mj-lt"/>
                        </a:rPr>
                        <a:t> </a:t>
                      </a:r>
                      <a:r>
                        <a:rPr lang="vi-VN" sz="2800" dirty="0">
                          <a:effectLst/>
                          <a:latin typeface="+mj-lt"/>
                        </a:rPr>
                        <a:t>cách nổi bật</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4176739">
                <a:tc>
                  <a:txBody>
                    <a:bodyPr/>
                    <a:lstStyle/>
                    <a:p>
                      <a:pPr marL="0" marR="40005" algn="ctr">
                        <a:lnSpc>
                          <a:spcPct val="100000"/>
                        </a:lnSpc>
                        <a:spcBef>
                          <a:spcPts val="0"/>
                        </a:spcBef>
                        <a:spcAft>
                          <a:spcPts val="0"/>
                        </a:spcAft>
                      </a:pPr>
                      <a:r>
                        <a:rPr lang="vi-VN" sz="2800" dirty="0">
                          <a:solidFill>
                            <a:schemeClr val="bg1"/>
                          </a:solidFill>
                          <a:effectLst/>
                          <a:latin typeface="+mj-lt"/>
                        </a:rPr>
                        <a:t>Tại nhà mình (cùng với nhân vật “tôi” và bố)</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9998"/>
            <a:ext cx="1689652" cy="1132898"/>
          </a:xfrm>
          <a:prstGeom prst="rect">
            <a:avLst/>
          </a:prstGeom>
        </p:spPr>
      </p:pic>
      <p:sp>
        <p:nvSpPr>
          <p:cNvPr id="3" name="Hộp Văn bản 2"/>
          <p:cNvSpPr txBox="1"/>
          <p:nvPr/>
        </p:nvSpPr>
        <p:spPr>
          <a:xfrm>
            <a:off x="2596055" y="2659117"/>
            <a:ext cx="1282262" cy="954107"/>
          </a:xfrm>
          <a:prstGeom prst="rect">
            <a:avLst/>
          </a:prstGeom>
          <a:noFill/>
        </p:spPr>
        <p:txBody>
          <a:bodyPr wrap="square">
            <a:spAutoFit/>
          </a:bodyPr>
          <a:lstStyle/>
          <a:p>
            <a:pPr algn="ctr"/>
            <a:r>
              <a:rPr lang="vi-VN" sz="2800" b="1" spc="-20" dirty="0">
                <a:latin typeface="+mj-lt"/>
              </a:rPr>
              <a:t>Tôi</a:t>
            </a:r>
            <a:r>
              <a:rPr lang="vi-VN" sz="2800" b="1" spc="200" dirty="0">
                <a:latin typeface="+mj-lt"/>
              </a:rPr>
              <a:t> </a:t>
            </a:r>
            <a:r>
              <a:rPr lang="vi-VN" sz="2800" b="1" dirty="0">
                <a:latin typeface="+mj-lt"/>
              </a:rPr>
              <a:t>Bố</a:t>
            </a:r>
            <a:r>
              <a:rPr lang="vi-VN" sz="2800" b="1" spc="-85" dirty="0">
                <a:latin typeface="+mj-lt"/>
              </a:rPr>
              <a:t> </a:t>
            </a:r>
            <a:r>
              <a:rPr lang="vi-VN" sz="2800" b="1" dirty="0">
                <a:latin typeface="+mj-lt"/>
              </a:rPr>
              <a:t>Giang</a:t>
            </a:r>
            <a:endParaRPr lang="en-US" sz="2800" b="1" dirty="0">
              <a:latin typeface="+mj-lt"/>
              <a:ea typeface="Times New Roman" panose="02020603050405020304" pitchFamily="18" charset="0"/>
            </a:endParaRPr>
          </a:p>
        </p:txBody>
      </p:sp>
      <p:sp>
        <p:nvSpPr>
          <p:cNvPr id="4" name="Hộp Văn bản 3"/>
          <p:cNvSpPr txBox="1"/>
          <p:nvPr/>
        </p:nvSpPr>
        <p:spPr>
          <a:xfrm>
            <a:off x="4212019" y="2212135"/>
            <a:ext cx="4900449" cy="3970318"/>
          </a:xfrm>
          <a:prstGeom prst="rect">
            <a:avLst/>
          </a:prstGeom>
          <a:noFill/>
        </p:spPr>
        <p:txBody>
          <a:bodyPr wrap="square">
            <a:spAutoFit/>
          </a:bodyPr>
          <a:lstStyle/>
          <a:p>
            <a:pPr marR="184785" lvl="0">
              <a:lnSpc>
                <a:spcPct val="100000"/>
              </a:lnSpc>
              <a:spcBef>
                <a:spcPts val="0"/>
              </a:spcBef>
              <a:spcAft>
                <a:spcPts val="0"/>
              </a:spcAft>
              <a:buSzPts val="1300"/>
              <a:tabLst>
                <a:tab pos="177800" algn="l"/>
              </a:tabLst>
            </a:pPr>
            <a:r>
              <a:rPr lang="en-US" sz="2800" dirty="0">
                <a:latin typeface="+mj-lt"/>
              </a:rPr>
              <a:t>- </a:t>
            </a:r>
            <a:r>
              <a:rPr lang="vi-VN" sz="2800" dirty="0">
                <a:latin typeface="+mj-lt"/>
              </a:rPr>
              <a:t>Xuống bếp hâm lại cơm canh cho nóng để mời tôi ăn.</a:t>
            </a:r>
            <a:endParaRPr lang="en-US" sz="2800" dirty="0">
              <a:latin typeface="+mj-lt"/>
            </a:endParaRPr>
          </a:p>
          <a:p>
            <a:pPr marR="43180" lvl="0">
              <a:lnSpc>
                <a:spcPct val="100000"/>
              </a:lnSpc>
              <a:spcBef>
                <a:spcPts val="0"/>
              </a:spcBef>
              <a:spcAft>
                <a:spcPts val="0"/>
              </a:spcAft>
              <a:buSzPts val="1300"/>
              <a:tabLst>
                <a:tab pos="174625" algn="l"/>
              </a:tabLst>
            </a:pPr>
            <a:r>
              <a:rPr lang="en-US" sz="2800" dirty="0">
                <a:latin typeface="+mj-lt"/>
              </a:rPr>
              <a:t>- </a:t>
            </a:r>
            <a:r>
              <a:rPr lang="vi-VN" sz="2800" dirty="0">
                <a:latin typeface="+mj-lt"/>
              </a:rPr>
              <a:t>Nhanh trí “bịa” ra tên “Hùng”</a:t>
            </a:r>
            <a:r>
              <a:rPr lang="vi-VN" sz="2800" spc="-40" dirty="0">
                <a:latin typeface="+mj-lt"/>
              </a:rPr>
              <a:t> </a:t>
            </a:r>
            <a:r>
              <a:rPr lang="vi-VN" sz="2800" dirty="0">
                <a:latin typeface="+mj-lt"/>
              </a:rPr>
              <a:t>cho</a:t>
            </a:r>
            <a:r>
              <a:rPr lang="vi-VN" sz="2800" spc="-40" dirty="0">
                <a:latin typeface="+mj-lt"/>
              </a:rPr>
              <a:t> </a:t>
            </a:r>
            <a:r>
              <a:rPr lang="vi-VN" sz="2800" dirty="0">
                <a:latin typeface="+mj-lt"/>
              </a:rPr>
              <a:t>tôi</a:t>
            </a:r>
            <a:r>
              <a:rPr lang="vi-VN" sz="2800" spc="-40" dirty="0">
                <a:latin typeface="+mj-lt"/>
              </a:rPr>
              <a:t> </a:t>
            </a:r>
            <a:r>
              <a:rPr lang="vi-VN" sz="2800" dirty="0">
                <a:latin typeface="+mj-lt"/>
              </a:rPr>
              <a:t>khi</a:t>
            </a:r>
            <a:r>
              <a:rPr lang="vi-VN" sz="2800" spc="-40" dirty="0">
                <a:latin typeface="+mj-lt"/>
              </a:rPr>
              <a:t> </a:t>
            </a:r>
            <a:r>
              <a:rPr lang="vi-VN" sz="2800" dirty="0">
                <a:latin typeface="+mj-lt"/>
              </a:rPr>
              <a:t>bố</a:t>
            </a:r>
            <a:r>
              <a:rPr lang="vi-VN" sz="2800" spc="-40" dirty="0">
                <a:latin typeface="+mj-lt"/>
              </a:rPr>
              <a:t> </a:t>
            </a:r>
            <a:r>
              <a:rPr lang="vi-VN" sz="2800" dirty="0">
                <a:latin typeface="+mj-lt"/>
              </a:rPr>
              <a:t>về nhà, hỏi </a:t>
            </a:r>
            <a:r>
              <a:rPr lang="vi-VN" sz="2800" dirty="0" err="1">
                <a:latin typeface="+mj-lt"/>
              </a:rPr>
              <a:t>chuyện</a:t>
            </a:r>
            <a:r>
              <a:rPr lang="vi-VN" sz="2800" dirty="0">
                <a:latin typeface="+mj-lt"/>
              </a:rPr>
              <a:t>.</a:t>
            </a:r>
            <a:endParaRPr lang="en-US" sz="2800" dirty="0">
              <a:latin typeface="+mj-lt"/>
            </a:endParaRPr>
          </a:p>
          <a:p>
            <a:pPr marR="48260" lvl="0">
              <a:lnSpc>
                <a:spcPct val="100000"/>
              </a:lnSpc>
              <a:spcBef>
                <a:spcPts val="0"/>
              </a:spcBef>
              <a:spcAft>
                <a:spcPts val="0"/>
              </a:spcAft>
              <a:buSzPts val="1300"/>
              <a:tabLst>
                <a:tab pos="174625" algn="l"/>
              </a:tabLst>
            </a:pPr>
            <a:r>
              <a:rPr lang="en-US" sz="2800" dirty="0">
                <a:latin typeface="+mj-lt"/>
              </a:rPr>
              <a:t>- </a:t>
            </a:r>
            <a:r>
              <a:rPr lang="vi-VN" sz="2800" dirty="0">
                <a:latin typeface="+mj-lt"/>
              </a:rPr>
              <a:t>Nũng</a:t>
            </a:r>
            <a:r>
              <a:rPr lang="vi-VN" sz="2800" spc="-55" dirty="0">
                <a:latin typeface="+mj-lt"/>
              </a:rPr>
              <a:t> </a:t>
            </a:r>
            <a:r>
              <a:rPr lang="vi-VN" sz="2800" dirty="0">
                <a:latin typeface="+mj-lt"/>
              </a:rPr>
              <a:t>nịu,</a:t>
            </a:r>
            <a:r>
              <a:rPr lang="vi-VN" sz="2800" spc="-50" dirty="0">
                <a:latin typeface="+mj-lt"/>
              </a:rPr>
              <a:t> </a:t>
            </a:r>
            <a:r>
              <a:rPr lang="vi-VN" sz="2800" dirty="0">
                <a:latin typeface="+mj-lt"/>
              </a:rPr>
              <a:t>muốn</a:t>
            </a:r>
            <a:r>
              <a:rPr lang="vi-VN" sz="2800" spc="-50" dirty="0">
                <a:latin typeface="+mj-lt"/>
              </a:rPr>
              <a:t> </a:t>
            </a:r>
            <a:r>
              <a:rPr lang="vi-VN" sz="2800" dirty="0">
                <a:latin typeface="+mj-lt"/>
              </a:rPr>
              <a:t>bố</a:t>
            </a:r>
            <a:r>
              <a:rPr lang="vi-VN" sz="2800" spc="-50" dirty="0">
                <a:latin typeface="+mj-lt"/>
              </a:rPr>
              <a:t> </a:t>
            </a:r>
            <a:r>
              <a:rPr lang="vi-VN" sz="2800" dirty="0">
                <a:latin typeface="+mj-lt"/>
              </a:rPr>
              <a:t>xin cho tôi về đơn vị trễ.</a:t>
            </a:r>
            <a:endParaRPr lang="en-US" sz="2800" dirty="0">
              <a:latin typeface="+mj-lt"/>
            </a:endParaRPr>
          </a:p>
          <a:p>
            <a:pPr marR="213995" lvl="0">
              <a:lnSpc>
                <a:spcPct val="100000"/>
              </a:lnSpc>
              <a:spcBef>
                <a:spcPts val="0"/>
              </a:spcBef>
              <a:spcAft>
                <a:spcPts val="0"/>
              </a:spcAft>
              <a:buSzPts val="1300"/>
              <a:tabLst>
                <a:tab pos="177800" algn="l"/>
              </a:tabLst>
            </a:pPr>
            <a:r>
              <a:rPr lang="en-US" sz="2800" dirty="0">
                <a:latin typeface="+mj-lt"/>
              </a:rPr>
              <a:t>- </a:t>
            </a:r>
            <a:r>
              <a:rPr lang="vi-VN" sz="2800" dirty="0">
                <a:latin typeface="+mj-lt"/>
              </a:rPr>
              <a:t>Xin bố để xe đạp lại để đưa tôi về đơn vị điểm danh.</a:t>
            </a:r>
            <a:endParaRPr lang="en-US" sz="2800" dirty="0">
              <a:latin typeface="+mj-lt"/>
              <a:ea typeface="Times New Roman" panose="02020603050405020304" pitchFamily="18" charset="0"/>
            </a:endParaRPr>
          </a:p>
        </p:txBody>
      </p:sp>
      <p:sp>
        <p:nvSpPr>
          <p:cNvPr id="5" name="Hộp Văn bản 4"/>
          <p:cNvSpPr txBox="1"/>
          <p:nvPr/>
        </p:nvSpPr>
        <p:spPr>
          <a:xfrm>
            <a:off x="9034954" y="2214909"/>
            <a:ext cx="3045372" cy="3970318"/>
          </a:xfrm>
          <a:prstGeom prst="rect">
            <a:avLst/>
          </a:prstGeom>
          <a:noFill/>
        </p:spPr>
        <p:txBody>
          <a:bodyPr wrap="square">
            <a:spAutoFit/>
          </a:bodyPr>
          <a:lstStyle/>
          <a:p>
            <a:pPr marR="99060" lvl="0" algn="ctr">
              <a:lnSpc>
                <a:spcPct val="100000"/>
              </a:lnSpc>
              <a:spcBef>
                <a:spcPts val="0"/>
              </a:spcBef>
              <a:spcAft>
                <a:spcPts val="0"/>
              </a:spcAft>
              <a:buSzPts val="1300"/>
              <a:tabLst>
                <a:tab pos="173990" algn="l"/>
              </a:tabLst>
            </a:pPr>
            <a:r>
              <a:rPr lang="en-US" sz="2800" dirty="0">
                <a:latin typeface="+mj-lt"/>
              </a:rPr>
              <a:t>- </a:t>
            </a:r>
            <a:r>
              <a:rPr lang="vi-VN" sz="2800" dirty="0">
                <a:latin typeface="+mj-lt"/>
              </a:rPr>
              <a:t>Cô gái nhanh nhẹn, đảm đang, biết</a:t>
            </a:r>
            <a:r>
              <a:rPr lang="vi-VN" sz="2800" spc="-65" dirty="0">
                <a:latin typeface="+mj-lt"/>
              </a:rPr>
              <a:t> </a:t>
            </a:r>
            <a:r>
              <a:rPr lang="vi-VN" sz="2800" dirty="0">
                <a:latin typeface="+mj-lt"/>
              </a:rPr>
              <a:t>chăm</a:t>
            </a:r>
            <a:r>
              <a:rPr lang="vi-VN" sz="2800" spc="-65" dirty="0">
                <a:latin typeface="+mj-lt"/>
              </a:rPr>
              <a:t> </a:t>
            </a:r>
            <a:r>
              <a:rPr lang="vi-VN" sz="2800" dirty="0">
                <a:latin typeface="+mj-lt"/>
              </a:rPr>
              <a:t>sóc</a:t>
            </a:r>
            <a:r>
              <a:rPr lang="vi-VN" sz="2800" spc="-65" dirty="0">
                <a:latin typeface="+mj-lt"/>
              </a:rPr>
              <a:t> </a:t>
            </a:r>
            <a:r>
              <a:rPr lang="vi-VN" sz="2800" dirty="0">
                <a:latin typeface="+mj-lt"/>
              </a:rPr>
              <a:t>cho </a:t>
            </a:r>
            <a:r>
              <a:rPr lang="vi-VN" sz="2800" dirty="0" err="1">
                <a:latin typeface="+mj-lt"/>
              </a:rPr>
              <a:t>người</a:t>
            </a:r>
            <a:r>
              <a:rPr lang="vi-VN" sz="2800" dirty="0">
                <a:latin typeface="+mj-lt"/>
              </a:rPr>
              <a:t> khác.</a:t>
            </a:r>
            <a:endParaRPr lang="en-US" sz="2800" dirty="0">
              <a:latin typeface="+mj-lt"/>
            </a:endParaRPr>
          </a:p>
          <a:p>
            <a:pPr marR="260985" lvl="0" algn="ctr">
              <a:lnSpc>
                <a:spcPct val="100000"/>
              </a:lnSpc>
              <a:spcBef>
                <a:spcPts val="0"/>
              </a:spcBef>
              <a:spcAft>
                <a:spcPts val="0"/>
              </a:spcAft>
              <a:buSzPts val="1300"/>
              <a:tabLst>
                <a:tab pos="177800" algn="l"/>
              </a:tabLst>
            </a:pPr>
            <a:r>
              <a:rPr lang="en-US" sz="2800" dirty="0">
                <a:latin typeface="+mj-lt"/>
              </a:rPr>
              <a:t>- </a:t>
            </a:r>
            <a:r>
              <a:rPr lang="vi-VN" sz="2800" dirty="0">
                <a:latin typeface="+mj-lt"/>
              </a:rPr>
              <a:t>Vẫn còn tính cách trẻ con, thích nũng nịu với bố vì biết </a:t>
            </a:r>
            <a:r>
              <a:rPr lang="vi-VN" sz="2800" dirty="0" err="1">
                <a:latin typeface="+mj-lt"/>
              </a:rPr>
              <a:t>được</a:t>
            </a:r>
            <a:r>
              <a:rPr lang="vi-VN" sz="2800" dirty="0">
                <a:latin typeface="+mj-lt"/>
              </a:rPr>
              <a:t> bố chiều.</a:t>
            </a:r>
            <a:endParaRPr lang="en-US" sz="2800" dirty="0">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barn(inVertical)">
                                      <p:cBhvr>
                                        <p:cTn id="4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2000">
              <a:schemeClr val="accent4">
                <a:lumMod val="40000"/>
                <a:lumOff val="60000"/>
                <a:alpha val="69000"/>
              </a:schemeClr>
            </a:gs>
            <a:gs pos="66000">
              <a:schemeClr val="accent4">
                <a:lumMod val="60000"/>
                <a:lumOff val="40000"/>
                <a:alpha val="52000"/>
              </a:schemeClr>
            </a:gs>
          </a:gsLst>
          <a:lin ang="5400000" scaled="1"/>
        </a:gradFill>
        <a:effectLst/>
      </p:bgPr>
    </p:bg>
    <p:spTree>
      <p:nvGrpSpPr>
        <p:cNvPr id="1" name=""/>
        <p:cNvGrpSpPr/>
        <p:nvPr/>
      </p:nvGrpSpPr>
      <p:grpSpPr>
        <a:xfrm>
          <a:off x="0" y="0"/>
          <a:ext cx="0" cy="0"/>
          <a:chOff x="0" y="0"/>
          <a:chExt cx="0" cy="0"/>
        </a:xfrm>
      </p:grpSpPr>
      <p:sp>
        <p:nvSpPr>
          <p:cNvPr id="30" name="Hình chữ nhật 29"/>
          <p:cNvSpPr/>
          <p:nvPr/>
        </p:nvSpPr>
        <p:spPr>
          <a:xfrm>
            <a:off x="10264411" y="1285235"/>
            <a:ext cx="931159" cy="206122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p:cNvSpPr/>
          <p:nvPr/>
        </p:nvSpPr>
        <p:spPr>
          <a:xfrm>
            <a:off x="7799617" y="1319767"/>
            <a:ext cx="931159" cy="2061225"/>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p:cNvSpPr/>
          <p:nvPr/>
        </p:nvSpPr>
        <p:spPr>
          <a:xfrm>
            <a:off x="5513930" y="1319766"/>
            <a:ext cx="931159" cy="2061225"/>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p:cNvSpPr/>
          <p:nvPr/>
        </p:nvSpPr>
        <p:spPr>
          <a:xfrm>
            <a:off x="3209479" y="1359644"/>
            <a:ext cx="931159" cy="206122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p:cNvSpPr/>
          <p:nvPr/>
        </p:nvSpPr>
        <p:spPr>
          <a:xfrm rot="461862">
            <a:off x="858854" y="1924666"/>
            <a:ext cx="9032033" cy="242595"/>
          </a:xfrm>
          <a:prstGeom prst="rect">
            <a:avLst/>
          </a:prstGeom>
          <a:gradFill flip="none" rotWithShape="1">
            <a:gsLst>
              <a:gs pos="80000">
                <a:schemeClr val="bg1">
                  <a:lumMod val="85000"/>
                  <a:alpha val="82000"/>
                </a:schemeClr>
              </a:gs>
              <a:gs pos="16000">
                <a:schemeClr val="tx1">
                  <a:alpha val="75000"/>
                </a:schemeClr>
              </a:gs>
            </a:gsLst>
            <a:lin ang="0" scaled="1"/>
            <a:tileRect/>
          </a:gradFill>
          <a:ln>
            <a:noFill/>
          </a:ln>
          <a:effectLst>
            <a:softEdge rad="508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ình Bầu dục 5"/>
          <p:cNvSpPr/>
          <p:nvPr/>
        </p:nvSpPr>
        <p:spPr>
          <a:xfrm>
            <a:off x="1400058" y="1112233"/>
            <a:ext cx="463143" cy="673056"/>
          </a:xfrm>
          <a:prstGeom prst="ellipse">
            <a:avLst/>
          </a:prstGeom>
          <a:solidFill>
            <a:schemeClr val="bg1">
              <a:lumMod val="75000"/>
            </a:schemeClr>
          </a:solidFill>
          <a:ln>
            <a:noFill/>
          </a:ln>
          <a:effectLst>
            <a:innerShdw blurRad="63500" dist="228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Nhóm 33"/>
          <p:cNvGrpSpPr/>
          <p:nvPr/>
        </p:nvGrpSpPr>
        <p:grpSpPr>
          <a:xfrm>
            <a:off x="720787" y="1285086"/>
            <a:ext cx="11127461" cy="331411"/>
            <a:chOff x="720787" y="1285086"/>
            <a:chExt cx="11127461" cy="331411"/>
          </a:xfrm>
        </p:grpSpPr>
        <p:sp>
          <p:nvSpPr>
            <p:cNvPr id="4" name="Hình chữ nhật 3"/>
            <p:cNvSpPr/>
            <p:nvPr/>
          </p:nvSpPr>
          <p:spPr>
            <a:xfrm>
              <a:off x="720787" y="1307961"/>
              <a:ext cx="10594323" cy="281600"/>
            </a:xfrm>
            <a:prstGeom prst="rect">
              <a:avLst/>
            </a:prstGeom>
            <a:gradFill flip="none" rotWithShape="1">
              <a:gsLst>
                <a:gs pos="76872">
                  <a:schemeClr val="bg1">
                    <a:lumMod val="85000"/>
                  </a:schemeClr>
                </a:gs>
                <a:gs pos="51000">
                  <a:schemeClr val="bg1"/>
                </a:gs>
                <a:gs pos="11000">
                  <a:schemeClr val="tx1"/>
                </a:gs>
                <a:gs pos="100000">
                  <a:schemeClr val="tx1">
                    <a:lumMod val="75000"/>
                    <a:lumOff val="25000"/>
                  </a:schemeClr>
                </a:gs>
              </a:gsLst>
              <a:lin ang="5400000" scaled="1"/>
              <a:tileRect/>
            </a:gra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p:cNvSpPr/>
            <p:nvPr/>
          </p:nvSpPr>
          <p:spPr>
            <a:xfrm>
              <a:off x="11630361" y="1285086"/>
              <a:ext cx="217887" cy="331411"/>
            </a:xfrm>
            <a:prstGeom prst="ellipse">
              <a:avLst/>
            </a:prstGeom>
            <a:solidFill>
              <a:schemeClr val="bg1">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Nhóm 34"/>
          <p:cNvGrpSpPr/>
          <p:nvPr/>
        </p:nvGrpSpPr>
        <p:grpSpPr>
          <a:xfrm>
            <a:off x="2241816" y="1326871"/>
            <a:ext cx="1968994" cy="2807394"/>
            <a:chOff x="2241816" y="1326871"/>
            <a:chExt cx="1968994" cy="2807394"/>
          </a:xfrm>
        </p:grpSpPr>
        <p:sp>
          <p:nvSpPr>
            <p:cNvPr id="13" name="Hình tự do: Hình 12"/>
            <p:cNvSpPr/>
            <p:nvPr/>
          </p:nvSpPr>
          <p:spPr>
            <a:xfrm>
              <a:off x="2261173" y="1326871"/>
              <a:ext cx="1949637" cy="2807394"/>
            </a:xfrm>
            <a:custGeom>
              <a:avLst/>
              <a:gdLst>
                <a:gd name="connsiteX0" fmla="*/ 272203 w 1433412"/>
                <a:gd name="connsiteY0" fmla="*/ 0 h 2916770"/>
                <a:gd name="connsiteX1" fmla="*/ 1433412 w 1433412"/>
                <a:gd name="connsiteY1" fmla="*/ 0 h 2916770"/>
                <a:gd name="connsiteX2" fmla="*/ 1161209 w 1433412"/>
                <a:gd name="connsiteY2" fmla="*/ 234825 h 2916770"/>
                <a:gd name="connsiteX3" fmla="*/ 1161209 w 1433412"/>
                <a:gd name="connsiteY3" fmla="*/ 2916770 h 2916770"/>
                <a:gd name="connsiteX4" fmla="*/ 0 w 1433412"/>
                <a:gd name="connsiteY4" fmla="*/ 2916770 h 2916770"/>
                <a:gd name="connsiteX5" fmla="*/ 0 w 1433412"/>
                <a:gd name="connsiteY5" fmla="*/ 2916769 h 2916770"/>
                <a:gd name="connsiteX6" fmla="*/ 1148277 w 1433412"/>
                <a:gd name="connsiteY6" fmla="*/ 2916769 h 2916770"/>
                <a:gd name="connsiteX7" fmla="*/ 574139 w 1433412"/>
                <a:gd name="connsiteY7" fmla="*/ 2405492 h 2916770"/>
                <a:gd name="connsiteX8" fmla="*/ 0 w 1433412"/>
                <a:gd name="connsiteY8" fmla="*/ 2916769 h 2916770"/>
                <a:gd name="connsiteX9" fmla="*/ 0 w 1433412"/>
                <a:gd name="connsiteY9" fmla="*/ 234825 h 2916770"/>
                <a:gd name="connsiteX10" fmla="*/ 272203 w 1433412"/>
                <a:gd name="connsiteY10" fmla="*/ 0 h 291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412" h="2916770">
                  <a:moveTo>
                    <a:pt x="272203" y="0"/>
                  </a:moveTo>
                  <a:lnTo>
                    <a:pt x="1433412" y="0"/>
                  </a:lnTo>
                  <a:cubicBezTo>
                    <a:pt x="1283078" y="0"/>
                    <a:pt x="1161209" y="105135"/>
                    <a:pt x="1161209" y="234825"/>
                  </a:cubicBezTo>
                  <a:lnTo>
                    <a:pt x="1161209" y="2916770"/>
                  </a:lnTo>
                  <a:lnTo>
                    <a:pt x="0" y="2916770"/>
                  </a:lnTo>
                  <a:lnTo>
                    <a:pt x="0" y="2916769"/>
                  </a:lnTo>
                  <a:lnTo>
                    <a:pt x="1148277" y="2916769"/>
                  </a:lnTo>
                  <a:lnTo>
                    <a:pt x="574139" y="2405492"/>
                  </a:lnTo>
                  <a:lnTo>
                    <a:pt x="0" y="2916769"/>
                  </a:lnTo>
                  <a:lnTo>
                    <a:pt x="0" y="234825"/>
                  </a:lnTo>
                  <a:cubicBezTo>
                    <a:pt x="0" y="105135"/>
                    <a:pt x="121869" y="0"/>
                    <a:pt x="272203" y="0"/>
                  </a:cubicBezTo>
                  <a:close/>
                </a:path>
              </a:pathLst>
            </a:custGeom>
            <a:gradFill flip="none" rotWithShape="1">
              <a:gsLst>
                <a:gs pos="11000">
                  <a:srgbClr val="FFFF00"/>
                </a:gs>
                <a:gs pos="100000">
                  <a:srgbClr val="FF99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Hộp Văn bản 14"/>
            <p:cNvSpPr txBox="1"/>
            <p:nvPr/>
          </p:nvSpPr>
          <p:spPr>
            <a:xfrm>
              <a:off x="2241816" y="2056617"/>
              <a:ext cx="1646148" cy="954107"/>
            </a:xfrm>
            <a:prstGeom prst="rect">
              <a:avLst/>
            </a:prstGeom>
            <a:noFill/>
          </p:spPr>
          <p:txBody>
            <a:bodyPr wrap="square" rtlCol="0">
              <a:spAutoFit/>
            </a:bodyPr>
            <a:lstStyle/>
            <a:p>
              <a:pPr algn="ctr"/>
              <a:r>
                <a:rPr lang="en-US" sz="2800" b="1" dirty="0">
                  <a:solidFill>
                    <a:schemeClr val="bg1"/>
                  </a:solidFill>
                  <a:latin typeface="Old English Text MT" panose="03040902040508030806" pitchFamily="66" charset="0"/>
                </a:rPr>
                <a:t>KHỞI ĐỘNG</a:t>
              </a:r>
              <a:endParaRPr lang="en-US" sz="2800" b="1" dirty="0">
                <a:solidFill>
                  <a:schemeClr val="bg1"/>
                </a:solidFill>
                <a:latin typeface="Old English Text MT" panose="03040902040508030806" pitchFamily="66" charset="0"/>
              </a:endParaRPr>
            </a:p>
          </p:txBody>
        </p:sp>
      </p:grpSp>
      <p:sp>
        <p:nvSpPr>
          <p:cNvPr id="18" name="Hình Bầu dục 17"/>
          <p:cNvSpPr/>
          <p:nvPr/>
        </p:nvSpPr>
        <p:spPr>
          <a:xfrm>
            <a:off x="2277705" y="4274743"/>
            <a:ext cx="1799629" cy="513110"/>
          </a:xfrm>
          <a:prstGeom prst="ellipse">
            <a:avLst/>
          </a:prstGeom>
          <a:gradFill flip="none" rotWithShape="1">
            <a:gsLst>
              <a:gs pos="80000">
                <a:schemeClr val="bg1">
                  <a:lumMod val="85000"/>
                  <a:alpha val="82000"/>
                </a:schemeClr>
              </a:gs>
              <a:gs pos="16000">
                <a:schemeClr val="tx1">
                  <a:alpha val="75000"/>
                </a:schemeClr>
              </a:gs>
            </a:gsLst>
            <a:lin ang="0" scaled="1"/>
            <a:tileRect/>
          </a:gradFill>
          <a:ln>
            <a:noFill/>
          </a:ln>
          <a:effectLst>
            <a:softEdge rad="1143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tự do: Hình 19"/>
          <p:cNvSpPr/>
          <p:nvPr/>
        </p:nvSpPr>
        <p:spPr>
          <a:xfrm>
            <a:off x="4499988" y="1307961"/>
            <a:ext cx="2032459" cy="2807394"/>
          </a:xfrm>
          <a:custGeom>
            <a:avLst/>
            <a:gdLst>
              <a:gd name="connsiteX0" fmla="*/ 272203 w 1433412"/>
              <a:gd name="connsiteY0" fmla="*/ 0 h 2916770"/>
              <a:gd name="connsiteX1" fmla="*/ 1433412 w 1433412"/>
              <a:gd name="connsiteY1" fmla="*/ 0 h 2916770"/>
              <a:gd name="connsiteX2" fmla="*/ 1161209 w 1433412"/>
              <a:gd name="connsiteY2" fmla="*/ 234825 h 2916770"/>
              <a:gd name="connsiteX3" fmla="*/ 1161209 w 1433412"/>
              <a:gd name="connsiteY3" fmla="*/ 2916770 h 2916770"/>
              <a:gd name="connsiteX4" fmla="*/ 0 w 1433412"/>
              <a:gd name="connsiteY4" fmla="*/ 2916770 h 2916770"/>
              <a:gd name="connsiteX5" fmla="*/ 0 w 1433412"/>
              <a:gd name="connsiteY5" fmla="*/ 2916769 h 2916770"/>
              <a:gd name="connsiteX6" fmla="*/ 1148277 w 1433412"/>
              <a:gd name="connsiteY6" fmla="*/ 2916769 h 2916770"/>
              <a:gd name="connsiteX7" fmla="*/ 574139 w 1433412"/>
              <a:gd name="connsiteY7" fmla="*/ 2405492 h 2916770"/>
              <a:gd name="connsiteX8" fmla="*/ 0 w 1433412"/>
              <a:gd name="connsiteY8" fmla="*/ 2916769 h 2916770"/>
              <a:gd name="connsiteX9" fmla="*/ 0 w 1433412"/>
              <a:gd name="connsiteY9" fmla="*/ 234825 h 2916770"/>
              <a:gd name="connsiteX10" fmla="*/ 272203 w 1433412"/>
              <a:gd name="connsiteY10" fmla="*/ 0 h 291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412" h="2916770">
                <a:moveTo>
                  <a:pt x="272203" y="0"/>
                </a:moveTo>
                <a:lnTo>
                  <a:pt x="1433412" y="0"/>
                </a:lnTo>
                <a:cubicBezTo>
                  <a:pt x="1283078" y="0"/>
                  <a:pt x="1161209" y="105135"/>
                  <a:pt x="1161209" y="234825"/>
                </a:cubicBezTo>
                <a:lnTo>
                  <a:pt x="1161209" y="2916770"/>
                </a:lnTo>
                <a:lnTo>
                  <a:pt x="0" y="2916770"/>
                </a:lnTo>
                <a:lnTo>
                  <a:pt x="0" y="2916769"/>
                </a:lnTo>
                <a:lnTo>
                  <a:pt x="1148277" y="2916769"/>
                </a:lnTo>
                <a:lnTo>
                  <a:pt x="574139" y="2405492"/>
                </a:lnTo>
                <a:lnTo>
                  <a:pt x="0" y="2916769"/>
                </a:lnTo>
                <a:lnTo>
                  <a:pt x="0" y="234825"/>
                </a:lnTo>
                <a:cubicBezTo>
                  <a:pt x="0" y="105135"/>
                  <a:pt x="121869" y="0"/>
                  <a:pt x="272203" y="0"/>
                </a:cubicBezTo>
                <a:close/>
              </a:path>
            </a:pathLst>
          </a:custGeom>
          <a:gradFill flip="none" rotWithShape="1">
            <a:gsLst>
              <a:gs pos="13000">
                <a:srgbClr val="FF6699"/>
              </a:gs>
              <a:gs pos="100000">
                <a:srgbClr val="D6009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Hình Bầu dục 21"/>
          <p:cNvSpPr/>
          <p:nvPr/>
        </p:nvSpPr>
        <p:spPr>
          <a:xfrm>
            <a:off x="4386213" y="4248623"/>
            <a:ext cx="1799629" cy="513110"/>
          </a:xfrm>
          <a:prstGeom prst="ellipse">
            <a:avLst/>
          </a:prstGeom>
          <a:gradFill flip="none" rotWithShape="1">
            <a:gsLst>
              <a:gs pos="80000">
                <a:schemeClr val="bg1">
                  <a:lumMod val="85000"/>
                  <a:alpha val="82000"/>
                </a:schemeClr>
              </a:gs>
              <a:gs pos="16000">
                <a:schemeClr val="tx1">
                  <a:alpha val="75000"/>
                </a:schemeClr>
              </a:gs>
            </a:gsLst>
            <a:lin ang="0" scaled="1"/>
            <a:tileRect/>
          </a:gradFill>
          <a:ln>
            <a:noFill/>
          </a:ln>
          <a:effectLst>
            <a:softEdge rad="1143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p:cNvSpPr txBox="1"/>
          <p:nvPr/>
        </p:nvSpPr>
        <p:spPr>
          <a:xfrm>
            <a:off x="4562155" y="1802923"/>
            <a:ext cx="1623687" cy="1692771"/>
          </a:xfrm>
          <a:prstGeom prst="rect">
            <a:avLst/>
          </a:prstGeom>
          <a:noFill/>
        </p:spPr>
        <p:txBody>
          <a:bodyPr wrap="square" rtlCol="0">
            <a:spAutoFit/>
          </a:bodyPr>
          <a:lstStyle/>
          <a:p>
            <a:pPr algn="ctr"/>
            <a:r>
              <a:rPr lang="en-US" sz="2600" b="1" dirty="0" err="1">
                <a:solidFill>
                  <a:schemeClr val="bg1"/>
                </a:solidFill>
                <a:latin typeface="Old English Text MT" panose="03040902040508030806" pitchFamily="66" charset="0"/>
              </a:rPr>
              <a:t>Hình</a:t>
            </a:r>
            <a:r>
              <a:rPr lang="en-US" sz="2600" b="1" dirty="0">
                <a:solidFill>
                  <a:schemeClr val="bg1"/>
                </a:solidFill>
                <a:latin typeface="Old English Text MT" panose="03040902040508030806" pitchFamily="66" charset="0"/>
              </a:rPr>
              <a:t> THÀNH KIẾN THÚC</a:t>
            </a:r>
            <a:endParaRPr lang="en-US" sz="2600" b="1" dirty="0">
              <a:solidFill>
                <a:schemeClr val="bg1"/>
              </a:solidFill>
              <a:latin typeface="Old English Text MT" panose="03040902040508030806" pitchFamily="66" charset="0"/>
            </a:endParaRPr>
          </a:p>
        </p:txBody>
      </p:sp>
      <p:sp>
        <p:nvSpPr>
          <p:cNvPr id="25" name="Hình tự do: Hình 24"/>
          <p:cNvSpPr/>
          <p:nvPr/>
        </p:nvSpPr>
        <p:spPr>
          <a:xfrm>
            <a:off x="6758753" y="1307961"/>
            <a:ext cx="2032459" cy="2807394"/>
          </a:xfrm>
          <a:custGeom>
            <a:avLst/>
            <a:gdLst>
              <a:gd name="connsiteX0" fmla="*/ 272203 w 1433412"/>
              <a:gd name="connsiteY0" fmla="*/ 0 h 2916770"/>
              <a:gd name="connsiteX1" fmla="*/ 1433412 w 1433412"/>
              <a:gd name="connsiteY1" fmla="*/ 0 h 2916770"/>
              <a:gd name="connsiteX2" fmla="*/ 1161209 w 1433412"/>
              <a:gd name="connsiteY2" fmla="*/ 234825 h 2916770"/>
              <a:gd name="connsiteX3" fmla="*/ 1161209 w 1433412"/>
              <a:gd name="connsiteY3" fmla="*/ 2916770 h 2916770"/>
              <a:gd name="connsiteX4" fmla="*/ 0 w 1433412"/>
              <a:gd name="connsiteY4" fmla="*/ 2916770 h 2916770"/>
              <a:gd name="connsiteX5" fmla="*/ 0 w 1433412"/>
              <a:gd name="connsiteY5" fmla="*/ 2916769 h 2916770"/>
              <a:gd name="connsiteX6" fmla="*/ 1148277 w 1433412"/>
              <a:gd name="connsiteY6" fmla="*/ 2916769 h 2916770"/>
              <a:gd name="connsiteX7" fmla="*/ 574139 w 1433412"/>
              <a:gd name="connsiteY7" fmla="*/ 2405492 h 2916770"/>
              <a:gd name="connsiteX8" fmla="*/ 0 w 1433412"/>
              <a:gd name="connsiteY8" fmla="*/ 2916769 h 2916770"/>
              <a:gd name="connsiteX9" fmla="*/ 0 w 1433412"/>
              <a:gd name="connsiteY9" fmla="*/ 234825 h 2916770"/>
              <a:gd name="connsiteX10" fmla="*/ 272203 w 1433412"/>
              <a:gd name="connsiteY10" fmla="*/ 0 h 291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412" h="2916770">
                <a:moveTo>
                  <a:pt x="272203" y="0"/>
                </a:moveTo>
                <a:lnTo>
                  <a:pt x="1433412" y="0"/>
                </a:lnTo>
                <a:cubicBezTo>
                  <a:pt x="1283078" y="0"/>
                  <a:pt x="1161209" y="105135"/>
                  <a:pt x="1161209" y="234825"/>
                </a:cubicBezTo>
                <a:lnTo>
                  <a:pt x="1161209" y="2916770"/>
                </a:lnTo>
                <a:lnTo>
                  <a:pt x="0" y="2916770"/>
                </a:lnTo>
                <a:lnTo>
                  <a:pt x="0" y="2916769"/>
                </a:lnTo>
                <a:lnTo>
                  <a:pt x="1148277" y="2916769"/>
                </a:lnTo>
                <a:lnTo>
                  <a:pt x="574139" y="2405492"/>
                </a:lnTo>
                <a:lnTo>
                  <a:pt x="0" y="2916769"/>
                </a:lnTo>
                <a:lnTo>
                  <a:pt x="0" y="234825"/>
                </a:lnTo>
                <a:cubicBezTo>
                  <a:pt x="0" y="105135"/>
                  <a:pt x="121869" y="0"/>
                  <a:pt x="272203" y="0"/>
                </a:cubicBezTo>
                <a:close/>
              </a:path>
            </a:pathLst>
          </a:custGeom>
          <a:gradFill flip="none" rotWithShape="1">
            <a:gsLst>
              <a:gs pos="11000">
                <a:srgbClr val="3399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Hộp Văn bản 25"/>
          <p:cNvSpPr txBox="1"/>
          <p:nvPr/>
        </p:nvSpPr>
        <p:spPr>
          <a:xfrm>
            <a:off x="6648202" y="1974759"/>
            <a:ext cx="1907171" cy="1077218"/>
          </a:xfrm>
          <a:prstGeom prst="rect">
            <a:avLst/>
          </a:prstGeom>
          <a:noFill/>
        </p:spPr>
        <p:txBody>
          <a:bodyPr wrap="square" rtlCol="0">
            <a:spAutoFit/>
          </a:bodyPr>
          <a:lstStyle/>
          <a:p>
            <a:pPr algn="ctr"/>
            <a:r>
              <a:rPr lang="en-US" sz="3200" b="1" dirty="0">
                <a:solidFill>
                  <a:schemeClr val="bg1"/>
                </a:solidFill>
                <a:latin typeface="Old English Text MT" panose="03040902040508030806" pitchFamily="66" charset="0"/>
              </a:rPr>
              <a:t>LUYỆN TẬP</a:t>
            </a:r>
            <a:endParaRPr lang="en-US" sz="3200" b="1" dirty="0">
              <a:solidFill>
                <a:schemeClr val="bg1"/>
              </a:solidFill>
              <a:latin typeface="Old English Text MT" panose="03040902040508030806" pitchFamily="66" charset="0"/>
            </a:endParaRPr>
          </a:p>
        </p:txBody>
      </p:sp>
      <p:sp>
        <p:nvSpPr>
          <p:cNvPr id="27" name="Hình Bầu dục 26"/>
          <p:cNvSpPr/>
          <p:nvPr/>
        </p:nvSpPr>
        <p:spPr>
          <a:xfrm>
            <a:off x="6727551" y="4230906"/>
            <a:ext cx="1799629" cy="513110"/>
          </a:xfrm>
          <a:prstGeom prst="ellipse">
            <a:avLst/>
          </a:prstGeom>
          <a:gradFill flip="none" rotWithShape="1">
            <a:gsLst>
              <a:gs pos="80000">
                <a:schemeClr val="bg1">
                  <a:lumMod val="85000"/>
                  <a:alpha val="82000"/>
                </a:schemeClr>
              </a:gs>
              <a:gs pos="16000">
                <a:schemeClr val="tx1">
                  <a:alpha val="75000"/>
                </a:schemeClr>
              </a:gs>
            </a:gsLst>
            <a:lin ang="0" scaled="1"/>
            <a:tileRect/>
          </a:gradFill>
          <a:ln>
            <a:noFill/>
          </a:ln>
          <a:effectLst>
            <a:softEdge rad="1143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tự do: Hình 30"/>
          <p:cNvSpPr/>
          <p:nvPr/>
        </p:nvSpPr>
        <p:spPr>
          <a:xfrm>
            <a:off x="9271502" y="1285086"/>
            <a:ext cx="1949637" cy="2807394"/>
          </a:xfrm>
          <a:custGeom>
            <a:avLst/>
            <a:gdLst>
              <a:gd name="connsiteX0" fmla="*/ 272203 w 1433412"/>
              <a:gd name="connsiteY0" fmla="*/ 0 h 2916770"/>
              <a:gd name="connsiteX1" fmla="*/ 1433412 w 1433412"/>
              <a:gd name="connsiteY1" fmla="*/ 0 h 2916770"/>
              <a:gd name="connsiteX2" fmla="*/ 1161209 w 1433412"/>
              <a:gd name="connsiteY2" fmla="*/ 234825 h 2916770"/>
              <a:gd name="connsiteX3" fmla="*/ 1161209 w 1433412"/>
              <a:gd name="connsiteY3" fmla="*/ 2916770 h 2916770"/>
              <a:gd name="connsiteX4" fmla="*/ 0 w 1433412"/>
              <a:gd name="connsiteY4" fmla="*/ 2916770 h 2916770"/>
              <a:gd name="connsiteX5" fmla="*/ 0 w 1433412"/>
              <a:gd name="connsiteY5" fmla="*/ 2916769 h 2916770"/>
              <a:gd name="connsiteX6" fmla="*/ 1148277 w 1433412"/>
              <a:gd name="connsiteY6" fmla="*/ 2916769 h 2916770"/>
              <a:gd name="connsiteX7" fmla="*/ 574139 w 1433412"/>
              <a:gd name="connsiteY7" fmla="*/ 2405492 h 2916770"/>
              <a:gd name="connsiteX8" fmla="*/ 0 w 1433412"/>
              <a:gd name="connsiteY8" fmla="*/ 2916769 h 2916770"/>
              <a:gd name="connsiteX9" fmla="*/ 0 w 1433412"/>
              <a:gd name="connsiteY9" fmla="*/ 234825 h 2916770"/>
              <a:gd name="connsiteX10" fmla="*/ 272203 w 1433412"/>
              <a:gd name="connsiteY10" fmla="*/ 0 h 291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412" h="2916770">
                <a:moveTo>
                  <a:pt x="272203" y="0"/>
                </a:moveTo>
                <a:lnTo>
                  <a:pt x="1433412" y="0"/>
                </a:lnTo>
                <a:cubicBezTo>
                  <a:pt x="1283078" y="0"/>
                  <a:pt x="1161209" y="105135"/>
                  <a:pt x="1161209" y="234825"/>
                </a:cubicBezTo>
                <a:lnTo>
                  <a:pt x="1161209" y="2916770"/>
                </a:lnTo>
                <a:lnTo>
                  <a:pt x="0" y="2916770"/>
                </a:lnTo>
                <a:lnTo>
                  <a:pt x="0" y="2916769"/>
                </a:lnTo>
                <a:lnTo>
                  <a:pt x="1148277" y="2916769"/>
                </a:lnTo>
                <a:lnTo>
                  <a:pt x="574139" y="2405492"/>
                </a:lnTo>
                <a:lnTo>
                  <a:pt x="0" y="2916769"/>
                </a:lnTo>
                <a:lnTo>
                  <a:pt x="0" y="234825"/>
                </a:lnTo>
                <a:cubicBezTo>
                  <a:pt x="0" y="105135"/>
                  <a:pt x="121869" y="0"/>
                  <a:pt x="272203" y="0"/>
                </a:cubicBezTo>
                <a:close/>
              </a:path>
            </a:pathLst>
          </a:custGeom>
          <a:gradFill flip="none" rotWithShape="1">
            <a:gsLst>
              <a:gs pos="11000">
                <a:srgbClr val="33CC33"/>
              </a:gs>
              <a:gs pos="100000">
                <a:srgbClr val="00C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Bầu dục 32"/>
          <p:cNvSpPr/>
          <p:nvPr/>
        </p:nvSpPr>
        <p:spPr>
          <a:xfrm>
            <a:off x="9247153" y="4223896"/>
            <a:ext cx="1799629" cy="513110"/>
          </a:xfrm>
          <a:prstGeom prst="ellipse">
            <a:avLst/>
          </a:prstGeom>
          <a:gradFill flip="none" rotWithShape="1">
            <a:gsLst>
              <a:gs pos="80000">
                <a:schemeClr val="bg1">
                  <a:lumMod val="85000"/>
                  <a:alpha val="82000"/>
                </a:schemeClr>
              </a:gs>
              <a:gs pos="16000">
                <a:schemeClr val="tx1">
                  <a:alpha val="75000"/>
                </a:schemeClr>
              </a:gs>
            </a:gsLst>
            <a:lin ang="0" scaled="1"/>
            <a:tileRect/>
          </a:gradFill>
          <a:ln>
            <a:noFill/>
          </a:ln>
          <a:effectLst>
            <a:softEdge rad="11430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ộp Văn bản 27"/>
          <p:cNvSpPr txBox="1"/>
          <p:nvPr/>
        </p:nvSpPr>
        <p:spPr>
          <a:xfrm>
            <a:off x="9184144" y="2015565"/>
            <a:ext cx="1794686" cy="1015663"/>
          </a:xfrm>
          <a:prstGeom prst="rect">
            <a:avLst/>
          </a:prstGeom>
          <a:noFill/>
        </p:spPr>
        <p:txBody>
          <a:bodyPr wrap="square" rtlCol="0">
            <a:spAutoFit/>
          </a:bodyPr>
          <a:lstStyle/>
          <a:p>
            <a:pPr algn="ctr"/>
            <a:r>
              <a:rPr lang="en-US" sz="3000" b="1" dirty="0">
                <a:solidFill>
                  <a:schemeClr val="bg1"/>
                </a:solidFill>
                <a:latin typeface="Old English Text MT" panose="03040902040508030806" pitchFamily="66" charset="0"/>
              </a:rPr>
              <a:t>LUYỆN TẬP</a:t>
            </a:r>
            <a:endParaRPr lang="en-US" sz="3000" b="1" dirty="0">
              <a:solidFill>
                <a:schemeClr val="bg1"/>
              </a:solidFill>
              <a:latin typeface="Old English Text MT" panose="03040902040508030806" pitchFamily="66" charset="0"/>
            </a:endParaRPr>
          </a:p>
        </p:txBody>
      </p:sp>
      <p:pic>
        <p:nvPicPr>
          <p:cNvPr id="3" name="Hình ảnh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88" y="4223896"/>
            <a:ext cx="2758273" cy="2758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7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175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up)">
                                      <p:cBhvr>
                                        <p:cTn id="46" dur="175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 grpId="0" animBg="1"/>
      <p:bldP spid="19" grpId="0" animBg="1"/>
      <p:bldP spid="14" grpId="0" animBg="1"/>
      <p:bldP spid="7" grpId="0" animBg="1"/>
      <p:bldP spid="18" grpId="0" animBg="1"/>
      <p:bldP spid="20" grpId="0" animBg="1"/>
      <p:bldP spid="22" grpId="0" animBg="1"/>
      <p:bldP spid="23" grpId="0"/>
      <p:bldP spid="25" grpId="0" animBg="1"/>
      <p:bldP spid="26" grpId="0"/>
      <p:bldP spid="27" grpId="0" animBg="1"/>
      <p:bldP spid="31" grpId="0" animBg="1"/>
      <p:bldP spid="33"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259724" y="351272"/>
            <a:ext cx="8345214" cy="584775"/>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rPr>
              <a:t>Phiếu học tập 03</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70C0"/>
                </a:solidFill>
                <a:effectLst/>
                <a:latin typeface="Times New Roman" panose="02020603050405020304" pitchFamily="18" charset="0"/>
                <a:ea typeface="Calibri" panose="020F0502020204030204" pitchFamily="34" charset="0"/>
              </a:rPr>
              <a:t>Tìm hiểu nhân vật Giang</a:t>
            </a:r>
            <a:endParaRPr lang="en-US" sz="3200" dirty="0">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04800" y="1260131"/>
          <a:ext cx="11645462" cy="5046002"/>
        </p:xfrm>
        <a:graphic>
          <a:graphicData uri="http://schemas.openxmlformats.org/drawingml/2006/table">
            <a:tbl>
              <a:tblPr firstRow="1" firstCol="1" bandRow="1">
                <a:tableStyleId>{5C22544A-7EE6-4342-B048-85BDC9FD1C3A}</a:tableStyleId>
              </a:tblPr>
              <a:tblGrid>
                <a:gridCol w="1870841"/>
                <a:gridCol w="1807780"/>
                <a:gridCol w="5150069"/>
                <a:gridCol w="2816772"/>
              </a:tblGrid>
              <a:tr h="729760">
                <a:tc>
                  <a:txBody>
                    <a:bodyPr/>
                    <a:lstStyle/>
                    <a:p>
                      <a:pPr marL="274955" marR="0" algn="ctr">
                        <a:lnSpc>
                          <a:spcPct val="100000"/>
                        </a:lnSpc>
                        <a:spcBef>
                          <a:spcPts val="0"/>
                        </a:spcBef>
                        <a:spcAft>
                          <a:spcPts val="0"/>
                        </a:spcAft>
                      </a:pPr>
                      <a:r>
                        <a:rPr lang="vi-VN" sz="2800" dirty="0">
                          <a:solidFill>
                            <a:schemeClr val="bg1"/>
                          </a:solidFill>
                          <a:effectLst/>
                          <a:latin typeface="+mj-lt"/>
                        </a:rPr>
                        <a:t>Hình ảnh </a:t>
                      </a:r>
                      <a:r>
                        <a:rPr lang="vi-VN" sz="2800" spc="-10" dirty="0">
                          <a:solidFill>
                            <a:schemeClr val="bg1"/>
                          </a:solidFill>
                          <a:effectLst/>
                          <a:latin typeface="+mj-lt"/>
                        </a:rPr>
                        <a:t>Giang</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0170" marR="0" algn="ctr">
                        <a:lnSpc>
                          <a:spcPct val="100000"/>
                        </a:lnSpc>
                        <a:spcBef>
                          <a:spcPts val="0"/>
                        </a:spcBef>
                        <a:spcAft>
                          <a:spcPts val="0"/>
                        </a:spcAft>
                      </a:pPr>
                      <a:r>
                        <a:rPr lang="vi-VN" sz="2800" dirty="0">
                          <a:effectLst/>
                          <a:latin typeface="+mj-lt"/>
                        </a:rPr>
                        <a:t>Qua</a:t>
                      </a:r>
                      <a:r>
                        <a:rPr lang="vi-VN" sz="2800" spc="-10" dirty="0">
                          <a:effectLst/>
                          <a:latin typeface="+mj-lt"/>
                        </a:rPr>
                        <a:t> </a:t>
                      </a:r>
                      <a:r>
                        <a:rPr lang="vi-VN" sz="2800" dirty="0">
                          <a:effectLst/>
                          <a:latin typeface="+mj-lt"/>
                        </a:rPr>
                        <a:t>điểm</a:t>
                      </a:r>
                      <a:r>
                        <a:rPr lang="vi-VN" sz="2800" spc="-10" dirty="0">
                          <a:effectLst/>
                          <a:latin typeface="+mj-lt"/>
                        </a:rPr>
                        <a:t> </a:t>
                      </a:r>
                      <a:r>
                        <a:rPr lang="vi-VN" sz="2800" spc="-20" dirty="0">
                          <a:effectLst/>
                          <a:latin typeface="+mj-lt"/>
                        </a:rPr>
                        <a:t>nhìn</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8425" marR="0" algn="ctr">
                        <a:lnSpc>
                          <a:spcPct val="100000"/>
                        </a:lnSpc>
                        <a:spcBef>
                          <a:spcPts val="0"/>
                        </a:spcBef>
                        <a:spcAft>
                          <a:spcPts val="0"/>
                        </a:spcAft>
                      </a:pPr>
                      <a:r>
                        <a:rPr lang="vi-VN" sz="2800" dirty="0">
                          <a:effectLst/>
                          <a:latin typeface="+mj-lt"/>
                        </a:rPr>
                        <a:t>Chi</a:t>
                      </a:r>
                      <a:r>
                        <a:rPr lang="vi-VN" sz="2800" spc="-10" dirty="0">
                          <a:effectLst/>
                          <a:latin typeface="+mj-lt"/>
                        </a:rPr>
                        <a:t> </a:t>
                      </a:r>
                      <a:r>
                        <a:rPr lang="vi-VN" sz="2800" dirty="0">
                          <a:effectLst/>
                          <a:latin typeface="+mj-lt"/>
                        </a:rPr>
                        <a:t>tiết</a:t>
                      </a:r>
                      <a:r>
                        <a:rPr lang="vi-VN" sz="2800" spc="-5" dirty="0">
                          <a:effectLst/>
                          <a:latin typeface="+mj-lt"/>
                        </a:rPr>
                        <a:t> </a:t>
                      </a:r>
                      <a:r>
                        <a:rPr lang="vi-VN" sz="2800" dirty="0">
                          <a:effectLst/>
                          <a:latin typeface="+mj-lt"/>
                        </a:rPr>
                        <a:t>miêu </a:t>
                      </a:r>
                      <a:r>
                        <a:rPr lang="vi-VN" sz="2800" spc="-25" dirty="0">
                          <a:effectLst/>
                          <a:latin typeface="+mj-lt"/>
                        </a:rPr>
                        <a:t>tả</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32740" marR="26670" indent="-106045" algn="ctr">
                        <a:lnSpc>
                          <a:spcPct val="100000"/>
                        </a:lnSpc>
                        <a:spcBef>
                          <a:spcPts val="0"/>
                        </a:spcBef>
                        <a:spcAft>
                          <a:spcPts val="0"/>
                        </a:spcAft>
                      </a:pPr>
                      <a:r>
                        <a:rPr lang="vi-VN" sz="2800" dirty="0">
                          <a:effectLst/>
                          <a:latin typeface="+mj-lt"/>
                        </a:rPr>
                        <a:t>Tính</a:t>
                      </a:r>
                      <a:r>
                        <a:rPr lang="vi-VN" sz="2800" spc="-85" dirty="0">
                          <a:effectLst/>
                          <a:latin typeface="+mj-lt"/>
                        </a:rPr>
                        <a:t> </a:t>
                      </a:r>
                      <a:r>
                        <a:rPr lang="vi-VN" sz="2800" dirty="0">
                          <a:effectLst/>
                          <a:latin typeface="+mj-lt"/>
                        </a:rPr>
                        <a:t>cách nổi bật</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4192562">
                <a:tc>
                  <a:txBody>
                    <a:bodyPr/>
                    <a:lstStyle/>
                    <a:p>
                      <a:pPr marL="0" marR="41275" algn="just">
                        <a:lnSpc>
                          <a:spcPct val="100000"/>
                        </a:lnSpc>
                        <a:spcBef>
                          <a:spcPts val="0"/>
                        </a:spcBef>
                        <a:spcAft>
                          <a:spcPts val="0"/>
                        </a:spcAft>
                      </a:pPr>
                      <a:r>
                        <a:rPr lang="vi-VN" sz="2800" dirty="0">
                          <a:solidFill>
                            <a:schemeClr val="bg1"/>
                          </a:solidFill>
                          <a:effectLst/>
                          <a:latin typeface="+mj-lt"/>
                        </a:rPr>
                        <a:t>Trên đường đưa </a:t>
                      </a:r>
                      <a:r>
                        <a:rPr lang="vi-VN" sz="2800" spc="-30" dirty="0">
                          <a:solidFill>
                            <a:schemeClr val="bg1"/>
                          </a:solidFill>
                          <a:effectLst/>
                          <a:latin typeface="+mj-lt"/>
                        </a:rPr>
                        <a:t>nhân</a:t>
                      </a:r>
                      <a:r>
                        <a:rPr lang="vi-VN" sz="2800" spc="-55" dirty="0">
                          <a:solidFill>
                            <a:schemeClr val="bg1"/>
                          </a:solidFill>
                          <a:effectLst/>
                          <a:latin typeface="+mj-lt"/>
                        </a:rPr>
                        <a:t> </a:t>
                      </a:r>
                      <a:r>
                        <a:rPr lang="vi-VN" sz="2800" spc="-30" dirty="0">
                          <a:solidFill>
                            <a:schemeClr val="bg1"/>
                          </a:solidFill>
                          <a:effectLst/>
                          <a:latin typeface="+mj-lt"/>
                        </a:rPr>
                        <a:t>vật</a:t>
                      </a:r>
                      <a:r>
                        <a:rPr lang="vi-VN" sz="2800" spc="-50" dirty="0">
                          <a:solidFill>
                            <a:schemeClr val="bg1"/>
                          </a:solidFill>
                          <a:effectLst/>
                          <a:latin typeface="+mj-lt"/>
                        </a:rPr>
                        <a:t> </a:t>
                      </a:r>
                      <a:r>
                        <a:rPr lang="vi-VN" sz="2800" spc="-30" dirty="0">
                          <a:solidFill>
                            <a:schemeClr val="bg1"/>
                          </a:solidFill>
                          <a:effectLst/>
                          <a:latin typeface="+mj-lt"/>
                        </a:rPr>
                        <a:t>“tôi”</a:t>
                      </a:r>
                      <a:r>
                        <a:rPr lang="vi-VN" sz="2800" spc="-50" dirty="0">
                          <a:solidFill>
                            <a:schemeClr val="bg1"/>
                          </a:solidFill>
                          <a:effectLst/>
                          <a:latin typeface="+mj-lt"/>
                        </a:rPr>
                        <a:t> </a:t>
                      </a:r>
                      <a:r>
                        <a:rPr lang="vi-VN" sz="2800" spc="-30" dirty="0">
                          <a:solidFill>
                            <a:schemeClr val="bg1"/>
                          </a:solidFill>
                          <a:effectLst/>
                          <a:latin typeface="+mj-lt"/>
                        </a:rPr>
                        <a:t>trở </a:t>
                      </a:r>
                      <a:r>
                        <a:rPr lang="vi-VN" sz="2800" dirty="0">
                          <a:solidFill>
                            <a:schemeClr val="bg1"/>
                          </a:solidFill>
                          <a:effectLst/>
                          <a:latin typeface="+mj-lt"/>
                        </a:rPr>
                        <a:t>lại</a:t>
                      </a:r>
                      <a:r>
                        <a:rPr lang="vi-VN" sz="2800" spc="-95" dirty="0">
                          <a:solidFill>
                            <a:schemeClr val="bg1"/>
                          </a:solidFill>
                          <a:effectLst/>
                          <a:latin typeface="+mj-lt"/>
                        </a:rPr>
                        <a:t> </a:t>
                      </a:r>
                      <a:r>
                        <a:rPr lang="vi-VN" sz="2800" dirty="0">
                          <a:solidFill>
                            <a:schemeClr val="bg1"/>
                          </a:solidFill>
                          <a:effectLst/>
                          <a:latin typeface="+mj-lt"/>
                        </a:rPr>
                        <a:t>đơn</a:t>
                      </a:r>
                      <a:r>
                        <a:rPr lang="vi-VN" sz="2800" spc="-80" dirty="0">
                          <a:solidFill>
                            <a:schemeClr val="bg1"/>
                          </a:solidFill>
                          <a:effectLst/>
                          <a:latin typeface="+mj-lt"/>
                        </a:rPr>
                        <a:t> </a:t>
                      </a:r>
                      <a:r>
                        <a:rPr lang="vi-VN" sz="2800" dirty="0">
                          <a:solidFill>
                            <a:schemeClr val="bg1"/>
                          </a:solidFill>
                          <a:effectLst/>
                          <a:latin typeface="+mj-lt"/>
                        </a:rPr>
                        <a:t>vị</a:t>
                      </a:r>
                      <a:r>
                        <a:rPr lang="vi-VN" sz="2800" spc="-80" dirty="0">
                          <a:solidFill>
                            <a:schemeClr val="bg1"/>
                          </a:solidFill>
                          <a:effectLst/>
                          <a:latin typeface="+mj-lt"/>
                        </a:rPr>
                        <a:t> </a:t>
                      </a:r>
                      <a:r>
                        <a:rPr lang="vi-VN" sz="2800" dirty="0">
                          <a:solidFill>
                            <a:schemeClr val="bg1"/>
                          </a:solidFill>
                          <a:effectLst/>
                          <a:latin typeface="+mj-lt"/>
                        </a:rPr>
                        <a:t>bằng</a:t>
                      </a:r>
                      <a:r>
                        <a:rPr lang="vi-VN" sz="2800" spc="-80" dirty="0">
                          <a:solidFill>
                            <a:schemeClr val="bg1"/>
                          </a:solidFill>
                          <a:effectLst/>
                          <a:latin typeface="+mj-lt"/>
                        </a:rPr>
                        <a:t> </a:t>
                      </a:r>
                      <a:r>
                        <a:rPr lang="vi-VN" sz="2800" dirty="0">
                          <a:solidFill>
                            <a:schemeClr val="bg1"/>
                          </a:solidFill>
                          <a:effectLst/>
                          <a:latin typeface="+mj-lt"/>
                        </a:rPr>
                        <a:t>xe </a:t>
                      </a:r>
                      <a:r>
                        <a:rPr lang="vi-VN" sz="2800" spc="-20" dirty="0">
                          <a:solidFill>
                            <a:schemeClr val="bg1"/>
                          </a:solidFill>
                          <a:effectLst/>
                          <a:latin typeface="+mj-lt"/>
                        </a:rPr>
                        <a:t>đạp</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9998"/>
            <a:ext cx="1689652" cy="1132898"/>
          </a:xfrm>
          <a:prstGeom prst="rect">
            <a:avLst/>
          </a:prstGeom>
        </p:spPr>
      </p:pic>
      <p:sp>
        <p:nvSpPr>
          <p:cNvPr id="3" name="Hộp Văn bản 2"/>
          <p:cNvSpPr txBox="1"/>
          <p:nvPr/>
        </p:nvSpPr>
        <p:spPr>
          <a:xfrm>
            <a:off x="2259724" y="2984938"/>
            <a:ext cx="1282262" cy="523220"/>
          </a:xfrm>
          <a:prstGeom prst="rect">
            <a:avLst/>
          </a:prstGeom>
          <a:noFill/>
        </p:spPr>
        <p:txBody>
          <a:bodyPr wrap="square">
            <a:spAutoFit/>
          </a:bodyPr>
          <a:lstStyle/>
          <a:p>
            <a:pPr algn="ctr"/>
            <a:r>
              <a:rPr lang="vi-VN" sz="2800" b="1" spc="-20" dirty="0">
                <a:latin typeface="+mj-lt"/>
              </a:rPr>
              <a:t>Tôi</a:t>
            </a:r>
            <a:endParaRPr lang="en-US" sz="2800" b="1" dirty="0">
              <a:latin typeface="+mj-lt"/>
              <a:ea typeface="Times New Roman" panose="02020603050405020304" pitchFamily="18" charset="0"/>
            </a:endParaRPr>
          </a:p>
        </p:txBody>
      </p:sp>
      <p:sp>
        <p:nvSpPr>
          <p:cNvPr id="4" name="Hộp Văn bản 3"/>
          <p:cNvSpPr txBox="1"/>
          <p:nvPr/>
        </p:nvSpPr>
        <p:spPr>
          <a:xfrm>
            <a:off x="3983421" y="2212135"/>
            <a:ext cx="5129047" cy="3970318"/>
          </a:xfrm>
          <a:prstGeom prst="rect">
            <a:avLst/>
          </a:prstGeom>
          <a:noFill/>
        </p:spPr>
        <p:txBody>
          <a:bodyPr wrap="square">
            <a:spAutoFit/>
          </a:bodyPr>
          <a:lstStyle/>
          <a:p>
            <a:pPr marR="17145" lvl="0">
              <a:lnSpc>
                <a:spcPct val="100000"/>
              </a:lnSpc>
              <a:spcBef>
                <a:spcPts val="0"/>
              </a:spcBef>
              <a:spcAft>
                <a:spcPts val="0"/>
              </a:spcAft>
              <a:buSzPts val="1300"/>
              <a:tabLst>
                <a:tab pos="174625" algn="l"/>
              </a:tabLst>
            </a:pPr>
            <a:r>
              <a:rPr lang="en-US" sz="2800" dirty="0">
                <a:latin typeface="+mj-lt"/>
              </a:rPr>
              <a:t>- </a:t>
            </a:r>
            <a:r>
              <a:rPr lang="vi-VN" sz="2800" dirty="0">
                <a:latin typeface="+mj-lt"/>
              </a:rPr>
              <a:t>Ngồi</a:t>
            </a:r>
            <a:r>
              <a:rPr lang="vi-VN" sz="2800" spc="-55" dirty="0">
                <a:latin typeface="+mj-lt"/>
              </a:rPr>
              <a:t> </a:t>
            </a:r>
            <a:r>
              <a:rPr lang="vi-VN" sz="2800" dirty="0">
                <a:latin typeface="+mj-lt"/>
              </a:rPr>
              <a:t>sau</a:t>
            </a:r>
            <a:r>
              <a:rPr lang="vi-VN" sz="2800" spc="-55" dirty="0">
                <a:latin typeface="+mj-lt"/>
              </a:rPr>
              <a:t> </a:t>
            </a:r>
            <a:r>
              <a:rPr lang="vi-VN" sz="2800" dirty="0">
                <a:latin typeface="+mj-lt"/>
              </a:rPr>
              <a:t>xe,</a:t>
            </a:r>
            <a:r>
              <a:rPr lang="vi-VN" sz="2800" spc="-50" dirty="0">
                <a:latin typeface="+mj-lt"/>
              </a:rPr>
              <a:t> </a:t>
            </a:r>
            <a:r>
              <a:rPr lang="vi-VN" sz="2800" dirty="0">
                <a:latin typeface="+mj-lt"/>
              </a:rPr>
              <a:t>áp</a:t>
            </a:r>
            <a:r>
              <a:rPr lang="vi-VN" sz="2800" spc="-50" dirty="0">
                <a:latin typeface="+mj-lt"/>
              </a:rPr>
              <a:t> </a:t>
            </a:r>
            <a:r>
              <a:rPr lang="vi-VN" sz="2800" dirty="0">
                <a:latin typeface="+mj-lt"/>
              </a:rPr>
              <a:t>mình tin </a:t>
            </a:r>
            <a:r>
              <a:rPr lang="vi-VN" sz="2800" dirty="0" err="1">
                <a:latin typeface="+mj-lt"/>
              </a:rPr>
              <a:t>cậy</a:t>
            </a:r>
            <a:r>
              <a:rPr lang="vi-VN" sz="2800" dirty="0">
                <a:latin typeface="+mj-lt"/>
              </a:rPr>
              <a:t> vào tôi.</a:t>
            </a:r>
            <a:endParaRPr lang="en-US" sz="2800" dirty="0">
              <a:latin typeface="+mj-lt"/>
            </a:endParaRPr>
          </a:p>
          <a:p>
            <a:pPr marR="71120" lvl="0">
              <a:lnSpc>
                <a:spcPct val="100000"/>
              </a:lnSpc>
              <a:spcBef>
                <a:spcPts val="0"/>
              </a:spcBef>
              <a:spcAft>
                <a:spcPts val="0"/>
              </a:spcAft>
              <a:buSzPts val="1300"/>
              <a:tabLst>
                <a:tab pos="174625" algn="l"/>
              </a:tabLst>
            </a:pPr>
            <a:r>
              <a:rPr lang="en-US" sz="2800" dirty="0">
                <a:latin typeface="+mj-lt"/>
              </a:rPr>
              <a:t>- </a:t>
            </a:r>
            <a:r>
              <a:rPr lang="vi-VN" sz="2800" dirty="0" err="1">
                <a:latin typeface="+mj-lt"/>
              </a:rPr>
              <a:t>Chuyện</a:t>
            </a:r>
            <a:r>
              <a:rPr lang="vi-VN" sz="2800" spc="-50" dirty="0">
                <a:latin typeface="+mj-lt"/>
              </a:rPr>
              <a:t> </a:t>
            </a:r>
            <a:r>
              <a:rPr lang="vi-VN" sz="2800" dirty="0">
                <a:latin typeface="+mj-lt"/>
              </a:rPr>
              <a:t>trò,</a:t>
            </a:r>
            <a:r>
              <a:rPr lang="vi-VN" sz="2800" spc="-50" dirty="0">
                <a:latin typeface="+mj-lt"/>
              </a:rPr>
              <a:t> </a:t>
            </a:r>
            <a:r>
              <a:rPr lang="vi-VN" sz="2800" dirty="0">
                <a:latin typeface="+mj-lt"/>
              </a:rPr>
              <a:t>chia</a:t>
            </a:r>
            <a:r>
              <a:rPr lang="vi-VN" sz="2800" spc="-50" dirty="0">
                <a:latin typeface="+mj-lt"/>
              </a:rPr>
              <a:t> </a:t>
            </a:r>
            <a:r>
              <a:rPr lang="vi-VN" sz="2800" dirty="0">
                <a:latin typeface="+mj-lt"/>
              </a:rPr>
              <a:t>sẻ,</a:t>
            </a:r>
            <a:r>
              <a:rPr lang="vi-VN" sz="2800" spc="-55" dirty="0">
                <a:latin typeface="+mj-lt"/>
              </a:rPr>
              <a:t> </a:t>
            </a:r>
            <a:r>
              <a:rPr lang="vi-VN" sz="2800" dirty="0">
                <a:latin typeface="+mj-lt"/>
              </a:rPr>
              <a:t>kể về cuộc sống của mình khi ngồi sau xe tôi.</a:t>
            </a:r>
            <a:endParaRPr lang="en-US" sz="2800" dirty="0">
              <a:latin typeface="+mj-lt"/>
            </a:endParaRPr>
          </a:p>
          <a:p>
            <a:pPr marR="102870" lvl="0">
              <a:lnSpc>
                <a:spcPct val="100000"/>
              </a:lnSpc>
              <a:spcBef>
                <a:spcPts val="0"/>
              </a:spcBef>
              <a:spcAft>
                <a:spcPts val="0"/>
              </a:spcAft>
              <a:buSzPts val="1300"/>
              <a:tabLst>
                <a:tab pos="174625" algn="l"/>
              </a:tabLst>
            </a:pPr>
            <a:r>
              <a:rPr lang="en-US" sz="2800" dirty="0">
                <a:latin typeface="+mj-lt"/>
              </a:rPr>
              <a:t>- </a:t>
            </a:r>
            <a:r>
              <a:rPr lang="vi-VN" sz="2800" dirty="0">
                <a:latin typeface="+mj-lt"/>
              </a:rPr>
              <a:t>Dặn</a:t>
            </a:r>
            <a:r>
              <a:rPr lang="vi-VN" sz="2800" spc="-35" dirty="0">
                <a:latin typeface="+mj-lt"/>
              </a:rPr>
              <a:t> </a:t>
            </a:r>
            <a:r>
              <a:rPr lang="vi-VN" sz="2800" dirty="0">
                <a:latin typeface="+mj-lt"/>
              </a:rPr>
              <a:t>tôi</a:t>
            </a:r>
            <a:r>
              <a:rPr lang="vi-VN" sz="2800" spc="-30" dirty="0">
                <a:latin typeface="+mj-lt"/>
              </a:rPr>
              <a:t> </a:t>
            </a:r>
            <a:r>
              <a:rPr lang="vi-VN" sz="2800" dirty="0">
                <a:latin typeface="+mj-lt"/>
              </a:rPr>
              <a:t>tết</a:t>
            </a:r>
            <a:r>
              <a:rPr lang="vi-VN" sz="2800" spc="-30" dirty="0">
                <a:latin typeface="+mj-lt"/>
              </a:rPr>
              <a:t> </a:t>
            </a:r>
            <a:r>
              <a:rPr lang="vi-VN" sz="2800" dirty="0">
                <a:latin typeface="+mj-lt"/>
              </a:rPr>
              <a:t>về</a:t>
            </a:r>
            <a:r>
              <a:rPr lang="vi-VN" sz="2800" spc="-30" dirty="0">
                <a:latin typeface="+mj-lt"/>
              </a:rPr>
              <a:t> </a:t>
            </a:r>
            <a:r>
              <a:rPr lang="vi-VN" sz="2800" dirty="0">
                <a:latin typeface="+mj-lt"/>
              </a:rPr>
              <a:t>chơi</a:t>
            </a:r>
            <a:r>
              <a:rPr lang="vi-VN" sz="2800" spc="-30" dirty="0">
                <a:latin typeface="+mj-lt"/>
              </a:rPr>
              <a:t> </a:t>
            </a:r>
            <a:r>
              <a:rPr lang="vi-VN" sz="2800" dirty="0">
                <a:latin typeface="+mj-lt"/>
              </a:rPr>
              <a:t>với 2 bố con.</a:t>
            </a:r>
            <a:endParaRPr lang="en-US" sz="2800" dirty="0">
              <a:latin typeface="+mj-lt"/>
            </a:endParaRPr>
          </a:p>
          <a:p>
            <a:pPr marR="86995" lvl="0">
              <a:lnSpc>
                <a:spcPct val="100000"/>
              </a:lnSpc>
              <a:spcBef>
                <a:spcPts val="0"/>
              </a:spcBef>
              <a:spcAft>
                <a:spcPts val="0"/>
              </a:spcAft>
              <a:buSzPts val="1300"/>
              <a:tabLst>
                <a:tab pos="174625" algn="l"/>
              </a:tabLst>
            </a:pPr>
            <a:r>
              <a:rPr lang="en-US" sz="2800" dirty="0">
                <a:latin typeface="+mj-lt"/>
              </a:rPr>
              <a:t>- </a:t>
            </a:r>
            <a:r>
              <a:rPr lang="vi-VN" sz="2800" dirty="0">
                <a:latin typeface="+mj-lt"/>
              </a:rPr>
              <a:t>Đưa</a:t>
            </a:r>
            <a:r>
              <a:rPr lang="vi-VN" sz="2800" spc="-30" dirty="0">
                <a:latin typeface="+mj-lt"/>
              </a:rPr>
              <a:t> </a:t>
            </a:r>
            <a:r>
              <a:rPr lang="vi-VN" sz="2800" dirty="0">
                <a:latin typeface="+mj-lt"/>
              </a:rPr>
              <a:t>ra</a:t>
            </a:r>
            <a:r>
              <a:rPr lang="vi-VN" sz="2800" spc="-30" dirty="0">
                <a:latin typeface="+mj-lt"/>
              </a:rPr>
              <a:t> </a:t>
            </a:r>
            <a:r>
              <a:rPr lang="vi-VN" sz="2800" dirty="0">
                <a:latin typeface="+mj-lt"/>
              </a:rPr>
              <a:t>đề</a:t>
            </a:r>
            <a:r>
              <a:rPr lang="vi-VN" sz="2800" spc="-30" dirty="0">
                <a:latin typeface="+mj-lt"/>
              </a:rPr>
              <a:t> </a:t>
            </a:r>
            <a:r>
              <a:rPr lang="vi-VN" sz="2800" dirty="0">
                <a:latin typeface="+mj-lt"/>
              </a:rPr>
              <a:t>nghị</a:t>
            </a:r>
            <a:r>
              <a:rPr lang="vi-VN" sz="2800" spc="-30" dirty="0">
                <a:latin typeface="+mj-lt"/>
              </a:rPr>
              <a:t> </a:t>
            </a:r>
            <a:r>
              <a:rPr lang="vi-VN" sz="2800" dirty="0">
                <a:latin typeface="+mj-lt"/>
              </a:rPr>
              <a:t>tết</a:t>
            </a:r>
            <a:r>
              <a:rPr lang="vi-VN" sz="2800" spc="-30" dirty="0">
                <a:latin typeface="+mj-lt"/>
              </a:rPr>
              <a:t> </a:t>
            </a:r>
            <a:r>
              <a:rPr lang="vi-VN" sz="2800" dirty="0">
                <a:latin typeface="+mj-lt"/>
              </a:rPr>
              <a:t>trốn vào doanh trại với tôi.</a:t>
            </a:r>
            <a:endParaRPr lang="en-US" sz="2800" dirty="0">
              <a:latin typeface="+mj-lt"/>
            </a:endParaRPr>
          </a:p>
          <a:p>
            <a:pPr marR="153035" lvl="0">
              <a:lnSpc>
                <a:spcPct val="100000"/>
              </a:lnSpc>
              <a:spcBef>
                <a:spcPts val="0"/>
              </a:spcBef>
              <a:spcAft>
                <a:spcPts val="0"/>
              </a:spcAft>
              <a:buSzPts val="1300"/>
              <a:tabLst>
                <a:tab pos="171450" algn="l"/>
              </a:tabLst>
            </a:pPr>
            <a:r>
              <a:rPr lang="en-US" sz="2800" dirty="0">
                <a:latin typeface="+mj-lt"/>
              </a:rPr>
              <a:t>- </a:t>
            </a:r>
            <a:r>
              <a:rPr lang="vi-VN" sz="2800" dirty="0">
                <a:latin typeface="+mj-lt"/>
              </a:rPr>
              <a:t>Thở dài trong giây phút</a:t>
            </a:r>
            <a:r>
              <a:rPr lang="vi-VN" sz="2800" spc="-55" dirty="0">
                <a:latin typeface="+mj-lt"/>
              </a:rPr>
              <a:t> </a:t>
            </a:r>
            <a:r>
              <a:rPr lang="vi-VN" sz="2800" dirty="0">
                <a:latin typeface="+mj-lt"/>
              </a:rPr>
              <a:t>hai</a:t>
            </a:r>
            <a:r>
              <a:rPr lang="vi-VN" sz="2800" spc="-55" dirty="0">
                <a:latin typeface="+mj-lt"/>
              </a:rPr>
              <a:t> </a:t>
            </a:r>
            <a:r>
              <a:rPr lang="vi-VN" sz="2800" dirty="0" err="1">
                <a:latin typeface="+mj-lt"/>
              </a:rPr>
              <a:t>người</a:t>
            </a:r>
            <a:r>
              <a:rPr lang="vi-VN" sz="2800" spc="-55" dirty="0">
                <a:latin typeface="+mj-lt"/>
              </a:rPr>
              <a:t> </a:t>
            </a:r>
            <a:r>
              <a:rPr lang="vi-VN" sz="2800" dirty="0">
                <a:latin typeface="+mj-lt"/>
              </a:rPr>
              <a:t>chia</a:t>
            </a:r>
            <a:r>
              <a:rPr lang="vi-VN" sz="2800" spc="-55" dirty="0">
                <a:latin typeface="+mj-lt"/>
              </a:rPr>
              <a:t> </a:t>
            </a:r>
            <a:r>
              <a:rPr lang="vi-VN" sz="2800" dirty="0">
                <a:latin typeface="+mj-lt"/>
              </a:rPr>
              <a:t>tay.</a:t>
            </a:r>
            <a:endParaRPr lang="en-US" sz="2800" dirty="0">
              <a:latin typeface="+mj-lt"/>
              <a:ea typeface="Times New Roman" panose="02020603050405020304" pitchFamily="18" charset="0"/>
            </a:endParaRPr>
          </a:p>
        </p:txBody>
      </p:sp>
      <p:sp>
        <p:nvSpPr>
          <p:cNvPr id="5" name="Hộp Văn bản 4"/>
          <p:cNvSpPr txBox="1"/>
          <p:nvPr/>
        </p:nvSpPr>
        <p:spPr>
          <a:xfrm>
            <a:off x="9125608" y="2088455"/>
            <a:ext cx="3045372" cy="3970318"/>
          </a:xfrm>
          <a:prstGeom prst="rect">
            <a:avLst/>
          </a:prstGeom>
          <a:noFill/>
        </p:spPr>
        <p:txBody>
          <a:bodyPr wrap="square">
            <a:spAutoFit/>
          </a:bodyPr>
          <a:lstStyle/>
          <a:p>
            <a:pPr marR="36830" lvl="0" algn="ctr">
              <a:lnSpc>
                <a:spcPct val="100000"/>
              </a:lnSpc>
              <a:spcBef>
                <a:spcPts val="0"/>
              </a:spcBef>
              <a:spcAft>
                <a:spcPts val="0"/>
              </a:spcAft>
              <a:buSzPts val="1300"/>
              <a:tabLst>
                <a:tab pos="180975" algn="l"/>
              </a:tabLst>
            </a:pPr>
            <a:r>
              <a:rPr lang="en-US" sz="2800" dirty="0">
                <a:latin typeface="+mj-lt"/>
              </a:rPr>
              <a:t>- </a:t>
            </a:r>
            <a:r>
              <a:rPr lang="vi-VN" sz="2800" dirty="0">
                <a:latin typeface="+mj-lt"/>
              </a:rPr>
              <a:t>Ngư</a:t>
            </a:r>
            <a:r>
              <a:rPr lang="en-US" sz="2800" dirty="0" err="1">
                <a:latin typeface="Times New Roman" panose="02020603050405020304" pitchFamily="18" charset="0"/>
                <a:cs typeface="Times New Roman" panose="02020603050405020304" pitchFamily="18" charset="0"/>
              </a:rPr>
              <a:t>ời</a:t>
            </a:r>
            <a:r>
              <a:rPr lang="vi-VN" sz="2800" dirty="0">
                <a:latin typeface="Times New Roman" panose="02020603050405020304" pitchFamily="18" charset="0"/>
                <a:cs typeface="Times New Roman" panose="02020603050405020304" pitchFamily="18" charset="0"/>
              </a:rPr>
              <a:t> con gái cởi mở, thích chia sẻ, tâm tình và tin </a:t>
            </a:r>
            <a:r>
              <a:rPr lang="vi-VN" sz="2800" spc="-20" dirty="0" err="1">
                <a:latin typeface="Times New Roman" panose="02020603050405020304" pitchFamily="18" charset="0"/>
                <a:cs typeface="Times New Roman" panose="02020603050405020304" pitchFamily="18" charset="0"/>
              </a:rPr>
              <a:t>cậy</a:t>
            </a:r>
            <a:r>
              <a:rPr lang="vi-VN" sz="2800" spc="-2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R="73025" lvl="0" algn="ctr">
              <a:lnSpc>
                <a:spcPct val="100000"/>
              </a:lnSpc>
              <a:spcBef>
                <a:spcPts val="0"/>
              </a:spcBef>
              <a:spcAft>
                <a:spcPts val="0"/>
              </a:spcAft>
              <a:buSzPts val="1300"/>
              <a:tabLst>
                <a:tab pos="180975" algn="l"/>
              </a:tabLst>
            </a:pP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a:t>
            </a:r>
            <a:r>
              <a:rPr lang="en-US" sz="2800" dirty="0" err="1">
                <a:latin typeface="Times New Roman" panose="02020603050405020304" pitchFamily="18" charset="0"/>
                <a:cs typeface="Times New Roman" panose="02020603050405020304" pitchFamily="18" charset="0"/>
              </a:rPr>
              <a:t>ười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con gái giấu kín tâm sự</a:t>
            </a:r>
            <a:r>
              <a:rPr lang="vi-VN" sz="2800" spc="2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nỗi niềm cô đ</a:t>
            </a:r>
            <a:r>
              <a:rPr lang="en-US" sz="2800" dirty="0" err="1">
                <a:latin typeface="Times New Roman" panose="02020603050405020304" pitchFamily="18" charset="0"/>
                <a:cs typeface="Times New Roman" panose="02020603050405020304" pitchFamily="18" charset="0"/>
              </a:rPr>
              <a:t>ơn</a:t>
            </a:r>
            <a:r>
              <a:rPr lang="vi-VN" sz="2800" dirty="0">
                <a:latin typeface="Times New Roman" panose="02020603050405020304" pitchFamily="18" charset="0"/>
                <a:cs typeface="Times New Roman" panose="02020603050405020304" pitchFamily="18" charset="0"/>
              </a:rPr>
              <a:t> (mẹ mất, anh trai đi bộ đội xa, bố cũng là </a:t>
            </a:r>
            <a:r>
              <a:rPr lang="vi-VN" sz="2800" dirty="0">
                <a:latin typeface="+mj-lt"/>
              </a:rPr>
              <a:t>lính).</a:t>
            </a:r>
            <a:endParaRPr lang="en-US" sz="2800" dirty="0">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inVertical)">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barn(inVertical)">
                                      <p:cBhvr>
                                        <p:cTn id="4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259724" y="351272"/>
            <a:ext cx="8345214" cy="584775"/>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rPr>
              <a:t>Phiếu học tập 03</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70C0"/>
                </a:solidFill>
                <a:effectLst/>
                <a:latin typeface="Times New Roman" panose="02020603050405020304" pitchFamily="18" charset="0"/>
                <a:ea typeface="Calibri" panose="020F0502020204030204" pitchFamily="34" charset="0"/>
              </a:rPr>
              <a:t>Tìm hiểu nhân vật Giang</a:t>
            </a:r>
            <a:endParaRPr lang="en-US" sz="3200" dirty="0">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04800" y="1260131"/>
          <a:ext cx="11645462" cy="5046002"/>
        </p:xfrm>
        <a:graphic>
          <a:graphicData uri="http://schemas.openxmlformats.org/drawingml/2006/table">
            <a:tbl>
              <a:tblPr firstRow="1" firstCol="1" bandRow="1">
                <a:tableStyleId>{5C22544A-7EE6-4342-B048-85BDC9FD1C3A}</a:tableStyleId>
              </a:tblPr>
              <a:tblGrid>
                <a:gridCol w="1870841"/>
                <a:gridCol w="1807780"/>
                <a:gridCol w="5150069"/>
                <a:gridCol w="2816772"/>
              </a:tblGrid>
              <a:tr h="729760">
                <a:tc>
                  <a:txBody>
                    <a:bodyPr/>
                    <a:lstStyle/>
                    <a:p>
                      <a:pPr marL="274955" marR="0" algn="ctr">
                        <a:lnSpc>
                          <a:spcPct val="100000"/>
                        </a:lnSpc>
                        <a:spcBef>
                          <a:spcPts val="0"/>
                        </a:spcBef>
                        <a:spcAft>
                          <a:spcPts val="0"/>
                        </a:spcAft>
                      </a:pPr>
                      <a:r>
                        <a:rPr lang="vi-VN" sz="2800">
                          <a:solidFill>
                            <a:schemeClr val="bg1"/>
                          </a:solidFill>
                          <a:effectLst/>
                          <a:latin typeface="+mj-lt"/>
                        </a:rPr>
                        <a:t>Hình ảnh </a:t>
                      </a:r>
                      <a:r>
                        <a:rPr lang="vi-VN" sz="2800" spc="-10">
                          <a:solidFill>
                            <a:schemeClr val="bg1"/>
                          </a:solidFill>
                          <a:effectLst/>
                          <a:latin typeface="+mj-lt"/>
                        </a:rPr>
                        <a:t>Giang</a:t>
                      </a:r>
                      <a:endParaRPr lang="en-US" sz="2800" dirty="0">
                        <a:solidFill>
                          <a:schemeClr val="bg1"/>
                        </a:solidFill>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0170" marR="0" algn="ctr">
                        <a:lnSpc>
                          <a:spcPct val="100000"/>
                        </a:lnSpc>
                        <a:spcBef>
                          <a:spcPts val="0"/>
                        </a:spcBef>
                        <a:spcAft>
                          <a:spcPts val="0"/>
                        </a:spcAft>
                      </a:pPr>
                      <a:r>
                        <a:rPr lang="vi-VN" sz="2800">
                          <a:effectLst/>
                          <a:latin typeface="+mj-lt"/>
                        </a:rPr>
                        <a:t>Qua</a:t>
                      </a:r>
                      <a:r>
                        <a:rPr lang="vi-VN" sz="2800" spc="-10">
                          <a:effectLst/>
                          <a:latin typeface="+mj-lt"/>
                        </a:rPr>
                        <a:t> </a:t>
                      </a:r>
                      <a:r>
                        <a:rPr lang="vi-VN" sz="2800">
                          <a:effectLst/>
                          <a:latin typeface="+mj-lt"/>
                        </a:rPr>
                        <a:t>điểm</a:t>
                      </a:r>
                      <a:r>
                        <a:rPr lang="vi-VN" sz="2800" spc="-10">
                          <a:effectLst/>
                          <a:latin typeface="+mj-lt"/>
                        </a:rPr>
                        <a:t> </a:t>
                      </a:r>
                      <a:r>
                        <a:rPr lang="vi-VN" sz="2800" spc="-20">
                          <a:effectLst/>
                          <a:latin typeface="+mj-lt"/>
                        </a:rPr>
                        <a:t>nhìn</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8425" marR="0" algn="ctr">
                        <a:lnSpc>
                          <a:spcPct val="100000"/>
                        </a:lnSpc>
                        <a:spcBef>
                          <a:spcPts val="0"/>
                        </a:spcBef>
                        <a:spcAft>
                          <a:spcPts val="0"/>
                        </a:spcAft>
                      </a:pPr>
                      <a:r>
                        <a:rPr lang="vi-VN" sz="2800">
                          <a:effectLst/>
                          <a:latin typeface="+mj-lt"/>
                        </a:rPr>
                        <a:t>Chi</a:t>
                      </a:r>
                      <a:r>
                        <a:rPr lang="vi-VN" sz="2800" spc="-10">
                          <a:effectLst/>
                          <a:latin typeface="+mj-lt"/>
                        </a:rPr>
                        <a:t> </a:t>
                      </a:r>
                      <a:r>
                        <a:rPr lang="vi-VN" sz="2800">
                          <a:effectLst/>
                          <a:latin typeface="+mj-lt"/>
                        </a:rPr>
                        <a:t>tiết</a:t>
                      </a:r>
                      <a:r>
                        <a:rPr lang="vi-VN" sz="2800" spc="-5">
                          <a:effectLst/>
                          <a:latin typeface="+mj-lt"/>
                        </a:rPr>
                        <a:t> </a:t>
                      </a:r>
                      <a:r>
                        <a:rPr lang="vi-VN" sz="2800">
                          <a:effectLst/>
                          <a:latin typeface="+mj-lt"/>
                        </a:rPr>
                        <a:t>miêu </a:t>
                      </a:r>
                      <a:r>
                        <a:rPr lang="vi-VN" sz="2800" spc="-25">
                          <a:effectLst/>
                          <a:latin typeface="+mj-lt"/>
                        </a:rPr>
                        <a:t>tả</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32740" marR="26670" indent="-106045" algn="ctr">
                        <a:lnSpc>
                          <a:spcPct val="100000"/>
                        </a:lnSpc>
                        <a:spcBef>
                          <a:spcPts val="0"/>
                        </a:spcBef>
                        <a:spcAft>
                          <a:spcPts val="0"/>
                        </a:spcAft>
                      </a:pPr>
                      <a:r>
                        <a:rPr lang="vi-VN" sz="2800">
                          <a:effectLst/>
                          <a:latin typeface="+mj-lt"/>
                        </a:rPr>
                        <a:t>Tính</a:t>
                      </a:r>
                      <a:r>
                        <a:rPr lang="vi-VN" sz="2800" spc="-85">
                          <a:effectLst/>
                          <a:latin typeface="+mj-lt"/>
                        </a:rPr>
                        <a:t> </a:t>
                      </a:r>
                      <a:r>
                        <a:rPr lang="vi-VN" sz="2800">
                          <a:effectLst/>
                          <a:latin typeface="+mj-lt"/>
                        </a:rPr>
                        <a:t>cách nổi bật</a:t>
                      </a:r>
                      <a:endParaRPr lang="en-US" sz="2800" dirty="0">
                        <a:effectLst/>
                        <a:latin typeface="+mj-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4192562">
                <a:tc>
                  <a:txBody>
                    <a:bodyPr/>
                    <a:lstStyle/>
                    <a:p>
                      <a:pPr marL="50165" marR="40005" algn="ctr">
                        <a:lnSpc>
                          <a:spcPct val="100000"/>
                        </a:lnSpc>
                        <a:spcBef>
                          <a:spcPts val="0"/>
                        </a:spcBef>
                        <a:spcAft>
                          <a:spcPts val="0"/>
                        </a:spcAft>
                      </a:pPr>
                      <a:r>
                        <a:rPr lang="vi-VN" sz="2800" b="1" kern="1200" dirty="0">
                          <a:solidFill>
                            <a:schemeClr val="lt1"/>
                          </a:solidFill>
                          <a:effectLst/>
                          <a:latin typeface="+mj-lt"/>
                          <a:ea typeface="+mn-ea"/>
                          <a:cs typeface="+mn-cs"/>
                        </a:rPr>
                        <a:t>Tại chiến trường Tây</a:t>
                      </a:r>
                      <a:r>
                        <a:rPr lang="vi-VN" sz="2800" b="1" kern="1200" spc="-35" dirty="0">
                          <a:solidFill>
                            <a:schemeClr val="lt1"/>
                          </a:solidFill>
                          <a:effectLst/>
                          <a:latin typeface="+mj-lt"/>
                          <a:ea typeface="+mn-ea"/>
                          <a:cs typeface="+mn-cs"/>
                        </a:rPr>
                        <a:t> </a:t>
                      </a:r>
                      <a:r>
                        <a:rPr lang="vi-VN" sz="2800" b="1" kern="1200" dirty="0">
                          <a:solidFill>
                            <a:schemeClr val="lt1"/>
                          </a:solidFill>
                          <a:effectLst/>
                          <a:latin typeface="+mj-lt"/>
                          <a:ea typeface="+mn-ea"/>
                          <a:cs typeface="+mn-cs"/>
                        </a:rPr>
                        <a:t>Nguyên</a:t>
                      </a:r>
                      <a:r>
                        <a:rPr lang="vi-VN" sz="2800" b="1" kern="1200" spc="-25" dirty="0">
                          <a:solidFill>
                            <a:schemeClr val="lt1"/>
                          </a:solidFill>
                          <a:effectLst/>
                          <a:latin typeface="+mj-lt"/>
                          <a:ea typeface="+mn-ea"/>
                          <a:cs typeface="+mn-cs"/>
                        </a:rPr>
                        <a:t> </a:t>
                      </a:r>
                      <a:r>
                        <a:rPr lang="vi-VN" sz="2800" b="1" kern="1200" dirty="0">
                          <a:solidFill>
                            <a:schemeClr val="lt1"/>
                          </a:solidFill>
                          <a:effectLst/>
                          <a:latin typeface="+mj-lt"/>
                          <a:ea typeface="+mn-ea"/>
                          <a:cs typeface="+mn-cs"/>
                        </a:rPr>
                        <a:t>(qua lời kể của bố với nhân vật “tôi</a:t>
                      </a:r>
                      <a:r>
                        <a:rPr lang="vi-VN" sz="2800" b="1" kern="1200" dirty="0">
                          <a:solidFill>
                            <a:schemeClr val="lt1"/>
                          </a:solidFill>
                          <a:effectLst/>
                          <a:latin typeface="+mn-lt"/>
                          <a:ea typeface="+mn-ea"/>
                          <a:cs typeface="+mn-cs"/>
                        </a:rPr>
                        <a:t>”)</a:t>
                      </a:r>
                      <a:endParaRPr lang="en-US" sz="2800" b="1" kern="1200" dirty="0">
                        <a:solidFill>
                          <a:schemeClr val="lt1"/>
                        </a:solidFill>
                        <a:effectLst/>
                        <a:latin typeface="+mn-lt"/>
                        <a:ea typeface="Times New Roman" panose="02020603050405020304" pitchFamily="18"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vi-VN" sz="2800" dirty="0">
                          <a:effectLst/>
                          <a:latin typeface="+mj-lt"/>
                        </a:rPr>
                        <a:t> </a:t>
                      </a:r>
                      <a:endParaRPr lang="en-US" sz="28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9998"/>
            <a:ext cx="1689652" cy="1132898"/>
          </a:xfrm>
          <a:prstGeom prst="rect">
            <a:avLst/>
          </a:prstGeom>
        </p:spPr>
      </p:pic>
      <p:sp>
        <p:nvSpPr>
          <p:cNvPr id="3" name="Hộp Văn bản 2"/>
          <p:cNvSpPr txBox="1"/>
          <p:nvPr/>
        </p:nvSpPr>
        <p:spPr>
          <a:xfrm>
            <a:off x="2259724" y="2984938"/>
            <a:ext cx="1282262" cy="954107"/>
          </a:xfrm>
          <a:prstGeom prst="rect">
            <a:avLst/>
          </a:prstGeom>
          <a:noFill/>
        </p:spPr>
        <p:txBody>
          <a:bodyPr wrap="square">
            <a:spAutoFit/>
          </a:bodyPr>
          <a:lstStyle/>
          <a:p>
            <a:pPr algn="ctr"/>
            <a:r>
              <a:rPr lang="en-US" sz="2800" b="1" spc="-20" dirty="0" err="1">
                <a:latin typeface="Times New Roman" panose="02020603050405020304" pitchFamily="18" charset="0"/>
                <a:cs typeface="Times New Roman" panose="02020603050405020304" pitchFamily="18" charset="0"/>
              </a:rPr>
              <a:t>Bố</a:t>
            </a:r>
            <a:r>
              <a:rPr lang="en-US" sz="2800" b="1" spc="-20" dirty="0">
                <a:latin typeface="Times New Roman" panose="02020603050405020304" pitchFamily="18" charset="0"/>
                <a:cs typeface="Times New Roman" panose="02020603050405020304" pitchFamily="18" charset="0"/>
              </a:rPr>
              <a:t> </a:t>
            </a:r>
            <a:r>
              <a:rPr lang="en-US" sz="2800" b="1" spc="-20" dirty="0" err="1">
                <a:latin typeface="Times New Roman" panose="02020603050405020304" pitchFamily="18" charset="0"/>
                <a:cs typeface="Times New Roman" panose="02020603050405020304" pitchFamily="18" charset="0"/>
              </a:rPr>
              <a:t>Giang</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p:cNvSpPr txBox="1"/>
          <p:nvPr/>
        </p:nvSpPr>
        <p:spPr>
          <a:xfrm>
            <a:off x="3983421" y="2212135"/>
            <a:ext cx="5129047" cy="3108543"/>
          </a:xfrm>
          <a:prstGeom prst="rect">
            <a:avLst/>
          </a:prstGeom>
          <a:noFill/>
        </p:spPr>
        <p:txBody>
          <a:bodyPr wrap="square">
            <a:spAutoFit/>
          </a:bodyPr>
          <a:lstStyle/>
          <a:p>
            <a:pPr marR="0" lvl="0">
              <a:lnSpc>
                <a:spcPct val="100000"/>
              </a:lnSpc>
              <a:spcBef>
                <a:spcPts val="0"/>
              </a:spcBef>
              <a:spcAft>
                <a:spcPts val="0"/>
              </a:spcAft>
              <a:buSzPts val="1300"/>
              <a:tabLst>
                <a:tab pos="170815" algn="l"/>
              </a:tabLst>
            </a:pPr>
            <a:r>
              <a:rPr lang="en-US" sz="2800" dirty="0">
                <a:latin typeface="+mj-lt"/>
              </a:rPr>
              <a:t>- </a:t>
            </a:r>
            <a:r>
              <a:rPr lang="vi-VN" sz="2800" dirty="0">
                <a:latin typeface="+mj-lt"/>
              </a:rPr>
              <a:t>Nhắc</a:t>
            </a:r>
            <a:r>
              <a:rPr lang="vi-VN" sz="2800" spc="-65" dirty="0">
                <a:latin typeface="+mj-lt"/>
              </a:rPr>
              <a:t> </a:t>
            </a:r>
            <a:r>
              <a:rPr lang="vi-VN" sz="2800" dirty="0">
                <a:latin typeface="+mj-lt"/>
              </a:rPr>
              <a:t>đến</a:t>
            </a:r>
            <a:r>
              <a:rPr lang="vi-VN" sz="2800" spc="-65" dirty="0">
                <a:latin typeface="+mj-lt"/>
              </a:rPr>
              <a:t> </a:t>
            </a:r>
            <a:r>
              <a:rPr lang="vi-VN" sz="2800" dirty="0">
                <a:latin typeface="+mj-lt"/>
              </a:rPr>
              <a:t>tôi</a:t>
            </a:r>
            <a:r>
              <a:rPr lang="vi-VN" sz="2800" spc="-65" dirty="0">
                <a:latin typeface="+mj-lt"/>
              </a:rPr>
              <a:t> </a:t>
            </a:r>
            <a:r>
              <a:rPr lang="vi-VN" sz="2800" spc="-20" dirty="0">
                <a:latin typeface="+mj-lt"/>
              </a:rPr>
              <a:t>mãi.</a:t>
            </a:r>
            <a:endParaRPr lang="en-US" sz="2800" dirty="0">
              <a:latin typeface="+mj-lt"/>
            </a:endParaRPr>
          </a:p>
          <a:p>
            <a:pPr marR="154940" lvl="0">
              <a:lnSpc>
                <a:spcPct val="100000"/>
              </a:lnSpc>
              <a:spcBef>
                <a:spcPts val="0"/>
              </a:spcBef>
              <a:spcAft>
                <a:spcPts val="0"/>
              </a:spcAft>
              <a:buSzPts val="1300"/>
              <a:tabLst>
                <a:tab pos="170815" algn="l"/>
              </a:tabLst>
            </a:pPr>
            <a:r>
              <a:rPr lang="en-US" sz="2800" dirty="0">
                <a:latin typeface="+mj-lt"/>
              </a:rPr>
              <a:t>- </a:t>
            </a:r>
            <a:r>
              <a:rPr lang="vi-VN" sz="2800" dirty="0">
                <a:latin typeface="+mj-lt"/>
              </a:rPr>
              <a:t>Buồn</a:t>
            </a:r>
            <a:r>
              <a:rPr lang="vi-VN" sz="2800" spc="-85" dirty="0">
                <a:latin typeface="+mj-lt"/>
              </a:rPr>
              <a:t> </a:t>
            </a:r>
            <a:r>
              <a:rPr lang="vi-VN" sz="2800" dirty="0">
                <a:latin typeface="+mj-lt"/>
              </a:rPr>
              <a:t>vì</a:t>
            </a:r>
            <a:r>
              <a:rPr lang="vi-VN" sz="2800" spc="-80" dirty="0">
                <a:latin typeface="+mj-lt"/>
              </a:rPr>
              <a:t> </a:t>
            </a:r>
            <a:r>
              <a:rPr lang="vi-VN" sz="2800" dirty="0">
                <a:latin typeface="+mj-lt"/>
              </a:rPr>
              <a:t>không</a:t>
            </a:r>
            <a:r>
              <a:rPr lang="vi-VN" sz="2800" spc="-80" dirty="0">
                <a:latin typeface="+mj-lt"/>
              </a:rPr>
              <a:t> </a:t>
            </a:r>
            <a:r>
              <a:rPr lang="vi-VN" sz="2800" dirty="0">
                <a:latin typeface="+mj-lt"/>
              </a:rPr>
              <a:t>gặp</a:t>
            </a:r>
            <a:r>
              <a:rPr lang="vi-VN" sz="2800" spc="-80" dirty="0">
                <a:latin typeface="+mj-lt"/>
              </a:rPr>
              <a:t> </a:t>
            </a:r>
            <a:r>
              <a:rPr lang="vi-VN" sz="2800" dirty="0">
                <a:latin typeface="+mj-lt"/>
              </a:rPr>
              <a:t>lại </a:t>
            </a:r>
            <a:r>
              <a:rPr lang="vi-VN" sz="2800" dirty="0" err="1">
                <a:latin typeface="+mj-lt"/>
              </a:rPr>
              <a:t>trước</a:t>
            </a:r>
            <a:r>
              <a:rPr lang="vi-VN" sz="2800" spc="-50" dirty="0">
                <a:latin typeface="+mj-lt"/>
              </a:rPr>
              <a:t> </a:t>
            </a:r>
            <a:r>
              <a:rPr lang="vi-VN" sz="2800" dirty="0">
                <a:latin typeface="+mj-lt"/>
              </a:rPr>
              <a:t>khi</a:t>
            </a:r>
            <a:r>
              <a:rPr lang="vi-VN" sz="2800" spc="-50" dirty="0">
                <a:latin typeface="+mj-lt"/>
              </a:rPr>
              <a:t> </a:t>
            </a:r>
            <a:r>
              <a:rPr lang="vi-VN" sz="2800" dirty="0">
                <a:latin typeface="+mj-lt"/>
              </a:rPr>
              <a:t>tôi</a:t>
            </a:r>
            <a:r>
              <a:rPr lang="vi-VN" sz="2800" spc="-50" dirty="0">
                <a:latin typeface="+mj-lt"/>
              </a:rPr>
              <a:t> </a:t>
            </a:r>
            <a:r>
              <a:rPr lang="vi-VN" sz="2800" dirty="0">
                <a:latin typeface="+mj-lt"/>
              </a:rPr>
              <a:t>lên</a:t>
            </a:r>
            <a:r>
              <a:rPr lang="vi-VN" sz="2800" spc="-50" dirty="0">
                <a:latin typeface="+mj-lt"/>
              </a:rPr>
              <a:t> </a:t>
            </a:r>
            <a:r>
              <a:rPr lang="vi-VN" sz="2800" dirty="0" err="1">
                <a:latin typeface="+mj-lt"/>
              </a:rPr>
              <a:t>đường</a:t>
            </a:r>
            <a:r>
              <a:rPr lang="vi-VN" sz="2800" dirty="0">
                <a:latin typeface="+mj-lt"/>
              </a:rPr>
              <a:t>.</a:t>
            </a:r>
            <a:endParaRPr lang="en-US" sz="2800" dirty="0">
              <a:latin typeface="+mj-lt"/>
            </a:endParaRPr>
          </a:p>
          <a:p>
            <a:pPr marR="171450" lvl="0">
              <a:lnSpc>
                <a:spcPct val="100000"/>
              </a:lnSpc>
              <a:spcBef>
                <a:spcPts val="0"/>
              </a:spcBef>
              <a:spcAft>
                <a:spcPts val="0"/>
              </a:spcAft>
              <a:buSzPts val="1300"/>
              <a:tabLst>
                <a:tab pos="170815" algn="l"/>
              </a:tabLst>
            </a:pPr>
            <a:r>
              <a:rPr lang="en-US" sz="2800" dirty="0">
                <a:latin typeface="+mj-lt"/>
              </a:rPr>
              <a:t>- </a:t>
            </a:r>
            <a:r>
              <a:rPr lang="vi-VN" sz="2800" dirty="0">
                <a:latin typeface="+mj-lt"/>
              </a:rPr>
              <a:t>Ở</a:t>
            </a:r>
            <a:r>
              <a:rPr lang="vi-VN" sz="2800" spc="-95" dirty="0">
                <a:latin typeface="+mj-lt"/>
              </a:rPr>
              <a:t> </a:t>
            </a:r>
            <a:r>
              <a:rPr lang="vi-VN" sz="2800" dirty="0">
                <a:latin typeface="+mj-lt"/>
              </a:rPr>
              <a:t>một</a:t>
            </a:r>
            <a:r>
              <a:rPr lang="vi-VN" sz="2800" spc="-80" dirty="0">
                <a:latin typeface="+mj-lt"/>
              </a:rPr>
              <a:t> </a:t>
            </a:r>
            <a:r>
              <a:rPr lang="vi-VN" sz="2800" dirty="0">
                <a:latin typeface="+mj-lt"/>
              </a:rPr>
              <a:t>mình</a:t>
            </a:r>
            <a:r>
              <a:rPr lang="vi-VN" sz="2800" spc="-80" dirty="0">
                <a:latin typeface="+mj-lt"/>
              </a:rPr>
              <a:t> </a:t>
            </a:r>
            <a:r>
              <a:rPr lang="vi-VN" sz="2800" dirty="0">
                <a:latin typeface="+mj-lt"/>
              </a:rPr>
              <a:t>ngoài</a:t>
            </a:r>
            <a:r>
              <a:rPr lang="vi-VN" sz="2800" spc="-80" dirty="0">
                <a:latin typeface="+mj-lt"/>
              </a:rPr>
              <a:t> </a:t>
            </a:r>
            <a:r>
              <a:rPr lang="vi-VN" sz="2800" dirty="0">
                <a:latin typeface="+mj-lt"/>
              </a:rPr>
              <a:t>kia (Hà Nội).</a:t>
            </a:r>
            <a:endParaRPr lang="en-US" sz="2800" dirty="0">
              <a:latin typeface="+mj-lt"/>
            </a:endParaRPr>
          </a:p>
          <a:p>
            <a:pPr marR="98425" lvl="0">
              <a:lnSpc>
                <a:spcPct val="100000"/>
              </a:lnSpc>
              <a:spcBef>
                <a:spcPts val="0"/>
              </a:spcBef>
              <a:spcAft>
                <a:spcPts val="0"/>
              </a:spcAft>
              <a:buSzPts val="1300"/>
              <a:tabLst>
                <a:tab pos="170815" algn="l"/>
              </a:tabLst>
            </a:pPr>
            <a:r>
              <a:rPr lang="en-US" sz="2800" dirty="0">
                <a:latin typeface="+mj-lt"/>
              </a:rPr>
              <a:t>- </a:t>
            </a:r>
            <a:r>
              <a:rPr lang="vi-VN" sz="2800" dirty="0">
                <a:latin typeface="+mj-lt"/>
              </a:rPr>
              <a:t>Gửi cho tôi một tấm ảnh</a:t>
            </a:r>
            <a:r>
              <a:rPr lang="vi-VN" sz="2800" spc="-85" dirty="0">
                <a:latin typeface="+mj-lt"/>
              </a:rPr>
              <a:t> </a:t>
            </a:r>
            <a:r>
              <a:rPr lang="vi-VN" sz="2800" dirty="0">
                <a:latin typeface="+mj-lt"/>
              </a:rPr>
              <a:t>cá</a:t>
            </a:r>
            <a:r>
              <a:rPr lang="vi-VN" sz="2800" spc="-80" dirty="0">
                <a:latin typeface="+mj-lt"/>
              </a:rPr>
              <a:t> </a:t>
            </a:r>
            <a:r>
              <a:rPr lang="vi-VN" sz="2800" dirty="0">
                <a:latin typeface="+mj-lt"/>
              </a:rPr>
              <a:t>nhân,</a:t>
            </a:r>
            <a:r>
              <a:rPr lang="vi-VN" sz="2800" spc="-80" dirty="0">
                <a:latin typeface="+mj-lt"/>
              </a:rPr>
              <a:t> </a:t>
            </a:r>
            <a:r>
              <a:rPr lang="vi-VN" sz="2800" dirty="0">
                <a:latin typeface="+mj-lt"/>
              </a:rPr>
              <a:t>nhờ</a:t>
            </a:r>
            <a:r>
              <a:rPr lang="vi-VN" sz="2800" spc="-80" dirty="0">
                <a:latin typeface="+mj-lt"/>
              </a:rPr>
              <a:t> </a:t>
            </a:r>
            <a:r>
              <a:rPr lang="vi-VN" sz="2800" dirty="0">
                <a:latin typeface="+mj-lt"/>
              </a:rPr>
              <a:t>bố</a:t>
            </a:r>
            <a:r>
              <a:rPr lang="vi-VN" sz="2800" spc="-85" dirty="0">
                <a:latin typeface="+mj-lt"/>
              </a:rPr>
              <a:t> </a:t>
            </a:r>
            <a:r>
              <a:rPr lang="vi-VN" sz="2800" dirty="0">
                <a:latin typeface="+mj-lt"/>
              </a:rPr>
              <a:t>cầm theo ra chiến </a:t>
            </a:r>
            <a:r>
              <a:rPr lang="vi-VN" sz="2800" dirty="0" err="1">
                <a:latin typeface="+mj-lt"/>
              </a:rPr>
              <a:t>trường</a:t>
            </a:r>
            <a:r>
              <a:rPr lang="vi-VN" sz="2800" dirty="0">
                <a:latin typeface="+mj-lt"/>
              </a:rPr>
              <a:t>.</a:t>
            </a:r>
            <a:endParaRPr lang="en-US" sz="2800" dirty="0">
              <a:latin typeface="+mj-lt"/>
              <a:ea typeface="Times New Roman" panose="02020603050405020304" pitchFamily="18" charset="0"/>
            </a:endParaRPr>
          </a:p>
        </p:txBody>
      </p:sp>
      <p:sp>
        <p:nvSpPr>
          <p:cNvPr id="5" name="Hộp Văn bản 4"/>
          <p:cNvSpPr txBox="1"/>
          <p:nvPr/>
        </p:nvSpPr>
        <p:spPr>
          <a:xfrm>
            <a:off x="9125608" y="2309172"/>
            <a:ext cx="3045372" cy="1815882"/>
          </a:xfrm>
          <a:prstGeom prst="rect">
            <a:avLst/>
          </a:prstGeom>
          <a:noFill/>
        </p:spPr>
        <p:txBody>
          <a:bodyPr wrap="square">
            <a:spAutoFit/>
          </a:bodyPr>
          <a:lstStyle/>
          <a:p>
            <a:pPr marL="49530" marR="57785">
              <a:lnSpc>
                <a:spcPct val="100000"/>
              </a:lnSpc>
              <a:spcBef>
                <a:spcPts val="0"/>
              </a:spcBef>
              <a:spcAft>
                <a:spcPts val="0"/>
              </a:spcAft>
            </a:pPr>
            <a:r>
              <a:rPr lang="vi-VN" sz="2800" dirty="0">
                <a:latin typeface="+mj-lt"/>
              </a:rPr>
              <a:t>Luôn nhớ đến và có cảm tình với tôi,</a:t>
            </a:r>
            <a:r>
              <a:rPr lang="vi-VN" sz="2800" spc="-45" dirty="0">
                <a:latin typeface="+mj-lt"/>
              </a:rPr>
              <a:t> </a:t>
            </a:r>
            <a:r>
              <a:rPr lang="vi-VN" sz="2800" dirty="0">
                <a:latin typeface="+mj-lt"/>
              </a:rPr>
              <a:t>xem</a:t>
            </a:r>
            <a:r>
              <a:rPr lang="vi-VN" sz="2800" spc="-45" dirty="0">
                <a:latin typeface="+mj-lt"/>
              </a:rPr>
              <a:t> </a:t>
            </a:r>
            <a:r>
              <a:rPr lang="vi-VN" sz="2800" dirty="0">
                <a:latin typeface="+mj-lt"/>
              </a:rPr>
              <a:t>tôi</a:t>
            </a:r>
            <a:r>
              <a:rPr lang="vi-VN" sz="2800" spc="-45" dirty="0">
                <a:latin typeface="+mj-lt"/>
              </a:rPr>
              <a:t> </a:t>
            </a:r>
            <a:r>
              <a:rPr lang="vi-VN" sz="2800" dirty="0">
                <a:latin typeface="+mj-lt"/>
              </a:rPr>
              <a:t>là</a:t>
            </a:r>
            <a:r>
              <a:rPr lang="vi-VN" sz="2800" spc="-45" dirty="0">
                <a:latin typeface="+mj-lt"/>
              </a:rPr>
              <a:t> </a:t>
            </a:r>
            <a:r>
              <a:rPr lang="vi-VN" sz="2800" dirty="0">
                <a:latin typeface="+mj-lt"/>
              </a:rPr>
              <a:t>một </a:t>
            </a:r>
            <a:r>
              <a:rPr lang="vi-VN" sz="2800" dirty="0" err="1">
                <a:latin typeface="+mj-lt"/>
              </a:rPr>
              <a:t>người</a:t>
            </a:r>
            <a:r>
              <a:rPr lang="vi-VN" sz="2800" dirty="0">
                <a:latin typeface="+mj-lt"/>
              </a:rPr>
              <a:t> “đặc </a:t>
            </a:r>
            <a:r>
              <a:rPr lang="vi-VN" sz="2800" dirty="0" err="1">
                <a:latin typeface="+mj-lt"/>
              </a:rPr>
              <a:t>biệt</a:t>
            </a:r>
            <a:r>
              <a:rPr lang="vi-VN" sz="2800" dirty="0">
                <a:latin typeface="+mj-lt"/>
              </a:rPr>
              <a:t>”.</a:t>
            </a:r>
            <a:endParaRPr lang="en-US" sz="2800" dirty="0">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Giang</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881" y="4752477"/>
            <a:ext cx="2344865" cy="2344865"/>
          </a:xfrm>
          <a:prstGeom prst="rect">
            <a:avLst/>
          </a:prstGeom>
        </p:spPr>
      </p:pic>
      <p:sp>
        <p:nvSpPr>
          <p:cNvPr id="11" name="Hộp Văn bản 10"/>
          <p:cNvSpPr txBox="1"/>
          <p:nvPr/>
        </p:nvSpPr>
        <p:spPr>
          <a:xfrm>
            <a:off x="1348496" y="1432421"/>
            <a:ext cx="9529711"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50165" marR="0">
              <a:spcBef>
                <a:spcPts val="0"/>
              </a:spcBef>
              <a:spcAft>
                <a:spcPts val="0"/>
              </a:spcAft>
            </a:pPr>
            <a:r>
              <a:rPr lang="vi-VN" sz="2800" b="1" dirty="0">
                <a:solidFill>
                  <a:schemeClr val="bg1"/>
                </a:solidFill>
                <a:effectLst/>
                <a:latin typeface="Times New Roman" panose="02020603050405020304" pitchFamily="18" charset="0"/>
                <a:ea typeface="Times New Roman" panose="02020603050405020304" pitchFamily="18" charset="0"/>
              </a:rPr>
              <a:t>Nhận xét: </a:t>
            </a:r>
            <a:r>
              <a:rPr lang="vi-VN" sz="2800" dirty="0">
                <a:solidFill>
                  <a:schemeClr val="bg1"/>
                </a:solidFill>
                <a:effectLst/>
                <a:latin typeface="Times New Roman" panose="02020603050405020304" pitchFamily="18" charset="0"/>
                <a:ea typeface="Times New Roman" panose="02020603050405020304" pitchFamily="18" charset="0"/>
              </a:rPr>
              <a:t>Qua</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các</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chi</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tiết</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miêu</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tả,</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qua</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nhiều</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điểm</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nhìn</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từ</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các</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nhân</a:t>
            </a:r>
            <a:r>
              <a:rPr lang="vi-VN" sz="2800" spc="-75" dirty="0">
                <a:solidFill>
                  <a:schemeClr val="bg1"/>
                </a:solidFill>
                <a:effectLst/>
                <a:latin typeface="Times New Roman" panose="02020603050405020304" pitchFamily="18" charset="0"/>
                <a:ea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rPr>
              <a:t>vật</a:t>
            </a:r>
            <a:r>
              <a:rPr lang="vi-VN" sz="2800" dirty="0">
                <a:solidFill>
                  <a:schemeClr val="bg1"/>
                </a:solidFill>
                <a:effectLst/>
                <a:latin typeface="Times New Roman" panose="02020603050405020304" pitchFamily="18" charset="0"/>
                <a:ea typeface="Times New Roman" panose="02020603050405020304" pitchFamily="18" charset="0"/>
              </a:rPr>
              <a:t> trong </a:t>
            </a:r>
            <a:r>
              <a:rPr lang="vi-VN" sz="2800" dirty="0" err="1">
                <a:solidFill>
                  <a:schemeClr val="bg1"/>
                </a:solidFill>
                <a:effectLst/>
                <a:latin typeface="Times New Roman" panose="02020603050405020304" pitchFamily="18" charset="0"/>
                <a:ea typeface="Times New Roman" panose="02020603050405020304" pitchFamily="18" charset="0"/>
              </a:rPr>
              <a:t>truyện</a:t>
            </a:r>
            <a:r>
              <a:rPr lang="vi-VN" sz="2800" dirty="0">
                <a:solidFill>
                  <a:schemeClr val="bg1"/>
                </a:solidFill>
                <a:effectLst/>
                <a:latin typeface="Times New Roman" panose="02020603050405020304" pitchFamily="18" charset="0"/>
                <a:ea typeface="Times New Roman" panose="02020603050405020304" pitchFamily="18" charset="0"/>
              </a:rPr>
              <a:t>, có thể thấy Giang là:</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729395" y="2793236"/>
            <a:ext cx="9128790" cy="1055608"/>
          </a:xfrm>
          <a:prstGeom prst="roundRect">
            <a:avLst/>
          </a:prstGeom>
          <a:noFill/>
          <a:ln w="38100">
            <a:solidFill>
              <a:srgbClr val="00CC00"/>
            </a:solidFill>
          </a:ln>
        </p:spPr>
        <p:txBody>
          <a:bodyPr wrap="square">
            <a:spAutoFit/>
          </a:bodyPr>
          <a:lstStyle/>
          <a:p>
            <a:pPr marR="113665">
              <a:tabLst>
                <a:tab pos="171450" algn="l"/>
              </a:tabLs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Một</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cô</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gái</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đời</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sống</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nội</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tâm</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phong</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phú,</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giàu</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rung</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động, giàu yêu thương, nhân </a:t>
            </a:r>
            <a:r>
              <a:rPr lang="vi-VN" sz="2800" dirty="0" err="1">
                <a:latin typeface="Times New Roman" panose="02020603050405020304" pitchFamily="18" charset="0"/>
                <a:ea typeface="Times New Roman" panose="02020603050405020304" pitchFamily="18" charset="0"/>
              </a:rPr>
              <a:t>hậu</a:t>
            </a:r>
            <a:r>
              <a:rPr lang="vi-VN" sz="28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2123533" y="4145210"/>
            <a:ext cx="9128790" cy="1055608"/>
          </a:xfrm>
          <a:prstGeom prst="roundRect">
            <a:avLst/>
          </a:prstGeom>
          <a:noFill/>
          <a:ln w="38100">
            <a:solidFill>
              <a:srgbClr val="00CC00"/>
            </a:solidFill>
          </a:ln>
        </p:spPr>
        <p:txBody>
          <a:bodyPr wrap="square">
            <a:spAutoFit/>
          </a:bodyPr>
          <a:lstStyle/>
          <a:p>
            <a:pPr marR="229235">
              <a:tabLst>
                <a:tab pos="171450" algn="l"/>
              </a:tabLs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Một</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cô</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gái</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chu</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đáo,</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đảm</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đang,</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sớm</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lo</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toan</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cuộc</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sống</a:t>
            </a:r>
            <a:r>
              <a:rPr lang="vi-VN" sz="2800" spc="-7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gia đình của 2 bố con trong hoàn cảnh mẹ mất sớm.</a:t>
            </a:r>
            <a:endParaRPr lang="en-US" sz="2000" dirty="0">
              <a:latin typeface="Times New Roman" panose="02020603050405020304" pitchFamily="18" charset="0"/>
              <a:ea typeface="Times New Roman" panose="02020603050405020304" pitchFamily="18" charset="0"/>
            </a:endParaRPr>
          </a:p>
        </p:txBody>
      </p:sp>
      <p:sp>
        <p:nvSpPr>
          <p:cNvPr id="15" name="Hộp Văn bản 14"/>
          <p:cNvSpPr txBox="1"/>
          <p:nvPr/>
        </p:nvSpPr>
        <p:spPr>
          <a:xfrm>
            <a:off x="3094568" y="5497184"/>
            <a:ext cx="8277625" cy="1055608"/>
          </a:xfrm>
          <a:prstGeom prst="roundRect">
            <a:avLst/>
          </a:prstGeom>
          <a:noFill/>
          <a:ln w="38100">
            <a:solidFill>
              <a:srgbClr val="00CC00"/>
            </a:solidFill>
          </a:ln>
        </p:spPr>
        <p:txBody>
          <a:bodyPr wrap="square">
            <a:spAutoFit/>
          </a:bodyPr>
          <a:lstStyle/>
          <a:p>
            <a:pPr marR="91440"/>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gái</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khát</a:t>
            </a:r>
            <a:r>
              <a:rPr lang="en-US" sz="2800" spc="-7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khao</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yêu</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thương</a:t>
            </a:r>
            <a:r>
              <a:rPr lang="en-US" sz="2800" dirty="0">
                <a:latin typeface="Times New Roman" panose="02020603050405020304" pitchFamily="18" charset="0"/>
                <a:ea typeface="Calibri" panose="020F0502020204030204" pitchFamily="34" charset="0"/>
              </a:rPr>
              <a:t>,</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thích</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được</a:t>
            </a:r>
            <a:r>
              <a:rPr lang="en-US" sz="2800" spc="-7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chia</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sẻ</a:t>
            </a:r>
            <a:r>
              <a:rPr lang="en-US" sz="2800" spc="-7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mát</a:t>
            </a:r>
            <a:r>
              <a:rPr lang="en-US" sz="2800" dirty="0">
                <a:latin typeface="Times New Roman" panose="02020603050405020304" pitchFamily="18" charset="0"/>
                <a:ea typeface="Calibri" panose="020F0502020204030204" pitchFamily="34" charset="0"/>
              </a:rPr>
              <a:t> do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7" name="Hộp Văn bản 6"/>
          <p:cNvSpPr txBox="1"/>
          <p:nvPr/>
        </p:nvSpPr>
        <p:spPr>
          <a:xfrm>
            <a:off x="2016768" y="1947743"/>
            <a:ext cx="7735307" cy="2962513"/>
          </a:xfrm>
          <a:prstGeom prst="wedgeRoundRectCallout">
            <a:avLst>
              <a:gd name="adj1" fmla="val -44747"/>
              <a:gd name="adj2" fmla="val 61790"/>
              <a:gd name="adj3" fmla="val 16667"/>
            </a:avLst>
          </a:prstGeom>
          <a:noFill/>
          <a:ln w="38100">
            <a:solidFill>
              <a:srgbClr val="00CC00"/>
            </a:solidFill>
          </a:ln>
        </p:spPr>
        <p:txBody>
          <a:bodyPr wrap="square">
            <a:spAutoFit/>
          </a:bodyPr>
          <a:lstStyle/>
          <a:p>
            <a:pPr algn="ctr"/>
            <a:r>
              <a:rPr lang="de-DE"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Yêu cầu: Thảo luận </a:t>
            </a:r>
            <a:endParaRPr lang="de-DE"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1.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2. Theo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Hai </a:t>
            </a:r>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881" y="4752477"/>
            <a:ext cx="2344865" cy="2344865"/>
          </a:xfrm>
          <a:prstGeom prst="rect">
            <a:avLst/>
          </a:prstGeom>
        </p:spPr>
      </p:pic>
      <p:pic>
        <p:nvPicPr>
          <p:cNvPr id="9" name="Hình ảnh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856" y="4836682"/>
            <a:ext cx="2192752" cy="1925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604" y="5654157"/>
            <a:ext cx="1285213" cy="1128480"/>
          </a:xfrm>
          <a:prstGeom prst="rect">
            <a:avLst/>
          </a:prstGeom>
        </p:spPr>
      </p:pic>
      <p:sp>
        <p:nvSpPr>
          <p:cNvPr id="12" name="Hộp Văn bản 11"/>
          <p:cNvSpPr txBox="1"/>
          <p:nvPr/>
        </p:nvSpPr>
        <p:spPr>
          <a:xfrm>
            <a:off x="1200808" y="1431249"/>
            <a:ext cx="6332482" cy="523220"/>
          </a:xfrm>
          <a:prstGeom prst="rect">
            <a:avLst/>
          </a:prstGeom>
          <a:noFill/>
        </p:spPr>
        <p:txBody>
          <a:bodyPr wrap="square">
            <a:spAutoFit/>
          </a:bodyPr>
          <a:lstStyle/>
          <a:p>
            <a:pPr marL="0" marR="91440">
              <a:spcBef>
                <a:spcPts val="0"/>
              </a:spcBef>
              <a:spcAft>
                <a:spcPts val="0"/>
              </a:spcAft>
            </a:pPr>
            <a:r>
              <a:rPr lang="en-US" sz="2800" b="1" dirty="0">
                <a:solidFill>
                  <a:srgbClr val="00B050"/>
                </a:solidFill>
                <a:effectLst/>
                <a:latin typeface="Times New Roman" panose="02020603050405020304" pitchFamily="18" charset="0"/>
                <a:ea typeface="Calibri" panose="020F0502020204030204" pitchFamily="34" charset="0"/>
              </a:rPr>
              <a:t>a. </a:t>
            </a:r>
            <a:r>
              <a:rPr lang="en-US" sz="2800" b="1" dirty="0" err="1">
                <a:solidFill>
                  <a:srgbClr val="00B050"/>
                </a:solidFill>
                <a:effectLst/>
                <a:latin typeface="Times New Roman" panose="02020603050405020304" pitchFamily="18" charset="0"/>
                <a:ea typeface="Calibri" panose="020F0502020204030204" pitchFamily="34" charset="0"/>
              </a:rPr>
              <a:t>Chủ</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đề</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tác</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phẩm</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200808" y="2391745"/>
            <a:ext cx="10135729"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Chủ</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đề</a:t>
            </a:r>
            <a:r>
              <a:rPr lang="en-US" sz="2800" b="1"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Vẻ</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đẹp</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của</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tình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người</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ấm</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áp</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nhân</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hậu</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nghĩa</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tình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giá</a:t>
            </a:r>
            <a:r>
              <a:rPr lang="en-US" sz="2800" dirty="0">
                <a:solidFill>
                  <a:schemeClr val="bg1"/>
                </a:solidFill>
                <a:latin typeface="Times New Roman" panose="02020603050405020304" pitchFamily="18" charset="0"/>
                <a:ea typeface="Calibri" panose="020F0502020204030204" pitchFamily="34" charset="0"/>
              </a:rPr>
              <a:t> trị </a:t>
            </a:r>
            <a:r>
              <a:rPr lang="en-US" sz="2800" dirty="0" err="1">
                <a:solidFill>
                  <a:schemeClr val="bg1"/>
                </a:solidFill>
                <a:latin typeface="Times New Roman" panose="02020603050405020304" pitchFamily="18" charset="0"/>
                <a:ea typeface="Calibri" panose="020F0502020204030204" pitchFamily="34" charset="0"/>
              </a:rPr>
              <a:t>của</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những</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khoảnh</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khắc</a:t>
            </a:r>
            <a:r>
              <a:rPr lang="en-US" sz="2800" dirty="0">
                <a:solidFill>
                  <a:schemeClr val="bg1"/>
                </a:solidFill>
                <a:latin typeface="Times New Roman" panose="02020603050405020304" pitchFamily="18" charset="0"/>
                <a:ea typeface="Calibri" panose="020F0502020204030204" pitchFamily="34" charset="0"/>
              </a:rPr>
              <a:t> rung </a:t>
            </a:r>
            <a:r>
              <a:rPr lang="en-US" sz="2800" dirty="0" err="1">
                <a:solidFill>
                  <a:schemeClr val="bg1"/>
                </a:solidFill>
                <a:latin typeface="Times New Roman" panose="02020603050405020304" pitchFamily="18" charset="0"/>
                <a:ea typeface="Calibri" panose="020F0502020204030204" pitchFamily="34" charset="0"/>
              </a:rPr>
              <a:t>động</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đầu</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đời</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sau</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một</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cuộc</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gặp</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gỡ</a:t>
            </a:r>
            <a:r>
              <a:rPr lang="en-US" sz="2800" dirty="0">
                <a:solidFill>
                  <a:schemeClr val="bg1"/>
                </a:solidFill>
                <a:latin typeface="Times New Roman" panose="02020603050405020304" pitchFamily="18" charset="0"/>
                <a:ea typeface="Calibri" panose="020F0502020204030204" pitchFamily="34" charset="0"/>
              </a:rPr>
              <a:t>.</a:t>
            </a:r>
            <a:endParaRPr lang="en-US" sz="2800" dirty="0">
              <a:solidFill>
                <a:schemeClr val="bg1"/>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0"/>
            <a:ext cx="12233868" cy="688534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14" name="Hộp Văn bản 13"/>
          <p:cNvSpPr txBox="1"/>
          <p:nvPr/>
        </p:nvSpPr>
        <p:spPr>
          <a:xfrm>
            <a:off x="1078893" y="390613"/>
            <a:ext cx="4359163"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Căn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cứ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xác</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định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chủ</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đề</a:t>
            </a:r>
            <a:r>
              <a:rPr lang="en-US" sz="2800" b="1" dirty="0">
                <a:solidFill>
                  <a:schemeClr val="bg1"/>
                </a:solidFill>
                <a:latin typeface="Times New Roman" panose="02020603050405020304" pitchFamily="18" charset="0"/>
                <a:ea typeface="Calibri" panose="020F0502020204030204" pitchFamily="34" charset="0"/>
              </a:rPr>
              <a:t>:</a:t>
            </a:r>
            <a:endParaRPr lang="en-US" sz="2800" b="1"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078893" y="1251783"/>
            <a:ext cx="10218034" cy="1532334"/>
          </a:xfrm>
          <a:prstGeom prst="roundRect">
            <a:avLst/>
          </a:prstGeom>
          <a:noFill/>
          <a:ln w="38100">
            <a:solidFill>
              <a:srgbClr val="00CC00"/>
            </a:solidFill>
          </a:ln>
        </p:spPr>
        <p:txBody>
          <a:bodyPr wrap="square">
            <a:spAutoFit/>
          </a:bodyPr>
          <a:lstStyle/>
          <a:p>
            <a:pPr marR="40640" algn="just">
              <a:tabLst>
                <a:tab pos="179070" algn="l"/>
              </a:tabLst>
            </a:pPr>
            <a:r>
              <a:rPr lang="en-US" sz="2800" b="1"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Nhan</a:t>
            </a:r>
            <a:r>
              <a:rPr lang="vi-VN" sz="2800" b="1" spc="-3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đề</a:t>
            </a:r>
            <a:r>
              <a:rPr lang="vi-VN" sz="2800" b="1" spc="-5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VB:</a:t>
            </a:r>
            <a:r>
              <a:rPr lang="vi-VN" sz="2800" b="1" spc="-3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Giang là tên nhân </a:t>
            </a:r>
            <a:r>
              <a:rPr lang="vi-VN" sz="2800" dirty="0" err="1">
                <a:latin typeface="Times New Roman" panose="02020603050405020304" pitchFamily="18" charset="0"/>
                <a:ea typeface="Times New Roman" panose="02020603050405020304" pitchFamily="18" charset="0"/>
              </a:rPr>
              <a:t>vật</a:t>
            </a:r>
            <a:r>
              <a:rPr lang="vi-VN" sz="2800" dirty="0">
                <a:latin typeface="Times New Roman" panose="02020603050405020304" pitchFamily="18" charset="0"/>
                <a:ea typeface="Times New Roman" panose="02020603050405020304" pitchFamily="18" charset="0"/>
              </a:rPr>
              <a:t> chính, cũng là </a:t>
            </a:r>
            <a:r>
              <a:rPr lang="vi-VN" sz="2800" dirty="0" err="1">
                <a:latin typeface="Times New Roman" panose="02020603050405020304" pitchFamily="18" charset="0"/>
                <a:ea typeface="Times New Roman" panose="02020603050405020304" pitchFamily="18" charset="0"/>
              </a:rPr>
              <a:t>người</a:t>
            </a:r>
            <a:r>
              <a:rPr lang="vi-VN" sz="2800" dirty="0">
                <a:latin typeface="Times New Roman" panose="02020603050405020304" pitchFamily="18" charset="0"/>
                <a:ea typeface="Times New Roman" panose="02020603050405020304" pitchFamily="18" charset="0"/>
              </a:rPr>
              <a:t> con</a:t>
            </a:r>
            <a:r>
              <a:rPr lang="vi-VN" sz="2800" spc="4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gái mang vẻ đẹp tình </a:t>
            </a:r>
            <a:r>
              <a:rPr lang="vi-VN" sz="2800" dirty="0" err="1">
                <a:latin typeface="Times New Roman" panose="02020603050405020304" pitchFamily="18" charset="0"/>
                <a:ea typeface="Times New Roman" panose="02020603050405020304" pitchFamily="18" charset="0"/>
              </a:rPr>
              <a:t>người</a:t>
            </a:r>
            <a:r>
              <a:rPr lang="vi-VN" sz="2800" dirty="0">
                <a:latin typeface="Times New Roman" panose="02020603050405020304" pitchFamily="18" charset="0"/>
                <a:ea typeface="Times New Roman" panose="02020603050405020304" pitchFamily="18" charset="0"/>
              </a:rPr>
              <a:t> và đánh dấu khoảnh khắc rung động đầu đời của nhân vật </a:t>
            </a:r>
            <a:r>
              <a:rPr lang="vi-VN" sz="2800" i="1" dirty="0">
                <a:latin typeface="Times New Roman" panose="02020603050405020304" pitchFamily="18" charset="0"/>
                <a:ea typeface="Times New Roman" panose="02020603050405020304" pitchFamily="18" charset="0"/>
              </a:rPr>
              <a:t>tôi.</a:t>
            </a:r>
            <a:endParaRPr lang="en-US" sz="2000" dirty="0">
              <a:latin typeface="Times New Roman" panose="02020603050405020304" pitchFamily="18" charset="0"/>
              <a:ea typeface="Times New Roman" panose="02020603050405020304" pitchFamily="18" charset="0"/>
            </a:endParaRPr>
          </a:p>
        </p:txBody>
      </p:sp>
      <p:sp>
        <p:nvSpPr>
          <p:cNvPr id="4" name="Hộp Văn bản 3"/>
          <p:cNvSpPr txBox="1"/>
          <p:nvPr/>
        </p:nvSpPr>
        <p:spPr>
          <a:xfrm>
            <a:off x="1078893" y="2920048"/>
            <a:ext cx="7874189" cy="578882"/>
          </a:xfrm>
          <a:prstGeom prst="roundRect">
            <a:avLst/>
          </a:prstGeom>
          <a:noFill/>
          <a:ln w="38100">
            <a:solidFill>
              <a:srgbClr val="00CC00"/>
            </a:solidFill>
          </a:ln>
        </p:spPr>
        <p:txBody>
          <a:bodyPr wrap="square">
            <a:spAutoFit/>
          </a:bodyPr>
          <a:lstStyle/>
          <a:p>
            <a:pPr marR="40640" algn="just">
              <a:tabLst>
                <a:tab pos="251460" algn="l"/>
              </a:tabLst>
            </a:pPr>
            <a:r>
              <a:rPr lang="en-US" sz="2800" b="1"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Cốt </a:t>
            </a:r>
            <a:r>
              <a:rPr lang="vi-VN" sz="2800" b="1" dirty="0" err="1">
                <a:latin typeface="Times New Roman" panose="02020603050405020304" pitchFamily="18" charset="0"/>
                <a:ea typeface="Times New Roman" panose="02020603050405020304" pitchFamily="18" charset="0"/>
              </a:rPr>
              <a:t>truyện</a:t>
            </a:r>
            <a:r>
              <a:rPr lang="vi-VN" sz="2800" b="1"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cuộc gặp gỡ tình cờ trong chiến tranh.</a:t>
            </a:r>
            <a:endParaRPr lang="en-US" sz="20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1078893" y="3648511"/>
            <a:ext cx="9539851" cy="1055608"/>
          </a:xfrm>
          <a:prstGeom prst="roundRect">
            <a:avLst/>
          </a:prstGeom>
          <a:noFill/>
          <a:ln w="38100">
            <a:solidFill>
              <a:srgbClr val="00CC00"/>
            </a:solidFill>
          </a:ln>
        </p:spPr>
        <p:txBody>
          <a:bodyPr wrap="square">
            <a:spAutoFit/>
          </a:bodyPr>
          <a:lstStyle/>
          <a:p>
            <a:pPr marR="40640" algn="just">
              <a:tabLst>
                <a:tab pos="167005" algn="l"/>
              </a:tabLst>
            </a:pPr>
            <a:r>
              <a:rPr lang="en-US" sz="2800" b="1"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Sự</a:t>
            </a:r>
            <a:r>
              <a:rPr lang="vi-VN" sz="2800" b="1" spc="-85" dirty="0">
                <a:latin typeface="Times New Roman" panose="02020603050405020304" pitchFamily="18" charset="0"/>
                <a:ea typeface="Times New Roman" panose="02020603050405020304" pitchFamily="18" charset="0"/>
              </a:rPr>
              <a:t> </a:t>
            </a:r>
            <a:r>
              <a:rPr lang="vi-VN" sz="2800" b="1" dirty="0" err="1">
                <a:latin typeface="Times New Roman" panose="02020603050405020304" pitchFamily="18" charset="0"/>
                <a:ea typeface="Times New Roman" panose="02020603050405020304" pitchFamily="18" charset="0"/>
              </a:rPr>
              <a:t>kiện</a:t>
            </a:r>
            <a:r>
              <a:rPr lang="vi-VN" sz="2800" b="1" dirty="0">
                <a:latin typeface="Times New Roman" panose="02020603050405020304" pitchFamily="18" charset="0"/>
                <a:ea typeface="Times New Roman" panose="02020603050405020304" pitchFamily="18" charset="0"/>
              </a:rPr>
              <a:t>:</a:t>
            </a:r>
            <a:r>
              <a:rPr lang="vi-VN" sz="2800" b="1"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xoay</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quanh cuộc gặp gỡ và quá trình</a:t>
            </a:r>
            <a:r>
              <a:rPr lang="vi-VN" sz="2800" spc="-3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nảy</a:t>
            </a:r>
            <a:r>
              <a:rPr lang="vi-VN" sz="2800" spc="-3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sinh</a:t>
            </a:r>
            <a:r>
              <a:rPr lang="vi-VN" sz="2800" spc="-3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sự</a:t>
            </a:r>
            <a:r>
              <a:rPr lang="vi-VN" sz="2800" spc="-3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rung động giữa Giang và </a:t>
            </a:r>
            <a:r>
              <a:rPr lang="vi-VN" sz="2800" i="1" spc="-20" dirty="0">
                <a:latin typeface="Times New Roman" panose="02020603050405020304" pitchFamily="18" charset="0"/>
                <a:ea typeface="Times New Roman" panose="02020603050405020304" pitchFamily="18" charset="0"/>
              </a:rPr>
              <a:t>tôi</a:t>
            </a:r>
            <a:r>
              <a:rPr lang="vi-VN" sz="2800" spc="-2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604" y="5654157"/>
            <a:ext cx="1285213" cy="1128480"/>
          </a:xfrm>
          <a:prstGeom prst="rect">
            <a:avLst/>
          </a:prstGeom>
        </p:spPr>
      </p:pic>
      <p:sp>
        <p:nvSpPr>
          <p:cNvPr id="11" name="Hộp Văn bản 10"/>
          <p:cNvSpPr txBox="1"/>
          <p:nvPr/>
        </p:nvSpPr>
        <p:spPr>
          <a:xfrm>
            <a:off x="1201036" y="4986407"/>
            <a:ext cx="9239568" cy="1532334"/>
          </a:xfrm>
          <a:prstGeom prst="roundRect">
            <a:avLst/>
          </a:prstGeom>
          <a:noFill/>
          <a:ln w="38100">
            <a:solidFill>
              <a:srgbClr val="00CC00"/>
            </a:solidFill>
          </a:ln>
        </p:spPr>
        <p:txBody>
          <a:bodyPr wrap="square">
            <a:spAutoFit/>
          </a:bodyPr>
          <a:lstStyle/>
          <a:p>
            <a:pPr marR="91440"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Người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chuyện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spc="2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vật</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người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hiện</a:t>
            </a:r>
            <a:r>
              <a:rPr lang="en-US" sz="2800" dirty="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trình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cảm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đẹp</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người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những</a:t>
            </a:r>
            <a:r>
              <a:rPr lang="en-US" sz="2800" dirty="0">
                <a:latin typeface="Times New Roman" panose="02020603050405020304" pitchFamily="18" charset="0"/>
                <a:ea typeface="Calibri" panose="020F0502020204030204" pitchFamily="34" charset="0"/>
              </a:rPr>
              <a:t> rung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animBg="1"/>
      <p:bldP spid="7"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807186"/>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604" y="5654157"/>
            <a:ext cx="1285213" cy="1128480"/>
          </a:xfrm>
          <a:prstGeom prst="rect">
            <a:avLst/>
          </a:prstGeom>
        </p:spPr>
      </p:pic>
      <p:sp>
        <p:nvSpPr>
          <p:cNvPr id="12" name="Hộp Văn bản 11"/>
          <p:cNvSpPr txBox="1"/>
          <p:nvPr/>
        </p:nvSpPr>
        <p:spPr>
          <a:xfrm>
            <a:off x="1200808" y="1431249"/>
            <a:ext cx="6332482" cy="523220"/>
          </a:xfrm>
          <a:prstGeom prst="rect">
            <a:avLst/>
          </a:prstGeom>
          <a:noFill/>
        </p:spPr>
        <p:txBody>
          <a:bodyPr wrap="square">
            <a:spAutoFit/>
          </a:bodyPr>
          <a:lstStyle/>
          <a:p>
            <a:pPr marR="91440"/>
            <a:r>
              <a:rPr lang="en-US" sz="2800" b="1" dirty="0">
                <a:solidFill>
                  <a:srgbClr val="00CC00"/>
                </a:solidFill>
                <a:effectLst/>
                <a:latin typeface="Times New Roman" panose="02020603050405020304" pitchFamily="18" charset="0"/>
                <a:ea typeface="Calibri" panose="020F0502020204030204" pitchFamily="34" charset="0"/>
              </a:rPr>
              <a:t>b. </a:t>
            </a:r>
            <a:r>
              <a:rPr lang="en-US" sz="2800" b="1" dirty="0" err="1">
                <a:solidFill>
                  <a:srgbClr val="00CC00"/>
                </a:solidFill>
                <a:effectLst/>
                <a:latin typeface="Times New Roman" panose="02020603050405020304" pitchFamily="18" charset="0"/>
                <a:ea typeface="Calibri" panose="020F0502020204030204" pitchFamily="34" charset="0"/>
              </a:rPr>
              <a:t>Tư</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tưởng</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tác</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phẩm</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200808" y="2442823"/>
            <a:ext cx="10328583" cy="1532334"/>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49530" marR="40640" algn="just">
              <a:spcBef>
                <a:spcPts val="0"/>
              </a:spcBef>
              <a:spcAft>
                <a:spcPts val="0"/>
              </a:spcAft>
            </a:pPr>
            <a:r>
              <a:rPr lang="vi-VN" sz="2800" b="1" dirty="0">
                <a:solidFill>
                  <a:schemeClr val="bg1"/>
                </a:solidFill>
                <a:latin typeface="Times New Roman" panose="02020603050405020304" pitchFamily="18" charset="0"/>
                <a:ea typeface="Times New Roman" panose="02020603050405020304" pitchFamily="18" charset="0"/>
              </a:rPr>
              <a:t>- Tư tưởng: </a:t>
            </a:r>
            <a:r>
              <a:rPr lang="vi-VN" sz="2800" dirty="0">
                <a:solidFill>
                  <a:schemeClr val="bg1"/>
                </a:solidFill>
                <a:latin typeface="Times New Roman" panose="02020603050405020304" pitchFamily="18" charset="0"/>
                <a:ea typeface="Times New Roman" panose="02020603050405020304" pitchFamily="18" charset="0"/>
              </a:rPr>
              <a:t>Trân</a:t>
            </a:r>
            <a:r>
              <a:rPr lang="vi-VN" sz="2800" spc="-65"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trọng</a:t>
            </a:r>
            <a:r>
              <a:rPr lang="vi-VN" sz="2800" spc="-65"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tình </a:t>
            </a:r>
            <a:r>
              <a:rPr lang="vi-VN" sz="2800" dirty="0" err="1">
                <a:solidFill>
                  <a:schemeClr val="bg1"/>
                </a:solidFill>
                <a:latin typeface="Times New Roman" panose="02020603050405020304" pitchFamily="18" charset="0"/>
                <a:ea typeface="Times New Roman" panose="02020603050405020304" pitchFamily="18" charset="0"/>
              </a:rPr>
              <a:t>người</a:t>
            </a:r>
            <a:r>
              <a:rPr lang="vi-VN" sz="2800" dirty="0">
                <a:solidFill>
                  <a:schemeClr val="bg1"/>
                </a:solidFill>
                <a:latin typeface="Times New Roman" panose="02020603050405020304" pitchFamily="18" charset="0"/>
                <a:ea typeface="Times New Roman" panose="02020603050405020304" pitchFamily="18" charset="0"/>
              </a:rPr>
              <a:t>,</a:t>
            </a:r>
            <a:r>
              <a:rPr lang="vi-VN" sz="2800" spc="-85"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trân</a:t>
            </a:r>
            <a:r>
              <a:rPr lang="vi-VN" sz="2800" spc="-8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quý kỉ </a:t>
            </a:r>
            <a:r>
              <a:rPr lang="vi-VN" sz="2800" dirty="0" err="1">
                <a:solidFill>
                  <a:schemeClr val="bg1"/>
                </a:solidFill>
                <a:latin typeface="Times New Roman" panose="02020603050405020304" pitchFamily="18" charset="0"/>
                <a:ea typeface="Times New Roman" panose="02020603050405020304" pitchFamily="18" charset="0"/>
              </a:rPr>
              <a:t>niệm</a:t>
            </a:r>
            <a:r>
              <a:rPr lang="vi-VN" sz="2800" dirty="0">
                <a:solidFill>
                  <a:schemeClr val="bg1"/>
                </a:solidFill>
                <a:latin typeface="Times New Roman" panose="02020603050405020304" pitchFamily="18" charset="0"/>
                <a:ea typeface="Times New Roman" panose="02020603050405020304" pitchFamily="18" charset="0"/>
              </a:rPr>
              <a:t> và kí ức rung động “vẩn vơ, lưu luyến”</a:t>
            </a:r>
            <a:r>
              <a:rPr lang="vi-VN" sz="2800" spc="370" dirty="0">
                <a:solidFill>
                  <a:schemeClr val="bg1"/>
                </a:solidFill>
                <a:latin typeface="Times New Roman" panose="02020603050405020304" pitchFamily="18" charset="0"/>
                <a:ea typeface="Times New Roman" panose="02020603050405020304" pitchFamily="18" charset="0"/>
              </a:rPr>
              <a:t> </a:t>
            </a:r>
            <a:r>
              <a:rPr lang="vi-VN" sz="2800" spc="-10" dirty="0">
                <a:solidFill>
                  <a:schemeClr val="bg1"/>
                </a:solidFill>
                <a:latin typeface="Times New Roman" panose="02020603050405020304" pitchFamily="18" charset="0"/>
                <a:ea typeface="Times New Roman" panose="02020603050405020304" pitchFamily="18" charset="0"/>
              </a:rPr>
              <a:t>trong</a:t>
            </a:r>
            <a:r>
              <a:rPr lang="vi-VN" sz="2800" dirty="0">
                <a:solidFill>
                  <a:schemeClr val="bg1"/>
                </a:solidFill>
                <a:latin typeface="Times New Roman" panose="02020603050405020304" pitchFamily="18" charset="0"/>
                <a:ea typeface="Times New Roman" panose="02020603050405020304" pitchFamily="18" charset="0"/>
              </a:rPr>
              <a:t> hoàn </a:t>
            </a:r>
            <a:r>
              <a:rPr lang="vi-VN" sz="2800" spc="-20" dirty="0">
                <a:solidFill>
                  <a:schemeClr val="bg1"/>
                </a:solidFill>
                <a:latin typeface="Times New Roman" panose="02020603050405020304" pitchFamily="18" charset="0"/>
                <a:ea typeface="Times New Roman" panose="02020603050405020304" pitchFamily="18" charset="0"/>
              </a:rPr>
              <a:t>cảnh </a:t>
            </a:r>
            <a:r>
              <a:rPr lang="vi-VN" sz="2800" dirty="0">
                <a:solidFill>
                  <a:schemeClr val="bg1"/>
                </a:solidFill>
                <a:latin typeface="Times New Roman" panose="02020603050405020304" pitchFamily="18" charset="0"/>
                <a:ea typeface="Times New Roman" panose="02020603050405020304" pitchFamily="18" charset="0"/>
              </a:rPr>
              <a:t>chiến tranh</a:t>
            </a:r>
            <a:r>
              <a:rPr lang="vi-VN" sz="2800" spc="200" dirty="0">
                <a:solidFill>
                  <a:schemeClr val="bg1"/>
                </a:solidFill>
                <a:latin typeface="Times New Roman" panose="02020603050405020304" pitchFamily="18" charset="0"/>
                <a:ea typeface="Times New Roman" panose="02020603050405020304" pitchFamily="18" charset="0"/>
              </a:rPr>
              <a:t> nhiều </a:t>
            </a:r>
            <a:r>
              <a:rPr lang="vi-VN" sz="2800" dirty="0">
                <a:solidFill>
                  <a:schemeClr val="bg1"/>
                </a:solidFill>
                <a:latin typeface="Times New Roman" panose="02020603050405020304" pitchFamily="18" charset="0"/>
                <a:ea typeface="Times New Roman" panose="02020603050405020304" pitchFamily="18" charset="0"/>
              </a:rPr>
              <a:t>mất</a:t>
            </a:r>
            <a:r>
              <a:rPr lang="vi-VN" sz="2800" spc="-1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mát,</a:t>
            </a:r>
            <a:r>
              <a:rPr lang="vi-VN" sz="2800" spc="-1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nhiều nỗi đau.</a:t>
            </a:r>
            <a:endParaRPr lang="en-US" sz="2000"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145737"/>
            <a:ext cx="7147379" cy="646331"/>
          </a:xfrm>
          <a:prstGeom prst="rect">
            <a:avLst/>
          </a:prstGeom>
          <a:noFill/>
        </p:spPr>
        <p:txBody>
          <a:bodyPr wrap="square">
            <a:spAutoFit/>
          </a:bodyPr>
          <a:lstStyle/>
          <a:p>
            <a:pPr algn="just"/>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Khám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phá</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bản</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p:cNvSpPr txBox="1"/>
          <p:nvPr/>
        </p:nvSpPr>
        <p:spPr>
          <a:xfrm>
            <a:off x="1035712" y="687918"/>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235" y="5679399"/>
            <a:ext cx="1285213" cy="1128480"/>
          </a:xfrm>
          <a:prstGeom prst="rect">
            <a:avLst/>
          </a:prstGeom>
        </p:spPr>
      </p:pic>
      <p:sp>
        <p:nvSpPr>
          <p:cNvPr id="12" name="Hộp Văn bản 11"/>
          <p:cNvSpPr txBox="1"/>
          <p:nvPr/>
        </p:nvSpPr>
        <p:spPr>
          <a:xfrm>
            <a:off x="1200808" y="1232464"/>
            <a:ext cx="6332482" cy="523220"/>
          </a:xfrm>
          <a:prstGeom prst="rect">
            <a:avLst/>
          </a:prstGeom>
          <a:noFill/>
        </p:spPr>
        <p:txBody>
          <a:bodyPr wrap="square">
            <a:spAutoFit/>
          </a:bodyPr>
          <a:lstStyle/>
          <a:p>
            <a:pPr marR="91440"/>
            <a:r>
              <a:rPr lang="en-US" sz="2800" b="1" dirty="0">
                <a:solidFill>
                  <a:srgbClr val="00CC00"/>
                </a:solidFill>
                <a:effectLst/>
                <a:latin typeface="Times New Roman" panose="02020603050405020304" pitchFamily="18" charset="0"/>
                <a:ea typeface="Calibri" panose="020F0502020204030204" pitchFamily="34" charset="0"/>
              </a:rPr>
              <a:t>b. </a:t>
            </a:r>
            <a:r>
              <a:rPr lang="en-US" sz="2800" b="1" dirty="0" err="1">
                <a:solidFill>
                  <a:srgbClr val="00CC00"/>
                </a:solidFill>
                <a:effectLst/>
                <a:latin typeface="Times New Roman" panose="02020603050405020304" pitchFamily="18" charset="0"/>
                <a:ea typeface="Calibri" panose="020F0502020204030204" pitchFamily="34" charset="0"/>
              </a:rPr>
              <a:t>Tư</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tưởng</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tác</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phẩm</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200808" y="1776405"/>
            <a:ext cx="10328583"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49530" marR="40640" algn="just">
              <a:spcBef>
                <a:spcPts val="0"/>
              </a:spcBef>
              <a:spcAft>
                <a:spcPts val="0"/>
              </a:spcAft>
            </a:pPr>
            <a:r>
              <a:rPr lang="en-US" sz="2800" b="1" dirty="0">
                <a:solidFill>
                  <a:schemeClr val="bg1"/>
                </a:solidFill>
                <a:latin typeface="Times New Roman" panose="02020603050405020304" pitchFamily="18" charset="0"/>
                <a:ea typeface="Times New Roman" panose="02020603050405020304" pitchFamily="18" charset="0"/>
              </a:rPr>
              <a:t>- Vai </a:t>
            </a:r>
            <a:r>
              <a:rPr lang="en-US" sz="2800" b="1" dirty="0" err="1">
                <a:solidFill>
                  <a:schemeClr val="bg1"/>
                </a:solidFill>
                <a:latin typeface="Times New Roman" panose="02020603050405020304" pitchFamily="18" charset="0"/>
                <a:ea typeface="Times New Roman" panose="02020603050405020304" pitchFamily="18" charset="0"/>
              </a:rPr>
              <a:t>trò</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đoạn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cuối</a:t>
            </a:r>
            <a:r>
              <a:rPr lang="en-US" sz="2800" b="1"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Hai đoạn văn cuối góp</a:t>
            </a:r>
            <a:r>
              <a:rPr lang="vi-VN" sz="2800" spc="-6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phần</a:t>
            </a:r>
            <a:r>
              <a:rPr lang="vi-VN" sz="2800" spc="-6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thể</a:t>
            </a:r>
            <a:r>
              <a:rPr lang="vi-VN" sz="2800" spc="-60" dirty="0">
                <a:solidFill>
                  <a:schemeClr val="bg1"/>
                </a:solidFill>
                <a:latin typeface="Times New Roman" panose="02020603050405020304" pitchFamily="18" charset="0"/>
                <a:ea typeface="Times New Roman" panose="02020603050405020304" pitchFamily="18" charset="0"/>
              </a:rPr>
              <a:t> </a:t>
            </a:r>
            <a:r>
              <a:rPr lang="vi-VN" sz="2800" dirty="0" err="1">
                <a:solidFill>
                  <a:schemeClr val="bg1"/>
                </a:solidFill>
                <a:latin typeface="Times New Roman" panose="02020603050405020304" pitchFamily="18" charset="0"/>
                <a:ea typeface="Times New Roman" panose="02020603050405020304" pitchFamily="18" charset="0"/>
              </a:rPr>
              <a:t>hiện</a:t>
            </a:r>
            <a:r>
              <a:rPr lang="vi-VN" sz="2800" spc="-6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tư </a:t>
            </a:r>
            <a:r>
              <a:rPr lang="vi-VN" sz="2800" dirty="0" err="1">
                <a:solidFill>
                  <a:schemeClr val="bg1"/>
                </a:solidFill>
                <a:latin typeface="Times New Roman" panose="02020603050405020304" pitchFamily="18" charset="0"/>
                <a:ea typeface="Times New Roman" panose="02020603050405020304" pitchFamily="18" charset="0"/>
              </a:rPr>
              <a:t>tưởng</a:t>
            </a:r>
            <a:r>
              <a:rPr lang="vi-VN" sz="2800" dirty="0">
                <a:solidFill>
                  <a:schemeClr val="bg1"/>
                </a:solidFill>
                <a:latin typeface="Times New Roman" panose="02020603050405020304" pitchFamily="18" charset="0"/>
                <a:ea typeface="Times New Roman" panose="02020603050405020304" pitchFamily="18" charset="0"/>
              </a:rPr>
              <a:t> của tác phẩm thông qua:</a:t>
            </a:r>
            <a:endParaRPr lang="en-US" sz="2000" dirty="0">
              <a:solidFill>
                <a:schemeClr val="bg1"/>
              </a:solidFill>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200808" y="2944007"/>
            <a:ext cx="10218034" cy="2009061"/>
          </a:xfrm>
          <a:prstGeom prst="roundRect">
            <a:avLst/>
          </a:prstGeom>
          <a:noFill/>
          <a:ln w="38100">
            <a:solidFill>
              <a:srgbClr val="00CC00"/>
            </a:solidFill>
          </a:ln>
        </p:spPr>
        <p:txBody>
          <a:bodyPr wrap="square">
            <a:spAutoFit/>
          </a:bodyPr>
          <a:lstStyle/>
          <a:p>
            <a:pPr marL="49530" marR="40640" algn="just">
              <a:spcBef>
                <a:spcPts val="0"/>
              </a:spcBef>
              <a:spcAft>
                <a:spcPts val="0"/>
              </a:spcAft>
              <a:tabLst>
                <a:tab pos="224790" algn="l"/>
              </a:tabLs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Nội dung của 2 đoạn văn: đoạn 1 thừa </a:t>
            </a:r>
            <a:r>
              <a:rPr lang="vi-VN" sz="2800" dirty="0" err="1">
                <a:latin typeface="Times New Roman" panose="02020603050405020304" pitchFamily="18" charset="0"/>
                <a:ea typeface="Times New Roman" panose="02020603050405020304" pitchFamily="18" charset="0"/>
              </a:rPr>
              <a:t>nhận</a:t>
            </a:r>
            <a:r>
              <a:rPr lang="vi-VN" sz="2800" dirty="0">
                <a:latin typeface="Times New Roman" panose="02020603050405020304" pitchFamily="18" charset="0"/>
                <a:ea typeface="Times New Roman" panose="02020603050405020304" pitchFamily="18" charset="0"/>
              </a:rPr>
              <a:t> mất mát, đau thương của chiến tranh; đoạn 2 nhấn</a:t>
            </a:r>
            <a:r>
              <a:rPr lang="vi-VN" sz="2800" spc="-2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mạnh</a:t>
            </a:r>
            <a:r>
              <a:rPr lang="vi-VN" sz="2800" spc="-2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cảm</a:t>
            </a:r>
            <a:r>
              <a:rPr lang="vi-VN" sz="2800" spc="-2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xúc lưu luyến, không bao giờ quên cuộc gặp</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gỡ</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với</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Giang</a:t>
            </a:r>
            <a:r>
              <a:rPr lang="vi-VN" sz="2800" spc="-8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dù 30 năm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trôi qua và thời gian muốn xoá </a:t>
            </a:r>
            <a:r>
              <a:rPr lang="vi-VN" sz="2800" dirty="0" err="1">
                <a:latin typeface="Times New Roman" panose="02020603050405020304" pitchFamily="18" charset="0"/>
                <a:ea typeface="Times New Roman" panose="02020603050405020304" pitchFamily="18" charset="0"/>
              </a:rPr>
              <a:t>nhoà</a:t>
            </a:r>
            <a:r>
              <a:rPr lang="vi-VN" sz="2800" dirty="0">
                <a:latin typeface="Times New Roman" panose="02020603050405020304" pitchFamily="18" charset="0"/>
                <a:ea typeface="Times New Roman" panose="02020603050405020304" pitchFamily="18" charset="0"/>
              </a:rPr>
              <a:t> mọi thứ.</a:t>
            </a:r>
            <a:endParaRPr lang="en-US" sz="2000" dirty="0">
              <a:latin typeface="Times New Roman" panose="02020603050405020304" pitchFamily="18" charset="0"/>
              <a:ea typeface="Times New Roman" panose="02020603050405020304" pitchFamily="18" charset="0"/>
            </a:endParaRPr>
          </a:p>
        </p:txBody>
      </p:sp>
      <p:sp>
        <p:nvSpPr>
          <p:cNvPr id="13" name="Hộp Văn bản 12"/>
          <p:cNvSpPr txBox="1"/>
          <p:nvPr/>
        </p:nvSpPr>
        <p:spPr>
          <a:xfrm>
            <a:off x="1200808" y="5113683"/>
            <a:ext cx="9575427" cy="1532334"/>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a:t>
            </a:r>
            <a:r>
              <a:rPr lang="en-US" sz="2800" dirty="0">
                <a:latin typeface="Times New Roman" panose="02020603050405020304" pitchFamily="18" charset="0"/>
                <a:ea typeface="Calibri" panose="020F0502020204030204" pitchFamily="34" charset="0"/>
              </a:rPr>
              <a:t>̃ </a:t>
            </a:r>
            <a:r>
              <a:rPr lang="en-US" sz="2800" spc="-30" dirty="0" err="1">
                <a:latin typeface="Times New Roman" panose="02020603050405020304" pitchFamily="18" charset="0"/>
                <a:ea typeface="Calibri" panose="020F0502020204030204" pitchFamily="34" charset="0"/>
              </a:rPr>
              <a:t>trư</a:t>
            </a:r>
            <a:r>
              <a:rPr lang="en-US" sz="2800" spc="-30" dirty="0">
                <a:latin typeface="Times New Roman" panose="02020603050405020304" pitchFamily="18" charset="0"/>
                <a:ea typeface="Calibri" panose="020F0502020204030204" pitchFamily="34" charset="0"/>
              </a:rPr>
              <a:t>̃</a:t>
            </a:r>
            <a:r>
              <a:rPr lang="en-US" sz="2800" spc="-55" dirty="0">
                <a:latin typeface="Times New Roman" panose="02020603050405020304" pitchFamily="18" charset="0"/>
                <a:ea typeface="Calibri" panose="020F0502020204030204" pitchFamily="34" charset="0"/>
              </a:rPr>
              <a:t> </a:t>
            </a:r>
            <a:r>
              <a:rPr lang="en-US" sz="2800" spc="-30" dirty="0" err="1">
                <a:latin typeface="Times New Roman" panose="02020603050405020304" pitchFamily="18" charset="0"/>
                <a:ea typeface="Calibri" panose="020F0502020204030204" pitchFamily="34" charset="0"/>
              </a:rPr>
              <a:t>tình</a:t>
            </a:r>
            <a:r>
              <a:rPr lang="en-US" sz="2800" spc="-50" dirty="0">
                <a:latin typeface="Times New Roman" panose="02020603050405020304" pitchFamily="18" charset="0"/>
                <a:ea typeface="Calibri" panose="020F0502020204030204" pitchFamily="34" charset="0"/>
              </a:rPr>
              <a:t> </a:t>
            </a:r>
            <a:r>
              <a:rPr lang="en-US" sz="2800" spc="-30" dirty="0" err="1">
                <a:latin typeface="Times New Roman" panose="02020603050405020304" pitchFamily="18" charset="0"/>
                <a:ea typeface="Calibri" panose="020F0502020204030204" pitchFamily="34" charset="0"/>
              </a:rPr>
              <a:t>ngoại</a:t>
            </a:r>
            <a:r>
              <a:rPr lang="en-US" sz="2800" spc="-50" dirty="0">
                <a:latin typeface="Times New Roman" panose="02020603050405020304" pitchFamily="18" charset="0"/>
                <a:ea typeface="Calibri" panose="020F0502020204030204" pitchFamily="34" charset="0"/>
              </a:rPr>
              <a:t> </a:t>
            </a:r>
            <a:r>
              <a:rPr lang="en-US" sz="2800" spc="-30" dirty="0" err="1">
                <a:latin typeface="Times New Roman" panose="02020603050405020304" pitchFamily="18" charset="0"/>
                <a:ea typeface="Calibri" panose="020F0502020204030204" pitchFamily="34" charset="0"/>
              </a:rPr>
              <a:t>đê</a:t>
            </a:r>
            <a:r>
              <a:rPr lang="en-US" sz="2800" spc="-30" dirty="0">
                <a:latin typeface="Times New Roman" panose="02020603050405020304" pitchFamily="18" charset="0"/>
                <a:ea typeface="Calibri" panose="020F0502020204030204" pitchFamily="34" charset="0"/>
              </a:rPr>
              <a:t>̀,</a:t>
            </a:r>
            <a:r>
              <a:rPr lang="en-US" sz="2800" spc="-50" dirty="0">
                <a:latin typeface="Times New Roman" panose="02020603050405020304" pitchFamily="18" charset="0"/>
                <a:ea typeface="Calibri" panose="020F0502020204030204" pitchFamily="34" charset="0"/>
              </a:rPr>
              <a:t> </a:t>
            </a:r>
            <a:r>
              <a:rPr lang="en-US" sz="2800" spc="-30" dirty="0" err="1">
                <a:latin typeface="Times New Roman" panose="02020603050405020304" pitchFamily="18" charset="0"/>
                <a:ea typeface="Calibri" panose="020F0502020204030204" pitchFamily="34" charset="0"/>
              </a:rPr>
              <a:t>vừa</a:t>
            </a:r>
            <a:r>
              <a:rPr lang="en-US" sz="2800" spc="-3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spc="-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lời</a:t>
            </a:r>
            <a:r>
              <a:rPr lang="en-US" sz="2800" spc="-5"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i="1" spc="-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spc="-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với</a:t>
            </a:r>
            <a:r>
              <a:rPr lang="en-US" sz="2800" spc="-5"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vừa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lời</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spc="-6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với</a:t>
            </a:r>
            <a:r>
              <a:rPr lang="en-US" sz="2800" spc="-6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độc</a:t>
            </a:r>
            <a:r>
              <a:rPr lang="en-US" sz="2800" spc="-6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a:t>
            </a:r>
            <a:r>
              <a:rPr lang="en-US" sz="2800" spc="-65"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cách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3782"/>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p:cNvSpPr txBox="1"/>
          <p:nvPr/>
        </p:nvSpPr>
        <p:spPr>
          <a:xfrm>
            <a:off x="2620894" y="1388113"/>
            <a:ext cx="7729054" cy="4076045"/>
          </a:xfrm>
          <a:prstGeom prst="cloudCallout">
            <a:avLst>
              <a:gd name="adj1" fmla="val -48690"/>
              <a:gd name="adj2" fmla="val 44289"/>
            </a:avLst>
          </a:prstGeom>
          <a:noFill/>
          <a:ln w="38100">
            <a:solidFill>
              <a:srgbClr val="00CC00"/>
            </a:solidFill>
          </a:ln>
        </p:spPr>
        <p:txBody>
          <a:bodyPr wrap="square">
            <a:spAutoFit/>
          </a:bodyPr>
          <a:lstStyle/>
          <a:p>
            <a:pPr algn="ct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Giang</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nghiệm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truyện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pic>
        <p:nvPicPr>
          <p:cNvPr id="2" name="Hình ảnh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35339" y="15588"/>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41400" y="203401"/>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p:cNvSpPr txBox="1"/>
          <p:nvPr/>
        </p:nvSpPr>
        <p:spPr>
          <a:xfrm>
            <a:off x="1329057" y="952970"/>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ghệ</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1360807" y="1635128"/>
            <a:ext cx="9017000" cy="578882"/>
          </a:xfrm>
          <a:prstGeom prst="roundRect">
            <a:avLst/>
          </a:prstGeom>
          <a:noFill/>
          <a:ln w="38100">
            <a:solidFill>
              <a:srgbClr val="00CC00"/>
            </a:solidFill>
          </a:ln>
        </p:spPr>
        <p:txBody>
          <a:bodyPr wrap="square">
            <a:spAutoFit/>
          </a:bodyPr>
          <a:lstStyle/>
          <a:p>
            <a:pPr marL="38100" marR="0" algn="just">
              <a:spcBef>
                <a:spcPts val="0"/>
              </a:spcBef>
              <a:spcAft>
                <a:spcPts val="0"/>
              </a:spcAf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Sử</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dụng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ngôi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kể</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thứ</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nhất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khiến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câu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chuyện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thêm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chân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thực</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3" name="Hộp Văn bản 2"/>
          <p:cNvSpPr txBox="1"/>
          <p:nvPr/>
        </p:nvSpPr>
        <p:spPr>
          <a:xfrm>
            <a:off x="1360807" y="2411584"/>
            <a:ext cx="8184900" cy="578882"/>
          </a:xfrm>
          <a:prstGeom prst="roundRect">
            <a:avLst/>
          </a:prstGeom>
          <a:noFill/>
          <a:ln w="38100">
            <a:solidFill>
              <a:srgbClr val="00CC00"/>
            </a:solidFill>
          </a:ln>
        </p:spPr>
        <p:txBody>
          <a:bodyPr wrap="square">
            <a:spAutoFit/>
          </a:bodyPr>
          <a:lstStyle/>
          <a:p>
            <a:pPr marL="3175" marR="0" algn="just">
              <a:spcBef>
                <a:spcPts val="0"/>
              </a:spcBef>
              <a:spcAft>
                <a:spcPts val="0"/>
              </a:spcAft>
              <a:tabLst>
                <a:tab pos="180340" algn="l"/>
              </a:tabLs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gũi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a:t>
            </a:r>
            <a:r>
              <a:rPr lang="en-US" sz="2800" dirty="0" err="1">
                <a:latin typeface="Times New Roman" panose="02020603050405020304" pitchFamily="18" charset="0"/>
                <a:ea typeface="Times New Roman" panose="02020603050405020304" pitchFamily="18" charset="0"/>
              </a:rPr>
              <a:t>iọng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366095" y="3231552"/>
            <a:ext cx="6929766"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13" name="Hộp Văn bản 12"/>
          <p:cNvSpPr txBox="1"/>
          <p:nvPr/>
        </p:nvSpPr>
        <p:spPr>
          <a:xfrm>
            <a:off x="1360807" y="3966807"/>
            <a:ext cx="8618080"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qua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tạp</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968527" y="463707"/>
            <a:ext cx="4254946"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KHỞI ĐỘNG</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03" y="3602364"/>
            <a:ext cx="3161071" cy="3161071"/>
          </a:xfrm>
          <a:prstGeom prst="rect">
            <a:avLst/>
          </a:prstGeom>
        </p:spPr>
      </p:pic>
      <p:sp>
        <p:nvSpPr>
          <p:cNvPr id="10" name="Bong bóng Lời nói: Hình chữ nhật với Góc Tròn 9"/>
          <p:cNvSpPr/>
          <p:nvPr/>
        </p:nvSpPr>
        <p:spPr>
          <a:xfrm>
            <a:off x="3594322" y="1917264"/>
            <a:ext cx="7029686" cy="3265636"/>
          </a:xfrm>
          <a:prstGeom prst="wedgeRoundRectCallout">
            <a:avLst>
              <a:gd name="adj1" fmla="val -55916"/>
              <a:gd name="adj2" fmla="val -890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chemeClr val="tx1"/>
                </a:solidFill>
                <a:latin typeface="Times New Roman" panose="02020603050405020304" pitchFamily="18" charset="0"/>
                <a:cs typeface="Times New Roman" panose="02020603050405020304" pitchFamily="18" charset="0"/>
              </a:rPr>
              <a:t>Yêu cầu:</a:t>
            </a:r>
            <a:endParaRPr lang="nl-NL" sz="2800" dirty="0">
              <a:solidFill>
                <a:schemeClr val="tx1"/>
              </a:solidFill>
              <a:latin typeface="Times New Roman" panose="02020603050405020304" pitchFamily="18" charset="0"/>
              <a:cs typeface="Times New Roman" panose="02020603050405020304" pitchFamily="18" charset="0"/>
            </a:endParaRPr>
          </a:p>
          <a:p>
            <a:r>
              <a:rPr lang="nl-NL" sz="2800" dirty="0">
                <a:solidFill>
                  <a:schemeClr val="tx1"/>
                </a:solidFill>
                <a:latin typeface="Times New Roman" panose="02020603050405020304" pitchFamily="18" charset="0"/>
                <a:cs typeface="Times New Roman" panose="02020603050405020304" pitchFamily="18" charset="0"/>
              </a:rPr>
              <a:t>- Hãy kể tên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truyện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XX.</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216" y="5016188"/>
            <a:ext cx="1623703" cy="18418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35339" y="15588"/>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41400" y="203401"/>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p:cNvSpPr txBox="1"/>
          <p:nvPr/>
        </p:nvSpPr>
        <p:spPr>
          <a:xfrm>
            <a:off x="1329057" y="952970"/>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dung</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1329057" y="1819973"/>
            <a:ext cx="9466219"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ca </a:t>
            </a:r>
            <a:r>
              <a:rPr lang="en-US" sz="2800" dirty="0" err="1">
                <a:latin typeface="Times New Roman" panose="02020603050405020304" pitchFamily="18" charset="0"/>
                <a:ea typeface="Calibri" panose="020F0502020204030204" pitchFamily="34" charset="0"/>
              </a:rPr>
              <a:t>ngợi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đẹp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rung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gặp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gỡ</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13" name="Hộp Văn bản 12"/>
          <p:cNvSpPr txBox="1"/>
          <p:nvPr/>
        </p:nvSpPr>
        <p:spPr>
          <a:xfrm>
            <a:off x="1329057" y="3342514"/>
            <a:ext cx="8618080"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a:t>
            </a:r>
            <a:r>
              <a:rPr lang="en-US" sz="2800" spc="-65"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spc="-65"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người</a:t>
            </a:r>
            <a:r>
              <a:rPr lang="en-US" sz="2800" dirty="0">
                <a:latin typeface="Times New Roman" panose="02020603050405020304" pitchFamily="18" charset="0"/>
                <a:ea typeface="Times New Roman" panose="02020603050405020304" pitchFamily="18" charset="0"/>
              </a:rPr>
              <a:t>,</a:t>
            </a:r>
            <a:r>
              <a:rPr lang="en-US" sz="2800" spc="-85"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a:t>
            </a:r>
            <a:r>
              <a:rPr lang="en-US" sz="2800" spc="-8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niệm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kí </a:t>
            </a:r>
            <a:r>
              <a:rPr lang="en-US" sz="2800" dirty="0" err="1">
                <a:latin typeface="Times New Roman" panose="02020603050405020304" pitchFamily="18" charset="0"/>
                <a:ea typeface="Times New Roman" panose="02020603050405020304" pitchFamily="18" charset="0"/>
              </a:rPr>
              <a:t>ức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35339" y="15588"/>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41400" y="203401"/>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p:cNvSpPr txBox="1"/>
          <p:nvPr/>
        </p:nvSpPr>
        <p:spPr>
          <a:xfrm>
            <a:off x="1329057" y="952970"/>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34441">
            <a:off x="10035747" y="-243759"/>
            <a:ext cx="2256245" cy="2256245"/>
          </a:xfrm>
          <a:prstGeom prst="rect">
            <a:avLst/>
          </a:prstGeom>
        </p:spPr>
      </p:pic>
      <p:sp>
        <p:nvSpPr>
          <p:cNvPr id="7" name="Hộp Văn bản 6"/>
          <p:cNvSpPr txBox="1"/>
          <p:nvPr/>
        </p:nvSpPr>
        <p:spPr>
          <a:xfrm>
            <a:off x="1881808" y="3221257"/>
            <a:ext cx="9016999" cy="596574"/>
          </a:xfrm>
          <a:prstGeom prst="rect">
            <a:avLst/>
          </a:prstGeom>
          <a:noFill/>
        </p:spPr>
        <p:txBody>
          <a:bodyPr wrap="square">
            <a:spAutoFit/>
          </a:bodyPr>
          <a:lstStyle/>
          <a:p>
            <a:pPr marL="0" marR="0">
              <a:lnSpc>
                <a:spcPct val="130000"/>
              </a:lnSpc>
              <a:spcBef>
                <a:spcPts val="0"/>
              </a:spcBef>
              <a:spcAft>
                <a:spcPts val="0"/>
              </a:spcAft>
              <a:tabLst>
                <a:tab pos="1386840" algn="l"/>
              </a:tabLst>
            </a:pPr>
            <a:r>
              <a:rPr lang="de-DE" sz="2800" b="1" dirty="0">
                <a:solidFill>
                  <a:srgbClr val="0070C0"/>
                </a:solidFill>
                <a:effectLst/>
                <a:latin typeface="Times New Roman" panose="02020603050405020304" pitchFamily="18" charset="0"/>
                <a:ea typeface="Calibri" panose="020F0502020204030204" pitchFamily="34" charset="0"/>
              </a:rPr>
              <a:t>Lưu ý: Kinh nghiệm đọc truyện theo đặc trưng thể loại:</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p:cNvGraphicFramePr>
            <a:graphicFrameLocks noGrp="1"/>
          </p:cNvGraphicFramePr>
          <p:nvPr/>
        </p:nvGraphicFramePr>
        <p:xfrm>
          <a:off x="276545" y="588547"/>
          <a:ext cx="11638910" cy="5680906"/>
        </p:xfrm>
        <a:graphic>
          <a:graphicData uri="http://schemas.openxmlformats.org/drawingml/2006/table">
            <a:tbl>
              <a:tblPr firstRow="1" firstCol="1" lastRow="1" lastCol="1" bandRow="1" bandCol="1">
                <a:tableStyleId>{5C22544A-7EE6-4342-B048-85BDC9FD1C3A}</a:tableStyleId>
              </a:tblPr>
              <a:tblGrid>
                <a:gridCol w="1578759"/>
                <a:gridCol w="3990655"/>
                <a:gridCol w="6069496"/>
              </a:tblGrid>
              <a:tr h="0">
                <a:tc>
                  <a:txBody>
                    <a:bodyPr/>
                    <a:lstStyle/>
                    <a:p>
                      <a:pPr marL="241300" marR="233045" algn="ctr">
                        <a:lnSpc>
                          <a:spcPct val="100000"/>
                        </a:lnSpc>
                        <a:spcBef>
                          <a:spcPts val="0"/>
                        </a:spcBef>
                        <a:spcAft>
                          <a:spcPts val="0"/>
                        </a:spcAft>
                      </a:pPr>
                      <a:r>
                        <a:rPr lang="vi-VN" sz="2800" dirty="0">
                          <a:effectLst/>
                          <a:latin typeface="+mj-lt"/>
                        </a:rPr>
                        <a:t>Yếu</a:t>
                      </a:r>
                      <a:r>
                        <a:rPr lang="vi-VN" sz="2800" spc="-25" dirty="0">
                          <a:effectLst/>
                          <a:latin typeface="+mj-lt"/>
                        </a:rPr>
                        <a:t> tố</a:t>
                      </a:r>
                      <a:endParaRPr lang="en-US" sz="28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722630" marR="713105" algn="ctr">
                        <a:lnSpc>
                          <a:spcPct val="100000"/>
                        </a:lnSpc>
                        <a:spcBef>
                          <a:spcPts val="0"/>
                        </a:spcBef>
                        <a:spcAft>
                          <a:spcPts val="0"/>
                        </a:spcAft>
                      </a:pPr>
                      <a:r>
                        <a:rPr lang="vi-VN" sz="2800" spc="-10" dirty="0">
                          <a:effectLst/>
                          <a:latin typeface="+mj-lt"/>
                        </a:rPr>
                        <a:t>Truyện</a:t>
                      </a:r>
                      <a:endParaRPr lang="en-US" sz="28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81000" marR="0" algn="ctr">
                        <a:lnSpc>
                          <a:spcPct val="100000"/>
                        </a:lnSpc>
                        <a:spcBef>
                          <a:spcPts val="0"/>
                        </a:spcBef>
                        <a:spcAft>
                          <a:spcPts val="0"/>
                        </a:spcAft>
                      </a:pPr>
                      <a:r>
                        <a:rPr lang="vi-VN" sz="2800" dirty="0">
                          <a:effectLst/>
                          <a:latin typeface="+mj-lt"/>
                        </a:rPr>
                        <a:t>Kinh</a:t>
                      </a:r>
                      <a:r>
                        <a:rPr lang="vi-VN" sz="2800" spc="-15" dirty="0">
                          <a:effectLst/>
                          <a:latin typeface="+mj-lt"/>
                        </a:rPr>
                        <a:t> </a:t>
                      </a:r>
                      <a:r>
                        <a:rPr lang="vi-VN" sz="2800" dirty="0">
                          <a:effectLst/>
                          <a:latin typeface="+mj-lt"/>
                        </a:rPr>
                        <a:t>nghiệm</a:t>
                      </a:r>
                      <a:r>
                        <a:rPr lang="vi-VN" sz="2800" spc="-15" dirty="0">
                          <a:effectLst/>
                          <a:latin typeface="+mj-lt"/>
                        </a:rPr>
                        <a:t> </a:t>
                      </a:r>
                      <a:r>
                        <a:rPr lang="vi-VN" sz="2800" spc="-25" dirty="0">
                          <a:effectLst/>
                          <a:latin typeface="+mj-lt"/>
                        </a:rPr>
                        <a:t>đọc</a:t>
                      </a:r>
                      <a:endParaRPr lang="en-US" sz="28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950402">
                <a:tc>
                  <a:txBody>
                    <a:bodyPr/>
                    <a:lstStyle/>
                    <a:p>
                      <a:pPr marL="0" marR="0">
                        <a:lnSpc>
                          <a:spcPct val="100000"/>
                        </a:lnSpc>
                        <a:spcBef>
                          <a:spcPts val="0"/>
                        </a:spcBef>
                        <a:spcAft>
                          <a:spcPts val="0"/>
                        </a:spcAft>
                      </a:pPr>
                      <a:r>
                        <a:rPr lang="vi-VN" sz="2800">
                          <a:effectLst/>
                          <a:latin typeface="+mj-lt"/>
                        </a:rPr>
                        <a:t> </a:t>
                      </a:r>
                      <a:endParaRPr lang="en-US" sz="2800">
                        <a:effectLst/>
                        <a:latin typeface="+mj-lt"/>
                      </a:endParaRPr>
                    </a:p>
                    <a:p>
                      <a:pPr marL="0" marR="0">
                        <a:lnSpc>
                          <a:spcPct val="100000"/>
                        </a:lnSpc>
                        <a:spcBef>
                          <a:spcPts val="0"/>
                        </a:spcBef>
                        <a:spcAft>
                          <a:spcPts val="0"/>
                        </a:spcAft>
                      </a:pPr>
                      <a:r>
                        <a:rPr lang="vi-VN" sz="2800">
                          <a:effectLst/>
                          <a:latin typeface="+mj-lt"/>
                        </a:rPr>
                        <a:t> </a:t>
                      </a:r>
                      <a:endParaRPr lang="en-US" sz="2800">
                        <a:effectLst/>
                        <a:latin typeface="+mj-lt"/>
                      </a:endParaRPr>
                    </a:p>
                    <a:p>
                      <a:pPr marL="241935" marR="233045" algn="ctr">
                        <a:lnSpc>
                          <a:spcPct val="100000"/>
                        </a:lnSpc>
                        <a:spcBef>
                          <a:spcPts val="0"/>
                        </a:spcBef>
                        <a:spcAft>
                          <a:spcPts val="0"/>
                        </a:spcAft>
                      </a:pPr>
                      <a:r>
                        <a:rPr lang="vi-VN" sz="2800">
                          <a:effectLst/>
                          <a:latin typeface="+mj-lt"/>
                        </a:rPr>
                        <a:t>Câu </a:t>
                      </a:r>
                      <a:r>
                        <a:rPr lang="vi-VN" sz="2800" spc="-10">
                          <a:effectLst/>
                          <a:latin typeface="+mj-lt"/>
                        </a:rPr>
                        <a:t>chuyện</a:t>
                      </a:r>
                      <a:endParaRPr lang="en-US" sz="280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vi-VN" sz="2800" b="0" dirty="0">
                          <a:solidFill>
                            <a:schemeClr val="tx1"/>
                          </a:solidFill>
                          <a:effectLst/>
                          <a:latin typeface="+mj-lt"/>
                        </a:rPr>
                        <a:t> Chuỗi</a:t>
                      </a:r>
                      <a:r>
                        <a:rPr lang="vi-VN" sz="2800" b="0" spc="-40" dirty="0">
                          <a:solidFill>
                            <a:schemeClr val="tx1"/>
                          </a:solidFill>
                          <a:effectLst/>
                          <a:latin typeface="+mj-lt"/>
                        </a:rPr>
                        <a:t> </a:t>
                      </a:r>
                      <a:r>
                        <a:rPr lang="vi-VN" sz="2800" b="0" dirty="0">
                          <a:solidFill>
                            <a:schemeClr val="tx1"/>
                          </a:solidFill>
                          <a:effectLst/>
                          <a:latin typeface="+mj-lt"/>
                        </a:rPr>
                        <a:t>sự</a:t>
                      </a:r>
                      <a:r>
                        <a:rPr lang="vi-VN" sz="2800" b="0" spc="-40" dirty="0">
                          <a:solidFill>
                            <a:schemeClr val="tx1"/>
                          </a:solidFill>
                          <a:effectLst/>
                          <a:latin typeface="+mj-lt"/>
                        </a:rPr>
                        <a:t> </a:t>
                      </a:r>
                      <a:r>
                        <a:rPr lang="vi-VN" sz="2800" b="0" dirty="0" err="1">
                          <a:solidFill>
                            <a:schemeClr val="tx1"/>
                          </a:solidFill>
                          <a:effectLst/>
                          <a:latin typeface="+mj-lt"/>
                        </a:rPr>
                        <a:t>việc</a:t>
                      </a:r>
                      <a:r>
                        <a:rPr lang="vi-VN" sz="2800" b="0" dirty="0">
                          <a:solidFill>
                            <a:schemeClr val="tx1"/>
                          </a:solidFill>
                          <a:effectLst/>
                          <a:latin typeface="+mj-lt"/>
                        </a:rPr>
                        <a:t>,</a:t>
                      </a:r>
                      <a:r>
                        <a:rPr lang="vi-VN" sz="2800" b="0" spc="-40" dirty="0">
                          <a:solidFill>
                            <a:schemeClr val="tx1"/>
                          </a:solidFill>
                          <a:effectLst/>
                          <a:latin typeface="+mj-lt"/>
                        </a:rPr>
                        <a:t> </a:t>
                      </a:r>
                      <a:r>
                        <a:rPr lang="vi-VN" sz="2800" b="0" dirty="0">
                          <a:solidFill>
                            <a:schemeClr val="tx1"/>
                          </a:solidFill>
                          <a:effectLst/>
                          <a:latin typeface="+mj-lt"/>
                        </a:rPr>
                        <a:t>liên</a:t>
                      </a:r>
                      <a:r>
                        <a:rPr lang="vi-VN" sz="2800" b="0" spc="-40" dirty="0">
                          <a:solidFill>
                            <a:schemeClr val="tx1"/>
                          </a:solidFill>
                          <a:effectLst/>
                          <a:latin typeface="+mj-lt"/>
                        </a:rPr>
                        <a:t> </a:t>
                      </a:r>
                      <a:r>
                        <a:rPr lang="vi-VN" sz="2800" b="0" dirty="0">
                          <a:solidFill>
                            <a:schemeClr val="tx1"/>
                          </a:solidFill>
                          <a:effectLst/>
                          <a:latin typeface="+mj-lt"/>
                        </a:rPr>
                        <a:t>quan</a:t>
                      </a:r>
                      <a:r>
                        <a:rPr lang="vi-VN" sz="2800" b="0" spc="-40" dirty="0">
                          <a:solidFill>
                            <a:schemeClr val="tx1"/>
                          </a:solidFill>
                          <a:effectLst/>
                          <a:latin typeface="+mj-lt"/>
                        </a:rPr>
                        <a:t> </a:t>
                      </a:r>
                      <a:r>
                        <a:rPr lang="vi-VN" sz="2800" b="0" dirty="0">
                          <a:solidFill>
                            <a:schemeClr val="tx1"/>
                          </a:solidFill>
                          <a:effectLst/>
                          <a:latin typeface="+mj-lt"/>
                        </a:rPr>
                        <a:t>đến một/ một số </a:t>
                      </a:r>
                      <a:r>
                        <a:rPr lang="vi-VN" sz="2800" b="0" dirty="0" err="1">
                          <a:solidFill>
                            <a:schemeClr val="tx1"/>
                          </a:solidFill>
                          <a:effectLst/>
                          <a:latin typeface="+mj-lt"/>
                        </a:rPr>
                        <a:t>người</a:t>
                      </a:r>
                      <a:r>
                        <a:rPr lang="vi-VN" sz="2800" b="0" dirty="0">
                          <a:solidFill>
                            <a:schemeClr val="tx1"/>
                          </a:solidFill>
                          <a:effectLst/>
                          <a:latin typeface="+mj-lt"/>
                        </a:rPr>
                        <a:t>, có mở đầu – diễn biến – kết thúc.</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38735" lvl="0" indent="-342900" algn="l">
                        <a:lnSpc>
                          <a:spcPct val="100000"/>
                        </a:lnSpc>
                        <a:spcBef>
                          <a:spcPts val="0"/>
                        </a:spcBef>
                        <a:spcAft>
                          <a:spcPts val="0"/>
                        </a:spcAft>
                        <a:buSzPts val="1300"/>
                        <a:buFont typeface="Times New Roman" panose="02020603050405020304" pitchFamily="18" charset="0"/>
                        <a:buChar char="–"/>
                        <a:tabLst>
                          <a:tab pos="171450" algn="l"/>
                        </a:tabLst>
                      </a:pPr>
                      <a:r>
                        <a:rPr lang="vi-VN" sz="2800" b="0" dirty="0">
                          <a:solidFill>
                            <a:schemeClr val="tx1"/>
                          </a:solidFill>
                          <a:effectLst/>
                          <a:latin typeface="+mj-lt"/>
                        </a:rPr>
                        <a:t>Xác</a:t>
                      </a:r>
                      <a:r>
                        <a:rPr lang="vi-VN" sz="2800" b="0" spc="-60" dirty="0">
                          <a:solidFill>
                            <a:schemeClr val="tx1"/>
                          </a:solidFill>
                          <a:effectLst/>
                          <a:latin typeface="+mj-lt"/>
                        </a:rPr>
                        <a:t> </a:t>
                      </a:r>
                      <a:r>
                        <a:rPr lang="vi-VN" sz="2800" b="0" dirty="0">
                          <a:solidFill>
                            <a:schemeClr val="tx1"/>
                          </a:solidFill>
                          <a:effectLst/>
                          <a:latin typeface="+mj-lt"/>
                        </a:rPr>
                        <a:t>định</a:t>
                      </a:r>
                      <a:r>
                        <a:rPr lang="vi-VN" sz="2800" b="0" spc="-60" dirty="0">
                          <a:solidFill>
                            <a:schemeClr val="tx1"/>
                          </a:solidFill>
                          <a:effectLst/>
                          <a:latin typeface="+mj-lt"/>
                        </a:rPr>
                        <a:t> </a:t>
                      </a:r>
                      <a:r>
                        <a:rPr lang="vi-VN" sz="2800" b="0" dirty="0">
                          <a:solidFill>
                            <a:schemeClr val="tx1"/>
                          </a:solidFill>
                          <a:effectLst/>
                          <a:latin typeface="+mj-lt"/>
                        </a:rPr>
                        <a:t>sự</a:t>
                      </a:r>
                      <a:r>
                        <a:rPr lang="vi-VN" sz="2800" b="0" spc="-60" dirty="0">
                          <a:solidFill>
                            <a:schemeClr val="tx1"/>
                          </a:solidFill>
                          <a:effectLst/>
                          <a:latin typeface="+mj-lt"/>
                        </a:rPr>
                        <a:t> </a:t>
                      </a:r>
                      <a:r>
                        <a:rPr lang="vi-VN" sz="2800" b="0" dirty="0" err="1">
                          <a:solidFill>
                            <a:schemeClr val="tx1"/>
                          </a:solidFill>
                          <a:effectLst/>
                          <a:latin typeface="+mj-lt"/>
                        </a:rPr>
                        <a:t>việc</a:t>
                      </a:r>
                      <a:r>
                        <a:rPr lang="vi-VN" sz="2800" b="0" spc="-60" dirty="0">
                          <a:solidFill>
                            <a:schemeClr val="tx1"/>
                          </a:solidFill>
                          <a:effectLst/>
                          <a:latin typeface="+mj-lt"/>
                        </a:rPr>
                        <a:t> </a:t>
                      </a:r>
                      <a:r>
                        <a:rPr lang="vi-VN" sz="2800" b="0" dirty="0">
                          <a:solidFill>
                            <a:schemeClr val="tx1"/>
                          </a:solidFill>
                          <a:effectLst/>
                          <a:latin typeface="+mj-lt"/>
                        </a:rPr>
                        <a:t>mở</a:t>
                      </a:r>
                      <a:r>
                        <a:rPr lang="vi-VN" sz="2800" b="0" spc="-60" dirty="0">
                          <a:solidFill>
                            <a:schemeClr val="tx1"/>
                          </a:solidFill>
                          <a:effectLst/>
                          <a:latin typeface="+mj-lt"/>
                        </a:rPr>
                        <a:t> </a:t>
                      </a:r>
                      <a:r>
                        <a:rPr lang="vi-VN" sz="2800" b="0" dirty="0">
                          <a:solidFill>
                            <a:schemeClr val="tx1"/>
                          </a:solidFill>
                          <a:effectLst/>
                          <a:latin typeface="+mj-lt"/>
                        </a:rPr>
                        <a:t>đầu</a:t>
                      </a:r>
                      <a:r>
                        <a:rPr lang="vi-VN" sz="2800" b="0" spc="-60" dirty="0">
                          <a:solidFill>
                            <a:schemeClr val="tx1"/>
                          </a:solidFill>
                          <a:effectLst/>
                          <a:latin typeface="+mj-lt"/>
                        </a:rPr>
                        <a:t> </a:t>
                      </a:r>
                      <a:r>
                        <a:rPr lang="vi-VN" sz="2800" b="0" dirty="0">
                          <a:solidFill>
                            <a:schemeClr val="tx1"/>
                          </a:solidFill>
                          <a:effectLst/>
                          <a:latin typeface="+mj-lt"/>
                        </a:rPr>
                        <a:t>– diễn biến – kết thúc.</a:t>
                      </a:r>
                      <a:endParaRPr lang="en-US" sz="2800" b="0" dirty="0">
                        <a:solidFill>
                          <a:schemeClr val="tx1"/>
                        </a:solidFill>
                        <a:effectLst/>
                        <a:latin typeface="+mj-lt"/>
                      </a:endParaRPr>
                    </a:p>
                    <a:p>
                      <a:pPr marL="342900" marR="38735" lvl="0" indent="-342900" algn="l">
                        <a:lnSpc>
                          <a:spcPct val="100000"/>
                        </a:lnSpc>
                        <a:spcBef>
                          <a:spcPts val="0"/>
                        </a:spcBef>
                        <a:spcAft>
                          <a:spcPts val="0"/>
                        </a:spcAft>
                        <a:buSzPts val="1300"/>
                        <a:buFont typeface="Times New Roman" panose="02020603050405020304" pitchFamily="18" charset="0"/>
                        <a:buChar char="–"/>
                        <a:tabLst>
                          <a:tab pos="207010" algn="l"/>
                        </a:tabLst>
                      </a:pPr>
                      <a:r>
                        <a:rPr lang="vi-VN" sz="2800" b="0" dirty="0" err="1">
                          <a:solidFill>
                            <a:schemeClr val="tx1"/>
                          </a:solidFill>
                          <a:effectLst/>
                          <a:latin typeface="+mj-lt"/>
                        </a:rPr>
                        <a:t>Liệt</a:t>
                      </a:r>
                      <a:r>
                        <a:rPr lang="vi-VN" sz="2800" b="0" dirty="0">
                          <a:solidFill>
                            <a:schemeClr val="tx1"/>
                          </a:solidFill>
                          <a:effectLst/>
                          <a:latin typeface="+mj-lt"/>
                        </a:rPr>
                        <a:t> kê các sự </a:t>
                      </a:r>
                      <a:r>
                        <a:rPr lang="vi-VN" sz="2800" b="0" dirty="0" err="1">
                          <a:solidFill>
                            <a:schemeClr val="tx1"/>
                          </a:solidFill>
                          <a:effectLst/>
                          <a:latin typeface="+mj-lt"/>
                        </a:rPr>
                        <a:t>việc</a:t>
                      </a:r>
                      <a:r>
                        <a:rPr lang="vi-VN" sz="2800" b="0" dirty="0">
                          <a:solidFill>
                            <a:schemeClr val="tx1"/>
                          </a:solidFill>
                          <a:effectLst/>
                          <a:latin typeface="+mj-lt"/>
                        </a:rPr>
                        <a:t>, con </a:t>
                      </a:r>
                      <a:r>
                        <a:rPr lang="vi-VN" sz="2800" b="0" dirty="0" err="1">
                          <a:solidFill>
                            <a:schemeClr val="tx1"/>
                          </a:solidFill>
                          <a:effectLst/>
                          <a:latin typeface="+mj-lt"/>
                        </a:rPr>
                        <a:t>người</a:t>
                      </a:r>
                      <a:r>
                        <a:rPr lang="vi-VN" sz="2800" b="0" dirty="0">
                          <a:solidFill>
                            <a:schemeClr val="tx1"/>
                          </a:solidFill>
                          <a:effectLst/>
                          <a:latin typeface="+mj-lt"/>
                        </a:rPr>
                        <a:t> liên quan và chọn ra sự </a:t>
                      </a:r>
                      <a:r>
                        <a:rPr lang="vi-VN" sz="2800" b="0" dirty="0" err="1">
                          <a:solidFill>
                            <a:schemeClr val="tx1"/>
                          </a:solidFill>
                          <a:effectLst/>
                          <a:latin typeface="+mj-lt"/>
                        </a:rPr>
                        <a:t>việc</a:t>
                      </a:r>
                      <a:r>
                        <a:rPr lang="vi-VN" sz="2800" b="0" dirty="0">
                          <a:solidFill>
                            <a:schemeClr val="tx1"/>
                          </a:solidFill>
                          <a:effectLst/>
                          <a:latin typeface="+mj-lt"/>
                        </a:rPr>
                        <a:t>/ chi tiết quan trọng.</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08210">
                <a:tc>
                  <a:txBody>
                    <a:bodyPr/>
                    <a:lstStyle/>
                    <a:p>
                      <a:pPr marL="0" marR="0">
                        <a:lnSpc>
                          <a:spcPct val="100000"/>
                        </a:lnSpc>
                        <a:spcBef>
                          <a:spcPts val="0"/>
                        </a:spcBef>
                        <a:spcAft>
                          <a:spcPts val="0"/>
                        </a:spcAft>
                      </a:pPr>
                      <a:r>
                        <a:rPr lang="vi-VN" sz="2800">
                          <a:effectLst/>
                          <a:latin typeface="+mj-lt"/>
                        </a:rPr>
                        <a:t> </a:t>
                      </a:r>
                      <a:endParaRPr lang="en-US" sz="2800">
                        <a:effectLst/>
                        <a:latin typeface="+mj-lt"/>
                      </a:endParaRPr>
                    </a:p>
                    <a:p>
                      <a:pPr marL="0" marR="0">
                        <a:lnSpc>
                          <a:spcPct val="100000"/>
                        </a:lnSpc>
                        <a:spcBef>
                          <a:spcPts val="0"/>
                        </a:spcBef>
                        <a:spcAft>
                          <a:spcPts val="0"/>
                        </a:spcAft>
                      </a:pPr>
                      <a:r>
                        <a:rPr lang="vi-VN" sz="2800">
                          <a:effectLst/>
                          <a:latin typeface="+mj-lt"/>
                        </a:rPr>
                        <a:t> </a:t>
                      </a:r>
                      <a:endParaRPr lang="en-US" sz="2800">
                        <a:effectLst/>
                        <a:latin typeface="+mj-lt"/>
                      </a:endParaRPr>
                    </a:p>
                    <a:p>
                      <a:pPr marL="0" marR="0">
                        <a:lnSpc>
                          <a:spcPct val="100000"/>
                        </a:lnSpc>
                        <a:spcBef>
                          <a:spcPts val="0"/>
                        </a:spcBef>
                        <a:spcAft>
                          <a:spcPts val="0"/>
                        </a:spcAft>
                      </a:pPr>
                      <a:r>
                        <a:rPr lang="vi-VN" sz="2800">
                          <a:effectLst/>
                          <a:latin typeface="+mj-lt"/>
                        </a:rPr>
                        <a:t> </a:t>
                      </a:r>
                      <a:endParaRPr lang="en-US" sz="2800">
                        <a:effectLst/>
                        <a:latin typeface="+mj-lt"/>
                      </a:endParaRPr>
                    </a:p>
                    <a:p>
                      <a:pPr marL="241935" marR="233045" algn="ctr">
                        <a:lnSpc>
                          <a:spcPct val="100000"/>
                        </a:lnSpc>
                        <a:spcBef>
                          <a:spcPts val="0"/>
                        </a:spcBef>
                        <a:spcAft>
                          <a:spcPts val="0"/>
                        </a:spcAft>
                      </a:pPr>
                      <a:r>
                        <a:rPr lang="vi-VN" sz="2800">
                          <a:effectLst/>
                          <a:latin typeface="+mj-lt"/>
                        </a:rPr>
                        <a:t>Thông</a:t>
                      </a:r>
                      <a:r>
                        <a:rPr lang="vi-VN" sz="2800" spc="-25">
                          <a:effectLst/>
                          <a:latin typeface="+mj-lt"/>
                        </a:rPr>
                        <a:t> </a:t>
                      </a:r>
                      <a:r>
                        <a:rPr lang="vi-VN" sz="2800" spc="-20">
                          <a:effectLst/>
                          <a:latin typeface="+mj-lt"/>
                        </a:rPr>
                        <a:t>điệp</a:t>
                      </a:r>
                      <a:endParaRPr lang="en-US" sz="280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vi-VN" sz="2800" b="0" dirty="0">
                          <a:solidFill>
                            <a:schemeClr val="tx1"/>
                          </a:solidFill>
                          <a:effectLst/>
                          <a:latin typeface="+mj-lt"/>
                        </a:rPr>
                        <a:t> </a:t>
                      </a:r>
                      <a:endParaRPr lang="en-US" sz="2800" b="0" dirty="0">
                        <a:solidFill>
                          <a:schemeClr val="tx1"/>
                        </a:solidFill>
                        <a:effectLst/>
                        <a:latin typeface="+mj-lt"/>
                      </a:endParaRPr>
                    </a:p>
                    <a:p>
                      <a:pPr marL="0" marR="0" algn="l">
                        <a:lnSpc>
                          <a:spcPct val="100000"/>
                        </a:lnSpc>
                        <a:spcBef>
                          <a:spcPts val="0"/>
                        </a:spcBef>
                        <a:spcAft>
                          <a:spcPts val="0"/>
                        </a:spcAft>
                      </a:pPr>
                      <a:r>
                        <a:rPr lang="vi-VN" sz="2800" b="0" dirty="0">
                          <a:solidFill>
                            <a:schemeClr val="tx1"/>
                          </a:solidFill>
                          <a:effectLst/>
                          <a:latin typeface="+mj-lt"/>
                        </a:rPr>
                        <a:t>Điều mà tác giả gửi đến </a:t>
                      </a:r>
                      <a:r>
                        <a:rPr lang="vi-VN" sz="2800" b="0" dirty="0" err="1">
                          <a:solidFill>
                            <a:schemeClr val="tx1"/>
                          </a:solidFill>
                          <a:effectLst/>
                          <a:latin typeface="+mj-lt"/>
                        </a:rPr>
                        <a:t>người</a:t>
                      </a:r>
                      <a:r>
                        <a:rPr lang="vi-VN" sz="2800" b="0" dirty="0">
                          <a:solidFill>
                            <a:schemeClr val="tx1"/>
                          </a:solidFill>
                          <a:effectLst/>
                          <a:latin typeface="+mj-lt"/>
                        </a:rPr>
                        <a:t> đọc qua hình </a:t>
                      </a:r>
                      <a:r>
                        <a:rPr lang="vi-VN" sz="2800" b="0" dirty="0" err="1">
                          <a:solidFill>
                            <a:schemeClr val="tx1"/>
                          </a:solidFill>
                          <a:effectLst/>
                          <a:latin typeface="+mj-lt"/>
                        </a:rPr>
                        <a:t>tượng</a:t>
                      </a:r>
                      <a:r>
                        <a:rPr lang="vi-VN" sz="2800" b="0" dirty="0">
                          <a:solidFill>
                            <a:schemeClr val="tx1"/>
                          </a:solidFill>
                          <a:effectLst/>
                          <a:latin typeface="+mj-lt"/>
                        </a:rPr>
                        <a:t> nghệ </a:t>
                      </a:r>
                      <a:r>
                        <a:rPr lang="vi-VN" sz="2800" b="0" dirty="0" err="1">
                          <a:solidFill>
                            <a:schemeClr val="tx1"/>
                          </a:solidFill>
                          <a:effectLst/>
                          <a:latin typeface="+mj-lt"/>
                        </a:rPr>
                        <a:t>thuật</a:t>
                      </a:r>
                      <a:r>
                        <a:rPr lang="vi-VN" sz="2800" b="0" dirty="0">
                          <a:solidFill>
                            <a:schemeClr val="tx1"/>
                          </a:solidFill>
                          <a:effectLst/>
                          <a:latin typeface="+mj-lt"/>
                        </a:rPr>
                        <a:t>.</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38735" lvl="0" indent="-342900" algn="l">
                        <a:lnSpc>
                          <a:spcPct val="100000"/>
                        </a:lnSpc>
                        <a:spcBef>
                          <a:spcPts val="0"/>
                        </a:spcBef>
                        <a:spcAft>
                          <a:spcPts val="0"/>
                        </a:spcAft>
                        <a:buSzPts val="1300"/>
                        <a:buFont typeface="Times New Roman" panose="02020603050405020304" pitchFamily="18" charset="0"/>
                        <a:buChar char="–"/>
                        <a:tabLst>
                          <a:tab pos="208280" algn="l"/>
                        </a:tabLst>
                      </a:pPr>
                      <a:r>
                        <a:rPr lang="vi-VN" sz="2800" b="0" dirty="0">
                          <a:solidFill>
                            <a:schemeClr val="tx1"/>
                          </a:solidFill>
                          <a:effectLst/>
                          <a:latin typeface="+mj-lt"/>
                        </a:rPr>
                        <a:t>Chú</a:t>
                      </a:r>
                      <a:r>
                        <a:rPr lang="vi-VN" sz="2800" b="0" spc="-75" dirty="0">
                          <a:solidFill>
                            <a:schemeClr val="tx1"/>
                          </a:solidFill>
                          <a:effectLst/>
                          <a:latin typeface="+mj-lt"/>
                        </a:rPr>
                        <a:t> </a:t>
                      </a:r>
                      <a:r>
                        <a:rPr lang="vi-VN" sz="2800" b="0" dirty="0">
                          <a:solidFill>
                            <a:schemeClr val="tx1"/>
                          </a:solidFill>
                          <a:effectLst/>
                          <a:latin typeface="+mj-lt"/>
                        </a:rPr>
                        <a:t>ý</a:t>
                      </a:r>
                      <a:r>
                        <a:rPr lang="vi-VN" sz="2800" b="0" spc="-75" dirty="0">
                          <a:solidFill>
                            <a:schemeClr val="tx1"/>
                          </a:solidFill>
                          <a:effectLst/>
                          <a:latin typeface="+mj-lt"/>
                        </a:rPr>
                        <a:t> </a:t>
                      </a:r>
                      <a:r>
                        <a:rPr lang="vi-VN" sz="2800" b="0" dirty="0">
                          <a:solidFill>
                            <a:schemeClr val="tx1"/>
                          </a:solidFill>
                          <a:effectLst/>
                          <a:latin typeface="+mj-lt"/>
                        </a:rPr>
                        <a:t>những</a:t>
                      </a:r>
                      <a:r>
                        <a:rPr lang="vi-VN" sz="2800" b="0" spc="-75" dirty="0">
                          <a:solidFill>
                            <a:schemeClr val="tx1"/>
                          </a:solidFill>
                          <a:effectLst/>
                          <a:latin typeface="+mj-lt"/>
                        </a:rPr>
                        <a:t> </a:t>
                      </a:r>
                      <a:r>
                        <a:rPr lang="vi-VN" sz="2800" b="0" dirty="0">
                          <a:solidFill>
                            <a:schemeClr val="tx1"/>
                          </a:solidFill>
                          <a:effectLst/>
                          <a:latin typeface="+mj-lt"/>
                        </a:rPr>
                        <a:t>đoạn</a:t>
                      </a:r>
                      <a:r>
                        <a:rPr lang="vi-VN" sz="2800" b="0" spc="-75" dirty="0">
                          <a:solidFill>
                            <a:schemeClr val="tx1"/>
                          </a:solidFill>
                          <a:effectLst/>
                          <a:latin typeface="+mj-lt"/>
                        </a:rPr>
                        <a:t> </a:t>
                      </a:r>
                      <a:r>
                        <a:rPr lang="vi-VN" sz="2800" b="0" dirty="0">
                          <a:solidFill>
                            <a:schemeClr val="tx1"/>
                          </a:solidFill>
                          <a:effectLst/>
                          <a:latin typeface="+mj-lt"/>
                        </a:rPr>
                        <a:t>văn</a:t>
                      </a:r>
                      <a:r>
                        <a:rPr lang="vi-VN" sz="2800" b="0" spc="-75" dirty="0">
                          <a:solidFill>
                            <a:schemeClr val="tx1"/>
                          </a:solidFill>
                          <a:effectLst/>
                          <a:latin typeface="+mj-lt"/>
                        </a:rPr>
                        <a:t> </a:t>
                      </a:r>
                      <a:r>
                        <a:rPr lang="vi-VN" sz="2800" b="0" dirty="0">
                          <a:solidFill>
                            <a:schemeClr val="tx1"/>
                          </a:solidFill>
                          <a:effectLst/>
                          <a:latin typeface="+mj-lt"/>
                        </a:rPr>
                        <a:t>tác giả trình bày trực tiếp điều nhắn gửi của mình (trữ tình ngoại đề).</a:t>
                      </a:r>
                      <a:endParaRPr lang="en-US" sz="2800" b="0" dirty="0">
                        <a:solidFill>
                          <a:schemeClr val="tx1"/>
                        </a:solidFill>
                        <a:effectLst/>
                        <a:latin typeface="+mj-lt"/>
                      </a:endParaRPr>
                    </a:p>
                    <a:p>
                      <a:pPr marL="342900" marR="38735" lvl="0" indent="-342900" algn="l">
                        <a:lnSpc>
                          <a:spcPct val="100000"/>
                        </a:lnSpc>
                        <a:spcBef>
                          <a:spcPts val="0"/>
                        </a:spcBef>
                        <a:spcAft>
                          <a:spcPts val="0"/>
                        </a:spcAft>
                        <a:buSzPts val="1300"/>
                        <a:buFont typeface="Times New Roman" panose="02020603050405020304" pitchFamily="18" charset="0"/>
                        <a:buChar char="–"/>
                        <a:tabLst>
                          <a:tab pos="215265" algn="l"/>
                        </a:tabLst>
                      </a:pPr>
                      <a:r>
                        <a:rPr lang="vi-VN" sz="2800" b="0" dirty="0">
                          <a:solidFill>
                            <a:schemeClr val="tx1"/>
                          </a:solidFill>
                          <a:effectLst/>
                          <a:latin typeface="+mj-lt"/>
                        </a:rPr>
                        <a:t>Dựa vào chủ đề để xác định bài học mà tác giả muốn nhắn nhủ bạn đọc.</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3706">
                <a:tc>
                  <a:txBody>
                    <a:bodyPr/>
                    <a:lstStyle/>
                    <a:p>
                      <a:pPr marL="0" marR="0">
                        <a:lnSpc>
                          <a:spcPct val="100000"/>
                        </a:lnSpc>
                        <a:spcBef>
                          <a:spcPts val="0"/>
                        </a:spcBef>
                        <a:spcAft>
                          <a:spcPts val="0"/>
                        </a:spcAft>
                      </a:pPr>
                      <a:r>
                        <a:rPr lang="vi-VN" sz="2800">
                          <a:effectLst/>
                          <a:latin typeface="+mj-lt"/>
                        </a:rPr>
                        <a:t> </a:t>
                      </a:r>
                      <a:endParaRPr lang="en-US" sz="2800">
                        <a:effectLst/>
                        <a:latin typeface="+mj-lt"/>
                      </a:endParaRPr>
                    </a:p>
                    <a:p>
                      <a:pPr marL="241935" marR="233045" algn="ctr">
                        <a:lnSpc>
                          <a:spcPct val="100000"/>
                        </a:lnSpc>
                        <a:spcBef>
                          <a:spcPts val="0"/>
                        </a:spcBef>
                        <a:spcAft>
                          <a:spcPts val="0"/>
                        </a:spcAft>
                      </a:pPr>
                      <a:r>
                        <a:rPr lang="vi-VN" sz="2800">
                          <a:effectLst/>
                          <a:latin typeface="+mj-lt"/>
                        </a:rPr>
                        <a:t>Tư</a:t>
                      </a:r>
                      <a:r>
                        <a:rPr lang="vi-VN" sz="2800" spc="-10">
                          <a:effectLst/>
                          <a:latin typeface="+mj-lt"/>
                        </a:rPr>
                        <a:t> tưởng</a:t>
                      </a:r>
                      <a:endParaRPr lang="en-US" sz="280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50165" marR="39370" algn="l">
                        <a:lnSpc>
                          <a:spcPct val="100000"/>
                        </a:lnSpc>
                        <a:spcBef>
                          <a:spcPts val="0"/>
                        </a:spcBef>
                        <a:spcAft>
                          <a:spcPts val="0"/>
                        </a:spcAft>
                      </a:pPr>
                      <a:r>
                        <a:rPr lang="vi-VN" sz="2800" b="0" dirty="0" err="1">
                          <a:solidFill>
                            <a:schemeClr val="tx1"/>
                          </a:solidFill>
                          <a:effectLst/>
                          <a:latin typeface="+mj-lt"/>
                        </a:rPr>
                        <a:t>Nhận</a:t>
                      </a:r>
                      <a:r>
                        <a:rPr lang="vi-VN" sz="2800" b="0" dirty="0">
                          <a:solidFill>
                            <a:schemeClr val="tx1"/>
                          </a:solidFill>
                          <a:effectLst/>
                          <a:latin typeface="+mj-lt"/>
                        </a:rPr>
                        <a:t> thức, quan điểm, thái độ, cách lí giải, khát vọng của tác giả.</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0800" marR="35560" algn="l">
                        <a:lnSpc>
                          <a:spcPct val="100000"/>
                        </a:lnSpc>
                        <a:spcBef>
                          <a:spcPts val="0"/>
                        </a:spcBef>
                        <a:spcAft>
                          <a:spcPts val="0"/>
                        </a:spcAft>
                      </a:pPr>
                      <a:r>
                        <a:rPr lang="vi-VN" sz="2800" b="0" dirty="0">
                          <a:solidFill>
                            <a:schemeClr val="tx1"/>
                          </a:solidFill>
                          <a:effectLst/>
                          <a:latin typeface="+mj-lt"/>
                        </a:rPr>
                        <a:t>Dựa vào các yếu tố: đề tài, chủ đề, nhân </a:t>
                      </a:r>
                      <a:r>
                        <a:rPr lang="vi-VN" sz="2800" b="0" dirty="0" err="1">
                          <a:solidFill>
                            <a:schemeClr val="tx1"/>
                          </a:solidFill>
                          <a:effectLst/>
                          <a:latin typeface="+mj-lt"/>
                        </a:rPr>
                        <a:t>vật</a:t>
                      </a:r>
                      <a:r>
                        <a:rPr lang="vi-VN" sz="2800" b="0" dirty="0">
                          <a:solidFill>
                            <a:schemeClr val="tx1"/>
                          </a:solidFill>
                          <a:effectLst/>
                          <a:latin typeface="+mj-lt"/>
                        </a:rPr>
                        <a:t>, điểm nhìn để xác định tư </a:t>
                      </a:r>
                      <a:r>
                        <a:rPr lang="vi-VN" sz="2800" b="0" dirty="0" err="1">
                          <a:solidFill>
                            <a:schemeClr val="tx1"/>
                          </a:solidFill>
                          <a:effectLst/>
                          <a:latin typeface="+mj-lt"/>
                        </a:rPr>
                        <a:t>tưởng</a:t>
                      </a:r>
                      <a:r>
                        <a:rPr lang="vi-VN" sz="2800" b="0" dirty="0">
                          <a:solidFill>
                            <a:schemeClr val="tx1"/>
                          </a:solidFill>
                          <a:effectLst/>
                          <a:latin typeface="+mj-lt"/>
                        </a:rPr>
                        <a:t> của</a:t>
                      </a:r>
                      <a:r>
                        <a:rPr lang="vi-VN" sz="2800" b="0" spc="400" dirty="0">
                          <a:solidFill>
                            <a:schemeClr val="tx1"/>
                          </a:solidFill>
                          <a:effectLst/>
                          <a:latin typeface="+mj-lt"/>
                        </a:rPr>
                        <a:t> </a:t>
                      </a:r>
                      <a:r>
                        <a:rPr lang="vi-VN" sz="2800" b="0" dirty="0">
                          <a:solidFill>
                            <a:schemeClr val="tx1"/>
                          </a:solidFill>
                          <a:effectLst/>
                          <a:latin typeface="+mj-lt"/>
                        </a:rPr>
                        <a:t>tác giả.</a:t>
                      </a:r>
                      <a:endParaRPr lang="en-US" sz="28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ng 7"/>
          <p:cNvGraphicFramePr>
            <a:graphicFrameLocks noGrp="1"/>
          </p:cNvGraphicFramePr>
          <p:nvPr/>
        </p:nvGraphicFramePr>
        <p:xfrm>
          <a:off x="331304" y="146878"/>
          <a:ext cx="11584151" cy="6583680"/>
        </p:xfrm>
        <a:graphic>
          <a:graphicData uri="http://schemas.openxmlformats.org/drawingml/2006/table">
            <a:tbl>
              <a:tblPr firstRow="1" firstCol="1" lastRow="1" lastCol="1" bandRow="1" bandCol="1">
                <a:tableStyleId>{5C22544A-7EE6-4342-B048-85BDC9FD1C3A}</a:tableStyleId>
              </a:tblPr>
              <a:tblGrid>
                <a:gridCol w="1524000"/>
                <a:gridCol w="2928731"/>
                <a:gridCol w="7131420"/>
              </a:tblGrid>
              <a:tr h="289924">
                <a:tc>
                  <a:txBody>
                    <a:bodyPr/>
                    <a:lstStyle/>
                    <a:p>
                      <a:pPr marL="241300" marR="233045" algn="ctr">
                        <a:lnSpc>
                          <a:spcPct val="100000"/>
                        </a:lnSpc>
                        <a:spcBef>
                          <a:spcPts val="0"/>
                        </a:spcBef>
                        <a:spcAft>
                          <a:spcPts val="0"/>
                        </a:spcAft>
                      </a:pPr>
                      <a:r>
                        <a:rPr lang="vi-VN" sz="2700" dirty="0">
                          <a:effectLst/>
                          <a:latin typeface="+mj-lt"/>
                        </a:rPr>
                        <a:t>Yếu</a:t>
                      </a:r>
                      <a:r>
                        <a:rPr lang="vi-VN" sz="2700" spc="-25" dirty="0">
                          <a:effectLst/>
                          <a:latin typeface="+mj-lt"/>
                        </a:rPr>
                        <a:t> tố</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722630" marR="713105" algn="ctr">
                        <a:lnSpc>
                          <a:spcPct val="100000"/>
                        </a:lnSpc>
                        <a:spcBef>
                          <a:spcPts val="0"/>
                        </a:spcBef>
                        <a:spcAft>
                          <a:spcPts val="0"/>
                        </a:spcAft>
                      </a:pPr>
                      <a:r>
                        <a:rPr lang="vi-VN" sz="2700" spc="-10" dirty="0">
                          <a:effectLst/>
                          <a:latin typeface="+mj-lt"/>
                        </a:rPr>
                        <a:t>Truyện</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381000" marR="0" algn="ctr">
                        <a:lnSpc>
                          <a:spcPct val="100000"/>
                        </a:lnSpc>
                        <a:spcBef>
                          <a:spcPts val="0"/>
                        </a:spcBef>
                        <a:spcAft>
                          <a:spcPts val="0"/>
                        </a:spcAft>
                      </a:pPr>
                      <a:r>
                        <a:rPr lang="vi-VN" sz="2700" dirty="0">
                          <a:effectLst/>
                          <a:latin typeface="+mj-lt"/>
                        </a:rPr>
                        <a:t>Kinh</a:t>
                      </a:r>
                      <a:r>
                        <a:rPr lang="vi-VN" sz="2700" spc="-15" dirty="0">
                          <a:effectLst/>
                          <a:latin typeface="+mj-lt"/>
                        </a:rPr>
                        <a:t> </a:t>
                      </a:r>
                      <a:r>
                        <a:rPr lang="vi-VN" sz="2700" dirty="0">
                          <a:effectLst/>
                          <a:latin typeface="+mj-lt"/>
                        </a:rPr>
                        <a:t>nghiệm</a:t>
                      </a:r>
                      <a:r>
                        <a:rPr lang="vi-VN" sz="2700" spc="-15" dirty="0">
                          <a:effectLst/>
                          <a:latin typeface="+mj-lt"/>
                        </a:rPr>
                        <a:t> </a:t>
                      </a:r>
                      <a:r>
                        <a:rPr lang="vi-VN" sz="2700" spc="-25" dirty="0">
                          <a:effectLst/>
                          <a:latin typeface="+mj-lt"/>
                        </a:rPr>
                        <a:t>đọc</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2029467">
                <a:tc>
                  <a:txBody>
                    <a:bodyPr/>
                    <a:lstStyle/>
                    <a:p>
                      <a:pPr marL="0" marR="0" algn="ctr">
                        <a:lnSpc>
                          <a:spcPct val="100000"/>
                        </a:lnSpc>
                        <a:spcBef>
                          <a:spcPts val="0"/>
                        </a:spcBef>
                        <a:spcAft>
                          <a:spcPts val="0"/>
                        </a:spcAft>
                      </a:pPr>
                      <a:r>
                        <a:rPr lang="vi-VN" sz="2700" dirty="0">
                          <a:effectLst/>
                          <a:latin typeface="+mj-lt"/>
                        </a:rPr>
                        <a:t> </a:t>
                      </a:r>
                      <a:endParaRPr lang="en-US" sz="2700" dirty="0">
                        <a:effectLst/>
                        <a:latin typeface="+mj-lt"/>
                      </a:endParaRPr>
                    </a:p>
                    <a:p>
                      <a:pPr marL="0" marR="0" algn="ctr">
                        <a:lnSpc>
                          <a:spcPct val="100000"/>
                        </a:lnSpc>
                        <a:spcBef>
                          <a:spcPts val="0"/>
                        </a:spcBef>
                        <a:spcAft>
                          <a:spcPts val="0"/>
                        </a:spcAft>
                      </a:pPr>
                      <a:r>
                        <a:rPr lang="vi-VN" sz="2700" dirty="0">
                          <a:effectLst/>
                          <a:latin typeface="+mj-lt"/>
                        </a:rPr>
                        <a:t> Đặc</a:t>
                      </a:r>
                      <a:r>
                        <a:rPr lang="vi-VN" sz="2700" spc="-65" dirty="0">
                          <a:effectLst/>
                          <a:latin typeface="+mj-lt"/>
                        </a:rPr>
                        <a:t> </a:t>
                      </a:r>
                      <a:r>
                        <a:rPr lang="vi-VN" sz="2700" dirty="0">
                          <a:effectLst/>
                          <a:latin typeface="+mj-lt"/>
                        </a:rPr>
                        <a:t>điểm,</a:t>
                      </a:r>
                      <a:r>
                        <a:rPr lang="vi-VN" sz="2700" spc="-65" dirty="0">
                          <a:effectLst/>
                          <a:latin typeface="+mj-lt"/>
                        </a:rPr>
                        <a:t> </a:t>
                      </a:r>
                      <a:r>
                        <a:rPr lang="vi-VN" sz="2700" dirty="0">
                          <a:effectLst/>
                          <a:latin typeface="+mj-lt"/>
                        </a:rPr>
                        <a:t>tính</a:t>
                      </a:r>
                      <a:r>
                        <a:rPr lang="vi-VN" sz="2700" spc="-65" dirty="0">
                          <a:effectLst/>
                          <a:latin typeface="+mj-lt"/>
                        </a:rPr>
                        <a:t> </a:t>
                      </a:r>
                      <a:r>
                        <a:rPr lang="vi-VN" sz="2700" dirty="0">
                          <a:effectLst/>
                          <a:latin typeface="+mj-lt"/>
                        </a:rPr>
                        <a:t>cách nhân vật</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a:lnSpc>
                          <a:spcPct val="100000"/>
                        </a:lnSpc>
                        <a:spcBef>
                          <a:spcPts val="0"/>
                        </a:spcBef>
                        <a:spcAft>
                          <a:spcPts val="0"/>
                        </a:spcAft>
                      </a:pPr>
                      <a:r>
                        <a:rPr lang="vi-VN" sz="2700" b="0">
                          <a:solidFill>
                            <a:schemeClr val="tx1"/>
                          </a:solidFill>
                          <a:effectLst/>
                          <a:latin typeface="+mj-lt"/>
                        </a:rPr>
                        <a:t> </a:t>
                      </a:r>
                      <a:endParaRPr lang="en-US" sz="2700" b="0">
                        <a:solidFill>
                          <a:schemeClr val="tx1"/>
                        </a:solidFill>
                        <a:effectLst/>
                        <a:latin typeface="+mj-lt"/>
                      </a:endParaRPr>
                    </a:p>
                    <a:p>
                      <a:pPr marL="0" marR="0" algn="l">
                        <a:lnSpc>
                          <a:spcPct val="100000"/>
                        </a:lnSpc>
                        <a:spcBef>
                          <a:spcPts val="0"/>
                        </a:spcBef>
                        <a:spcAft>
                          <a:spcPts val="0"/>
                        </a:spcAft>
                      </a:pPr>
                      <a:r>
                        <a:rPr lang="vi-VN" sz="2700" b="0">
                          <a:solidFill>
                            <a:schemeClr val="tx1"/>
                          </a:solidFill>
                          <a:effectLst/>
                          <a:latin typeface="+mj-lt"/>
                        </a:rPr>
                        <a:t> </a:t>
                      </a:r>
                      <a:endParaRPr lang="en-US" sz="2700" b="0">
                        <a:solidFill>
                          <a:schemeClr val="tx1"/>
                        </a:solidFill>
                        <a:effectLst/>
                        <a:latin typeface="+mj-lt"/>
                      </a:endParaRPr>
                    </a:p>
                    <a:p>
                      <a:pPr marL="0" marR="0" algn="l">
                        <a:lnSpc>
                          <a:spcPct val="100000"/>
                        </a:lnSpc>
                        <a:spcBef>
                          <a:spcPts val="0"/>
                        </a:spcBef>
                        <a:spcAft>
                          <a:spcPts val="0"/>
                        </a:spcAft>
                      </a:pPr>
                      <a:r>
                        <a:rPr lang="vi-VN" sz="2700" b="0">
                          <a:solidFill>
                            <a:schemeClr val="tx1"/>
                          </a:solidFill>
                          <a:effectLst/>
                          <a:latin typeface="+mj-lt"/>
                        </a:rPr>
                        <a:t> </a:t>
                      </a:r>
                      <a:endParaRPr lang="en-US" sz="2700" b="0">
                        <a:solidFill>
                          <a:schemeClr val="tx1"/>
                        </a:solidFill>
                        <a:effectLst/>
                        <a:latin typeface="+mj-lt"/>
                      </a:endParaRPr>
                    </a:p>
                    <a:p>
                      <a:pPr marL="50165" marR="0" algn="l">
                        <a:lnSpc>
                          <a:spcPct val="100000"/>
                        </a:lnSpc>
                        <a:spcBef>
                          <a:spcPts val="0"/>
                        </a:spcBef>
                        <a:spcAft>
                          <a:spcPts val="0"/>
                        </a:spcAft>
                      </a:pPr>
                      <a:r>
                        <a:rPr lang="vi-VN" sz="2700" b="0">
                          <a:solidFill>
                            <a:schemeClr val="tx1"/>
                          </a:solidFill>
                          <a:effectLst/>
                          <a:latin typeface="+mj-lt"/>
                        </a:rPr>
                        <a:t>Nét</a:t>
                      </a:r>
                      <a:r>
                        <a:rPr lang="vi-VN" sz="2700" b="0" spc="-5">
                          <a:solidFill>
                            <a:schemeClr val="tx1"/>
                          </a:solidFill>
                          <a:effectLst/>
                          <a:latin typeface="+mj-lt"/>
                        </a:rPr>
                        <a:t> </a:t>
                      </a:r>
                      <a:r>
                        <a:rPr lang="vi-VN" sz="2700" b="0">
                          <a:solidFill>
                            <a:schemeClr val="tx1"/>
                          </a:solidFill>
                          <a:effectLst/>
                          <a:latin typeface="+mj-lt"/>
                        </a:rPr>
                        <a:t>riêng</a:t>
                      </a:r>
                      <a:r>
                        <a:rPr lang="vi-VN" sz="2700" b="0" spc="-5">
                          <a:solidFill>
                            <a:schemeClr val="tx1"/>
                          </a:solidFill>
                          <a:effectLst/>
                          <a:latin typeface="+mj-lt"/>
                        </a:rPr>
                        <a:t> </a:t>
                      </a:r>
                      <a:r>
                        <a:rPr lang="vi-VN" sz="2700" b="0">
                          <a:solidFill>
                            <a:schemeClr val="tx1"/>
                          </a:solidFill>
                          <a:effectLst/>
                          <a:latin typeface="+mj-lt"/>
                        </a:rPr>
                        <a:t>giúp</a:t>
                      </a:r>
                      <a:r>
                        <a:rPr lang="vi-VN" sz="2700" b="0" spc="-5">
                          <a:solidFill>
                            <a:schemeClr val="tx1"/>
                          </a:solidFill>
                          <a:effectLst/>
                          <a:latin typeface="+mj-lt"/>
                        </a:rPr>
                        <a:t> </a:t>
                      </a:r>
                      <a:r>
                        <a:rPr lang="vi-VN" sz="2700" b="0">
                          <a:solidFill>
                            <a:schemeClr val="tx1"/>
                          </a:solidFill>
                          <a:effectLst/>
                          <a:latin typeface="+mj-lt"/>
                        </a:rPr>
                        <a:t>phân</a:t>
                      </a:r>
                      <a:r>
                        <a:rPr lang="vi-VN" sz="2700" b="0" spc="-5">
                          <a:solidFill>
                            <a:schemeClr val="tx1"/>
                          </a:solidFill>
                          <a:effectLst/>
                          <a:latin typeface="+mj-lt"/>
                        </a:rPr>
                        <a:t> </a:t>
                      </a:r>
                      <a:r>
                        <a:rPr lang="vi-VN" sz="2700" b="0">
                          <a:solidFill>
                            <a:schemeClr val="tx1"/>
                          </a:solidFill>
                          <a:effectLst/>
                          <a:latin typeface="+mj-lt"/>
                        </a:rPr>
                        <a:t>biệt</a:t>
                      </a:r>
                      <a:r>
                        <a:rPr lang="vi-VN" sz="2700" b="0" spc="-5">
                          <a:solidFill>
                            <a:schemeClr val="tx1"/>
                          </a:solidFill>
                          <a:effectLst/>
                          <a:latin typeface="+mj-lt"/>
                        </a:rPr>
                        <a:t> </a:t>
                      </a:r>
                      <a:r>
                        <a:rPr lang="vi-VN" sz="2700" b="0">
                          <a:solidFill>
                            <a:schemeClr val="tx1"/>
                          </a:solidFill>
                          <a:effectLst/>
                          <a:latin typeface="+mj-lt"/>
                        </a:rPr>
                        <a:t>với nhân vật khác.</a:t>
                      </a:r>
                      <a:endParaRPr lang="en-US" sz="2700" b="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38735" lvl="0" indent="-342900" algn="l">
                        <a:lnSpc>
                          <a:spcPct val="100000"/>
                        </a:lnSpc>
                        <a:spcBef>
                          <a:spcPts val="0"/>
                        </a:spcBef>
                        <a:spcAft>
                          <a:spcPts val="0"/>
                        </a:spcAft>
                        <a:buSzPts val="1300"/>
                        <a:buFont typeface="Times New Roman" panose="02020603050405020304" pitchFamily="18" charset="0"/>
                        <a:buChar char="–"/>
                        <a:tabLst>
                          <a:tab pos="215265" algn="l"/>
                        </a:tabLst>
                      </a:pPr>
                      <a:r>
                        <a:rPr lang="vi-VN" sz="2700" b="0" dirty="0" err="1">
                          <a:solidFill>
                            <a:schemeClr val="tx1"/>
                          </a:solidFill>
                          <a:effectLst/>
                          <a:latin typeface="+mj-lt"/>
                        </a:rPr>
                        <a:t>Liệt</a:t>
                      </a:r>
                      <a:r>
                        <a:rPr lang="vi-VN" sz="2700" b="0" dirty="0">
                          <a:solidFill>
                            <a:schemeClr val="tx1"/>
                          </a:solidFill>
                          <a:effectLst/>
                          <a:latin typeface="+mj-lt"/>
                        </a:rPr>
                        <a:t> kê những nét riêng về ngoại hình, lời nói, hành động, tính cách, tâm trạng, cảm xúc của nhân </a:t>
                      </a:r>
                      <a:r>
                        <a:rPr lang="vi-VN" sz="2700" b="0" dirty="0" err="1">
                          <a:solidFill>
                            <a:schemeClr val="tx1"/>
                          </a:solidFill>
                          <a:effectLst/>
                          <a:latin typeface="+mj-lt"/>
                        </a:rPr>
                        <a:t>vật</a:t>
                      </a:r>
                      <a:r>
                        <a:rPr lang="vi-VN" sz="2700" b="0" dirty="0">
                          <a:solidFill>
                            <a:schemeClr val="tx1"/>
                          </a:solidFill>
                          <a:effectLst/>
                          <a:latin typeface="+mj-lt"/>
                        </a:rPr>
                        <a:t>.</a:t>
                      </a:r>
                      <a:endParaRPr lang="en-US" sz="2700" b="0" dirty="0">
                        <a:solidFill>
                          <a:schemeClr val="tx1"/>
                        </a:solidFill>
                        <a:effectLst/>
                        <a:latin typeface="+mj-lt"/>
                      </a:endParaRPr>
                    </a:p>
                    <a:p>
                      <a:pPr marL="342900" marR="38735" lvl="0" indent="-342900" algn="l">
                        <a:lnSpc>
                          <a:spcPct val="100000"/>
                        </a:lnSpc>
                        <a:spcBef>
                          <a:spcPts val="0"/>
                        </a:spcBef>
                        <a:spcAft>
                          <a:spcPts val="0"/>
                        </a:spcAft>
                        <a:buSzPts val="1300"/>
                        <a:buFont typeface="Times New Roman" panose="02020603050405020304" pitchFamily="18" charset="0"/>
                        <a:buChar char="–"/>
                        <a:tabLst>
                          <a:tab pos="203200" algn="l"/>
                        </a:tabLst>
                      </a:pPr>
                      <a:r>
                        <a:rPr lang="vi-VN" sz="2700" b="0" dirty="0">
                          <a:solidFill>
                            <a:schemeClr val="tx1"/>
                          </a:solidFill>
                          <a:effectLst/>
                          <a:latin typeface="+mj-lt"/>
                        </a:rPr>
                        <a:t>Chú ý đến thái độ, đánh giá</a:t>
                      </a:r>
                      <a:r>
                        <a:rPr lang="vi-VN" sz="2700" b="0" spc="-55" dirty="0">
                          <a:solidFill>
                            <a:schemeClr val="tx1"/>
                          </a:solidFill>
                          <a:effectLst/>
                          <a:latin typeface="+mj-lt"/>
                        </a:rPr>
                        <a:t> </a:t>
                      </a:r>
                      <a:r>
                        <a:rPr lang="vi-VN" sz="2700" b="0" dirty="0">
                          <a:solidFill>
                            <a:schemeClr val="tx1"/>
                          </a:solidFill>
                          <a:effectLst/>
                          <a:latin typeface="+mj-lt"/>
                        </a:rPr>
                        <a:t>của</a:t>
                      </a:r>
                      <a:r>
                        <a:rPr lang="vi-VN" sz="2700" b="0" spc="-55" dirty="0">
                          <a:solidFill>
                            <a:schemeClr val="tx1"/>
                          </a:solidFill>
                          <a:effectLst/>
                          <a:latin typeface="+mj-lt"/>
                        </a:rPr>
                        <a:t> </a:t>
                      </a:r>
                      <a:r>
                        <a:rPr lang="vi-VN" sz="2700" b="0" dirty="0">
                          <a:solidFill>
                            <a:schemeClr val="tx1"/>
                          </a:solidFill>
                          <a:effectLst/>
                          <a:latin typeface="+mj-lt"/>
                        </a:rPr>
                        <a:t>các</a:t>
                      </a:r>
                      <a:r>
                        <a:rPr lang="vi-VN" sz="2700" b="0" spc="-55" dirty="0">
                          <a:solidFill>
                            <a:schemeClr val="tx1"/>
                          </a:solidFill>
                          <a:effectLst/>
                          <a:latin typeface="+mj-lt"/>
                        </a:rPr>
                        <a:t> </a:t>
                      </a:r>
                      <a:r>
                        <a:rPr lang="vi-VN" sz="2700" b="0" dirty="0">
                          <a:solidFill>
                            <a:schemeClr val="tx1"/>
                          </a:solidFill>
                          <a:effectLst/>
                          <a:latin typeface="+mj-lt"/>
                        </a:rPr>
                        <a:t>nhân</a:t>
                      </a:r>
                      <a:r>
                        <a:rPr lang="vi-VN" sz="2700" b="0" spc="-55" dirty="0">
                          <a:solidFill>
                            <a:schemeClr val="tx1"/>
                          </a:solidFill>
                          <a:effectLst/>
                          <a:latin typeface="+mj-lt"/>
                        </a:rPr>
                        <a:t> </a:t>
                      </a:r>
                      <a:r>
                        <a:rPr lang="vi-VN" sz="2700" b="0" dirty="0" err="1">
                          <a:solidFill>
                            <a:schemeClr val="tx1"/>
                          </a:solidFill>
                          <a:effectLst/>
                          <a:latin typeface="+mj-lt"/>
                        </a:rPr>
                        <a:t>vật</a:t>
                      </a:r>
                      <a:r>
                        <a:rPr lang="vi-VN" sz="2700" b="0" spc="-55" dirty="0">
                          <a:solidFill>
                            <a:schemeClr val="tx1"/>
                          </a:solidFill>
                          <a:effectLst/>
                          <a:latin typeface="+mj-lt"/>
                        </a:rPr>
                        <a:t> </a:t>
                      </a:r>
                      <a:r>
                        <a:rPr lang="vi-VN" sz="2700" b="0" dirty="0">
                          <a:solidFill>
                            <a:schemeClr val="tx1"/>
                          </a:solidFill>
                          <a:effectLst/>
                          <a:latin typeface="+mj-lt"/>
                        </a:rPr>
                        <a:t>khác</a:t>
                      </a:r>
                      <a:r>
                        <a:rPr lang="vi-VN" sz="2700" b="0" spc="-55" dirty="0">
                          <a:solidFill>
                            <a:schemeClr val="tx1"/>
                          </a:solidFill>
                          <a:effectLst/>
                          <a:latin typeface="+mj-lt"/>
                        </a:rPr>
                        <a:t> </a:t>
                      </a:r>
                      <a:r>
                        <a:rPr lang="vi-VN" sz="2700" b="0" dirty="0">
                          <a:solidFill>
                            <a:schemeClr val="tx1"/>
                          </a:solidFill>
                          <a:effectLst/>
                          <a:latin typeface="+mj-lt"/>
                        </a:rPr>
                        <a:t>về nhân </a:t>
                      </a:r>
                      <a:r>
                        <a:rPr lang="vi-VN" sz="2700" b="0" dirty="0" err="1">
                          <a:solidFill>
                            <a:schemeClr val="tx1"/>
                          </a:solidFill>
                          <a:effectLst/>
                          <a:latin typeface="+mj-lt"/>
                        </a:rPr>
                        <a:t>vật</a:t>
                      </a:r>
                      <a:r>
                        <a:rPr lang="vi-VN" sz="2700" b="0" dirty="0">
                          <a:solidFill>
                            <a:schemeClr val="tx1"/>
                          </a:solidFill>
                          <a:effectLst/>
                          <a:latin typeface="+mj-lt"/>
                        </a:rPr>
                        <a:t>.</a:t>
                      </a:r>
                      <a:endParaRPr lang="en-US" sz="2700" b="0" dirty="0">
                        <a:solidFill>
                          <a:schemeClr val="tx1"/>
                        </a:solidFill>
                        <a:effectLst/>
                        <a:latin typeface="+mj-lt"/>
                      </a:endParaRPr>
                    </a:p>
                    <a:p>
                      <a:pPr marL="342900" marR="38735" lvl="0" indent="-342900" algn="l">
                        <a:lnSpc>
                          <a:spcPct val="100000"/>
                        </a:lnSpc>
                        <a:spcBef>
                          <a:spcPts val="0"/>
                        </a:spcBef>
                        <a:spcAft>
                          <a:spcPts val="0"/>
                        </a:spcAft>
                        <a:buSzPts val="1300"/>
                        <a:buFont typeface="Times New Roman" panose="02020603050405020304" pitchFamily="18" charset="0"/>
                        <a:buChar char="–"/>
                        <a:tabLst>
                          <a:tab pos="226060" algn="l"/>
                        </a:tabLst>
                      </a:pPr>
                      <a:r>
                        <a:rPr lang="vi-VN" sz="2700" b="0" dirty="0">
                          <a:solidFill>
                            <a:schemeClr val="tx1"/>
                          </a:solidFill>
                          <a:effectLst/>
                          <a:latin typeface="+mj-lt"/>
                        </a:rPr>
                        <a:t>Chú ý sự thay đổi của nhân </a:t>
                      </a:r>
                      <a:r>
                        <a:rPr lang="vi-VN" sz="2700" b="0" dirty="0" err="1">
                          <a:solidFill>
                            <a:schemeClr val="tx1"/>
                          </a:solidFill>
                          <a:effectLst/>
                          <a:latin typeface="+mj-lt"/>
                        </a:rPr>
                        <a:t>vật</a:t>
                      </a:r>
                      <a:r>
                        <a:rPr lang="vi-VN" sz="2700" b="0" dirty="0">
                          <a:solidFill>
                            <a:schemeClr val="tx1"/>
                          </a:solidFill>
                          <a:effectLst/>
                          <a:latin typeface="+mj-lt"/>
                        </a:rPr>
                        <a:t> theo diễn biến câu </a:t>
                      </a:r>
                      <a:r>
                        <a:rPr lang="vi-VN" sz="2700" b="0" spc="-10" dirty="0" err="1">
                          <a:solidFill>
                            <a:schemeClr val="tx1"/>
                          </a:solidFill>
                          <a:effectLst/>
                          <a:latin typeface="+mj-lt"/>
                        </a:rPr>
                        <a:t>chuyện</a:t>
                      </a:r>
                      <a:r>
                        <a:rPr lang="vi-VN" sz="2700" b="0" spc="-10" dirty="0">
                          <a:solidFill>
                            <a:schemeClr val="tx1"/>
                          </a:solidFill>
                          <a:effectLst/>
                          <a:latin typeface="+mj-lt"/>
                        </a:rPr>
                        <a:t>.</a:t>
                      </a:r>
                      <a:endParaRPr lang="en-US" sz="27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59695">
                <a:tc>
                  <a:txBody>
                    <a:bodyPr/>
                    <a:lstStyle/>
                    <a:p>
                      <a:pPr marL="0" marR="0" algn="ctr">
                        <a:lnSpc>
                          <a:spcPct val="100000"/>
                        </a:lnSpc>
                        <a:spcBef>
                          <a:spcPts val="0"/>
                        </a:spcBef>
                        <a:spcAft>
                          <a:spcPts val="0"/>
                        </a:spcAft>
                      </a:pPr>
                      <a:r>
                        <a:rPr lang="vi-VN" sz="2700" dirty="0">
                          <a:effectLst/>
                          <a:latin typeface="+mj-lt"/>
                        </a:rPr>
                        <a:t> </a:t>
                      </a:r>
                      <a:endParaRPr lang="en-US" sz="2700" dirty="0">
                        <a:effectLst/>
                        <a:latin typeface="+mj-lt"/>
                      </a:endParaRPr>
                    </a:p>
                    <a:p>
                      <a:pPr marL="0" marR="0" algn="ctr">
                        <a:lnSpc>
                          <a:spcPct val="100000"/>
                        </a:lnSpc>
                        <a:spcBef>
                          <a:spcPts val="0"/>
                        </a:spcBef>
                        <a:spcAft>
                          <a:spcPts val="0"/>
                        </a:spcAft>
                      </a:pPr>
                      <a:r>
                        <a:rPr lang="vi-VN" sz="2700" dirty="0">
                          <a:effectLst/>
                          <a:latin typeface="+mj-lt"/>
                        </a:rPr>
                        <a:t> Người kể </a:t>
                      </a:r>
                      <a:r>
                        <a:rPr lang="vi-VN" sz="2700" spc="-10" dirty="0">
                          <a:effectLst/>
                          <a:latin typeface="+mj-lt"/>
                        </a:rPr>
                        <a:t>chuyện</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vi-VN" sz="2700" b="0" dirty="0">
                          <a:solidFill>
                            <a:schemeClr val="tx1"/>
                          </a:solidFill>
                          <a:effectLst/>
                          <a:latin typeface="+mj-lt"/>
                        </a:rPr>
                        <a:t> Vai </a:t>
                      </a:r>
                      <a:r>
                        <a:rPr lang="vi-VN" sz="2700" b="0" dirty="0" err="1">
                          <a:solidFill>
                            <a:schemeClr val="tx1"/>
                          </a:solidFill>
                          <a:effectLst/>
                          <a:latin typeface="+mj-lt"/>
                        </a:rPr>
                        <a:t>được</a:t>
                      </a:r>
                      <a:r>
                        <a:rPr lang="vi-VN" sz="2700" b="0" dirty="0">
                          <a:solidFill>
                            <a:schemeClr val="tx1"/>
                          </a:solidFill>
                          <a:effectLst/>
                          <a:latin typeface="+mj-lt"/>
                        </a:rPr>
                        <a:t> tác giả tạo ra,</a:t>
                      </a:r>
                      <a:r>
                        <a:rPr lang="vi-VN" sz="2700" b="0" spc="400" dirty="0">
                          <a:solidFill>
                            <a:schemeClr val="tx1"/>
                          </a:solidFill>
                          <a:effectLst/>
                          <a:latin typeface="+mj-lt"/>
                        </a:rPr>
                        <a:t> </a:t>
                      </a:r>
                      <a:r>
                        <a:rPr lang="vi-VN" sz="2700" b="0" dirty="0">
                          <a:solidFill>
                            <a:schemeClr val="tx1"/>
                          </a:solidFill>
                          <a:effectLst/>
                          <a:latin typeface="+mj-lt"/>
                        </a:rPr>
                        <a:t>đảm </a:t>
                      </a:r>
                      <a:r>
                        <a:rPr lang="vi-VN" sz="2700" b="0" dirty="0" err="1">
                          <a:solidFill>
                            <a:schemeClr val="tx1"/>
                          </a:solidFill>
                          <a:effectLst/>
                          <a:latin typeface="+mj-lt"/>
                        </a:rPr>
                        <a:t>nhiệm</a:t>
                      </a:r>
                      <a:r>
                        <a:rPr lang="vi-VN" sz="2700" b="0" dirty="0">
                          <a:solidFill>
                            <a:schemeClr val="tx1"/>
                          </a:solidFill>
                          <a:effectLst/>
                          <a:latin typeface="+mj-lt"/>
                        </a:rPr>
                        <a:t> </a:t>
                      </a:r>
                      <a:r>
                        <a:rPr lang="vi-VN" sz="2700" b="0" dirty="0" err="1">
                          <a:solidFill>
                            <a:schemeClr val="tx1"/>
                          </a:solidFill>
                          <a:effectLst/>
                          <a:latin typeface="+mj-lt"/>
                        </a:rPr>
                        <a:t>việc</a:t>
                      </a:r>
                      <a:r>
                        <a:rPr lang="vi-VN" sz="2700" b="0" dirty="0">
                          <a:solidFill>
                            <a:schemeClr val="tx1"/>
                          </a:solidFill>
                          <a:effectLst/>
                          <a:latin typeface="+mj-lt"/>
                        </a:rPr>
                        <a:t> kể lại câu </a:t>
                      </a:r>
                      <a:r>
                        <a:rPr lang="vi-VN" sz="2700" b="0" spc="-10" dirty="0" err="1">
                          <a:solidFill>
                            <a:schemeClr val="tx1"/>
                          </a:solidFill>
                          <a:effectLst/>
                          <a:latin typeface="+mj-lt"/>
                        </a:rPr>
                        <a:t>chuyện</a:t>
                      </a:r>
                      <a:r>
                        <a:rPr lang="vi-VN" sz="2700" b="0" spc="-10" dirty="0">
                          <a:solidFill>
                            <a:schemeClr val="tx1"/>
                          </a:solidFill>
                          <a:effectLst/>
                          <a:latin typeface="+mj-lt"/>
                        </a:rPr>
                        <a:t>.</a:t>
                      </a:r>
                      <a:endParaRPr lang="en-US" sz="27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38735" lvl="0" indent="-342900" algn="just">
                        <a:lnSpc>
                          <a:spcPct val="100000"/>
                        </a:lnSpc>
                        <a:spcBef>
                          <a:spcPts val="0"/>
                        </a:spcBef>
                        <a:spcAft>
                          <a:spcPts val="0"/>
                        </a:spcAft>
                        <a:buSzPts val="1300"/>
                        <a:buFont typeface="Times New Roman" panose="02020603050405020304" pitchFamily="18" charset="0"/>
                        <a:buChar char="–"/>
                        <a:tabLst>
                          <a:tab pos="175895" algn="l"/>
                        </a:tabLst>
                      </a:pPr>
                      <a:r>
                        <a:rPr lang="vi-VN" sz="2700" b="0" dirty="0">
                          <a:solidFill>
                            <a:schemeClr val="tx1"/>
                          </a:solidFill>
                          <a:effectLst/>
                          <a:latin typeface="+mj-lt"/>
                        </a:rPr>
                        <a:t>Xác</a:t>
                      </a:r>
                      <a:r>
                        <a:rPr lang="vi-VN" sz="2700" b="0" spc="-30" dirty="0">
                          <a:solidFill>
                            <a:schemeClr val="tx1"/>
                          </a:solidFill>
                          <a:effectLst/>
                          <a:latin typeface="+mj-lt"/>
                        </a:rPr>
                        <a:t> </a:t>
                      </a:r>
                      <a:r>
                        <a:rPr lang="vi-VN" sz="2700" b="0" dirty="0">
                          <a:solidFill>
                            <a:schemeClr val="tx1"/>
                          </a:solidFill>
                          <a:effectLst/>
                          <a:latin typeface="+mj-lt"/>
                        </a:rPr>
                        <a:t>định</a:t>
                      </a:r>
                      <a:r>
                        <a:rPr lang="vi-VN" sz="2700" b="0" spc="-30" dirty="0">
                          <a:solidFill>
                            <a:schemeClr val="tx1"/>
                          </a:solidFill>
                          <a:effectLst/>
                          <a:latin typeface="+mj-lt"/>
                        </a:rPr>
                        <a:t> </a:t>
                      </a:r>
                      <a:r>
                        <a:rPr lang="vi-VN" sz="2700" b="0" dirty="0" err="1">
                          <a:solidFill>
                            <a:schemeClr val="tx1"/>
                          </a:solidFill>
                          <a:effectLst/>
                          <a:latin typeface="+mj-lt"/>
                        </a:rPr>
                        <a:t>người</a:t>
                      </a:r>
                      <a:r>
                        <a:rPr lang="vi-VN" sz="2700" b="0" spc="-30" dirty="0">
                          <a:solidFill>
                            <a:schemeClr val="tx1"/>
                          </a:solidFill>
                          <a:effectLst/>
                          <a:latin typeface="+mj-lt"/>
                        </a:rPr>
                        <a:t> </a:t>
                      </a:r>
                      <a:r>
                        <a:rPr lang="vi-VN" sz="2700" b="0" dirty="0">
                          <a:solidFill>
                            <a:schemeClr val="tx1"/>
                          </a:solidFill>
                          <a:effectLst/>
                          <a:latin typeface="+mj-lt"/>
                        </a:rPr>
                        <a:t>kể</a:t>
                      </a:r>
                      <a:r>
                        <a:rPr lang="vi-VN" sz="2700" b="0" spc="-30" dirty="0">
                          <a:solidFill>
                            <a:schemeClr val="tx1"/>
                          </a:solidFill>
                          <a:effectLst/>
                          <a:latin typeface="+mj-lt"/>
                        </a:rPr>
                        <a:t> </a:t>
                      </a:r>
                      <a:r>
                        <a:rPr lang="vi-VN" sz="2700" b="0" dirty="0" err="1">
                          <a:solidFill>
                            <a:schemeClr val="tx1"/>
                          </a:solidFill>
                          <a:effectLst/>
                          <a:latin typeface="+mj-lt"/>
                        </a:rPr>
                        <a:t>chuyện</a:t>
                      </a:r>
                      <a:r>
                        <a:rPr lang="vi-VN" sz="2700" b="0" dirty="0">
                          <a:solidFill>
                            <a:schemeClr val="tx1"/>
                          </a:solidFill>
                          <a:effectLst/>
                          <a:latin typeface="+mj-lt"/>
                        </a:rPr>
                        <a:t> trong tác phẩm là ai?</a:t>
                      </a:r>
                      <a:endParaRPr lang="en-US" sz="2700" b="0" dirty="0">
                        <a:solidFill>
                          <a:schemeClr val="tx1"/>
                        </a:solidFill>
                        <a:effectLst/>
                        <a:latin typeface="+mj-lt"/>
                      </a:endParaRPr>
                    </a:p>
                    <a:p>
                      <a:pPr marL="342900" marR="38735" lvl="0" indent="-342900" algn="just">
                        <a:lnSpc>
                          <a:spcPct val="100000"/>
                        </a:lnSpc>
                        <a:spcBef>
                          <a:spcPts val="0"/>
                        </a:spcBef>
                        <a:spcAft>
                          <a:spcPts val="0"/>
                        </a:spcAft>
                        <a:buSzPts val="1300"/>
                        <a:buFont typeface="Times New Roman" panose="02020603050405020304" pitchFamily="18" charset="0"/>
                        <a:buChar char="–"/>
                        <a:tabLst>
                          <a:tab pos="184150" algn="l"/>
                        </a:tabLst>
                      </a:pPr>
                      <a:r>
                        <a:rPr lang="vi-VN" sz="2700" b="0" dirty="0">
                          <a:solidFill>
                            <a:schemeClr val="tx1"/>
                          </a:solidFill>
                          <a:effectLst/>
                          <a:latin typeface="+mj-lt"/>
                        </a:rPr>
                        <a:t>Giải thích </a:t>
                      </a:r>
                      <a:r>
                        <a:rPr lang="vi-VN" sz="2700" b="0" dirty="0" err="1">
                          <a:solidFill>
                            <a:schemeClr val="tx1"/>
                          </a:solidFill>
                          <a:effectLst/>
                          <a:latin typeface="+mj-lt"/>
                        </a:rPr>
                        <a:t>được</a:t>
                      </a:r>
                      <a:r>
                        <a:rPr lang="vi-VN" sz="2700" b="0" dirty="0">
                          <a:solidFill>
                            <a:schemeClr val="tx1"/>
                          </a:solidFill>
                          <a:effectLst/>
                          <a:latin typeface="+mj-lt"/>
                        </a:rPr>
                        <a:t> vì sao tác giả lại chọn một nhân </a:t>
                      </a:r>
                      <a:r>
                        <a:rPr lang="vi-VN" sz="2700" b="0" dirty="0" err="1">
                          <a:solidFill>
                            <a:schemeClr val="tx1"/>
                          </a:solidFill>
                          <a:effectLst/>
                          <a:latin typeface="+mj-lt"/>
                        </a:rPr>
                        <a:t>vật</a:t>
                      </a:r>
                      <a:r>
                        <a:rPr lang="vi-VN" sz="2700" b="0" dirty="0">
                          <a:solidFill>
                            <a:schemeClr val="tx1"/>
                          </a:solidFill>
                          <a:effectLst/>
                          <a:latin typeface="+mj-lt"/>
                        </a:rPr>
                        <a:t> làm </a:t>
                      </a:r>
                      <a:r>
                        <a:rPr lang="vi-VN" sz="2700" b="0" dirty="0" err="1">
                          <a:solidFill>
                            <a:schemeClr val="tx1"/>
                          </a:solidFill>
                          <a:effectLst/>
                          <a:latin typeface="+mj-lt"/>
                        </a:rPr>
                        <a:t>người</a:t>
                      </a:r>
                      <a:r>
                        <a:rPr lang="vi-VN" sz="2700" b="0" dirty="0">
                          <a:solidFill>
                            <a:schemeClr val="tx1"/>
                          </a:solidFill>
                          <a:effectLst/>
                          <a:latin typeface="+mj-lt"/>
                        </a:rPr>
                        <a:t> kể </a:t>
                      </a:r>
                      <a:r>
                        <a:rPr lang="vi-VN" sz="2700" b="0" dirty="0" err="1">
                          <a:solidFill>
                            <a:schemeClr val="tx1"/>
                          </a:solidFill>
                          <a:effectLst/>
                          <a:latin typeface="+mj-lt"/>
                        </a:rPr>
                        <a:t>chuyện</a:t>
                      </a:r>
                      <a:r>
                        <a:rPr lang="vi-VN" sz="2700" b="0" dirty="0">
                          <a:solidFill>
                            <a:schemeClr val="tx1"/>
                          </a:solidFill>
                          <a:effectLst/>
                          <a:latin typeface="+mj-lt"/>
                        </a:rPr>
                        <a:t>.</a:t>
                      </a:r>
                      <a:endParaRPr lang="en-US" sz="27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95791">
                <a:tc>
                  <a:txBody>
                    <a:bodyPr/>
                    <a:lstStyle/>
                    <a:p>
                      <a:pPr marL="0" marR="0" algn="ctr">
                        <a:lnSpc>
                          <a:spcPct val="100000"/>
                        </a:lnSpc>
                        <a:spcBef>
                          <a:spcPts val="0"/>
                        </a:spcBef>
                        <a:spcAft>
                          <a:spcPts val="0"/>
                        </a:spcAft>
                      </a:pPr>
                      <a:r>
                        <a:rPr lang="vi-VN" sz="2700" dirty="0">
                          <a:effectLst/>
                          <a:latin typeface="+mj-lt"/>
                        </a:rPr>
                        <a:t> </a:t>
                      </a:r>
                      <a:endParaRPr lang="en-US" sz="2700" dirty="0">
                        <a:effectLst/>
                        <a:latin typeface="+mj-lt"/>
                      </a:endParaRPr>
                    </a:p>
                    <a:p>
                      <a:pPr marL="0" marR="0" algn="ctr">
                        <a:lnSpc>
                          <a:spcPct val="100000"/>
                        </a:lnSpc>
                        <a:spcBef>
                          <a:spcPts val="0"/>
                        </a:spcBef>
                        <a:spcAft>
                          <a:spcPts val="0"/>
                        </a:spcAft>
                      </a:pPr>
                      <a:r>
                        <a:rPr lang="vi-VN" sz="2700" dirty="0">
                          <a:effectLst/>
                          <a:latin typeface="+mj-lt"/>
                        </a:rPr>
                        <a:t> </a:t>
                      </a:r>
                      <a:endParaRPr lang="en-US" sz="2700" dirty="0">
                        <a:effectLst/>
                        <a:latin typeface="+mj-lt"/>
                      </a:endParaRPr>
                    </a:p>
                    <a:p>
                      <a:pPr marL="241935" marR="233045" algn="ctr">
                        <a:lnSpc>
                          <a:spcPct val="100000"/>
                        </a:lnSpc>
                        <a:spcBef>
                          <a:spcPts val="0"/>
                        </a:spcBef>
                        <a:spcAft>
                          <a:spcPts val="0"/>
                        </a:spcAft>
                      </a:pPr>
                      <a:r>
                        <a:rPr lang="vi-VN" sz="2700" dirty="0">
                          <a:effectLst/>
                          <a:latin typeface="+mj-lt"/>
                        </a:rPr>
                        <a:t>Điểm</a:t>
                      </a:r>
                      <a:r>
                        <a:rPr lang="vi-VN" sz="2700" spc="-20" dirty="0">
                          <a:effectLst/>
                          <a:latin typeface="+mj-lt"/>
                        </a:rPr>
                        <a:t> nhìn</a:t>
                      </a:r>
                      <a:endParaRPr lang="en-US" sz="2700" dirty="0">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vi-VN" sz="2700" b="0">
                          <a:solidFill>
                            <a:schemeClr val="tx1"/>
                          </a:solidFill>
                          <a:effectLst/>
                          <a:latin typeface="+mj-lt"/>
                        </a:rPr>
                        <a:t> </a:t>
                      </a:r>
                      <a:endParaRPr lang="en-US" sz="2700" b="0">
                        <a:solidFill>
                          <a:schemeClr val="tx1"/>
                        </a:solidFill>
                        <a:effectLst/>
                        <a:latin typeface="+mj-lt"/>
                      </a:endParaRPr>
                    </a:p>
                    <a:p>
                      <a:pPr marL="50165" marR="39370" algn="just">
                        <a:lnSpc>
                          <a:spcPct val="100000"/>
                        </a:lnSpc>
                        <a:spcBef>
                          <a:spcPts val="0"/>
                        </a:spcBef>
                        <a:spcAft>
                          <a:spcPts val="0"/>
                        </a:spcAft>
                      </a:pPr>
                      <a:r>
                        <a:rPr lang="vi-VN" sz="2700" b="0">
                          <a:solidFill>
                            <a:schemeClr val="tx1"/>
                          </a:solidFill>
                          <a:effectLst/>
                          <a:latin typeface="+mj-lt"/>
                        </a:rPr>
                        <a:t>Vị trí của người kể chuyện trong tương quan câu </a:t>
                      </a:r>
                      <a:r>
                        <a:rPr lang="vi-VN" sz="2700" b="0" spc="-10">
                          <a:solidFill>
                            <a:schemeClr val="tx1"/>
                          </a:solidFill>
                          <a:effectLst/>
                          <a:latin typeface="+mj-lt"/>
                        </a:rPr>
                        <a:t>chuyện.</a:t>
                      </a:r>
                      <a:endParaRPr lang="en-US" sz="2700" b="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38735" lvl="0" indent="-342900" algn="just">
                        <a:lnSpc>
                          <a:spcPct val="100000"/>
                        </a:lnSpc>
                        <a:spcBef>
                          <a:spcPts val="0"/>
                        </a:spcBef>
                        <a:spcAft>
                          <a:spcPts val="0"/>
                        </a:spcAft>
                        <a:buSzPts val="1300"/>
                        <a:buFont typeface="Times New Roman" panose="02020603050405020304" pitchFamily="18" charset="0"/>
                        <a:buChar char="–"/>
                        <a:tabLst>
                          <a:tab pos="183515" algn="l"/>
                        </a:tabLst>
                      </a:pPr>
                      <a:r>
                        <a:rPr lang="vi-VN" sz="2700" b="0" dirty="0">
                          <a:solidFill>
                            <a:schemeClr val="tx1"/>
                          </a:solidFill>
                          <a:effectLst/>
                          <a:latin typeface="+mj-lt"/>
                        </a:rPr>
                        <a:t>Dựa vào </a:t>
                      </a:r>
                      <a:r>
                        <a:rPr lang="vi-VN" sz="2700" b="0" dirty="0" err="1">
                          <a:solidFill>
                            <a:schemeClr val="tx1"/>
                          </a:solidFill>
                          <a:effectLst/>
                          <a:latin typeface="+mj-lt"/>
                        </a:rPr>
                        <a:t>người</a:t>
                      </a:r>
                      <a:r>
                        <a:rPr lang="vi-VN" sz="2700" b="0" dirty="0">
                          <a:solidFill>
                            <a:schemeClr val="tx1"/>
                          </a:solidFill>
                          <a:effectLst/>
                          <a:latin typeface="+mj-lt"/>
                        </a:rPr>
                        <a:t> kể </a:t>
                      </a:r>
                      <a:r>
                        <a:rPr lang="vi-VN" sz="2700" b="0" dirty="0" err="1">
                          <a:solidFill>
                            <a:schemeClr val="tx1"/>
                          </a:solidFill>
                          <a:effectLst/>
                          <a:latin typeface="+mj-lt"/>
                        </a:rPr>
                        <a:t>chuyện</a:t>
                      </a:r>
                      <a:r>
                        <a:rPr lang="vi-VN" sz="2700" b="0" dirty="0">
                          <a:solidFill>
                            <a:schemeClr val="tx1"/>
                          </a:solidFill>
                          <a:effectLst/>
                          <a:latin typeface="+mj-lt"/>
                        </a:rPr>
                        <a:t> để xác định điểm nhìn.</a:t>
                      </a:r>
                      <a:endParaRPr lang="en-US" sz="2700" b="0" dirty="0">
                        <a:solidFill>
                          <a:schemeClr val="tx1"/>
                        </a:solidFill>
                        <a:effectLst/>
                        <a:latin typeface="+mj-lt"/>
                      </a:endParaRPr>
                    </a:p>
                    <a:p>
                      <a:pPr marL="342900" marR="38735" lvl="0" indent="-342900" algn="just">
                        <a:lnSpc>
                          <a:spcPct val="100000"/>
                        </a:lnSpc>
                        <a:spcBef>
                          <a:spcPts val="0"/>
                        </a:spcBef>
                        <a:spcAft>
                          <a:spcPts val="0"/>
                        </a:spcAft>
                        <a:buSzPts val="1300"/>
                        <a:buFont typeface="Times New Roman" panose="02020603050405020304" pitchFamily="18" charset="0"/>
                        <a:buChar char="–"/>
                        <a:tabLst>
                          <a:tab pos="233680" algn="l"/>
                        </a:tabLst>
                      </a:pPr>
                      <a:r>
                        <a:rPr lang="vi-VN" sz="2700" b="0" dirty="0">
                          <a:solidFill>
                            <a:schemeClr val="tx1"/>
                          </a:solidFill>
                          <a:effectLst/>
                          <a:latin typeface="+mj-lt"/>
                        </a:rPr>
                        <a:t>Xác định </a:t>
                      </a:r>
                      <a:r>
                        <a:rPr lang="vi-VN" sz="2700" b="0" dirty="0" err="1">
                          <a:solidFill>
                            <a:schemeClr val="tx1"/>
                          </a:solidFill>
                          <a:effectLst/>
                          <a:latin typeface="+mj-lt"/>
                        </a:rPr>
                        <a:t>được</a:t>
                      </a:r>
                      <a:r>
                        <a:rPr lang="vi-VN" sz="2700" b="0" dirty="0">
                          <a:solidFill>
                            <a:schemeClr val="tx1"/>
                          </a:solidFill>
                          <a:effectLst/>
                          <a:latin typeface="+mj-lt"/>
                        </a:rPr>
                        <a:t> sự dịch </a:t>
                      </a:r>
                      <a:r>
                        <a:rPr lang="vi-VN" sz="2700" b="0" spc="-30" dirty="0">
                          <a:solidFill>
                            <a:schemeClr val="tx1"/>
                          </a:solidFill>
                          <a:effectLst/>
                          <a:latin typeface="+mj-lt"/>
                        </a:rPr>
                        <a:t>chuyển,</a:t>
                      </a:r>
                      <a:r>
                        <a:rPr lang="vi-VN" sz="2700" b="0" spc="-45" dirty="0">
                          <a:solidFill>
                            <a:schemeClr val="tx1"/>
                          </a:solidFill>
                          <a:effectLst/>
                          <a:latin typeface="+mj-lt"/>
                        </a:rPr>
                        <a:t> </a:t>
                      </a:r>
                      <a:r>
                        <a:rPr lang="vi-VN" sz="2700" b="0" spc="-30" dirty="0">
                          <a:solidFill>
                            <a:schemeClr val="tx1"/>
                          </a:solidFill>
                          <a:effectLst/>
                          <a:latin typeface="+mj-lt"/>
                        </a:rPr>
                        <a:t>thay</a:t>
                      </a:r>
                      <a:r>
                        <a:rPr lang="vi-VN" sz="2700" b="0" spc="-45" dirty="0">
                          <a:solidFill>
                            <a:schemeClr val="tx1"/>
                          </a:solidFill>
                          <a:effectLst/>
                          <a:latin typeface="+mj-lt"/>
                        </a:rPr>
                        <a:t> </a:t>
                      </a:r>
                      <a:r>
                        <a:rPr lang="vi-VN" sz="2700" b="0" spc="-30" dirty="0">
                          <a:solidFill>
                            <a:schemeClr val="tx1"/>
                          </a:solidFill>
                          <a:effectLst/>
                          <a:latin typeface="+mj-lt"/>
                        </a:rPr>
                        <a:t>đổi,</a:t>
                      </a:r>
                      <a:r>
                        <a:rPr lang="vi-VN" sz="2700" b="0" spc="-45" dirty="0">
                          <a:solidFill>
                            <a:schemeClr val="tx1"/>
                          </a:solidFill>
                          <a:effectLst/>
                          <a:latin typeface="+mj-lt"/>
                        </a:rPr>
                        <a:t> </a:t>
                      </a:r>
                      <a:r>
                        <a:rPr lang="vi-VN" sz="2700" b="0" spc="-30" dirty="0">
                          <a:solidFill>
                            <a:schemeClr val="tx1"/>
                          </a:solidFill>
                          <a:effectLst/>
                          <a:latin typeface="+mj-lt"/>
                        </a:rPr>
                        <a:t>đa</a:t>
                      </a:r>
                      <a:r>
                        <a:rPr lang="vi-VN" sz="2700" b="0" spc="-45" dirty="0">
                          <a:solidFill>
                            <a:schemeClr val="tx1"/>
                          </a:solidFill>
                          <a:effectLst/>
                          <a:latin typeface="+mj-lt"/>
                        </a:rPr>
                        <a:t> </a:t>
                      </a:r>
                      <a:r>
                        <a:rPr lang="vi-VN" sz="2700" b="0" spc="-30" dirty="0">
                          <a:solidFill>
                            <a:schemeClr val="tx1"/>
                          </a:solidFill>
                          <a:effectLst/>
                          <a:latin typeface="+mj-lt"/>
                        </a:rPr>
                        <a:t>dạng</a:t>
                      </a:r>
                      <a:r>
                        <a:rPr lang="vi-VN" sz="2700" b="0" spc="-45" dirty="0">
                          <a:solidFill>
                            <a:schemeClr val="tx1"/>
                          </a:solidFill>
                          <a:effectLst/>
                          <a:latin typeface="+mj-lt"/>
                        </a:rPr>
                        <a:t> </a:t>
                      </a:r>
                      <a:r>
                        <a:rPr lang="vi-VN" sz="2700" b="0" spc="-30" dirty="0">
                          <a:solidFill>
                            <a:schemeClr val="tx1"/>
                          </a:solidFill>
                          <a:effectLst/>
                          <a:latin typeface="+mj-lt"/>
                        </a:rPr>
                        <a:t>của </a:t>
                      </a:r>
                      <a:r>
                        <a:rPr lang="vi-VN" sz="2700" b="0" dirty="0">
                          <a:solidFill>
                            <a:schemeClr val="tx1"/>
                          </a:solidFill>
                          <a:effectLst/>
                          <a:latin typeface="+mj-lt"/>
                        </a:rPr>
                        <a:t>các</a:t>
                      </a:r>
                      <a:r>
                        <a:rPr lang="vi-VN" sz="2700" b="0" spc="-85" dirty="0">
                          <a:solidFill>
                            <a:schemeClr val="tx1"/>
                          </a:solidFill>
                          <a:effectLst/>
                          <a:latin typeface="+mj-lt"/>
                        </a:rPr>
                        <a:t> </a:t>
                      </a:r>
                      <a:r>
                        <a:rPr lang="vi-VN" sz="2700" b="0" dirty="0">
                          <a:solidFill>
                            <a:schemeClr val="tx1"/>
                          </a:solidFill>
                          <a:effectLst/>
                          <a:latin typeface="+mj-lt"/>
                        </a:rPr>
                        <a:t>điểm</a:t>
                      </a:r>
                      <a:r>
                        <a:rPr lang="vi-VN" sz="2700" b="0" spc="-80" dirty="0">
                          <a:solidFill>
                            <a:schemeClr val="tx1"/>
                          </a:solidFill>
                          <a:effectLst/>
                          <a:latin typeface="+mj-lt"/>
                        </a:rPr>
                        <a:t> </a:t>
                      </a:r>
                      <a:r>
                        <a:rPr lang="vi-VN" sz="2700" b="0" dirty="0">
                          <a:solidFill>
                            <a:schemeClr val="tx1"/>
                          </a:solidFill>
                          <a:effectLst/>
                          <a:latin typeface="+mj-lt"/>
                        </a:rPr>
                        <a:t>nhìn</a:t>
                      </a:r>
                      <a:r>
                        <a:rPr lang="vi-VN" sz="2700" b="0" spc="-80" dirty="0">
                          <a:solidFill>
                            <a:schemeClr val="tx1"/>
                          </a:solidFill>
                          <a:effectLst/>
                          <a:latin typeface="+mj-lt"/>
                        </a:rPr>
                        <a:t> </a:t>
                      </a:r>
                      <a:r>
                        <a:rPr lang="vi-VN" sz="2700" b="0" dirty="0">
                          <a:solidFill>
                            <a:schemeClr val="tx1"/>
                          </a:solidFill>
                          <a:effectLst/>
                          <a:latin typeface="+mj-lt"/>
                        </a:rPr>
                        <a:t>đối</a:t>
                      </a:r>
                      <a:r>
                        <a:rPr lang="vi-VN" sz="2700" b="0" spc="-80" dirty="0">
                          <a:solidFill>
                            <a:schemeClr val="tx1"/>
                          </a:solidFill>
                          <a:effectLst/>
                          <a:latin typeface="+mj-lt"/>
                        </a:rPr>
                        <a:t> </a:t>
                      </a:r>
                      <a:r>
                        <a:rPr lang="vi-VN" sz="2700" b="0" dirty="0">
                          <a:solidFill>
                            <a:schemeClr val="tx1"/>
                          </a:solidFill>
                          <a:effectLst/>
                          <a:latin typeface="+mj-lt"/>
                        </a:rPr>
                        <a:t>với</a:t>
                      </a:r>
                      <a:r>
                        <a:rPr lang="vi-VN" sz="2700" b="0" spc="-85" dirty="0">
                          <a:solidFill>
                            <a:schemeClr val="tx1"/>
                          </a:solidFill>
                          <a:effectLst/>
                          <a:latin typeface="+mj-lt"/>
                        </a:rPr>
                        <a:t> </a:t>
                      </a:r>
                      <a:r>
                        <a:rPr lang="vi-VN" sz="2700" b="0" dirty="0">
                          <a:solidFill>
                            <a:schemeClr val="tx1"/>
                          </a:solidFill>
                          <a:effectLst/>
                          <a:latin typeface="+mj-lt"/>
                        </a:rPr>
                        <a:t>một</a:t>
                      </a:r>
                      <a:r>
                        <a:rPr lang="vi-VN" sz="2700" b="0" spc="-80" dirty="0">
                          <a:solidFill>
                            <a:schemeClr val="tx1"/>
                          </a:solidFill>
                          <a:effectLst/>
                          <a:latin typeface="+mj-lt"/>
                        </a:rPr>
                        <a:t> </a:t>
                      </a:r>
                      <a:r>
                        <a:rPr lang="vi-VN" sz="2700" b="0" dirty="0">
                          <a:solidFill>
                            <a:schemeClr val="tx1"/>
                          </a:solidFill>
                          <a:effectLst/>
                          <a:latin typeface="+mj-lt"/>
                        </a:rPr>
                        <a:t>sự </a:t>
                      </a:r>
                      <a:r>
                        <a:rPr lang="vi-VN" sz="2700" b="0" dirty="0" err="1">
                          <a:solidFill>
                            <a:schemeClr val="tx1"/>
                          </a:solidFill>
                          <a:effectLst/>
                          <a:latin typeface="+mj-lt"/>
                        </a:rPr>
                        <a:t>kiện</a:t>
                      </a:r>
                      <a:r>
                        <a:rPr lang="vi-VN" sz="2700" b="0" dirty="0">
                          <a:solidFill>
                            <a:schemeClr val="tx1"/>
                          </a:solidFill>
                          <a:effectLst/>
                          <a:latin typeface="+mj-lt"/>
                        </a:rPr>
                        <a:t>/ nhân </a:t>
                      </a:r>
                      <a:r>
                        <a:rPr lang="vi-VN" sz="2700" b="0" dirty="0" err="1">
                          <a:solidFill>
                            <a:schemeClr val="tx1"/>
                          </a:solidFill>
                          <a:effectLst/>
                          <a:latin typeface="+mj-lt"/>
                        </a:rPr>
                        <a:t>vật</a:t>
                      </a:r>
                      <a:r>
                        <a:rPr lang="vi-VN" sz="2700" b="0" dirty="0">
                          <a:solidFill>
                            <a:schemeClr val="tx1"/>
                          </a:solidFill>
                          <a:effectLst/>
                          <a:latin typeface="+mj-lt"/>
                        </a:rPr>
                        <a:t> trong </a:t>
                      </a:r>
                      <a:r>
                        <a:rPr lang="vi-VN" sz="2700" b="0" dirty="0" err="1">
                          <a:solidFill>
                            <a:schemeClr val="tx1"/>
                          </a:solidFill>
                          <a:effectLst/>
                          <a:latin typeface="+mj-lt"/>
                        </a:rPr>
                        <a:t>truyện</a:t>
                      </a:r>
                      <a:r>
                        <a:rPr lang="vi-VN" sz="2700" b="0" dirty="0">
                          <a:solidFill>
                            <a:schemeClr val="tx1"/>
                          </a:solidFill>
                          <a:effectLst/>
                          <a:latin typeface="+mj-lt"/>
                        </a:rPr>
                        <a:t>.</a:t>
                      </a:r>
                      <a:endParaRPr lang="en-US" sz="2700" b="0" dirty="0">
                        <a:solidFill>
                          <a:schemeClr val="tx1"/>
                        </a:solidFill>
                        <a:effectLst/>
                        <a:latin typeface="+mj-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340029" y="452879"/>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LUYỆN TẬP</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3" name="Hình ả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6" name="Hộp Văn bản 5"/>
          <p:cNvSpPr txBox="1"/>
          <p:nvPr/>
        </p:nvSpPr>
        <p:spPr>
          <a:xfrm>
            <a:off x="1225058" y="1372280"/>
            <a:ext cx="9741884" cy="5275838"/>
          </a:xfrm>
          <a:prstGeom prst="horizontalScroll">
            <a:avLst/>
          </a:prstGeom>
          <a:noFill/>
          <a:ln w="38100">
            <a:solidFill>
              <a:srgbClr val="00CC00"/>
            </a:solidFill>
          </a:ln>
        </p:spPr>
        <p:txBody>
          <a:bodyPr wrap="square">
            <a:spAutoFit/>
          </a:bodyPr>
          <a:lstStyle/>
          <a:p>
            <a:r>
              <a:rPr lang="en-US" sz="2800" b="1" u="sng" dirty="0" err="1">
                <a:latin typeface="Times New Roman" panose="02020603050405020304" pitchFamily="18" charset="0"/>
                <a:cs typeface="Times New Roman" panose="02020603050405020304" pitchFamily="18" charset="0"/>
              </a:rPr>
              <a:t>Nhiệm</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vụ</a:t>
            </a:r>
            <a:r>
              <a:rPr lang="en-US" sz="2800" b="1" u="sng"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Think – pair – share:</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phịa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375485" y="70630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6" name="Hình ảnh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9781" y="4609701"/>
            <a:ext cx="2012714" cy="2248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1262270" y="556591"/>
            <a:ext cx="9882808" cy="5693866"/>
          </a:xfrm>
          <a:prstGeom prst="rect">
            <a:avLst/>
          </a:prstGeom>
          <a:noFill/>
        </p:spPr>
        <p:txBody>
          <a:bodyPr wrap="square">
            <a:spAutoFit/>
          </a:bodyPr>
          <a:lstStyle/>
          <a:p>
            <a:pPr marL="0" marR="0" algn="just">
              <a:spcBef>
                <a:spcPts val="0"/>
              </a:spcBef>
              <a:spcAft>
                <a:spcPts val="0"/>
              </a:spcAft>
            </a:pPr>
            <a:r>
              <a:rPr lang="en-US" sz="2800" b="1" u="sng" dirty="0" err="1">
                <a:solidFill>
                  <a:srgbClr val="008000"/>
                </a:solidFill>
                <a:effectLst/>
                <a:latin typeface="Times New Roman" panose="02020603050405020304" pitchFamily="18" charset="0"/>
                <a:ea typeface="Calibri" panose="020F0502020204030204" pitchFamily="34" charset="0"/>
              </a:rPr>
              <a:t>Nhiệm</a:t>
            </a:r>
            <a:r>
              <a:rPr lang="en-US" sz="2800" b="1" u="sng" dirty="0">
                <a:solidFill>
                  <a:srgbClr val="008000"/>
                </a:solidFill>
                <a:effectLst/>
                <a:latin typeface="Times New Roman" panose="02020603050405020304" pitchFamily="18" charset="0"/>
                <a:ea typeface="Calibri" panose="020F0502020204030204" pitchFamily="34" charset="0"/>
              </a:rPr>
              <a:t> </a:t>
            </a:r>
            <a:r>
              <a:rPr lang="en-US" sz="2800" b="1" u="sng" dirty="0" err="1">
                <a:solidFill>
                  <a:srgbClr val="008000"/>
                </a:solidFill>
                <a:effectLst/>
                <a:latin typeface="Times New Roman" panose="02020603050405020304" pitchFamily="18" charset="0"/>
                <a:ea typeface="Calibri" panose="020F0502020204030204" pitchFamily="34" charset="0"/>
              </a:rPr>
              <a:t>vụ</a:t>
            </a:r>
            <a:r>
              <a:rPr lang="en-US" sz="2800" b="1" u="sng" dirty="0">
                <a:solidFill>
                  <a:srgbClr val="008000"/>
                </a:solidFill>
                <a:effectLst/>
                <a:latin typeface="Times New Roman" panose="02020603050405020304" pitchFamily="18" charset="0"/>
                <a:ea typeface="Calibri" panose="020F0502020204030204" pitchFamily="34" charset="0"/>
              </a:rPr>
              <a:t> 1</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Ở </a:t>
            </a:r>
            <a:r>
              <a:rPr lang="en-US" sz="2800" dirty="0" err="1">
                <a:solidFill>
                  <a:srgbClr val="000000"/>
                </a:solidFill>
                <a:effectLst/>
                <a:latin typeface="Times New Roman" panose="02020603050405020304" pitchFamily="18" charset="0"/>
                <a:ea typeface="Calibri" panose="020F0502020204030204" pitchFamily="34" charset="0"/>
              </a:rPr>
              <a:t>nhiệm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HS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hay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HS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90805" indent="0">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Nếu</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ủng</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hộ</a:t>
            </a:r>
            <a:r>
              <a:rPr lang="vi-VN" sz="2800" spc="-5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việc</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Giang</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bịa</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ra</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tên</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Hùng</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để</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giới</a:t>
            </a:r>
            <a:r>
              <a:rPr lang="vi-VN" sz="2800" spc="-5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thiệu</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nhân</a:t>
            </a:r>
            <a:r>
              <a:rPr lang="vi-VN" sz="2800" spc="-5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vật</a:t>
            </a:r>
            <a:r>
              <a:rPr lang="vi-VN" sz="2800" spc="-50" dirty="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tôi</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với</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bố</a:t>
            </a:r>
            <a:r>
              <a:rPr lang="vi-VN" sz="2800" spc="-5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và</a:t>
            </a:r>
            <a:r>
              <a:rPr lang="vi-VN" sz="2800" spc="-5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mượn</a:t>
            </a:r>
            <a:r>
              <a:rPr lang="vi-VN" sz="2800" dirty="0">
                <a:effectLst/>
                <a:latin typeface="Times New Roman" panose="02020603050405020304" pitchFamily="18" charset="0"/>
                <a:ea typeface="Times New Roman" panose="02020603050405020304" pitchFamily="18" charset="0"/>
              </a:rPr>
              <a:t> xe đạp của bố để chở </a:t>
            </a:r>
            <a:r>
              <a:rPr lang="vi-VN" sz="2800" i="1" dirty="0">
                <a:effectLst/>
                <a:latin typeface="Times New Roman" panose="02020603050405020304" pitchFamily="18" charset="0"/>
                <a:ea typeface="Times New Roman" panose="02020603050405020304" pitchFamily="18" charset="0"/>
              </a:rPr>
              <a:t>tôi </a:t>
            </a:r>
            <a:r>
              <a:rPr lang="vi-VN" sz="2800" dirty="0">
                <a:effectLst/>
                <a:latin typeface="Times New Roman" panose="02020603050405020304" pitchFamily="18" charset="0"/>
                <a:ea typeface="Times New Roman" panose="02020603050405020304" pitchFamily="18" charset="0"/>
              </a:rPr>
              <a:t>về đơn vị, HS có thể nêu các lí lẽ sau:</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Nói</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dối bố, bịa ra một cái tên</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để bố không làm khó nhân </a:t>
            </a:r>
            <a:r>
              <a:rPr lang="vi-VN" sz="2800" dirty="0" err="1">
                <a:effectLst/>
                <a:latin typeface="Times New Roman" panose="02020603050405020304" pitchFamily="18" charset="0"/>
                <a:ea typeface="Times New Roman" panose="02020603050405020304" pitchFamily="18" charset="0"/>
              </a:rPr>
              <a:t>vật</a:t>
            </a:r>
            <a:r>
              <a:rPr lang="vi-VN" sz="2800" dirty="0">
                <a:effectLst/>
                <a:latin typeface="Times New Roman" panose="02020603050405020304" pitchFamily="18" charset="0"/>
                <a:ea typeface="Times New Roman" panose="02020603050405020304" pitchFamily="18" charset="0"/>
              </a:rPr>
              <a:t> </a:t>
            </a:r>
            <a:r>
              <a:rPr lang="vi-VN" sz="2800" i="1" spc="-20" dirty="0">
                <a:effectLst/>
                <a:latin typeface="Times New Roman" panose="02020603050405020304" pitchFamily="18" charset="0"/>
                <a:ea typeface="Times New Roman" panose="02020603050405020304" pitchFamily="18" charset="0"/>
              </a:rPr>
              <a:t>tôi.</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Nói</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dối bố vì khi đó </a:t>
            </a:r>
            <a:r>
              <a:rPr lang="vi-VN" sz="2800" i="1" dirty="0">
                <a:effectLst/>
                <a:latin typeface="Times New Roman" panose="02020603050405020304" pitchFamily="18" charset="0"/>
                <a:ea typeface="Times New Roman" panose="02020603050405020304" pitchFamily="18" charset="0"/>
              </a:rPr>
              <a:t>tôi</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rất run, không biết phản ứng thế </a:t>
            </a:r>
            <a:r>
              <a:rPr lang="vi-VN" sz="2800" spc="-20" dirty="0">
                <a:effectLst/>
                <a:latin typeface="Times New Roman" panose="02020603050405020304" pitchFamily="18" charset="0"/>
                <a:ea typeface="Times New Roman" panose="02020603050405020304" pitchFamily="18" charset="0"/>
              </a:rPr>
              <a:t>nào.</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Mượn</a:t>
            </a:r>
            <a:r>
              <a:rPr lang="vi-VN" sz="2800" dirty="0">
                <a:effectLst/>
                <a:latin typeface="Times New Roman" panose="02020603050405020304" pitchFamily="18" charset="0"/>
                <a:ea typeface="Times New Roman" panose="02020603050405020304" pitchFamily="18" charset="0"/>
              </a:rPr>
              <a:t> xe bố để đưa </a:t>
            </a:r>
            <a:r>
              <a:rPr lang="vi-VN" sz="2800" i="1" dirty="0">
                <a:effectLst/>
                <a:latin typeface="Times New Roman" panose="02020603050405020304" pitchFamily="18" charset="0"/>
                <a:ea typeface="Times New Roman" panose="02020603050405020304" pitchFamily="18" charset="0"/>
              </a:rPr>
              <a:t>tôi </a:t>
            </a:r>
            <a:r>
              <a:rPr lang="vi-VN" sz="2800" dirty="0">
                <a:effectLst/>
                <a:latin typeface="Times New Roman" panose="02020603050405020304" pitchFamily="18" charset="0"/>
                <a:ea typeface="Times New Roman" panose="02020603050405020304" pitchFamily="18" charset="0"/>
              </a:rPr>
              <a:t>về đơn vị vừa tránh </a:t>
            </a:r>
            <a:r>
              <a:rPr lang="vi-VN" sz="2800" dirty="0" err="1">
                <a:effectLst/>
                <a:latin typeface="Times New Roman" panose="02020603050405020304" pitchFamily="18" charset="0"/>
                <a:ea typeface="Times New Roman" panose="02020603050405020304" pitchFamily="18" charset="0"/>
              </a:rPr>
              <a:t>việc</a:t>
            </a:r>
            <a:r>
              <a:rPr lang="vi-VN" sz="2800" dirty="0">
                <a:effectLst/>
                <a:latin typeface="Times New Roman" panose="02020603050405020304" pitchFamily="18" charset="0"/>
                <a:ea typeface="Times New Roman" panose="02020603050405020304" pitchFamily="18" charset="0"/>
              </a:rPr>
              <a:t> trễ giờ điểm danh, vừa để có thêm thời gian trò </a:t>
            </a:r>
            <a:r>
              <a:rPr lang="vi-VN" sz="2800" dirty="0" err="1">
                <a:effectLst/>
                <a:latin typeface="Times New Roman" panose="02020603050405020304" pitchFamily="18" charset="0"/>
                <a:ea typeface="Times New Roman" panose="02020603050405020304" pitchFamily="18" charset="0"/>
              </a:rPr>
              <a:t>chuyện</a:t>
            </a:r>
            <a:r>
              <a:rPr lang="vi-VN" sz="2800" dirty="0">
                <a:effectLst/>
                <a:latin typeface="Times New Roman" panose="02020603050405020304" pitchFamily="18" charset="0"/>
                <a:ea typeface="Times New Roman" panose="02020603050405020304" pitchFamily="18" charset="0"/>
              </a:rPr>
              <a:t> với </a:t>
            </a:r>
            <a:r>
              <a:rPr lang="vi-VN" sz="2800" i="1" dirty="0">
                <a:effectLst/>
                <a:latin typeface="Times New Roman" panose="02020603050405020304" pitchFamily="18" charset="0"/>
                <a:ea typeface="Times New Roman" panose="02020603050405020304" pitchFamily="18" charset="0"/>
              </a:rPr>
              <a:t>tôi.</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Nếu</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không</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có</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chặng</a:t>
            </a:r>
            <a:r>
              <a:rPr lang="vi-VN" sz="2800" spc="11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đường</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đưa</a:t>
            </a:r>
            <a:r>
              <a:rPr lang="vi-VN" sz="2800" spc="110" dirty="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tôi</a:t>
            </a:r>
            <a:r>
              <a:rPr lang="vi-VN" sz="2800" i="1"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về</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đơn</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vị,</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sẽ</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không</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có</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kỉ</a:t>
            </a:r>
            <a:r>
              <a:rPr lang="vi-VN" sz="2800" spc="11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niệm</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đẹp</a:t>
            </a:r>
            <a:r>
              <a:rPr lang="vi-VN" sz="2800" spc="1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và những rung động đầu đời lưu lại trong kí ức Giang và </a:t>
            </a:r>
            <a:r>
              <a:rPr lang="vi-VN" sz="2800" i="1" dirty="0">
                <a:effectLst/>
                <a:latin typeface="Times New Roman" panose="02020603050405020304" pitchFamily="18" charset="0"/>
                <a:ea typeface="Times New Roman" panose="02020603050405020304" pitchFamily="18" charset="0"/>
              </a:rPr>
              <a:t>tôi.</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337" y="5049078"/>
            <a:ext cx="1738011" cy="1941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1262270" y="556591"/>
            <a:ext cx="9882808" cy="5262979"/>
          </a:xfrm>
          <a:prstGeom prst="rect">
            <a:avLst/>
          </a:prstGeom>
          <a:noFill/>
        </p:spPr>
        <p:txBody>
          <a:bodyPr wrap="square">
            <a:spAutoFit/>
          </a:bodyPr>
          <a:lstStyle/>
          <a:p>
            <a:pPr marL="0" marR="0" algn="just">
              <a:spcBef>
                <a:spcPts val="0"/>
              </a:spcBef>
              <a:spcAft>
                <a:spcPts val="0"/>
              </a:spcAft>
            </a:pPr>
            <a:r>
              <a:rPr lang="en-US" sz="2800" b="1" u="sng" dirty="0" err="1">
                <a:solidFill>
                  <a:srgbClr val="008000"/>
                </a:solidFill>
                <a:effectLst/>
                <a:latin typeface="Times New Roman" panose="02020603050405020304" pitchFamily="18" charset="0"/>
                <a:ea typeface="Calibri" panose="020F0502020204030204" pitchFamily="34" charset="0"/>
              </a:rPr>
              <a:t>Nhiệm</a:t>
            </a:r>
            <a:r>
              <a:rPr lang="en-US" sz="2800" b="1" u="sng" dirty="0">
                <a:solidFill>
                  <a:srgbClr val="008000"/>
                </a:solidFill>
                <a:effectLst/>
                <a:latin typeface="Times New Roman" panose="02020603050405020304" pitchFamily="18" charset="0"/>
                <a:ea typeface="Calibri" panose="020F0502020204030204" pitchFamily="34" charset="0"/>
              </a:rPr>
              <a:t> </a:t>
            </a:r>
            <a:r>
              <a:rPr lang="en-US" sz="2800" b="1" u="sng" dirty="0" err="1">
                <a:solidFill>
                  <a:srgbClr val="008000"/>
                </a:solidFill>
                <a:effectLst/>
                <a:latin typeface="Times New Roman" panose="02020603050405020304" pitchFamily="18" charset="0"/>
                <a:ea typeface="Calibri" panose="020F0502020204030204" pitchFamily="34" charset="0"/>
              </a:rPr>
              <a:t>vụ</a:t>
            </a:r>
            <a:r>
              <a:rPr lang="en-US" sz="2800" b="1" u="sng" dirty="0">
                <a:solidFill>
                  <a:srgbClr val="008000"/>
                </a:solidFill>
                <a:effectLst/>
                <a:latin typeface="Times New Roman" panose="02020603050405020304" pitchFamily="18" charset="0"/>
                <a:ea typeface="Calibri" panose="020F0502020204030204" pitchFamily="34" charset="0"/>
              </a:rPr>
              <a:t> 1</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Ở </a:t>
            </a:r>
            <a:r>
              <a:rPr lang="en-US" sz="2800" dirty="0" err="1">
                <a:solidFill>
                  <a:srgbClr val="000000"/>
                </a:solidFill>
                <a:effectLst/>
                <a:latin typeface="Times New Roman" panose="02020603050405020304" pitchFamily="18" charset="0"/>
                <a:ea typeface="Calibri" panose="020F0502020204030204" pitchFamily="34" charset="0"/>
              </a:rPr>
              <a:t>nhiệm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HS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hay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HS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126365">
              <a:spcBef>
                <a:spcPts val="0"/>
              </a:spcBef>
              <a:spcAft>
                <a:spcPts val="0"/>
              </a:spcAft>
              <a:tabLst>
                <a:tab pos="50228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việc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thiệu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vật</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tôi</a:t>
            </a:r>
            <a:r>
              <a:rPr lang="en-US" sz="2800"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spc="4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chở</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đơn</a:t>
            </a:r>
            <a:r>
              <a:rPr lang="en-US" sz="2800" dirty="0">
                <a:effectLst/>
                <a:latin typeface="Times New Roman" panose="02020603050405020304" pitchFamily="18" charset="0"/>
                <a:ea typeface="Times New Roman" panose="02020603050405020304" pitchFamily="18" charset="0"/>
              </a:rPr>
              <a:t> vị, HS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nêu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các</a:t>
            </a:r>
            <a:r>
              <a:rPr lang="en-US" sz="2800" dirty="0">
                <a:effectLst/>
                <a:latin typeface="Times New Roman" panose="02020603050405020304" pitchFamily="18" charset="0"/>
                <a:ea typeface="Times New Roman" panose="02020603050405020304" pitchFamily="18" charset="0"/>
              </a:rPr>
              <a:t> lí </a:t>
            </a:r>
            <a:r>
              <a:rPr lang="en-US" sz="2800" dirty="0" err="1">
                <a:effectLst/>
                <a:latin typeface="Times New Roman" panose="02020603050405020304" pitchFamily="18" charset="0"/>
                <a:ea typeface="Times New Roman" panose="02020603050405020304" pitchFamily="18" charset="0"/>
              </a:rPr>
              <a:t>lẽ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Nếu</a:t>
            </a:r>
            <a:r>
              <a:rPr lang="vi-VN" sz="2800" spc="-45" dirty="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tôi</a:t>
            </a:r>
            <a:r>
              <a:rPr lang="vi-VN" sz="2800" i="1"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là</a:t>
            </a:r>
            <a:r>
              <a:rPr lang="vi-VN" sz="2800" spc="-4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người</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xấu,</a:t>
            </a:r>
            <a:r>
              <a:rPr lang="vi-VN" sz="2800" spc="-4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thậm</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chí</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là</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lính</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trốn</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trại,</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Giang</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có</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thể</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gặp</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rắc</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rối</a:t>
            </a:r>
            <a:r>
              <a:rPr lang="vi-VN" sz="2800" spc="-4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từ</a:t>
            </a:r>
            <a:r>
              <a:rPr lang="vi-VN" sz="2800" spc="-4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việc</a:t>
            </a:r>
            <a:r>
              <a:rPr lang="vi-VN" sz="2800" dirty="0">
                <a:effectLst/>
                <a:latin typeface="Times New Roman" panose="02020603050405020304" pitchFamily="18" charset="0"/>
                <a:ea typeface="Times New Roman" panose="02020603050405020304" pitchFamily="18" charset="0"/>
              </a:rPr>
              <a:t> quá tin </a:t>
            </a:r>
            <a:r>
              <a:rPr lang="vi-VN" sz="2800" dirty="0" err="1">
                <a:effectLst/>
                <a:latin typeface="Times New Roman" panose="02020603050405020304" pitchFamily="18" charset="0"/>
                <a:ea typeface="Times New Roman" panose="02020603050405020304" pitchFamily="18" charset="0"/>
              </a:rPr>
              <a:t>người</a:t>
            </a:r>
            <a:r>
              <a:rPr lang="vi-VN"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 Nói dối bố</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mình, </a:t>
            </a:r>
            <a:r>
              <a:rPr lang="vi-VN" sz="2800" dirty="0" err="1">
                <a:effectLst/>
                <a:latin typeface="Times New Roman" panose="02020603050405020304" pitchFamily="18" charset="0"/>
                <a:ea typeface="Times New Roman" panose="02020603050405020304" pitchFamily="18" charset="0"/>
              </a:rPr>
              <a:t>nhận</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một</a:t>
            </a:r>
            <a:r>
              <a:rPr lang="vi-VN" sz="2800" spc="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người</a:t>
            </a:r>
            <a:r>
              <a:rPr lang="vi-VN" sz="2800" dirty="0">
                <a:effectLst/>
                <a:latin typeface="Times New Roman" panose="02020603050405020304" pitchFamily="18" charset="0"/>
                <a:ea typeface="Times New Roman" panose="02020603050405020304" pitchFamily="18" charset="0"/>
              </a:rPr>
              <a:t> mới</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quen làm</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bạn là</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thiếu</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trung </a:t>
            </a:r>
            <a:r>
              <a:rPr lang="vi-VN" sz="2800" spc="-10" dirty="0">
                <a:effectLst/>
                <a:latin typeface="Times New Roman" panose="02020603050405020304" pitchFamily="18" charset="0"/>
                <a:ea typeface="Times New Roman" panose="02020603050405020304" pitchFamily="18" charset="0"/>
              </a:rPr>
              <a:t>thực.</a:t>
            </a:r>
            <a:endParaRPr lang="en-US" sz="2800" dirty="0">
              <a:effectLst/>
              <a:latin typeface="Times New Roman" panose="02020603050405020304" pitchFamily="18" charset="0"/>
              <a:ea typeface="Times New Roman" panose="02020603050405020304" pitchFamily="18" charset="0"/>
            </a:endParaRPr>
          </a:p>
          <a:p>
            <a:pPr marL="114300" marR="0" indent="0">
              <a:spcBef>
                <a:spcPts val="0"/>
              </a:spcBef>
              <a:spcAft>
                <a:spcPts val="0"/>
              </a:spcAft>
            </a:pPr>
            <a:r>
              <a:rPr lang="vi-VN" sz="2800" dirty="0">
                <a:effectLst/>
                <a:latin typeface="Times New Roman" panose="02020603050405020304" pitchFamily="18" charset="0"/>
                <a:ea typeface="Times New Roman" panose="02020603050405020304" pitchFamily="18" charset="0"/>
              </a:rPr>
              <a:t>+</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Không</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nên</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vì</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một</a:t>
            </a:r>
            <a:r>
              <a:rPr lang="vi-VN" sz="2800" spc="-3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người</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bạn</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mới</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quen</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mà</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bắt</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bố</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đi</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bộ</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đến</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cuộc</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họp,</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mình</a:t>
            </a:r>
            <a:r>
              <a:rPr lang="vi-VN" sz="2800" spc="-3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lại lấy xe chở bạn về.</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337" y="5049078"/>
            <a:ext cx="1738011" cy="1941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1" y="0"/>
            <a:ext cx="12443791"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340029" y="452879"/>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LUYỆN TẬP</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3" name="Hình ả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047" y="59851"/>
            <a:ext cx="1186583" cy="1213005"/>
          </a:xfrm>
          <a:prstGeom prst="rect">
            <a:avLst/>
          </a:prstGeom>
        </p:spPr>
      </p:pic>
      <p:sp>
        <p:nvSpPr>
          <p:cNvPr id="6" name="Hộp Văn bản 5"/>
          <p:cNvSpPr txBox="1"/>
          <p:nvPr/>
        </p:nvSpPr>
        <p:spPr>
          <a:xfrm>
            <a:off x="1767402" y="1198558"/>
            <a:ext cx="9748738" cy="1840409"/>
          </a:xfrm>
          <a:prstGeom prst="horizontalScroll">
            <a:avLst/>
          </a:prstGeom>
          <a:noFill/>
          <a:ln w="38100">
            <a:solidFill>
              <a:srgbClr val="00CC00"/>
            </a:solidFill>
          </a:ln>
        </p:spPr>
        <p:txBody>
          <a:bodyPr wrap="square">
            <a:spAutoFit/>
          </a:bodyPr>
          <a:lstStyle/>
          <a:p>
            <a:r>
              <a:rPr lang="en-US" sz="2800" b="1" u="sng" dirty="0" err="1">
                <a:latin typeface="Times New Roman" panose="02020603050405020304" pitchFamily="18" charset="0"/>
                <a:cs typeface="Times New Roman" panose="02020603050405020304" pitchFamily="18" charset="0"/>
              </a:rPr>
              <a:t>Nhiệm</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vụ</a:t>
            </a:r>
            <a:r>
              <a:rPr lang="en-US" sz="2800" b="1" u="sng" dirty="0">
                <a:latin typeface="Times New Roman" panose="02020603050405020304" pitchFamily="18" charset="0"/>
                <a:cs typeface="Times New Roman" panose="02020603050405020304" pitchFamily="18" charset="0"/>
              </a:rPr>
              <a:t> 2</a:t>
            </a:r>
            <a:r>
              <a:rPr lang="en-US" sz="2800" b="1" dirty="0">
                <a:latin typeface="Times New Roman" panose="02020603050405020304" pitchFamily="18" charset="0"/>
                <a:cs typeface="Times New Roman" panose="02020603050405020304" pitchFamily="18" charset="0"/>
              </a:rPr>
              <a:t>: HS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khoảng</a:t>
            </a:r>
            <a:r>
              <a:rPr lang="en-US" sz="2800" i="1" dirty="0">
                <a:latin typeface="Times New Roman" panose="02020603050405020304" pitchFamily="18" charset="0"/>
                <a:cs typeface="Times New Roman" panose="02020603050405020304" pitchFamily="18" charset="0"/>
              </a:rPr>
              <a:t> 5 – 7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375485" y="70630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6" name="Hình ảnh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12" y="4821504"/>
            <a:ext cx="2012714" cy="2248299"/>
          </a:xfrm>
          <a:prstGeom prst="rect">
            <a:avLst/>
          </a:prstGeom>
        </p:spPr>
      </p:pic>
      <p:sp>
        <p:nvSpPr>
          <p:cNvPr id="8" name="Hộp Văn bản 7"/>
          <p:cNvSpPr txBox="1"/>
          <p:nvPr/>
        </p:nvSpPr>
        <p:spPr>
          <a:xfrm>
            <a:off x="1493301" y="3007000"/>
            <a:ext cx="10234873" cy="3970318"/>
          </a:xfrm>
          <a:prstGeom prst="rect">
            <a:avLst/>
          </a:prstGeom>
          <a:noFill/>
        </p:spPr>
        <p:txBody>
          <a:bodyPr wrap="square">
            <a:spAutoFit/>
          </a:bodyPr>
          <a:lstStyle/>
          <a:p>
            <a:pPr marL="0" marR="0" algn="just">
              <a:spcBef>
                <a:spcPts val="0"/>
              </a:spcBef>
              <a:spcAft>
                <a:spcPts val="0"/>
              </a:spcAft>
            </a:pPr>
            <a:r>
              <a:rPr lang="en-US" sz="2800" b="1" dirty="0" err="1">
                <a:solidFill>
                  <a:srgbClr val="000000"/>
                </a:solidFill>
                <a:effectLst/>
                <a:latin typeface="Times New Roman" panose="02020603050405020304" pitchFamily="18" charset="0"/>
                <a:ea typeface="Calibri" panose="020F0502020204030204" pitchFamily="34" charset="0"/>
              </a:rPr>
              <a:t>Gợi</a:t>
            </a:r>
            <a:r>
              <a:rPr lang="en-US" sz="2800" b="1" dirty="0">
                <a:solidFill>
                  <a:srgbClr val="000000"/>
                </a:solidFill>
                <a:effectLst/>
                <a:latin typeface="Times New Roman" panose="02020603050405020304" pitchFamily="18" charset="0"/>
                <a:ea typeface="Calibri" panose="020F0502020204030204" pitchFamily="34" charset="0"/>
              </a:rPr>
              <a:t> ý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Nội</a:t>
            </a:r>
            <a:r>
              <a:rPr lang="en-US" sz="2800" dirty="0">
                <a:solidFill>
                  <a:srgbClr val="000000"/>
                </a:solidFill>
                <a:effectLst/>
                <a:latin typeface="Times New Roman" panose="02020603050405020304" pitchFamily="18" charset="0"/>
                <a:ea typeface="Calibri" panose="020F0502020204030204" pitchFamily="34" charset="0"/>
              </a:rPr>
              <a:t> dung: Vai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rung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Làm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tâm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hồn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mỗi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thêm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phong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phú</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động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lực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giúp</a:t>
            </a:r>
            <a:r>
              <a:rPr lang="en-US" sz="2800" i="1" dirty="0">
                <a:solidFill>
                  <a:srgbClr val="000000"/>
                </a:solidFill>
                <a:effectLst/>
                <a:latin typeface="Times New Roman" panose="02020603050405020304" pitchFamily="18" charset="0"/>
                <a:ea typeface="Calibri" panose="020F0502020204030204" pitchFamily="34" charset="0"/>
              </a:rPr>
              <a:t> con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vượt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thử</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thách</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mất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mát</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kí</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ức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đẹp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để</a:t>
            </a:r>
            <a:r>
              <a:rPr lang="en-US" sz="2800" i="1" dirty="0">
                <a:solidFill>
                  <a:srgbClr val="000000"/>
                </a:solidFill>
                <a:effectLst/>
                <a:latin typeface="Times New Roman" panose="02020603050405020304" pitchFamily="18" charset="0"/>
                <a:ea typeface="Calibri" panose="020F0502020204030204" pitchFamily="34" charset="0"/>
              </a:rPr>
              <a:t> con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luôn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nhớ</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về</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thêm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trân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quý</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giá</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trị</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của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cuộc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sống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cuộc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gặp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gỡ</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trong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đời</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193774" y="196817"/>
            <a:ext cx="60960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err="1">
                <a:solidFill>
                  <a:srgbClr val="008000"/>
                </a:solidFill>
                <a:effectLst/>
                <a:latin typeface="Times New Roman" panose="02020603050405020304" pitchFamily="18" charset="0"/>
                <a:ea typeface="Times New Roman" panose="02020603050405020304" pitchFamily="18" charset="0"/>
              </a:rPr>
              <a:t>Bảng</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kiểm</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kĩ</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năng</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viết</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đoạn</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văn</a:t>
            </a:r>
            <a:r>
              <a:rPr lang="en-US" sz="3200" b="1" dirty="0">
                <a:solidFill>
                  <a:srgbClr val="008000"/>
                </a:solidFill>
                <a:effectLst/>
                <a:latin typeface="Times New Roman" panose="02020603050405020304" pitchFamily="18" charset="0"/>
                <a:ea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graphicFrame>
        <p:nvGraphicFramePr>
          <p:cNvPr id="8" name="Bảng 7"/>
          <p:cNvGraphicFramePr>
            <a:graphicFrameLocks noGrp="1"/>
          </p:cNvGraphicFramePr>
          <p:nvPr/>
        </p:nvGraphicFramePr>
        <p:xfrm>
          <a:off x="805981" y="1273667"/>
          <a:ext cx="10871586" cy="5278480"/>
        </p:xfrm>
        <a:graphic>
          <a:graphicData uri="http://schemas.openxmlformats.org/drawingml/2006/table">
            <a:tbl>
              <a:tblPr firstRow="1" firstCol="1" bandRow="1">
                <a:tableStyleId>{5C22544A-7EE6-4342-B048-85BDC9FD1C3A}</a:tableStyleId>
              </a:tblPr>
              <a:tblGrid>
                <a:gridCol w="903550"/>
                <a:gridCol w="6829935"/>
                <a:gridCol w="1522839"/>
                <a:gridCol w="1615262"/>
              </a:tblGrid>
              <a:tr h="562716">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562716">
                <a:tc>
                  <a:txBody>
                    <a:bodyPr/>
                    <a:lstStyle/>
                    <a:p>
                      <a:pPr marL="0" marR="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56743">
                <a:tc>
                  <a:txBody>
                    <a:bodyPr/>
                    <a:lstStyle/>
                    <a:p>
                      <a:pPr marL="0" marR="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đúng chủ đề: suy nghĩ về vai trò của những rung động đầu đời đối với mỗi người.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4660">
                <a:tc>
                  <a:txBody>
                    <a:bodyPr/>
                    <a:lstStyle/>
                    <a:p>
                      <a:pPr marL="0" marR="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có câu chủ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2716">
                <a:tc>
                  <a:txBody>
                    <a:bodyPr/>
                    <a:lstStyle/>
                    <a:p>
                      <a:pPr marL="0" marR="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2716">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8502"/>
            <a:ext cx="1870982" cy="187098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260850" y="559926"/>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VẬN DỤNG</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460327" y="1741524"/>
            <a:ext cx="9568638" cy="3439239"/>
          </a:xfrm>
          <a:prstGeom prst="roundRect">
            <a:avLst/>
          </a:prstGeom>
          <a:noFill/>
          <a:ln w="57150">
            <a:solidFill>
              <a:srgbClr val="00CC00"/>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Giả sử sau ba mươi năm, "anh bộ đội" năm xưa và Giang tình cờ gặp lại nhau, câu chuyện giữa hai người cần được kể thêm một đoạn. Nếu được tác giả </a:t>
            </a:r>
            <a:r>
              <a:rPr lang="en-US" sz="2800" i="1" dirty="0">
                <a:latin typeface="Times New Roman" panose="02020603050405020304" pitchFamily="18" charset="0"/>
                <a:cs typeface="Times New Roman" panose="02020603050405020304" pitchFamily="18" charset="0"/>
              </a:rPr>
              <a:t>ủ</a:t>
            </a:r>
            <a:r>
              <a:rPr lang="vi-VN" sz="2800" i="1" dirty="0">
                <a:latin typeface="Times New Roman" panose="02020603050405020304" pitchFamily="18" charset="0"/>
                <a:cs typeface="Times New Roman" panose="02020603050405020304" pitchFamily="18" charset="0"/>
              </a:rPr>
              <a:t>y quyền, bạn sẽ viết tiếp câu chuyện như thế nào? Bạn có thể triển khai ý tưởng bằng nhiều hình thức dưới dạng một tranh vẽ, một bài thơ, một đoạn văn tự sự,...</a:t>
            </a:r>
            <a:endParaRPr lang="en-US" sz="28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83" y="5160661"/>
            <a:ext cx="2334703" cy="1730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7293"/>
            <a:ext cx="12192000"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968527" y="463707"/>
            <a:ext cx="4254946"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KHỞI ĐỘNG</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16" y="4732255"/>
            <a:ext cx="2122013" cy="2122013"/>
          </a:xfrm>
          <a:prstGeom prst="rect">
            <a:avLst/>
          </a:prstGeom>
        </p:spPr>
      </p:pic>
      <p:sp>
        <p:nvSpPr>
          <p:cNvPr id="7" name="Hộp Văn bản 6"/>
          <p:cNvSpPr txBox="1"/>
          <p:nvPr/>
        </p:nvSpPr>
        <p:spPr>
          <a:xfrm>
            <a:off x="2289928" y="1601330"/>
            <a:ext cx="9125931" cy="4832092"/>
          </a:xfrm>
          <a:prstGeom prst="rect">
            <a:avLst/>
          </a:prstGeom>
          <a:noFill/>
          <a:ln w="38100">
            <a:solidFill>
              <a:srgbClr val="00CC00"/>
            </a:solidFill>
          </a:ln>
        </p:spPr>
        <p:txBody>
          <a:bodyPr wrap="square">
            <a:spAutoFit/>
          </a:bodyPr>
          <a:lstStyle/>
          <a:p>
            <a:r>
              <a:rPr lang="nl-NL"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XX:</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Thơ: </a:t>
            </a:r>
            <a:r>
              <a:rPr lang="vi-VN" sz="2800" i="1" dirty="0">
                <a:latin typeface="Times New Roman" panose="02020603050405020304" pitchFamily="18" charset="0"/>
                <a:cs typeface="Times New Roman" panose="02020603050405020304" pitchFamily="18" charset="0"/>
              </a:rPr>
              <a:t>Tây Tiến</a:t>
            </a:r>
            <a:r>
              <a:rPr lang="vi-VN" sz="2800" dirty="0">
                <a:latin typeface="Times New Roman" panose="02020603050405020304" pitchFamily="18" charset="0"/>
                <a:cs typeface="Times New Roman" panose="02020603050405020304" pitchFamily="18" charset="0"/>
              </a:rPr>
              <a:t> (1948, Quang Dũng), </a:t>
            </a:r>
            <a:r>
              <a:rPr lang="vi-VN" sz="2800" i="1" dirty="0">
                <a:latin typeface="Times New Roman" panose="02020603050405020304" pitchFamily="18" charset="0"/>
                <a:cs typeface="Times New Roman" panose="02020603050405020304" pitchFamily="18" charset="0"/>
              </a:rPr>
              <a:t>Đất nước</a:t>
            </a:r>
            <a:r>
              <a:rPr lang="vi-VN" sz="2800" dirty="0">
                <a:latin typeface="Times New Roman" panose="02020603050405020304" pitchFamily="18" charset="0"/>
                <a:cs typeface="Times New Roman" panose="02020603050405020304" pitchFamily="18" charset="0"/>
              </a:rPr>
              <a:t> (1955, Nguyễn Đình Thi),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Màu tím hoa sim</a:t>
            </a:r>
            <a:r>
              <a:rPr lang="vi-VN" sz="2800" dirty="0">
                <a:latin typeface="Times New Roman" panose="02020603050405020304" pitchFamily="18" charset="0"/>
                <a:cs typeface="Times New Roman" panose="02020603050405020304" pitchFamily="18" charset="0"/>
              </a:rPr>
              <a:t> (1949</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Hữu Loan)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Truyện ngắn: </a:t>
            </a:r>
            <a:r>
              <a:rPr lang="en-US" sz="2800" i="1"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(1948, Kim </a:t>
            </a:r>
            <a:r>
              <a:rPr lang="en-US" sz="2800" dirty="0" err="1">
                <a:latin typeface="Times New Roman" panose="02020603050405020304" pitchFamily="18" charset="0"/>
                <a:cs typeface="Times New Roman" panose="02020603050405020304" pitchFamily="18" charset="0"/>
              </a:rPr>
              <a:t>Lân</a:t>
            </a:r>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Những ngôi sao xa xôi</a:t>
            </a:r>
            <a:r>
              <a:rPr lang="vi-VN" sz="2800" dirty="0">
                <a:latin typeface="Times New Roman" panose="02020603050405020304" pitchFamily="18" charset="0"/>
                <a:cs typeface="Times New Roman" panose="02020603050405020304" pitchFamily="18" charset="0"/>
              </a:rPr>
              <a:t> (1971, Lê Minh Khuê), </a:t>
            </a:r>
            <a:r>
              <a:rPr lang="vi-VN" sz="2800" i="1" dirty="0">
                <a:latin typeface="Times New Roman" panose="02020603050405020304" pitchFamily="18" charset="0"/>
                <a:cs typeface="Times New Roman" panose="02020603050405020304" pitchFamily="18" charset="0"/>
              </a:rPr>
              <a:t>Bức tranh</a:t>
            </a:r>
            <a:r>
              <a:rPr lang="vi-VN" sz="2800" dirty="0">
                <a:latin typeface="Times New Roman" panose="02020603050405020304" pitchFamily="18" charset="0"/>
                <a:cs typeface="Times New Roman" panose="02020603050405020304" pitchFamily="18" charset="0"/>
              </a:rPr>
              <a:t> (1983</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Nguyễn Minh Châu)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Nỗi buồn chiến tranh </a:t>
            </a:r>
            <a:r>
              <a:rPr lang="vi-VN" sz="2800" dirty="0">
                <a:latin typeface="Times New Roman" panose="02020603050405020304" pitchFamily="18" charset="0"/>
                <a:cs typeface="Times New Roman" panose="02020603050405020304" pitchFamily="18" charset="0"/>
              </a:rPr>
              <a:t>(Bảo Ninh, 1990), </a:t>
            </a:r>
            <a:r>
              <a:rPr lang="vi-VN" sz="2800" i="1" dirty="0">
                <a:latin typeface="Times New Roman" panose="02020603050405020304" pitchFamily="18" charset="0"/>
                <a:cs typeface="Times New Roman" panose="02020603050405020304" pitchFamily="18" charset="0"/>
              </a:rPr>
              <a:t>Hòn đất</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1964, </a:t>
            </a:r>
            <a:r>
              <a:rPr lang="vi-VN" sz="2800" dirty="0">
                <a:latin typeface="Times New Roman" panose="02020603050405020304" pitchFamily="18" charset="0"/>
                <a:cs typeface="Times New Roman" panose="02020603050405020304" pitchFamily="18" charset="0"/>
              </a:rPr>
              <a:t>Anh Đức)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541" y="5077917"/>
            <a:ext cx="1177459" cy="1682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16781"/>
            <a:ext cx="12678908"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147688" y="1464556"/>
            <a:ext cx="10408208" cy="4401205"/>
          </a:xfrm>
          <a:prstGeom prst="rect">
            <a:avLst/>
          </a:prstGeom>
          <a:noFill/>
          <a:ln w="57150">
            <a:solidFill>
              <a:srgbClr val="00CC00"/>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Đặt mình vào tâm trạng của </a:t>
            </a:r>
            <a:r>
              <a:rPr lang="vi-VN" sz="2800" i="1" dirty="0">
                <a:latin typeface="Times New Roman" panose="02020603050405020304" pitchFamily="18" charset="0"/>
                <a:cs typeface="Times New Roman" panose="02020603050405020304" pitchFamily="18" charset="0"/>
              </a:rPr>
              <a:t>tôi</a:t>
            </a:r>
            <a:r>
              <a:rPr lang="vi-VN" sz="2800" dirty="0">
                <a:latin typeface="Times New Roman" panose="02020603050405020304" pitchFamily="18" charset="0"/>
                <a:cs typeface="Times New Roman" panose="02020603050405020304" pitchFamily="18" charset="0"/>
              </a:rPr>
              <a:t> và Giang để hình dung về cuộc gặp lần 2 sau 30 năm.</a:t>
            </a:r>
            <a:endParaRPr lang="en-US" sz="2800" dirty="0">
              <a:latin typeface="Times New Roman" panose="02020603050405020304" pitchFamily="18" charset="0"/>
              <a:cs typeface="Times New Roman" panose="02020603050405020304" pitchFamily="18" charset="0"/>
            </a:endParaRPr>
          </a:p>
          <a:p>
            <a:r>
              <a:rPr lang="vi-VN" sz="2800" b="1" dirty="0" err="1">
                <a:latin typeface="Times New Roman" panose="02020603050405020304" pitchFamily="18" charset="0"/>
                <a:cs typeface="Times New Roman" panose="02020603050405020304" pitchFamily="18" charset="0"/>
              </a:rPr>
              <a:t>Bước</a:t>
            </a:r>
            <a:r>
              <a:rPr lang="vi-VN" sz="2800" b="1" dirty="0">
                <a:latin typeface="Times New Roman" panose="02020603050405020304" pitchFamily="18" charset="0"/>
                <a:cs typeface="Times New Roman" panose="02020603050405020304" pitchFamily="18" charset="0"/>
              </a:rPr>
              <a:t> 2</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Tưởng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tượng</a:t>
            </a:r>
            <a:r>
              <a:rPr lang="vi-VN" sz="2800" dirty="0">
                <a:latin typeface="Times New Roman" panose="02020603050405020304" pitchFamily="18" charset="0"/>
                <a:cs typeface="Times New Roman" panose="02020603050405020304" pitchFamily="18" charset="0"/>
              </a:rPr>
              <a:t> và hình dung về: bối cảnh (không gian, thời gian), các sự </a:t>
            </a:r>
            <a:r>
              <a:rPr lang="vi-VN" sz="2800" dirty="0" err="1">
                <a:latin typeface="Times New Roman" panose="02020603050405020304" pitchFamily="18" charset="0"/>
                <a:cs typeface="Times New Roman" panose="02020603050405020304" pitchFamily="18" charset="0"/>
              </a:rPr>
              <a:t>việc</a:t>
            </a:r>
            <a:r>
              <a:rPr lang="vi-VN" sz="2800" dirty="0">
                <a:latin typeface="Times New Roman" panose="02020603050405020304" pitchFamily="18" charset="0"/>
                <a:cs typeface="Times New Roman" panose="02020603050405020304" pitchFamily="18" charset="0"/>
              </a:rPr>
              <a:t>, chi tiết trong cuộc gặp gỡ của tôi và Giang sau 30 năm bằng cách trả lời các câu hỏi sau:</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49" y="5000311"/>
            <a:ext cx="2334703" cy="1730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16781"/>
            <a:ext cx="12678908"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200697" y="1596784"/>
            <a:ext cx="10408208" cy="3970318"/>
          </a:xfrm>
          <a:prstGeom prst="rect">
            <a:avLst/>
          </a:prstGeom>
          <a:noFill/>
          <a:ln w="57150">
            <a:solidFill>
              <a:srgbClr val="00CC00"/>
            </a:solidFill>
          </a:ln>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b="1" dirty="0" err="1">
                <a:latin typeface="Times New Roman" panose="02020603050405020304" pitchFamily="18" charset="0"/>
                <a:cs typeface="Times New Roman" panose="02020603050405020304" pitchFamily="18" charset="0"/>
              </a:rPr>
              <a:t>ước</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Viết ra một cái kết mong muốn cho mối quan hệ của hai nhân </a:t>
            </a:r>
            <a:r>
              <a:rPr lang="vi-VN" sz="2800" dirty="0" err="1">
                <a:latin typeface="Times New Roman" panose="02020603050405020304" pitchFamily="18" charset="0"/>
                <a:cs typeface="Times New Roman" panose="02020603050405020304" pitchFamily="18" charset="0"/>
              </a:rPr>
              <a:t>vật</a:t>
            </a:r>
            <a:r>
              <a:rPr lang="vi-VN" sz="2800" dirty="0">
                <a:latin typeface="Times New Roman" panose="02020603050405020304" pitchFamily="18" charset="0"/>
                <a:cs typeface="Times New Roman" panose="02020603050405020304" pitchFamily="18" charset="0"/>
              </a:rPr>
              <a:t> và chọn một thông </a:t>
            </a:r>
            <a:r>
              <a:rPr lang="vi-VN" sz="2800" dirty="0" err="1">
                <a:latin typeface="Times New Roman" panose="02020603050405020304" pitchFamily="18" charset="0"/>
                <a:cs typeface="Times New Roman" panose="02020603050405020304" pitchFamily="18" charset="0"/>
              </a:rPr>
              <a:t>điệp</a:t>
            </a:r>
            <a:r>
              <a:rPr lang="vi-VN" sz="2800" dirty="0">
                <a:latin typeface="Times New Roman" panose="02020603050405020304" pitchFamily="18" charset="0"/>
                <a:cs typeface="Times New Roman" panose="02020603050405020304" pitchFamily="18" charset="0"/>
              </a:rPr>
              <a:t> để kết lại phần sáng tạo của mình (</a:t>
            </a:r>
            <a:r>
              <a:rPr lang="vi-VN" sz="2800" i="1" dirty="0">
                <a:latin typeface="Times New Roman" panose="02020603050405020304" pitchFamily="18" charset="0"/>
                <a:cs typeface="Times New Roman" panose="02020603050405020304" pitchFamily="18" charset="0"/>
              </a:rPr>
              <a:t>ví dụ: Nếu 2 nhân </a:t>
            </a:r>
            <a:r>
              <a:rPr lang="vi-VN" sz="2800" i="1" dirty="0" err="1">
                <a:latin typeface="Times New Roman" panose="02020603050405020304" pitchFamily="18" charset="0"/>
                <a:cs typeface="Times New Roman" panose="02020603050405020304" pitchFamily="18" charset="0"/>
              </a:rPr>
              <a:t>vật</a:t>
            </a:r>
            <a:r>
              <a:rPr lang="vi-VN" sz="2800" i="1" dirty="0">
                <a:latin typeface="Times New Roman" panose="02020603050405020304" pitchFamily="18" charset="0"/>
                <a:cs typeface="Times New Roman" panose="02020603050405020304" pitchFamily="18" charset="0"/>
              </a:rPr>
              <a:t> đến với nhau thì thông </a:t>
            </a:r>
            <a:r>
              <a:rPr lang="vi-VN" sz="2800" i="1" dirty="0" err="1">
                <a:latin typeface="Times New Roman" panose="02020603050405020304" pitchFamily="18" charset="0"/>
                <a:cs typeface="Times New Roman" panose="02020603050405020304" pitchFamily="18" charset="0"/>
              </a:rPr>
              <a:t>điệp</a:t>
            </a:r>
            <a:r>
              <a:rPr lang="vi-VN" sz="2800" i="1" dirty="0">
                <a:latin typeface="Times New Roman" panose="02020603050405020304" pitchFamily="18" charset="0"/>
                <a:cs typeface="Times New Roman" panose="02020603050405020304" pitchFamily="18" charset="0"/>
              </a:rPr>
              <a:t> có thể là “Những rung động đầu đời sâu sắc thôi thúc con </a:t>
            </a:r>
            <a:r>
              <a:rPr lang="vi-VN" sz="2800" i="1" dirty="0" err="1">
                <a:latin typeface="Times New Roman" panose="02020603050405020304" pitchFamily="18" charset="0"/>
                <a:cs typeface="Times New Roman" panose="02020603050405020304" pitchFamily="18" charset="0"/>
              </a:rPr>
              <a:t>người</a:t>
            </a:r>
            <a:r>
              <a:rPr lang="vi-VN" sz="2800" i="1" dirty="0">
                <a:latin typeface="Times New Roman" panose="02020603050405020304" pitchFamily="18" charset="0"/>
                <a:cs typeface="Times New Roman" panose="02020603050405020304" pitchFamily="18" charset="0"/>
              </a:rPr>
              <a:t> đi kiếm tìm tình yêu đã mất sau chiến tranh</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b="1" dirty="0" err="1">
                <a:latin typeface="Times New Roman" panose="02020603050405020304" pitchFamily="18" charset="0"/>
                <a:cs typeface="Times New Roman" panose="02020603050405020304" pitchFamily="18" charset="0"/>
              </a:rPr>
              <a:t>Bước</a:t>
            </a:r>
            <a:r>
              <a:rPr lang="vi-VN" sz="2800" b="1" dirty="0">
                <a:latin typeface="Times New Roman" panose="02020603050405020304" pitchFamily="18" charset="0"/>
                <a:cs typeface="Times New Roman" panose="02020603050405020304" pitchFamily="18" charset="0"/>
              </a:rPr>
              <a:t> 4:</a:t>
            </a:r>
            <a:r>
              <a:rPr lang="vi-VN" sz="2800" dirty="0">
                <a:latin typeface="Times New Roman" panose="02020603050405020304" pitchFamily="18" charset="0"/>
                <a:cs typeface="Times New Roman" panose="02020603050405020304" pitchFamily="18" charset="0"/>
              </a:rPr>
              <a:t> Chọn 1 hình thức để sáng tạo (viết, vẽ tranh, vẽ </a:t>
            </a:r>
            <a:r>
              <a:rPr lang="vi-VN" sz="2800" dirty="0" err="1">
                <a:latin typeface="Times New Roman" panose="02020603050405020304" pitchFamily="18" charset="0"/>
                <a:cs typeface="Times New Roman" panose="02020603050405020304" pitchFamily="18" charset="0"/>
              </a:rPr>
              <a:t>truyện</a:t>
            </a:r>
            <a:r>
              <a:rPr lang="vi-VN" sz="2800" dirty="0">
                <a:latin typeface="Times New Roman" panose="02020603050405020304" pitchFamily="18" charset="0"/>
                <a:cs typeface="Times New Roman" panose="02020603050405020304" pitchFamily="18" charset="0"/>
              </a:rPr>
              <a:t> tranh, làm </a:t>
            </a:r>
            <a:r>
              <a:rPr lang="vi-VN" sz="2800" dirty="0" err="1">
                <a:latin typeface="Times New Roman" panose="02020603050405020304" pitchFamily="18" charset="0"/>
                <a:cs typeface="Times New Roman" panose="02020603050405020304" pitchFamily="18" charset="0"/>
              </a:rPr>
              <a:t>clip</a:t>
            </a:r>
            <a:r>
              <a:rPr lang="vi-VN" sz="2800" dirty="0">
                <a:latin typeface="Times New Roman" panose="02020603050405020304" pitchFamily="18" charset="0"/>
                <a:cs typeface="Times New Roman" panose="02020603050405020304" pitchFamily="18" charset="0"/>
              </a:rPr>
              <a:t>, thu âm đoạn </a:t>
            </a:r>
            <a:r>
              <a:rPr lang="vi-VN" sz="2800" dirty="0" err="1">
                <a:latin typeface="Times New Roman" panose="02020603050405020304" pitchFamily="18" charset="0"/>
                <a:cs typeface="Times New Roman" panose="02020603050405020304" pitchFamily="18" charset="0"/>
              </a:rPr>
              <a:t>audio</a:t>
            </a:r>
            <a:r>
              <a:rPr lang="vi-VN" sz="2800" dirty="0">
                <a:latin typeface="Times New Roman" panose="02020603050405020304" pitchFamily="18" charset="0"/>
                <a:cs typeface="Times New Roman" panose="02020603050405020304" pitchFamily="18" charset="0"/>
              </a:rPr>
              <a:t> kể </a:t>
            </a:r>
            <a:r>
              <a:rPr lang="vi-VN" sz="2800" dirty="0" err="1">
                <a:latin typeface="Times New Roman" panose="02020603050405020304" pitchFamily="18" charset="0"/>
                <a:cs typeface="Times New Roman" panose="02020603050405020304" pitchFamily="18" charset="0"/>
              </a:rPr>
              <a:t>chuyện</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Bước</a:t>
            </a:r>
            <a:r>
              <a:rPr lang="en-US" sz="2800" b="1" dirty="0">
                <a:latin typeface="Times New Roman" panose="02020603050405020304" pitchFamily="18" charset="0"/>
                <a:cs typeface="Times New Roman" panose="02020603050405020304" pitchFamily="18" charset="0"/>
              </a:rPr>
              <a:t> 5</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Zalo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83" y="5160661"/>
            <a:ext cx="2334703" cy="1730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260850" y="559926"/>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VẬN DỤNG</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227069" y="1812817"/>
            <a:ext cx="9568638" cy="2009061"/>
          </a:xfrm>
          <a:prstGeom prst="roundRect">
            <a:avLst/>
          </a:prstGeom>
          <a:noFill/>
          <a:ln w="57150">
            <a:solidFill>
              <a:srgbClr val="00CC00"/>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05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83" y="5160661"/>
            <a:ext cx="2334703" cy="1730901"/>
          </a:xfrm>
          <a:prstGeom prst="rect">
            <a:avLst/>
          </a:prstGeom>
        </p:spPr>
      </p:pic>
      <p:pic>
        <p:nvPicPr>
          <p:cNvPr id="5" name="Hình ảnh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807" y="4040652"/>
            <a:ext cx="7581900" cy="2981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139687" y="141776"/>
            <a:ext cx="10827026" cy="1077218"/>
          </a:xfrm>
          <a:prstGeom prst="rect">
            <a:avLst/>
          </a:prstGeom>
          <a:noFill/>
        </p:spPr>
        <p:txBody>
          <a:bodyPr wrap="square">
            <a:spAutoFit/>
          </a:bodyPr>
          <a:lstStyle/>
          <a:p>
            <a:pPr marL="0" marR="0" algn="ctr">
              <a:spcBef>
                <a:spcPts val="0"/>
              </a:spcBef>
              <a:spcAft>
                <a:spcPts val="0"/>
              </a:spcAft>
            </a:pPr>
            <a:r>
              <a:rPr lang="pt-BR" sz="3200" b="1" dirty="0">
                <a:solidFill>
                  <a:srgbClr val="008000"/>
                </a:solidFill>
                <a:effectLst/>
                <a:latin typeface="Times New Roman" panose="02020603050405020304" pitchFamily="18" charset="0"/>
                <a:ea typeface="Times New Roman" panose="02020603050405020304" pitchFamily="18" charset="0"/>
              </a:rPr>
              <a:t>Rubric đánh giá kịch bản sân khấu hoá một trích đoạn trong truyện ngắn “Giang” (Bảo Ninh):</a:t>
            </a:r>
            <a:endParaRPr lang="en-US" sz="3200" dirty="0">
              <a:solidFill>
                <a:srgbClr val="0080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410317" y="1802090"/>
          <a:ext cx="11371366" cy="4693920"/>
        </p:xfrm>
        <a:graphic>
          <a:graphicData uri="http://schemas.openxmlformats.org/drawingml/2006/table">
            <a:tbl>
              <a:tblPr firstRow="1" firstCol="1" bandRow="1">
                <a:tableStyleId>{5C22544A-7EE6-4342-B048-85BDC9FD1C3A}</a:tableStyleId>
              </a:tblPr>
              <a:tblGrid>
                <a:gridCol w="1644272"/>
                <a:gridCol w="3392557"/>
                <a:gridCol w="2809460"/>
                <a:gridCol w="3525077"/>
              </a:tblGrid>
              <a:tr h="15413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62394">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Thông điệp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2394">
                <a:tc>
                  <a:txBody>
                    <a:bodyPr/>
                    <a:lstStyle/>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Cốt truyện/</a:t>
                      </a:r>
                      <a:endParaRPr lang="en-US" sz="2800">
                        <a:effectLst/>
                        <a:latin typeface="Times New Roman" panose="02020603050405020304" pitchFamily="18" charset="0"/>
                        <a:cs typeface="Times New Roman" panose="02020603050405020304" pitchFamily="18" charset="0"/>
                      </a:endParaRPr>
                    </a:p>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Bố cục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452">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Tiếp thu và cải biên hình tượng nhân vật đôi chỗ chưa thuyết phục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 name="Hình ảnh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0317" y="442085"/>
            <a:ext cx="2040007" cy="13600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139687" y="141776"/>
            <a:ext cx="10827026" cy="1077218"/>
          </a:xfrm>
          <a:prstGeom prst="rect">
            <a:avLst/>
          </a:prstGeom>
          <a:noFill/>
        </p:spPr>
        <p:txBody>
          <a:bodyPr wrap="square">
            <a:spAutoFit/>
          </a:bodyPr>
          <a:lstStyle/>
          <a:p>
            <a:pPr marL="0" marR="0" algn="ctr">
              <a:spcBef>
                <a:spcPts val="0"/>
              </a:spcBef>
              <a:spcAft>
                <a:spcPts val="0"/>
              </a:spcAft>
            </a:pPr>
            <a:r>
              <a:rPr lang="pt-BR" sz="3200" b="1" dirty="0">
                <a:solidFill>
                  <a:srgbClr val="008000"/>
                </a:solidFill>
                <a:effectLst/>
                <a:latin typeface="Times New Roman" panose="02020603050405020304" pitchFamily="18" charset="0"/>
                <a:ea typeface="Times New Roman" panose="02020603050405020304" pitchFamily="18" charset="0"/>
              </a:rPr>
              <a:t>Rubric đánh giá kịch bản sân khấu hoá một trích đoạn trong truyện ngắn “Giang” (Bảo Ninh):</a:t>
            </a:r>
            <a:endParaRPr lang="en-US" sz="3200" dirty="0">
              <a:solidFill>
                <a:srgbClr val="0080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410317" y="1802090"/>
          <a:ext cx="11371366" cy="4693920"/>
        </p:xfrm>
        <a:graphic>
          <a:graphicData uri="http://schemas.openxmlformats.org/drawingml/2006/table">
            <a:tbl>
              <a:tblPr firstRow="1" firstCol="1" bandRow="1">
                <a:tableStyleId>{5C22544A-7EE6-4342-B048-85BDC9FD1C3A}</a:tableStyleId>
              </a:tblPr>
              <a:tblGrid>
                <a:gridCol w="1644272"/>
                <a:gridCol w="3392557"/>
                <a:gridCol w="2809460"/>
                <a:gridCol w="3525077"/>
              </a:tblGrid>
              <a:tr h="15413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844970">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thoại thể hiện rõ quan điểm, suy nghĩ, cảm xúc, tính cách 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chỗ</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2394">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 hợp lí,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Không có chỉ dẫn diễn xuất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4131">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9-10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7-8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4131">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Tốt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Khá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657" marR="636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0317" y="442085"/>
            <a:ext cx="2040007" cy="13600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7293"/>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968527" y="463707"/>
            <a:ext cx="4254946"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KHỞI ĐỘNG</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04" y="3894596"/>
            <a:ext cx="2774404" cy="2774404"/>
          </a:xfrm>
          <a:prstGeom prst="rect">
            <a:avLst/>
          </a:prstGeom>
        </p:spPr>
      </p:pic>
      <p:sp>
        <p:nvSpPr>
          <p:cNvPr id="7" name="Hộp Văn bản 6"/>
          <p:cNvSpPr txBox="1"/>
          <p:nvPr/>
        </p:nvSpPr>
        <p:spPr>
          <a:xfrm>
            <a:off x="2481842" y="2585942"/>
            <a:ext cx="8716276" cy="2246769"/>
          </a:xfrm>
          <a:prstGeom prst="rect">
            <a:avLst/>
          </a:prstGeom>
          <a:noFill/>
          <a:ln w="38100">
            <a:solidFill>
              <a:srgbClr val="00CC00"/>
            </a:solidFill>
          </a:ln>
        </p:spPr>
        <p:txBody>
          <a:bodyPr wrap="square">
            <a:spAutoFit/>
          </a:bodyPr>
          <a:lstStyle/>
          <a:p>
            <a:r>
              <a:rPr lang="nl-NL" sz="2800" b="1" dirty="0">
                <a:latin typeface="Times New Roman" panose="02020603050405020304" pitchFamily="18" charset="0"/>
                <a:cs typeface="Times New Roman" panose="02020603050405020304" pitchFamily="18" charset="0"/>
              </a:rPr>
              <a:t>*HS chia sẻ về một tác phẩm bản thấy thấy ấn tượng:</a:t>
            </a:r>
            <a:endParaRPr lang="en-US" sz="2800" b="1"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Dùng một số mẫu câu:’</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i="1" dirty="0">
                <a:latin typeface="Times New Roman" panose="02020603050405020304" pitchFamily="18" charset="0"/>
                <a:cs typeface="Times New Roman" panose="02020603050405020304" pitchFamily="18" charset="0"/>
              </a:rPr>
              <a:t>Tác phẩm.... viết về nỗi đau..... trong chiến tranh..... </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Tác phẩm.... nói về vẻ đẹp của con  người Việt Nam... qua hình tượng.......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118" y="5172185"/>
            <a:ext cx="1177459" cy="1682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2171700" y="501854"/>
            <a:ext cx="8242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HÌNH THÀNH KIẾN THỨC</a:t>
            </a:r>
            <a:endParaRPr lang="en-US" sz="4800" b="1" dirty="0">
              <a:solidFill>
                <a:schemeClr val="bg1"/>
              </a:solidFill>
              <a:latin typeface="Forte" panose="03060902040502070203" pitchFamily="66" charset="0"/>
              <a:cs typeface="Times New Roman" panose="02020603050405020304" pitchFamily="18" charset="0"/>
            </a:endParaRPr>
          </a:p>
        </p:txBody>
      </p:sp>
      <p:pic>
        <p:nvPicPr>
          <p:cNvPr id="2" name="Hình ả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022" y="1783479"/>
            <a:ext cx="4705350" cy="4810125"/>
          </a:xfrm>
          <a:prstGeom prst="rect">
            <a:avLst/>
          </a:prstGeom>
        </p:spPr>
      </p:pic>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297" y="5016188"/>
            <a:ext cx="1623703" cy="18418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cs typeface="Times New Roman" panose="02020603050405020304" pitchFamily="18" charset="0"/>
              </a:rPr>
              <a:t>Tác</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Bảo</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Ninh</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99052" y="2707468"/>
            <a:ext cx="2935308" cy="3351445"/>
          </a:xfrm>
          <a:prstGeom prst="rect">
            <a:avLst/>
          </a:prstGeom>
          <a:blipFill>
            <a:blip r:embed="rId4"/>
            <a:stretch>
              <a:fillRect/>
            </a:stretch>
          </a:blipFill>
          <a:ln>
            <a:noFill/>
          </a:ln>
        </p:spPr>
      </p:pic>
      <p:sp>
        <p:nvSpPr>
          <p:cNvPr id="11" name="Hộp Văn bản 10"/>
          <p:cNvSpPr txBox="1"/>
          <p:nvPr/>
        </p:nvSpPr>
        <p:spPr>
          <a:xfrm>
            <a:off x="3873628" y="3781532"/>
            <a:ext cx="7155864" cy="1532334"/>
          </a:xfrm>
          <a:prstGeom prst="roundRect">
            <a:avLst/>
          </a:prstGeom>
          <a:noFill/>
          <a:ln w="38100">
            <a:solidFill>
              <a:srgbClr val="00CC00"/>
            </a:solidFill>
          </a:ln>
        </p:spPr>
        <p:txBody>
          <a:bodyPr wrap="square">
            <a:spAutoFit/>
          </a:bodyPr>
          <a:lstStyle/>
          <a:p>
            <a:pPr algn="just">
              <a:tabLst>
                <a:tab pos="18034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miền</a:t>
            </a:r>
            <a:r>
              <a:rPr lang="en-US" sz="2800" dirty="0">
                <a:latin typeface="Times New Roman" panose="02020603050405020304" pitchFamily="18" charset="0"/>
                <a:ea typeface="Calibri" panose="020F0502020204030204" pitchFamily="34" charset="0"/>
              </a:rPr>
              <a:t> Nam </a:t>
            </a:r>
            <a:r>
              <a:rPr lang="en-US" sz="2800" dirty="0" err="1">
                <a:latin typeface="Times New Roman" panose="02020603050405020304" pitchFamily="18" charset="0"/>
                <a:ea typeface="Calibri" panose="020F0502020204030204" pitchFamily="34" charset="0"/>
              </a:rPr>
              <a:t>trước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1975. </a:t>
            </a:r>
            <a:endParaRPr lang="en-US" sz="2800" dirty="0">
              <a:latin typeface="Times New Roman" panose="02020603050405020304" pitchFamily="18" charset="0"/>
              <a:ea typeface="Calibri" panose="020F0502020204030204" pitchFamily="34" charset="0"/>
            </a:endParaRPr>
          </a:p>
        </p:txBody>
      </p:sp>
      <p:sp>
        <p:nvSpPr>
          <p:cNvPr id="9" name="Hộp Văn bản 8"/>
          <p:cNvSpPr txBox="1"/>
          <p:nvPr/>
        </p:nvSpPr>
        <p:spPr>
          <a:xfrm>
            <a:off x="3774333" y="1682249"/>
            <a:ext cx="7626485" cy="1055608"/>
          </a:xfrm>
          <a:prstGeom prst="roundRect">
            <a:avLst/>
          </a:prstGeom>
          <a:noFill/>
          <a:ln w="38100">
            <a:solidFill>
              <a:srgbClr val="00CC00"/>
            </a:solidFill>
          </a:ln>
        </p:spPr>
        <p:txBody>
          <a:bodyPr wrap="square">
            <a:spAutoFit/>
          </a:bodyPr>
          <a:lstStyle/>
          <a:p>
            <a:pPr algn="just">
              <a:tabLst>
                <a:tab pos="18034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Nhật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Pí</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Lèng</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2" name="Hộp Văn bản 11"/>
          <p:cNvSpPr txBox="1"/>
          <p:nvPr/>
        </p:nvSpPr>
        <p:spPr>
          <a:xfrm>
            <a:off x="3873628" y="2970253"/>
            <a:ext cx="5443796" cy="578882"/>
          </a:xfrm>
          <a:prstGeom prst="roundRect">
            <a:avLst/>
          </a:prstGeom>
          <a:noFill/>
          <a:ln w="38100">
            <a:solidFill>
              <a:srgbClr val="00CC00"/>
            </a:solidFill>
          </a:ln>
        </p:spPr>
        <p:txBody>
          <a:bodyPr wrap="square">
            <a:spAutoFit/>
          </a:bodyPr>
          <a:lstStyle/>
          <a:p>
            <a:pPr algn="just">
              <a:tabLst>
                <a:tab pos="18034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1952; </a:t>
            </a:r>
            <a:r>
              <a:rPr lang="en-US" sz="2800" dirty="0" err="1">
                <a:latin typeface="Times New Roman" panose="02020603050405020304" pitchFamily="18" charset="0"/>
                <a:ea typeface="Calibri" panose="020F0502020204030204" pitchFamily="34" charset="0"/>
              </a:rPr>
              <a:t>quê</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p:txBody>
      </p:sp>
      <p:pic>
        <p:nvPicPr>
          <p:cNvPr id="14" name="Hình ảnh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046" y="4620213"/>
            <a:ext cx="2731954" cy="2661765"/>
          </a:xfrm>
          <a:prstGeom prst="rect">
            <a:avLst/>
          </a:prstGeom>
        </p:spPr>
      </p:pic>
      <p:pic>
        <p:nvPicPr>
          <p:cNvPr id="2" name="Hình ảnh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4541" y="5203261"/>
            <a:ext cx="1177459" cy="1682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1035712" y="211997"/>
            <a:ext cx="7147379" cy="646331"/>
          </a:xfrm>
          <a:prstGeom prst="rect">
            <a:avLst/>
          </a:prstGeom>
          <a:noFill/>
        </p:spPr>
        <p:txBody>
          <a:bodyPr wrap="square">
            <a:spAutoFit/>
          </a:bodyPr>
          <a:lstStyle/>
          <a:p>
            <a:pPr algn="just"/>
            <a:r>
              <a:rPr lang="de-DE"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highlight>
                  <a:srgbClr val="00800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80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p:cNvSpPr txBox="1"/>
          <p:nvPr/>
        </p:nvSpPr>
        <p:spPr>
          <a:xfrm>
            <a:off x="1035712" y="826951"/>
            <a:ext cx="912879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cs typeface="Times New Roman" panose="02020603050405020304" pitchFamily="18" charset="0"/>
              </a:rPr>
              <a:t>Tác</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Bảo</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Ninh</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38320" y="2417937"/>
            <a:ext cx="2935308" cy="3351445"/>
          </a:xfrm>
          <a:prstGeom prst="rect">
            <a:avLst/>
          </a:prstGeom>
          <a:blipFill>
            <a:blip r:embed="rId4"/>
            <a:stretch>
              <a:fillRect/>
            </a:stretch>
          </a:blipFill>
          <a:ln>
            <a:noFill/>
          </a:ln>
        </p:spPr>
      </p:pic>
      <p:sp>
        <p:nvSpPr>
          <p:cNvPr id="13" name="Hộp Văn bản 12"/>
          <p:cNvSpPr txBox="1"/>
          <p:nvPr/>
        </p:nvSpPr>
        <p:spPr>
          <a:xfrm>
            <a:off x="4090460" y="1813535"/>
            <a:ext cx="7296872" cy="2009061"/>
          </a:xfrm>
          <a:prstGeom prst="roundRect">
            <a:avLst/>
          </a:prstGeom>
          <a:noFill/>
          <a:ln w="38100">
            <a:solidFill>
              <a:srgbClr val="00CC00"/>
            </a:solidFill>
          </a:ln>
        </p:spPr>
        <p:txBody>
          <a:bodyPr wrap="square">
            <a:spAutoFit/>
          </a:bodyPr>
          <a:lstStyle/>
          <a:p>
            <a:pPr algn="just">
              <a:tabLst>
                <a:tab pos="180340" algn="l"/>
              </a:tabLst>
            </a:pPr>
            <a:r>
              <a:rPr lang="en-US" sz="2800" b="1" i="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Phong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nghệ</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thuật</a:t>
            </a:r>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Giọng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điềm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góp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nhìn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hậu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ngắn</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3" name="Hộp Văn bản 2"/>
          <p:cNvSpPr txBox="1"/>
          <p:nvPr/>
        </p:nvSpPr>
        <p:spPr>
          <a:xfrm>
            <a:off x="4090460" y="4039414"/>
            <a:ext cx="7155864" cy="1532334"/>
          </a:xfrm>
          <a:prstGeom prst="roundRect">
            <a:avLst/>
          </a:prstGeom>
          <a:noFill/>
          <a:ln w="38100">
            <a:solidFill>
              <a:srgbClr val="00CC00"/>
            </a:solidFill>
          </a:ln>
        </p:spPr>
        <p:txBody>
          <a:bodyPr wrap="square">
            <a:spAutoFit/>
          </a:bodyPr>
          <a:lstStyle/>
          <a:p>
            <a:pPr algn="just">
              <a:tabLst>
                <a:tab pos="180340" algn="l"/>
              </a:tabLst>
            </a:pP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phẩm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thuyết</a:t>
            </a:r>
            <a:r>
              <a:rPr lang="en-US" sz="2800" b="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Nỗi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buồn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chiến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ngắn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lùn</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Khắc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dấu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mạn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thuyền</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pic>
        <p:nvPicPr>
          <p:cNvPr id="14" name="Hình ảnh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046" y="4700166"/>
            <a:ext cx="2731954" cy="2661765"/>
          </a:xfrm>
          <a:prstGeom prst="rect">
            <a:avLst/>
          </a:prstGeom>
        </p:spPr>
      </p:pic>
      <p:pic>
        <p:nvPicPr>
          <p:cNvPr id="2" name="Hình ảnh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4541" y="5203261"/>
            <a:ext cx="1177459" cy="1682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19908</Words>
  <Application>WPS Presentation</Application>
  <PresentationFormat>Màn hình rộng</PresentationFormat>
  <Paragraphs>822</Paragraphs>
  <Slides>54</Slides>
  <Notes>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54</vt:i4>
      </vt:variant>
    </vt:vector>
  </HeadingPairs>
  <TitlesOfParts>
    <vt:vector size="66" baseType="lpstr">
      <vt:lpstr>Arial</vt:lpstr>
      <vt:lpstr>SimSun</vt:lpstr>
      <vt:lpstr>Wingdings</vt:lpstr>
      <vt:lpstr>Snap ITC</vt:lpstr>
      <vt:lpstr>Times New Roman</vt:lpstr>
      <vt:lpstr>Calibri</vt:lpstr>
      <vt:lpstr>Old English Text MT</vt:lpstr>
      <vt:lpstr>Forte</vt:lpstr>
      <vt:lpstr>Microsoft YaHei</vt:lpstr>
      <vt:lpstr>Arial Unicode MS</vt:lpstr>
      <vt:lpstr>Calibri Light</vt:lpstr>
      <vt:lpstr>Chủ đề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linh huynh</cp:lastModifiedBy>
  <cp:revision>2</cp:revision>
  <dcterms:created xsi:type="dcterms:W3CDTF">2023-02-03T14:21:00Z</dcterms:created>
  <dcterms:modified xsi:type="dcterms:W3CDTF">2025-01-23T07:49:07Z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CD924FD1B0884777826B92638F301FC6_12</vt:lpwstr>
  </property>
  <property fmtid="{D5CDD505-2E9C-101B-9397-08002B2CF9AE}" pid="3" name="KSOProductBuildVer">
    <vt:lpwstr>1033-12.2.0.19805</vt:lpwstr>
  </property>
</Properties>
</file>