
<file path=[Content_Types].xml><?xml version="1.0" encoding="utf-8"?>
<Types xmlns="http://schemas.openxmlformats.org/package/2006/content-types">
  <Default Extension="jpeg" ContentType="image/jpeg"/>
  <Default Extension="JPG" ContentType="image/.jpg"/>
  <Default Extension="gif" ContentType="image/gif"/>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0.svg" ContentType="image/svg+xml"/>
  <Override PartName="/ppt/media/image22.svg" ContentType="image/svg+xml"/>
  <Override PartName="/ppt/media/image6.svg" ContentType="image/svg+xml"/>
  <Override PartName="/ppt/media/image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43" r:id="rId3"/>
    <p:sldId id="256" r:id="rId4"/>
    <p:sldId id="258" r:id="rId5"/>
    <p:sldId id="288" r:id="rId6"/>
    <p:sldId id="287" r:id="rId7"/>
    <p:sldId id="289" r:id="rId8"/>
    <p:sldId id="290" r:id="rId9"/>
    <p:sldId id="291" r:id="rId10"/>
    <p:sldId id="286" r:id="rId11"/>
    <p:sldId id="285" r:id="rId12"/>
    <p:sldId id="284" r:id="rId13"/>
    <p:sldId id="305" r:id="rId14"/>
    <p:sldId id="306" r:id="rId15"/>
    <p:sldId id="307" r:id="rId16"/>
    <p:sldId id="308" r:id="rId17"/>
    <p:sldId id="283" r:id="rId18"/>
    <p:sldId id="282" r:id="rId19"/>
    <p:sldId id="281" r:id="rId20"/>
    <p:sldId id="280" r:id="rId21"/>
    <p:sldId id="279" r:id="rId22"/>
    <p:sldId id="278" r:id="rId23"/>
    <p:sldId id="277" r:id="rId24"/>
    <p:sldId id="309" r:id="rId25"/>
    <p:sldId id="276" r:id="rId26"/>
    <p:sldId id="275" r:id="rId27"/>
    <p:sldId id="316" r:id="rId28"/>
    <p:sldId id="310" r:id="rId29"/>
    <p:sldId id="274" r:id="rId30"/>
    <p:sldId id="273" r:id="rId31"/>
    <p:sldId id="267" r:id="rId32"/>
    <p:sldId id="311" r:id="rId33"/>
    <p:sldId id="269" r:id="rId34"/>
    <p:sldId id="314" r:id="rId35"/>
    <p:sldId id="272" r:id="rId36"/>
    <p:sldId id="312" r:id="rId37"/>
    <p:sldId id="315" r:id="rId38"/>
    <p:sldId id="271" r:id="rId39"/>
    <p:sldId id="270" r:id="rId40"/>
    <p:sldId id="313" r:id="rId41"/>
    <p:sldId id="292" r:id="rId42"/>
    <p:sldId id="268" r:id="rId43"/>
    <p:sldId id="293" r:id="rId44"/>
    <p:sldId id="294" r:id="rId45"/>
    <p:sldId id="295" r:id="rId46"/>
    <p:sldId id="303" r:id="rId47"/>
    <p:sldId id="304" r:id="rId48"/>
    <p:sldId id="296" r:id="rId49"/>
    <p:sldId id="297" r:id="rId50"/>
    <p:sldId id="317" r:id="rId51"/>
  </p:sldIdLst>
  <p:sldSz cx="18288000" cy="10287000"/>
  <p:notesSz cx="6858000" cy="9144000"/>
  <p:embeddedFontLst>
    <p:embeddedFont>
      <p:font typeface="Muli Black" panose="00000A00000000000000"/>
      <p:bold r:id="rId56"/>
    </p:embeddedFont>
    <p:embeddedFont>
      <p:font typeface="Palatino Linotype" panose="02040502050505030304" pitchFamily="18" charset="0"/>
      <p:regular r:id="rId57"/>
      <p:bold r:id="rId58"/>
      <p:italic r:id="rId59"/>
      <p:boldItalic r:id="rId60"/>
    </p:embeddedFont>
    <p:embeddedFont>
      <p:font typeface="Tahoma" panose="020B0604030504040204" pitchFamily="34" charset="0"/>
      <p:regular r:id="rId61"/>
      <p:bold r:id="rId62"/>
    </p:embeddedFont>
    <p:embeddedFont>
      <p:font typeface="Calibri" panose="020F050202020403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52" d="100"/>
          <a:sy n="52" d="100"/>
        </p:scale>
        <p:origin x="-38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6" Type="http://schemas.openxmlformats.org/officeDocument/2006/relationships/font" Target="fonts/font11.fntdata"/><Relationship Id="rId65" Type="http://schemas.openxmlformats.org/officeDocument/2006/relationships/font" Target="fonts/font10.fntdata"/><Relationship Id="rId64" Type="http://schemas.openxmlformats.org/officeDocument/2006/relationships/font" Target="fonts/font9.fntdata"/><Relationship Id="rId63" Type="http://schemas.openxmlformats.org/officeDocument/2006/relationships/font" Target="fonts/font8.fntdata"/><Relationship Id="rId62" Type="http://schemas.openxmlformats.org/officeDocument/2006/relationships/font" Target="fonts/font7.fntdata"/><Relationship Id="rId61" Type="http://schemas.openxmlformats.org/officeDocument/2006/relationships/font" Target="fonts/font6.fntdata"/><Relationship Id="rId60" Type="http://schemas.openxmlformats.org/officeDocument/2006/relationships/font" Target="fonts/font5.fntdata"/><Relationship Id="rId6" Type="http://schemas.openxmlformats.org/officeDocument/2006/relationships/slide" Target="slides/slide4.xml"/><Relationship Id="rId59" Type="http://schemas.openxmlformats.org/officeDocument/2006/relationships/font" Target="fonts/font4.fntdata"/><Relationship Id="rId58" Type="http://schemas.openxmlformats.org/officeDocument/2006/relationships/font" Target="fonts/font3.fntdata"/><Relationship Id="rId57" Type="http://schemas.openxmlformats.org/officeDocument/2006/relationships/font" Target="fonts/font2.fntdata"/><Relationship Id="rId56" Type="http://schemas.openxmlformats.org/officeDocument/2006/relationships/font" Target="fonts/font1.fntdata"/><Relationship Id="rId55" Type="http://schemas.openxmlformats.org/officeDocument/2006/relationships/commentAuthors" Target="commentAuthors.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4.GIF"/><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svg"/><Relationship Id="rId19" Type="http://schemas.openxmlformats.org/officeDocument/2006/relationships/slideLayout" Target="../slideLayouts/slideLayout7.xml"/><Relationship Id="rId18" Type="http://schemas.openxmlformats.org/officeDocument/2006/relationships/image" Target="../media/image37.jpeg"/><Relationship Id="rId17" Type="http://schemas.openxmlformats.org/officeDocument/2006/relationships/image" Target="../media/image36.jpeg"/><Relationship Id="rId16" Type="http://schemas.openxmlformats.org/officeDocument/2006/relationships/image" Target="../media/image35.jpe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21.png"/><Relationship Id="rId12" Type="http://schemas.openxmlformats.org/officeDocument/2006/relationships/image" Target="../media/image20.svg"/><Relationship Id="rId11" Type="http://schemas.openxmlformats.org/officeDocument/2006/relationships/image" Target="../media/image19.png"/><Relationship Id="rId10" Type="http://schemas.openxmlformats.org/officeDocument/2006/relationships/image" Target="../media/image18.sv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svg"/><Relationship Id="rId16" Type="http://schemas.openxmlformats.org/officeDocument/2006/relationships/slideLayout" Target="../slideLayouts/slideLayout7.xml"/><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21.png"/><Relationship Id="rId12" Type="http://schemas.openxmlformats.org/officeDocument/2006/relationships/image" Target="../media/image20.svg"/><Relationship Id="rId11" Type="http://schemas.openxmlformats.org/officeDocument/2006/relationships/image" Target="../media/image19.png"/><Relationship Id="rId10" Type="http://schemas.openxmlformats.org/officeDocument/2006/relationships/image" Target="../media/image18.sv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jpeg"/><Relationship Id="rId1"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jpeg"/><Relationship Id="rId1" Type="http://schemas.openxmlformats.org/officeDocument/2006/relationships/image" Target="../media/image42.jpeg"/></Relationships>
</file>

<file path=ppt/slides/_rels/slide16.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7" Type="http://schemas.openxmlformats.org/officeDocument/2006/relationships/slideLayout" Target="../slideLayouts/slideLayout7.xml"/><Relationship Id="rId16" Type="http://schemas.openxmlformats.org/officeDocument/2006/relationships/image" Target="../media/image51.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17.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7" Type="http://schemas.openxmlformats.org/officeDocument/2006/relationships/slideLayout" Target="../slideLayouts/slideLayout7.xml"/><Relationship Id="rId16" Type="http://schemas.openxmlformats.org/officeDocument/2006/relationships/image" Target="../media/image52.jpe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18.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6" Type="http://schemas.openxmlformats.org/officeDocument/2006/relationships/slideLayout" Target="../slideLayouts/slideLayout7.xml"/><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6" Type="http://schemas.openxmlformats.org/officeDocument/2006/relationships/slideLayout" Target="../slideLayouts/slideLayout7.xml"/><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svg"/><Relationship Id="rId7" Type="http://schemas.openxmlformats.org/officeDocument/2006/relationships/image" Target="../media/image11.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3" Type="http://schemas.openxmlformats.org/officeDocument/2006/relationships/image" Target="../media/image7.png"/><Relationship Id="rId20" Type="http://schemas.openxmlformats.org/officeDocument/2006/relationships/slideLayout" Target="../slideLayouts/slideLayout7.xml"/><Relationship Id="rId2" Type="http://schemas.openxmlformats.org/officeDocument/2006/relationships/image" Target="../media/image6.svg"/><Relationship Id="rId19" Type="http://schemas.openxmlformats.org/officeDocument/2006/relationships/image" Target="../media/image23.jpeg"/><Relationship Id="rId18" Type="http://schemas.openxmlformats.org/officeDocument/2006/relationships/image" Target="../media/image22.svg"/><Relationship Id="rId17" Type="http://schemas.openxmlformats.org/officeDocument/2006/relationships/image" Target="../media/image21.png"/><Relationship Id="rId16" Type="http://schemas.openxmlformats.org/officeDocument/2006/relationships/image" Target="../media/image20.svg"/><Relationship Id="rId15" Type="http://schemas.openxmlformats.org/officeDocument/2006/relationships/image" Target="../media/image19.png"/><Relationship Id="rId14" Type="http://schemas.openxmlformats.org/officeDocument/2006/relationships/image" Target="../media/image18.svg"/><Relationship Id="rId13" Type="http://schemas.openxmlformats.org/officeDocument/2006/relationships/image" Target="../media/image17.png"/><Relationship Id="rId12" Type="http://schemas.openxmlformats.org/officeDocument/2006/relationships/image" Target="../media/image16.svg"/><Relationship Id="rId11" Type="http://schemas.openxmlformats.org/officeDocument/2006/relationships/image" Target="../media/image15.png"/><Relationship Id="rId10" Type="http://schemas.openxmlformats.org/officeDocument/2006/relationships/image" Target="../media/image14.sv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6" Type="http://schemas.openxmlformats.org/officeDocument/2006/relationships/slideLayout" Target="../slideLayouts/slideLayout7.xml"/><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21.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6" Type="http://schemas.openxmlformats.org/officeDocument/2006/relationships/slideLayout" Target="../slideLayouts/slideLayout7.xml"/><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22.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6" Type="http://schemas.openxmlformats.org/officeDocument/2006/relationships/slideLayout" Target="../slideLayouts/slideLayout7.xml"/><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23.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8" Type="http://schemas.openxmlformats.org/officeDocument/2006/relationships/slideLayout" Target="../slideLayouts/slideLayout7.xml"/><Relationship Id="rId17" Type="http://schemas.openxmlformats.org/officeDocument/2006/relationships/image" Target="../media/image23.jpeg"/><Relationship Id="rId16" Type="http://schemas.openxmlformats.org/officeDocument/2006/relationships/image" Target="../media/image53.jpe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24.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7" Type="http://schemas.openxmlformats.org/officeDocument/2006/relationships/slideLayout" Target="../slideLayouts/slideLayout7.xml"/><Relationship Id="rId16" Type="http://schemas.openxmlformats.org/officeDocument/2006/relationships/image" Target="../media/image54.emf"/><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25.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8" Type="http://schemas.openxmlformats.org/officeDocument/2006/relationships/slideLayout" Target="../slideLayouts/slideLayout7.xml"/><Relationship Id="rId17" Type="http://schemas.openxmlformats.org/officeDocument/2006/relationships/image" Target="../media/image56.jpeg"/><Relationship Id="rId16" Type="http://schemas.openxmlformats.org/officeDocument/2006/relationships/image" Target="../media/image55.jpe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26.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9" Type="http://schemas.openxmlformats.org/officeDocument/2006/relationships/slideLayout" Target="../slideLayouts/slideLayout7.xml"/><Relationship Id="rId18" Type="http://schemas.openxmlformats.org/officeDocument/2006/relationships/image" Target="../media/image56.jpeg"/><Relationship Id="rId17" Type="http://schemas.openxmlformats.org/officeDocument/2006/relationships/image" Target="../media/image55.jpeg"/><Relationship Id="rId16" Type="http://schemas.openxmlformats.org/officeDocument/2006/relationships/image" Target="../media/image57.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27.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8" Type="http://schemas.openxmlformats.org/officeDocument/2006/relationships/slideLayout" Target="../slideLayouts/slideLayout7.xml"/><Relationship Id="rId17" Type="http://schemas.openxmlformats.org/officeDocument/2006/relationships/image" Target="../media/image59.jpeg"/><Relationship Id="rId16" Type="http://schemas.openxmlformats.org/officeDocument/2006/relationships/image" Target="../media/image58.jpe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28.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8" Type="http://schemas.openxmlformats.org/officeDocument/2006/relationships/slideLayout" Target="../slideLayouts/slideLayout7.xml"/><Relationship Id="rId17" Type="http://schemas.openxmlformats.org/officeDocument/2006/relationships/image" Target="../media/image60.jpeg"/><Relationship Id="rId16" Type="http://schemas.openxmlformats.org/officeDocument/2006/relationships/image" Target="../media/image57.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29.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0" Type="http://schemas.openxmlformats.org/officeDocument/2006/relationships/slideLayout" Target="../slideLayouts/slideLayout7.xml"/><Relationship Id="rId2" Type="http://schemas.openxmlformats.org/officeDocument/2006/relationships/image" Target="../media/image6.svg"/><Relationship Id="rId19" Type="http://schemas.openxmlformats.org/officeDocument/2006/relationships/image" Target="../media/image63.jpeg"/><Relationship Id="rId18" Type="http://schemas.openxmlformats.org/officeDocument/2006/relationships/image" Target="../media/image62.png"/><Relationship Id="rId17" Type="http://schemas.openxmlformats.org/officeDocument/2006/relationships/image" Target="../media/image61.png"/><Relationship Id="rId16" Type="http://schemas.openxmlformats.org/officeDocument/2006/relationships/image" Target="../media/image57.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svg"/><Relationship Id="rId16" Type="http://schemas.openxmlformats.org/officeDocument/2006/relationships/slideLayout" Target="../slideLayouts/slideLayout7.xml"/><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21.png"/><Relationship Id="rId12" Type="http://schemas.openxmlformats.org/officeDocument/2006/relationships/image" Target="../media/image20.svg"/><Relationship Id="rId11" Type="http://schemas.openxmlformats.org/officeDocument/2006/relationships/image" Target="../media/image19.png"/><Relationship Id="rId10" Type="http://schemas.openxmlformats.org/officeDocument/2006/relationships/image" Target="../media/image18.sv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8" Type="http://schemas.openxmlformats.org/officeDocument/2006/relationships/slideLayout" Target="../slideLayouts/slideLayout7.xml"/><Relationship Id="rId17" Type="http://schemas.openxmlformats.org/officeDocument/2006/relationships/image" Target="../media/image65.png"/><Relationship Id="rId16" Type="http://schemas.openxmlformats.org/officeDocument/2006/relationships/image" Target="../media/image64.jpe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31.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7" Type="http://schemas.openxmlformats.org/officeDocument/2006/relationships/slideLayout" Target="../slideLayouts/slideLayout7.xml"/><Relationship Id="rId16" Type="http://schemas.openxmlformats.org/officeDocument/2006/relationships/image" Target="../media/image66.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32.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18.svg"/><Relationship Id="rId7" Type="http://schemas.openxmlformats.org/officeDocument/2006/relationships/image" Target="../media/image48.png"/><Relationship Id="rId6" Type="http://schemas.openxmlformats.org/officeDocument/2006/relationships/image" Target="../media/image16.svg"/><Relationship Id="rId5" Type="http://schemas.openxmlformats.org/officeDocument/2006/relationships/image" Target="../media/image47.png"/><Relationship Id="rId4" Type="http://schemas.openxmlformats.org/officeDocument/2006/relationships/image" Target="../media/image12.svg"/><Relationship Id="rId3" Type="http://schemas.openxmlformats.org/officeDocument/2006/relationships/image" Target="../media/image46.png"/><Relationship Id="rId2" Type="http://schemas.openxmlformats.org/officeDocument/2006/relationships/image" Target="../media/image6.svg"/><Relationship Id="rId14" Type="http://schemas.openxmlformats.org/officeDocument/2006/relationships/slideLayout" Target="../slideLayouts/slideLayout7.xml"/><Relationship Id="rId13" Type="http://schemas.openxmlformats.org/officeDocument/2006/relationships/image" Target="../media/image68.jpeg"/><Relationship Id="rId12" Type="http://schemas.openxmlformats.org/officeDocument/2006/relationships/image" Target="../media/image67.jpeg"/><Relationship Id="rId11" Type="http://schemas.openxmlformats.org/officeDocument/2006/relationships/image" Target="../media/image24.png"/><Relationship Id="rId10" Type="http://schemas.openxmlformats.org/officeDocument/2006/relationships/image" Target="../media/image22.svg"/><Relationship Id="rId1" Type="http://schemas.openxmlformats.org/officeDocument/2006/relationships/image" Target="../media/image44.png"/></Relationships>
</file>

<file path=ppt/slides/_rels/slide33.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9" Type="http://schemas.openxmlformats.org/officeDocument/2006/relationships/slideLayout" Target="../slideLayouts/slideLayout7.xml"/><Relationship Id="rId18" Type="http://schemas.openxmlformats.org/officeDocument/2006/relationships/image" Target="../media/image68.jpeg"/><Relationship Id="rId17" Type="http://schemas.openxmlformats.org/officeDocument/2006/relationships/image" Target="../media/image67.jpeg"/><Relationship Id="rId16" Type="http://schemas.openxmlformats.org/officeDocument/2006/relationships/image" Target="../media/image57.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34.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8" Type="http://schemas.openxmlformats.org/officeDocument/2006/relationships/slideLayout" Target="../slideLayouts/slideLayout7.xml"/><Relationship Id="rId17" Type="http://schemas.openxmlformats.org/officeDocument/2006/relationships/image" Target="../media/image70.jpeg"/><Relationship Id="rId16" Type="http://schemas.openxmlformats.org/officeDocument/2006/relationships/image" Target="../media/image69.jpe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35.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8" Type="http://schemas.openxmlformats.org/officeDocument/2006/relationships/slideLayout" Target="../slideLayouts/slideLayout7.xml"/><Relationship Id="rId17" Type="http://schemas.openxmlformats.org/officeDocument/2006/relationships/image" Target="../media/image72.jpeg"/><Relationship Id="rId16" Type="http://schemas.openxmlformats.org/officeDocument/2006/relationships/image" Target="../media/image71.jpe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36.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18.svg"/><Relationship Id="rId7" Type="http://schemas.openxmlformats.org/officeDocument/2006/relationships/image" Target="../media/image48.png"/><Relationship Id="rId6" Type="http://schemas.openxmlformats.org/officeDocument/2006/relationships/image" Target="../media/image16.svg"/><Relationship Id="rId5" Type="http://schemas.openxmlformats.org/officeDocument/2006/relationships/image" Target="../media/image47.png"/><Relationship Id="rId4" Type="http://schemas.openxmlformats.org/officeDocument/2006/relationships/image" Target="../media/image12.svg"/><Relationship Id="rId3" Type="http://schemas.openxmlformats.org/officeDocument/2006/relationships/image" Target="../media/image46.png"/><Relationship Id="rId2" Type="http://schemas.openxmlformats.org/officeDocument/2006/relationships/image" Target="../media/image6.svg"/><Relationship Id="rId11" Type="http://schemas.openxmlformats.org/officeDocument/2006/relationships/slideLayout" Target="../slideLayouts/slideLayout7.xml"/><Relationship Id="rId10" Type="http://schemas.openxmlformats.org/officeDocument/2006/relationships/image" Target="../media/image73.png"/><Relationship Id="rId1" Type="http://schemas.openxmlformats.org/officeDocument/2006/relationships/image" Target="../media/image44.png"/></Relationships>
</file>

<file path=ppt/slides/_rels/slide37.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6" Type="http://schemas.openxmlformats.org/officeDocument/2006/relationships/slideLayout" Target="../slideLayouts/slideLayout7.xml"/><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38.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18.svg"/><Relationship Id="rId7" Type="http://schemas.openxmlformats.org/officeDocument/2006/relationships/image" Target="../media/image48.png"/><Relationship Id="rId6" Type="http://schemas.openxmlformats.org/officeDocument/2006/relationships/image" Target="../media/image16.svg"/><Relationship Id="rId5" Type="http://schemas.openxmlformats.org/officeDocument/2006/relationships/image" Target="../media/image47.png"/><Relationship Id="rId4" Type="http://schemas.openxmlformats.org/officeDocument/2006/relationships/image" Target="../media/image12.svg"/><Relationship Id="rId3" Type="http://schemas.openxmlformats.org/officeDocument/2006/relationships/image" Target="../media/image46.png"/><Relationship Id="rId2" Type="http://schemas.openxmlformats.org/officeDocument/2006/relationships/image" Target="../media/image6.svg"/><Relationship Id="rId15" Type="http://schemas.openxmlformats.org/officeDocument/2006/relationships/slideLayout" Target="../slideLayouts/slideLayout7.xml"/><Relationship Id="rId14" Type="http://schemas.openxmlformats.org/officeDocument/2006/relationships/image" Target="../media/image24.png"/><Relationship Id="rId13" Type="http://schemas.openxmlformats.org/officeDocument/2006/relationships/image" Target="../media/image74.jpeg"/><Relationship Id="rId12" Type="http://schemas.openxmlformats.org/officeDocument/2006/relationships/image" Target="../media/image22.svg"/><Relationship Id="rId11" Type="http://schemas.openxmlformats.org/officeDocument/2006/relationships/image" Target="../media/image50.png"/><Relationship Id="rId10" Type="http://schemas.openxmlformats.org/officeDocument/2006/relationships/image" Target="../media/image20.svg"/><Relationship Id="rId1" Type="http://schemas.openxmlformats.org/officeDocument/2006/relationships/image" Target="../media/image44.png"/></Relationships>
</file>

<file path=ppt/slides/_rels/slide39.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7" Type="http://schemas.openxmlformats.org/officeDocument/2006/relationships/slideLayout" Target="../slideLayouts/slideLayout7.xml"/><Relationship Id="rId16" Type="http://schemas.openxmlformats.org/officeDocument/2006/relationships/image" Target="../media/image57.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4.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svg"/><Relationship Id="rId17" Type="http://schemas.openxmlformats.org/officeDocument/2006/relationships/slideLayout" Target="../slideLayouts/slideLayout7.xml"/><Relationship Id="rId16" Type="http://schemas.openxmlformats.org/officeDocument/2006/relationships/image" Target="../media/image25.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21.png"/><Relationship Id="rId12" Type="http://schemas.openxmlformats.org/officeDocument/2006/relationships/image" Target="../media/image20.svg"/><Relationship Id="rId11" Type="http://schemas.openxmlformats.org/officeDocument/2006/relationships/image" Target="../media/image19.png"/><Relationship Id="rId10" Type="http://schemas.openxmlformats.org/officeDocument/2006/relationships/image" Target="../media/image18.sv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6" Type="http://schemas.openxmlformats.org/officeDocument/2006/relationships/slideLayout" Target="../slideLayouts/slideLayout7.xml"/><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41.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6" Type="http://schemas.openxmlformats.org/officeDocument/2006/relationships/slideLayout" Target="../slideLayouts/slideLayout7.xml"/><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42.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7" Type="http://schemas.openxmlformats.org/officeDocument/2006/relationships/slideLayout" Target="../slideLayouts/slideLayout7.xml"/><Relationship Id="rId16" Type="http://schemas.openxmlformats.org/officeDocument/2006/relationships/image" Target="../media/image25.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43.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6" Type="http://schemas.openxmlformats.org/officeDocument/2006/relationships/slideLayout" Target="../slideLayouts/slideLayout7.xml"/><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44.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7" Type="http://schemas.openxmlformats.org/officeDocument/2006/relationships/slideLayout" Target="../slideLayouts/slideLayout7.xml"/><Relationship Id="rId16" Type="http://schemas.openxmlformats.org/officeDocument/2006/relationships/image" Target="../media/image75.jpe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45.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7" Type="http://schemas.openxmlformats.org/officeDocument/2006/relationships/slideLayout" Target="../slideLayouts/slideLayout7.xml"/><Relationship Id="rId16" Type="http://schemas.openxmlformats.org/officeDocument/2006/relationships/image" Target="../media/image25.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46.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7" Type="http://schemas.openxmlformats.org/officeDocument/2006/relationships/slideLayout" Target="../slideLayouts/slideLayout7.xml"/><Relationship Id="rId16" Type="http://schemas.openxmlformats.org/officeDocument/2006/relationships/image" Target="../media/image25.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47.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16.svg"/><Relationship Id="rId7" Type="http://schemas.openxmlformats.org/officeDocument/2006/relationships/image" Target="../media/image47.png"/><Relationship Id="rId6" Type="http://schemas.openxmlformats.org/officeDocument/2006/relationships/image" Target="../media/image12.svg"/><Relationship Id="rId5" Type="http://schemas.openxmlformats.org/officeDocument/2006/relationships/image" Target="../media/image46.png"/><Relationship Id="rId4" Type="http://schemas.openxmlformats.org/officeDocument/2006/relationships/image" Target="../media/image8.svg"/><Relationship Id="rId3" Type="http://schemas.openxmlformats.org/officeDocument/2006/relationships/image" Target="../media/image45.png"/><Relationship Id="rId2" Type="http://schemas.openxmlformats.org/officeDocument/2006/relationships/image" Target="../media/image6.svg"/><Relationship Id="rId17" Type="http://schemas.openxmlformats.org/officeDocument/2006/relationships/slideLayout" Target="../slideLayouts/slideLayout7.xml"/><Relationship Id="rId16" Type="http://schemas.openxmlformats.org/officeDocument/2006/relationships/hyperlink" Target="https://www.youtube.com/watch?v=WgW2CCwJ22s" TargetMode="External"/><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50.png"/><Relationship Id="rId12" Type="http://schemas.openxmlformats.org/officeDocument/2006/relationships/image" Target="../media/image20.svg"/><Relationship Id="rId11" Type="http://schemas.openxmlformats.org/officeDocument/2006/relationships/image" Target="../media/image49.png"/><Relationship Id="rId10" Type="http://schemas.openxmlformats.org/officeDocument/2006/relationships/image" Target="../media/image18.svg"/><Relationship Id="rId1" Type="http://schemas.openxmlformats.org/officeDocument/2006/relationships/image" Target="../media/image44.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8.jpeg"/><Relationship Id="rId3" Type="http://schemas.openxmlformats.org/officeDocument/2006/relationships/image" Target="../media/image77.jpeg"/><Relationship Id="rId2" Type="http://schemas.openxmlformats.org/officeDocument/2006/relationships/image" Target="../media/image23.jpeg"/><Relationship Id="rId1" Type="http://schemas.openxmlformats.org/officeDocument/2006/relationships/image" Target="../media/image76.jpeg"/></Relationships>
</file>

<file path=ppt/slides/_rels/slide49.xml.rels><?xml version="1.0" encoding="UTF-8" standalone="yes"?>
<Relationships xmlns="http://schemas.openxmlformats.org/package/2006/relationships"><Relationship Id="rId9" Type="http://schemas.openxmlformats.org/officeDocument/2006/relationships/image" Target="../media/image18.svg"/><Relationship Id="rId8" Type="http://schemas.openxmlformats.org/officeDocument/2006/relationships/image" Target="../media/image48.png"/><Relationship Id="rId7" Type="http://schemas.openxmlformats.org/officeDocument/2006/relationships/image" Target="../media/image16.svg"/><Relationship Id="rId6" Type="http://schemas.openxmlformats.org/officeDocument/2006/relationships/image" Target="../media/image47.png"/><Relationship Id="rId5" Type="http://schemas.openxmlformats.org/officeDocument/2006/relationships/image" Target="../media/image12.svg"/><Relationship Id="rId4" Type="http://schemas.openxmlformats.org/officeDocument/2006/relationships/image" Target="../media/image46.png"/><Relationship Id="rId3" Type="http://schemas.openxmlformats.org/officeDocument/2006/relationships/image" Target="../media/image8.svg"/><Relationship Id="rId2" Type="http://schemas.openxmlformats.org/officeDocument/2006/relationships/image" Target="../media/image45.png"/><Relationship Id="rId12"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49.png"/><Relationship Id="rId1" Type="http://schemas.openxmlformats.org/officeDocument/2006/relationships/image" Target="../media/image25.png"/></Relationships>
</file>

<file path=ppt/slides/_rels/slide5.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 Id="rId3" Type="http://schemas.openxmlformats.org/officeDocument/2006/relationships/image" Target="../media/image7.png"/><Relationship Id="rId21" Type="http://schemas.openxmlformats.org/officeDocument/2006/relationships/slideLayout" Target="../slideLayouts/slideLayout7.xml"/><Relationship Id="rId20" Type="http://schemas.openxmlformats.org/officeDocument/2006/relationships/image" Target="../media/image29.jpeg"/><Relationship Id="rId2" Type="http://schemas.openxmlformats.org/officeDocument/2006/relationships/image" Target="../media/image6.svg"/><Relationship Id="rId19" Type="http://schemas.openxmlformats.org/officeDocument/2006/relationships/image" Target="../media/image28.jpeg"/><Relationship Id="rId18" Type="http://schemas.openxmlformats.org/officeDocument/2006/relationships/image" Target="../media/image27.jpeg"/><Relationship Id="rId17" Type="http://schemas.openxmlformats.org/officeDocument/2006/relationships/image" Target="../media/image26.jpeg"/><Relationship Id="rId16" Type="http://schemas.openxmlformats.org/officeDocument/2006/relationships/image" Target="../media/image25.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21.png"/><Relationship Id="rId12" Type="http://schemas.openxmlformats.org/officeDocument/2006/relationships/image" Target="../media/image20.svg"/><Relationship Id="rId11" Type="http://schemas.openxmlformats.org/officeDocument/2006/relationships/image" Target="../media/image19.png"/><Relationship Id="rId10" Type="http://schemas.openxmlformats.org/officeDocument/2006/relationships/image" Target="../media/image18.sv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svg"/><Relationship Id="rId17" Type="http://schemas.openxmlformats.org/officeDocument/2006/relationships/slideLayout" Target="../slideLayouts/slideLayout7.xml"/><Relationship Id="rId16" Type="http://schemas.openxmlformats.org/officeDocument/2006/relationships/image" Target="../media/image25.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21.png"/><Relationship Id="rId12" Type="http://schemas.openxmlformats.org/officeDocument/2006/relationships/image" Target="../media/image20.svg"/><Relationship Id="rId11" Type="http://schemas.openxmlformats.org/officeDocument/2006/relationships/image" Target="../media/image19.png"/><Relationship Id="rId10" Type="http://schemas.openxmlformats.org/officeDocument/2006/relationships/image" Target="../media/image18.sv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 Id="rId3" Type="http://schemas.openxmlformats.org/officeDocument/2006/relationships/image" Target="../media/image7.png"/><Relationship Id="rId21" Type="http://schemas.openxmlformats.org/officeDocument/2006/relationships/slideLayout" Target="../slideLayouts/slideLayout7.xml"/><Relationship Id="rId20" Type="http://schemas.openxmlformats.org/officeDocument/2006/relationships/image" Target="../media/image33.jpeg"/><Relationship Id="rId2" Type="http://schemas.openxmlformats.org/officeDocument/2006/relationships/image" Target="../media/image6.svg"/><Relationship Id="rId19" Type="http://schemas.openxmlformats.org/officeDocument/2006/relationships/image" Target="../media/image32.jpeg"/><Relationship Id="rId18" Type="http://schemas.openxmlformats.org/officeDocument/2006/relationships/image" Target="../media/image31.jpeg"/><Relationship Id="rId17" Type="http://schemas.openxmlformats.org/officeDocument/2006/relationships/image" Target="../media/image30.jpeg"/><Relationship Id="rId16" Type="http://schemas.openxmlformats.org/officeDocument/2006/relationships/image" Target="../media/image25.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21.png"/><Relationship Id="rId12" Type="http://schemas.openxmlformats.org/officeDocument/2006/relationships/image" Target="../media/image20.svg"/><Relationship Id="rId11" Type="http://schemas.openxmlformats.org/officeDocument/2006/relationships/image" Target="../media/image19.png"/><Relationship Id="rId10" Type="http://schemas.openxmlformats.org/officeDocument/2006/relationships/image" Target="../media/image18.sv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svg"/><Relationship Id="rId17" Type="http://schemas.openxmlformats.org/officeDocument/2006/relationships/slideLayout" Target="../slideLayouts/slideLayout7.xml"/><Relationship Id="rId16" Type="http://schemas.openxmlformats.org/officeDocument/2006/relationships/image" Target="../media/image25.png"/><Relationship Id="rId15" Type="http://schemas.openxmlformats.org/officeDocument/2006/relationships/image" Target="../media/image24.png"/><Relationship Id="rId14" Type="http://schemas.openxmlformats.org/officeDocument/2006/relationships/image" Target="../media/image22.svg"/><Relationship Id="rId13" Type="http://schemas.openxmlformats.org/officeDocument/2006/relationships/image" Target="../media/image21.png"/><Relationship Id="rId12" Type="http://schemas.openxmlformats.org/officeDocument/2006/relationships/image" Target="../media/image20.svg"/><Relationship Id="rId11" Type="http://schemas.openxmlformats.org/officeDocument/2006/relationships/image" Target="../media/image19.png"/><Relationship Id="rId10" Type="http://schemas.openxmlformats.org/officeDocument/2006/relationships/image" Target="../media/image18.sv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8.svg"/><Relationship Id="rId15" Type="http://schemas.openxmlformats.org/officeDocument/2006/relationships/slideLayout" Target="../slideLayouts/slideLayout7.xml"/><Relationship Id="rId14" Type="http://schemas.openxmlformats.org/officeDocument/2006/relationships/image" Target="../media/image34.jpeg"/><Relationship Id="rId13" Type="http://schemas.openxmlformats.org/officeDocument/2006/relationships/image" Target="../media/image24.png"/><Relationship Id="rId12" Type="http://schemas.openxmlformats.org/officeDocument/2006/relationships/image" Target="../media/image22.svg"/><Relationship Id="rId11" Type="http://schemas.openxmlformats.org/officeDocument/2006/relationships/image" Target="../media/image21.png"/><Relationship Id="rId10" Type="http://schemas.openxmlformats.org/officeDocument/2006/relationships/image" Target="../media/image20.sv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6" name="Picture 157" descr="Image result for hÌNH ĐỘNG"/>
          <p:cNvPicPr>
            <a:picLocks noChangeAspect="1"/>
          </p:cNvPicPr>
          <p:nvPr/>
        </p:nvPicPr>
        <p:blipFill>
          <a:blip r:embed="rId1"/>
          <a:stretch>
            <a:fillRect/>
          </a:stretch>
        </p:blipFill>
        <p:spPr>
          <a:xfrm>
            <a:off x="134621" y="8553450"/>
            <a:ext cx="17266920" cy="1728470"/>
          </a:xfrm>
          <a:prstGeom prst="rect">
            <a:avLst/>
          </a:prstGeom>
          <a:noFill/>
          <a:ln w="9525">
            <a:noFill/>
          </a:ln>
        </p:spPr>
      </p:pic>
      <p:sp>
        <p:nvSpPr>
          <p:cNvPr id="2" name="Text Box 1"/>
          <p:cNvSpPr txBox="1"/>
          <p:nvPr/>
        </p:nvSpPr>
        <p:spPr>
          <a:xfrm>
            <a:off x="8970645" y="404813"/>
            <a:ext cx="9317355" cy="9253538"/>
          </a:xfrm>
          <a:prstGeom prst="rect">
            <a:avLst/>
          </a:prstGeom>
          <a:noFill/>
        </p:spPr>
        <p:txBody>
          <a:bodyPr wrap="square" rtlCol="0" anchor="t">
            <a:noAutofit/>
          </a:bodyPr>
          <a:p>
            <a:pPr algn="ctr">
              <a:defRPr/>
            </a:pPr>
            <a:r>
              <a:rPr lang="en-US" sz="48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SỞ GD &amp; ĐT bình định</a:t>
            </a:r>
            <a:endParaRPr lang="en-US" sz="48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r>
              <a:rPr lang="en-US" sz="48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TRƯỜNG Thpt ngô lê tân</a:t>
            </a:r>
            <a:endParaRPr lang="en-US" sz="48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a:p>
            <a:pPr algn="ctr">
              <a:defRPr/>
            </a:pPr>
            <a:endParaRPr lang="en-US" sz="4800" b="1" cap="all" dirty="0">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endParaRPr lang="en-US" sz="560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r>
              <a:rPr lang="en-US" sz="560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 CHÀO MỪNG </a:t>
            </a:r>
            <a:endParaRPr lang="en-US" sz="560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r>
              <a:rPr lang="en-US" sz="560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CÁC EM ĐẾN VỚI TIẾT HỌC hôm nay.</a:t>
            </a:r>
            <a:endParaRPr lang="en-US" sz="5605" b="1" cap="all"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11068050" y="7553325"/>
            <a:ext cx="6736080" cy="1129665"/>
          </a:xfrm>
          <a:prstGeom prst="rect">
            <a:avLst/>
          </a:prstGeom>
          <a:noFill/>
        </p:spPr>
        <p:txBody>
          <a:bodyPr wrap="square" rtlCol="0" anchor="t">
            <a:noAutofit/>
          </a:bodyPr>
          <a:p>
            <a:pPr algn="ctr">
              <a:defRPr/>
            </a:pPr>
            <a:r>
              <a:rPr lang="en-US" sz="3000" b="1" cap="all" dirty="0" smtClean="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GV giảng dạy: huỳnh thị LINH</a:t>
            </a:r>
            <a:endParaRPr lang="en-US" sz="3000" b="1" cap="all" dirty="0" smtClean="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p:txBody>
      </p:sp>
      <p:sp>
        <p:nvSpPr>
          <p:cNvPr id="6" name="Content Placeholder 5"/>
          <p:cNvSpPr/>
          <p:nvPr>
            <p:ph sz="half" idx="1"/>
          </p:nvPr>
        </p:nvSpPr>
        <p:spPr/>
        <p:txBody>
          <a:bodyPr/>
          <a:p>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p:txBody>
      </p:sp>
      <p:pic>
        <p:nvPicPr>
          <p:cNvPr id="7" name="Picture 2" descr="96351710_3811856628884807_7490366743102095360_n"/>
          <p:cNvPicPr>
            <a:picLocks noChangeAspect="1" noChangeArrowheads="1"/>
          </p:cNvPicPr>
          <p:nvPr>
            <p:ph sz="half" idx="2"/>
          </p:nvPr>
        </p:nvPicPr>
        <p:blipFill>
          <a:blip r:embed="rId2"/>
          <a:srcRect/>
          <a:stretch>
            <a:fillRect/>
          </a:stretch>
        </p:blipFill>
        <p:spPr bwMode="auto">
          <a:xfrm>
            <a:off x="134303" y="2536508"/>
            <a:ext cx="8487728" cy="5860733"/>
          </a:xfrm>
          <a:prstGeom prst="rect">
            <a:avLst/>
          </a:prstGeom>
          <a:noFill/>
          <a:ln w="9525">
            <a:noFill/>
            <a:miter lim="800000"/>
            <a:headEnd/>
            <a:tailEnd/>
          </a:ln>
        </p:spPr>
      </p:pic>
      <p:pic>
        <p:nvPicPr>
          <p:cNvPr id="4" name="Picture -2147482619" descr="14650459_1205457879524708_1341078056795790178_n"/>
          <p:cNvPicPr>
            <a:picLocks noChangeAspect="1"/>
          </p:cNvPicPr>
          <p:nvPr/>
        </p:nvPicPr>
        <p:blipFill>
          <a:blip r:embed="rId3"/>
          <a:stretch>
            <a:fillRect/>
          </a:stretch>
        </p:blipFill>
        <p:spPr>
          <a:xfrm>
            <a:off x="2306955" y="-18097"/>
            <a:ext cx="3662363" cy="2586990"/>
          </a:xfrm>
          <a:prstGeom prst="rect">
            <a:avLst/>
          </a:prstGeom>
          <a:noFill/>
          <a:ln w="9525">
            <a:noFill/>
          </a:ln>
        </p:spPr>
      </p:pic>
      <p:pic>
        <p:nvPicPr>
          <p:cNvPr id="9" name="Picture 12" descr="attachmentf73478a7"/>
          <p:cNvPicPr>
            <a:picLocks noChangeAspect="1"/>
          </p:cNvPicPr>
          <p:nvPr/>
        </p:nvPicPr>
        <p:blipFill>
          <a:blip r:embed="rId4"/>
          <a:stretch>
            <a:fillRect/>
          </a:stretch>
        </p:blipFill>
        <p:spPr>
          <a:xfrm rot="294055">
            <a:off x="6546533" y="37148"/>
            <a:ext cx="1368743" cy="2408873"/>
          </a:xfrm>
          <a:prstGeom prst="rect">
            <a:avLst/>
          </a:prstGeom>
          <a:noFill/>
          <a:ln w="9525">
            <a:noFill/>
          </a:ln>
        </p:spPr>
      </p:pic>
      <p:pic>
        <p:nvPicPr>
          <p:cNvPr id="10" name="Picture 12" descr="attachmentf73478a7"/>
          <p:cNvPicPr>
            <a:picLocks noChangeAspect="1"/>
          </p:cNvPicPr>
          <p:nvPr/>
        </p:nvPicPr>
        <p:blipFill>
          <a:blip r:embed="rId4"/>
          <a:stretch>
            <a:fillRect/>
          </a:stretch>
        </p:blipFill>
        <p:spPr>
          <a:xfrm rot="294055">
            <a:off x="-122872" y="58103"/>
            <a:ext cx="1453515" cy="2536508"/>
          </a:xfrm>
          <a:prstGeom prst="rect">
            <a:avLst/>
          </a:prstGeom>
          <a:noFill/>
          <a:ln w="9525">
            <a:noFill/>
          </a:ln>
        </p:spPr>
      </p:pic>
      <p:pic>
        <p:nvPicPr>
          <p:cNvPr id="11" name="Picture 12" descr="attachmentf73478a7"/>
          <p:cNvPicPr>
            <a:picLocks noChangeAspect="1"/>
          </p:cNvPicPr>
          <p:nvPr/>
        </p:nvPicPr>
        <p:blipFill>
          <a:blip r:embed="rId4"/>
          <a:stretch>
            <a:fillRect/>
          </a:stretch>
        </p:blipFill>
        <p:spPr>
          <a:xfrm rot="294055">
            <a:off x="7690485" y="-120967"/>
            <a:ext cx="1453515" cy="2599373"/>
          </a:xfrm>
          <a:prstGeom prst="rect">
            <a:avLst/>
          </a:prstGeom>
          <a:noFill/>
          <a:ln w="9525">
            <a:noFill/>
          </a:ln>
        </p:spPr>
      </p:pic>
      <p:pic>
        <p:nvPicPr>
          <p:cNvPr id="12" name="Picture 12" descr="attachmentf73478a7"/>
          <p:cNvPicPr>
            <a:picLocks noChangeAspect="1"/>
          </p:cNvPicPr>
          <p:nvPr/>
        </p:nvPicPr>
        <p:blipFill>
          <a:blip r:embed="rId4"/>
          <a:stretch>
            <a:fillRect/>
          </a:stretch>
        </p:blipFill>
        <p:spPr>
          <a:xfrm rot="294055">
            <a:off x="1022985" y="213360"/>
            <a:ext cx="1453515" cy="2380298"/>
          </a:xfrm>
          <a:prstGeom prst="rect">
            <a:avLst/>
          </a:prstGeom>
          <a:noFill/>
          <a:ln w="9525">
            <a:noFill/>
          </a:ln>
        </p:spPr>
      </p:pic>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circle(in)">
                                      <p:cBhvr>
                                        <p:cTn id="2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883" y="5885473"/>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Oval 15"/>
          <p:cNvSpPr/>
          <p:nvPr/>
        </p:nvSpPr>
        <p:spPr>
          <a:xfrm>
            <a:off x="1555708" y="1790700"/>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4" name="Rectangle 3"/>
          <p:cNvSpPr/>
          <p:nvPr/>
        </p:nvSpPr>
        <p:spPr>
          <a:xfrm>
            <a:off x="1728701" y="1550462"/>
            <a:ext cx="12725400" cy="1372683"/>
          </a:xfrm>
          <a:prstGeom prst="rect">
            <a:avLst/>
          </a:prstGeom>
        </p:spPr>
        <p:txBody>
          <a:bodyPr wrap="square">
            <a:spAutoFit/>
          </a:bodyPr>
          <a:lstStyle/>
          <a:p>
            <a:pPr marL="114300" indent="179705">
              <a:lnSpc>
                <a:spcPct val="130000"/>
              </a:lnSpc>
              <a:spcAft>
                <a:spcPts val="0"/>
              </a:spcAft>
              <a:tabLst>
                <a:tab pos="135255" algn="l"/>
              </a:tabLst>
            </a:pPr>
            <a:r>
              <a:rPr lang="nl-NL" sz="3200" b="1">
                <a:latin typeface="Times New Roman" panose="02020603050405020304" pitchFamily="18" charset="0"/>
                <a:ea typeface="Times New Roman" panose="02020603050405020304" pitchFamily="18" charset="0"/>
              </a:rPr>
              <a:t>Sáng tác thơ chính: </a:t>
            </a:r>
            <a:r>
              <a:rPr lang="nl-NL" sz="3200" b="1" i="1">
                <a:latin typeface="Times New Roman" panose="02020603050405020304" pitchFamily="18" charset="0"/>
                <a:ea typeface="Times New Roman" panose="02020603050405020304" pitchFamily="18" charset="0"/>
              </a:rPr>
              <a:t>Mây đầu ô </a:t>
            </a:r>
            <a:r>
              <a:rPr lang="nl-NL" sz="3200" b="1">
                <a:latin typeface="Times New Roman" panose="02020603050405020304" pitchFamily="18" charset="0"/>
                <a:ea typeface="Times New Roman" panose="02020603050405020304" pitchFamily="18" charset="0"/>
              </a:rPr>
              <a:t>(thơ, 1968), </a:t>
            </a:r>
            <a:r>
              <a:rPr lang="nl-NL" sz="3200" b="1" i="1">
                <a:latin typeface="Times New Roman" panose="02020603050405020304" pitchFamily="18" charset="0"/>
                <a:ea typeface="Times New Roman" panose="02020603050405020304" pitchFamily="18" charset="0"/>
              </a:rPr>
              <a:t>Thơ văn Quang Dũng</a:t>
            </a:r>
            <a:r>
              <a:rPr lang="nl-NL" sz="3200" b="1">
                <a:latin typeface="Times New Roman" panose="02020603050405020304" pitchFamily="18" charset="0"/>
                <a:ea typeface="Times New Roman" panose="02020603050405020304" pitchFamily="18" charset="0"/>
              </a:rPr>
              <a:t> (tuyển thơ văn, 1988)</a:t>
            </a:r>
            <a:endParaRPr lang="en-GB" sz="3200" b="1">
              <a:effectLst/>
              <a:latin typeface="Times New Roman" panose="02020603050405020304" pitchFamily="18" charset="0"/>
              <a:ea typeface="Times New Roman" panose="02020603050405020304" pitchFamily="18" charset="0"/>
            </a:endParaRPr>
          </a:p>
        </p:txBody>
      </p:sp>
      <p:pic>
        <p:nvPicPr>
          <p:cNvPr id="1026" name="Picture 2" descr="Quang Dũng - thi sĩ xứ Đoài mây trắng - Báo Khánh Hòa điện tử"/>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5200" y="3612101"/>
            <a:ext cx="4038600" cy="5158985"/>
          </a:xfrm>
          <a:prstGeom prst="rect">
            <a:avLst/>
          </a:prstGeom>
          <a:ln>
            <a:noFill/>
          </a:ln>
          <a:effectLst>
            <a:outerShdw blurRad="225425" dist="50800" dir="5220000" algn="ctr">
              <a:srgbClr val="000000">
                <a:alpha val="33000"/>
              </a:srgbClr>
            </a:outerShdw>
            <a:reflection blurRad="12700" stA="30000" endPos="30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Tuyển tập thơ Quang Dũng: Mắt người Sơn Tây | Nhã Na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20026" y="3648343"/>
            <a:ext cx="3991938" cy="5086500"/>
          </a:xfrm>
          <a:prstGeom prst="rect">
            <a:avLst/>
          </a:prstGeom>
          <a:ln>
            <a:noFill/>
          </a:ln>
          <a:effectLst>
            <a:outerShdw blurRad="225425" dist="50800" dir="5220000" algn="ctr">
              <a:srgbClr val="000000">
                <a:alpha val="33000"/>
              </a:srgbClr>
            </a:outerShdw>
            <a:reflection blurRad="12700" stA="30000" endPos="30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61198" y="3612100"/>
            <a:ext cx="4269002" cy="5148905"/>
          </a:xfrm>
          <a:prstGeom prst="rect">
            <a:avLst/>
          </a:prstGeom>
          <a:ln>
            <a:noFill/>
          </a:ln>
          <a:effectLst>
            <a:outerShdw blurRad="225425" dist="50800" dir="5220000" algn="ctr">
              <a:srgbClr val="000000">
                <a:alpha val="33000"/>
              </a:srgbClr>
            </a:outerShdw>
            <a:reflection blurRad="12700" stA="30000" endPos="30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1000"/>
                                        <p:tgtEl>
                                          <p:spTgt spid="1027"/>
                                        </p:tgtEl>
                                      </p:cBhvr>
                                    </p:animEffect>
                                    <p:anim calcmode="lin" valueType="num">
                                      <p:cBhvr>
                                        <p:cTn id="29" dur="1000" fill="hold"/>
                                        <p:tgtEl>
                                          <p:spTgt spid="1027"/>
                                        </p:tgtEl>
                                        <p:attrNameLst>
                                          <p:attrName>ppt_x</p:attrName>
                                        </p:attrNameLst>
                                      </p:cBhvr>
                                      <p:tavLst>
                                        <p:tav tm="0">
                                          <p:val>
                                            <p:strVal val="#ppt_x"/>
                                          </p:val>
                                        </p:tav>
                                        <p:tav tm="100000">
                                          <p:val>
                                            <p:strVal val="#ppt_x"/>
                                          </p:val>
                                        </p:tav>
                                      </p:tavLst>
                                    </p:anim>
                                    <p:anim calcmode="lin" valueType="num">
                                      <p:cBhvr>
                                        <p:cTn id="30"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883" y="5900919"/>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 Same Side Corner Rectangle 15"/>
          <p:cNvSpPr/>
          <p:nvPr/>
        </p:nvSpPr>
        <p:spPr>
          <a:xfrm rot="5400000">
            <a:off x="3302435" y="-182868"/>
            <a:ext cx="436874" cy="4137173"/>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115284" y="1580934"/>
            <a:ext cx="3294916" cy="584775"/>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vi-VN" sz="3200" b="1" i="1">
                <a:solidFill>
                  <a:prstClr val="white"/>
                </a:solidFill>
                <a:latin typeface="Times New Roman" panose="02020603050405020304" pitchFamily="18" charset="0"/>
                <a:cs typeface="Times New Roman" panose="02020603050405020304" pitchFamily="18" charset="0"/>
              </a:rPr>
              <a:t>Bài thơ Tây Tiến</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524000" y="1562100"/>
            <a:ext cx="477984" cy="584775"/>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2</a:t>
            </a:r>
            <a:endPar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Round Same Side Corner Rectangle 18"/>
          <p:cNvSpPr/>
          <p:nvPr/>
        </p:nvSpPr>
        <p:spPr>
          <a:xfrm rot="5400000">
            <a:off x="5567438" y="-1300933"/>
            <a:ext cx="479594" cy="8045134"/>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447666" y="2395487"/>
            <a:ext cx="7266733" cy="584775"/>
          </a:xfrm>
          <a:prstGeom prst="rect">
            <a:avLst/>
          </a:prstGeom>
          <a:solidFill>
            <a:schemeClr val="accent3">
              <a:lumMod val="75000"/>
            </a:schemeClr>
          </a:solidFill>
          <a:ln>
            <a:solidFill>
              <a:schemeClr val="accent2">
                <a:lumMod val="75000"/>
              </a:schemeClr>
            </a:solidFill>
          </a:ln>
        </p:spPr>
        <p:txBody>
          <a:bodyPr wrap="none">
            <a:spAutoFit/>
          </a:bodyPr>
          <a:lstStyle/>
          <a:p>
            <a:pPr defTabSz="457200">
              <a:spcBef>
                <a:spcPts val="600"/>
              </a:spcBef>
              <a:defRPr/>
            </a:pPr>
            <a:r>
              <a:rPr lang="en-US" sz="3200" b="1">
                <a:solidFill>
                  <a:schemeClr val="bg1"/>
                </a:solidFill>
                <a:latin typeface="Times New Roman" panose="02020603050405020304" pitchFamily="18" charset="0"/>
                <a:cs typeface="Times New Roman" panose="02020603050405020304" pitchFamily="18" charset="0"/>
              </a:rPr>
              <a:t>Đọc văn bản và tìm hiểu từ khó, chú giải</a:t>
            </a:r>
            <a:endParaRPr lang="en-US" sz="3200" i="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856382" y="2376653"/>
            <a:ext cx="477984" cy="584775"/>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a</a:t>
            </a:r>
            <a:endPar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Round Same Side Corner Rectangle 21"/>
          <p:cNvSpPr/>
          <p:nvPr/>
        </p:nvSpPr>
        <p:spPr>
          <a:xfrm rot="5400000">
            <a:off x="4720997" y="333788"/>
            <a:ext cx="479594" cy="6385210"/>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431189" y="3200248"/>
            <a:ext cx="5575694" cy="584775"/>
          </a:xfrm>
          <a:prstGeom prst="rect">
            <a:avLst/>
          </a:prstGeom>
          <a:solidFill>
            <a:schemeClr val="accent3">
              <a:lumMod val="75000"/>
            </a:schemeClr>
          </a:solidFill>
          <a:ln>
            <a:solidFill>
              <a:schemeClr val="accent2">
                <a:lumMod val="75000"/>
              </a:schemeClr>
            </a:solidFill>
          </a:ln>
        </p:spPr>
        <p:txBody>
          <a:bodyPr wrap="none">
            <a:spAutoFit/>
          </a:bodyPr>
          <a:lstStyle/>
          <a:p>
            <a:pPr defTabSz="457200">
              <a:spcBef>
                <a:spcPts val="600"/>
              </a:spcBef>
              <a:defRPr/>
            </a:pPr>
            <a:r>
              <a:rPr lang="en-US" sz="3200" b="1">
                <a:solidFill>
                  <a:schemeClr val="bg1"/>
                </a:solidFill>
                <a:latin typeface="Times New Roman" panose="02020603050405020304" pitchFamily="18" charset="0"/>
                <a:cs typeface="Times New Roman" panose="02020603050405020304" pitchFamily="18" charset="0"/>
              </a:rPr>
              <a:t>Vài nét về binh đoàn Tây Tiến </a:t>
            </a:r>
            <a:endParaRPr lang="en-US" sz="3200" i="1"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839905" y="3181414"/>
            <a:ext cx="477984" cy="584775"/>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b</a:t>
            </a:r>
            <a:endPar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Oval 24"/>
          <p:cNvSpPr/>
          <p:nvPr/>
        </p:nvSpPr>
        <p:spPr>
          <a:xfrm>
            <a:off x="2971800" y="4324872"/>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6" name="Oval 25"/>
          <p:cNvSpPr/>
          <p:nvPr/>
        </p:nvSpPr>
        <p:spPr>
          <a:xfrm>
            <a:off x="2927308" y="5686893"/>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7" name="Oval 26"/>
          <p:cNvSpPr/>
          <p:nvPr/>
        </p:nvSpPr>
        <p:spPr>
          <a:xfrm>
            <a:off x="2961039" y="6982027"/>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8" name="Oval 27"/>
          <p:cNvSpPr/>
          <p:nvPr/>
        </p:nvSpPr>
        <p:spPr>
          <a:xfrm>
            <a:off x="2927308" y="8222243"/>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4" name="Rectangle 3"/>
          <p:cNvSpPr/>
          <p:nvPr/>
        </p:nvSpPr>
        <p:spPr>
          <a:xfrm>
            <a:off x="3376389" y="4141567"/>
            <a:ext cx="9309648" cy="1077218"/>
          </a:xfrm>
          <a:prstGeom prst="rect">
            <a:avLst/>
          </a:prstGeom>
        </p:spPr>
        <p:txBody>
          <a:bodyPr wrap="square">
            <a:spAutoFit/>
          </a:bodyPr>
          <a:lstStyle/>
          <a:p>
            <a:r>
              <a:rPr lang="en-US" sz="3200" b="1">
                <a:solidFill>
                  <a:srgbClr val="0D0D0D"/>
                </a:solidFill>
                <a:latin typeface="Times New Roman" panose="02020603050405020304" pitchFamily="18" charset="0"/>
                <a:ea typeface="Calibri" panose="020F0502020204030204" pitchFamily="34" charset="0"/>
              </a:rPr>
              <a:t>Thời gian thành lập: đầu năm 1947, Quang Dũng là đại đội trưởng</a:t>
            </a:r>
            <a:endParaRPr lang="en-GB" sz="3200" b="1"/>
          </a:p>
        </p:txBody>
      </p:sp>
      <p:sp>
        <p:nvSpPr>
          <p:cNvPr id="6" name="Rectangle 5"/>
          <p:cNvSpPr/>
          <p:nvPr/>
        </p:nvSpPr>
        <p:spPr>
          <a:xfrm>
            <a:off x="3342657" y="5425874"/>
            <a:ext cx="9331561" cy="1077218"/>
          </a:xfrm>
          <a:prstGeom prst="rect">
            <a:avLst/>
          </a:prstGeom>
        </p:spPr>
        <p:txBody>
          <a:bodyPr wrap="square">
            <a:spAutoFit/>
          </a:bodyPr>
          <a:lstStyle/>
          <a:p>
            <a:r>
              <a:rPr lang="en-US" sz="3200" b="1">
                <a:solidFill>
                  <a:srgbClr val="0D0D0D"/>
                </a:solidFill>
                <a:latin typeface="Times New Roman" panose="02020603050405020304" pitchFamily="18" charset="0"/>
                <a:ea typeface="Calibri" panose="020F0502020204030204" pitchFamily="34" charset="0"/>
              </a:rPr>
              <a:t>Nhiệm vụ : Phối hợp với bộ đội Lào, bảo vệ biên giới Việt – Lào và miền Tây Bắc Bộ của Việt Nam.</a:t>
            </a:r>
            <a:endParaRPr lang="en-GB" sz="3200" b="1"/>
          </a:p>
        </p:txBody>
      </p:sp>
      <p:sp>
        <p:nvSpPr>
          <p:cNvPr id="7" name="Rectangle 6"/>
          <p:cNvSpPr/>
          <p:nvPr/>
        </p:nvSpPr>
        <p:spPr>
          <a:xfrm>
            <a:off x="3376389" y="6743700"/>
            <a:ext cx="9309648" cy="1077218"/>
          </a:xfrm>
          <a:prstGeom prst="rect">
            <a:avLst/>
          </a:prstGeom>
        </p:spPr>
        <p:txBody>
          <a:bodyPr wrap="square">
            <a:spAutoFit/>
          </a:bodyPr>
          <a:lstStyle/>
          <a:p>
            <a:pPr algn="just"/>
            <a:r>
              <a:rPr lang="en-US" sz="3200" b="1">
                <a:solidFill>
                  <a:srgbClr val="0D0D0D"/>
                </a:solidFill>
                <a:latin typeface="Times New Roman" panose="02020603050405020304" pitchFamily="18" charset="0"/>
                <a:ea typeface="Calibri" panose="020F0502020204030204" pitchFamily="34" charset="0"/>
              </a:rPr>
              <a:t>Địa bàn hoạt động: Sơn La, Lai Châu, Hoà Bình, miền Tây Thanh Hoá (Việt Nam), Sầm Nưa (Lào) </a:t>
            </a:r>
            <a:endParaRPr lang="en-GB" sz="3200" b="1"/>
          </a:p>
        </p:txBody>
      </p:sp>
      <p:sp>
        <p:nvSpPr>
          <p:cNvPr id="8" name="Rectangle 7"/>
          <p:cNvSpPr/>
          <p:nvPr/>
        </p:nvSpPr>
        <p:spPr>
          <a:xfrm>
            <a:off x="3330729" y="8190492"/>
            <a:ext cx="9343490" cy="2062103"/>
          </a:xfrm>
          <a:prstGeom prst="rect">
            <a:avLst/>
          </a:prstGeom>
        </p:spPr>
        <p:txBody>
          <a:bodyPr wrap="square">
            <a:spAutoFit/>
          </a:bodyPr>
          <a:lstStyle/>
          <a:p>
            <a:pPr algn="just"/>
            <a:r>
              <a:rPr lang="en-US" sz="3200" b="1">
                <a:solidFill>
                  <a:srgbClr val="0D0D0D"/>
                </a:solidFill>
                <a:latin typeface="Times New Roman" panose="02020603050405020304" pitchFamily="18" charset="0"/>
                <a:ea typeface="Calibri" panose="020F0502020204030204" pitchFamily="34" charset="0"/>
              </a:rPr>
              <a:t>Thành phần : Phần đông là thanh niên Hà Nội, trong đó có nhiều học sinh, sinh viên; điều kiện chiến đấu gian khổ, thiếu thốn về vật chất, bệnh sốt rét hoành hành dữ dội</a:t>
            </a:r>
            <a:endParaRPr lang="en-GB" sz="3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4"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Users\Administrator\Documents\800px-Mienbac1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433" y="0"/>
            <a:ext cx="18711863"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a:off x="359570" y="8274845"/>
            <a:ext cx="7489031" cy="1681163"/>
          </a:xfrm>
          <a:prstGeom prst="wedgeEllipseCallout">
            <a:avLst>
              <a:gd name="adj1" fmla="val 5236"/>
              <a:gd name="adj2" fmla="val -160912"/>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a:solidFill>
                  <a:srgbClr val="FF0000"/>
                </a:solidFill>
                <a:latin typeface="Times New Roman" panose="02020603050405020304" pitchFamily="18" charset="0"/>
                <a:cs typeface="Times New Roman" panose="02020603050405020304" pitchFamily="18" charset="0"/>
              </a:rPr>
              <a:t>Địa bàn hoạt động</a:t>
            </a:r>
            <a:endParaRPr lang="en-US" sz="3600" b="1">
              <a:solidFill>
                <a:srgbClr val="FF0000"/>
              </a:solidFill>
              <a:latin typeface="Times New Roman" panose="02020603050405020304" pitchFamily="18" charset="0"/>
              <a:cs typeface="Times New Roman" panose="02020603050405020304" pitchFamily="18" charset="0"/>
            </a:endParaRPr>
          </a:p>
          <a:p>
            <a:pPr algn="ctr">
              <a:defRPr/>
            </a:pPr>
            <a:r>
              <a:rPr lang="en-US" sz="3600" b="1">
                <a:solidFill>
                  <a:srgbClr val="FF0000"/>
                </a:solidFill>
                <a:latin typeface="Times New Roman" panose="02020603050405020304" pitchFamily="18" charset="0"/>
                <a:cs typeface="Times New Roman" panose="02020603050405020304" pitchFamily="18" charset="0"/>
              </a:rPr>
              <a:t>đoàn quân Tây Tiến</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5" name="Freeform 24"/>
          <p:cNvSpPr/>
          <p:nvPr/>
        </p:nvSpPr>
        <p:spPr>
          <a:xfrm rot="1503364">
            <a:off x="3262313" y="4452938"/>
            <a:ext cx="4510088" cy="2364582"/>
          </a:xfrm>
          <a:custGeom>
            <a:avLst/>
            <a:gdLst>
              <a:gd name="connsiteX0" fmla="*/ 91275 w 2820827"/>
              <a:gd name="connsiteY0" fmla="*/ 723331 h 1487606"/>
              <a:gd name="connsiteX1" fmla="*/ 241400 w 2820827"/>
              <a:gd name="connsiteY1" fmla="*/ 736979 h 1487606"/>
              <a:gd name="connsiteX2" fmla="*/ 227753 w 2820827"/>
              <a:gd name="connsiteY2" fmla="*/ 627797 h 1487606"/>
              <a:gd name="connsiteX3" fmla="*/ 241400 w 2820827"/>
              <a:gd name="connsiteY3" fmla="*/ 573206 h 1487606"/>
              <a:gd name="connsiteX4" fmla="*/ 336935 w 2820827"/>
              <a:gd name="connsiteY4" fmla="*/ 532263 h 1487606"/>
              <a:gd name="connsiteX5" fmla="*/ 323287 w 2820827"/>
              <a:gd name="connsiteY5" fmla="*/ 450376 h 1487606"/>
              <a:gd name="connsiteX6" fmla="*/ 323287 w 2820827"/>
              <a:gd name="connsiteY6" fmla="*/ 341194 h 1487606"/>
              <a:gd name="connsiteX7" fmla="*/ 405174 w 2820827"/>
              <a:gd name="connsiteY7" fmla="*/ 286603 h 1487606"/>
              <a:gd name="connsiteX8" fmla="*/ 446117 w 2820827"/>
              <a:gd name="connsiteY8" fmla="*/ 259308 h 1487606"/>
              <a:gd name="connsiteX9" fmla="*/ 541651 w 2820827"/>
              <a:gd name="connsiteY9" fmla="*/ 163773 h 1487606"/>
              <a:gd name="connsiteX10" fmla="*/ 568947 w 2820827"/>
              <a:gd name="connsiteY10" fmla="*/ 122830 h 1487606"/>
              <a:gd name="connsiteX11" fmla="*/ 650833 w 2820827"/>
              <a:gd name="connsiteY11" fmla="*/ 95534 h 1487606"/>
              <a:gd name="connsiteX12" fmla="*/ 964732 w 2820827"/>
              <a:gd name="connsiteY12" fmla="*/ 68239 h 1487606"/>
              <a:gd name="connsiteX13" fmla="*/ 1087562 w 2820827"/>
              <a:gd name="connsiteY13" fmla="*/ 0 h 1487606"/>
              <a:gd name="connsiteX14" fmla="*/ 1483347 w 2820827"/>
              <a:gd name="connsiteY14" fmla="*/ 27296 h 1487606"/>
              <a:gd name="connsiteX15" fmla="*/ 1578881 w 2820827"/>
              <a:gd name="connsiteY15" fmla="*/ 68239 h 1487606"/>
              <a:gd name="connsiteX16" fmla="*/ 1674415 w 2820827"/>
              <a:gd name="connsiteY16" fmla="*/ 95534 h 1487606"/>
              <a:gd name="connsiteX17" fmla="*/ 1715359 w 2820827"/>
              <a:gd name="connsiteY17" fmla="*/ 122830 h 1487606"/>
              <a:gd name="connsiteX18" fmla="*/ 1920075 w 2820827"/>
              <a:gd name="connsiteY18" fmla="*/ 150125 h 1487606"/>
              <a:gd name="connsiteX19" fmla="*/ 2042905 w 2820827"/>
              <a:gd name="connsiteY19" fmla="*/ 191069 h 1487606"/>
              <a:gd name="connsiteX20" fmla="*/ 2083848 w 2820827"/>
              <a:gd name="connsiteY20" fmla="*/ 204717 h 1487606"/>
              <a:gd name="connsiteX21" fmla="*/ 2356803 w 2820827"/>
              <a:gd name="connsiteY21" fmla="*/ 218364 h 1487606"/>
              <a:gd name="connsiteX22" fmla="*/ 2397747 w 2820827"/>
              <a:gd name="connsiteY22" fmla="*/ 245660 h 1487606"/>
              <a:gd name="connsiteX23" fmla="*/ 2452338 w 2820827"/>
              <a:gd name="connsiteY23" fmla="*/ 368490 h 1487606"/>
              <a:gd name="connsiteX24" fmla="*/ 2465986 w 2820827"/>
              <a:gd name="connsiteY24" fmla="*/ 409433 h 1487606"/>
              <a:gd name="connsiteX25" fmla="*/ 2506929 w 2820827"/>
              <a:gd name="connsiteY25" fmla="*/ 491320 h 1487606"/>
              <a:gd name="connsiteX26" fmla="*/ 2561520 w 2820827"/>
              <a:gd name="connsiteY26" fmla="*/ 614149 h 1487606"/>
              <a:gd name="connsiteX27" fmla="*/ 2602463 w 2820827"/>
              <a:gd name="connsiteY27" fmla="*/ 696036 h 1487606"/>
              <a:gd name="connsiteX28" fmla="*/ 2643406 w 2820827"/>
              <a:gd name="connsiteY28" fmla="*/ 723331 h 1487606"/>
              <a:gd name="connsiteX29" fmla="*/ 2670702 w 2820827"/>
              <a:gd name="connsiteY29" fmla="*/ 764275 h 1487606"/>
              <a:gd name="connsiteX30" fmla="*/ 2711645 w 2820827"/>
              <a:gd name="connsiteY30" fmla="*/ 791570 h 1487606"/>
              <a:gd name="connsiteX31" fmla="*/ 2738941 w 2820827"/>
              <a:gd name="connsiteY31" fmla="*/ 873457 h 1487606"/>
              <a:gd name="connsiteX32" fmla="*/ 2752589 w 2820827"/>
              <a:gd name="connsiteY32" fmla="*/ 914400 h 1487606"/>
              <a:gd name="connsiteX33" fmla="*/ 2766236 w 2820827"/>
              <a:gd name="connsiteY33" fmla="*/ 955343 h 1487606"/>
              <a:gd name="connsiteX34" fmla="*/ 2807180 w 2820827"/>
              <a:gd name="connsiteY34" fmla="*/ 996287 h 1487606"/>
              <a:gd name="connsiteX35" fmla="*/ 2820827 w 2820827"/>
              <a:gd name="connsiteY35" fmla="*/ 1050878 h 1487606"/>
              <a:gd name="connsiteX36" fmla="*/ 2807180 w 2820827"/>
              <a:gd name="connsiteY36" fmla="*/ 1146412 h 1487606"/>
              <a:gd name="connsiteX37" fmla="*/ 2766236 w 2820827"/>
              <a:gd name="connsiteY37" fmla="*/ 1228299 h 1487606"/>
              <a:gd name="connsiteX38" fmla="*/ 2725293 w 2820827"/>
              <a:gd name="connsiteY38" fmla="*/ 1255594 h 1487606"/>
              <a:gd name="connsiteX39" fmla="*/ 2643406 w 2820827"/>
              <a:gd name="connsiteY39" fmla="*/ 1282890 h 1487606"/>
              <a:gd name="connsiteX40" fmla="*/ 2602463 w 2820827"/>
              <a:gd name="connsiteY40" fmla="*/ 1323833 h 1487606"/>
              <a:gd name="connsiteX41" fmla="*/ 2520577 w 2820827"/>
              <a:gd name="connsiteY41" fmla="*/ 1378424 h 1487606"/>
              <a:gd name="connsiteX42" fmla="*/ 2479633 w 2820827"/>
              <a:gd name="connsiteY42" fmla="*/ 1419367 h 1487606"/>
              <a:gd name="connsiteX43" fmla="*/ 2397747 w 2820827"/>
              <a:gd name="connsiteY43" fmla="*/ 1446663 h 1487606"/>
              <a:gd name="connsiteX44" fmla="*/ 2315860 w 2820827"/>
              <a:gd name="connsiteY44" fmla="*/ 1487606 h 1487606"/>
              <a:gd name="connsiteX45" fmla="*/ 2001962 w 2820827"/>
              <a:gd name="connsiteY45" fmla="*/ 1473958 h 1487606"/>
              <a:gd name="connsiteX46" fmla="*/ 1947371 w 2820827"/>
              <a:gd name="connsiteY46" fmla="*/ 1460311 h 1487606"/>
              <a:gd name="connsiteX47" fmla="*/ 1783597 w 2820827"/>
              <a:gd name="connsiteY47" fmla="*/ 1446663 h 1487606"/>
              <a:gd name="connsiteX48" fmla="*/ 1701711 w 2820827"/>
              <a:gd name="connsiteY48" fmla="*/ 1405720 h 1487606"/>
              <a:gd name="connsiteX49" fmla="*/ 1660768 w 2820827"/>
              <a:gd name="connsiteY49" fmla="*/ 1378424 h 1487606"/>
              <a:gd name="connsiteX50" fmla="*/ 1428756 w 2820827"/>
              <a:gd name="connsiteY50" fmla="*/ 1351128 h 1487606"/>
              <a:gd name="connsiteX51" fmla="*/ 1346869 w 2820827"/>
              <a:gd name="connsiteY51" fmla="*/ 1323833 h 1487606"/>
              <a:gd name="connsiteX52" fmla="*/ 1224039 w 2820827"/>
              <a:gd name="connsiteY52" fmla="*/ 1255594 h 1487606"/>
              <a:gd name="connsiteX53" fmla="*/ 1142153 w 2820827"/>
              <a:gd name="connsiteY53" fmla="*/ 1241946 h 1487606"/>
              <a:gd name="connsiteX54" fmla="*/ 964732 w 2820827"/>
              <a:gd name="connsiteY54" fmla="*/ 1201003 h 1487606"/>
              <a:gd name="connsiteX55" fmla="*/ 800959 w 2820827"/>
              <a:gd name="connsiteY55" fmla="*/ 1173708 h 1487606"/>
              <a:gd name="connsiteX56" fmla="*/ 418821 w 2820827"/>
              <a:gd name="connsiteY56" fmla="*/ 1160060 h 1487606"/>
              <a:gd name="connsiteX57" fmla="*/ 377878 w 2820827"/>
              <a:gd name="connsiteY57" fmla="*/ 1146412 h 1487606"/>
              <a:gd name="connsiteX58" fmla="*/ 295991 w 2820827"/>
              <a:gd name="connsiteY58" fmla="*/ 1091821 h 1487606"/>
              <a:gd name="connsiteX59" fmla="*/ 255048 w 2820827"/>
              <a:gd name="connsiteY59" fmla="*/ 1078173 h 1487606"/>
              <a:gd name="connsiteX60" fmla="*/ 227753 w 2820827"/>
              <a:gd name="connsiteY60" fmla="*/ 996287 h 1487606"/>
              <a:gd name="connsiteX61" fmla="*/ 214105 w 2820827"/>
              <a:gd name="connsiteY61" fmla="*/ 955343 h 1487606"/>
              <a:gd name="connsiteX62" fmla="*/ 159514 w 2820827"/>
              <a:gd name="connsiteY62" fmla="*/ 941696 h 1487606"/>
              <a:gd name="connsiteX63" fmla="*/ 91275 w 2820827"/>
              <a:gd name="connsiteY63" fmla="*/ 928048 h 1487606"/>
              <a:gd name="connsiteX64" fmla="*/ 50332 w 2820827"/>
              <a:gd name="connsiteY64" fmla="*/ 914400 h 1487606"/>
              <a:gd name="connsiteX65" fmla="*/ 23036 w 2820827"/>
              <a:gd name="connsiteY65" fmla="*/ 777923 h 1487606"/>
              <a:gd name="connsiteX66" fmla="*/ 63980 w 2820827"/>
              <a:gd name="connsiteY66" fmla="*/ 764275 h 1487606"/>
              <a:gd name="connsiteX67" fmla="*/ 77627 w 2820827"/>
              <a:gd name="connsiteY67" fmla="*/ 668740 h 1487606"/>
              <a:gd name="connsiteX68" fmla="*/ 118571 w 2820827"/>
              <a:gd name="connsiteY68" fmla="*/ 655093 h 1487606"/>
              <a:gd name="connsiteX69" fmla="*/ 241400 w 2820827"/>
              <a:gd name="connsiteY69" fmla="*/ 668740 h 1487606"/>
              <a:gd name="connsiteX70" fmla="*/ 255048 w 2820827"/>
              <a:gd name="connsiteY70" fmla="*/ 668740 h 14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820827" h="1487606">
                <a:moveTo>
                  <a:pt x="91275" y="723331"/>
                </a:moveTo>
                <a:cubicBezTo>
                  <a:pt x="115501" y="733021"/>
                  <a:pt x="214083" y="786149"/>
                  <a:pt x="241400" y="736979"/>
                </a:cubicBezTo>
                <a:cubicBezTo>
                  <a:pt x="259212" y="704917"/>
                  <a:pt x="232302" y="664191"/>
                  <a:pt x="227753" y="627797"/>
                </a:cubicBezTo>
                <a:cubicBezTo>
                  <a:pt x="232302" y="609600"/>
                  <a:pt x="230995" y="588813"/>
                  <a:pt x="241400" y="573206"/>
                </a:cubicBezTo>
                <a:cubicBezTo>
                  <a:pt x="260249" y="544932"/>
                  <a:pt x="309544" y="539111"/>
                  <a:pt x="336935" y="532263"/>
                </a:cubicBezTo>
                <a:cubicBezTo>
                  <a:pt x="332386" y="504967"/>
                  <a:pt x="328714" y="477511"/>
                  <a:pt x="323287" y="450376"/>
                </a:cubicBezTo>
                <a:cubicBezTo>
                  <a:pt x="316516" y="416521"/>
                  <a:pt x="293663" y="375049"/>
                  <a:pt x="323287" y="341194"/>
                </a:cubicBezTo>
                <a:cubicBezTo>
                  <a:pt x="344890" y="316506"/>
                  <a:pt x="377878" y="304800"/>
                  <a:pt x="405174" y="286603"/>
                </a:cubicBezTo>
                <a:lnTo>
                  <a:pt x="446117" y="259308"/>
                </a:lnTo>
                <a:cubicBezTo>
                  <a:pt x="508688" y="165451"/>
                  <a:pt x="469586" y="187795"/>
                  <a:pt x="541651" y="163773"/>
                </a:cubicBezTo>
                <a:cubicBezTo>
                  <a:pt x="550750" y="150125"/>
                  <a:pt x="555038" y="131523"/>
                  <a:pt x="568947" y="122830"/>
                </a:cubicBezTo>
                <a:cubicBezTo>
                  <a:pt x="593345" y="107581"/>
                  <a:pt x="623538" y="104632"/>
                  <a:pt x="650833" y="95534"/>
                </a:cubicBezTo>
                <a:cubicBezTo>
                  <a:pt x="778192" y="53081"/>
                  <a:pt x="677471" y="82602"/>
                  <a:pt x="964732" y="68239"/>
                </a:cubicBezTo>
                <a:cubicBezTo>
                  <a:pt x="1058588" y="5668"/>
                  <a:pt x="1015496" y="24022"/>
                  <a:pt x="1087562" y="0"/>
                </a:cubicBezTo>
                <a:cubicBezTo>
                  <a:pt x="1219490" y="9099"/>
                  <a:pt x="1357891" y="-14521"/>
                  <a:pt x="1483347" y="27296"/>
                </a:cubicBezTo>
                <a:cubicBezTo>
                  <a:pt x="1579356" y="59297"/>
                  <a:pt x="1460843" y="17650"/>
                  <a:pt x="1578881" y="68239"/>
                </a:cubicBezTo>
                <a:cubicBezTo>
                  <a:pt x="1606295" y="79988"/>
                  <a:pt x="1646708" y="88608"/>
                  <a:pt x="1674415" y="95534"/>
                </a:cubicBezTo>
                <a:cubicBezTo>
                  <a:pt x="1688063" y="104633"/>
                  <a:pt x="1700688" y="115494"/>
                  <a:pt x="1715359" y="122830"/>
                </a:cubicBezTo>
                <a:cubicBezTo>
                  <a:pt x="1771108" y="150705"/>
                  <a:pt x="1883480" y="147076"/>
                  <a:pt x="1920075" y="150125"/>
                </a:cubicBezTo>
                <a:lnTo>
                  <a:pt x="2042905" y="191069"/>
                </a:lnTo>
                <a:cubicBezTo>
                  <a:pt x="2056553" y="195618"/>
                  <a:pt x="2069480" y="203999"/>
                  <a:pt x="2083848" y="204717"/>
                </a:cubicBezTo>
                <a:lnTo>
                  <a:pt x="2356803" y="218364"/>
                </a:lnTo>
                <a:cubicBezTo>
                  <a:pt x="2370451" y="227463"/>
                  <a:pt x="2386148" y="234061"/>
                  <a:pt x="2397747" y="245660"/>
                </a:cubicBezTo>
                <a:cubicBezTo>
                  <a:pt x="2430188" y="278101"/>
                  <a:pt x="2438825" y="327951"/>
                  <a:pt x="2452338" y="368490"/>
                </a:cubicBezTo>
                <a:lnTo>
                  <a:pt x="2465986" y="409433"/>
                </a:lnTo>
                <a:cubicBezTo>
                  <a:pt x="2515759" y="558755"/>
                  <a:pt x="2436375" y="332574"/>
                  <a:pt x="2506929" y="491320"/>
                </a:cubicBezTo>
                <a:cubicBezTo>
                  <a:pt x="2571892" y="637488"/>
                  <a:pt x="2499747" y="521491"/>
                  <a:pt x="2561520" y="614149"/>
                </a:cubicBezTo>
                <a:cubicBezTo>
                  <a:pt x="2572620" y="647449"/>
                  <a:pt x="2576007" y="669580"/>
                  <a:pt x="2602463" y="696036"/>
                </a:cubicBezTo>
                <a:cubicBezTo>
                  <a:pt x="2614061" y="707634"/>
                  <a:pt x="2629758" y="714233"/>
                  <a:pt x="2643406" y="723331"/>
                </a:cubicBezTo>
                <a:cubicBezTo>
                  <a:pt x="2652505" y="736979"/>
                  <a:pt x="2659103" y="752676"/>
                  <a:pt x="2670702" y="764275"/>
                </a:cubicBezTo>
                <a:cubicBezTo>
                  <a:pt x="2682300" y="775873"/>
                  <a:pt x="2702952" y="777661"/>
                  <a:pt x="2711645" y="791570"/>
                </a:cubicBezTo>
                <a:cubicBezTo>
                  <a:pt x="2726894" y="815969"/>
                  <a:pt x="2729842" y="846161"/>
                  <a:pt x="2738941" y="873457"/>
                </a:cubicBezTo>
                <a:lnTo>
                  <a:pt x="2752589" y="914400"/>
                </a:lnTo>
                <a:cubicBezTo>
                  <a:pt x="2757138" y="928048"/>
                  <a:pt x="2756064" y="945171"/>
                  <a:pt x="2766236" y="955343"/>
                </a:cubicBezTo>
                <a:lnTo>
                  <a:pt x="2807180" y="996287"/>
                </a:lnTo>
                <a:cubicBezTo>
                  <a:pt x="2811729" y="1014484"/>
                  <a:pt x="2820827" y="1032121"/>
                  <a:pt x="2820827" y="1050878"/>
                </a:cubicBezTo>
                <a:cubicBezTo>
                  <a:pt x="2820827" y="1083046"/>
                  <a:pt x="2813489" y="1114869"/>
                  <a:pt x="2807180" y="1146412"/>
                </a:cubicBezTo>
                <a:cubicBezTo>
                  <a:pt x="2801630" y="1174162"/>
                  <a:pt x="2786364" y="1208171"/>
                  <a:pt x="2766236" y="1228299"/>
                </a:cubicBezTo>
                <a:cubicBezTo>
                  <a:pt x="2754638" y="1239897"/>
                  <a:pt x="2740282" y="1248932"/>
                  <a:pt x="2725293" y="1255594"/>
                </a:cubicBezTo>
                <a:cubicBezTo>
                  <a:pt x="2699001" y="1267279"/>
                  <a:pt x="2643406" y="1282890"/>
                  <a:pt x="2643406" y="1282890"/>
                </a:cubicBezTo>
                <a:cubicBezTo>
                  <a:pt x="2629758" y="1296538"/>
                  <a:pt x="2617698" y="1311983"/>
                  <a:pt x="2602463" y="1323833"/>
                </a:cubicBezTo>
                <a:cubicBezTo>
                  <a:pt x="2576568" y="1343973"/>
                  <a:pt x="2543774" y="1355228"/>
                  <a:pt x="2520577" y="1378424"/>
                </a:cubicBezTo>
                <a:cubicBezTo>
                  <a:pt x="2506929" y="1392072"/>
                  <a:pt x="2496505" y="1409994"/>
                  <a:pt x="2479633" y="1419367"/>
                </a:cubicBezTo>
                <a:cubicBezTo>
                  <a:pt x="2454482" y="1433340"/>
                  <a:pt x="2421687" y="1430704"/>
                  <a:pt x="2397747" y="1446663"/>
                </a:cubicBezTo>
                <a:cubicBezTo>
                  <a:pt x="2344833" y="1481938"/>
                  <a:pt x="2372364" y="1468771"/>
                  <a:pt x="2315860" y="1487606"/>
                </a:cubicBezTo>
                <a:cubicBezTo>
                  <a:pt x="2211227" y="1483057"/>
                  <a:pt x="2106407" y="1481695"/>
                  <a:pt x="2001962" y="1473958"/>
                </a:cubicBezTo>
                <a:cubicBezTo>
                  <a:pt x="1983256" y="1472572"/>
                  <a:pt x="1965983" y="1462637"/>
                  <a:pt x="1947371" y="1460311"/>
                </a:cubicBezTo>
                <a:cubicBezTo>
                  <a:pt x="1893013" y="1453516"/>
                  <a:pt x="1838188" y="1451212"/>
                  <a:pt x="1783597" y="1446663"/>
                </a:cubicBezTo>
                <a:cubicBezTo>
                  <a:pt x="1666259" y="1368436"/>
                  <a:pt x="1814719" y="1462224"/>
                  <a:pt x="1701711" y="1405720"/>
                </a:cubicBezTo>
                <a:cubicBezTo>
                  <a:pt x="1687040" y="1398385"/>
                  <a:pt x="1676329" y="1383611"/>
                  <a:pt x="1660768" y="1378424"/>
                </a:cubicBezTo>
                <a:cubicBezTo>
                  <a:pt x="1619690" y="1364731"/>
                  <a:pt x="1442337" y="1352363"/>
                  <a:pt x="1428756" y="1351128"/>
                </a:cubicBezTo>
                <a:cubicBezTo>
                  <a:pt x="1401460" y="1342030"/>
                  <a:pt x="1370809" y="1339793"/>
                  <a:pt x="1346869" y="1323833"/>
                </a:cubicBezTo>
                <a:cubicBezTo>
                  <a:pt x="1294094" y="1288650"/>
                  <a:pt x="1278089" y="1267605"/>
                  <a:pt x="1224039" y="1255594"/>
                </a:cubicBezTo>
                <a:cubicBezTo>
                  <a:pt x="1197026" y="1249591"/>
                  <a:pt x="1168999" y="1248657"/>
                  <a:pt x="1142153" y="1241946"/>
                </a:cubicBezTo>
                <a:cubicBezTo>
                  <a:pt x="909951" y="1183896"/>
                  <a:pt x="1222686" y="1241732"/>
                  <a:pt x="964732" y="1201003"/>
                </a:cubicBezTo>
                <a:cubicBezTo>
                  <a:pt x="910065" y="1192371"/>
                  <a:pt x="856268" y="1175683"/>
                  <a:pt x="800959" y="1173708"/>
                </a:cubicBezTo>
                <a:lnTo>
                  <a:pt x="418821" y="1160060"/>
                </a:lnTo>
                <a:cubicBezTo>
                  <a:pt x="405173" y="1155511"/>
                  <a:pt x="390454" y="1153398"/>
                  <a:pt x="377878" y="1146412"/>
                </a:cubicBezTo>
                <a:cubicBezTo>
                  <a:pt x="349201" y="1130480"/>
                  <a:pt x="327113" y="1102195"/>
                  <a:pt x="295991" y="1091821"/>
                </a:cubicBezTo>
                <a:lnTo>
                  <a:pt x="255048" y="1078173"/>
                </a:lnTo>
                <a:lnTo>
                  <a:pt x="227753" y="996287"/>
                </a:lnTo>
                <a:cubicBezTo>
                  <a:pt x="223204" y="982639"/>
                  <a:pt x="228062" y="958832"/>
                  <a:pt x="214105" y="955343"/>
                </a:cubicBezTo>
                <a:cubicBezTo>
                  <a:pt x="195908" y="950794"/>
                  <a:pt x="177824" y="945765"/>
                  <a:pt x="159514" y="941696"/>
                </a:cubicBezTo>
                <a:cubicBezTo>
                  <a:pt x="136870" y="936664"/>
                  <a:pt x="113779" y="933674"/>
                  <a:pt x="91275" y="928048"/>
                </a:cubicBezTo>
                <a:cubicBezTo>
                  <a:pt x="77319" y="924559"/>
                  <a:pt x="63980" y="918949"/>
                  <a:pt x="50332" y="914400"/>
                </a:cubicBezTo>
                <a:cubicBezTo>
                  <a:pt x="3020" y="867088"/>
                  <a:pt x="-20636" y="865268"/>
                  <a:pt x="23036" y="777923"/>
                </a:cubicBezTo>
                <a:cubicBezTo>
                  <a:pt x="29470" y="765056"/>
                  <a:pt x="50332" y="768824"/>
                  <a:pt x="63980" y="764275"/>
                </a:cubicBezTo>
                <a:cubicBezTo>
                  <a:pt x="68529" y="732430"/>
                  <a:pt x="63241" y="697512"/>
                  <a:pt x="77627" y="668740"/>
                </a:cubicBezTo>
                <a:cubicBezTo>
                  <a:pt x="84061" y="655873"/>
                  <a:pt x="104185" y="655093"/>
                  <a:pt x="118571" y="655093"/>
                </a:cubicBezTo>
                <a:cubicBezTo>
                  <a:pt x="159766" y="655093"/>
                  <a:pt x="200409" y="664641"/>
                  <a:pt x="241400" y="668740"/>
                </a:cubicBezTo>
                <a:cubicBezTo>
                  <a:pt x="245927" y="669193"/>
                  <a:pt x="250499" y="668740"/>
                  <a:pt x="255048" y="6687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700">
              <a:solidFill>
                <a:prstClr val="black"/>
              </a:solidFill>
            </a:endParaRPr>
          </a:p>
        </p:txBody>
      </p:sp>
      <p:sp>
        <p:nvSpPr>
          <p:cNvPr id="153605" name="TextBox 1"/>
          <p:cNvSpPr txBox="1">
            <a:spLocks noChangeArrowheads="1"/>
          </p:cNvSpPr>
          <p:nvPr/>
        </p:nvSpPr>
        <p:spPr bwMode="auto">
          <a:xfrm>
            <a:off x="4679157" y="6438901"/>
            <a:ext cx="2876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sz="2400">
                <a:solidFill>
                  <a:srgbClr val="000000"/>
                </a:solidFill>
              </a:rPr>
              <a:t>*Sầm Nưa</a:t>
            </a:r>
            <a:endParaRPr lang="en-US" sz="2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569370" y="0"/>
            <a:ext cx="13716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8422482"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22482" y="0"/>
            <a:ext cx="9865518"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041607"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1607" y="0"/>
            <a:ext cx="9246393"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977" y="5874777"/>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4" name="Rectangle 3"/>
          <p:cNvSpPr/>
          <p:nvPr/>
        </p:nvSpPr>
        <p:spPr>
          <a:xfrm>
            <a:off x="2974813" y="1887998"/>
            <a:ext cx="9144000" cy="3686971"/>
          </a:xfrm>
          <a:prstGeom prst="rect">
            <a:avLst/>
          </a:prstGeom>
        </p:spPr>
        <p:txBody>
          <a:bodyPr>
            <a:spAutoFit/>
          </a:bodyPr>
          <a:lstStyle/>
          <a:p>
            <a:pPr>
              <a:lnSpc>
                <a:spcPct val="150000"/>
              </a:lnSpc>
            </a:pPr>
            <a:r>
              <a:rPr lang="en-US" sz="4000" b="1">
                <a:solidFill>
                  <a:srgbClr val="0D0D0D"/>
                </a:solidFill>
                <a:latin typeface="Times New Roman" panose="02020603050405020304" pitchFamily="18" charset="0"/>
                <a:ea typeface="Calibri" panose="020F0502020204030204" pitchFamily="34" charset="0"/>
              </a:rPr>
              <a:t>Hoàn cảnh sáng tác: </a:t>
            </a:r>
            <a:r>
              <a:rPr lang="nl-NL" sz="4000">
                <a:latin typeface="Times New Roman" panose="02020603050405020304" pitchFamily="18" charset="0"/>
                <a:ea typeface="Calibri" panose="020F0502020204030204" pitchFamily="34" charset="0"/>
              </a:rPr>
              <a:t>Viết cuối năm 1948, ở Phù Lưu Chanh (Hà Tây), khi Quang Dũng rời xa đơn vị cũ Tây Tiến chưa bao lâu. Lúc đầu bài thơ có tên là </a:t>
            </a:r>
            <a:r>
              <a:rPr lang="nl-NL" sz="4000" i="1">
                <a:latin typeface="Times New Roman" panose="02020603050405020304" pitchFamily="18" charset="0"/>
                <a:ea typeface="Calibri" panose="020F0502020204030204" pitchFamily="34" charset="0"/>
              </a:rPr>
              <a:t>Nhớ Tây Tiến</a:t>
            </a:r>
            <a:r>
              <a:rPr lang="nl-NL" sz="4000">
                <a:latin typeface="Times New Roman" panose="02020603050405020304" pitchFamily="18" charset="0"/>
                <a:ea typeface="Calibri" panose="020F0502020204030204" pitchFamily="34" charset="0"/>
              </a:rPr>
              <a:t>.</a:t>
            </a:r>
            <a:endParaRPr lang="en-GB" sz="4000"/>
          </a:p>
        </p:txBody>
      </p:sp>
      <p:sp>
        <p:nvSpPr>
          <p:cNvPr id="6" name="Rectangle 5"/>
          <p:cNvSpPr/>
          <p:nvPr/>
        </p:nvSpPr>
        <p:spPr>
          <a:xfrm>
            <a:off x="3076442" y="6023908"/>
            <a:ext cx="9144000" cy="2862322"/>
          </a:xfrm>
          <a:prstGeom prst="rect">
            <a:avLst/>
          </a:prstGeom>
        </p:spPr>
        <p:txBody>
          <a:bodyPr>
            <a:spAutoFit/>
          </a:bodyPr>
          <a:lstStyle/>
          <a:p>
            <a:pPr algn="just">
              <a:lnSpc>
                <a:spcPct val="150000"/>
              </a:lnSpc>
            </a:pPr>
            <a:r>
              <a:rPr lang="nl-NL" sz="4000" b="1">
                <a:solidFill>
                  <a:srgbClr val="0D0D0D"/>
                </a:solidFill>
                <a:latin typeface="Times New Roman" panose="02020603050405020304" pitchFamily="18" charset="0"/>
                <a:ea typeface="Calibri" panose="020F0502020204030204" pitchFamily="34" charset="0"/>
              </a:rPr>
              <a:t>Xuất xứ: </a:t>
            </a:r>
            <a:r>
              <a:rPr lang="nl-NL" sz="4000">
                <a:solidFill>
                  <a:srgbClr val="0D0D0D"/>
                </a:solidFill>
                <a:latin typeface="Times New Roman" panose="02020603050405020304" pitchFamily="18" charset="0"/>
                <a:ea typeface="Calibri" panose="020F0502020204030204" pitchFamily="34" charset="0"/>
              </a:rPr>
              <a:t>In trong </a:t>
            </a:r>
            <a:r>
              <a:rPr lang="nl-NL" sz="4000" i="1">
                <a:solidFill>
                  <a:srgbClr val="0D0D0D"/>
                </a:solidFill>
                <a:latin typeface="Times New Roman" panose="02020603050405020304" pitchFamily="18" charset="0"/>
                <a:ea typeface="Calibri" panose="020F0502020204030204" pitchFamily="34" charset="0"/>
              </a:rPr>
              <a:t>Quang Dũng – Tác phẩm văn học được giải thưởng nhà nước</a:t>
            </a:r>
            <a:r>
              <a:rPr lang="nl-NL" sz="4000">
                <a:solidFill>
                  <a:srgbClr val="0D0D0D"/>
                </a:solidFill>
                <a:latin typeface="Times New Roman" panose="02020603050405020304" pitchFamily="18" charset="0"/>
                <a:ea typeface="Calibri" panose="020F0502020204030204" pitchFamily="34" charset="0"/>
              </a:rPr>
              <a:t>, NXB Hội Nhà văn, 2014</a:t>
            </a:r>
            <a:r>
              <a:rPr lang="nl-NL">
                <a:solidFill>
                  <a:srgbClr val="0D0D0D"/>
                </a:solidFill>
                <a:latin typeface="Times New Roman" panose="02020603050405020304" pitchFamily="18" charset="0"/>
                <a:ea typeface="Calibri" panose="020F0502020204030204" pitchFamily="34" charset="0"/>
              </a:rPr>
              <a:t>.</a:t>
            </a:r>
            <a:endParaRPr lang="en-GB"/>
          </a:p>
        </p:txBody>
      </p:sp>
      <p:sp>
        <p:nvSpPr>
          <p:cNvPr id="19" name="Oval 18"/>
          <p:cNvSpPr/>
          <p:nvPr/>
        </p:nvSpPr>
        <p:spPr>
          <a:xfrm>
            <a:off x="2470108" y="2095500"/>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0" name="Oval 19"/>
          <p:cNvSpPr/>
          <p:nvPr/>
        </p:nvSpPr>
        <p:spPr>
          <a:xfrm>
            <a:off x="2470108" y="6428925"/>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pic>
        <p:nvPicPr>
          <p:cNvPr id="17" name="Picture Placeholder 4"/>
          <p:cNvPicPr>
            <a:picLocks noChangeAspect="1"/>
          </p:cNvPicPr>
          <p:nvPr/>
        </p:nvPicPr>
        <p:blipFill>
          <a:blip r:embed="rId16">
            <a:extLst>
              <a:ext uri="{28A0092B-C50C-407E-A947-70E740481C1C}">
                <a14:useLocalDpi xmlns:a14="http://schemas.microsoft.com/office/drawing/2010/main" val="0"/>
              </a:ext>
            </a:extLst>
          </a:blip>
          <a:srcRect t="24136" b="24136"/>
          <a:stretch>
            <a:fillRect/>
          </a:stretch>
        </p:blipFill>
        <p:spPr>
          <a:xfrm>
            <a:off x="12528255" y="1052492"/>
            <a:ext cx="5461000" cy="4873625"/>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3"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
                                        <p:tgtEl>
                                          <p:spTgt spid="17"/>
                                        </p:tgtEl>
                                      </p:cBhvr>
                                    </p:animEffect>
                                    <p:anim calcmode="lin" valueType="num">
                                      <p:cBhvr>
                                        <p:cTn id="32" dur="400" fill="hold"/>
                                        <p:tgtEl>
                                          <p:spTgt spid="17"/>
                                        </p:tgtEl>
                                        <p:attrNameLst>
                                          <p:attrName>ppt_x</p:attrName>
                                        </p:attrNameLst>
                                      </p:cBhvr>
                                      <p:tavLst>
                                        <p:tav tm="0">
                                          <p:val>
                                            <p:strVal val="#ppt_x"/>
                                          </p:val>
                                        </p:tav>
                                        <p:tav tm="100000">
                                          <p:val>
                                            <p:strVal val="#ppt_x"/>
                                          </p:val>
                                        </p:tav>
                                      </p:tavLst>
                                    </p:anim>
                                    <p:anim calcmode="lin" valueType="num">
                                      <p:cBhvr>
                                        <p:cTn id="33" dur="400" fill="hold"/>
                                        <p:tgtEl>
                                          <p:spTgt spid="17"/>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278665" y="-2826174"/>
            <a:ext cx="9670488" cy="16323944"/>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646" y="5853153"/>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 Same Side Corner Rectangle 15"/>
          <p:cNvSpPr/>
          <p:nvPr/>
        </p:nvSpPr>
        <p:spPr>
          <a:xfrm rot="5400000">
            <a:off x="2787796" y="804579"/>
            <a:ext cx="479594" cy="2326814"/>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527186" y="1641841"/>
            <a:ext cx="1563248" cy="584775"/>
          </a:xfrm>
          <a:prstGeom prst="rect">
            <a:avLst/>
          </a:prstGeom>
          <a:solidFill>
            <a:schemeClr val="accent3">
              <a:lumMod val="75000"/>
            </a:schemeClr>
          </a:solidFill>
          <a:ln>
            <a:solidFill>
              <a:schemeClr val="accent2">
                <a:lumMod val="75000"/>
              </a:schemeClr>
            </a:solidFill>
          </a:ln>
        </p:spPr>
        <p:txBody>
          <a:bodyPr wrap="none">
            <a:spAutoFit/>
          </a:bodyPr>
          <a:lstStyle/>
          <a:p>
            <a:pPr defTabSz="457200">
              <a:spcBef>
                <a:spcPts val="600"/>
              </a:spcBef>
              <a:defRPr/>
            </a:pPr>
            <a:r>
              <a:rPr lang="vi-VN" sz="3200" b="1">
                <a:solidFill>
                  <a:schemeClr val="bg1"/>
                </a:solidFill>
                <a:latin typeface="Times New Roman" panose="02020603050405020304" pitchFamily="18" charset="0"/>
                <a:cs typeface="Times New Roman" panose="02020603050405020304" pitchFamily="18" charset="0"/>
              </a:rPr>
              <a:t>Thể thơ</a:t>
            </a:r>
            <a:endParaRPr lang="en-US" sz="3200" i="1"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935902" y="1623007"/>
            <a:ext cx="477984" cy="584775"/>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c</a:t>
            </a:r>
            <a:endPar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Round Same Side Corner Rectangle 18"/>
          <p:cNvSpPr/>
          <p:nvPr/>
        </p:nvSpPr>
        <p:spPr>
          <a:xfrm rot="5400000">
            <a:off x="3431705" y="1120255"/>
            <a:ext cx="479593" cy="3758064"/>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375677" y="2705100"/>
            <a:ext cx="3110723" cy="584775"/>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nl-NL" sz="3200" b="1">
                <a:solidFill>
                  <a:schemeClr val="bg1"/>
                </a:solidFill>
              </a:rPr>
              <a:t>Chủ thể trữ tình </a:t>
            </a:r>
            <a:endParaRPr lang="en-US" sz="3200" i="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790045" y="2706900"/>
            <a:ext cx="492281" cy="584775"/>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d</a:t>
            </a:r>
            <a:endPar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Round Same Side Corner Rectangle 21"/>
          <p:cNvSpPr/>
          <p:nvPr/>
        </p:nvSpPr>
        <p:spPr>
          <a:xfrm rot="5400000">
            <a:off x="3455189" y="2324947"/>
            <a:ext cx="469918" cy="3875095"/>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415600" y="3931512"/>
            <a:ext cx="3047629" cy="584775"/>
          </a:xfrm>
          <a:prstGeom prst="rect">
            <a:avLst/>
          </a:prstGeom>
          <a:solidFill>
            <a:schemeClr val="accent3">
              <a:lumMod val="75000"/>
            </a:schemeClr>
          </a:solidFill>
          <a:ln>
            <a:solidFill>
              <a:schemeClr val="accent2">
                <a:lumMod val="75000"/>
              </a:schemeClr>
            </a:solidFill>
          </a:ln>
        </p:spPr>
        <p:txBody>
          <a:bodyPr wrap="none">
            <a:spAutoFit/>
          </a:bodyPr>
          <a:lstStyle/>
          <a:p>
            <a:pPr defTabSz="457200">
              <a:spcBef>
                <a:spcPts val="600"/>
              </a:spcBef>
              <a:defRPr/>
            </a:pPr>
            <a:r>
              <a:rPr lang="vi-VN" sz="3200" b="1">
                <a:solidFill>
                  <a:schemeClr val="bg1"/>
                </a:solidFill>
              </a:rPr>
              <a:t>Bố cục bài thơ</a:t>
            </a:r>
            <a:endParaRPr lang="en-US" sz="3200" i="1"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824316" y="3912678"/>
            <a:ext cx="477984" cy="584775"/>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e</a:t>
            </a:r>
            <a:endPar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4949306" y="1727795"/>
            <a:ext cx="1027845" cy="523220"/>
          </a:xfrm>
          <a:prstGeom prst="rect">
            <a:avLst/>
          </a:prstGeom>
        </p:spPr>
        <p:txBody>
          <a:bodyPr wrap="none">
            <a:spAutoFit/>
          </a:bodyPr>
          <a:lstStyle/>
          <a:p>
            <a:r>
              <a:rPr lang="nl-NL" sz="2800" b="1">
                <a:solidFill>
                  <a:srgbClr val="0D0D0D"/>
                </a:solidFill>
                <a:latin typeface="Times New Roman" panose="02020603050405020304" pitchFamily="18" charset="0"/>
                <a:ea typeface="Calibri" panose="020F0502020204030204" pitchFamily="34" charset="0"/>
              </a:rPr>
              <a:t>7 chữ</a:t>
            </a:r>
            <a:endParaRPr lang="en-GB" sz="2800" b="1"/>
          </a:p>
        </p:txBody>
      </p:sp>
      <p:sp>
        <p:nvSpPr>
          <p:cNvPr id="6" name="Rectangle 5"/>
          <p:cNvSpPr/>
          <p:nvPr/>
        </p:nvSpPr>
        <p:spPr>
          <a:xfrm>
            <a:off x="5940668" y="2700031"/>
            <a:ext cx="3491661" cy="523220"/>
          </a:xfrm>
          <a:prstGeom prst="rect">
            <a:avLst/>
          </a:prstGeom>
        </p:spPr>
        <p:txBody>
          <a:bodyPr wrap="none">
            <a:spAutoFit/>
          </a:bodyPr>
          <a:lstStyle/>
          <a:p>
            <a:r>
              <a:rPr lang="en-US" sz="2800" b="1">
                <a:solidFill>
                  <a:srgbClr val="0D0D0D"/>
                </a:solidFill>
                <a:latin typeface="Times New Roman" panose="02020603050405020304" pitchFamily="18" charset="0"/>
                <a:ea typeface="Calibri" panose="020F0502020204030204" pitchFamily="34" charset="0"/>
              </a:rPr>
              <a:t>Nhà thơ Quang Dũng</a:t>
            </a:r>
            <a:endParaRPr lang="en-GB" sz="2800" b="1"/>
          </a:p>
        </p:txBody>
      </p:sp>
      <p:sp>
        <p:nvSpPr>
          <p:cNvPr id="7" name="Rectangle 6"/>
          <p:cNvSpPr/>
          <p:nvPr/>
        </p:nvSpPr>
        <p:spPr>
          <a:xfrm>
            <a:off x="2174895" y="4691760"/>
            <a:ext cx="10626706" cy="604909"/>
          </a:xfrm>
          <a:prstGeom prst="rect">
            <a:avLst/>
          </a:prstGeom>
        </p:spPr>
        <p:txBody>
          <a:bodyPr wrap="square">
            <a:spAutoFit/>
          </a:bodyPr>
          <a:lstStyle/>
          <a:p>
            <a:pPr marL="50165">
              <a:lnSpc>
                <a:spcPct val="130000"/>
              </a:lnSpc>
              <a:spcAft>
                <a:spcPts val="0"/>
              </a:spcAft>
            </a:pPr>
            <a:r>
              <a:rPr lang="vi-VN" sz="2800" b="1">
                <a:latin typeface="+mj-lt"/>
                <a:ea typeface="Times New Roman" panose="02020603050405020304" pitchFamily="18" charset="0"/>
              </a:rPr>
              <a:t>.</a:t>
            </a:r>
            <a:endParaRPr lang="en-GB" sz="2800" b="1">
              <a:effectLst/>
              <a:latin typeface="+mj-lt"/>
              <a:ea typeface="Times New Roman" panose="02020603050405020304" pitchFamily="18" charset="0"/>
            </a:endParaRPr>
          </a:p>
        </p:txBody>
      </p:sp>
      <p:pic>
        <p:nvPicPr>
          <p:cNvPr id="32" name="Picture 2" descr="C:\Users\Administrator\Documents\di-tim-doi-mat-son-tay-1-1-tuoitre.vn-dongnhacxua.com_.jpg"/>
          <p:cNvPicPr>
            <a:picLocks noChangeAspect="1" noChangeArrowheads="1"/>
          </p:cNvPicPr>
          <p:nvPr/>
        </p:nvPicPr>
        <p:blipFill>
          <a:blip r:embed="rId16"/>
          <a:srcRect/>
          <a:stretch>
            <a:fillRect/>
          </a:stretch>
        </p:blipFill>
        <p:spPr bwMode="auto">
          <a:xfrm>
            <a:off x="11806750" y="137777"/>
            <a:ext cx="6293984" cy="529064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33" name="Group 8"/>
          <p:cNvGrpSpPr/>
          <p:nvPr/>
        </p:nvGrpSpPr>
        <p:grpSpPr>
          <a:xfrm>
            <a:off x="7938804" y="5217957"/>
            <a:ext cx="3033996" cy="5003712"/>
            <a:chOff x="4378163" y="11669576"/>
            <a:chExt cx="4799959" cy="14409311"/>
          </a:xfrm>
        </p:grpSpPr>
        <p:sp>
          <p:nvSpPr>
            <p:cNvPr id="34" name="Rounded Rectangle 33"/>
            <p:cNvSpPr/>
            <p:nvPr/>
          </p:nvSpPr>
          <p:spPr>
            <a:xfrm>
              <a:off x="4378163" y="11669576"/>
              <a:ext cx="4799959" cy="14409311"/>
            </a:xfrm>
            <a:prstGeom prst="roundRect">
              <a:avLst>
                <a:gd name="adj" fmla="val 4683"/>
              </a:avLst>
            </a:prstGeom>
            <a:solidFill>
              <a:schemeClr val="bg1"/>
            </a:solidFill>
            <a:ln w="476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4707763" y="12049006"/>
              <a:ext cx="4039236" cy="12364047"/>
            </a:xfrm>
            <a:prstGeom prst="rect">
              <a:avLst/>
            </a:prstGeom>
            <a:ln>
              <a:solidFill>
                <a:schemeClr val="accent3">
                  <a:lumMod val="75000"/>
                </a:schemeClr>
              </a:solidFill>
            </a:ln>
          </p:spPr>
          <p:txBody>
            <a:bodyPr wrap="square">
              <a:spAutoFit/>
            </a:bodyPr>
            <a:lstStyle/>
            <a:p>
              <a:pPr marL="50165">
                <a:lnSpc>
                  <a:spcPct val="130000"/>
                </a:lnSpc>
                <a:spcAft>
                  <a:spcPts val="0"/>
                </a:spcAft>
              </a:pPr>
              <a:r>
                <a:rPr lang="vi-VN" sz="3000" b="1" i="1">
                  <a:latin typeface="+mj-lt"/>
                  <a:ea typeface="Times New Roman" panose="02020603050405020304" pitchFamily="18" charset="0"/>
                </a:rPr>
                <a:t>Đoạn</a:t>
              </a:r>
              <a:r>
                <a:rPr lang="vi-VN" sz="3000" b="1" i="1" spc="-20">
                  <a:latin typeface="+mj-lt"/>
                  <a:ea typeface="Times New Roman" panose="02020603050405020304" pitchFamily="18" charset="0"/>
                </a:rPr>
                <a:t> </a:t>
              </a:r>
              <a:r>
                <a:rPr lang="vi-VN" sz="3000" b="1" i="1" spc="-50">
                  <a:latin typeface="+mj-lt"/>
                  <a:ea typeface="Times New Roman" panose="02020603050405020304" pitchFamily="18" charset="0"/>
                </a:rPr>
                <a:t>3: </a:t>
              </a:r>
              <a:r>
                <a:rPr lang="vi-VN" sz="3000" b="1">
                  <a:latin typeface="+mj-lt"/>
                  <a:ea typeface="Times New Roman" panose="02020603050405020304" pitchFamily="18" charset="0"/>
                </a:rPr>
                <a:t>Nỗi</a:t>
              </a:r>
              <a:r>
                <a:rPr lang="vi-VN" sz="3000" b="1" spc="-10">
                  <a:latin typeface="+mj-lt"/>
                  <a:ea typeface="Times New Roman" panose="02020603050405020304" pitchFamily="18" charset="0"/>
                </a:rPr>
                <a:t> </a:t>
              </a:r>
              <a:r>
                <a:rPr lang="vi-VN" sz="3000" b="1">
                  <a:latin typeface="+mj-lt"/>
                  <a:ea typeface="Times New Roman" panose="02020603050405020304" pitchFamily="18" charset="0"/>
                </a:rPr>
                <a:t>nhớ</a:t>
              </a:r>
              <a:r>
                <a:rPr lang="vi-VN" sz="3000" b="1" spc="-10">
                  <a:latin typeface="+mj-lt"/>
                  <a:ea typeface="Times New Roman" panose="02020603050405020304" pitchFamily="18" charset="0"/>
                </a:rPr>
                <a:t> </a:t>
              </a:r>
              <a:r>
                <a:rPr lang="vi-VN" sz="3000" b="1">
                  <a:latin typeface="+mj-lt"/>
                  <a:ea typeface="Times New Roman" panose="02020603050405020304" pitchFamily="18" charset="0"/>
                </a:rPr>
                <a:t>về</a:t>
              </a:r>
              <a:r>
                <a:rPr lang="vi-VN" sz="3000" b="1" spc="-10">
                  <a:latin typeface="+mj-lt"/>
                  <a:ea typeface="Times New Roman" panose="02020603050405020304" pitchFamily="18" charset="0"/>
                </a:rPr>
                <a:t> </a:t>
              </a:r>
              <a:r>
                <a:rPr lang="vi-VN" sz="3000" b="1">
                  <a:latin typeface="+mj-lt"/>
                  <a:ea typeface="Times New Roman" panose="02020603050405020304" pitchFamily="18" charset="0"/>
                </a:rPr>
                <a:t>những</a:t>
              </a:r>
              <a:r>
                <a:rPr lang="vi-VN" sz="3000" b="1" spc="-10">
                  <a:latin typeface="+mj-lt"/>
                  <a:ea typeface="Times New Roman" panose="02020603050405020304" pitchFamily="18" charset="0"/>
                </a:rPr>
                <a:t> </a:t>
              </a:r>
              <a:r>
                <a:rPr lang="vi-VN" sz="3000" b="1">
                  <a:latin typeface="+mj-lt"/>
                  <a:ea typeface="Times New Roman" panose="02020603050405020304" pitchFamily="18" charset="0"/>
                </a:rPr>
                <a:t>người</a:t>
              </a:r>
              <a:r>
                <a:rPr lang="vi-VN" sz="3000" b="1" spc="-10">
                  <a:latin typeface="+mj-lt"/>
                  <a:ea typeface="Times New Roman" panose="02020603050405020304" pitchFamily="18" charset="0"/>
                </a:rPr>
                <a:t> </a:t>
              </a:r>
              <a:r>
                <a:rPr lang="vi-VN" sz="3000" b="1">
                  <a:latin typeface="+mj-lt"/>
                  <a:ea typeface="Times New Roman" panose="02020603050405020304" pitchFamily="18" charset="0"/>
                </a:rPr>
                <a:t>lính</a:t>
              </a:r>
              <a:r>
                <a:rPr lang="vi-VN" sz="3000" b="1" spc="-30">
                  <a:latin typeface="+mj-lt"/>
                  <a:ea typeface="Times New Roman" panose="02020603050405020304" pitchFamily="18" charset="0"/>
                </a:rPr>
                <a:t> </a:t>
              </a:r>
              <a:r>
                <a:rPr lang="vi-VN" sz="3000" b="1">
                  <a:latin typeface="+mj-lt"/>
                  <a:ea typeface="Times New Roman" panose="02020603050405020304" pitchFamily="18" charset="0"/>
                </a:rPr>
                <a:t>Tây</a:t>
              </a:r>
              <a:r>
                <a:rPr lang="vi-VN" sz="3000" b="1" spc="-30">
                  <a:latin typeface="+mj-lt"/>
                  <a:ea typeface="Times New Roman" panose="02020603050405020304" pitchFamily="18" charset="0"/>
                </a:rPr>
                <a:t> </a:t>
              </a:r>
              <a:r>
                <a:rPr lang="vi-VN" sz="3000" b="1">
                  <a:latin typeface="+mj-lt"/>
                  <a:ea typeface="Times New Roman" panose="02020603050405020304" pitchFamily="18" charset="0"/>
                </a:rPr>
                <a:t>Tiến</a:t>
              </a:r>
              <a:r>
                <a:rPr lang="vi-VN" sz="3000" b="1" spc="-10">
                  <a:latin typeface="+mj-lt"/>
                  <a:ea typeface="Times New Roman" panose="02020603050405020304" pitchFamily="18" charset="0"/>
                </a:rPr>
                <a:t> </a:t>
              </a:r>
              <a:r>
                <a:rPr lang="vi-VN" sz="3000" b="1">
                  <a:latin typeface="+mj-lt"/>
                  <a:ea typeface="Times New Roman" panose="02020603050405020304" pitchFamily="18" charset="0"/>
                </a:rPr>
                <a:t>với</a:t>
              </a:r>
              <a:r>
                <a:rPr lang="vi-VN" sz="3000" b="1" spc="-10">
                  <a:latin typeface="+mj-lt"/>
                  <a:ea typeface="Times New Roman" panose="02020603050405020304" pitchFamily="18" charset="0"/>
                </a:rPr>
                <a:t> </a:t>
              </a:r>
              <a:r>
                <a:rPr lang="vi-VN" sz="3000" b="1">
                  <a:latin typeface="+mj-lt"/>
                  <a:ea typeface="Times New Roman" panose="02020603050405020304" pitchFamily="18" charset="0"/>
                </a:rPr>
                <a:t>vẻ</a:t>
              </a:r>
              <a:r>
                <a:rPr lang="vi-VN" sz="3000" b="1" spc="-10">
                  <a:latin typeface="+mj-lt"/>
                  <a:ea typeface="Times New Roman" panose="02020603050405020304" pitchFamily="18" charset="0"/>
                </a:rPr>
                <a:t> </a:t>
              </a:r>
              <a:r>
                <a:rPr lang="vi-VN" sz="3000" b="1">
                  <a:latin typeface="+mj-lt"/>
                  <a:ea typeface="Times New Roman" panose="02020603050405020304" pitchFamily="18" charset="0"/>
                </a:rPr>
                <a:t>đẹp</a:t>
              </a:r>
              <a:r>
                <a:rPr lang="vi-VN" sz="3000" b="1" spc="-10">
                  <a:latin typeface="+mj-lt"/>
                  <a:ea typeface="Times New Roman" panose="02020603050405020304" pitchFamily="18" charset="0"/>
                </a:rPr>
                <a:t> </a:t>
              </a:r>
              <a:r>
                <a:rPr lang="vi-VN" sz="3000" b="1">
                  <a:latin typeface="+mj-lt"/>
                  <a:ea typeface="Times New Roman" panose="02020603050405020304" pitchFamily="18" charset="0"/>
                </a:rPr>
                <a:t>lãng</a:t>
              </a:r>
              <a:r>
                <a:rPr lang="vi-VN" sz="3000" b="1" spc="-10">
                  <a:latin typeface="+mj-lt"/>
                  <a:ea typeface="Times New Roman" panose="02020603050405020304" pitchFamily="18" charset="0"/>
                </a:rPr>
                <a:t> </a:t>
              </a:r>
              <a:r>
                <a:rPr lang="vi-VN" sz="3000" b="1">
                  <a:latin typeface="+mj-lt"/>
                  <a:ea typeface="Times New Roman" panose="02020603050405020304" pitchFamily="18" charset="0"/>
                </a:rPr>
                <a:t>mạn, hào hoa, bi tráng.</a:t>
              </a:r>
              <a:endParaRPr lang="en-GB" sz="3000" b="1">
                <a:latin typeface="+mj-lt"/>
                <a:ea typeface="Times New Roman" panose="02020603050405020304" pitchFamily="18" charset="0"/>
              </a:endParaRPr>
            </a:p>
          </p:txBody>
        </p:sp>
      </p:grpSp>
      <p:grpSp>
        <p:nvGrpSpPr>
          <p:cNvPr id="36" name="Group 35"/>
          <p:cNvGrpSpPr/>
          <p:nvPr/>
        </p:nvGrpSpPr>
        <p:grpSpPr>
          <a:xfrm>
            <a:off x="333791" y="5306347"/>
            <a:ext cx="2942809" cy="4913704"/>
            <a:chOff x="1093888" y="8974820"/>
            <a:chExt cx="5628614" cy="5395864"/>
          </a:xfrm>
        </p:grpSpPr>
        <p:sp>
          <p:nvSpPr>
            <p:cNvPr id="37" name="Rounded Rectangle 36"/>
            <p:cNvSpPr/>
            <p:nvPr/>
          </p:nvSpPr>
          <p:spPr>
            <a:xfrm>
              <a:off x="1093888" y="8974820"/>
              <a:ext cx="5628614" cy="5395864"/>
            </a:xfrm>
            <a:prstGeom prst="roundRect">
              <a:avLst>
                <a:gd name="adj" fmla="val 4683"/>
              </a:avLst>
            </a:prstGeom>
            <a:solidFill>
              <a:schemeClr val="bg1"/>
            </a:solidFill>
            <a:ln w="476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1268444" y="8979285"/>
              <a:ext cx="5308313" cy="5317932"/>
            </a:xfrm>
            <a:prstGeom prst="rect">
              <a:avLst/>
            </a:prstGeom>
            <a:ln>
              <a:solidFill>
                <a:schemeClr val="accent3">
                  <a:lumMod val="75000"/>
                </a:schemeClr>
              </a:solidFill>
            </a:ln>
          </p:spPr>
          <p:txBody>
            <a:bodyPr wrap="square">
              <a:spAutoFit/>
            </a:bodyPr>
            <a:lstStyle/>
            <a:p>
              <a:pPr marL="50165" algn="just">
                <a:lnSpc>
                  <a:spcPct val="130000"/>
                </a:lnSpc>
                <a:spcAft>
                  <a:spcPts val="0"/>
                </a:spcAft>
              </a:pPr>
              <a:r>
                <a:rPr lang="vi-VN" sz="3000" b="1" i="1">
                  <a:latin typeface="+mj-lt"/>
                  <a:ea typeface="Times New Roman" panose="02020603050405020304" pitchFamily="18" charset="0"/>
                </a:rPr>
                <a:t>Đoạn</a:t>
              </a:r>
              <a:r>
                <a:rPr lang="vi-VN" sz="3000" b="1" i="1" spc="-20">
                  <a:latin typeface="+mj-lt"/>
                  <a:ea typeface="Times New Roman" panose="02020603050405020304" pitchFamily="18" charset="0"/>
                </a:rPr>
                <a:t> </a:t>
              </a:r>
              <a:r>
                <a:rPr lang="vi-VN" sz="3000" b="1" i="1" spc="-50">
                  <a:latin typeface="+mj-lt"/>
                  <a:ea typeface="Times New Roman" panose="02020603050405020304" pitchFamily="18" charset="0"/>
                </a:rPr>
                <a:t>1: </a:t>
              </a:r>
              <a:r>
                <a:rPr lang="vi-VN" sz="3000" b="1">
                  <a:latin typeface="+mj-lt"/>
                  <a:ea typeface="Times New Roman" panose="02020603050405020304" pitchFamily="18" charset="0"/>
                </a:rPr>
                <a:t>Nhớ</a:t>
              </a:r>
              <a:r>
                <a:rPr lang="vi-VN" sz="3000" b="1" spc="-85">
                  <a:latin typeface="+mj-lt"/>
                  <a:ea typeface="Times New Roman" panose="02020603050405020304" pitchFamily="18" charset="0"/>
                </a:rPr>
                <a:t> </a:t>
              </a:r>
              <a:r>
                <a:rPr lang="vi-VN" sz="3000" b="1">
                  <a:latin typeface="+mj-lt"/>
                  <a:ea typeface="Times New Roman" panose="02020603050405020304" pitchFamily="18" charset="0"/>
                </a:rPr>
                <a:t>về</a:t>
              </a:r>
              <a:r>
                <a:rPr lang="vi-VN" sz="3000" b="1" spc="-80">
                  <a:latin typeface="+mj-lt"/>
                  <a:ea typeface="Times New Roman" panose="02020603050405020304" pitchFamily="18" charset="0"/>
                </a:rPr>
                <a:t> </a:t>
              </a:r>
              <a:r>
                <a:rPr lang="vi-VN" sz="3000" b="1">
                  <a:latin typeface="+mj-lt"/>
                  <a:ea typeface="Times New Roman" panose="02020603050405020304" pitchFamily="18" charset="0"/>
                </a:rPr>
                <a:t>những</a:t>
              </a:r>
              <a:r>
                <a:rPr lang="vi-VN" sz="3000" b="1" spc="-80">
                  <a:latin typeface="+mj-lt"/>
                  <a:ea typeface="Times New Roman" panose="02020603050405020304" pitchFamily="18" charset="0"/>
                </a:rPr>
                <a:t> </a:t>
              </a:r>
              <a:r>
                <a:rPr lang="vi-VN" sz="3000" b="1">
                  <a:latin typeface="+mj-lt"/>
                  <a:ea typeface="Times New Roman" panose="02020603050405020304" pitchFamily="18" charset="0"/>
                </a:rPr>
                <a:t>chặng</a:t>
              </a:r>
              <a:r>
                <a:rPr lang="vi-VN" sz="3000" b="1" spc="-80">
                  <a:latin typeface="+mj-lt"/>
                  <a:ea typeface="Times New Roman" panose="02020603050405020304" pitchFamily="18" charset="0"/>
                </a:rPr>
                <a:t> </a:t>
              </a:r>
              <a:r>
                <a:rPr lang="vi-VN" sz="3000" b="1">
                  <a:latin typeface="+mj-lt"/>
                  <a:ea typeface="Times New Roman" panose="02020603050405020304" pitchFamily="18" charset="0"/>
                </a:rPr>
                <a:t>đường</a:t>
              </a:r>
              <a:r>
                <a:rPr lang="vi-VN" sz="3000" b="1" spc="-85">
                  <a:latin typeface="+mj-lt"/>
                  <a:ea typeface="Times New Roman" panose="02020603050405020304" pitchFamily="18" charset="0"/>
                </a:rPr>
                <a:t> </a:t>
              </a:r>
              <a:r>
                <a:rPr lang="vi-VN" sz="3000" b="1">
                  <a:latin typeface="+mj-lt"/>
                  <a:ea typeface="Times New Roman" panose="02020603050405020304" pitchFamily="18" charset="0"/>
                </a:rPr>
                <a:t>hành</a:t>
              </a:r>
              <a:r>
                <a:rPr lang="vi-VN" sz="3000" b="1" spc="-80">
                  <a:latin typeface="+mj-lt"/>
                  <a:ea typeface="Times New Roman" panose="02020603050405020304" pitchFamily="18" charset="0"/>
                </a:rPr>
                <a:t> </a:t>
              </a:r>
              <a:r>
                <a:rPr lang="vi-VN" sz="3000" b="1">
                  <a:latin typeface="+mj-lt"/>
                  <a:ea typeface="Times New Roman" panose="02020603050405020304" pitchFamily="18" charset="0"/>
                </a:rPr>
                <a:t>quân</a:t>
              </a:r>
              <a:r>
                <a:rPr lang="vi-VN" sz="3000" b="1" spc="-80">
                  <a:latin typeface="+mj-lt"/>
                  <a:ea typeface="Times New Roman" panose="02020603050405020304" pitchFamily="18" charset="0"/>
                </a:rPr>
                <a:t> </a:t>
              </a:r>
              <a:r>
                <a:rPr lang="vi-VN" sz="3000" b="1">
                  <a:latin typeface="+mj-lt"/>
                  <a:ea typeface="Times New Roman" panose="02020603050405020304" pitchFamily="18" charset="0"/>
                </a:rPr>
                <a:t>giữa</a:t>
              </a:r>
              <a:r>
                <a:rPr lang="vi-VN" sz="3000" b="1" spc="-80">
                  <a:latin typeface="+mj-lt"/>
                  <a:ea typeface="Times New Roman" panose="02020603050405020304" pitchFamily="18" charset="0"/>
                </a:rPr>
                <a:t> </a:t>
              </a:r>
              <a:r>
                <a:rPr lang="vi-VN" sz="3000" b="1">
                  <a:latin typeface="+mj-lt"/>
                  <a:ea typeface="Times New Roman" panose="02020603050405020304" pitchFamily="18" charset="0"/>
                </a:rPr>
                <a:t>khung</a:t>
              </a:r>
              <a:r>
                <a:rPr lang="vi-VN" sz="3000" b="1" spc="-85">
                  <a:latin typeface="+mj-lt"/>
                  <a:ea typeface="Times New Roman" panose="02020603050405020304" pitchFamily="18" charset="0"/>
                </a:rPr>
                <a:t> </a:t>
              </a:r>
              <a:r>
                <a:rPr lang="vi-VN" sz="3000" b="1">
                  <a:latin typeface="+mj-lt"/>
                  <a:ea typeface="Times New Roman" panose="02020603050405020304" pitchFamily="18" charset="0"/>
                </a:rPr>
                <a:t>cảnh</a:t>
              </a:r>
              <a:r>
                <a:rPr lang="vi-VN" sz="3000" b="1" spc="-80">
                  <a:latin typeface="+mj-lt"/>
                  <a:ea typeface="Times New Roman" panose="02020603050405020304" pitchFamily="18" charset="0"/>
                </a:rPr>
                <a:t> </a:t>
              </a:r>
              <a:r>
                <a:rPr lang="vi-VN" sz="3000" b="1">
                  <a:latin typeface="+mj-lt"/>
                  <a:ea typeface="Times New Roman" panose="02020603050405020304" pitchFamily="18" charset="0"/>
                </a:rPr>
                <a:t>thiên nhiên hùng vĩ, dữ dội, nên thơ</a:t>
              </a:r>
              <a:endParaRPr lang="en-GB" sz="3000" b="1">
                <a:latin typeface="+mj-lt"/>
                <a:ea typeface="Times New Roman" panose="02020603050405020304" pitchFamily="18" charset="0"/>
              </a:endParaRPr>
            </a:p>
          </p:txBody>
        </p:sp>
      </p:grpSp>
      <p:grpSp>
        <p:nvGrpSpPr>
          <p:cNvPr id="39" name="Group 38"/>
          <p:cNvGrpSpPr/>
          <p:nvPr/>
        </p:nvGrpSpPr>
        <p:grpSpPr>
          <a:xfrm>
            <a:off x="1799593" y="4711001"/>
            <a:ext cx="3781110" cy="492459"/>
            <a:chOff x="4765776" y="7683085"/>
            <a:chExt cx="8839489" cy="929562"/>
          </a:xfrm>
        </p:grpSpPr>
        <p:sp>
          <p:nvSpPr>
            <p:cNvPr id="40" name="Freeform 39"/>
            <p:cNvSpPr/>
            <p:nvPr/>
          </p:nvSpPr>
          <p:spPr>
            <a:xfrm>
              <a:off x="4765776" y="8023525"/>
              <a:ext cx="8610602" cy="589122"/>
            </a:xfrm>
            <a:custGeom>
              <a:avLst/>
              <a:gdLst>
                <a:gd name="connsiteX0" fmla="*/ 325346 w 14200328"/>
                <a:gd name="connsiteY0" fmla="*/ 0 h 869046"/>
                <a:gd name="connsiteX1" fmla="*/ 4800600 w 14200328"/>
                <a:gd name="connsiteY1" fmla="*/ 0 h 869046"/>
                <a:gd name="connsiteX2" fmla="*/ 9399727 w 14200328"/>
                <a:gd name="connsiteY2" fmla="*/ 0 h 869046"/>
                <a:gd name="connsiteX3" fmla="*/ 13874982 w 14200328"/>
                <a:gd name="connsiteY3" fmla="*/ 0 h 869046"/>
                <a:gd name="connsiteX4" fmla="*/ 14200328 w 14200328"/>
                <a:gd name="connsiteY4" fmla="*/ 325345 h 869046"/>
                <a:gd name="connsiteX5" fmla="*/ 14200328 w 14200328"/>
                <a:gd name="connsiteY5" fmla="*/ 869046 h 869046"/>
                <a:gd name="connsiteX6" fmla="*/ 14040128 w 14200328"/>
                <a:gd name="connsiteY6" fmla="*/ 869046 h 869046"/>
                <a:gd name="connsiteX7" fmla="*/ 14040128 w 14200328"/>
                <a:gd name="connsiteY7" fmla="*/ 325345 h 869046"/>
                <a:gd name="connsiteX8" fmla="*/ 13874982 w 14200328"/>
                <a:gd name="connsiteY8" fmla="*/ 160200 h 869046"/>
                <a:gd name="connsiteX9" fmla="*/ 9399727 w 14200328"/>
                <a:gd name="connsiteY9" fmla="*/ 160200 h 869046"/>
                <a:gd name="connsiteX10" fmla="*/ 4800600 w 14200328"/>
                <a:gd name="connsiteY10" fmla="*/ 160200 h 869046"/>
                <a:gd name="connsiteX11" fmla="*/ 325346 w 14200328"/>
                <a:gd name="connsiteY11" fmla="*/ 160200 h 869046"/>
                <a:gd name="connsiteX12" fmla="*/ 160200 w 14200328"/>
                <a:gd name="connsiteY12" fmla="*/ 325345 h 869046"/>
                <a:gd name="connsiteX13" fmla="*/ 160200 w 14200328"/>
                <a:gd name="connsiteY13" fmla="*/ 869046 h 869046"/>
                <a:gd name="connsiteX14" fmla="*/ 0 w 14200328"/>
                <a:gd name="connsiteY14" fmla="*/ 869046 h 869046"/>
                <a:gd name="connsiteX15" fmla="*/ 0 w 14200328"/>
                <a:gd name="connsiteY15" fmla="*/ 325345 h 869046"/>
                <a:gd name="connsiteX16" fmla="*/ 325346 w 14200328"/>
                <a:gd name="connsiteY16" fmla="*/ 0 h 8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0328" h="869046">
                  <a:moveTo>
                    <a:pt x="325346" y="0"/>
                  </a:moveTo>
                  <a:lnTo>
                    <a:pt x="4800600" y="0"/>
                  </a:lnTo>
                  <a:lnTo>
                    <a:pt x="9399727" y="0"/>
                  </a:lnTo>
                  <a:lnTo>
                    <a:pt x="13874982" y="0"/>
                  </a:lnTo>
                  <a:cubicBezTo>
                    <a:pt x="14054664" y="0"/>
                    <a:pt x="14200328" y="145662"/>
                    <a:pt x="14200328" y="325345"/>
                  </a:cubicBezTo>
                  <a:lnTo>
                    <a:pt x="14200328" y="869046"/>
                  </a:lnTo>
                  <a:lnTo>
                    <a:pt x="14040128" y="869046"/>
                  </a:lnTo>
                  <a:lnTo>
                    <a:pt x="14040128" y="325345"/>
                  </a:lnTo>
                  <a:cubicBezTo>
                    <a:pt x="14040128" y="234138"/>
                    <a:pt x="13966188" y="160200"/>
                    <a:pt x="13874982" y="160200"/>
                  </a:cubicBezTo>
                  <a:lnTo>
                    <a:pt x="9399727" y="160200"/>
                  </a:lnTo>
                  <a:lnTo>
                    <a:pt x="4800600" y="160200"/>
                  </a:lnTo>
                  <a:lnTo>
                    <a:pt x="325346" y="160200"/>
                  </a:lnTo>
                  <a:cubicBezTo>
                    <a:pt x="234138" y="160200"/>
                    <a:pt x="160200" y="234138"/>
                    <a:pt x="160200" y="325345"/>
                  </a:cubicBezTo>
                  <a:lnTo>
                    <a:pt x="160200" y="869046"/>
                  </a:lnTo>
                  <a:lnTo>
                    <a:pt x="0" y="869046"/>
                  </a:lnTo>
                  <a:lnTo>
                    <a:pt x="0" y="325345"/>
                  </a:lnTo>
                  <a:cubicBezTo>
                    <a:pt x="0" y="145662"/>
                    <a:pt x="145663" y="0"/>
                    <a:pt x="325346" y="0"/>
                  </a:cubicBezTo>
                  <a:close/>
                </a:path>
              </a:pathLst>
            </a:custGeom>
            <a:solidFill>
              <a:schemeClr val="bg1">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black"/>
                </a:solidFill>
              </a:endParaRPr>
            </a:p>
          </p:txBody>
        </p:sp>
        <p:sp>
          <p:nvSpPr>
            <p:cNvPr id="41" name="Isosceles Triangle 40"/>
            <p:cNvSpPr/>
            <p:nvPr/>
          </p:nvSpPr>
          <p:spPr>
            <a:xfrm rot="10800000">
              <a:off x="12984538" y="7683085"/>
              <a:ext cx="620727" cy="328071"/>
            </a:xfrm>
            <a:prstGeom prst="triangle">
              <a:avLst/>
            </a:prstGeom>
            <a:solidFill>
              <a:schemeClr val="accent6">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grpSp>
      <p:sp>
        <p:nvSpPr>
          <p:cNvPr id="42" name="Freeform 41"/>
          <p:cNvSpPr/>
          <p:nvPr/>
        </p:nvSpPr>
        <p:spPr>
          <a:xfrm>
            <a:off x="8633313" y="4952002"/>
            <a:ext cx="4069139" cy="214307"/>
          </a:xfrm>
          <a:custGeom>
            <a:avLst/>
            <a:gdLst>
              <a:gd name="connsiteX0" fmla="*/ 325346 w 14200328"/>
              <a:gd name="connsiteY0" fmla="*/ 0 h 869046"/>
              <a:gd name="connsiteX1" fmla="*/ 4800600 w 14200328"/>
              <a:gd name="connsiteY1" fmla="*/ 0 h 869046"/>
              <a:gd name="connsiteX2" fmla="*/ 9399727 w 14200328"/>
              <a:gd name="connsiteY2" fmla="*/ 0 h 869046"/>
              <a:gd name="connsiteX3" fmla="*/ 13874982 w 14200328"/>
              <a:gd name="connsiteY3" fmla="*/ 0 h 869046"/>
              <a:gd name="connsiteX4" fmla="*/ 14200328 w 14200328"/>
              <a:gd name="connsiteY4" fmla="*/ 325345 h 869046"/>
              <a:gd name="connsiteX5" fmla="*/ 14200328 w 14200328"/>
              <a:gd name="connsiteY5" fmla="*/ 869046 h 869046"/>
              <a:gd name="connsiteX6" fmla="*/ 14040128 w 14200328"/>
              <a:gd name="connsiteY6" fmla="*/ 869046 h 869046"/>
              <a:gd name="connsiteX7" fmla="*/ 14040128 w 14200328"/>
              <a:gd name="connsiteY7" fmla="*/ 325345 h 869046"/>
              <a:gd name="connsiteX8" fmla="*/ 13874982 w 14200328"/>
              <a:gd name="connsiteY8" fmla="*/ 160200 h 869046"/>
              <a:gd name="connsiteX9" fmla="*/ 9399727 w 14200328"/>
              <a:gd name="connsiteY9" fmla="*/ 160200 h 869046"/>
              <a:gd name="connsiteX10" fmla="*/ 4800600 w 14200328"/>
              <a:gd name="connsiteY10" fmla="*/ 160200 h 869046"/>
              <a:gd name="connsiteX11" fmla="*/ 325346 w 14200328"/>
              <a:gd name="connsiteY11" fmla="*/ 160200 h 869046"/>
              <a:gd name="connsiteX12" fmla="*/ 160200 w 14200328"/>
              <a:gd name="connsiteY12" fmla="*/ 325345 h 869046"/>
              <a:gd name="connsiteX13" fmla="*/ 160200 w 14200328"/>
              <a:gd name="connsiteY13" fmla="*/ 869046 h 869046"/>
              <a:gd name="connsiteX14" fmla="*/ 0 w 14200328"/>
              <a:gd name="connsiteY14" fmla="*/ 869046 h 869046"/>
              <a:gd name="connsiteX15" fmla="*/ 0 w 14200328"/>
              <a:gd name="connsiteY15" fmla="*/ 325345 h 869046"/>
              <a:gd name="connsiteX16" fmla="*/ 325346 w 14200328"/>
              <a:gd name="connsiteY16" fmla="*/ 0 h 8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0328" h="869046">
                <a:moveTo>
                  <a:pt x="325346" y="0"/>
                </a:moveTo>
                <a:lnTo>
                  <a:pt x="4800600" y="0"/>
                </a:lnTo>
                <a:lnTo>
                  <a:pt x="9399727" y="0"/>
                </a:lnTo>
                <a:lnTo>
                  <a:pt x="13874982" y="0"/>
                </a:lnTo>
                <a:cubicBezTo>
                  <a:pt x="14054664" y="0"/>
                  <a:pt x="14200328" y="145662"/>
                  <a:pt x="14200328" y="325345"/>
                </a:cubicBezTo>
                <a:lnTo>
                  <a:pt x="14200328" y="869046"/>
                </a:lnTo>
                <a:lnTo>
                  <a:pt x="14040128" y="869046"/>
                </a:lnTo>
                <a:lnTo>
                  <a:pt x="14040128" y="325345"/>
                </a:lnTo>
                <a:cubicBezTo>
                  <a:pt x="14040128" y="234138"/>
                  <a:pt x="13966188" y="160200"/>
                  <a:pt x="13874982" y="160200"/>
                </a:cubicBezTo>
                <a:lnTo>
                  <a:pt x="9399727" y="160200"/>
                </a:lnTo>
                <a:lnTo>
                  <a:pt x="4800600" y="160200"/>
                </a:lnTo>
                <a:lnTo>
                  <a:pt x="325346" y="160200"/>
                </a:lnTo>
                <a:cubicBezTo>
                  <a:pt x="234138" y="160200"/>
                  <a:pt x="160200" y="234138"/>
                  <a:pt x="160200" y="325345"/>
                </a:cubicBezTo>
                <a:lnTo>
                  <a:pt x="160200" y="869046"/>
                </a:lnTo>
                <a:lnTo>
                  <a:pt x="0" y="869046"/>
                </a:lnTo>
                <a:lnTo>
                  <a:pt x="0" y="325345"/>
                </a:lnTo>
                <a:cubicBezTo>
                  <a:pt x="0" y="145662"/>
                  <a:pt x="145663" y="0"/>
                  <a:pt x="325346" y="0"/>
                </a:cubicBezTo>
                <a:close/>
              </a:path>
            </a:pathLst>
          </a:custGeom>
          <a:solidFill>
            <a:schemeClr val="bg1">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black"/>
              </a:solidFill>
            </a:endParaRPr>
          </a:p>
        </p:txBody>
      </p:sp>
      <p:sp>
        <p:nvSpPr>
          <p:cNvPr id="43" name="Rounded Rectangle 42"/>
          <p:cNvSpPr/>
          <p:nvPr/>
        </p:nvSpPr>
        <p:spPr>
          <a:xfrm>
            <a:off x="3810000" y="5228280"/>
            <a:ext cx="3724913" cy="4976921"/>
          </a:xfrm>
          <a:prstGeom prst="roundRect">
            <a:avLst>
              <a:gd name="adj" fmla="val 4683"/>
            </a:avLst>
          </a:prstGeom>
          <a:solidFill>
            <a:schemeClr val="bg1"/>
          </a:solidFill>
          <a:ln w="476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44" name="Rectangle 43"/>
          <p:cNvSpPr/>
          <p:nvPr/>
        </p:nvSpPr>
        <p:spPr>
          <a:xfrm>
            <a:off x="3962400" y="5344404"/>
            <a:ext cx="3480163" cy="4893647"/>
          </a:xfrm>
          <a:prstGeom prst="rect">
            <a:avLst/>
          </a:prstGeom>
          <a:ln>
            <a:solidFill>
              <a:schemeClr val="accent2">
                <a:lumMod val="75000"/>
              </a:schemeClr>
            </a:solidFill>
          </a:ln>
        </p:spPr>
        <p:txBody>
          <a:bodyPr wrap="square">
            <a:spAutoFit/>
          </a:bodyPr>
          <a:lstStyle/>
          <a:p>
            <a:pPr marL="50165">
              <a:lnSpc>
                <a:spcPct val="130000"/>
              </a:lnSpc>
              <a:spcAft>
                <a:spcPts val="0"/>
              </a:spcAft>
            </a:pPr>
            <a:r>
              <a:rPr lang="vi-VN" sz="3000" b="1" i="1">
                <a:latin typeface="+mj-lt"/>
                <a:ea typeface="Times New Roman" panose="02020603050405020304" pitchFamily="18" charset="0"/>
              </a:rPr>
              <a:t>Đoạn</a:t>
            </a:r>
            <a:r>
              <a:rPr lang="vi-VN" sz="3000" b="1" i="1" spc="-20">
                <a:latin typeface="+mj-lt"/>
                <a:ea typeface="Times New Roman" panose="02020603050405020304" pitchFamily="18" charset="0"/>
              </a:rPr>
              <a:t> </a:t>
            </a:r>
            <a:r>
              <a:rPr lang="vi-VN" sz="3000" b="1" i="1" spc="-50">
                <a:latin typeface="+mj-lt"/>
                <a:ea typeface="Times New Roman" panose="02020603050405020304" pitchFamily="18" charset="0"/>
              </a:rPr>
              <a:t>2: </a:t>
            </a:r>
            <a:r>
              <a:rPr lang="vi-VN" sz="3000" b="1">
                <a:latin typeface="+mj-lt"/>
                <a:ea typeface="Times New Roman" panose="02020603050405020304" pitchFamily="18" charset="0"/>
              </a:rPr>
              <a:t>Nhớ</a:t>
            </a:r>
            <a:r>
              <a:rPr lang="vi-VN" sz="3000" b="1" spc="-50">
                <a:latin typeface="+mj-lt"/>
                <a:ea typeface="Times New Roman" panose="02020603050405020304" pitchFamily="18" charset="0"/>
              </a:rPr>
              <a:t> </a:t>
            </a:r>
            <a:r>
              <a:rPr lang="vi-VN" sz="3000" b="1">
                <a:latin typeface="+mj-lt"/>
                <a:ea typeface="Times New Roman" panose="02020603050405020304" pitchFamily="18" charset="0"/>
              </a:rPr>
              <a:t>về</a:t>
            </a:r>
            <a:r>
              <a:rPr lang="vi-VN" sz="3000" b="1" spc="-50">
                <a:latin typeface="+mj-lt"/>
                <a:ea typeface="Times New Roman" panose="02020603050405020304" pitchFamily="18" charset="0"/>
              </a:rPr>
              <a:t> </a:t>
            </a:r>
            <a:r>
              <a:rPr lang="vi-VN" sz="3000" b="1">
                <a:latin typeface="+mj-lt"/>
                <a:ea typeface="Times New Roman" panose="02020603050405020304" pitchFamily="18" charset="0"/>
              </a:rPr>
              <a:t>những</a:t>
            </a:r>
            <a:r>
              <a:rPr lang="vi-VN" sz="3000" b="1" spc="-50">
                <a:latin typeface="+mj-lt"/>
                <a:ea typeface="Times New Roman" panose="02020603050405020304" pitchFamily="18" charset="0"/>
              </a:rPr>
              <a:t> </a:t>
            </a:r>
            <a:r>
              <a:rPr lang="vi-VN" sz="3000" b="1">
                <a:latin typeface="+mj-lt"/>
                <a:ea typeface="Times New Roman" panose="02020603050405020304" pitchFamily="18" charset="0"/>
              </a:rPr>
              <a:t>kỉ</a:t>
            </a:r>
            <a:r>
              <a:rPr lang="vi-VN" sz="3000" b="1" spc="-50">
                <a:latin typeface="+mj-lt"/>
                <a:ea typeface="Times New Roman" panose="02020603050405020304" pitchFamily="18" charset="0"/>
              </a:rPr>
              <a:t> </a:t>
            </a:r>
            <a:r>
              <a:rPr lang="vi-VN" sz="3000" b="1">
                <a:latin typeface="+mj-lt"/>
                <a:ea typeface="Times New Roman" panose="02020603050405020304" pitchFamily="18" charset="0"/>
              </a:rPr>
              <a:t>niệm</a:t>
            </a:r>
            <a:r>
              <a:rPr lang="vi-VN" sz="3000" b="1" spc="-50">
                <a:latin typeface="+mj-lt"/>
                <a:ea typeface="Times New Roman" panose="02020603050405020304" pitchFamily="18" charset="0"/>
              </a:rPr>
              <a:t> </a:t>
            </a:r>
            <a:r>
              <a:rPr lang="vi-VN" sz="3000" b="1">
                <a:latin typeface="+mj-lt"/>
                <a:ea typeface="Times New Roman" panose="02020603050405020304" pitchFamily="18" charset="0"/>
              </a:rPr>
              <a:t>của</a:t>
            </a:r>
            <a:r>
              <a:rPr lang="vi-VN" sz="3000" b="1" spc="-50">
                <a:latin typeface="+mj-lt"/>
                <a:ea typeface="Times New Roman" panose="02020603050405020304" pitchFamily="18" charset="0"/>
              </a:rPr>
              <a:t> </a:t>
            </a:r>
            <a:r>
              <a:rPr lang="vi-VN" sz="3000" b="1">
                <a:latin typeface="+mj-lt"/>
                <a:ea typeface="Times New Roman" panose="02020603050405020304" pitchFamily="18" charset="0"/>
              </a:rPr>
              <a:t>đêm</a:t>
            </a:r>
            <a:r>
              <a:rPr lang="vi-VN" sz="3000" b="1" spc="-50">
                <a:latin typeface="+mj-lt"/>
                <a:ea typeface="Times New Roman" panose="02020603050405020304" pitchFamily="18" charset="0"/>
              </a:rPr>
              <a:t> liên </a:t>
            </a:r>
            <a:r>
              <a:rPr lang="vi-VN" sz="3000" b="1">
                <a:latin typeface="+mj-lt"/>
                <a:ea typeface="Times New Roman" panose="02020603050405020304" pitchFamily="18" charset="0"/>
              </a:rPr>
              <a:t>hoan</a:t>
            </a:r>
            <a:r>
              <a:rPr lang="vi-VN" sz="3000" b="1" spc="-50">
                <a:latin typeface="+mj-lt"/>
                <a:ea typeface="Times New Roman" panose="02020603050405020304" pitchFamily="18" charset="0"/>
              </a:rPr>
              <a:t> </a:t>
            </a:r>
            <a:r>
              <a:rPr lang="vi-VN" sz="3000" b="1">
                <a:latin typeface="+mj-lt"/>
                <a:ea typeface="Times New Roman" panose="02020603050405020304" pitchFamily="18" charset="0"/>
              </a:rPr>
              <a:t>văn nghệ thắm</a:t>
            </a:r>
            <a:r>
              <a:rPr lang="vi-VN" sz="3000" b="1" spc="-50">
                <a:latin typeface="+mj-lt"/>
                <a:ea typeface="Times New Roman" panose="02020603050405020304" pitchFamily="18" charset="0"/>
              </a:rPr>
              <a:t> </a:t>
            </a:r>
            <a:r>
              <a:rPr lang="vi-VN" sz="3000" b="1">
                <a:latin typeface="+mj-lt"/>
                <a:ea typeface="Times New Roman" panose="02020603050405020304" pitchFamily="18" charset="0"/>
              </a:rPr>
              <a:t>tình quân dân và hình ảnh huyền ảo, thơ mộng của thiên nhiên.</a:t>
            </a:r>
            <a:endParaRPr lang="en-GB" sz="3000" b="1">
              <a:latin typeface="+mj-lt"/>
              <a:ea typeface="Times New Roman" panose="02020603050405020304" pitchFamily="18" charset="0"/>
            </a:endParaRPr>
          </a:p>
        </p:txBody>
      </p:sp>
      <p:sp>
        <p:nvSpPr>
          <p:cNvPr id="45" name="Rounded Rectangle 44"/>
          <p:cNvSpPr/>
          <p:nvPr/>
        </p:nvSpPr>
        <p:spPr>
          <a:xfrm>
            <a:off x="11478089" y="5279567"/>
            <a:ext cx="3152311" cy="4959667"/>
          </a:xfrm>
          <a:prstGeom prst="roundRect">
            <a:avLst>
              <a:gd name="adj" fmla="val 4683"/>
            </a:avLst>
          </a:prstGeom>
          <a:solidFill>
            <a:schemeClr val="bg1"/>
          </a:solidFill>
          <a:ln w="476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46" name="Rectangle 45"/>
          <p:cNvSpPr/>
          <p:nvPr/>
        </p:nvSpPr>
        <p:spPr>
          <a:xfrm>
            <a:off x="11658600" y="5554978"/>
            <a:ext cx="2843276" cy="3693319"/>
          </a:xfrm>
          <a:prstGeom prst="rect">
            <a:avLst/>
          </a:prstGeom>
          <a:ln>
            <a:solidFill>
              <a:schemeClr val="accent2">
                <a:lumMod val="75000"/>
              </a:schemeClr>
            </a:solidFill>
          </a:ln>
        </p:spPr>
        <p:txBody>
          <a:bodyPr wrap="square">
            <a:spAutoFit/>
          </a:bodyPr>
          <a:lstStyle/>
          <a:p>
            <a:pPr marL="50165">
              <a:lnSpc>
                <a:spcPct val="130000"/>
              </a:lnSpc>
              <a:spcAft>
                <a:spcPts val="0"/>
              </a:spcAft>
            </a:pPr>
            <a:r>
              <a:rPr lang="vi-VN" sz="3000" b="1" i="1">
                <a:latin typeface="+mj-lt"/>
                <a:ea typeface="Times New Roman" panose="02020603050405020304" pitchFamily="18" charset="0"/>
              </a:rPr>
              <a:t>Đoạn</a:t>
            </a:r>
            <a:r>
              <a:rPr lang="vi-VN" sz="3000" b="1" i="1" spc="-20">
                <a:latin typeface="+mj-lt"/>
                <a:ea typeface="Times New Roman" panose="02020603050405020304" pitchFamily="18" charset="0"/>
              </a:rPr>
              <a:t> </a:t>
            </a:r>
            <a:r>
              <a:rPr lang="vi-VN" sz="3000" b="1" i="1" spc="-50">
                <a:latin typeface="+mj-lt"/>
                <a:ea typeface="Times New Roman" panose="02020603050405020304" pitchFamily="18" charset="0"/>
              </a:rPr>
              <a:t>4: </a:t>
            </a:r>
            <a:r>
              <a:rPr lang="vi-VN" sz="3000" b="1">
                <a:latin typeface="+mj-lt"/>
                <a:ea typeface="Times New Roman" panose="02020603050405020304" pitchFamily="18" charset="0"/>
              </a:rPr>
              <a:t>Nỗi nhớ kết lại sâu lắng ở lời thề mãi mãi gắn bó với những ngày tháng đã qua</a:t>
            </a:r>
            <a:endParaRPr lang="en-GB" sz="3000" b="1">
              <a:latin typeface="+mj-l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1000"/>
                                        <p:tgtEl>
                                          <p:spTgt spid="23"/>
                                        </p:tgtEl>
                                      </p:cBhvr>
                                    </p:animEffect>
                                    <p:anim calcmode="lin" valueType="num">
                                      <p:cBhvr>
                                        <p:cTn id="66" dur="1000" fill="hold"/>
                                        <p:tgtEl>
                                          <p:spTgt spid="23"/>
                                        </p:tgtEl>
                                        <p:attrNameLst>
                                          <p:attrName>ppt_x</p:attrName>
                                        </p:attrNameLst>
                                      </p:cBhvr>
                                      <p:tavLst>
                                        <p:tav tm="0">
                                          <p:val>
                                            <p:strVal val="#ppt_x"/>
                                          </p:val>
                                        </p:tav>
                                        <p:tav tm="100000">
                                          <p:val>
                                            <p:strVal val="#ppt_x"/>
                                          </p:val>
                                        </p:tav>
                                      </p:tavLst>
                                    </p:anim>
                                    <p:anim calcmode="lin" valueType="num">
                                      <p:cBhvr>
                                        <p:cTn id="67" dur="1000" fill="hold"/>
                                        <p:tgtEl>
                                          <p:spTgt spid="23"/>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anim calcmode="lin" valueType="num">
                                      <p:cBhvr>
                                        <p:cTn id="71" dur="1000" fill="hold"/>
                                        <p:tgtEl>
                                          <p:spTgt spid="22"/>
                                        </p:tgtEl>
                                        <p:attrNameLst>
                                          <p:attrName>ppt_x</p:attrName>
                                        </p:attrNameLst>
                                      </p:cBhvr>
                                      <p:tavLst>
                                        <p:tav tm="0">
                                          <p:val>
                                            <p:strVal val="#ppt_x"/>
                                          </p:val>
                                        </p:tav>
                                        <p:tav tm="100000">
                                          <p:val>
                                            <p:strVal val="#ppt_x"/>
                                          </p:val>
                                        </p:tav>
                                      </p:tavLst>
                                    </p:anim>
                                    <p:anim calcmode="lin" valueType="num">
                                      <p:cBhvr>
                                        <p:cTn id="72" dur="1000" fill="hold"/>
                                        <p:tgtEl>
                                          <p:spTgt spid="22"/>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1000"/>
                                        <p:tgtEl>
                                          <p:spTgt spid="7"/>
                                        </p:tgtEl>
                                      </p:cBhvr>
                                    </p:animEffect>
                                    <p:anim calcmode="lin" valueType="num">
                                      <p:cBhvr>
                                        <p:cTn id="76" dur="1000" fill="hold"/>
                                        <p:tgtEl>
                                          <p:spTgt spid="7"/>
                                        </p:tgtEl>
                                        <p:attrNameLst>
                                          <p:attrName>ppt_x</p:attrName>
                                        </p:attrNameLst>
                                      </p:cBhvr>
                                      <p:tavLst>
                                        <p:tav tm="0">
                                          <p:val>
                                            <p:strVal val="#ppt_x"/>
                                          </p:val>
                                        </p:tav>
                                        <p:tav tm="100000">
                                          <p:val>
                                            <p:strVal val="#ppt_x"/>
                                          </p:val>
                                        </p:tav>
                                      </p:tavLst>
                                    </p:anim>
                                    <p:anim calcmode="lin" valueType="num">
                                      <p:cBhvr>
                                        <p:cTn id="7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circle(in)">
                                      <p:cBhvr>
                                        <p:cTn id="87" dur="20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circle(in)">
                                      <p:cBhvr>
                                        <p:cTn id="97" dur="2000"/>
                                        <p:tgtEl>
                                          <p:spTgt spid="43"/>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circle(in)">
                                      <p:cBhvr>
                                        <p:cTn id="100" dur="2000"/>
                                        <p:tgtEl>
                                          <p:spTgt spid="44"/>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circle(in)">
                                      <p:cBhvr>
                                        <p:cTn id="105" dur="2000"/>
                                        <p:tgtEl>
                                          <p:spTgt spid="33"/>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16" fill="hold" grpId="0" nodeType="clickEffect">
                                  <p:stCondLst>
                                    <p:cond delay="0"/>
                                  </p:stCondLst>
                                  <p:childTnLst>
                                    <p:set>
                                      <p:cBhvr>
                                        <p:cTn id="109" dur="1" fill="hold">
                                          <p:stCondLst>
                                            <p:cond delay="0"/>
                                          </p:stCondLst>
                                        </p:cTn>
                                        <p:tgtEl>
                                          <p:spTgt spid="45"/>
                                        </p:tgtEl>
                                        <p:attrNameLst>
                                          <p:attrName>style.visibility</p:attrName>
                                        </p:attrNameLst>
                                      </p:cBhvr>
                                      <p:to>
                                        <p:strVal val="visible"/>
                                      </p:to>
                                    </p:set>
                                    <p:animEffect transition="in" filter="circle(in)">
                                      <p:cBhvr>
                                        <p:cTn id="110" dur="2000"/>
                                        <p:tgtEl>
                                          <p:spTgt spid="45"/>
                                        </p:tgtEl>
                                      </p:cBhvr>
                                    </p:animEffect>
                                  </p:childTnLst>
                                </p:cTn>
                              </p:par>
                              <p:par>
                                <p:cTn id="111" presetID="6" presetClass="entr" presetSubtype="16" fill="hold" grpId="0" nodeType="with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circle(in)">
                                      <p:cBhvr>
                                        <p:cTn id="113"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4" grpId="0"/>
      <p:bldP spid="6" grpId="0"/>
      <p:bldP spid="7" grpId="0"/>
      <p:bldP spid="42" grpId="0" animBg="1"/>
      <p:bldP spid="43" grpId="0" animBg="1"/>
      <p:bldP spid="44" grpId="0" animBg="1"/>
      <p:bldP spid="45"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1663" y="5805204"/>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 Same Side Corner Rectangle 15"/>
          <p:cNvSpPr/>
          <p:nvPr/>
        </p:nvSpPr>
        <p:spPr>
          <a:xfrm rot="5400000">
            <a:off x="3474920" y="-986398"/>
            <a:ext cx="491284" cy="5360476"/>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676400" y="1333500"/>
            <a:ext cx="4543626" cy="584775"/>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vi-VN" sz="3200" b="1">
                <a:solidFill>
                  <a:prstClr val="white"/>
                </a:solidFill>
                <a:latin typeface="Times New Roman" panose="02020603050405020304" pitchFamily="18" charset="0"/>
                <a:cs typeface="Times New Roman" panose="02020603050405020304" pitchFamily="18" charset="0"/>
              </a:rPr>
              <a:t>KHÁM PHÁ VĂN BẢN</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068119" y="1416262"/>
            <a:ext cx="477984" cy="523220"/>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II</a:t>
            </a:r>
            <a:endPar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Round Same Side Corner Rectangle 18"/>
          <p:cNvSpPr/>
          <p:nvPr/>
        </p:nvSpPr>
        <p:spPr>
          <a:xfrm rot="5400000">
            <a:off x="3608039" y="-187061"/>
            <a:ext cx="491284" cy="5360476"/>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809519" y="2132837"/>
            <a:ext cx="4543626" cy="584775"/>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vi-VN" sz="3200" b="1">
                <a:solidFill>
                  <a:prstClr val="white"/>
                </a:solidFill>
                <a:latin typeface="Times New Roman" panose="02020603050405020304" pitchFamily="18" charset="0"/>
                <a:cs typeface="Times New Roman" panose="02020603050405020304" pitchFamily="18" charset="0"/>
              </a:rPr>
              <a:t>Cảm hứng chủ đạo</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201238" y="2215599"/>
            <a:ext cx="477984" cy="523220"/>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1</a:t>
            </a:r>
            <a:endPar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3342658" y="2802731"/>
            <a:ext cx="9144000" cy="3785652"/>
          </a:xfrm>
          <a:prstGeom prst="rect">
            <a:avLst/>
          </a:prstGeom>
        </p:spPr>
        <p:txBody>
          <a:bodyPr>
            <a:spAutoFit/>
          </a:bodyPr>
          <a:lstStyle/>
          <a:p>
            <a:pPr algn="just">
              <a:lnSpc>
                <a:spcPct val="150000"/>
              </a:lnSpc>
              <a:spcAft>
                <a:spcPts val="0"/>
              </a:spcAft>
            </a:pPr>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dòng thơ trực tiếp bộc lộ tình cảm, cảm xúc của tác giả:</a:t>
            </a:r>
            <a:endParaRPr lang="en-GB" sz="3200" b="1">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 Mã xa rồi Tây Tiến ơi!</a:t>
            </a:r>
            <a:endParaRPr lang="en-GB" sz="3200" b="1" i="1">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 về rừng núi, nhớ chơi vơi.</a:t>
            </a:r>
            <a:endParaRPr lang="en-GB" sz="3200" b="1">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 ôi Tây Tiến cơm lên khói.</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3274039" y="6587967"/>
            <a:ext cx="9144000" cy="3706720"/>
          </a:xfrm>
          <a:prstGeom prst="rect">
            <a:avLst/>
          </a:prstGeom>
        </p:spPr>
        <p:txBody>
          <a:bodyPr>
            <a:spAutoFit/>
          </a:bodyPr>
          <a:lstStyle/>
          <a:p>
            <a:pPr algn="just">
              <a:lnSpc>
                <a:spcPct val="150000"/>
              </a:lnSpc>
            </a:pPr>
            <a:r>
              <a:rPr lang="vi-VN" sz="3200" b="1">
                <a:solidFill>
                  <a:srgbClr val="000000"/>
                </a:solidFill>
                <a:latin typeface="Times New Roman" panose="02020603050405020304" pitchFamily="18" charset="0"/>
                <a:ea typeface="Times New Roman" panose="02020603050405020304" pitchFamily="18" charset="0"/>
              </a:rPr>
              <a:t>Cảm hứng chủ đạo của bài thơ: </a:t>
            </a:r>
            <a:r>
              <a:rPr lang="vi-VN" sz="3200" b="1">
                <a:solidFill>
                  <a:srgbClr val="0D0D0D"/>
                </a:solidFill>
                <a:latin typeface="Times New Roman" panose="02020603050405020304" pitchFamily="18" charset="0"/>
                <a:ea typeface="Calibri" panose="020F0502020204030204" pitchFamily="34" charset="0"/>
              </a:rPr>
              <a:t>Nỗi nhớ của nhà thơ về những chặng đường hành quân gian khổ gắn bó cùng đồng chí đồng đội và ngợi ca vẻ đẹp bi tráng, lãng mạn của người lính trong đoàn quân Tây Tiến.</a:t>
            </a:r>
            <a:endParaRPr lang="en-GB" sz="3200" b="1"/>
          </a:p>
        </p:txBody>
      </p:sp>
      <p:sp>
        <p:nvSpPr>
          <p:cNvPr id="22" name="Oval 21"/>
          <p:cNvSpPr/>
          <p:nvPr/>
        </p:nvSpPr>
        <p:spPr>
          <a:xfrm>
            <a:off x="2455178" y="6795512"/>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3" name="Oval 22"/>
          <p:cNvSpPr/>
          <p:nvPr/>
        </p:nvSpPr>
        <p:spPr>
          <a:xfrm>
            <a:off x="2392708" y="3183174"/>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977" y="5864480"/>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 Same Side Corner Rectangle 15"/>
          <p:cNvSpPr/>
          <p:nvPr/>
        </p:nvSpPr>
        <p:spPr>
          <a:xfrm rot="5400000">
            <a:off x="3474920" y="-986398"/>
            <a:ext cx="491284" cy="5360476"/>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676400" y="1333500"/>
            <a:ext cx="4543626" cy="584775"/>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vi-VN" sz="3200" b="1">
                <a:solidFill>
                  <a:prstClr val="white"/>
                </a:solidFill>
                <a:latin typeface="Times New Roman" panose="02020603050405020304" pitchFamily="18" charset="0"/>
                <a:cs typeface="Times New Roman" panose="02020603050405020304" pitchFamily="18" charset="0"/>
              </a:rPr>
              <a:t>KHÁM PHÁ VĂN BẢN</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068119" y="1416262"/>
            <a:ext cx="477984" cy="523220"/>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II</a:t>
            </a:r>
            <a:endPar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2044190" y="3958579"/>
            <a:ext cx="13728695" cy="1015663"/>
          </a:xfrm>
          <a:prstGeom prst="rect">
            <a:avLst/>
          </a:prstGeom>
        </p:spPr>
        <p:txBody>
          <a:bodyPr wrap="none">
            <a:spAutoFit/>
          </a:bodyPr>
          <a:lstStyle/>
          <a:p>
            <a:r>
              <a:rPr lang="de-DE" sz="6000" b="1">
                <a:solidFill>
                  <a:srgbClr val="FF0000"/>
                </a:solidFill>
                <a:latin typeface="Times New Roman" panose="02020603050405020304" pitchFamily="18" charset="0"/>
                <a:ea typeface="Calibri" panose="020F0502020204030204" pitchFamily="34" charset="0"/>
              </a:rPr>
              <a:t>PHIẾU HỌC TẬP THẢO LUẬN NHÓM</a:t>
            </a:r>
            <a:endParaRPr lang="en-GB" sz="6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68C4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700832" y="-1981113"/>
            <a:ext cx="8886336" cy="14249226"/>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88023" y="3514579"/>
            <a:ext cx="2942553" cy="47183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7050">
            <a:off x="15058394" y="7661276"/>
            <a:ext cx="2229938" cy="141499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1730" y="4294764"/>
            <a:ext cx="2941643" cy="5992236"/>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32731">
            <a:off x="1324423" y="7066098"/>
            <a:ext cx="1890315" cy="2333723"/>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48565" y="9014314"/>
            <a:ext cx="3888763" cy="1272686"/>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029344" y="8786628"/>
            <a:ext cx="890226" cy="160008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14373256" y="6301079"/>
            <a:ext cx="7829488" cy="3985921"/>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2256496" y="9383516"/>
            <a:ext cx="2791664" cy="903484"/>
          </a:xfrm>
          <a:prstGeom prst="rect">
            <a:avLst/>
          </a:prstGeom>
        </p:spPr>
      </p:pic>
      <p:sp>
        <p:nvSpPr>
          <p:cNvPr id="14" name="Rectangle 13"/>
          <p:cNvSpPr/>
          <p:nvPr/>
        </p:nvSpPr>
        <p:spPr>
          <a:xfrm>
            <a:off x="5230908" y="2201912"/>
            <a:ext cx="7826181" cy="2625334"/>
          </a:xfrm>
          <a:prstGeom prst="rect">
            <a:avLst/>
          </a:prstGeom>
          <a:noFill/>
        </p:spPr>
        <p:txBody>
          <a:bodyPr wrap="none" lIns="91440" tIns="45720" rIns="91440" bIns="45720">
            <a:spAutoFit/>
          </a:bodyPr>
          <a:lstStyle/>
          <a:p>
            <a:pPr marL="0" lvl="0" indent="0" algn="ctr">
              <a:lnSpc>
                <a:spcPts val="10440"/>
              </a:lnSpc>
              <a:spcBef>
                <a:spcPct val="0"/>
              </a:spcBef>
            </a:pPr>
            <a:r>
              <a:rPr lang="vi-VN" sz="12000" b="0" u="none" cap="none" spc="0">
                <a:ln w="0"/>
                <a:solidFill>
                  <a:schemeClr val="tx2">
                    <a:lumMod val="75000"/>
                  </a:schemeClr>
                </a:solidFill>
                <a:effectLst>
                  <a:reflection blurRad="6350" stA="53000" endA="300" endPos="35500" dir="5400000" sy="-90000" algn="bl" rotWithShape="0"/>
                </a:effectLst>
                <a:latin typeface="Muli Black" panose="00000A00000000000000"/>
              </a:rPr>
              <a:t>TÂY TIẾN </a:t>
            </a:r>
            <a:endParaRPr lang="vi-VN" sz="12000" b="0" u="none" cap="none" spc="0">
              <a:ln w="0"/>
              <a:solidFill>
                <a:schemeClr val="tx2">
                  <a:lumMod val="75000"/>
                </a:schemeClr>
              </a:solidFill>
              <a:effectLst>
                <a:reflection blurRad="6350" stA="53000" endA="300" endPos="35500" dir="5400000" sy="-90000" algn="bl" rotWithShape="0"/>
              </a:effectLst>
              <a:latin typeface="Muli Black" panose="00000A00000000000000"/>
            </a:endParaRPr>
          </a:p>
          <a:p>
            <a:pPr marL="0" lvl="0" indent="0" algn="ctr">
              <a:lnSpc>
                <a:spcPts val="10440"/>
              </a:lnSpc>
              <a:spcBef>
                <a:spcPct val="0"/>
              </a:spcBef>
            </a:pPr>
            <a:r>
              <a:rPr lang="vi-VN" sz="6000" b="0" cap="none" spc="0">
                <a:ln w="0"/>
                <a:solidFill>
                  <a:schemeClr val="tx2">
                    <a:lumMod val="75000"/>
                  </a:schemeClr>
                </a:solidFill>
                <a:effectLst>
                  <a:reflection blurRad="6350" stA="53000" endA="300" endPos="35500" dir="5400000" sy="-90000" algn="bl" rotWithShape="0"/>
                </a:effectLst>
                <a:latin typeface="Muli Black" panose="00000A00000000000000"/>
              </a:rPr>
              <a:t>QUANG DŨNG</a:t>
            </a:r>
            <a:endParaRPr lang="en-GB" sz="6000" b="0" cap="none" spc="0">
              <a:ln w="0"/>
              <a:solidFill>
                <a:schemeClr val="tx2">
                  <a:lumMod val="75000"/>
                </a:schemeClr>
              </a:solidFill>
              <a:effectLst>
                <a:reflection blurRad="6350" stA="53000" endA="300" endPos="35500" dir="5400000" sy="-90000" algn="bl" rotWithShape="0"/>
              </a:effectLst>
            </a:endParaRPr>
          </a:p>
        </p:txBody>
      </p:sp>
      <p:pic>
        <p:nvPicPr>
          <p:cNvPr id="15" name="Picture 2" descr="Mở bài Tây Tiến của Quang Dũng (61 mẫu) - Văn mẫu 1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61418" y="5346660"/>
            <a:ext cx="6795078" cy="3822231"/>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80">
                                          <p:stCondLst>
                                            <p:cond delay="0"/>
                                          </p:stCondLst>
                                        </p:cTn>
                                        <p:tgtEl>
                                          <p:spTgt spid="14"/>
                                        </p:tgtEl>
                                      </p:cBhvr>
                                    </p:animEffect>
                                    <p:anim calcmode="lin" valueType="num">
                                      <p:cBhvr>
                                        <p:cTn id="1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 dur="26">
                                          <p:stCondLst>
                                            <p:cond delay="650"/>
                                          </p:stCondLst>
                                        </p:cTn>
                                        <p:tgtEl>
                                          <p:spTgt spid="14"/>
                                        </p:tgtEl>
                                      </p:cBhvr>
                                      <p:to x="100000" y="60000"/>
                                    </p:animScale>
                                    <p:animScale>
                                      <p:cBhvr>
                                        <p:cTn id="19" dur="166" decel="50000">
                                          <p:stCondLst>
                                            <p:cond delay="676"/>
                                          </p:stCondLst>
                                        </p:cTn>
                                        <p:tgtEl>
                                          <p:spTgt spid="14"/>
                                        </p:tgtEl>
                                      </p:cBhvr>
                                      <p:to x="100000" y="100000"/>
                                    </p:animScale>
                                    <p:animScale>
                                      <p:cBhvr>
                                        <p:cTn id="20" dur="26">
                                          <p:stCondLst>
                                            <p:cond delay="1312"/>
                                          </p:stCondLst>
                                        </p:cTn>
                                        <p:tgtEl>
                                          <p:spTgt spid="14"/>
                                        </p:tgtEl>
                                      </p:cBhvr>
                                      <p:to x="100000" y="80000"/>
                                    </p:animScale>
                                    <p:animScale>
                                      <p:cBhvr>
                                        <p:cTn id="21" dur="166" decel="50000">
                                          <p:stCondLst>
                                            <p:cond delay="1338"/>
                                          </p:stCondLst>
                                        </p:cTn>
                                        <p:tgtEl>
                                          <p:spTgt spid="14"/>
                                        </p:tgtEl>
                                      </p:cBhvr>
                                      <p:to x="100000" y="100000"/>
                                    </p:animScale>
                                    <p:animScale>
                                      <p:cBhvr>
                                        <p:cTn id="22" dur="26">
                                          <p:stCondLst>
                                            <p:cond delay="1642"/>
                                          </p:stCondLst>
                                        </p:cTn>
                                        <p:tgtEl>
                                          <p:spTgt spid="14"/>
                                        </p:tgtEl>
                                      </p:cBhvr>
                                      <p:to x="100000" y="90000"/>
                                    </p:animScale>
                                    <p:animScale>
                                      <p:cBhvr>
                                        <p:cTn id="23" dur="166" decel="50000">
                                          <p:stCondLst>
                                            <p:cond delay="1668"/>
                                          </p:stCondLst>
                                        </p:cTn>
                                        <p:tgtEl>
                                          <p:spTgt spid="14"/>
                                        </p:tgtEl>
                                      </p:cBhvr>
                                      <p:to x="100000" y="100000"/>
                                    </p:animScale>
                                    <p:animScale>
                                      <p:cBhvr>
                                        <p:cTn id="24" dur="26">
                                          <p:stCondLst>
                                            <p:cond delay="1808"/>
                                          </p:stCondLst>
                                        </p:cTn>
                                        <p:tgtEl>
                                          <p:spTgt spid="14"/>
                                        </p:tgtEl>
                                      </p:cBhvr>
                                      <p:to x="100000" y="95000"/>
                                    </p:animScale>
                                    <p:animScale>
                                      <p:cBhvr>
                                        <p:cTn id="25"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883" y="5775342"/>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graphicFrame>
        <p:nvGraphicFramePr>
          <p:cNvPr id="4" name="Table 3"/>
          <p:cNvGraphicFramePr>
            <a:graphicFrameLocks noGrp="1"/>
          </p:cNvGraphicFramePr>
          <p:nvPr/>
        </p:nvGraphicFramePr>
        <p:xfrm>
          <a:off x="2115284" y="1801056"/>
          <a:ext cx="13005650" cy="6847644"/>
        </p:xfrm>
        <a:graphic>
          <a:graphicData uri="http://schemas.openxmlformats.org/drawingml/2006/table">
            <a:tbl>
              <a:tblPr firstRow="1" firstCol="1" bandRow="1">
                <a:effectLst>
                  <a:outerShdw blurRad="63500" sx="102000" sy="102000" algn="ctr" rotWithShape="0">
                    <a:prstClr val="black">
                      <a:alpha val="40000"/>
                    </a:prstClr>
                  </a:outerShdw>
                </a:effectLst>
                <a:tableStyleId>{5C22544A-7EE6-4342-B048-85BDC9FD1C3A}</a:tableStyleId>
              </a:tblPr>
              <a:tblGrid>
                <a:gridCol w="4739030"/>
                <a:gridCol w="4740416"/>
                <a:gridCol w="3526204"/>
              </a:tblGrid>
              <a:tr h="1369529">
                <a:tc gridSpan="3">
                  <a:txBody>
                    <a:bodyPr/>
                    <a:lstStyle/>
                    <a:p>
                      <a:pPr marR="91440" algn="ctr">
                        <a:lnSpc>
                          <a:spcPct val="130000"/>
                        </a:lnSpc>
                        <a:spcAft>
                          <a:spcPts val="0"/>
                        </a:spcAft>
                      </a:pPr>
                      <a:r>
                        <a:rPr lang="de-DE" sz="3600">
                          <a:solidFill>
                            <a:schemeClr val="tx1"/>
                          </a:solidFill>
                          <a:effectLst/>
                          <a:latin typeface="Times New Roman" panose="02020603050405020304" pitchFamily="18" charset="0"/>
                          <a:cs typeface="Times New Roman" panose="02020603050405020304" pitchFamily="18" charset="0"/>
                        </a:rPr>
                        <a:t>Nhóm 1 + 2</a:t>
                      </a:r>
                      <a:endParaRPr lang="en-GB" sz="3600">
                        <a:solidFill>
                          <a:schemeClr val="tx1"/>
                        </a:solidFill>
                        <a:effectLst/>
                        <a:latin typeface="Times New Roman" panose="02020603050405020304" pitchFamily="18" charset="0"/>
                        <a:cs typeface="Times New Roman" panose="02020603050405020304" pitchFamily="18" charset="0"/>
                      </a:endParaRPr>
                    </a:p>
                    <a:p>
                      <a:pPr marR="91440" algn="ctr">
                        <a:lnSpc>
                          <a:spcPct val="130000"/>
                        </a:lnSpc>
                        <a:spcAft>
                          <a:spcPts val="0"/>
                        </a:spcAft>
                      </a:pPr>
                      <a:r>
                        <a:rPr lang="de-DE" sz="3600">
                          <a:solidFill>
                            <a:schemeClr val="tx1"/>
                          </a:solidFill>
                          <a:effectLst/>
                          <a:latin typeface="Times New Roman" panose="02020603050405020304" pitchFamily="18" charset="0"/>
                          <a:cs typeface="Times New Roman" panose="02020603050405020304" pitchFamily="18" charset="0"/>
                        </a:rPr>
                        <a:t>PHT 2.1: TÌM HIỂU ĐOẠN 1</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cPr/>
                </a:tc>
                <a:tc hMerge="1">
                  <a:tcPr/>
                </a:tc>
              </a:tr>
              <a:tr h="2054293">
                <a:tc>
                  <a:txBody>
                    <a:bodyPr/>
                    <a:lstStyle/>
                    <a:p>
                      <a:pPr marR="91440">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Hình ảnh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91440">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Hình</a:t>
                      </a:r>
                      <a:r>
                        <a:rPr lang="en-US" sz="2800" spc="-2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ảnh,</a:t>
                      </a:r>
                      <a:r>
                        <a:rPr lang="en-US" sz="2800" spc="-2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từ</a:t>
                      </a:r>
                      <a:r>
                        <a:rPr lang="en-US" sz="2800" spc="-2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ngữ,</a:t>
                      </a:r>
                      <a:r>
                        <a:rPr lang="en-US" sz="2800" spc="-3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biện</a:t>
                      </a:r>
                      <a:r>
                        <a:rPr lang="en-US" sz="2800" spc="-3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pháp</a:t>
                      </a:r>
                      <a:r>
                        <a:rPr lang="en-US" sz="2800" spc="-3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tu</a:t>
                      </a:r>
                      <a:r>
                        <a:rPr lang="en-US" sz="2800" spc="-2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từ,</a:t>
                      </a:r>
                      <a:r>
                        <a:rPr lang="en-US" sz="2800" spc="-2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vần, nhịp thể hiện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91440">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Đặc điểm của hình ảnh</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054293">
                <a:tc>
                  <a:txBody>
                    <a:bodyPr/>
                    <a:lstStyle/>
                    <a:p>
                      <a:pPr marR="91440">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1. Hình ảnh bức tranh thiên nhiên miềnTây Bắc</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91440">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91440">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69529">
                <a:tc>
                  <a:txBody>
                    <a:bodyPr/>
                    <a:lstStyle/>
                    <a:p>
                      <a:pPr marR="91440">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2. Hình ảnh đoàn quân</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91440">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91440">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883" y="5780491"/>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graphicFrame>
        <p:nvGraphicFramePr>
          <p:cNvPr id="4" name="Table 3"/>
          <p:cNvGraphicFramePr>
            <a:graphicFrameLocks noGrp="1"/>
          </p:cNvGraphicFramePr>
          <p:nvPr/>
        </p:nvGraphicFramePr>
        <p:xfrm>
          <a:off x="1736939" y="2042503"/>
          <a:ext cx="13794692" cy="6843841"/>
        </p:xfrm>
        <a:graphic>
          <a:graphicData uri="http://schemas.openxmlformats.org/drawingml/2006/table">
            <a:tbl>
              <a:tblPr firstRow="1" firstCol="1" bandRow="1">
                <a:effectLst>
                  <a:outerShdw blurRad="63500" sx="102000" sy="102000" algn="ctr" rotWithShape="0">
                    <a:prstClr val="black">
                      <a:alpha val="40000"/>
                    </a:prstClr>
                  </a:outerShdw>
                </a:effectLst>
                <a:tableStyleId>{5C22544A-7EE6-4342-B048-85BDC9FD1C3A}</a:tableStyleId>
              </a:tblPr>
              <a:tblGrid>
                <a:gridCol w="5026543"/>
                <a:gridCol w="5028013"/>
                <a:gridCol w="3740136"/>
              </a:tblGrid>
              <a:tr h="1226770">
                <a:tc gridSpan="3">
                  <a:txBody>
                    <a:bodyPr/>
                    <a:lstStyle/>
                    <a:p>
                      <a:pPr marR="91440" algn="ctr">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Nhóm 3 + 4</a:t>
                      </a:r>
                      <a:endParaRPr lang="en-GB" sz="3200">
                        <a:solidFill>
                          <a:schemeClr val="tx1"/>
                        </a:solidFill>
                        <a:effectLst/>
                        <a:latin typeface="Times New Roman" panose="02020603050405020304" pitchFamily="18" charset="0"/>
                        <a:cs typeface="Times New Roman" panose="02020603050405020304" pitchFamily="18" charset="0"/>
                      </a:endParaRPr>
                    </a:p>
                    <a:p>
                      <a:pPr marR="91440" algn="ctr">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PHT 2.2: TÌM HIỂU ĐOẠN 2</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cPr/>
                </a:tc>
                <a:tc hMerge="1">
                  <a:tcPr/>
                </a:tc>
              </a:tr>
              <a:tr h="1872357">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Hình ảnh </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Hình</a:t>
                      </a:r>
                      <a:r>
                        <a:rPr lang="en-US" sz="3200" spc="-25">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ảnh,</a:t>
                      </a:r>
                      <a:r>
                        <a:rPr lang="en-US" sz="3200" spc="-25">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từ</a:t>
                      </a:r>
                      <a:r>
                        <a:rPr lang="en-US" sz="3200" spc="-25">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ngữ,</a:t>
                      </a:r>
                      <a:r>
                        <a:rPr lang="en-US" sz="3200" spc="-3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biện</a:t>
                      </a:r>
                      <a:r>
                        <a:rPr lang="en-US" sz="3200" spc="-3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pháp</a:t>
                      </a:r>
                      <a:r>
                        <a:rPr lang="en-US" sz="3200" spc="-3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tu</a:t>
                      </a:r>
                      <a:r>
                        <a:rPr lang="en-US" sz="3200" spc="-25">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từ,</a:t>
                      </a:r>
                      <a:r>
                        <a:rPr lang="en-US" sz="3200" spc="-25">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vần, nhịp thể hiện </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Đặc điểm của hình ảnh</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17944">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1. Hình ảnh thiên nhiên Châu Mộc chiều sương trên sông</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26770">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2. Hình ảnh người lính Tây Tiến</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883" y="5856712"/>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graphicFrame>
        <p:nvGraphicFramePr>
          <p:cNvPr id="4" name="Table 3"/>
          <p:cNvGraphicFramePr>
            <a:graphicFrameLocks noGrp="1"/>
          </p:cNvGraphicFramePr>
          <p:nvPr/>
        </p:nvGraphicFramePr>
        <p:xfrm>
          <a:off x="1828800" y="1706881"/>
          <a:ext cx="13799503" cy="6741230"/>
        </p:xfrm>
        <a:graphic>
          <a:graphicData uri="http://schemas.openxmlformats.org/drawingml/2006/table">
            <a:tbl>
              <a:tblPr firstRow="1" firstCol="1" bandRow="1">
                <a:effectLst>
                  <a:outerShdw blurRad="63500" sx="102000" sy="102000" algn="ctr" rotWithShape="0">
                    <a:prstClr val="black">
                      <a:alpha val="40000"/>
                    </a:prstClr>
                  </a:outerShdw>
                </a:effectLst>
                <a:tableStyleId>{5C22544A-7EE6-4342-B048-85BDC9FD1C3A}</a:tableStyleId>
              </a:tblPr>
              <a:tblGrid>
                <a:gridCol w="5028296"/>
                <a:gridCol w="5029767"/>
                <a:gridCol w="3741440"/>
              </a:tblGrid>
              <a:tr h="1334237">
                <a:tc gridSpan="3">
                  <a:txBody>
                    <a:bodyPr/>
                    <a:lstStyle/>
                    <a:p>
                      <a:pPr marR="91440" algn="ctr">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Nhóm 5 + 6</a:t>
                      </a:r>
                      <a:endParaRPr lang="en-GB" sz="3200">
                        <a:solidFill>
                          <a:schemeClr val="tx1"/>
                        </a:solidFill>
                        <a:effectLst/>
                        <a:latin typeface="Times New Roman" panose="02020603050405020304" pitchFamily="18" charset="0"/>
                        <a:cs typeface="Times New Roman" panose="02020603050405020304" pitchFamily="18" charset="0"/>
                      </a:endParaRPr>
                    </a:p>
                    <a:p>
                      <a:pPr marR="91440" algn="ctr">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PHT 2.3: TÌM HIỂU ĐOẠN 3</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cPr/>
                </a:tc>
                <a:tc hMerge="1">
                  <a:tcPr/>
                </a:tc>
              </a:tr>
              <a:tr h="2036378">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Hình ảnh </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Hình</a:t>
                      </a:r>
                      <a:r>
                        <a:rPr lang="en-US" sz="3200" spc="-25">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ảnh,</a:t>
                      </a:r>
                      <a:r>
                        <a:rPr lang="en-US" sz="3200" spc="-25">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từ</a:t>
                      </a:r>
                      <a:r>
                        <a:rPr lang="en-US" sz="3200" spc="-25">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ngữ,</a:t>
                      </a:r>
                      <a:r>
                        <a:rPr lang="en-US" sz="3200" spc="-3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biện</a:t>
                      </a:r>
                      <a:r>
                        <a:rPr lang="en-US" sz="3200" spc="-3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pháp</a:t>
                      </a:r>
                      <a:r>
                        <a:rPr lang="en-US" sz="3200" spc="-3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tu</a:t>
                      </a:r>
                      <a:r>
                        <a:rPr lang="en-US" sz="3200" spc="-25">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từ,</a:t>
                      </a:r>
                      <a:r>
                        <a:rPr lang="en-US" sz="3200" spc="-25">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vần, nhịp thể hiện </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Đặc điểm của hình ảnh</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36378">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1. Hình ảnh người lính Tây Tiến</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34237">
                <a:tc gridSpan="3">
                  <a:txBody>
                    <a:bodyPr/>
                    <a:lstStyle/>
                    <a:p>
                      <a:pPr marR="91440">
                        <a:lnSpc>
                          <a:spcPct val="13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2. Nhận xét sự</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khác</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biệt</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giữa</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hình</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ảnh</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người</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lính</a:t>
                      </a:r>
                      <a:r>
                        <a:rPr lang="en-US" sz="3200" spc="-55">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được</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khắc</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hoạ</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trong</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đoạn</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3</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với</a:t>
                      </a:r>
                      <a:r>
                        <a:rPr lang="en-US" sz="3200" spc="-6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đoạn</a:t>
                      </a:r>
                      <a:r>
                        <a:rPr lang="en-US" sz="3200" spc="-55">
                          <a:solidFill>
                            <a:schemeClr val="tx1"/>
                          </a:solidFill>
                          <a:effectLst/>
                          <a:latin typeface="Times New Roman" panose="02020603050405020304" pitchFamily="18" charset="0"/>
                          <a:cs typeface="Times New Roman" panose="02020603050405020304" pitchFamily="18" charset="0"/>
                        </a:rPr>
                        <a:t> </a:t>
                      </a:r>
                      <a:r>
                        <a:rPr lang="en-US" sz="3200" spc="-25">
                          <a:solidFill>
                            <a:schemeClr val="tx1"/>
                          </a:solidFill>
                          <a:effectLst/>
                          <a:latin typeface="Times New Roman" panose="02020603050405020304" pitchFamily="18" charset="0"/>
                          <a:cs typeface="Times New Roman" panose="02020603050405020304" pitchFamily="18" charset="0"/>
                        </a:rPr>
                        <a:t>2.</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tc>
                <a:tc hMerge="1">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883" y="5856712"/>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 Same Side Corner Rectangle 15"/>
          <p:cNvSpPr/>
          <p:nvPr/>
        </p:nvSpPr>
        <p:spPr>
          <a:xfrm rot="5400000">
            <a:off x="7688033" y="-5199511"/>
            <a:ext cx="904258" cy="14199676"/>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736938" y="1333500"/>
            <a:ext cx="13274461" cy="1077218"/>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de-DE" sz="3200" b="1">
                <a:solidFill>
                  <a:schemeClr val="bg1"/>
                </a:solidFill>
              </a:rPr>
              <a:t>Vẻ đẹp của bức tranh thiên nhiên và hình ảnh đoàn quân Tây Tiến trong kí ức nhà thơ</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957497" y="1562099"/>
            <a:ext cx="718903" cy="523220"/>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2</a:t>
            </a:r>
            <a:endPar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9" name="Picture 2" descr="Khám phá miền sông Mã: Bí ẩn từ nguồn gốc của tên gọ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52265" y="3295126"/>
            <a:ext cx="5603468" cy="5720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2" descr="Mở bài Tây Tiến của Quang Dũng (61 mẫu) - Văn mẫu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99205" y="4008533"/>
            <a:ext cx="6432426" cy="4294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265537" y="-2756901"/>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856712"/>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9" name="Round Same Side Corner Rectangle 18"/>
          <p:cNvSpPr/>
          <p:nvPr/>
        </p:nvSpPr>
        <p:spPr>
          <a:xfrm rot="5400000">
            <a:off x="7806742" y="-4886116"/>
            <a:ext cx="904258" cy="14199676"/>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822033" y="1646895"/>
            <a:ext cx="13274461" cy="1077218"/>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de-DE" sz="3200" b="1">
                <a:solidFill>
                  <a:schemeClr val="bg1"/>
                </a:solidFill>
              </a:rPr>
              <a:t>Đoạn 1: Hình ảnh những cuộc hành quân gian khổ giữa thiên nhiên miền Tây hùng vĩ, dữ dội nhưng thơ mộng, trữ tình</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076206" y="1875494"/>
            <a:ext cx="718903" cy="523220"/>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2</a:t>
            </a:r>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.1</a:t>
            </a:r>
            <a:endPar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Round Same Side Corner Rectangle 21"/>
          <p:cNvSpPr/>
          <p:nvPr/>
        </p:nvSpPr>
        <p:spPr>
          <a:xfrm rot="5400000">
            <a:off x="3370025" y="1116219"/>
            <a:ext cx="461596" cy="4564862"/>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1822033" y="3098093"/>
            <a:ext cx="3940725" cy="584775"/>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en-US" sz="3200" b="1">
                <a:solidFill>
                  <a:schemeClr val="bg1"/>
                </a:solidFill>
              </a:rPr>
              <a:t>Bức tranh thiên nhiên</a:t>
            </a:r>
            <a:endParaRPr lang="en-US" sz="3200" b="1" i="1"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290089" y="3098093"/>
            <a:ext cx="481861" cy="584775"/>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a</a:t>
            </a:r>
            <a:endPar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5" name="Picture 24"/>
          <p:cNvPicPr>
            <a:picLocks noChangeAspect="1"/>
          </p:cNvPicPr>
          <p:nvPr/>
        </p:nvPicPr>
        <p:blipFill>
          <a:blip r:embed="rId16"/>
          <a:stretch>
            <a:fillRect/>
          </a:stretch>
        </p:blipFill>
        <p:spPr>
          <a:xfrm>
            <a:off x="1899812" y="4379434"/>
            <a:ext cx="416229" cy="416229"/>
          </a:xfrm>
          <a:prstGeom prst="rect">
            <a:avLst/>
          </a:prstGeom>
          <a:solidFill>
            <a:srgbClr val="92D050"/>
          </a:solidFill>
          <a:ln>
            <a:solidFill>
              <a:srgbClr val="92D050"/>
            </a:solidFill>
          </a:ln>
        </p:spPr>
      </p:pic>
      <p:sp>
        <p:nvSpPr>
          <p:cNvPr id="4" name="Rectangle 3"/>
          <p:cNvSpPr/>
          <p:nvPr/>
        </p:nvSpPr>
        <p:spPr>
          <a:xfrm>
            <a:off x="2100576" y="5317786"/>
            <a:ext cx="9144000" cy="3416320"/>
          </a:xfrm>
          <a:prstGeom prst="rect">
            <a:avLst/>
          </a:prstGeom>
        </p:spPr>
        <p:txBody>
          <a:bodyPr>
            <a:spAutoFit/>
          </a:bodyPr>
          <a:lstStyle/>
          <a:p>
            <a:pPr marL="521970" indent="-124460" algn="just">
              <a:lnSpc>
                <a:spcPct val="200000"/>
              </a:lnSpc>
              <a:spcBef>
                <a:spcPts val="870"/>
              </a:spcBef>
              <a:spcAft>
                <a:spcPts val="0"/>
              </a:spcAft>
              <a:tabLst>
                <a:tab pos="459740" algn="l"/>
              </a:tabLst>
            </a:pPr>
            <a:r>
              <a:rPr lang="de-DE" sz="3600" b="1" spc="-10">
                <a:latin typeface="Times New Roman" panose="02020603050405020304" pitchFamily="18" charset="0"/>
                <a:ea typeface="Times New Roman" panose="02020603050405020304" pitchFamily="18" charset="0"/>
              </a:rPr>
              <a:t>Thời tiết khắc nghiệt: </a:t>
            </a:r>
            <a:r>
              <a:rPr lang="de-DE" sz="3600" b="1" i="1" spc="-10">
                <a:solidFill>
                  <a:srgbClr val="FF0000"/>
                </a:solidFill>
                <a:latin typeface="Times New Roman" panose="02020603050405020304" pitchFamily="18" charset="0"/>
                <a:ea typeface="Times New Roman" panose="02020603050405020304" pitchFamily="18" charset="0"/>
              </a:rPr>
              <a:t>Sài Khao </a:t>
            </a:r>
            <a:r>
              <a:rPr lang="de-DE" sz="3600" b="1" i="1" u="sng" spc="-10">
                <a:solidFill>
                  <a:srgbClr val="FF0000"/>
                </a:solidFill>
                <a:latin typeface="Times New Roman" panose="02020603050405020304" pitchFamily="18" charset="0"/>
                <a:ea typeface="Times New Roman" panose="02020603050405020304" pitchFamily="18" charset="0"/>
              </a:rPr>
              <a:t>sương lấp</a:t>
            </a:r>
            <a:r>
              <a:rPr lang="de-DE" sz="3600" b="1" i="1" spc="-10">
                <a:solidFill>
                  <a:srgbClr val="FF0000"/>
                </a:solidFill>
                <a:latin typeface="Times New Roman" panose="02020603050405020304" pitchFamily="18" charset="0"/>
                <a:ea typeface="Times New Roman" panose="02020603050405020304" pitchFamily="18" charset="0"/>
              </a:rPr>
              <a:t> đoàn quân mỏi </a:t>
            </a:r>
            <a:r>
              <a:rPr lang="en-US" sz="3600" b="1" i="1" spc="-10">
                <a:latin typeface="Times New Roman" panose="02020603050405020304" pitchFamily="18" charset="0"/>
                <a:ea typeface="Times New Roman" panose="02020603050405020304" pitchFamily="18" charset="0"/>
                <a:sym typeface="Wingdings" panose="05000000000000000000" pitchFamily="2" charset="2"/>
              </a:rPr>
              <a:t></a:t>
            </a:r>
            <a:r>
              <a:rPr lang="en-US" sz="3600" b="1" i="1" spc="-10">
                <a:latin typeface="Times New Roman" panose="02020603050405020304" pitchFamily="18" charset="0"/>
                <a:ea typeface="Times New Roman" panose="02020603050405020304" pitchFamily="18" charset="0"/>
              </a:rPr>
              <a:t> </a:t>
            </a:r>
            <a:r>
              <a:rPr lang="de-DE" sz="3600" b="1">
                <a:latin typeface="Times New Roman" panose="02020603050405020304" pitchFamily="18" charset="0"/>
                <a:ea typeface="Times New Roman" panose="02020603050405020304" pitchFamily="18" charset="0"/>
              </a:rPr>
              <a:t>Sương mù vùng cao như che lấp, nuốt chửng đoàn quân mỏi mệt</a:t>
            </a:r>
            <a:r>
              <a:rPr lang="de-DE">
                <a:latin typeface="Times New Roman" panose="02020603050405020304" pitchFamily="18" charset="0"/>
                <a:ea typeface="Times New Roman" panose="02020603050405020304" pitchFamily="18" charset="0"/>
              </a:rPr>
              <a:t>.</a:t>
            </a:r>
            <a:endParaRPr lang="en-GB" b="1" i="1">
              <a:effectLst/>
              <a:latin typeface="Times New Roman" panose="02020603050405020304" pitchFamily="18" charset="0"/>
              <a:ea typeface="Times New Roman" panose="02020603050405020304" pitchFamily="18" charset="0"/>
            </a:endParaRPr>
          </a:p>
        </p:txBody>
      </p:sp>
      <p:sp>
        <p:nvSpPr>
          <p:cNvPr id="7" name="Rectangle 6"/>
          <p:cNvSpPr/>
          <p:nvPr/>
        </p:nvSpPr>
        <p:spPr>
          <a:xfrm>
            <a:off x="2362200" y="4314421"/>
            <a:ext cx="7188186" cy="646331"/>
          </a:xfrm>
          <a:prstGeom prst="rect">
            <a:avLst/>
          </a:prstGeom>
        </p:spPr>
        <p:txBody>
          <a:bodyPr wrap="none">
            <a:spAutoFit/>
          </a:bodyPr>
          <a:lstStyle/>
          <a:p>
            <a:r>
              <a:rPr lang="de-DE" sz="3600" b="1" i="1" spc="-10">
                <a:latin typeface="Times New Roman" panose="02020603050405020304" pitchFamily="18" charset="0"/>
                <a:ea typeface="Calibri" panose="020F0502020204030204" pitchFamily="34" charset="0"/>
              </a:rPr>
              <a:t>Thiên nhiên Tây Bắc hùng vĩ, dữ dội</a:t>
            </a:r>
            <a:endParaRPr lang="en-GB" sz="3600" b="1"/>
          </a:p>
        </p:txBody>
      </p:sp>
      <p:sp>
        <p:nvSpPr>
          <p:cNvPr id="26" name="Oval 25"/>
          <p:cNvSpPr/>
          <p:nvPr/>
        </p:nvSpPr>
        <p:spPr>
          <a:xfrm>
            <a:off x="1914572" y="5636074"/>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4" grpId="0"/>
      <p:bldP spid="7" grpId="0"/>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3931241" y="-2974527"/>
            <a:ext cx="9968320" cy="1645920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883" y="5933387"/>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ectangle 15"/>
          <p:cNvSpPr/>
          <p:nvPr/>
        </p:nvSpPr>
        <p:spPr>
          <a:xfrm>
            <a:off x="945951" y="1407550"/>
            <a:ext cx="11486478" cy="692497"/>
          </a:xfrm>
          <a:prstGeom prst="rect">
            <a:avLst/>
          </a:prstGeom>
        </p:spPr>
        <p:txBody>
          <a:bodyPr wrap="none">
            <a:spAutoFit/>
          </a:bodyPr>
          <a:lstStyle/>
          <a:p>
            <a:pPr marL="457200" marR="194310" algn="just">
              <a:lnSpc>
                <a:spcPct val="130000"/>
              </a:lnSpc>
              <a:spcAft>
                <a:spcPts val="0"/>
              </a:spcAft>
              <a:tabLst>
                <a:tab pos="422910" algn="l"/>
              </a:tabLst>
            </a:pPr>
            <a:r>
              <a:rPr lang="de-DE" sz="3000" b="1">
                <a:latin typeface="Times New Roman" panose="02020603050405020304" pitchFamily="18" charset="0"/>
                <a:ea typeface="Times New Roman" panose="02020603050405020304" pitchFamily="18" charset="0"/>
                <a:cs typeface="Times New Roman" panose="02020603050405020304" pitchFamily="18" charset="0"/>
              </a:rPr>
              <a:t>Địa hình cheo leo, hiểm trở với những đồi cao, dốc đứng hùng vĩ:</a:t>
            </a:r>
            <a:endParaRPr lang="en-GB" sz="30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1099965" y="2961754"/>
            <a:ext cx="10255090" cy="2169825"/>
          </a:xfrm>
          <a:prstGeom prst="rect">
            <a:avLst/>
          </a:prstGeom>
        </p:spPr>
        <p:txBody>
          <a:bodyPr wrap="square">
            <a:spAutoFit/>
          </a:bodyPr>
          <a:lstStyle/>
          <a:p>
            <a:pPr marL="457200" marR="194310" algn="just">
              <a:lnSpc>
                <a:spcPct val="150000"/>
              </a:lnSpc>
              <a:spcAft>
                <a:spcPts val="0"/>
              </a:spcAft>
              <a:tabLst>
                <a:tab pos="422910" algn="l"/>
              </a:tabLst>
            </a:pPr>
            <a:r>
              <a:rPr lang="de-DE" sz="3000" b="1">
                <a:latin typeface="Times New Roman" panose="02020603050405020304" pitchFamily="18" charset="0"/>
                <a:ea typeface="Times New Roman" panose="02020603050405020304" pitchFamily="18" charset="0"/>
                <a:cs typeface="Times New Roman" panose="02020603050405020304" pitchFamily="18" charset="0"/>
              </a:rPr>
              <a:t>+ </a:t>
            </a:r>
            <a:r>
              <a:rPr lang="vi-VN" sz="3000" b="1">
                <a:latin typeface="Times New Roman" panose="02020603050405020304" pitchFamily="18" charset="0"/>
                <a:ea typeface="Times New Roman" panose="02020603050405020304" pitchFamily="18" charset="0"/>
                <a:cs typeface="Times New Roman" panose="02020603050405020304" pitchFamily="18" charset="0"/>
              </a:rPr>
              <a:t>N</a:t>
            </a:r>
            <a:r>
              <a:rPr lang="de-DE" sz="3000" b="1">
                <a:latin typeface="Times New Roman" panose="02020603050405020304" pitchFamily="18" charset="0"/>
                <a:ea typeface="Times New Roman" panose="02020603050405020304" pitchFamily="18" charset="0"/>
                <a:cs typeface="Times New Roman" panose="02020603050405020304" pitchFamily="18" charset="0"/>
              </a:rPr>
              <a:t>hững từ ngữ giàu chất tạo hình: </a:t>
            </a:r>
            <a:r>
              <a:rPr lang="de-DE" sz="30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Dốc lên khúc khuỷu, dốc thăm thẳm/ Ngàn thước lên cao, ngàn thước xuống/ Heo hút cồn mây, súng ngửi </a:t>
            </a:r>
            <a:r>
              <a:rPr lang="vi-VN" sz="30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trời.</a:t>
            </a:r>
            <a:endParaRPr lang="en-GB"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1125281" y="5540033"/>
            <a:ext cx="10580088" cy="1477328"/>
          </a:xfrm>
          <a:prstGeom prst="rect">
            <a:avLst/>
          </a:prstGeom>
        </p:spPr>
        <p:txBody>
          <a:bodyPr wrap="square">
            <a:spAutoFit/>
          </a:bodyPr>
          <a:lstStyle/>
          <a:p>
            <a:pPr marL="457200" marR="194310" algn="just">
              <a:lnSpc>
                <a:spcPct val="150000"/>
              </a:lnSpc>
              <a:spcAft>
                <a:spcPts val="0"/>
              </a:spcAft>
              <a:tabLst>
                <a:tab pos="422910" algn="l"/>
              </a:tabLst>
            </a:pPr>
            <a:r>
              <a:rPr lang="de-DE" sz="3000" b="1">
                <a:latin typeface="Times New Roman" panose="02020603050405020304" pitchFamily="18" charset="0"/>
                <a:ea typeface="Times New Roman" panose="02020603050405020304" pitchFamily="18" charset="0"/>
                <a:cs typeface="Times New Roman" panose="02020603050405020304" pitchFamily="18" charset="0"/>
              </a:rPr>
              <a:t>+ </a:t>
            </a:r>
            <a:r>
              <a:rPr lang="vi-VN" sz="3000" b="1">
                <a:latin typeface="Times New Roman" panose="02020603050405020304" pitchFamily="18" charset="0"/>
                <a:ea typeface="Times New Roman" panose="02020603050405020304" pitchFamily="18" charset="0"/>
                <a:cs typeface="Times New Roman" panose="02020603050405020304" pitchFamily="18" charset="0"/>
              </a:rPr>
              <a:t>D</a:t>
            </a:r>
            <a:r>
              <a:rPr lang="de-DE" sz="3000" b="1">
                <a:latin typeface="Times New Roman" panose="02020603050405020304" pitchFamily="18" charset="0"/>
                <a:ea typeface="Times New Roman" panose="02020603050405020304" pitchFamily="18" charset="0"/>
                <a:cs typeface="Times New Roman" panose="02020603050405020304" pitchFamily="18" charset="0"/>
              </a:rPr>
              <a:t>ùng từ </a:t>
            </a:r>
            <a:r>
              <a:rPr lang="de-DE" sz="30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thăm thẳm </a:t>
            </a:r>
            <a:r>
              <a:rPr lang="de-DE" sz="3000" b="1">
                <a:latin typeface="Times New Roman" panose="02020603050405020304" pitchFamily="18" charset="0"/>
                <a:ea typeface="Times New Roman" panose="02020603050405020304" pitchFamily="18" charset="0"/>
                <a:cs typeface="Times New Roman" panose="02020603050405020304" pitchFamily="18" charset="0"/>
              </a:rPr>
              <a:t>vốn chỉ độ </a:t>
            </a:r>
            <a:r>
              <a:rPr lang="vi-VN" sz="3000" b="1">
                <a:latin typeface="Times New Roman" panose="02020603050405020304" pitchFamily="18" charset="0"/>
                <a:ea typeface="Times New Roman" panose="02020603050405020304" pitchFamily="18" charset="0"/>
                <a:cs typeface="Times New Roman" panose="02020603050405020304" pitchFamily="18" charset="0"/>
              </a:rPr>
              <a:t>sâu</a:t>
            </a:r>
            <a:r>
              <a:rPr lang="de-DE" sz="3000" b="1">
                <a:latin typeface="Times New Roman" panose="02020603050405020304" pitchFamily="18" charset="0"/>
                <a:ea typeface="Times New Roman" panose="02020603050405020304" pitchFamily="18" charset="0"/>
                <a:cs typeface="Times New Roman" panose="02020603050405020304" pitchFamily="18" charset="0"/>
              </a:rPr>
              <a:t> để tả độ cao, kết hợp cặp từ trái nghĩa (</a:t>
            </a:r>
            <a:r>
              <a:rPr lang="de-DE" sz="30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 – xuống</a:t>
            </a:r>
            <a:r>
              <a:rPr lang="de-DE" sz="3000" b="1">
                <a:latin typeface="Times New Roman" panose="02020603050405020304" pitchFamily="18" charset="0"/>
                <a:ea typeface="Times New Roman" panose="02020603050405020304" pitchFamily="18" charset="0"/>
                <a:cs typeface="Times New Roman" panose="02020603050405020304" pitchFamily="18" charset="0"/>
              </a:rPr>
              <a:t>);</a:t>
            </a:r>
            <a:endParaRPr lang="en-GB" sz="30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Oval 18"/>
          <p:cNvSpPr/>
          <p:nvPr/>
        </p:nvSpPr>
        <p:spPr>
          <a:xfrm>
            <a:off x="1125281" y="1589239"/>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21" name="Picture 2" descr="D:\CHUYEN MON\HOC LIEU NGU VAN\ANH TU LIEU\Anh bai Tây Tiến\kham-pha-canh-dep-viet-nam.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792833" y="138910"/>
            <a:ext cx="6435051" cy="39965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1603180" y="3513921"/>
            <a:ext cx="6028804" cy="50454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6" grpId="0"/>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3931241" y="-2974527"/>
            <a:ext cx="9968320" cy="1645920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883" y="5933387"/>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7" name="Rectangle 6"/>
          <p:cNvSpPr/>
          <p:nvPr/>
        </p:nvSpPr>
        <p:spPr>
          <a:xfrm>
            <a:off x="1046938" y="1790914"/>
            <a:ext cx="7751481" cy="692497"/>
          </a:xfrm>
          <a:prstGeom prst="rect">
            <a:avLst/>
          </a:prstGeom>
        </p:spPr>
        <p:txBody>
          <a:bodyPr wrap="none">
            <a:spAutoFit/>
          </a:bodyPr>
          <a:lstStyle/>
          <a:p>
            <a:pPr marL="457200" marR="194310" algn="just">
              <a:lnSpc>
                <a:spcPct val="130000"/>
              </a:lnSpc>
              <a:spcAft>
                <a:spcPts val="0"/>
              </a:spcAft>
              <a:tabLst>
                <a:tab pos="422910" algn="l"/>
              </a:tabLst>
            </a:pPr>
            <a:r>
              <a:rPr lang="de-DE" sz="3000" b="1">
                <a:latin typeface="Times New Roman" panose="02020603050405020304" pitchFamily="18" charset="0"/>
                <a:ea typeface="Times New Roman" panose="02020603050405020304" pitchFamily="18" charset="0"/>
                <a:cs typeface="Times New Roman" panose="02020603050405020304" pitchFamily="18" charset="0"/>
              </a:rPr>
              <a:t>+ </a:t>
            </a:r>
            <a:r>
              <a:rPr lang="vi-VN" sz="3000" b="1">
                <a:latin typeface="Times New Roman" panose="02020603050405020304" pitchFamily="18" charset="0"/>
                <a:ea typeface="Times New Roman" panose="02020603050405020304" pitchFamily="18" charset="0"/>
                <a:cs typeface="Times New Roman" panose="02020603050405020304" pitchFamily="18" charset="0"/>
              </a:rPr>
              <a:t>D</a:t>
            </a:r>
            <a:r>
              <a:rPr lang="de-DE" sz="3000" b="1">
                <a:latin typeface="Times New Roman" panose="02020603050405020304" pitchFamily="18" charset="0"/>
                <a:ea typeface="Times New Roman" panose="02020603050405020304" pitchFamily="18" charset="0"/>
                <a:cs typeface="Times New Roman" panose="02020603050405020304" pitchFamily="18" charset="0"/>
              </a:rPr>
              <a:t>ùng </a:t>
            </a:r>
            <a:r>
              <a:rPr lang="vi-VN" sz="3000" b="1">
                <a:latin typeface="Times New Roman" panose="02020603050405020304" pitchFamily="18" charset="0"/>
                <a:ea typeface="Times New Roman" panose="02020603050405020304" pitchFamily="18" charset="0"/>
                <a:cs typeface="Times New Roman" panose="02020603050405020304" pitchFamily="18" charset="0"/>
              </a:rPr>
              <a:t>điệp</a:t>
            </a:r>
            <a:r>
              <a:rPr lang="de-DE" sz="3000" b="1">
                <a:latin typeface="Times New Roman" panose="02020603050405020304" pitchFamily="18" charset="0"/>
                <a:ea typeface="Times New Roman" panose="02020603050405020304" pitchFamily="18" charset="0"/>
                <a:cs typeface="Times New Roman" panose="02020603050405020304" pitchFamily="18" charset="0"/>
              </a:rPr>
              <a:t> từ </a:t>
            </a:r>
            <a:r>
              <a:rPr lang="de-DE" sz="3000" b="1" i="1" u="sng">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dốc</a:t>
            </a:r>
            <a:r>
              <a:rPr lang="de-DE" sz="3000" b="1">
                <a:latin typeface="Times New Roman" panose="02020603050405020304" pitchFamily="18" charset="0"/>
                <a:ea typeface="Times New Roman" panose="02020603050405020304" pitchFamily="18" charset="0"/>
                <a:cs typeface="Times New Roman" panose="02020603050405020304" pitchFamily="18" charset="0"/>
              </a:rPr>
              <a:t>, </a:t>
            </a:r>
            <a:r>
              <a:rPr lang="vi-VN" sz="3000" b="1">
                <a:latin typeface="Times New Roman" panose="02020603050405020304" pitchFamily="18" charset="0"/>
                <a:ea typeface="Times New Roman" panose="02020603050405020304" pitchFamily="18" charset="0"/>
                <a:cs typeface="Times New Roman" panose="02020603050405020304" pitchFamily="18" charset="0"/>
              </a:rPr>
              <a:t>điệp</a:t>
            </a:r>
            <a:r>
              <a:rPr lang="de-DE" sz="3000" b="1">
                <a:latin typeface="Times New Roman" panose="02020603050405020304" pitchFamily="18" charset="0"/>
                <a:ea typeface="Times New Roman" panose="02020603050405020304" pitchFamily="18" charset="0"/>
                <a:cs typeface="Times New Roman" panose="02020603050405020304" pitchFamily="18" charset="0"/>
              </a:rPr>
              <a:t> ngữ </a:t>
            </a:r>
            <a:r>
              <a:rPr lang="de-DE" sz="3000" b="1" i="1" u="sng">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ngàn thước</a:t>
            </a:r>
            <a:r>
              <a:rPr lang="de-DE" sz="3000" b="1">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1549213" y="3071065"/>
            <a:ext cx="10243620" cy="2862322"/>
          </a:xfrm>
          <a:prstGeom prst="rect">
            <a:avLst/>
          </a:prstGeom>
        </p:spPr>
        <p:txBody>
          <a:bodyPr wrap="square">
            <a:spAutoFit/>
          </a:bodyPr>
          <a:lstStyle/>
          <a:p>
            <a:pPr>
              <a:lnSpc>
                <a:spcPct val="150000"/>
              </a:lnSpc>
            </a:pPr>
            <a:r>
              <a:rPr lang="en-US" sz="3000" b="1">
                <a:latin typeface="Times New Roman" panose="02020603050405020304" pitchFamily="18" charset="0"/>
                <a:ea typeface="Calibri" panose="020F0502020204030204" pitchFamily="34" charset="0"/>
                <a:cs typeface="Times New Roman" panose="02020603050405020304" pitchFamily="18" charset="0"/>
              </a:rPr>
              <a:t>+</a:t>
            </a:r>
            <a:r>
              <a:rPr lang="vi-VN" sz="3000" b="1">
                <a:latin typeface="Times New Roman" panose="02020603050405020304" pitchFamily="18" charset="0"/>
                <a:ea typeface="Calibri" panose="020F0502020204030204" pitchFamily="34" charset="0"/>
                <a:cs typeface="Times New Roman" panose="02020603050405020304" pitchFamily="18" charset="0"/>
              </a:rPr>
              <a:t> Cá</a:t>
            </a:r>
            <a:r>
              <a:rPr lang="en-US" sz="3000" b="1">
                <a:latin typeface="Times New Roman" panose="02020603050405020304" pitchFamily="18" charset="0"/>
                <a:ea typeface="Calibri" panose="020F0502020204030204" pitchFamily="34" charset="0"/>
                <a:cs typeface="Times New Roman" panose="02020603050405020304" pitchFamily="18" charset="0"/>
              </a:rPr>
              <a:t>ch phối hợp thanh </a:t>
            </a:r>
            <a:r>
              <a:rPr lang="vi-VN" sz="3000" b="1">
                <a:latin typeface="Times New Roman" panose="02020603050405020304" pitchFamily="18" charset="0"/>
                <a:ea typeface="Calibri" panose="020F0502020204030204" pitchFamily="34" charset="0"/>
                <a:cs typeface="Times New Roman" panose="02020603050405020304" pitchFamily="18" charset="0"/>
              </a:rPr>
              <a:t>điệu</a:t>
            </a:r>
            <a:r>
              <a:rPr lang="en-US" sz="3000" b="1">
                <a:latin typeface="Times New Roman" panose="02020603050405020304" pitchFamily="18" charset="0"/>
                <a:ea typeface="Calibri" panose="020F0502020204030204" pitchFamily="34" charset="0"/>
                <a:cs typeface="Times New Roman" panose="02020603050405020304" pitchFamily="18" charset="0"/>
              </a:rPr>
              <a:t> độc đáo (Có những </a:t>
            </a:r>
            <a:r>
              <a:rPr lang="vi-VN" sz="3000" b="1">
                <a:latin typeface="Times New Roman" panose="02020603050405020304" pitchFamily="18" charset="0"/>
                <a:ea typeface="Calibri" panose="020F0502020204030204" pitchFamily="34" charset="0"/>
                <a:cs typeface="Times New Roman" panose="02020603050405020304" pitchFamily="18" charset="0"/>
              </a:rPr>
              <a:t>câ</a:t>
            </a:r>
            <a:r>
              <a:rPr lang="en-US" sz="3000" b="1">
                <a:latin typeface="Times New Roman" panose="02020603050405020304" pitchFamily="18" charset="0"/>
                <a:ea typeface="Calibri" panose="020F0502020204030204" pitchFamily="34" charset="0"/>
                <a:cs typeface="Times New Roman" panose="02020603050405020304" pitchFamily="18" charset="0"/>
              </a:rPr>
              <a:t>u thơ sử dụng nhiều thanh trắc kết hợp với những </a:t>
            </a:r>
            <a:r>
              <a:rPr lang="vi-VN" sz="3000" b="1">
                <a:latin typeface="Times New Roman" panose="02020603050405020304" pitchFamily="18" charset="0"/>
                <a:ea typeface="Calibri" panose="020F0502020204030204" pitchFamily="34" charset="0"/>
                <a:cs typeface="Times New Roman" panose="02020603050405020304" pitchFamily="18" charset="0"/>
              </a:rPr>
              <a:t>câu</a:t>
            </a:r>
            <a:r>
              <a:rPr lang="en-US" sz="3000" b="1">
                <a:latin typeface="Times New Roman" panose="02020603050405020304" pitchFamily="18" charset="0"/>
                <a:ea typeface="Calibri" panose="020F0502020204030204" pitchFamily="34" charset="0"/>
                <a:cs typeface="Times New Roman" panose="02020603050405020304" pitchFamily="18" charset="0"/>
              </a:rPr>
              <a:t> </a:t>
            </a:r>
            <a:r>
              <a:rPr lang="vi-VN" sz="3000" b="1">
                <a:latin typeface="Times New Roman" panose="02020603050405020304" pitchFamily="18" charset="0"/>
                <a:ea typeface="Calibri" panose="020F0502020204030204" pitchFamily="34" charset="0"/>
                <a:cs typeface="Times New Roman" panose="02020603050405020304" pitchFamily="18" charset="0"/>
              </a:rPr>
              <a:t>thơ </a:t>
            </a:r>
            <a:r>
              <a:rPr lang="en-US" sz="3000" b="1">
                <a:latin typeface="Times New Roman" panose="02020603050405020304" pitchFamily="18" charset="0"/>
                <a:ea typeface="Calibri" panose="020F0502020204030204" pitchFamily="34" charset="0"/>
                <a:cs typeface="Times New Roman" panose="02020603050405020304" pitchFamily="18" charset="0"/>
              </a:rPr>
              <a:t>toàn thanh bằng); cách ngắt nhịp gấp khúc 4/ 3 (</a:t>
            </a:r>
            <a:r>
              <a:rPr lang="en-US" sz="30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Ngàn thước lên cao… xuống</a:t>
            </a:r>
            <a:r>
              <a:rPr lang="en-US" sz="3000" b="1">
                <a:latin typeface="Times New Roman" panose="02020603050405020304" pitchFamily="18" charset="0"/>
                <a:ea typeface="Calibri" panose="020F0502020204030204" pitchFamily="34" charset="0"/>
                <a:cs typeface="Times New Roman" panose="02020603050405020304" pitchFamily="18" charset="0"/>
              </a:rPr>
              <a:t>) </a:t>
            </a:r>
            <a:endParaRPr lang="en-GB" sz="3000" b="1">
              <a:latin typeface="Times New Roman" panose="02020603050405020304" pitchFamily="18" charset="0"/>
              <a:cs typeface="Times New Roman" panose="02020603050405020304" pitchFamily="18" charset="0"/>
            </a:endParaRPr>
          </a:p>
        </p:txBody>
      </p:sp>
      <p:sp>
        <p:nvSpPr>
          <p:cNvPr id="9" name="Rectangle 8"/>
          <p:cNvSpPr/>
          <p:nvPr/>
        </p:nvSpPr>
        <p:spPr>
          <a:xfrm>
            <a:off x="2869514" y="6681245"/>
            <a:ext cx="9371932" cy="1394356"/>
          </a:xfrm>
          <a:prstGeom prst="rect">
            <a:avLst/>
          </a:prstGeom>
        </p:spPr>
        <p:txBody>
          <a:bodyPr wrap="square">
            <a:spAutoFit/>
          </a:bodyPr>
          <a:lstStyle/>
          <a:p>
            <a:pPr>
              <a:lnSpc>
                <a:spcPct val="150000"/>
              </a:lnSpc>
            </a:pPr>
            <a:r>
              <a:rPr lang="de-DE" sz="3000">
                <a:latin typeface="Times New Roman" panose="02020603050405020304" pitchFamily="18" charset="0"/>
                <a:ea typeface="Calibri" panose="020F0502020204030204" pitchFamily="34" charset="0"/>
                <a:cs typeface="Times New Roman" panose="02020603050405020304" pitchFamily="18" charset="0"/>
              </a:rPr>
              <a:t> </a:t>
            </a:r>
            <a:r>
              <a:rPr lang="vi-VN" sz="3000" b="1">
                <a:latin typeface="Times New Roman" panose="02020603050405020304" pitchFamily="18" charset="0"/>
                <a:ea typeface="Calibri" panose="020F0502020204030204" pitchFamily="34" charset="0"/>
                <a:cs typeface="Times New Roman" panose="02020603050405020304" pitchFamily="18" charset="0"/>
              </a:rPr>
              <a:t>D</a:t>
            </a:r>
            <a:r>
              <a:rPr lang="de-DE" sz="3000" b="1">
                <a:latin typeface="Times New Roman" panose="02020603050405020304" pitchFamily="18" charset="0"/>
                <a:ea typeface="Calibri" panose="020F0502020204030204" pitchFamily="34" charset="0"/>
                <a:cs typeface="Times New Roman" panose="02020603050405020304" pitchFamily="18" charset="0"/>
              </a:rPr>
              <a:t>iễn tả thật đắc địa sự hiểm trở, trùng điệp, độ cao ngất của núi đèo miền Tây</a:t>
            </a:r>
            <a:endParaRPr lang="en-GB" sz="3000" b="1">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14829" y="6852972"/>
            <a:ext cx="931975" cy="764923"/>
          </a:xfrm>
          <a:prstGeom prst="rect">
            <a:avLst/>
          </a:prstGeom>
        </p:spPr>
      </p:pic>
      <p:pic>
        <p:nvPicPr>
          <p:cNvPr id="21" name="Picture 2" descr="D:\CHUYEN MON\HOC LIEU NGU VAN\ANH TU LIEU\Anh bai Tây Tiến\kham-pha-canh-dep-viet-nam.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792833" y="138910"/>
            <a:ext cx="6435051" cy="39965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1603180" y="3513921"/>
            <a:ext cx="6028804" cy="50454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1000"/>
                                        <p:tgtEl>
                                          <p:spTgt spid="8">
                                            <p:txEl>
                                              <p:pRg st="0" end="0"/>
                                            </p:txEl>
                                          </p:spTgt>
                                        </p:tgtEl>
                                      </p:cBhvr>
                                    </p:animEffect>
                                    <p:anim calcmode="lin" valueType="num">
                                      <p:cBhvr>
                                        <p:cTn id="2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883" y="5856712"/>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ectangle 15"/>
          <p:cNvSpPr/>
          <p:nvPr/>
        </p:nvSpPr>
        <p:spPr>
          <a:xfrm>
            <a:off x="1600200" y="1670274"/>
            <a:ext cx="13408522" cy="2012859"/>
          </a:xfrm>
          <a:prstGeom prst="rect">
            <a:avLst/>
          </a:prstGeom>
        </p:spPr>
        <p:txBody>
          <a:bodyPr wrap="square">
            <a:spAutoFit/>
          </a:bodyPr>
          <a:lstStyle/>
          <a:p>
            <a:pPr marL="457200" marR="196850" algn="just">
              <a:lnSpc>
                <a:spcPct val="130000"/>
              </a:lnSpc>
              <a:spcAft>
                <a:spcPts val="0"/>
              </a:spcAft>
              <a:tabLst>
                <a:tab pos="408305" algn="l"/>
              </a:tabLst>
            </a:pPr>
            <a:r>
              <a:rPr lang="de-DE" sz="3200">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Không</a:t>
            </a:r>
            <a:r>
              <a:rPr lang="de-DE" sz="3200" b="1" spc="-85">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gian</a:t>
            </a:r>
            <a:r>
              <a:rPr lang="de-DE" sz="3200" b="1" spc="-80">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hoang</a:t>
            </a:r>
            <a:r>
              <a:rPr lang="de-DE" sz="3200" b="1" spc="-80">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vu,</a:t>
            </a:r>
            <a:r>
              <a:rPr lang="de-DE" sz="3200" b="1" spc="-80">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hiểm</a:t>
            </a:r>
            <a:r>
              <a:rPr lang="de-DE" sz="3200" b="1" spc="-85">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trở</a:t>
            </a:r>
            <a:r>
              <a:rPr lang="de-DE" sz="3200" b="1" spc="-80">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đến</a:t>
            </a:r>
            <a:r>
              <a:rPr lang="de-DE" sz="3200" b="1" spc="-80">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rợn</a:t>
            </a:r>
            <a:r>
              <a:rPr lang="de-DE" sz="3200" b="1" spc="-80">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ngợp</a:t>
            </a:r>
            <a:r>
              <a:rPr lang="de-DE" sz="3200" b="1" spc="-85">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được</a:t>
            </a:r>
            <a:r>
              <a:rPr lang="de-DE" sz="3200" b="1" spc="-80">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thể</a:t>
            </a:r>
            <a:r>
              <a:rPr lang="de-DE" sz="3200" b="1" spc="-80">
                <a:latin typeface="Times New Roman" panose="02020603050405020304" pitchFamily="18" charset="0"/>
                <a:ea typeface="Times New Roman" panose="02020603050405020304" pitchFamily="18" charset="0"/>
              </a:rPr>
              <a:t> </a:t>
            </a:r>
            <a:r>
              <a:rPr lang="vi-VN" sz="3200" b="1">
                <a:latin typeface="Times New Roman" panose="02020603050405020304" pitchFamily="18" charset="0"/>
                <a:ea typeface="Times New Roman" panose="02020603050405020304" pitchFamily="18" charset="0"/>
              </a:rPr>
              <a:t>hiện</a:t>
            </a:r>
            <a:r>
              <a:rPr lang="de-DE" sz="3200" b="1" spc="-80">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qua:</a:t>
            </a:r>
            <a:r>
              <a:rPr lang="de-DE" sz="3200" b="1" spc="-85">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Đảo</a:t>
            </a:r>
            <a:r>
              <a:rPr lang="de-DE" sz="3200" b="1" spc="-80">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ngữ</a:t>
            </a:r>
            <a:r>
              <a:rPr lang="de-DE" sz="3200" b="1" spc="-80">
                <a:latin typeface="Times New Roman" panose="02020603050405020304" pitchFamily="18" charset="0"/>
                <a:ea typeface="Times New Roman" panose="02020603050405020304" pitchFamily="18" charset="0"/>
              </a:rPr>
              <a:t> </a:t>
            </a:r>
            <a:r>
              <a:rPr lang="de-DE" sz="3200" b="1" i="1">
                <a:latin typeface="Times New Roman" panose="02020603050405020304" pitchFamily="18" charset="0"/>
                <a:ea typeface="Times New Roman" panose="02020603050405020304" pitchFamily="18" charset="0"/>
              </a:rPr>
              <a:t>heo</a:t>
            </a:r>
            <a:r>
              <a:rPr lang="de-DE" sz="3200" b="1" i="1" spc="-80">
                <a:latin typeface="Times New Roman" panose="02020603050405020304" pitchFamily="18" charset="0"/>
                <a:ea typeface="Times New Roman" panose="02020603050405020304" pitchFamily="18" charset="0"/>
              </a:rPr>
              <a:t> </a:t>
            </a:r>
            <a:r>
              <a:rPr lang="de-DE" sz="3200" b="1" i="1">
                <a:latin typeface="Times New Roman" panose="02020603050405020304" pitchFamily="18" charset="0"/>
                <a:ea typeface="Times New Roman" panose="02020603050405020304" pitchFamily="18" charset="0"/>
              </a:rPr>
              <a:t>hút</a:t>
            </a:r>
            <a:r>
              <a:rPr lang="de-DE" sz="3200" b="1">
                <a:latin typeface="Times New Roman" panose="02020603050405020304" pitchFamily="18" charset="0"/>
                <a:ea typeface="Times New Roman" panose="02020603050405020304" pitchFamily="18" charset="0"/>
              </a:rPr>
              <a:t>; </a:t>
            </a:r>
            <a:r>
              <a:rPr lang="vi-VN" sz="3200" b="1">
                <a:latin typeface="Times New Roman" panose="02020603050405020304" pitchFamily="18" charset="0"/>
                <a:ea typeface="Times New Roman" panose="02020603050405020304" pitchFamily="18" charset="0"/>
              </a:rPr>
              <a:t>liệt</a:t>
            </a:r>
            <a:r>
              <a:rPr lang="de-DE" sz="3200" b="1">
                <a:latin typeface="Times New Roman" panose="02020603050405020304" pitchFamily="18" charset="0"/>
                <a:ea typeface="Times New Roman" panose="02020603050405020304" pitchFamily="18" charset="0"/>
              </a:rPr>
              <a:t> kê gợi hàng loạt địa danh (</a:t>
            </a:r>
            <a:r>
              <a:rPr lang="de-DE" sz="3200" b="1" i="1">
                <a:solidFill>
                  <a:srgbClr val="FF0000"/>
                </a:solidFill>
                <a:latin typeface="Times New Roman" panose="02020603050405020304" pitchFamily="18" charset="0"/>
                <a:ea typeface="Times New Roman" panose="02020603050405020304" pitchFamily="18" charset="0"/>
              </a:rPr>
              <a:t>Sài Khao, Mường Lát, Pha Luông, Mường Hịch,…</a:t>
            </a:r>
            <a:r>
              <a:rPr lang="de-DE" sz="3200" b="1">
                <a:latin typeface="Times New Roman" panose="02020603050405020304" pitchFamily="18" charset="0"/>
                <a:ea typeface="Times New Roman" panose="02020603050405020304" pitchFamily="18" charset="0"/>
              </a:rPr>
              <a:t>); phép </a:t>
            </a:r>
            <a:r>
              <a:rPr lang="vi-VN" sz="3200" b="1">
                <a:latin typeface="Times New Roman" panose="02020603050405020304" pitchFamily="18" charset="0"/>
                <a:ea typeface="Times New Roman" panose="02020603050405020304" pitchFamily="18" charset="0"/>
              </a:rPr>
              <a:t>nhân</a:t>
            </a:r>
            <a:r>
              <a:rPr lang="de-DE" sz="3200" b="1">
                <a:latin typeface="Times New Roman" panose="02020603050405020304" pitchFamily="18" charset="0"/>
                <a:ea typeface="Times New Roman" panose="02020603050405020304" pitchFamily="18" charset="0"/>
              </a:rPr>
              <a:t> hoá (</a:t>
            </a:r>
            <a:r>
              <a:rPr lang="de-DE" sz="3200" b="1" i="1">
                <a:solidFill>
                  <a:srgbClr val="FF0000"/>
                </a:solidFill>
                <a:latin typeface="Times New Roman" panose="02020603050405020304" pitchFamily="18" charset="0"/>
                <a:ea typeface="Times New Roman" panose="02020603050405020304" pitchFamily="18" charset="0"/>
              </a:rPr>
              <a:t>thác gầm thét/ cọp trêu người</a:t>
            </a:r>
            <a:r>
              <a:rPr lang="de-DE" sz="3200" b="1">
                <a:latin typeface="Times New Roman" panose="02020603050405020304" pitchFamily="18" charset="0"/>
                <a:ea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endParaRPr>
          </a:p>
        </p:txBody>
      </p:sp>
      <p:sp>
        <p:nvSpPr>
          <p:cNvPr id="17" name="Oval 16"/>
          <p:cNvSpPr/>
          <p:nvPr/>
        </p:nvSpPr>
        <p:spPr>
          <a:xfrm>
            <a:off x="1862982" y="1934749"/>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pic>
        <p:nvPicPr>
          <p:cNvPr id="18" name="Picture 4" descr="Leo đỉnh Pha Luông - Mộc Châu cần biết những gì? | My Aloha"/>
          <p:cNvPicPr>
            <a:picLocks noChangeAspect="1" noChangeArrowheads="1"/>
          </p:cNvPicPr>
          <p:nvPr/>
        </p:nvPicPr>
        <p:blipFill>
          <a:blip r:embed="rId16"/>
          <a:srcRect/>
          <a:stretch>
            <a:fillRect/>
          </a:stretch>
        </p:blipFill>
        <p:spPr bwMode="auto">
          <a:xfrm>
            <a:off x="2124723" y="4514063"/>
            <a:ext cx="6099900" cy="3986742"/>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9" name="Picture 2" descr="CCB Sinh viên: Bài thơ Tây Tiến"/>
          <p:cNvPicPr>
            <a:picLocks noChangeAspect="1" noChangeArrowheads="1"/>
          </p:cNvPicPr>
          <p:nvPr/>
        </p:nvPicPr>
        <p:blipFill>
          <a:blip r:embed="rId17"/>
          <a:srcRect/>
          <a:stretch>
            <a:fillRect/>
          </a:stretch>
        </p:blipFill>
        <p:spPr bwMode="auto">
          <a:xfrm>
            <a:off x="9066288" y="4514063"/>
            <a:ext cx="6135120" cy="3986742"/>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0731" y="5866539"/>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4" name="Rectangle 3"/>
          <p:cNvSpPr/>
          <p:nvPr/>
        </p:nvSpPr>
        <p:spPr>
          <a:xfrm>
            <a:off x="2063536" y="1754970"/>
            <a:ext cx="12767213" cy="584775"/>
          </a:xfrm>
          <a:prstGeom prst="rect">
            <a:avLst/>
          </a:prstGeom>
        </p:spPr>
        <p:txBody>
          <a:bodyPr wrap="none">
            <a:spAutoFit/>
          </a:bodyPr>
          <a:lstStyle/>
          <a:p>
            <a:r>
              <a:rPr lang="de-DE" sz="3200" b="1">
                <a:latin typeface="Times New Roman" panose="02020603050405020304" pitchFamily="18" charset="0"/>
                <a:ea typeface="Calibri" panose="020F0502020204030204" pitchFamily="34" charset="0"/>
              </a:rPr>
              <a:t>Thiên nhiên miền Tây Bắc cũng hiện lên không kém phần mĩ lệ, nên thơ</a:t>
            </a:r>
            <a:endParaRPr lang="en-GB" sz="3200"/>
          </a:p>
        </p:txBody>
      </p:sp>
      <p:sp>
        <p:nvSpPr>
          <p:cNvPr id="6" name="Rectangle 5"/>
          <p:cNvSpPr/>
          <p:nvPr/>
        </p:nvSpPr>
        <p:spPr>
          <a:xfrm>
            <a:off x="1567380" y="2554803"/>
            <a:ext cx="9553374" cy="1569660"/>
          </a:xfrm>
          <a:prstGeom prst="rect">
            <a:avLst/>
          </a:prstGeom>
        </p:spPr>
        <p:txBody>
          <a:bodyPr wrap="square">
            <a:spAutoFit/>
          </a:bodyPr>
          <a:lstStyle/>
          <a:p>
            <a:pPr marL="114300" indent="179705">
              <a:lnSpc>
                <a:spcPct val="150000"/>
              </a:lnSpc>
              <a:spcAft>
                <a:spcPts val="0"/>
              </a:spcAft>
            </a:pPr>
            <a:r>
              <a:rPr lang="vi-VN" sz="3200" b="1">
                <a:latin typeface="Times New Roman" panose="02020603050405020304" pitchFamily="18" charset="0"/>
                <a:ea typeface="Times New Roman" panose="02020603050405020304" pitchFamily="18" charset="0"/>
              </a:rPr>
              <a:t>+ </a:t>
            </a:r>
            <a:r>
              <a:rPr lang="vi-VN" sz="3200" b="1" i="1">
                <a:solidFill>
                  <a:srgbClr val="FF0000"/>
                </a:solidFill>
                <a:latin typeface="Times New Roman" panose="02020603050405020304" pitchFamily="18" charset="0"/>
                <a:ea typeface="Times New Roman" panose="02020603050405020304" pitchFamily="18" charset="0"/>
              </a:rPr>
              <a:t>Mường Lát </a:t>
            </a:r>
            <a:r>
              <a:rPr lang="vi-VN" sz="3200" b="1" i="1" u="sng">
                <a:solidFill>
                  <a:srgbClr val="FF0000"/>
                </a:solidFill>
                <a:latin typeface="Times New Roman" panose="02020603050405020304" pitchFamily="18" charset="0"/>
                <a:ea typeface="Times New Roman" panose="02020603050405020304" pitchFamily="18" charset="0"/>
              </a:rPr>
              <a:t>hoa</a:t>
            </a:r>
            <a:r>
              <a:rPr lang="vi-VN" sz="3200" b="1" i="1">
                <a:solidFill>
                  <a:srgbClr val="FF0000"/>
                </a:solidFill>
                <a:latin typeface="Times New Roman" panose="02020603050405020304" pitchFamily="18" charset="0"/>
                <a:ea typeface="Times New Roman" panose="02020603050405020304" pitchFamily="18" charset="0"/>
              </a:rPr>
              <a:t> về trong đêm hơi </a:t>
            </a:r>
            <a:r>
              <a:rPr lang="nl-NL" sz="3200" b="1" i="1">
                <a:latin typeface="Times New Roman" panose="02020603050405020304" pitchFamily="18" charset="0"/>
                <a:ea typeface="Times New Roman" panose="02020603050405020304" pitchFamily="18" charset="0"/>
                <a:sym typeface="Wingdings" panose="05000000000000000000" pitchFamily="2" charset="2"/>
              </a:rPr>
              <a:t></a:t>
            </a:r>
            <a:r>
              <a:rPr lang="nl-NL" sz="3200" b="1" i="1">
                <a:latin typeface="Times New Roman" panose="02020603050405020304" pitchFamily="18" charset="0"/>
                <a:ea typeface="Times New Roman" panose="02020603050405020304" pitchFamily="18" charset="0"/>
              </a:rPr>
              <a:t> </a:t>
            </a:r>
            <a:r>
              <a:rPr lang="de-DE" sz="3200" b="1">
                <a:latin typeface="Times New Roman" panose="02020603050405020304" pitchFamily="18" charset="0"/>
                <a:ea typeface="Times New Roman" panose="02020603050405020304" pitchFamily="18" charset="0"/>
              </a:rPr>
              <a:t>gợi không gian huyền ảo: cảnh vật về khuya phủ đầy hơi sương</a:t>
            </a:r>
            <a:endParaRPr lang="en-GB" sz="3200" b="1">
              <a:effectLst/>
              <a:latin typeface="Times New Roman" panose="02020603050405020304" pitchFamily="18" charset="0"/>
              <a:ea typeface="Times New Roman" panose="02020603050405020304" pitchFamily="18" charset="0"/>
            </a:endParaRPr>
          </a:p>
        </p:txBody>
      </p:sp>
      <p:sp>
        <p:nvSpPr>
          <p:cNvPr id="7" name="Rectangle 6"/>
          <p:cNvSpPr/>
          <p:nvPr/>
        </p:nvSpPr>
        <p:spPr>
          <a:xfrm>
            <a:off x="1772067" y="4436098"/>
            <a:ext cx="9144000" cy="3046988"/>
          </a:xfrm>
          <a:prstGeom prst="rect">
            <a:avLst/>
          </a:prstGeom>
        </p:spPr>
        <p:txBody>
          <a:bodyPr>
            <a:spAutoFit/>
          </a:bodyPr>
          <a:lstStyle/>
          <a:p>
            <a:pPr>
              <a:lnSpc>
                <a:spcPct val="150000"/>
              </a:lnSpc>
            </a:pPr>
            <a:r>
              <a:rPr lang="vi-VN" sz="3200" b="1" i="1">
                <a:latin typeface="Times New Roman" panose="02020603050405020304" pitchFamily="18" charset="0"/>
                <a:ea typeface="Calibri" panose="020F0502020204030204" pitchFamily="34" charset="0"/>
              </a:rPr>
              <a:t>+ </a:t>
            </a:r>
            <a:r>
              <a:rPr lang="en-US" sz="3200" b="1" i="1">
                <a:solidFill>
                  <a:srgbClr val="FF0000"/>
                </a:solidFill>
                <a:latin typeface="Times New Roman" panose="02020603050405020304" pitchFamily="18" charset="0"/>
                <a:ea typeface="Calibri" panose="020F0502020204030204" pitchFamily="34" charset="0"/>
              </a:rPr>
              <a:t>Nhà ai Pha Luông </a:t>
            </a:r>
            <a:r>
              <a:rPr lang="en-US" sz="3200" b="1" i="1" u="sng">
                <a:solidFill>
                  <a:srgbClr val="FF0000"/>
                </a:solidFill>
                <a:latin typeface="Times New Roman" panose="02020603050405020304" pitchFamily="18" charset="0"/>
                <a:ea typeface="Calibri" panose="020F0502020204030204" pitchFamily="34" charset="0"/>
              </a:rPr>
              <a:t>mưa </a:t>
            </a:r>
            <a:r>
              <a:rPr lang="en-US" sz="3200" b="1" i="1">
                <a:solidFill>
                  <a:srgbClr val="FF0000"/>
                </a:solidFill>
                <a:latin typeface="Times New Roman" panose="02020603050405020304" pitchFamily="18" charset="0"/>
                <a:ea typeface="Calibri" panose="020F0502020204030204" pitchFamily="34" charset="0"/>
              </a:rPr>
              <a:t>xa khơi</a:t>
            </a:r>
            <a:r>
              <a:rPr lang="en-US" sz="3200" b="1">
                <a:solidFill>
                  <a:srgbClr val="FF0000"/>
                </a:solidFill>
                <a:latin typeface="Times New Roman" panose="02020603050405020304" pitchFamily="18" charset="0"/>
                <a:ea typeface="Calibri" panose="020F0502020204030204" pitchFamily="34" charset="0"/>
              </a:rPr>
              <a:t> </a:t>
            </a:r>
            <a:r>
              <a:rPr lang="en-US" sz="3200" b="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b="1">
                <a:latin typeface="Times New Roman" panose="02020603050405020304" pitchFamily="18" charset="0"/>
                <a:ea typeface="Calibri" panose="020F0502020204030204" pitchFamily="34" charset="0"/>
              </a:rPr>
              <a:t> gợi ra không gian tươi mát, thơ mộng. Câu thơ </a:t>
            </a:r>
            <a:r>
              <a:rPr lang="pt-BR" sz="3200" b="1">
                <a:latin typeface="Times New Roman" panose="02020603050405020304" pitchFamily="18" charset="0"/>
                <a:ea typeface="Calibri" panose="020F0502020204030204" pitchFamily="34" charset="0"/>
              </a:rPr>
              <a:t>toàn thanh bằng, âm ơi kết thúc dòng thơ: câu thơ nhẹ như nhịp thở thư giãn của người lính.</a:t>
            </a:r>
            <a:endParaRPr lang="en-GB" sz="3200" b="1"/>
          </a:p>
        </p:txBody>
      </p:sp>
      <p:sp>
        <p:nvSpPr>
          <p:cNvPr id="8" name="Rectangle 7"/>
          <p:cNvSpPr/>
          <p:nvPr/>
        </p:nvSpPr>
        <p:spPr>
          <a:xfrm>
            <a:off x="3746164" y="7935303"/>
            <a:ext cx="9144000" cy="2012859"/>
          </a:xfrm>
          <a:prstGeom prst="rect">
            <a:avLst/>
          </a:prstGeom>
        </p:spPr>
        <p:txBody>
          <a:bodyPr>
            <a:spAutoFit/>
          </a:bodyPr>
          <a:lstStyle/>
          <a:p>
            <a:pPr marL="114300" marR="198120" indent="179705" algn="just">
              <a:lnSpc>
                <a:spcPct val="130000"/>
              </a:lnSpc>
              <a:spcAft>
                <a:spcPts val="0"/>
              </a:spcAft>
            </a:pPr>
            <a:r>
              <a:rPr lang="pt-BR" sz="3200" b="1">
                <a:latin typeface="Times New Roman" panose="02020603050405020304" pitchFamily="18" charset="0"/>
                <a:ea typeface="Times New Roman" panose="02020603050405020304" pitchFamily="18" charset="0"/>
              </a:rPr>
              <a:t> </a:t>
            </a:r>
            <a:r>
              <a:rPr lang="vi-VN" sz="3200" b="1">
                <a:latin typeface="Times New Roman" panose="02020603050405020304" pitchFamily="18" charset="0"/>
                <a:ea typeface="Times New Roman" panose="02020603050405020304" pitchFamily="18" charset="0"/>
              </a:rPr>
              <a:t>Đặc điểm của thiên nhiên: Hùng vĩ, dữ dội, khắc nghiệt đồng thời cùng mĩ lệ, trữ tình, huyền ảo.</a:t>
            </a:r>
            <a:endParaRPr lang="en-GB" sz="3200">
              <a:effectLst/>
              <a:latin typeface="Times New Roman" panose="02020603050405020304" pitchFamily="18" charset="0"/>
              <a:ea typeface="Times New Roman" panose="02020603050405020304" pitchFamily="18" charset="0"/>
            </a:endParaRPr>
          </a:p>
        </p:txBody>
      </p:sp>
      <p:sp>
        <p:nvSpPr>
          <p:cNvPr id="16" name="Oval 15"/>
          <p:cNvSpPr/>
          <p:nvPr/>
        </p:nvSpPr>
        <p:spPr>
          <a:xfrm>
            <a:off x="1843990" y="1854217"/>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77063" y="7822956"/>
            <a:ext cx="1054685" cy="865638"/>
          </a:xfrm>
          <a:prstGeom prst="rect">
            <a:avLst/>
          </a:prstGeom>
        </p:spPr>
      </p:pic>
      <p:pic>
        <p:nvPicPr>
          <p:cNvPr id="18" name="Picture 4" descr="Heo hút cồn mây súng ngửi trời - Ngữ văn 12 - Vũ Trung Kiên - Thư viện Tư  liệu giáo dục"/>
          <p:cNvPicPr>
            <a:picLocks noChangeAspect="1" noChangeArrowheads="1"/>
          </p:cNvPicPr>
          <p:nvPr/>
        </p:nvPicPr>
        <p:blipFill>
          <a:blip r:embed="rId17"/>
          <a:srcRect/>
          <a:stretch>
            <a:fillRect/>
          </a:stretch>
        </p:blipFill>
        <p:spPr bwMode="auto">
          <a:xfrm>
            <a:off x="10863980" y="2537469"/>
            <a:ext cx="7424020" cy="48667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883015"/>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 Same Side Corner Rectangle 15"/>
          <p:cNvSpPr/>
          <p:nvPr/>
        </p:nvSpPr>
        <p:spPr>
          <a:xfrm rot="5400000">
            <a:off x="3575633" y="-335374"/>
            <a:ext cx="461596" cy="4564862"/>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187000" y="1629911"/>
            <a:ext cx="3794629" cy="584775"/>
          </a:xfrm>
          <a:prstGeom prst="rect">
            <a:avLst/>
          </a:prstGeom>
          <a:solidFill>
            <a:schemeClr val="accent3">
              <a:lumMod val="75000"/>
            </a:schemeClr>
          </a:solidFill>
          <a:ln>
            <a:solidFill>
              <a:schemeClr val="accent2">
                <a:lumMod val="75000"/>
              </a:schemeClr>
            </a:solidFill>
          </a:ln>
        </p:spPr>
        <p:txBody>
          <a:bodyPr wrap="none">
            <a:spAutoFit/>
          </a:bodyPr>
          <a:lstStyle/>
          <a:p>
            <a:pPr defTabSz="457200">
              <a:spcBef>
                <a:spcPts val="600"/>
              </a:spcBef>
              <a:defRPr/>
            </a:pPr>
            <a:r>
              <a:rPr lang="en-US" sz="3200" b="1">
                <a:solidFill>
                  <a:schemeClr val="bg1"/>
                </a:solidFill>
                <a:latin typeface="Times New Roman" panose="02020603050405020304" pitchFamily="18" charset="0"/>
                <a:cs typeface="Times New Roman" panose="02020603050405020304" pitchFamily="18" charset="0"/>
              </a:rPr>
              <a:t>Hình ảnh đoàn quân</a:t>
            </a:r>
            <a:endParaRPr lang="en-US" sz="3200" b="1" i="1"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595716" y="1611077"/>
            <a:ext cx="477984" cy="584775"/>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b</a:t>
            </a:r>
            <a:endPar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914400" y="2522518"/>
            <a:ext cx="10485480" cy="1384995"/>
          </a:xfrm>
          <a:prstGeom prst="rect">
            <a:avLst/>
          </a:prstGeom>
        </p:spPr>
        <p:txBody>
          <a:bodyPr wrap="square">
            <a:spAutoFit/>
          </a:bodyPr>
          <a:lstStyle/>
          <a:p>
            <a:pPr marL="457200" marR="197485">
              <a:lnSpc>
                <a:spcPct val="150000"/>
              </a:lnSpc>
              <a:spcAft>
                <a:spcPts val="0"/>
              </a:spcAft>
              <a:tabLst>
                <a:tab pos="412115" algn="l"/>
              </a:tabLst>
            </a:pPr>
            <a:r>
              <a:rPr lang="vi-VN" sz="2800" b="1">
                <a:latin typeface="Times New Roman" panose="02020603050405020304" pitchFamily="18" charset="0"/>
                <a:ea typeface="Times New Roman" panose="02020603050405020304" pitchFamily="18" charset="0"/>
              </a:rPr>
              <a:t>Gian khổ, hi sinh, mất mát (</a:t>
            </a:r>
            <a:r>
              <a:rPr lang="vi-VN" sz="2800" b="1" i="1">
                <a:solidFill>
                  <a:srgbClr val="FF0000"/>
                </a:solidFill>
                <a:latin typeface="Times New Roman" panose="02020603050405020304" pitchFamily="18" charset="0"/>
                <a:ea typeface="Times New Roman" panose="02020603050405020304" pitchFamily="18" charset="0"/>
              </a:rPr>
              <a:t>sương lấp </a:t>
            </a:r>
            <a:r>
              <a:rPr lang="vi-VN" sz="2800" b="1" i="1" u="sng">
                <a:solidFill>
                  <a:srgbClr val="FF0000"/>
                </a:solidFill>
                <a:latin typeface="Times New Roman" panose="02020603050405020304" pitchFamily="18" charset="0"/>
                <a:ea typeface="Times New Roman" panose="02020603050405020304" pitchFamily="18" charset="0"/>
              </a:rPr>
              <a:t>đoàn quân mỏi</a:t>
            </a:r>
            <a:r>
              <a:rPr lang="vi-VN" sz="2800" b="1" i="1">
                <a:solidFill>
                  <a:srgbClr val="FF0000"/>
                </a:solidFill>
                <a:latin typeface="Times New Roman" panose="02020603050405020304" pitchFamily="18" charset="0"/>
                <a:ea typeface="Times New Roman" panose="02020603050405020304" pitchFamily="18" charset="0"/>
              </a:rPr>
              <a:t>, Anh bạn </a:t>
            </a:r>
            <a:r>
              <a:rPr lang="vi-VN" sz="2800" b="1" i="1" u="sng">
                <a:solidFill>
                  <a:srgbClr val="FF0000"/>
                </a:solidFill>
                <a:latin typeface="Times New Roman" panose="02020603050405020304" pitchFamily="18" charset="0"/>
                <a:ea typeface="Times New Roman" panose="02020603050405020304" pitchFamily="18" charset="0"/>
              </a:rPr>
              <a:t>dãi dầu</a:t>
            </a:r>
            <a:r>
              <a:rPr lang="vi-VN" sz="2800" b="1" i="1">
                <a:solidFill>
                  <a:srgbClr val="FF0000"/>
                </a:solidFill>
                <a:latin typeface="Times New Roman" panose="02020603050405020304" pitchFamily="18" charset="0"/>
                <a:ea typeface="Times New Roman" panose="02020603050405020304" pitchFamily="18" charset="0"/>
              </a:rPr>
              <a:t> không bước nữa</a:t>
            </a:r>
            <a:r>
              <a:rPr lang="vi-VN" sz="2800" b="1">
                <a:solidFill>
                  <a:srgbClr val="FF0000"/>
                </a:solidFill>
                <a:latin typeface="Times New Roman" panose="02020603050405020304" pitchFamily="18" charset="0"/>
                <a:ea typeface="Times New Roman" panose="02020603050405020304" pitchFamily="18" charset="0"/>
              </a:rPr>
              <a:t>)</a:t>
            </a:r>
            <a:r>
              <a:rPr lang="vi-VN" sz="2800" b="1">
                <a:latin typeface="Times New Roman" panose="02020603050405020304" pitchFamily="18" charset="0"/>
                <a:ea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endParaRPr>
          </a:p>
        </p:txBody>
      </p:sp>
      <p:sp>
        <p:nvSpPr>
          <p:cNvPr id="6" name="Rectangle 5"/>
          <p:cNvSpPr/>
          <p:nvPr/>
        </p:nvSpPr>
        <p:spPr>
          <a:xfrm>
            <a:off x="1793753" y="4318105"/>
            <a:ext cx="9736579" cy="2031325"/>
          </a:xfrm>
          <a:prstGeom prst="rect">
            <a:avLst/>
          </a:prstGeom>
        </p:spPr>
        <p:txBody>
          <a:bodyPr wrap="square">
            <a:spAutoFit/>
          </a:bodyPr>
          <a:lstStyle/>
          <a:p>
            <a:pPr>
              <a:lnSpc>
                <a:spcPct val="150000"/>
              </a:lnSpc>
            </a:pPr>
            <a:r>
              <a:rPr lang="vi-VN" sz="2800" b="1">
                <a:latin typeface="Times New Roman" panose="02020603050405020304" pitchFamily="18" charset="0"/>
                <a:ea typeface="Calibri" panose="020F0502020204030204" pitchFamily="34" charset="0"/>
              </a:rPr>
              <a:t>Tâ</a:t>
            </a:r>
            <a:r>
              <a:rPr lang="en-US" sz="2800" b="1">
                <a:latin typeface="Times New Roman" panose="02020603050405020304" pitchFamily="18" charset="0"/>
                <a:ea typeface="Calibri" panose="020F0502020204030204" pitchFamily="34" charset="0"/>
              </a:rPr>
              <a:t>m</a:t>
            </a:r>
            <a:r>
              <a:rPr lang="en-US" sz="2800" b="1" spc="-3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hồn</a:t>
            </a:r>
            <a:r>
              <a:rPr lang="en-US" sz="2800" b="1" spc="-3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người</a:t>
            </a:r>
            <a:r>
              <a:rPr lang="en-US" sz="2800" b="1" spc="-3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lính</a:t>
            </a:r>
            <a:r>
              <a:rPr lang="en-US" sz="2800" b="1" spc="-3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lãng</a:t>
            </a:r>
            <a:r>
              <a:rPr lang="en-US" sz="2800" b="1" spc="-3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mạn:</a:t>
            </a:r>
            <a:r>
              <a:rPr lang="en-US" sz="2800" b="1" spc="-3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Rung</a:t>
            </a:r>
            <a:r>
              <a:rPr lang="en-US" sz="2800" b="1" spc="-3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động</a:t>
            </a:r>
            <a:r>
              <a:rPr lang="en-US" sz="2800" b="1" spc="-3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với</a:t>
            </a:r>
            <a:r>
              <a:rPr lang="en-US" sz="2800" b="1" spc="-3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những</a:t>
            </a:r>
            <a:r>
              <a:rPr lang="en-US" sz="2800" b="1" spc="-3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vẻ</a:t>
            </a:r>
            <a:r>
              <a:rPr lang="en-US" sz="2800" b="1" spc="-3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đẹp</a:t>
            </a:r>
            <a:r>
              <a:rPr lang="en-US" sz="2800" b="1" spc="-3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huyền</a:t>
            </a:r>
            <a:r>
              <a:rPr lang="en-US" sz="2800" b="1" spc="-40">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ảo,</a:t>
            </a:r>
            <a:r>
              <a:rPr lang="en-US" sz="2800" b="1" spc="-35">
                <a:latin typeface="Times New Roman" panose="02020603050405020304" pitchFamily="18" charset="0"/>
                <a:ea typeface="Calibri" panose="020F0502020204030204" pitchFamily="34" charset="0"/>
              </a:rPr>
              <a:t> </a:t>
            </a:r>
            <a:r>
              <a:rPr lang="vi-VN" sz="2800" b="1">
                <a:latin typeface="Times New Roman" panose="02020603050405020304" pitchFamily="18" charset="0"/>
                <a:ea typeface="Calibri" panose="020F0502020204030204" pitchFamily="34" charset="0"/>
              </a:rPr>
              <a:t>thơ </a:t>
            </a:r>
            <a:r>
              <a:rPr lang="en-US" sz="2800" b="1">
                <a:latin typeface="Times New Roman" panose="02020603050405020304" pitchFamily="18" charset="0"/>
                <a:ea typeface="Calibri" panose="020F0502020204030204" pitchFamily="34" charset="0"/>
              </a:rPr>
              <a:t>mộng của</a:t>
            </a:r>
            <a:r>
              <a:rPr lang="en-US" sz="2800" b="1" spc="-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thiên</a:t>
            </a:r>
            <a:r>
              <a:rPr lang="en-US" sz="2800" b="1" spc="-5">
                <a:latin typeface="Times New Roman" panose="02020603050405020304" pitchFamily="18" charset="0"/>
                <a:ea typeface="Calibri" panose="020F0502020204030204" pitchFamily="34" charset="0"/>
              </a:rPr>
              <a:t> </a:t>
            </a:r>
            <a:r>
              <a:rPr lang="vi-VN" sz="2800" b="1">
                <a:latin typeface="Times New Roman" panose="02020603050405020304" pitchFamily="18" charset="0"/>
                <a:ea typeface="Calibri" panose="020F0502020204030204" pitchFamily="34" charset="0"/>
              </a:rPr>
              <a:t>nhiê</a:t>
            </a:r>
            <a:r>
              <a:rPr lang="en-US" sz="2800" b="1">
                <a:latin typeface="Times New Roman" panose="02020603050405020304" pitchFamily="18" charset="0"/>
                <a:ea typeface="Calibri" panose="020F0502020204030204" pitchFamily="34" charset="0"/>
              </a:rPr>
              <a:t>n</a:t>
            </a:r>
            <a:r>
              <a:rPr lang="en-US" sz="2800" b="1" spc="-5">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a:t>
            </a:r>
            <a:r>
              <a:rPr lang="en-US" sz="2800" b="1" i="1">
                <a:solidFill>
                  <a:srgbClr val="FF0000"/>
                </a:solidFill>
                <a:latin typeface="Times New Roman" panose="02020603050405020304" pitchFamily="18" charset="0"/>
                <a:ea typeface="Calibri" panose="020F0502020204030204" pitchFamily="34" charset="0"/>
              </a:rPr>
              <a:t>Mường</a:t>
            </a:r>
            <a:r>
              <a:rPr lang="en-US" sz="2800" b="1" i="1" spc="-5">
                <a:solidFill>
                  <a:srgbClr val="FF0000"/>
                </a:solidFill>
                <a:latin typeface="Times New Roman" panose="02020603050405020304" pitchFamily="18" charset="0"/>
                <a:ea typeface="Calibri" panose="020F0502020204030204" pitchFamily="34" charset="0"/>
              </a:rPr>
              <a:t> </a:t>
            </a:r>
            <a:r>
              <a:rPr lang="en-US" sz="2800" b="1" i="1">
                <a:solidFill>
                  <a:srgbClr val="FF0000"/>
                </a:solidFill>
                <a:latin typeface="Times New Roman" panose="02020603050405020304" pitchFamily="18" charset="0"/>
                <a:ea typeface="Calibri" panose="020F0502020204030204" pitchFamily="34" charset="0"/>
              </a:rPr>
              <a:t>Lát</a:t>
            </a:r>
            <a:r>
              <a:rPr lang="en-US" sz="2800" b="1" i="1" spc="-10">
                <a:solidFill>
                  <a:srgbClr val="FF0000"/>
                </a:solidFill>
                <a:latin typeface="Times New Roman" panose="02020603050405020304" pitchFamily="18" charset="0"/>
                <a:ea typeface="Calibri" panose="020F0502020204030204" pitchFamily="34" charset="0"/>
              </a:rPr>
              <a:t> </a:t>
            </a:r>
            <a:r>
              <a:rPr lang="en-US" sz="2800" b="1" i="1">
                <a:solidFill>
                  <a:srgbClr val="FF0000"/>
                </a:solidFill>
                <a:latin typeface="Times New Roman" panose="02020603050405020304" pitchFamily="18" charset="0"/>
                <a:ea typeface="Calibri" panose="020F0502020204030204" pitchFamily="34" charset="0"/>
              </a:rPr>
              <a:t>hoa</a:t>
            </a:r>
            <a:r>
              <a:rPr lang="en-US" sz="2800" b="1" i="1" spc="-5">
                <a:solidFill>
                  <a:srgbClr val="FF0000"/>
                </a:solidFill>
                <a:latin typeface="Times New Roman" panose="02020603050405020304" pitchFamily="18" charset="0"/>
                <a:ea typeface="Calibri" panose="020F0502020204030204" pitchFamily="34" charset="0"/>
              </a:rPr>
              <a:t> </a:t>
            </a:r>
            <a:r>
              <a:rPr lang="en-US" sz="2800" b="1" i="1">
                <a:solidFill>
                  <a:srgbClr val="FF0000"/>
                </a:solidFill>
                <a:latin typeface="Times New Roman" panose="02020603050405020304" pitchFamily="18" charset="0"/>
                <a:ea typeface="Calibri" panose="020F0502020204030204" pitchFamily="34" charset="0"/>
              </a:rPr>
              <a:t>về</a:t>
            </a:r>
            <a:r>
              <a:rPr lang="en-US" sz="2800" b="1" i="1" spc="-5">
                <a:solidFill>
                  <a:srgbClr val="FF0000"/>
                </a:solidFill>
                <a:latin typeface="Times New Roman" panose="02020603050405020304" pitchFamily="18" charset="0"/>
                <a:ea typeface="Calibri" panose="020F0502020204030204" pitchFamily="34" charset="0"/>
              </a:rPr>
              <a:t> </a:t>
            </a:r>
            <a:r>
              <a:rPr lang="en-US" sz="2800" b="1" i="1">
                <a:solidFill>
                  <a:srgbClr val="FF0000"/>
                </a:solidFill>
                <a:latin typeface="Times New Roman" panose="02020603050405020304" pitchFamily="18" charset="0"/>
                <a:ea typeface="Calibri" panose="020F0502020204030204" pitchFamily="34" charset="0"/>
              </a:rPr>
              <a:t>trong</a:t>
            </a:r>
            <a:r>
              <a:rPr lang="en-US" sz="2800" b="1" i="1" spc="-5">
                <a:solidFill>
                  <a:srgbClr val="FF0000"/>
                </a:solidFill>
                <a:latin typeface="Times New Roman" panose="02020603050405020304" pitchFamily="18" charset="0"/>
                <a:ea typeface="Calibri" panose="020F0502020204030204" pitchFamily="34" charset="0"/>
              </a:rPr>
              <a:t> </a:t>
            </a:r>
            <a:r>
              <a:rPr lang="en-US" sz="2800" b="1" i="1">
                <a:solidFill>
                  <a:srgbClr val="FF0000"/>
                </a:solidFill>
                <a:latin typeface="Times New Roman" panose="02020603050405020304" pitchFamily="18" charset="0"/>
                <a:ea typeface="Calibri" panose="020F0502020204030204" pitchFamily="34" charset="0"/>
              </a:rPr>
              <a:t>đêm</a:t>
            </a:r>
            <a:r>
              <a:rPr lang="en-US" sz="2800" b="1" i="1" spc="-5">
                <a:solidFill>
                  <a:srgbClr val="FF0000"/>
                </a:solidFill>
                <a:latin typeface="Times New Roman" panose="02020603050405020304" pitchFamily="18" charset="0"/>
                <a:ea typeface="Calibri" panose="020F0502020204030204" pitchFamily="34" charset="0"/>
              </a:rPr>
              <a:t> </a:t>
            </a:r>
            <a:r>
              <a:rPr lang="en-US" sz="2800" b="1" i="1">
                <a:solidFill>
                  <a:srgbClr val="FF0000"/>
                </a:solidFill>
                <a:latin typeface="Times New Roman" panose="02020603050405020304" pitchFamily="18" charset="0"/>
                <a:ea typeface="Calibri" panose="020F0502020204030204" pitchFamily="34" charset="0"/>
              </a:rPr>
              <a:t>hơi;</a:t>
            </a:r>
            <a:r>
              <a:rPr lang="en-US" sz="2800" b="1" i="1" spc="-5">
                <a:solidFill>
                  <a:srgbClr val="FF0000"/>
                </a:solidFill>
                <a:latin typeface="Times New Roman" panose="02020603050405020304" pitchFamily="18" charset="0"/>
                <a:ea typeface="Calibri" panose="020F0502020204030204" pitchFamily="34" charset="0"/>
              </a:rPr>
              <a:t> </a:t>
            </a:r>
            <a:r>
              <a:rPr lang="en-US" sz="2800" b="1" i="1">
                <a:solidFill>
                  <a:srgbClr val="FF0000"/>
                </a:solidFill>
                <a:latin typeface="Times New Roman" panose="02020603050405020304" pitchFamily="18" charset="0"/>
                <a:ea typeface="Calibri" panose="020F0502020204030204" pitchFamily="34" charset="0"/>
              </a:rPr>
              <a:t>Nhà</a:t>
            </a:r>
            <a:r>
              <a:rPr lang="en-US" sz="2800" b="1" i="1" spc="-5">
                <a:solidFill>
                  <a:srgbClr val="FF0000"/>
                </a:solidFill>
                <a:latin typeface="Times New Roman" panose="02020603050405020304" pitchFamily="18" charset="0"/>
                <a:ea typeface="Calibri" panose="020F0502020204030204" pitchFamily="34" charset="0"/>
              </a:rPr>
              <a:t> </a:t>
            </a:r>
            <a:r>
              <a:rPr lang="en-US" sz="2800" b="1" i="1">
                <a:solidFill>
                  <a:srgbClr val="FF0000"/>
                </a:solidFill>
                <a:latin typeface="Times New Roman" panose="02020603050405020304" pitchFamily="18" charset="0"/>
                <a:ea typeface="Calibri" panose="020F0502020204030204" pitchFamily="34" charset="0"/>
              </a:rPr>
              <a:t>ai</a:t>
            </a:r>
            <a:r>
              <a:rPr lang="en-US" sz="2800" b="1" i="1" spc="-5">
                <a:solidFill>
                  <a:srgbClr val="FF0000"/>
                </a:solidFill>
                <a:latin typeface="Times New Roman" panose="02020603050405020304" pitchFamily="18" charset="0"/>
                <a:ea typeface="Calibri" panose="020F0502020204030204" pitchFamily="34" charset="0"/>
              </a:rPr>
              <a:t> </a:t>
            </a:r>
            <a:r>
              <a:rPr lang="en-US" sz="2800" b="1" i="1">
                <a:solidFill>
                  <a:srgbClr val="FF0000"/>
                </a:solidFill>
                <a:latin typeface="Times New Roman" panose="02020603050405020304" pitchFamily="18" charset="0"/>
                <a:ea typeface="Calibri" panose="020F0502020204030204" pitchFamily="34" charset="0"/>
              </a:rPr>
              <a:t>Pha</a:t>
            </a:r>
            <a:r>
              <a:rPr lang="en-US" sz="2800" b="1" i="1" spc="-5">
                <a:solidFill>
                  <a:srgbClr val="FF0000"/>
                </a:solidFill>
                <a:latin typeface="Times New Roman" panose="02020603050405020304" pitchFamily="18" charset="0"/>
                <a:ea typeface="Calibri" panose="020F0502020204030204" pitchFamily="34" charset="0"/>
              </a:rPr>
              <a:t> </a:t>
            </a:r>
            <a:r>
              <a:rPr lang="en-US" sz="2800" b="1" i="1">
                <a:solidFill>
                  <a:srgbClr val="FF0000"/>
                </a:solidFill>
                <a:latin typeface="Times New Roman" panose="02020603050405020304" pitchFamily="18" charset="0"/>
                <a:ea typeface="Calibri" panose="020F0502020204030204" pitchFamily="34" charset="0"/>
              </a:rPr>
              <a:t>Luông</a:t>
            </a:r>
            <a:r>
              <a:rPr lang="en-US" sz="2800" b="1" i="1" spc="-10">
                <a:solidFill>
                  <a:srgbClr val="FF0000"/>
                </a:solidFill>
                <a:latin typeface="Times New Roman" panose="02020603050405020304" pitchFamily="18" charset="0"/>
                <a:ea typeface="Calibri" panose="020F0502020204030204" pitchFamily="34" charset="0"/>
              </a:rPr>
              <a:t> </a:t>
            </a:r>
            <a:r>
              <a:rPr lang="en-US" sz="2800" b="1" i="1">
                <a:solidFill>
                  <a:srgbClr val="FF0000"/>
                </a:solidFill>
                <a:latin typeface="Times New Roman" panose="02020603050405020304" pitchFamily="18" charset="0"/>
                <a:ea typeface="Calibri" panose="020F0502020204030204" pitchFamily="34" charset="0"/>
              </a:rPr>
              <a:t>mưa</a:t>
            </a:r>
            <a:r>
              <a:rPr lang="en-US" sz="2800" b="1" i="1" spc="-10">
                <a:solidFill>
                  <a:srgbClr val="FF0000"/>
                </a:solidFill>
                <a:latin typeface="Times New Roman" panose="02020603050405020304" pitchFamily="18" charset="0"/>
                <a:ea typeface="Calibri" panose="020F0502020204030204" pitchFamily="34" charset="0"/>
              </a:rPr>
              <a:t> </a:t>
            </a:r>
            <a:r>
              <a:rPr lang="en-US" sz="2800" b="1" i="1">
                <a:solidFill>
                  <a:srgbClr val="FF0000"/>
                </a:solidFill>
                <a:latin typeface="Times New Roman" panose="02020603050405020304" pitchFamily="18" charset="0"/>
                <a:ea typeface="Calibri" panose="020F0502020204030204" pitchFamily="34" charset="0"/>
              </a:rPr>
              <a:t>xa</a:t>
            </a:r>
            <a:r>
              <a:rPr lang="en-US" sz="2800" b="1" i="1" spc="-5">
                <a:solidFill>
                  <a:srgbClr val="FF0000"/>
                </a:solidFill>
                <a:latin typeface="Times New Roman" panose="02020603050405020304" pitchFamily="18" charset="0"/>
                <a:ea typeface="Calibri" panose="020F0502020204030204" pitchFamily="34" charset="0"/>
              </a:rPr>
              <a:t> </a:t>
            </a:r>
            <a:r>
              <a:rPr lang="en-US" sz="2800" b="1" i="1">
                <a:solidFill>
                  <a:srgbClr val="FF0000"/>
                </a:solidFill>
                <a:latin typeface="Times New Roman" panose="02020603050405020304" pitchFamily="18" charset="0"/>
                <a:ea typeface="Calibri" panose="020F0502020204030204" pitchFamily="34" charset="0"/>
              </a:rPr>
              <a:t>khơi</a:t>
            </a:r>
            <a:r>
              <a:rPr lang="en-US" sz="2800" b="1">
                <a:latin typeface="Times New Roman" panose="02020603050405020304" pitchFamily="18" charset="0"/>
                <a:ea typeface="Calibri" panose="020F0502020204030204" pitchFamily="34" charset="0"/>
              </a:rPr>
              <a:t>).</a:t>
            </a:r>
            <a:endParaRPr lang="en-GB" sz="2800" b="1"/>
          </a:p>
        </p:txBody>
      </p:sp>
      <p:sp>
        <p:nvSpPr>
          <p:cNvPr id="7" name="Rectangle 6"/>
          <p:cNvSpPr/>
          <p:nvPr/>
        </p:nvSpPr>
        <p:spPr>
          <a:xfrm>
            <a:off x="1736939" y="6335663"/>
            <a:ext cx="9312061" cy="1384995"/>
          </a:xfrm>
          <a:prstGeom prst="rect">
            <a:avLst/>
          </a:prstGeom>
        </p:spPr>
        <p:txBody>
          <a:bodyPr wrap="square">
            <a:spAutoFit/>
          </a:bodyPr>
          <a:lstStyle/>
          <a:p>
            <a:pPr marL="457200">
              <a:lnSpc>
                <a:spcPct val="150000"/>
              </a:lnSpc>
              <a:spcAft>
                <a:spcPts val="0"/>
              </a:spcAft>
              <a:tabLst>
                <a:tab pos="415925" algn="l"/>
              </a:tabLst>
            </a:pPr>
            <a:r>
              <a:rPr lang="vi-VN" sz="2800" b="1">
                <a:latin typeface="Times New Roman" panose="02020603050405020304" pitchFamily="18" charset="0"/>
                <a:ea typeface="Times New Roman" panose="02020603050405020304" pitchFamily="18" charset="0"/>
              </a:rPr>
              <a:t>Tư </a:t>
            </a:r>
            <a:r>
              <a:rPr lang="en-US" sz="2800" b="1">
                <a:latin typeface="Times New Roman" panose="02020603050405020304" pitchFamily="18" charset="0"/>
                <a:ea typeface="Times New Roman" panose="02020603050405020304" pitchFamily="18" charset="0"/>
              </a:rPr>
              <a:t>thế,</a:t>
            </a:r>
            <a:r>
              <a:rPr lang="en-US" sz="2800" b="1" spc="-5">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tầm</a:t>
            </a:r>
            <a:r>
              <a:rPr lang="en-US" sz="2800" b="1" spc="-5">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vóc</a:t>
            </a:r>
            <a:r>
              <a:rPr lang="en-US" sz="2800" b="1" spc="-5">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lớn</a:t>
            </a:r>
            <a:r>
              <a:rPr lang="en-US" sz="2800" b="1" spc="-5">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lao, tâm hồn lạc quan, tinh nghịch:</a:t>
            </a:r>
            <a:r>
              <a:rPr lang="en-US" sz="2800" b="1" spc="-10">
                <a:latin typeface="Times New Roman" panose="02020603050405020304" pitchFamily="18" charset="0"/>
                <a:ea typeface="Times New Roman" panose="02020603050405020304" pitchFamily="18" charset="0"/>
              </a:rPr>
              <a:t> </a:t>
            </a:r>
            <a:r>
              <a:rPr lang="en-US" sz="2800" b="1" i="1">
                <a:solidFill>
                  <a:srgbClr val="FF0000"/>
                </a:solidFill>
                <a:latin typeface="Times New Roman" panose="02020603050405020304" pitchFamily="18" charset="0"/>
                <a:ea typeface="Times New Roman" panose="02020603050405020304" pitchFamily="18" charset="0"/>
              </a:rPr>
              <a:t>Heo</a:t>
            </a:r>
            <a:r>
              <a:rPr lang="en-US" sz="2800" b="1" i="1" spc="-10">
                <a:solidFill>
                  <a:srgbClr val="FF0000"/>
                </a:solidFill>
                <a:latin typeface="Times New Roman" panose="02020603050405020304" pitchFamily="18" charset="0"/>
                <a:ea typeface="Times New Roman" panose="02020603050405020304" pitchFamily="18" charset="0"/>
              </a:rPr>
              <a:t> </a:t>
            </a:r>
            <a:r>
              <a:rPr lang="en-US" sz="2800" b="1" i="1">
                <a:solidFill>
                  <a:srgbClr val="FF0000"/>
                </a:solidFill>
                <a:latin typeface="Times New Roman" panose="02020603050405020304" pitchFamily="18" charset="0"/>
                <a:ea typeface="Times New Roman" panose="02020603050405020304" pitchFamily="18" charset="0"/>
              </a:rPr>
              <a:t>hút</a:t>
            </a:r>
            <a:r>
              <a:rPr lang="en-US" sz="2800" b="1" i="1" spc="-5">
                <a:solidFill>
                  <a:srgbClr val="FF0000"/>
                </a:solidFill>
                <a:latin typeface="Times New Roman" panose="02020603050405020304" pitchFamily="18" charset="0"/>
                <a:ea typeface="Times New Roman" panose="02020603050405020304" pitchFamily="18" charset="0"/>
              </a:rPr>
              <a:t> </a:t>
            </a:r>
            <a:r>
              <a:rPr lang="en-US" sz="2800" b="1" i="1">
                <a:solidFill>
                  <a:srgbClr val="FF0000"/>
                </a:solidFill>
                <a:latin typeface="Times New Roman" panose="02020603050405020304" pitchFamily="18" charset="0"/>
                <a:ea typeface="Times New Roman" panose="02020603050405020304" pitchFamily="18" charset="0"/>
              </a:rPr>
              <a:t>cồn</a:t>
            </a:r>
            <a:r>
              <a:rPr lang="en-US" sz="2800" b="1" i="1" spc="-5">
                <a:solidFill>
                  <a:srgbClr val="FF0000"/>
                </a:solidFill>
                <a:latin typeface="Times New Roman" panose="02020603050405020304" pitchFamily="18" charset="0"/>
                <a:ea typeface="Times New Roman" panose="02020603050405020304" pitchFamily="18" charset="0"/>
              </a:rPr>
              <a:t> </a:t>
            </a:r>
            <a:r>
              <a:rPr lang="en-US" sz="2800" b="1" i="1">
                <a:solidFill>
                  <a:srgbClr val="FF0000"/>
                </a:solidFill>
                <a:latin typeface="Times New Roman" panose="02020603050405020304" pitchFamily="18" charset="0"/>
                <a:ea typeface="Times New Roman" panose="02020603050405020304" pitchFamily="18" charset="0"/>
              </a:rPr>
              <a:t>mây,</a:t>
            </a:r>
            <a:r>
              <a:rPr lang="en-US" sz="2800" b="1" i="1" spc="-5">
                <a:solidFill>
                  <a:srgbClr val="FF0000"/>
                </a:solidFill>
                <a:latin typeface="Times New Roman" panose="02020603050405020304" pitchFamily="18" charset="0"/>
                <a:ea typeface="Times New Roman" panose="02020603050405020304" pitchFamily="18" charset="0"/>
              </a:rPr>
              <a:t> </a:t>
            </a:r>
            <a:r>
              <a:rPr lang="en-US" sz="2800" b="1" i="1">
                <a:solidFill>
                  <a:srgbClr val="FF0000"/>
                </a:solidFill>
                <a:latin typeface="Times New Roman" panose="02020603050405020304" pitchFamily="18" charset="0"/>
                <a:ea typeface="Times New Roman" panose="02020603050405020304" pitchFamily="18" charset="0"/>
              </a:rPr>
              <a:t>súng</a:t>
            </a:r>
            <a:r>
              <a:rPr lang="en-US" sz="2800" b="1" i="1" spc="-10">
                <a:solidFill>
                  <a:srgbClr val="FF0000"/>
                </a:solidFill>
                <a:latin typeface="Times New Roman" panose="02020603050405020304" pitchFamily="18" charset="0"/>
                <a:ea typeface="Times New Roman" panose="02020603050405020304" pitchFamily="18" charset="0"/>
              </a:rPr>
              <a:t> </a:t>
            </a:r>
            <a:r>
              <a:rPr lang="en-US" sz="2800" b="1" i="1">
                <a:solidFill>
                  <a:srgbClr val="FF0000"/>
                </a:solidFill>
                <a:latin typeface="Times New Roman" panose="02020603050405020304" pitchFamily="18" charset="0"/>
                <a:ea typeface="Times New Roman" panose="02020603050405020304" pitchFamily="18" charset="0"/>
              </a:rPr>
              <a:t>ngửi</a:t>
            </a:r>
            <a:r>
              <a:rPr lang="en-US" sz="2800" b="1" i="1" spc="-5">
                <a:solidFill>
                  <a:srgbClr val="FF0000"/>
                </a:solidFill>
                <a:latin typeface="Times New Roman" panose="02020603050405020304" pitchFamily="18" charset="0"/>
                <a:ea typeface="Times New Roman" panose="02020603050405020304" pitchFamily="18" charset="0"/>
              </a:rPr>
              <a:t> </a:t>
            </a:r>
            <a:r>
              <a:rPr lang="en-US" sz="2800" b="1" i="1" spc="-10">
                <a:solidFill>
                  <a:srgbClr val="FF0000"/>
                </a:solidFill>
                <a:latin typeface="Times New Roman" panose="02020603050405020304" pitchFamily="18" charset="0"/>
                <a:ea typeface="Times New Roman" panose="02020603050405020304" pitchFamily="18" charset="0"/>
              </a:rPr>
              <a:t>trời</a:t>
            </a:r>
            <a:r>
              <a:rPr lang="en-US" sz="2800" b="1" spc="-10">
                <a:latin typeface="Times New Roman" panose="02020603050405020304" pitchFamily="18" charset="0"/>
                <a:ea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endParaRPr>
          </a:p>
        </p:txBody>
      </p:sp>
      <p:sp>
        <p:nvSpPr>
          <p:cNvPr id="8" name="Rectangle 7"/>
          <p:cNvSpPr/>
          <p:nvPr/>
        </p:nvSpPr>
        <p:spPr>
          <a:xfrm>
            <a:off x="3660988" y="8033429"/>
            <a:ext cx="8124864" cy="2031325"/>
          </a:xfrm>
          <a:prstGeom prst="rect">
            <a:avLst/>
          </a:prstGeom>
        </p:spPr>
        <p:txBody>
          <a:bodyPr wrap="square">
            <a:spAutoFit/>
          </a:bodyPr>
          <a:lstStyle/>
          <a:p>
            <a:pPr>
              <a:lnSpc>
                <a:spcPct val="150000"/>
              </a:lnSpc>
            </a:pP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Đặc</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điểm</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của</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đoàn</a:t>
            </a:r>
            <a:r>
              <a:rPr lang="en-US" sz="2800" b="1" spc="-25">
                <a:solidFill>
                  <a:srgbClr val="0D0D0D"/>
                </a:solidFill>
                <a:latin typeface="Times New Roman" panose="02020603050405020304" pitchFamily="18" charset="0"/>
                <a:ea typeface="Calibri" panose="020F0502020204030204" pitchFamily="34" charset="0"/>
              </a:rPr>
              <a:t> </a:t>
            </a:r>
            <a:r>
              <a:rPr lang="vi-VN" sz="2800" b="1">
                <a:solidFill>
                  <a:srgbClr val="0D0D0D"/>
                </a:solidFill>
                <a:latin typeface="Times New Roman" panose="02020603050405020304" pitchFamily="18" charset="0"/>
                <a:ea typeface="Calibri" panose="020F0502020204030204" pitchFamily="34" charset="0"/>
              </a:rPr>
              <a:t>quâ</a:t>
            </a:r>
            <a:r>
              <a:rPr lang="en-US" sz="2800" b="1">
                <a:solidFill>
                  <a:srgbClr val="0D0D0D"/>
                </a:solidFill>
                <a:latin typeface="Times New Roman" panose="02020603050405020304" pitchFamily="18" charset="0"/>
                <a:ea typeface="Calibri" panose="020F0502020204030204" pitchFamily="34" charset="0"/>
              </a:rPr>
              <a:t>n:</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Mặc</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dù</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cuộc</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sống</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chiến</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đấu</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đầy</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gian</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nan,</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khó</a:t>
            </a:r>
            <a:r>
              <a:rPr lang="en-US" sz="2800" b="1" spc="-25">
                <a:solidFill>
                  <a:srgbClr val="0D0D0D"/>
                </a:solidFill>
                <a:latin typeface="Times New Roman" panose="02020603050405020304" pitchFamily="18" charset="0"/>
                <a:ea typeface="Calibri" panose="020F0502020204030204" pitchFamily="34" charset="0"/>
              </a:rPr>
              <a:t> </a:t>
            </a:r>
            <a:r>
              <a:rPr lang="en-US" sz="2800" b="1">
                <a:solidFill>
                  <a:srgbClr val="0D0D0D"/>
                </a:solidFill>
                <a:latin typeface="Times New Roman" panose="02020603050405020304" pitchFamily="18" charset="0"/>
                <a:ea typeface="Calibri" panose="020F0502020204030204" pitchFamily="34" charset="0"/>
              </a:rPr>
              <a:t>nhọc, đầy hi sinh, mất mát </a:t>
            </a:r>
            <a:r>
              <a:rPr lang="vi-VN" sz="2800" b="1">
                <a:solidFill>
                  <a:srgbClr val="0D0D0D"/>
                </a:solidFill>
                <a:latin typeface="Times New Roman" panose="02020603050405020304" pitchFamily="18" charset="0"/>
                <a:ea typeface="Calibri" panose="020F0502020204030204" pitchFamily="34" charset="0"/>
              </a:rPr>
              <a:t>nhưng tâm</a:t>
            </a:r>
            <a:r>
              <a:rPr lang="en-US" sz="2800" b="1">
                <a:solidFill>
                  <a:srgbClr val="0D0D0D"/>
                </a:solidFill>
                <a:latin typeface="Times New Roman" panose="02020603050405020304" pitchFamily="18" charset="0"/>
                <a:ea typeface="Calibri" panose="020F0502020204030204" pitchFamily="34" charset="0"/>
              </a:rPr>
              <a:t> hồn vẫn lãng mạn, khí phách hào hùng</a:t>
            </a:r>
            <a:endParaRPr lang="en-GB" sz="2800" b="1"/>
          </a:p>
        </p:txBody>
      </p:sp>
      <p:sp>
        <p:nvSpPr>
          <p:cNvPr id="19" name="Oval 18"/>
          <p:cNvSpPr/>
          <p:nvPr/>
        </p:nvSpPr>
        <p:spPr>
          <a:xfrm>
            <a:off x="1111405" y="2732591"/>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0" name="Oval 19"/>
          <p:cNvSpPr/>
          <p:nvPr/>
        </p:nvSpPr>
        <p:spPr>
          <a:xfrm>
            <a:off x="1834708" y="6464205"/>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1" name="Oval 20"/>
          <p:cNvSpPr/>
          <p:nvPr/>
        </p:nvSpPr>
        <p:spPr>
          <a:xfrm>
            <a:off x="1503358" y="4506168"/>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05375" y="7999327"/>
            <a:ext cx="1054685" cy="865638"/>
          </a:xfrm>
          <a:prstGeom prst="rect">
            <a:avLst/>
          </a:prstGeom>
        </p:spPr>
      </p:pic>
      <p:pic>
        <p:nvPicPr>
          <p:cNvPr id="9" name="Picture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43554" y="35532"/>
            <a:ext cx="6029716" cy="3892517"/>
          </a:xfrm>
          <a:prstGeom prst="rect">
            <a:avLst/>
          </a:prstGeom>
          <a:solidFill>
            <a:srgbClr val="FFFFFF">
              <a:shade val="85000"/>
            </a:srgbClr>
          </a:solidFill>
          <a:ln w="101600" cap="sq">
            <a:solidFill>
              <a:srgbClr val="FDFDFD"/>
            </a:solidFill>
            <a:miter lim="800000"/>
            <a:headEnd/>
            <a:tailEnd/>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4" name="Picture 2" descr="C:\Users\Administrator\Documents\bai tho tay tien.png"/>
          <p:cNvPicPr>
            <a:picLocks noChangeAspect="1" noChangeArrowheads="1"/>
          </p:cNvPicPr>
          <p:nvPr/>
        </p:nvPicPr>
        <p:blipFill>
          <a:blip r:embed="rId1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1785852" y="2656429"/>
            <a:ext cx="5745120" cy="3664265"/>
          </a:xfrm>
          <a:prstGeom prst="rect">
            <a:avLst/>
          </a:prstGeom>
          <a:solidFill>
            <a:srgbClr val="FFFFFF">
              <a:shade val="85000"/>
            </a:srgbClr>
          </a:solidFill>
          <a:ln w="101600" cap="sq">
            <a:solidFill>
              <a:srgbClr val="FDFDFD"/>
            </a:solidFill>
            <a:miter lim="800000"/>
            <a:headEnd/>
            <a:tailEnd/>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5" name="Picture 3" descr="C:\Users\Administrator\Documents\155.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565208" y="4524479"/>
            <a:ext cx="6485945" cy="4183182"/>
          </a:xfrm>
          <a:prstGeom prst="rect">
            <a:avLst/>
          </a:prstGeom>
          <a:solidFill>
            <a:srgbClr val="FFFFFF">
              <a:shade val="85000"/>
            </a:srgbClr>
          </a:solidFill>
          <a:ln w="101600" cap="sq">
            <a:solidFill>
              <a:srgbClr val="FDFDFD"/>
            </a:solidFill>
            <a:miter lim="800000"/>
            <a:headEnd/>
            <a:tailEnd/>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fltVal val="0"/>
                                          </p:val>
                                        </p:tav>
                                        <p:tav tm="100000">
                                          <p:val>
                                            <p:strVal val="#ppt_w"/>
                                          </p:val>
                                        </p:tav>
                                      </p:tavLst>
                                    </p:anim>
                                    <p:anim calcmode="lin" valueType="num">
                                      <p:cBhvr>
                                        <p:cTn id="69" dur="1000" fill="hold"/>
                                        <p:tgtEl>
                                          <p:spTgt spid="9"/>
                                        </p:tgtEl>
                                        <p:attrNameLst>
                                          <p:attrName>ppt_h</p:attrName>
                                        </p:attrNameLst>
                                      </p:cBhvr>
                                      <p:tavLst>
                                        <p:tav tm="0">
                                          <p:val>
                                            <p:fltVal val="0"/>
                                          </p:val>
                                        </p:tav>
                                        <p:tav tm="100000">
                                          <p:val>
                                            <p:strVal val="#ppt_h"/>
                                          </p:val>
                                        </p:tav>
                                      </p:tavLst>
                                    </p:anim>
                                    <p:anim calcmode="lin" valueType="num">
                                      <p:cBhvr>
                                        <p:cTn id="70" dur="1000" fill="hold"/>
                                        <p:tgtEl>
                                          <p:spTgt spid="9"/>
                                        </p:tgtEl>
                                        <p:attrNameLst>
                                          <p:attrName>style.rotation</p:attrName>
                                        </p:attrNameLst>
                                      </p:cBhvr>
                                      <p:tavLst>
                                        <p:tav tm="0">
                                          <p:val>
                                            <p:fltVal val="90"/>
                                          </p:val>
                                        </p:tav>
                                        <p:tav tm="100000">
                                          <p:val>
                                            <p:fltVal val="0"/>
                                          </p:val>
                                        </p:tav>
                                      </p:tavLst>
                                    </p:anim>
                                    <p:animEffect transition="in" filter="fade">
                                      <p:cBhvr>
                                        <p:cTn id="7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136" y="5870233"/>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ed Rectangle 15"/>
          <p:cNvSpPr/>
          <p:nvPr/>
        </p:nvSpPr>
        <p:spPr>
          <a:xfrm>
            <a:off x="2274917" y="1881983"/>
            <a:ext cx="14494194" cy="7823222"/>
          </a:xfrm>
          <a:prstGeom prst="roundRect">
            <a:avLst>
              <a:gd name="adj" fmla="val 3218"/>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17" name="Text1"/>
          <p:cNvSpPr txBox="1"/>
          <p:nvPr/>
        </p:nvSpPr>
        <p:spPr>
          <a:xfrm>
            <a:off x="2987170" y="5677712"/>
            <a:ext cx="10540368" cy="1823576"/>
          </a:xfrm>
          <a:prstGeom prst="rect">
            <a:avLst/>
          </a:prstGeom>
          <a:noFill/>
        </p:spPr>
        <p:txBody>
          <a:bodyPr wrap="square" rtlCol="0">
            <a:spAutoFit/>
          </a:bodyPr>
          <a:lstStyle/>
          <a:p>
            <a:pPr marL="556895" indent="-556895" defTabSz="685800">
              <a:spcBef>
                <a:spcPts val="900"/>
              </a:spcBef>
              <a:buFont typeface="+mj-lt"/>
              <a:buAutoNum type="arabicPeriod"/>
              <a:defRPr/>
            </a:pPr>
            <a:r>
              <a:rPr lang="vi-VN" sz="3300" b="1">
                <a:solidFill>
                  <a:prstClr val="black"/>
                </a:solidFill>
                <a:latin typeface="Arial" panose="020B0604020202020204" pitchFamily="34" charset="0"/>
                <a:cs typeface="Arial" panose="020B0604020202020204" pitchFamily="34" charset="0"/>
              </a:rPr>
              <a:t>Cảm hứng chủ đạo</a:t>
            </a:r>
            <a:endParaRPr lang="vi-VN" sz="3300" b="1">
              <a:solidFill>
                <a:prstClr val="black"/>
              </a:solidFill>
              <a:latin typeface="Arial" panose="020B0604020202020204" pitchFamily="34" charset="0"/>
              <a:cs typeface="Arial" panose="020B0604020202020204" pitchFamily="34" charset="0"/>
            </a:endParaRPr>
          </a:p>
          <a:p>
            <a:pPr marL="556895" indent="-556895" defTabSz="685800">
              <a:spcBef>
                <a:spcPts val="900"/>
              </a:spcBef>
              <a:buFont typeface="+mj-lt"/>
              <a:buAutoNum type="arabicPeriod"/>
              <a:defRPr/>
            </a:pPr>
            <a:r>
              <a:rPr lang="en-US" sz="3600" b="1"/>
              <a:t>Vẻ đẹp của bức tranh thiên nhiên và hình ảnh đoàn quân Tây Tiến trong kí ức nhà thơ</a:t>
            </a:r>
            <a:endParaRPr lang="en-US" sz="3300" b="1" i="1" dirty="0">
              <a:solidFill>
                <a:prstClr val="black"/>
              </a:solidFill>
              <a:latin typeface="Arial" panose="020B0604020202020204" pitchFamily="34" charset="0"/>
              <a:cs typeface="Arial" panose="020B0604020202020204" pitchFamily="34" charset="0"/>
            </a:endParaRPr>
          </a:p>
        </p:txBody>
      </p:sp>
      <p:grpSp>
        <p:nvGrpSpPr>
          <p:cNvPr id="18" name="Group 17"/>
          <p:cNvGrpSpPr/>
          <p:nvPr/>
        </p:nvGrpSpPr>
        <p:grpSpPr>
          <a:xfrm>
            <a:off x="6006827" y="1486376"/>
            <a:ext cx="6822252" cy="934133"/>
            <a:chOff x="8010143" y="1905000"/>
            <a:chExt cx="9097521" cy="1290242"/>
          </a:xfrm>
        </p:grpSpPr>
        <p:sp>
          <p:nvSpPr>
            <p:cNvPr id="19" name="Rectangle 18"/>
            <p:cNvSpPr/>
            <p:nvPr/>
          </p:nvSpPr>
          <p:spPr>
            <a:xfrm>
              <a:off x="8010143" y="2221477"/>
              <a:ext cx="9097521" cy="77403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0" name="Rounded Rectangle 19"/>
            <p:cNvSpPr/>
            <p:nvPr/>
          </p:nvSpPr>
          <p:spPr>
            <a:xfrm>
              <a:off x="8014819" y="1905000"/>
              <a:ext cx="9092845" cy="1290242"/>
            </a:xfrm>
            <a:prstGeom prst="roundRect">
              <a:avLst/>
            </a:prstGeom>
            <a:noFill/>
            <a:ln w="57150">
              <a:solidFill>
                <a:schemeClr val="accent3">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sp>
        <p:nvSpPr>
          <p:cNvPr id="21" name="Rectangle 20"/>
          <p:cNvSpPr/>
          <p:nvPr/>
        </p:nvSpPr>
        <p:spPr>
          <a:xfrm>
            <a:off x="2987170" y="3476153"/>
            <a:ext cx="13416260" cy="1223412"/>
          </a:xfrm>
          <a:prstGeom prst="rect">
            <a:avLst/>
          </a:prstGeom>
        </p:spPr>
        <p:txBody>
          <a:bodyPr wrap="square">
            <a:spAutoFit/>
          </a:bodyPr>
          <a:lstStyle/>
          <a:p>
            <a:pPr marL="556895" indent="-556895" defTabSz="685800">
              <a:spcBef>
                <a:spcPts val="900"/>
              </a:spcBef>
              <a:buFont typeface="+mj-lt"/>
              <a:buAutoNum type="arabicPeriod"/>
              <a:defRPr/>
            </a:pPr>
            <a:r>
              <a:rPr lang="vi-VN" sz="3300" b="1">
                <a:solidFill>
                  <a:sysClr val="windowText" lastClr="000000"/>
                </a:solidFill>
                <a:latin typeface="Arial" panose="020B0604020202020204" pitchFamily="34" charset="0"/>
                <a:cs typeface="Arial" panose="020B0604020202020204" pitchFamily="34" charset="0"/>
              </a:rPr>
              <a:t>Tác giả Quang Dũng</a:t>
            </a:r>
            <a:endParaRPr lang="vi-VN" sz="3300" b="1">
              <a:solidFill>
                <a:sysClr val="windowText" lastClr="000000"/>
              </a:solidFill>
              <a:latin typeface="Arial" panose="020B0604020202020204" pitchFamily="34" charset="0"/>
              <a:cs typeface="Arial" panose="020B0604020202020204" pitchFamily="34" charset="0"/>
            </a:endParaRPr>
          </a:p>
          <a:p>
            <a:pPr marL="556895" indent="-556895" defTabSz="685800">
              <a:spcBef>
                <a:spcPts val="900"/>
              </a:spcBef>
              <a:buFont typeface="+mj-lt"/>
              <a:buAutoNum type="arabicPeriod"/>
              <a:defRPr/>
            </a:pPr>
            <a:r>
              <a:rPr lang="vi-VN" sz="3300" b="1">
                <a:solidFill>
                  <a:prstClr val="black"/>
                </a:solidFill>
                <a:latin typeface="Arial" panose="020B0604020202020204" pitchFamily="34" charset="0"/>
                <a:cs typeface="Arial" panose="020B0604020202020204" pitchFamily="34" charset="0"/>
              </a:rPr>
              <a:t>Bài thơ </a:t>
            </a:r>
            <a:r>
              <a:rPr lang="vi-VN" sz="3300" b="1" i="1">
                <a:solidFill>
                  <a:prstClr val="black"/>
                </a:solidFill>
                <a:latin typeface="Arial" panose="020B0604020202020204" pitchFamily="34" charset="0"/>
                <a:cs typeface="Arial" panose="020B0604020202020204" pitchFamily="34" charset="0"/>
              </a:rPr>
              <a:t>TÂY TIẾN</a:t>
            </a:r>
            <a:endParaRPr lang="en-US" sz="3300" b="1" i="1" dirty="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3029203" y="8228598"/>
            <a:ext cx="9142809" cy="1223412"/>
          </a:xfrm>
          <a:prstGeom prst="rect">
            <a:avLst/>
          </a:prstGeom>
        </p:spPr>
        <p:txBody>
          <a:bodyPr>
            <a:spAutoFit/>
          </a:bodyPr>
          <a:lstStyle/>
          <a:p>
            <a:pPr marL="556895" indent="-556895" defTabSz="685800">
              <a:spcBef>
                <a:spcPts val="900"/>
              </a:spcBef>
              <a:buFont typeface="+mj-lt"/>
              <a:buAutoNum type="arabicPeriod"/>
              <a:defRPr/>
            </a:pPr>
            <a:r>
              <a:rPr lang="vi-VN" sz="3300" b="1">
                <a:solidFill>
                  <a:sysClr val="windowText" lastClr="000000"/>
                </a:solidFill>
                <a:latin typeface="Arial" panose="020B0604020202020204" pitchFamily="34" charset="0"/>
                <a:cs typeface="Arial" panose="020B0604020202020204" pitchFamily="34" charset="0"/>
              </a:rPr>
              <a:t>Đặc sắc n</a:t>
            </a:r>
            <a:r>
              <a:rPr lang="en-US" sz="3300" b="1">
                <a:solidFill>
                  <a:sysClr val="windowText" lastClr="000000"/>
                </a:solidFill>
                <a:latin typeface="Arial" panose="020B0604020202020204" pitchFamily="34" charset="0"/>
                <a:cs typeface="Arial" panose="020B0604020202020204" pitchFamily="34" charset="0"/>
              </a:rPr>
              <a:t>ội </a:t>
            </a:r>
            <a:r>
              <a:rPr lang="en-US" sz="3300" b="1" dirty="0">
                <a:solidFill>
                  <a:sysClr val="windowText" lastClr="000000"/>
                </a:solidFill>
                <a:latin typeface="Arial" panose="020B0604020202020204" pitchFamily="34" charset="0"/>
                <a:cs typeface="Arial" panose="020B0604020202020204" pitchFamily="34" charset="0"/>
              </a:rPr>
              <a:t>dung</a:t>
            </a:r>
            <a:endParaRPr lang="en-US" sz="3300" b="1" dirty="0">
              <a:solidFill>
                <a:sysClr val="windowText" lastClr="000000"/>
              </a:solidFill>
              <a:latin typeface="Arial" panose="020B0604020202020204" pitchFamily="34" charset="0"/>
              <a:cs typeface="Arial" panose="020B0604020202020204" pitchFamily="34" charset="0"/>
            </a:endParaRPr>
          </a:p>
          <a:p>
            <a:pPr marL="556895" indent="-556895" defTabSz="685800">
              <a:spcBef>
                <a:spcPts val="900"/>
              </a:spcBef>
              <a:buFont typeface="+mj-lt"/>
              <a:buAutoNum type="arabicPeriod"/>
              <a:defRPr/>
            </a:pPr>
            <a:r>
              <a:rPr lang="vi-VN" sz="3300" b="1">
                <a:solidFill>
                  <a:sysClr val="windowText" lastClr="000000"/>
                </a:solidFill>
                <a:latin typeface="Arial" panose="020B0604020202020204" pitchFamily="34" charset="0"/>
                <a:cs typeface="Arial" panose="020B0604020202020204" pitchFamily="34" charset="0"/>
              </a:rPr>
              <a:t>Đặc sắc </a:t>
            </a:r>
            <a:r>
              <a:rPr lang="en-US" sz="3300" b="1">
                <a:solidFill>
                  <a:sysClr val="windowText" lastClr="000000"/>
                </a:solidFill>
                <a:latin typeface="Arial" panose="020B0604020202020204" pitchFamily="34" charset="0"/>
                <a:cs typeface="Arial" panose="020B0604020202020204" pitchFamily="34" charset="0"/>
              </a:rPr>
              <a:t>ghệ </a:t>
            </a:r>
            <a:r>
              <a:rPr lang="en-US" sz="3300" b="1" dirty="0" err="1">
                <a:solidFill>
                  <a:sysClr val="windowText" lastClr="000000"/>
                </a:solidFill>
                <a:latin typeface="Arial" panose="020B0604020202020204" pitchFamily="34" charset="0"/>
                <a:cs typeface="Arial" panose="020B0604020202020204" pitchFamily="34" charset="0"/>
              </a:rPr>
              <a:t>thuật</a:t>
            </a:r>
            <a:endParaRPr lang="en-US" sz="3300" b="1" dirty="0">
              <a:solidFill>
                <a:sysClr val="windowText" lastClr="000000"/>
              </a:solidFill>
              <a:latin typeface="Arial" panose="020B0604020202020204" pitchFamily="34" charset="0"/>
              <a:cs typeface="Arial" panose="020B0604020202020204" pitchFamily="34" charset="0"/>
            </a:endParaRPr>
          </a:p>
        </p:txBody>
      </p:sp>
      <p:grpSp>
        <p:nvGrpSpPr>
          <p:cNvPr id="23" name="Group 22"/>
          <p:cNvGrpSpPr/>
          <p:nvPr/>
        </p:nvGrpSpPr>
        <p:grpSpPr>
          <a:xfrm>
            <a:off x="2159897" y="2570567"/>
            <a:ext cx="6099591" cy="661751"/>
            <a:chOff x="2840539" y="3818711"/>
            <a:chExt cx="8133847" cy="882448"/>
          </a:xfrm>
          <a:solidFill>
            <a:schemeClr val="accent3">
              <a:lumMod val="75000"/>
            </a:schemeClr>
          </a:solidFill>
        </p:grpSpPr>
        <p:sp>
          <p:nvSpPr>
            <p:cNvPr id="2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5" name="Group 24"/>
            <p:cNvGrpSpPr/>
            <p:nvPr/>
          </p:nvGrpSpPr>
          <p:grpSpPr>
            <a:xfrm>
              <a:off x="2840539" y="3886146"/>
              <a:ext cx="8133847" cy="815013"/>
              <a:chOff x="2840539" y="3733746"/>
              <a:chExt cx="8133847" cy="815013"/>
            </a:xfrm>
            <a:grpFill/>
          </p:grpSpPr>
          <p:sp>
            <p:nvSpPr>
              <p:cNvPr id="26" name="Round Same Side Corner Rectangle 25"/>
              <p:cNvSpPr/>
              <p:nvPr/>
            </p:nvSpPr>
            <p:spPr>
              <a:xfrm rot="5400000">
                <a:off x="6544119" y="100181"/>
                <a:ext cx="731520" cy="8129015"/>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7" name="Rectangle 26"/>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8" name="Rectangle 27"/>
              <p:cNvSpPr/>
              <p:nvPr/>
            </p:nvSpPr>
            <p:spPr>
              <a:xfrm>
                <a:off x="4460662" y="3810000"/>
                <a:ext cx="4521484" cy="738759"/>
              </a:xfrm>
              <a:prstGeom prst="rect">
                <a:avLst/>
              </a:prstGeom>
              <a:grpFill/>
              <a:ln>
                <a:solidFill>
                  <a:srgbClr val="00B0F0"/>
                </a:solidFill>
              </a:ln>
            </p:spPr>
            <p:txBody>
              <a:bodyPr wrap="none">
                <a:spAutoFit/>
              </a:bodyPr>
              <a:lstStyle/>
              <a:p>
                <a:pPr defTabSz="685800">
                  <a:spcBef>
                    <a:spcPts val="900"/>
                  </a:spcBef>
                  <a:defRPr/>
                </a:pPr>
                <a:r>
                  <a:rPr lang="en-US" sz="3000" b="1">
                    <a:solidFill>
                      <a:prstClr val="white"/>
                    </a:solidFill>
                    <a:latin typeface="Arial" panose="020B0604020202020204" pitchFamily="34" charset="0"/>
                    <a:cs typeface="Arial" panose="020B0604020202020204" pitchFamily="34" charset="0"/>
                  </a:rPr>
                  <a:t>TÌM HIỂU CHUNG</a:t>
                </a:r>
                <a:endParaRPr lang="en-US" sz="3000" dirty="0">
                  <a:solidFill>
                    <a:prstClr val="white"/>
                  </a:solidFill>
                  <a:latin typeface="Arial" panose="020B0604020202020204" pitchFamily="34" charset="0"/>
                  <a:cs typeface="Arial" panose="020B0604020202020204" pitchFamily="34" charset="0"/>
                </a:endParaRPr>
              </a:p>
            </p:txBody>
          </p:sp>
          <p:sp>
            <p:nvSpPr>
              <p:cNvPr id="29" name="TextBox 28"/>
              <p:cNvSpPr txBox="1"/>
              <p:nvPr/>
            </p:nvSpPr>
            <p:spPr>
              <a:xfrm>
                <a:off x="3100848" y="3733746"/>
                <a:ext cx="956092" cy="800322"/>
              </a:xfrm>
              <a:prstGeom prst="rect">
                <a:avLst/>
              </a:prstGeom>
              <a:grpFill/>
              <a:ln>
                <a:solidFill>
                  <a:srgbClr val="00B0F0"/>
                </a:solidFill>
              </a:ln>
            </p:spPr>
            <p:txBody>
              <a:bodyPr wrap="square" rtlCol="0">
                <a:spAutoFit/>
              </a:bodyPr>
              <a:lstStyle/>
              <a:p>
                <a:pPr algn="ctr"/>
                <a:r>
                  <a:rPr lang="en-US" sz="33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33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0" name="Group 29"/>
          <p:cNvGrpSpPr/>
          <p:nvPr/>
        </p:nvGrpSpPr>
        <p:grpSpPr>
          <a:xfrm>
            <a:off x="2159895" y="4776033"/>
            <a:ext cx="6099593" cy="661751"/>
            <a:chOff x="2840539" y="3818711"/>
            <a:chExt cx="8133848" cy="882449"/>
          </a:xfrm>
          <a:solidFill>
            <a:schemeClr val="accent3">
              <a:lumMod val="75000"/>
            </a:schemeClr>
          </a:solidFill>
        </p:grpSpPr>
        <p:sp>
          <p:nvSpPr>
            <p:cNvPr id="3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32" name="Group 31"/>
            <p:cNvGrpSpPr/>
            <p:nvPr/>
          </p:nvGrpSpPr>
          <p:grpSpPr>
            <a:xfrm>
              <a:off x="2840539" y="3886200"/>
              <a:ext cx="8133848" cy="814960"/>
              <a:chOff x="2840539" y="3733800"/>
              <a:chExt cx="8133848" cy="814960"/>
            </a:xfrm>
            <a:grpFill/>
          </p:grpSpPr>
          <p:sp>
            <p:nvSpPr>
              <p:cNvPr id="33" name="Round Same Side Corner Rectangle 32"/>
              <p:cNvSpPr/>
              <p:nvPr/>
            </p:nvSpPr>
            <p:spPr>
              <a:xfrm rot="5400000">
                <a:off x="6544119" y="100180"/>
                <a:ext cx="731520" cy="8129016"/>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4" name="Rectangle 33"/>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5" name="Rectangle 34"/>
              <p:cNvSpPr/>
              <p:nvPr/>
            </p:nvSpPr>
            <p:spPr>
              <a:xfrm>
                <a:off x="4460662" y="3810001"/>
                <a:ext cx="5485549" cy="738759"/>
              </a:xfrm>
              <a:prstGeom prst="rect">
                <a:avLst/>
              </a:prstGeom>
              <a:grpFill/>
              <a:ln>
                <a:solidFill>
                  <a:srgbClr val="00B0F0"/>
                </a:solidFill>
              </a:ln>
            </p:spPr>
            <p:txBody>
              <a:bodyPr wrap="none">
                <a:spAutoFit/>
              </a:bodyPr>
              <a:lstStyle/>
              <a:p>
                <a:pPr defTabSz="685800">
                  <a:spcBef>
                    <a:spcPts val="900"/>
                  </a:spcBef>
                  <a:defRPr/>
                </a:pPr>
                <a:r>
                  <a:rPr lang="vi-VN" sz="3000" b="1">
                    <a:solidFill>
                      <a:prstClr val="white"/>
                    </a:solidFill>
                    <a:latin typeface="Arial" panose="020B0604020202020204" pitchFamily="34" charset="0"/>
                    <a:cs typeface="Arial" panose="020B0604020202020204" pitchFamily="34" charset="0"/>
                  </a:rPr>
                  <a:t>KHÁM PHÁ VĂN BẢN</a:t>
                </a:r>
                <a:endParaRPr lang="en-US" sz="3000" dirty="0">
                  <a:solidFill>
                    <a:prstClr val="white"/>
                  </a:solidFill>
                  <a:latin typeface="Arial" panose="020B0604020202020204" pitchFamily="34" charset="0"/>
                  <a:cs typeface="Arial" panose="020B0604020202020204" pitchFamily="34" charset="0"/>
                </a:endParaRPr>
              </a:p>
            </p:txBody>
          </p:sp>
          <p:sp>
            <p:nvSpPr>
              <p:cNvPr id="36" name="TextBox 35"/>
              <p:cNvSpPr txBox="1"/>
              <p:nvPr/>
            </p:nvSpPr>
            <p:spPr>
              <a:xfrm>
                <a:off x="2840540" y="3733800"/>
                <a:ext cx="1216398" cy="800322"/>
              </a:xfrm>
              <a:prstGeom prst="rect">
                <a:avLst/>
              </a:prstGeom>
              <a:grpFill/>
              <a:ln>
                <a:solidFill>
                  <a:srgbClr val="00B0F0"/>
                </a:solidFill>
              </a:ln>
            </p:spPr>
            <p:txBody>
              <a:bodyPr wrap="square" rtlCol="0">
                <a:spAutoFit/>
              </a:bodyPr>
              <a:lstStyle/>
              <a:p>
                <a:pPr algn="ctr"/>
                <a:r>
                  <a:rPr lang="en-US" sz="3300"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33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7" name="Group 36"/>
          <p:cNvGrpSpPr/>
          <p:nvPr/>
        </p:nvGrpSpPr>
        <p:grpSpPr>
          <a:xfrm>
            <a:off x="2178938" y="7495012"/>
            <a:ext cx="6099593" cy="661751"/>
            <a:chOff x="2840539" y="3818711"/>
            <a:chExt cx="8133848" cy="882448"/>
          </a:xfrm>
          <a:solidFill>
            <a:schemeClr val="accent3">
              <a:lumMod val="75000"/>
            </a:schemeClr>
          </a:solidFill>
        </p:grpSpPr>
        <p:sp>
          <p:nvSpPr>
            <p:cNvPr id="3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39" name="Group 38"/>
            <p:cNvGrpSpPr/>
            <p:nvPr/>
          </p:nvGrpSpPr>
          <p:grpSpPr>
            <a:xfrm>
              <a:off x="2840539" y="3886200"/>
              <a:ext cx="8133848" cy="814959"/>
              <a:chOff x="2840539" y="3733800"/>
              <a:chExt cx="8133848" cy="814959"/>
            </a:xfrm>
            <a:grpFill/>
          </p:grpSpPr>
          <p:sp>
            <p:nvSpPr>
              <p:cNvPr id="40" name="Round Same Side Corner Rectangle 39"/>
              <p:cNvSpPr/>
              <p:nvPr/>
            </p:nvSpPr>
            <p:spPr>
              <a:xfrm rot="5400000">
                <a:off x="6544119" y="100180"/>
                <a:ext cx="731520" cy="8129016"/>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Rectangle 40"/>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Rectangle 41"/>
              <p:cNvSpPr/>
              <p:nvPr/>
            </p:nvSpPr>
            <p:spPr>
              <a:xfrm>
                <a:off x="4460662" y="3810000"/>
                <a:ext cx="2899034" cy="738759"/>
              </a:xfrm>
              <a:prstGeom prst="rect">
                <a:avLst/>
              </a:prstGeom>
              <a:grpFill/>
              <a:ln>
                <a:solidFill>
                  <a:srgbClr val="00B0F0"/>
                </a:solidFill>
              </a:ln>
            </p:spPr>
            <p:txBody>
              <a:bodyPr wrap="none">
                <a:spAutoFit/>
              </a:bodyPr>
              <a:lstStyle/>
              <a:p>
                <a:pPr defTabSz="685800">
                  <a:spcBef>
                    <a:spcPts val="900"/>
                  </a:spcBef>
                  <a:defRPr/>
                </a:pPr>
                <a:r>
                  <a:rPr lang="en-US" sz="3000" b="1">
                    <a:solidFill>
                      <a:prstClr val="white"/>
                    </a:solidFill>
                    <a:latin typeface="Arial" panose="020B0604020202020204" pitchFamily="34" charset="0"/>
                    <a:cs typeface="Arial" panose="020B0604020202020204" pitchFamily="34" charset="0"/>
                  </a:rPr>
                  <a:t>TỔNG KẾT</a:t>
                </a:r>
                <a:endParaRPr lang="en-US" sz="3000" dirty="0">
                  <a:solidFill>
                    <a:prstClr val="white"/>
                  </a:solidFill>
                  <a:latin typeface="Arial" panose="020B0604020202020204" pitchFamily="34" charset="0"/>
                  <a:cs typeface="Arial" panose="020B0604020202020204" pitchFamily="34" charset="0"/>
                </a:endParaRPr>
              </a:p>
            </p:txBody>
          </p:sp>
          <p:sp>
            <p:nvSpPr>
              <p:cNvPr id="43" name="TextBox 42"/>
              <p:cNvSpPr txBox="1"/>
              <p:nvPr/>
            </p:nvSpPr>
            <p:spPr>
              <a:xfrm>
                <a:off x="2882698" y="3733800"/>
                <a:ext cx="1310512" cy="800322"/>
              </a:xfrm>
              <a:prstGeom prst="rect">
                <a:avLst/>
              </a:prstGeom>
              <a:grpFill/>
              <a:ln>
                <a:solidFill>
                  <a:srgbClr val="00B0F0"/>
                </a:solidFill>
              </a:ln>
            </p:spPr>
            <p:txBody>
              <a:bodyPr wrap="square" rtlCol="0">
                <a:spAutoFit/>
              </a:bodyPr>
              <a:lstStyle/>
              <a:p>
                <a:pPr algn="ctr"/>
                <a:r>
                  <a:rPr lang="en-US" sz="3300"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33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44" name="Rectangle 43"/>
          <p:cNvSpPr/>
          <p:nvPr/>
        </p:nvSpPr>
        <p:spPr>
          <a:xfrm>
            <a:off x="6966323" y="1668266"/>
            <a:ext cx="5107488" cy="692497"/>
          </a:xfrm>
          <a:prstGeom prst="rect">
            <a:avLst/>
          </a:prstGeom>
        </p:spPr>
        <p:txBody>
          <a:bodyPr wrap="none">
            <a:spAutoFit/>
          </a:bodyPr>
          <a:lstStyle/>
          <a:p>
            <a:r>
              <a:rPr lang="en-US" sz="3900" b="1">
                <a:solidFill>
                  <a:srgbClr val="00B050"/>
                </a:solidFill>
                <a:latin typeface="Tahoma" panose="020B0604030504040204" pitchFamily="34" charset="0"/>
                <a:ea typeface="Tahoma" panose="020B0604030504040204" pitchFamily="34" charset="0"/>
                <a:cs typeface="Tahoma" panose="020B0604030504040204" pitchFamily="34" charset="0"/>
              </a:rPr>
              <a:t>ĐỀ MỤC BÀI GIẢNG</a:t>
            </a:r>
            <a:endParaRPr lang="en-US" sz="39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4022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 y="5831529"/>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 Same Side Corner Rectangle 15"/>
          <p:cNvSpPr/>
          <p:nvPr/>
        </p:nvSpPr>
        <p:spPr>
          <a:xfrm rot="5400000">
            <a:off x="7779895" y="-4946721"/>
            <a:ext cx="904258" cy="14199676"/>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597551" y="1574676"/>
            <a:ext cx="13490049" cy="1077218"/>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en-US" sz="3200" b="1">
                <a:solidFill>
                  <a:schemeClr val="bg1"/>
                </a:solidFill>
                <a:latin typeface="Times New Roman" panose="02020603050405020304" pitchFamily="18" charset="0"/>
                <a:cs typeface="Times New Roman" panose="02020603050405020304" pitchFamily="18" charset="0"/>
              </a:rPr>
              <a:t>Đoạn 2: Những kỉ niệm của</a:t>
            </a:r>
            <a:r>
              <a:rPr lang="vi-VN" sz="3200" b="1">
                <a:solidFill>
                  <a:schemeClr val="bg1"/>
                </a:solidFill>
                <a:latin typeface="Times New Roman" panose="02020603050405020304" pitchFamily="18" charset="0"/>
                <a:cs typeface="Times New Roman" panose="02020603050405020304" pitchFamily="18" charset="0"/>
              </a:rPr>
              <a:t> đêm</a:t>
            </a:r>
            <a:r>
              <a:rPr lang="en-US" sz="3200" b="1">
                <a:solidFill>
                  <a:schemeClr val="bg1"/>
                </a:solidFill>
                <a:latin typeface="Times New Roman" panose="02020603050405020304" pitchFamily="18" charset="0"/>
                <a:cs typeface="Times New Roman" panose="02020603050405020304" pitchFamily="18" charset="0"/>
              </a:rPr>
              <a:t> </a:t>
            </a:r>
            <a:r>
              <a:rPr lang="vi-VN" sz="3200" b="1">
                <a:solidFill>
                  <a:schemeClr val="bg1"/>
                </a:solidFill>
                <a:latin typeface="Times New Roman" panose="02020603050405020304" pitchFamily="18" charset="0"/>
                <a:cs typeface="Times New Roman" panose="02020603050405020304" pitchFamily="18" charset="0"/>
              </a:rPr>
              <a:t>liên</a:t>
            </a:r>
            <a:r>
              <a:rPr lang="en-US" sz="3200" b="1">
                <a:solidFill>
                  <a:schemeClr val="bg1"/>
                </a:solidFill>
                <a:latin typeface="Times New Roman" panose="02020603050405020304" pitchFamily="18" charset="0"/>
                <a:cs typeface="Times New Roman" panose="02020603050405020304" pitchFamily="18" charset="0"/>
              </a:rPr>
              <a:t> hoan </a:t>
            </a:r>
            <a:r>
              <a:rPr lang="vi-VN" sz="3200" b="1">
                <a:solidFill>
                  <a:schemeClr val="bg1"/>
                </a:solidFill>
                <a:latin typeface="Times New Roman" panose="02020603050405020304" pitchFamily="18" charset="0"/>
                <a:cs typeface="Times New Roman" panose="02020603050405020304" pitchFamily="18" charset="0"/>
              </a:rPr>
              <a:t>văn</a:t>
            </a:r>
            <a:r>
              <a:rPr lang="en-US" sz="3200" b="1">
                <a:solidFill>
                  <a:schemeClr val="bg1"/>
                </a:solidFill>
                <a:latin typeface="Times New Roman" panose="02020603050405020304" pitchFamily="18" charset="0"/>
                <a:cs typeface="Times New Roman" panose="02020603050405020304" pitchFamily="18" charset="0"/>
              </a:rPr>
              <a:t> </a:t>
            </a:r>
            <a:r>
              <a:rPr lang="vi-VN" sz="3200" b="1">
                <a:solidFill>
                  <a:schemeClr val="bg1"/>
                </a:solidFill>
                <a:latin typeface="Times New Roman" panose="02020603050405020304" pitchFamily="18" charset="0"/>
                <a:cs typeface="Times New Roman" panose="02020603050405020304" pitchFamily="18" charset="0"/>
              </a:rPr>
              <a:t>nghệ </a:t>
            </a:r>
            <a:r>
              <a:rPr lang="en-US" sz="3200" b="1">
                <a:solidFill>
                  <a:schemeClr val="bg1"/>
                </a:solidFill>
                <a:latin typeface="Times New Roman" panose="02020603050405020304" pitchFamily="18" charset="0"/>
                <a:cs typeface="Times New Roman" panose="02020603050405020304" pitchFamily="18" charset="0"/>
              </a:rPr>
              <a:t>thắm tình </a:t>
            </a:r>
            <a:r>
              <a:rPr lang="vi-VN" sz="3200" b="1">
                <a:solidFill>
                  <a:schemeClr val="bg1"/>
                </a:solidFill>
                <a:latin typeface="Times New Roman" panose="02020603050405020304" pitchFamily="18" charset="0"/>
                <a:cs typeface="Times New Roman" panose="02020603050405020304" pitchFamily="18" charset="0"/>
              </a:rPr>
              <a:t>quâ</a:t>
            </a:r>
            <a:r>
              <a:rPr lang="en-US" sz="3200" b="1">
                <a:solidFill>
                  <a:schemeClr val="bg1"/>
                </a:solidFill>
                <a:latin typeface="Times New Roman" panose="02020603050405020304" pitchFamily="18" charset="0"/>
                <a:cs typeface="Times New Roman" panose="02020603050405020304" pitchFamily="18" charset="0"/>
              </a:rPr>
              <a:t>n </a:t>
            </a:r>
            <a:r>
              <a:rPr lang="vi-VN" sz="3200" b="1">
                <a:solidFill>
                  <a:schemeClr val="bg1"/>
                </a:solidFill>
                <a:latin typeface="Times New Roman" panose="02020603050405020304" pitchFamily="18" charset="0"/>
                <a:cs typeface="Times New Roman" panose="02020603050405020304" pitchFamily="18" charset="0"/>
              </a:rPr>
              <a:t>dân</a:t>
            </a:r>
            <a:r>
              <a:rPr lang="en-US" sz="3200" b="1">
                <a:solidFill>
                  <a:schemeClr val="bg1"/>
                </a:solidFill>
                <a:latin typeface="Times New Roman" panose="02020603050405020304" pitchFamily="18" charset="0"/>
                <a:cs typeface="Times New Roman" panose="02020603050405020304" pitchFamily="18" charset="0"/>
              </a:rPr>
              <a:t> và hình ảnh huyền ảo, </a:t>
            </a:r>
            <a:r>
              <a:rPr lang="vi-VN" sz="3200" b="1">
                <a:solidFill>
                  <a:schemeClr val="bg1"/>
                </a:solidFill>
                <a:latin typeface="Times New Roman" panose="02020603050405020304" pitchFamily="18" charset="0"/>
                <a:cs typeface="Times New Roman" panose="02020603050405020304" pitchFamily="18" charset="0"/>
              </a:rPr>
              <a:t>thơ </a:t>
            </a:r>
            <a:r>
              <a:rPr lang="en-US" sz="3200" b="1">
                <a:solidFill>
                  <a:schemeClr val="bg1"/>
                </a:solidFill>
                <a:latin typeface="Times New Roman" panose="02020603050405020304" pitchFamily="18" charset="0"/>
                <a:cs typeface="Times New Roman" panose="02020603050405020304" pitchFamily="18" charset="0"/>
              </a:rPr>
              <a:t>mộng của </a:t>
            </a:r>
            <a:r>
              <a:rPr lang="vi-VN" sz="3200" b="1">
                <a:solidFill>
                  <a:schemeClr val="bg1"/>
                </a:solidFill>
                <a:latin typeface="Times New Roman" panose="02020603050405020304" pitchFamily="18" charset="0"/>
                <a:cs typeface="Times New Roman" panose="02020603050405020304" pitchFamily="18" charset="0"/>
              </a:rPr>
              <a:t>thiên</a:t>
            </a:r>
            <a:r>
              <a:rPr lang="en-US" sz="3200" b="1">
                <a:solidFill>
                  <a:schemeClr val="bg1"/>
                </a:solidFill>
                <a:latin typeface="Times New Roman" panose="02020603050405020304" pitchFamily="18" charset="0"/>
                <a:cs typeface="Times New Roman" panose="02020603050405020304" pitchFamily="18" charset="0"/>
              </a:rPr>
              <a:t> </a:t>
            </a:r>
            <a:r>
              <a:rPr lang="vi-VN" sz="3200" b="1">
                <a:solidFill>
                  <a:schemeClr val="bg1"/>
                </a:solidFill>
                <a:latin typeface="Times New Roman" panose="02020603050405020304" pitchFamily="18" charset="0"/>
                <a:cs typeface="Times New Roman" panose="02020603050405020304" pitchFamily="18" charset="0"/>
              </a:rPr>
              <a:t>nhiên</a:t>
            </a:r>
            <a:r>
              <a:rPr lang="en-US" sz="3200" b="1">
                <a:solidFill>
                  <a:schemeClr val="bg1"/>
                </a:solidFill>
                <a:latin typeface="Times New Roman" panose="02020603050405020304" pitchFamily="18" charset="0"/>
                <a:cs typeface="Times New Roman" panose="02020603050405020304" pitchFamily="18" charset="0"/>
              </a:rPr>
              <a:t> Tây Bắc</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914400" y="1803275"/>
            <a:ext cx="718903" cy="523220"/>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2</a:t>
            </a:r>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.2</a:t>
            </a:r>
            <a:endPar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6" name="Picture 2" descr="C:\Users\Administrator\Documents\tải xuống (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9359" y="3364690"/>
            <a:ext cx="8286322" cy="4685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906000" y="3384611"/>
            <a:ext cx="7653193" cy="46758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circle(in)">
                                      <p:cBhvr>
                                        <p:cTn id="1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 y="5831529"/>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20" name="Round Same Side Corner Rectangle 19"/>
          <p:cNvSpPr/>
          <p:nvPr/>
        </p:nvSpPr>
        <p:spPr>
          <a:xfrm rot="5400000">
            <a:off x="3113349" y="-79551"/>
            <a:ext cx="461596" cy="4564862"/>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724716" y="1885734"/>
            <a:ext cx="11391837" cy="584775"/>
          </a:xfrm>
          <a:prstGeom prst="rect">
            <a:avLst/>
          </a:prstGeom>
          <a:solidFill>
            <a:schemeClr val="accent3">
              <a:lumMod val="75000"/>
            </a:schemeClr>
          </a:solidFill>
          <a:ln>
            <a:solidFill>
              <a:schemeClr val="accent2">
                <a:lumMod val="75000"/>
              </a:schemeClr>
            </a:solidFill>
          </a:ln>
        </p:spPr>
        <p:txBody>
          <a:bodyPr wrap="none">
            <a:spAutoFit/>
          </a:bodyPr>
          <a:lstStyle/>
          <a:p>
            <a:pPr defTabSz="457200">
              <a:spcBef>
                <a:spcPts val="600"/>
              </a:spcBef>
              <a:defRPr/>
            </a:pPr>
            <a:r>
              <a:rPr lang="vi-VN" sz="3200" b="1">
                <a:solidFill>
                  <a:schemeClr val="bg1"/>
                </a:solidFill>
              </a:rPr>
              <a:t>Những người lính Tây Tiến trong đêm liên hoan văn nghệ</a:t>
            </a:r>
            <a:endParaRPr lang="en-US" sz="3200" b="1" i="1" dirty="0">
              <a:solidFill>
                <a:schemeClr val="bg1"/>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133432" y="1866900"/>
            <a:ext cx="477984" cy="584775"/>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a</a:t>
            </a:r>
            <a:endPar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2514600" y="3173506"/>
            <a:ext cx="9144000" cy="3046988"/>
          </a:xfrm>
          <a:prstGeom prst="rect">
            <a:avLst/>
          </a:prstGeom>
        </p:spPr>
        <p:txBody>
          <a:bodyPr>
            <a:spAutoFit/>
          </a:bodyPr>
          <a:lstStyle/>
          <a:p>
            <a:pPr>
              <a:lnSpc>
                <a:spcPct val="150000"/>
              </a:lnSpc>
            </a:pPr>
            <a:r>
              <a:rPr lang="vi-VN" sz="3200" b="1" i="1">
                <a:solidFill>
                  <a:srgbClr val="FF0000"/>
                </a:solidFill>
                <a:latin typeface="Times New Roman" panose="02020603050405020304" pitchFamily="18" charset="0"/>
                <a:ea typeface="Calibri" panose="020F0502020204030204" pitchFamily="34" charset="0"/>
              </a:rPr>
              <a:t>Kìa em</a:t>
            </a:r>
            <a:r>
              <a:rPr lang="vi-VN" sz="3200" b="1">
                <a:solidFill>
                  <a:srgbClr val="000000"/>
                </a:solidFill>
                <a:latin typeface="Times New Roman" panose="02020603050405020304" pitchFamily="18" charset="0"/>
                <a:ea typeface="Calibri" panose="020F0502020204030204" pitchFamily="34" charset="0"/>
              </a:rPr>
              <a:t>: ngỡ ngàng, ngạc nhiên xen lẫn niềm hân hoan, vui sướng trước vẻ đẹp của </a:t>
            </a:r>
            <a:r>
              <a:rPr lang="en-US" sz="3200" b="1">
                <a:solidFill>
                  <a:srgbClr val="000000"/>
                </a:solidFill>
                <a:latin typeface="Times New Roman" panose="02020603050405020304" pitchFamily="18" charset="0"/>
                <a:ea typeface="Calibri" panose="020F0502020204030204" pitchFamily="34" charset="0"/>
              </a:rPr>
              <a:t>những </a:t>
            </a:r>
            <a:r>
              <a:rPr lang="vi-VN" sz="3200" b="1">
                <a:solidFill>
                  <a:srgbClr val="000000"/>
                </a:solidFill>
                <a:latin typeface="Times New Roman" panose="02020603050405020304" pitchFamily="18" charset="0"/>
                <a:ea typeface="Calibri" panose="020F0502020204030204" pitchFamily="34" charset="0"/>
              </a:rPr>
              <a:t>cô gái Tây Bắc</a:t>
            </a:r>
            <a:r>
              <a:rPr lang="en-US" sz="3200" b="1">
                <a:solidFill>
                  <a:srgbClr val="000000"/>
                </a:solidFill>
                <a:latin typeface="Times New Roman" panose="02020603050405020304" pitchFamily="18" charset="0"/>
                <a:ea typeface="Calibri" panose="020F0502020204030204" pitchFamily="34" charset="0"/>
              </a:rPr>
              <a:t> với xiêm áo lộng lẫy trong những điệu múa lôi cuốn, mê đắm</a:t>
            </a:r>
            <a:endParaRPr lang="en-GB" sz="3200" b="1"/>
          </a:p>
        </p:txBody>
      </p:sp>
      <p:sp>
        <p:nvSpPr>
          <p:cNvPr id="6" name="Rectangle 5"/>
          <p:cNvSpPr/>
          <p:nvPr/>
        </p:nvSpPr>
        <p:spPr>
          <a:xfrm>
            <a:off x="2549611" y="6306696"/>
            <a:ext cx="9144000" cy="3046988"/>
          </a:xfrm>
          <a:prstGeom prst="rect">
            <a:avLst/>
          </a:prstGeom>
        </p:spPr>
        <p:txBody>
          <a:bodyPr>
            <a:spAutoFit/>
          </a:bodyPr>
          <a:lstStyle/>
          <a:p>
            <a:pPr>
              <a:lnSpc>
                <a:spcPct val="150000"/>
              </a:lnSpc>
            </a:pPr>
            <a:r>
              <a:rPr lang="en-US" sz="3200" b="1" i="1">
                <a:solidFill>
                  <a:srgbClr val="FF0000"/>
                </a:solidFill>
                <a:latin typeface="Times New Roman" panose="02020603050405020304" pitchFamily="18" charset="0"/>
                <a:ea typeface="Calibri" panose="020F0502020204030204" pitchFamily="34" charset="0"/>
              </a:rPr>
              <a:t>Nhạc về Viên Chăn xây hồn thơ</a:t>
            </a:r>
            <a:r>
              <a:rPr lang="en-US" sz="3200" b="1">
                <a:solidFill>
                  <a:srgbClr val="000000"/>
                </a:solidFill>
                <a:latin typeface="Times New Roman" panose="02020603050405020304" pitchFamily="18" charset="0"/>
                <a:ea typeface="Calibri" panose="020F0502020204030204" pitchFamily="34" charset="0"/>
              </a:rPr>
              <a:t>: </a:t>
            </a:r>
            <a:r>
              <a:rPr lang="vi-VN" sz="3200" b="1">
                <a:solidFill>
                  <a:srgbClr val="000000"/>
                </a:solidFill>
                <a:latin typeface="Times New Roman" panose="02020603050405020304" pitchFamily="18" charset="0"/>
                <a:ea typeface="Calibri" panose="020F0502020204030204" pitchFamily="34" charset="0"/>
              </a:rPr>
              <a:t>người lính say mê âm nhạc với vũ điệu mang màu sắc của xứ lạ </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vi-VN" sz="3200" b="1">
                <a:solidFill>
                  <a:srgbClr val="000000"/>
                </a:solidFill>
                <a:latin typeface="Times New Roman" panose="02020603050405020304" pitchFamily="18" charset="0"/>
                <a:ea typeface="Calibri" panose="020F0502020204030204" pitchFamily="34" charset="0"/>
              </a:rPr>
              <a:t> Tâm hồn lãng mạn</a:t>
            </a:r>
            <a:r>
              <a:rPr lang="en-US" sz="3200" b="1">
                <a:solidFill>
                  <a:srgbClr val="000000"/>
                </a:solidFill>
                <a:latin typeface="Times New Roman" panose="02020603050405020304" pitchFamily="18" charset="0"/>
                <a:ea typeface="Calibri" panose="020F0502020204030204" pitchFamily="34" charset="0"/>
              </a:rPr>
              <a:t>, hào hoa, đa tình,</a:t>
            </a:r>
            <a:r>
              <a:rPr lang="vi-VN" sz="3200" b="1">
                <a:solidFill>
                  <a:srgbClr val="000000"/>
                </a:solidFill>
                <a:latin typeface="Times New Roman" panose="02020603050405020304" pitchFamily="18" charset="0"/>
                <a:ea typeface="Calibri" panose="020F0502020204030204" pitchFamily="34" charset="0"/>
              </a:rPr>
              <a:t> dễ </a:t>
            </a:r>
            <a:r>
              <a:rPr lang="en-US" sz="3200" b="1">
                <a:solidFill>
                  <a:srgbClr val="000000"/>
                </a:solidFill>
                <a:latin typeface="Times New Roman" panose="02020603050405020304" pitchFamily="18" charset="0"/>
                <a:ea typeface="Calibri" panose="020F0502020204030204" pitchFamily="34" charset="0"/>
              </a:rPr>
              <a:t>rung động trước vẻ đẹp của cảnh và người.</a:t>
            </a:r>
            <a:endParaRPr lang="en-GB" sz="3200" b="1"/>
          </a:p>
        </p:txBody>
      </p:sp>
      <p:sp>
        <p:nvSpPr>
          <p:cNvPr id="19" name="Oval 18"/>
          <p:cNvSpPr/>
          <p:nvPr/>
        </p:nvSpPr>
        <p:spPr>
          <a:xfrm>
            <a:off x="1875725" y="3420882"/>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3" name="Oval 22"/>
          <p:cNvSpPr/>
          <p:nvPr/>
        </p:nvSpPr>
        <p:spPr>
          <a:xfrm>
            <a:off x="1951961" y="6601182"/>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pic>
        <p:nvPicPr>
          <p:cNvPr id="24" name="Picture 2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115800" y="2899242"/>
            <a:ext cx="5181600" cy="3318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9"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1917" y="-2364820"/>
            <a:ext cx="9670488" cy="15967437"/>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883" y="5853153"/>
            <a:ext cx="2153167" cy="4386081"/>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52070" y="9191390"/>
            <a:ext cx="670200" cy="1204608"/>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1"/>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 Same Side Corner Rectangle 15"/>
          <p:cNvSpPr/>
          <p:nvPr/>
        </p:nvSpPr>
        <p:spPr>
          <a:xfrm rot="5400000">
            <a:off x="3245671" y="-464344"/>
            <a:ext cx="461596" cy="4564862"/>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857038" y="1500941"/>
            <a:ext cx="6580840" cy="584775"/>
          </a:xfrm>
          <a:prstGeom prst="rect">
            <a:avLst/>
          </a:prstGeom>
          <a:solidFill>
            <a:schemeClr val="accent3">
              <a:lumMod val="75000"/>
            </a:schemeClr>
          </a:solidFill>
          <a:ln>
            <a:solidFill>
              <a:schemeClr val="accent2">
                <a:lumMod val="75000"/>
              </a:schemeClr>
            </a:solidFill>
          </a:ln>
        </p:spPr>
        <p:txBody>
          <a:bodyPr wrap="none">
            <a:spAutoFit/>
          </a:bodyPr>
          <a:lstStyle/>
          <a:p>
            <a:pPr defTabSz="457200">
              <a:spcBef>
                <a:spcPts val="600"/>
              </a:spcBef>
              <a:defRPr/>
            </a:pPr>
            <a:r>
              <a:rPr lang="pt-BR" sz="3200" b="1">
                <a:solidFill>
                  <a:schemeClr val="bg1"/>
                </a:solidFill>
              </a:rPr>
              <a:t>Châu Mộc một chiều sương trên sông</a:t>
            </a:r>
            <a:endParaRPr lang="en-US" sz="3200" b="1" i="1"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265754" y="1482107"/>
            <a:ext cx="477984" cy="584775"/>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b</a:t>
            </a:r>
            <a:endPar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1835385" y="2359563"/>
            <a:ext cx="9670815" cy="2086405"/>
          </a:xfrm>
          <a:prstGeom prst="rect">
            <a:avLst/>
          </a:prstGeom>
        </p:spPr>
        <p:txBody>
          <a:bodyPr wrap="square">
            <a:spAutoFit/>
          </a:bodyPr>
          <a:lstStyle/>
          <a:p>
            <a:pPr marL="114300" indent="179705">
              <a:lnSpc>
                <a:spcPct val="150000"/>
              </a:lnSpc>
              <a:spcAft>
                <a:spcPts val="0"/>
              </a:spcAft>
            </a:pPr>
            <a:r>
              <a:rPr lang="pt-BR" sz="3000" b="1">
                <a:latin typeface="Times New Roman" panose="02020603050405020304" pitchFamily="18" charset="0"/>
                <a:ea typeface="Times New Roman" panose="02020603050405020304" pitchFamily="18" charset="0"/>
              </a:rPr>
              <a:t>Không gian: Dòng sông trong một buổi chiều giăng mắc một màu sương; sông nước, bến bờ lặng tờ, hoang dại như thời tiền sử </a:t>
            </a:r>
            <a:r>
              <a:rPr lang="pt-BR" sz="3000" b="1">
                <a:latin typeface="Times New Roman" panose="02020603050405020304" pitchFamily="18" charset="0"/>
                <a:ea typeface="Times New Roman" panose="02020603050405020304" pitchFamily="18" charset="0"/>
                <a:sym typeface="Wingdings" panose="05000000000000000000" pitchFamily="2" charset="2"/>
              </a:rPr>
              <a:t></a:t>
            </a:r>
            <a:r>
              <a:rPr lang="pt-BR" sz="3000" b="1">
                <a:latin typeface="Times New Roman" panose="02020603050405020304" pitchFamily="18" charset="0"/>
                <a:ea typeface="Times New Roman" panose="02020603050405020304" pitchFamily="18" charset="0"/>
              </a:rPr>
              <a:t> </a:t>
            </a:r>
            <a:r>
              <a:rPr lang="pt-BR" sz="3000" b="1">
                <a:latin typeface="Times New Roman" panose="02020603050405020304" pitchFamily="18" charset="0"/>
                <a:ea typeface="Times New Roman" panose="02020603050405020304" pitchFamily="18" charset="0"/>
                <a:cs typeface="Times New Roman" panose="02020603050405020304" pitchFamily="18" charset="0"/>
              </a:rPr>
              <a:t>mênh</a:t>
            </a:r>
            <a:r>
              <a:rPr lang="pt-BR" sz="3000" b="1">
                <a:latin typeface="Times New Roman" panose="02020603050405020304" pitchFamily="18" charset="0"/>
                <a:ea typeface="Times New Roman" panose="02020603050405020304" pitchFamily="18" charset="0"/>
              </a:rPr>
              <a:t> mông, nhoè mờ, ảo mông</a:t>
            </a:r>
            <a:endParaRPr lang="en-GB" sz="3000" b="1">
              <a:effectLst/>
              <a:latin typeface="Times New Roman" panose="02020603050405020304" pitchFamily="18" charset="0"/>
              <a:ea typeface="Times New Roman" panose="02020603050405020304" pitchFamily="18" charset="0"/>
            </a:endParaRPr>
          </a:p>
        </p:txBody>
      </p:sp>
      <p:sp>
        <p:nvSpPr>
          <p:cNvPr id="6" name="Rectangle 5"/>
          <p:cNvSpPr/>
          <p:nvPr/>
        </p:nvSpPr>
        <p:spPr>
          <a:xfrm>
            <a:off x="2115284" y="4552560"/>
            <a:ext cx="3690985" cy="738664"/>
          </a:xfrm>
          <a:prstGeom prst="rect">
            <a:avLst/>
          </a:prstGeom>
        </p:spPr>
        <p:txBody>
          <a:bodyPr wrap="square">
            <a:spAutoFit/>
          </a:bodyPr>
          <a:lstStyle/>
          <a:p>
            <a:pPr>
              <a:lnSpc>
                <a:spcPct val="150000"/>
              </a:lnSpc>
            </a:pPr>
            <a:r>
              <a:rPr lang="pt-BR" sz="3000" b="1">
                <a:latin typeface="Times New Roman" panose="02020603050405020304" pitchFamily="18" charset="0"/>
                <a:ea typeface="Calibri" panose="020F0502020204030204" pitchFamily="34" charset="0"/>
              </a:rPr>
              <a:t>Con người</a:t>
            </a:r>
            <a:endParaRPr lang="en-GB" sz="3000" b="1"/>
          </a:p>
        </p:txBody>
      </p:sp>
      <p:sp>
        <p:nvSpPr>
          <p:cNvPr id="7" name="Rectangle 6"/>
          <p:cNvSpPr/>
          <p:nvPr/>
        </p:nvSpPr>
        <p:spPr>
          <a:xfrm>
            <a:off x="1933831" y="5423993"/>
            <a:ext cx="9572369" cy="2169825"/>
          </a:xfrm>
          <a:prstGeom prst="rect">
            <a:avLst/>
          </a:prstGeom>
        </p:spPr>
        <p:txBody>
          <a:bodyPr wrap="square">
            <a:spAutoFit/>
          </a:bodyPr>
          <a:lstStyle/>
          <a:p>
            <a:pPr>
              <a:lnSpc>
                <a:spcPct val="150000"/>
              </a:lnSpc>
            </a:pPr>
            <a:r>
              <a:rPr lang="pt-BR" sz="3000" b="1" i="1">
                <a:latin typeface="Times New Roman" panose="02020603050405020304" pitchFamily="18" charset="0"/>
                <a:ea typeface="Calibri" panose="020F0502020204030204" pitchFamily="34" charset="0"/>
              </a:rPr>
              <a:t>+ </a:t>
            </a:r>
            <a:r>
              <a:rPr lang="pt-BR" sz="3000" b="1" i="1">
                <a:solidFill>
                  <a:srgbClr val="FF0000"/>
                </a:solidFill>
                <a:latin typeface="Times New Roman" panose="02020603050405020304" pitchFamily="18" charset="0"/>
                <a:ea typeface="Calibri" panose="020F0502020204030204" pitchFamily="34" charset="0"/>
              </a:rPr>
              <a:t>Dáng người trên độc mộc</a:t>
            </a:r>
            <a:r>
              <a:rPr lang="pt-BR" sz="3000" b="1">
                <a:latin typeface="Times New Roman" panose="02020603050405020304" pitchFamily="18" charset="0"/>
                <a:ea typeface="Calibri" panose="020F0502020204030204" pitchFamily="34" charset="0"/>
              </a:rPr>
              <a:t>: dáng hình mềm mại, uyển chuyển  của những cô gái Thái trên những chiếc thuyền độc mộc.</a:t>
            </a:r>
            <a:endParaRPr lang="en-GB" sz="3000" b="1"/>
          </a:p>
        </p:txBody>
      </p:sp>
      <p:sp>
        <p:nvSpPr>
          <p:cNvPr id="8" name="Rectangle 7"/>
          <p:cNvSpPr/>
          <p:nvPr/>
        </p:nvSpPr>
        <p:spPr>
          <a:xfrm>
            <a:off x="2010031" y="7705055"/>
            <a:ext cx="9496169" cy="2095830"/>
          </a:xfrm>
          <a:prstGeom prst="rect">
            <a:avLst/>
          </a:prstGeom>
        </p:spPr>
        <p:txBody>
          <a:bodyPr wrap="square">
            <a:spAutoFit/>
          </a:bodyPr>
          <a:lstStyle/>
          <a:p>
            <a:pPr>
              <a:lnSpc>
                <a:spcPct val="150000"/>
              </a:lnSpc>
            </a:pPr>
            <a:r>
              <a:rPr lang="pt-BR" sz="3000" b="1">
                <a:latin typeface="Times New Roman" panose="02020603050405020304" pitchFamily="18" charset="0"/>
                <a:ea typeface="Calibri" panose="020F0502020204030204" pitchFamily="34" charset="0"/>
              </a:rPr>
              <a:t>+ Vẻ đẹp của con người hoà hợp với vẻ đẹp của thiên nhiên: những bông hoa rừng cũng “đong đưa”, làm duyên trên dòng nước lũ. </a:t>
            </a:r>
            <a:endParaRPr lang="en-GB" sz="3000" b="1"/>
          </a:p>
        </p:txBody>
      </p:sp>
      <p:sp>
        <p:nvSpPr>
          <p:cNvPr id="20" name="Oval 19"/>
          <p:cNvSpPr/>
          <p:nvPr/>
        </p:nvSpPr>
        <p:spPr>
          <a:xfrm>
            <a:off x="1711223" y="4686301"/>
            <a:ext cx="222608" cy="301302"/>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1" name="Oval 20"/>
          <p:cNvSpPr/>
          <p:nvPr/>
        </p:nvSpPr>
        <p:spPr>
          <a:xfrm>
            <a:off x="1736939" y="2632025"/>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pic>
        <p:nvPicPr>
          <p:cNvPr id="24" name="Picture 2" descr="C:\Users\Administrator\Documents\1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87652" y="524545"/>
            <a:ext cx="6749995" cy="4709283"/>
          </a:xfrm>
          <a:prstGeom prst="ellipse">
            <a:avLst/>
          </a:prstGeom>
          <a:ln>
            <a:noFill/>
          </a:ln>
          <a:effectLst>
            <a:softEdge rad="112500"/>
          </a:effectLst>
        </p:spPr>
      </p:pic>
      <p:pic>
        <p:nvPicPr>
          <p:cNvPr id="25" name="Picture 2" descr="C:\Users\Administrator\Documents\tải xuống (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29136" y="5387923"/>
            <a:ext cx="7365008" cy="4376892"/>
          </a:xfrm>
          <a:prstGeom prst="ellipse">
            <a:avLst/>
          </a:prstGeom>
          <a:solidFill>
            <a:srgbClr val="FFFFFF">
              <a:shade val="85000"/>
              <a:alpha val="85000"/>
            </a:srgbClr>
          </a:solidFill>
          <a:ln>
            <a:noFill/>
          </a:ln>
          <a:effectLst>
            <a:outerShdw blurRad="469900" dist="50800" dir="5400000" algn="ctr" rotWithShape="0">
              <a:schemeClr val="bg1">
                <a:alpha val="0"/>
              </a:schemeClr>
            </a:outerShdw>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ircle(in)">
                                      <p:cBhvr>
                                        <p:cTn id="43" dur="20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circle(in)">
                                      <p:cBhvr>
                                        <p:cTn id="4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279196" y="-277802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883" y="5853153"/>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 Same Side Corner Rectangle 15"/>
          <p:cNvSpPr/>
          <p:nvPr/>
        </p:nvSpPr>
        <p:spPr>
          <a:xfrm rot="5400000">
            <a:off x="3245671" y="-464344"/>
            <a:ext cx="461596" cy="4564862"/>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857038" y="1500941"/>
            <a:ext cx="6580840" cy="584775"/>
          </a:xfrm>
          <a:prstGeom prst="rect">
            <a:avLst/>
          </a:prstGeom>
          <a:solidFill>
            <a:schemeClr val="accent3">
              <a:lumMod val="75000"/>
            </a:schemeClr>
          </a:solidFill>
          <a:ln>
            <a:solidFill>
              <a:schemeClr val="accent2">
                <a:lumMod val="75000"/>
              </a:schemeClr>
            </a:solidFill>
          </a:ln>
        </p:spPr>
        <p:txBody>
          <a:bodyPr wrap="none">
            <a:spAutoFit/>
          </a:bodyPr>
          <a:lstStyle/>
          <a:p>
            <a:pPr defTabSz="457200">
              <a:spcBef>
                <a:spcPts val="600"/>
              </a:spcBef>
              <a:defRPr/>
            </a:pPr>
            <a:r>
              <a:rPr lang="pt-BR" sz="3200" b="1">
                <a:solidFill>
                  <a:schemeClr val="bg1"/>
                </a:solidFill>
              </a:rPr>
              <a:t>Châu Mộc một chiều sương trên sông</a:t>
            </a:r>
            <a:endParaRPr lang="en-US" sz="3200" b="1" i="1"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265754" y="1482107"/>
            <a:ext cx="538332" cy="584775"/>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b</a:t>
            </a:r>
            <a:endPar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Rectangle 8"/>
          <p:cNvSpPr/>
          <p:nvPr/>
        </p:nvSpPr>
        <p:spPr>
          <a:xfrm>
            <a:off x="1940900" y="2618406"/>
            <a:ext cx="9144000" cy="2308324"/>
          </a:xfrm>
          <a:prstGeom prst="rect">
            <a:avLst/>
          </a:prstGeom>
        </p:spPr>
        <p:txBody>
          <a:bodyPr>
            <a:spAutoFit/>
          </a:bodyPr>
          <a:lstStyle/>
          <a:p>
            <a:pPr marL="114300" indent="179705">
              <a:lnSpc>
                <a:spcPct val="150000"/>
              </a:lnSpc>
              <a:spcAft>
                <a:spcPts val="0"/>
              </a:spcAft>
            </a:pPr>
            <a:r>
              <a:rPr lang="pt-BR" sz="3200" b="1">
                <a:latin typeface="Times New Roman" panose="02020603050405020304" pitchFamily="18" charset="0"/>
                <a:ea typeface="Times New Roman" panose="02020603050405020304" pitchFamily="18" charset="0"/>
              </a:rPr>
              <a:t> Những nét vẻ mềm mại, duyên dáng khác hẳn với những nét khoẻ khoắc, gân guốc khi đặc tả cảnh dốc đèo</a:t>
            </a:r>
            <a:r>
              <a:rPr lang="pt-BR" sz="2800" b="1">
                <a:latin typeface="Times New Roman" panose="02020603050405020304" pitchFamily="18" charset="0"/>
                <a:ea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2852265" y="5105032"/>
            <a:ext cx="9144000" cy="2229393"/>
          </a:xfrm>
          <a:prstGeom prst="rect">
            <a:avLst/>
          </a:prstGeom>
        </p:spPr>
        <p:txBody>
          <a:bodyPr>
            <a:spAutoFit/>
          </a:bodyPr>
          <a:lstStyle/>
          <a:p>
            <a:pPr>
              <a:lnSpc>
                <a:spcPct val="150000"/>
              </a:lnSpc>
            </a:pPr>
            <a:r>
              <a:rPr lang="pt-BR" sz="2800" b="1">
                <a:latin typeface="Times New Roman" panose="02020603050405020304" pitchFamily="18" charset="0"/>
                <a:ea typeface="Calibri" panose="020F0502020204030204" pitchFamily="34" charset="0"/>
              </a:rPr>
              <a:t> </a:t>
            </a:r>
            <a:r>
              <a:rPr lang="pt-BR" sz="3200" b="1">
                <a:latin typeface="Times New Roman" panose="02020603050405020304" pitchFamily="18" charset="0"/>
                <a:ea typeface="Calibri" panose="020F0502020204030204" pitchFamily="34" charset="0"/>
              </a:rPr>
              <a:t>Ngôn ngữ tạo hình, giàu tính nhạc, chất thơ và chất nhạc hoà quyện đã vẽ nên vẻ đẹp  thơ mộng, trữ tình của thiên nhiên và con người.</a:t>
            </a:r>
            <a:endParaRPr lang="en-GB" sz="3200" b="1"/>
          </a:p>
        </p:txBody>
      </p:sp>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883" y="2581576"/>
            <a:ext cx="1054685" cy="865638"/>
          </a:xfrm>
          <a:prstGeom prst="rect">
            <a:avLst/>
          </a:prstGeom>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97580" y="4635106"/>
            <a:ext cx="1054685" cy="865638"/>
          </a:xfrm>
          <a:prstGeom prst="rect">
            <a:avLst/>
          </a:prstGeom>
        </p:spPr>
      </p:pic>
      <p:pic>
        <p:nvPicPr>
          <p:cNvPr id="24" name="Picture 2" descr="C:\Users\Administrator\Documents\13.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993152" y="507042"/>
            <a:ext cx="4768965" cy="2974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 descr="C:\Users\Administrator\Documents\tải xuống (3).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206894" y="4544096"/>
            <a:ext cx="4785706" cy="3114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2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ircle(in)">
                                      <p:cBhvr>
                                        <p:cTn id="3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816" y="5856712"/>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1980" y="7281633"/>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 Same Side Corner Rectangle 15"/>
          <p:cNvSpPr/>
          <p:nvPr/>
        </p:nvSpPr>
        <p:spPr>
          <a:xfrm rot="5400000">
            <a:off x="7314864" y="-4481690"/>
            <a:ext cx="904258" cy="13269614"/>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828801" y="1586290"/>
            <a:ext cx="12344399" cy="1077218"/>
          </a:xfrm>
          <a:prstGeom prst="rect">
            <a:avLst/>
          </a:prstGeom>
          <a:solidFill>
            <a:schemeClr val="accent3">
              <a:lumMod val="75000"/>
            </a:schemeClr>
          </a:solidFill>
          <a:ln>
            <a:solidFill>
              <a:schemeClr val="accent2">
                <a:lumMod val="75000"/>
              </a:schemeClr>
            </a:solidFill>
          </a:ln>
        </p:spPr>
        <p:txBody>
          <a:bodyPr wrap="square">
            <a:spAutoFit/>
          </a:bodyPr>
          <a:lstStyle/>
          <a:p>
            <a:r>
              <a:rPr lang="de-DE" sz="3200" b="1">
                <a:solidFill>
                  <a:schemeClr val="bg1"/>
                </a:solidFill>
                <a:latin typeface="Times New Roman" panose="02020603050405020304" pitchFamily="18" charset="0"/>
                <a:ea typeface="Calibri" panose="020F0502020204030204" pitchFamily="34" charset="0"/>
              </a:rPr>
              <a:t>Đoạn 3: Hình ảnh người</a:t>
            </a:r>
            <a:r>
              <a:rPr lang="de-DE" sz="3200" b="1" spc="-10">
                <a:solidFill>
                  <a:schemeClr val="bg1"/>
                </a:solidFill>
                <a:latin typeface="Times New Roman" panose="02020603050405020304" pitchFamily="18" charset="0"/>
                <a:ea typeface="Calibri" panose="020F0502020204030204" pitchFamily="34" charset="0"/>
              </a:rPr>
              <a:t> </a:t>
            </a:r>
            <a:r>
              <a:rPr lang="de-DE" sz="3200" b="1">
                <a:solidFill>
                  <a:schemeClr val="bg1"/>
                </a:solidFill>
                <a:latin typeface="Times New Roman" panose="02020603050405020304" pitchFamily="18" charset="0"/>
                <a:ea typeface="Calibri" panose="020F0502020204030204" pitchFamily="34" charset="0"/>
              </a:rPr>
              <a:t>lính</a:t>
            </a:r>
            <a:r>
              <a:rPr lang="de-DE" sz="3200" b="1" spc="-30">
                <a:solidFill>
                  <a:schemeClr val="bg1"/>
                </a:solidFill>
                <a:latin typeface="Times New Roman" panose="02020603050405020304" pitchFamily="18" charset="0"/>
                <a:ea typeface="Calibri" panose="020F0502020204030204" pitchFamily="34" charset="0"/>
              </a:rPr>
              <a:t> </a:t>
            </a:r>
            <a:r>
              <a:rPr lang="vi-VN" sz="3200" b="1">
                <a:solidFill>
                  <a:schemeClr val="bg1"/>
                </a:solidFill>
                <a:latin typeface="Times New Roman" panose="02020603050405020304" pitchFamily="18" charset="0"/>
                <a:ea typeface="Calibri" panose="020F0502020204030204" pitchFamily="34" charset="0"/>
              </a:rPr>
              <a:t>Tâ</a:t>
            </a:r>
            <a:r>
              <a:rPr lang="de-DE" sz="3200" b="1">
                <a:solidFill>
                  <a:schemeClr val="bg1"/>
                </a:solidFill>
                <a:latin typeface="Times New Roman" panose="02020603050405020304" pitchFamily="18" charset="0"/>
                <a:ea typeface="Calibri" panose="020F0502020204030204" pitchFamily="34" charset="0"/>
              </a:rPr>
              <a:t>y</a:t>
            </a:r>
            <a:r>
              <a:rPr lang="de-DE" sz="3200" b="1" spc="-30">
                <a:solidFill>
                  <a:schemeClr val="bg1"/>
                </a:solidFill>
                <a:latin typeface="Times New Roman" panose="02020603050405020304" pitchFamily="18" charset="0"/>
                <a:ea typeface="Calibri" panose="020F0502020204030204" pitchFamily="34" charset="0"/>
              </a:rPr>
              <a:t> </a:t>
            </a:r>
            <a:r>
              <a:rPr lang="de-DE" sz="3200" b="1">
                <a:solidFill>
                  <a:schemeClr val="bg1"/>
                </a:solidFill>
                <a:latin typeface="Times New Roman" panose="02020603050405020304" pitchFamily="18" charset="0"/>
                <a:ea typeface="Calibri" panose="020F0502020204030204" pitchFamily="34" charset="0"/>
              </a:rPr>
              <a:t>Tiến</a:t>
            </a:r>
            <a:r>
              <a:rPr lang="de-DE" sz="3200" b="1" spc="-10">
                <a:solidFill>
                  <a:schemeClr val="bg1"/>
                </a:solidFill>
                <a:latin typeface="Times New Roman" panose="02020603050405020304" pitchFamily="18" charset="0"/>
                <a:ea typeface="Calibri" panose="020F0502020204030204" pitchFamily="34" charset="0"/>
              </a:rPr>
              <a:t> </a:t>
            </a:r>
            <a:r>
              <a:rPr lang="de-DE" sz="3200" b="1">
                <a:solidFill>
                  <a:schemeClr val="bg1"/>
                </a:solidFill>
                <a:latin typeface="Times New Roman" panose="02020603050405020304" pitchFamily="18" charset="0"/>
                <a:ea typeface="Calibri" panose="020F0502020204030204" pitchFamily="34" charset="0"/>
              </a:rPr>
              <a:t>với</a:t>
            </a:r>
            <a:r>
              <a:rPr lang="de-DE" sz="3200" b="1" spc="-10">
                <a:solidFill>
                  <a:schemeClr val="bg1"/>
                </a:solidFill>
                <a:latin typeface="Times New Roman" panose="02020603050405020304" pitchFamily="18" charset="0"/>
                <a:ea typeface="Calibri" panose="020F0502020204030204" pitchFamily="34" charset="0"/>
              </a:rPr>
              <a:t> </a:t>
            </a:r>
            <a:r>
              <a:rPr lang="de-DE" sz="3200" b="1">
                <a:solidFill>
                  <a:schemeClr val="bg1"/>
                </a:solidFill>
                <a:latin typeface="Times New Roman" panose="02020603050405020304" pitchFamily="18" charset="0"/>
                <a:ea typeface="Calibri" panose="020F0502020204030204" pitchFamily="34" charset="0"/>
              </a:rPr>
              <a:t>vẻ</a:t>
            </a:r>
            <a:r>
              <a:rPr lang="de-DE" sz="3200" b="1" spc="-10">
                <a:solidFill>
                  <a:schemeClr val="bg1"/>
                </a:solidFill>
                <a:latin typeface="Times New Roman" panose="02020603050405020304" pitchFamily="18" charset="0"/>
                <a:ea typeface="Calibri" panose="020F0502020204030204" pitchFamily="34" charset="0"/>
              </a:rPr>
              <a:t> </a:t>
            </a:r>
            <a:r>
              <a:rPr lang="de-DE" sz="3200" b="1">
                <a:solidFill>
                  <a:schemeClr val="bg1"/>
                </a:solidFill>
                <a:latin typeface="Times New Roman" panose="02020603050405020304" pitchFamily="18" charset="0"/>
                <a:ea typeface="Calibri" panose="020F0502020204030204" pitchFamily="34" charset="0"/>
              </a:rPr>
              <a:t>đẹp</a:t>
            </a:r>
            <a:r>
              <a:rPr lang="de-DE" sz="3200" b="1" spc="-10">
                <a:solidFill>
                  <a:schemeClr val="bg1"/>
                </a:solidFill>
                <a:latin typeface="Times New Roman" panose="02020603050405020304" pitchFamily="18" charset="0"/>
                <a:ea typeface="Calibri" panose="020F0502020204030204" pitchFamily="34" charset="0"/>
              </a:rPr>
              <a:t> </a:t>
            </a:r>
            <a:r>
              <a:rPr lang="de-DE" sz="3200" b="1">
                <a:solidFill>
                  <a:schemeClr val="bg1"/>
                </a:solidFill>
                <a:latin typeface="Times New Roman" panose="02020603050405020304" pitchFamily="18" charset="0"/>
                <a:ea typeface="Calibri" panose="020F0502020204030204" pitchFamily="34" charset="0"/>
              </a:rPr>
              <a:t>lãng</a:t>
            </a:r>
            <a:r>
              <a:rPr lang="de-DE" sz="3200" b="1" spc="-10">
                <a:solidFill>
                  <a:schemeClr val="bg1"/>
                </a:solidFill>
                <a:latin typeface="Times New Roman" panose="02020603050405020304" pitchFamily="18" charset="0"/>
                <a:ea typeface="Calibri" panose="020F0502020204030204" pitchFamily="34" charset="0"/>
              </a:rPr>
              <a:t> </a:t>
            </a:r>
            <a:r>
              <a:rPr lang="de-DE" sz="3200" b="1">
                <a:solidFill>
                  <a:schemeClr val="bg1"/>
                </a:solidFill>
                <a:latin typeface="Times New Roman" panose="02020603050405020304" pitchFamily="18" charset="0"/>
                <a:ea typeface="Calibri" panose="020F0502020204030204" pitchFamily="34" charset="0"/>
              </a:rPr>
              <a:t>mạn, hào hoa, bi tráng</a:t>
            </a:r>
            <a:endParaRPr lang="en-GB" sz="3200">
              <a:solidFill>
                <a:schemeClr val="bg1"/>
              </a:solidFill>
            </a:endParaRPr>
          </a:p>
        </p:txBody>
      </p:sp>
      <p:sp>
        <p:nvSpPr>
          <p:cNvPr id="18" name="TextBox 17"/>
          <p:cNvSpPr txBox="1"/>
          <p:nvPr/>
        </p:nvSpPr>
        <p:spPr>
          <a:xfrm>
            <a:off x="1049359" y="1814889"/>
            <a:ext cx="718903" cy="523220"/>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2</a:t>
            </a:r>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r>
              <a:rPr lang="vi-VN"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3</a:t>
            </a:r>
            <a:endPar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1" name="Content Placeholder 20"/>
          <p:cNvPicPr>
            <a:picLocks noChangeAspect="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04678" y="3683341"/>
            <a:ext cx="6925930" cy="377658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2" descr="C:\Users\Administrator\Documents\IMG_20180929_223833.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677400" y="3651419"/>
            <a:ext cx="6656673" cy="3898559"/>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816" y="5856712"/>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1980" y="7281633"/>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6" name="Rectangle 5"/>
          <p:cNvSpPr/>
          <p:nvPr/>
        </p:nvSpPr>
        <p:spPr>
          <a:xfrm>
            <a:off x="2102462" y="1753555"/>
            <a:ext cx="7686649" cy="3323987"/>
          </a:xfrm>
          <a:prstGeom prst="rect">
            <a:avLst/>
          </a:prstGeom>
        </p:spPr>
        <p:txBody>
          <a:bodyPr wrap="square">
            <a:spAutoFit/>
          </a:bodyPr>
          <a:lstStyle/>
          <a:p>
            <a:pPr>
              <a:lnSpc>
                <a:spcPct val="150000"/>
              </a:lnSpc>
            </a:pPr>
            <a:r>
              <a:rPr lang="de-DE" sz="2800" b="1">
                <a:latin typeface="Times New Roman" panose="02020603050405020304" pitchFamily="18" charset="0"/>
                <a:ea typeface="Calibri" panose="020F0502020204030204" pitchFamily="34" charset="0"/>
              </a:rPr>
              <a:t>Vẻ </a:t>
            </a:r>
            <a:r>
              <a:rPr lang="vi-VN" sz="2800" b="1">
                <a:latin typeface="Times New Roman" panose="02020603050405020304" pitchFamily="18" charset="0"/>
                <a:ea typeface="Calibri" panose="020F0502020204030204" pitchFamily="34" charset="0"/>
              </a:rPr>
              <a:t>bên</a:t>
            </a:r>
            <a:r>
              <a:rPr lang="de-DE" sz="2800" b="1">
                <a:latin typeface="Times New Roman" panose="02020603050405020304" pitchFamily="18" charset="0"/>
                <a:ea typeface="Calibri" panose="020F0502020204030204" pitchFamily="34" charset="0"/>
              </a:rPr>
              <a:t> ngoài (</a:t>
            </a:r>
            <a:r>
              <a:rPr lang="de-DE" sz="2800" b="1" i="1">
                <a:solidFill>
                  <a:srgbClr val="FF0000"/>
                </a:solidFill>
                <a:latin typeface="Times New Roman" panose="02020603050405020304" pitchFamily="18" charset="0"/>
                <a:ea typeface="Calibri" panose="020F0502020204030204" pitchFamily="34" charset="0"/>
              </a:rPr>
              <a:t>không mọc tóc, xanh làu lá, dữ oai hùm, mắt trừng</a:t>
            </a:r>
            <a:r>
              <a:rPr lang="de-DE" sz="2800" b="1">
                <a:latin typeface="Times New Roman" panose="02020603050405020304" pitchFamily="18" charset="0"/>
                <a:ea typeface="Calibri" panose="020F0502020204030204" pitchFamily="34" charset="0"/>
              </a:rPr>
              <a:t>) đối </a:t>
            </a:r>
            <a:r>
              <a:rPr lang="vi-VN" sz="2800" b="1">
                <a:latin typeface="Times New Roman" panose="02020603050405020304" pitchFamily="18" charset="0"/>
                <a:ea typeface="Calibri" panose="020F0502020204030204" pitchFamily="34" charset="0"/>
              </a:rPr>
              <a:t>lập</a:t>
            </a:r>
            <a:r>
              <a:rPr lang="de-DE" sz="2800" b="1">
                <a:latin typeface="Times New Roman" panose="02020603050405020304" pitchFamily="18" charset="0"/>
                <a:ea typeface="Calibri" panose="020F0502020204030204" pitchFamily="34" charset="0"/>
              </a:rPr>
              <a:t> vớ</a:t>
            </a:r>
            <a:r>
              <a:rPr lang="vi-VN" sz="2800" b="1">
                <a:latin typeface="Times New Roman" panose="02020603050405020304" pitchFamily="18" charset="0"/>
                <a:ea typeface="Calibri" panose="020F0502020204030204" pitchFamily="34" charset="0"/>
              </a:rPr>
              <a:t>i tâm</a:t>
            </a:r>
            <a:r>
              <a:rPr lang="de-DE" sz="2800" b="1">
                <a:latin typeface="Times New Roman" panose="02020603050405020304" pitchFamily="18" charset="0"/>
                <a:ea typeface="Calibri" panose="020F0502020204030204" pitchFamily="34" charset="0"/>
              </a:rPr>
              <a:t> hồn lãng mạn: </a:t>
            </a:r>
            <a:r>
              <a:rPr lang="de-DE" sz="2800" b="1" i="1">
                <a:solidFill>
                  <a:srgbClr val="FF0000"/>
                </a:solidFill>
                <a:latin typeface="Times New Roman" panose="02020603050405020304" pitchFamily="18" charset="0"/>
                <a:ea typeface="Calibri" panose="020F0502020204030204" pitchFamily="34" charset="0"/>
              </a:rPr>
              <a:t>Đêm mơ Hà Nội dáng kiều thơm</a:t>
            </a:r>
            <a:r>
              <a:rPr lang="de-DE" sz="2800" b="1">
                <a:solidFill>
                  <a:srgbClr val="FF0000"/>
                </a:solidFill>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de-DE" sz="2800" b="1">
                <a:latin typeface="Times New Roman" panose="02020603050405020304" pitchFamily="18" charset="0"/>
                <a:ea typeface="Calibri" panose="020F0502020204030204" pitchFamily="34" charset="0"/>
              </a:rPr>
              <a:t> Khắc hoạ hình ảnh người lính kiêu hùng, dũng mãnh </a:t>
            </a:r>
            <a:r>
              <a:rPr lang="vi-VN" sz="2800" b="1">
                <a:latin typeface="Times New Roman" panose="02020603050405020304" pitchFamily="18" charset="0"/>
                <a:ea typeface="Calibri" panose="020F0502020204030204" pitchFamily="34" charset="0"/>
              </a:rPr>
              <a:t>nhưng </a:t>
            </a:r>
            <a:r>
              <a:rPr lang="de-DE" sz="2800" b="1">
                <a:latin typeface="Times New Roman" panose="02020603050405020304" pitchFamily="18" charset="0"/>
                <a:ea typeface="Calibri" panose="020F0502020204030204" pitchFamily="34" charset="0"/>
              </a:rPr>
              <a:t>hào hoa, lãng mạn, bay bổng.</a:t>
            </a:r>
            <a:endParaRPr lang="en-GB" sz="2800" b="1"/>
          </a:p>
        </p:txBody>
      </p:sp>
      <p:sp>
        <p:nvSpPr>
          <p:cNvPr id="7" name="Rectangle 6"/>
          <p:cNvSpPr/>
          <p:nvPr/>
        </p:nvSpPr>
        <p:spPr>
          <a:xfrm>
            <a:off x="1595024" y="5451435"/>
            <a:ext cx="8387176" cy="3970318"/>
          </a:xfrm>
          <a:prstGeom prst="rect">
            <a:avLst/>
          </a:prstGeom>
        </p:spPr>
        <p:txBody>
          <a:bodyPr wrap="square">
            <a:spAutoFit/>
          </a:bodyPr>
          <a:lstStyle/>
          <a:p>
            <a:pPr marL="457200" marR="125095" algn="just">
              <a:lnSpc>
                <a:spcPct val="150000"/>
              </a:lnSpc>
              <a:spcAft>
                <a:spcPts val="0"/>
              </a:spcAft>
              <a:tabLst>
                <a:tab pos="503555" algn="l"/>
              </a:tabLst>
            </a:pPr>
            <a:r>
              <a:rPr lang="de-DE" sz="2800" b="1">
                <a:latin typeface="Times New Roman" panose="02020603050405020304" pitchFamily="18" charset="0"/>
                <a:ea typeface="Times New Roman" panose="02020603050405020304" pitchFamily="18" charset="0"/>
              </a:rPr>
              <a:t>Khắc hoạ vẻ đẹp bi tráng của những người lính bằng biện pháp nói giảm nói tránh (</a:t>
            </a:r>
            <a:r>
              <a:rPr lang="de-DE" sz="2800" b="1" i="1">
                <a:solidFill>
                  <a:srgbClr val="FF0000"/>
                </a:solidFill>
                <a:latin typeface="Times New Roman" panose="02020603050405020304" pitchFamily="18" charset="0"/>
                <a:ea typeface="Times New Roman" panose="02020603050405020304" pitchFamily="18" charset="0"/>
              </a:rPr>
              <a:t>thay</a:t>
            </a:r>
            <a:r>
              <a:rPr lang="de-DE" sz="2800" b="1" i="1" spc="-5">
                <a:solidFill>
                  <a:srgbClr val="FF0000"/>
                </a:solidFill>
                <a:latin typeface="Times New Roman" panose="02020603050405020304" pitchFamily="18" charset="0"/>
                <a:ea typeface="Times New Roman" panose="02020603050405020304" pitchFamily="18" charset="0"/>
              </a:rPr>
              <a:t> </a:t>
            </a:r>
            <a:r>
              <a:rPr lang="de-DE" sz="2800" b="1" i="1">
                <a:solidFill>
                  <a:srgbClr val="FF0000"/>
                </a:solidFill>
                <a:latin typeface="Times New Roman" panose="02020603050405020304" pitchFamily="18" charset="0"/>
                <a:ea typeface="Times New Roman" panose="02020603050405020304" pitchFamily="18" charset="0"/>
              </a:rPr>
              <a:t>chiếu,</a:t>
            </a:r>
            <a:r>
              <a:rPr lang="de-DE" sz="2800" b="1" i="1" spc="-5">
                <a:solidFill>
                  <a:srgbClr val="FF0000"/>
                </a:solidFill>
                <a:latin typeface="Times New Roman" panose="02020603050405020304" pitchFamily="18" charset="0"/>
                <a:ea typeface="Times New Roman" panose="02020603050405020304" pitchFamily="18" charset="0"/>
              </a:rPr>
              <a:t> </a:t>
            </a:r>
            <a:r>
              <a:rPr lang="de-DE" sz="2800" b="1" i="1">
                <a:solidFill>
                  <a:srgbClr val="FF0000"/>
                </a:solidFill>
                <a:latin typeface="Times New Roman" panose="02020603050405020304" pitchFamily="18" charset="0"/>
                <a:ea typeface="Times New Roman" panose="02020603050405020304" pitchFamily="18" charset="0"/>
              </a:rPr>
              <a:t>anh</a:t>
            </a:r>
            <a:r>
              <a:rPr lang="de-DE" sz="2800" b="1" i="1" spc="-5">
                <a:solidFill>
                  <a:srgbClr val="FF0000"/>
                </a:solidFill>
                <a:latin typeface="Times New Roman" panose="02020603050405020304" pitchFamily="18" charset="0"/>
                <a:ea typeface="Times New Roman" panose="02020603050405020304" pitchFamily="18" charset="0"/>
              </a:rPr>
              <a:t> </a:t>
            </a:r>
            <a:r>
              <a:rPr lang="de-DE" sz="2800" b="1" i="1">
                <a:solidFill>
                  <a:srgbClr val="FF0000"/>
                </a:solidFill>
                <a:latin typeface="Times New Roman" panose="02020603050405020304" pitchFamily="18" charset="0"/>
                <a:ea typeface="Times New Roman" panose="02020603050405020304" pitchFamily="18" charset="0"/>
              </a:rPr>
              <a:t>về</a:t>
            </a:r>
            <a:r>
              <a:rPr lang="de-DE" sz="2800" b="1" i="1" spc="-5">
                <a:solidFill>
                  <a:srgbClr val="FF0000"/>
                </a:solidFill>
                <a:latin typeface="Times New Roman" panose="02020603050405020304" pitchFamily="18" charset="0"/>
                <a:ea typeface="Times New Roman" panose="02020603050405020304" pitchFamily="18" charset="0"/>
              </a:rPr>
              <a:t> </a:t>
            </a:r>
            <a:r>
              <a:rPr lang="de-DE" sz="2800" b="1" i="1">
                <a:solidFill>
                  <a:srgbClr val="FF0000"/>
                </a:solidFill>
                <a:latin typeface="Times New Roman" panose="02020603050405020304" pitchFamily="18" charset="0"/>
                <a:ea typeface="Times New Roman" panose="02020603050405020304" pitchFamily="18" charset="0"/>
              </a:rPr>
              <a:t>đất</a:t>
            </a:r>
            <a:r>
              <a:rPr lang="de-DE" sz="2800" b="1">
                <a:latin typeface="Times New Roman" panose="02020603050405020304" pitchFamily="18" charset="0"/>
                <a:ea typeface="Times New Roman" panose="02020603050405020304" pitchFamily="18" charset="0"/>
              </a:rPr>
              <a:t>)</a:t>
            </a:r>
            <a:r>
              <a:rPr lang="vi-VN" sz="2800" b="1" spc="-5">
                <a:latin typeface="Times New Roman" panose="02020603050405020304" pitchFamily="18" charset="0"/>
                <a:ea typeface="Times New Roman" panose="02020603050405020304" pitchFamily="18" charset="0"/>
              </a:rPr>
              <a:t>.</a:t>
            </a:r>
            <a:r>
              <a:rPr lang="en-US" sz="2800" b="1" spc="-5">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Sự</a:t>
            </a:r>
            <a:r>
              <a:rPr lang="de-DE" sz="2800" b="1" spc="-5">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ra</a:t>
            </a:r>
            <a:r>
              <a:rPr lang="de-DE" sz="2800" b="1" spc="-5">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đi</a:t>
            </a:r>
            <a:r>
              <a:rPr lang="de-DE" sz="2800" b="1" spc="-5">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của</a:t>
            </a:r>
            <a:r>
              <a:rPr lang="de-DE" sz="2800" b="1" spc="-5">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những</a:t>
            </a:r>
            <a:r>
              <a:rPr lang="de-DE" sz="2800" b="1" spc="-5">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người</a:t>
            </a:r>
            <a:r>
              <a:rPr lang="de-DE" sz="2800" b="1" spc="-5">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lính</a:t>
            </a:r>
            <a:r>
              <a:rPr lang="de-DE" sz="2800" b="1" spc="-5">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thanh</a:t>
            </a:r>
            <a:r>
              <a:rPr lang="de-DE" sz="2800" b="1" spc="-5">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thản,</a:t>
            </a:r>
            <a:r>
              <a:rPr lang="de-DE" sz="2800" b="1" spc="-5">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nhẹ</a:t>
            </a:r>
            <a:r>
              <a:rPr lang="de-DE" sz="2800" b="1" spc="-5">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nhàng</a:t>
            </a:r>
            <a:r>
              <a:rPr lang="de-DE" sz="2800" b="1" spc="-5">
                <a:latin typeface="Times New Roman" panose="02020603050405020304" pitchFamily="18" charset="0"/>
                <a:ea typeface="Times New Roman" panose="02020603050405020304" pitchFamily="18" charset="0"/>
              </a:rPr>
              <a:t> </a:t>
            </a:r>
            <a:r>
              <a:rPr lang="vi-VN" sz="2800" b="1">
                <a:latin typeface="Times New Roman" panose="02020603050405020304" pitchFamily="18" charset="0"/>
                <a:ea typeface="Times New Roman" panose="02020603050405020304" pitchFamily="18" charset="0"/>
              </a:rPr>
              <a:t>như </a:t>
            </a:r>
            <a:r>
              <a:rPr lang="de-DE" sz="2800" b="1">
                <a:latin typeface="Times New Roman" panose="02020603050405020304" pitchFamily="18" charset="0"/>
                <a:ea typeface="Times New Roman" panose="02020603050405020304" pitchFamily="18" charset="0"/>
              </a:rPr>
              <a:t>trở về với đất mẹ trong sự tiễn </a:t>
            </a:r>
            <a:r>
              <a:rPr lang="vi-VN" sz="2800" b="1">
                <a:latin typeface="Times New Roman" panose="02020603050405020304" pitchFamily="18" charset="0"/>
                <a:ea typeface="Times New Roman" panose="02020603050405020304" pitchFamily="18" charset="0"/>
              </a:rPr>
              <a:t>đưa</a:t>
            </a:r>
            <a:r>
              <a:rPr lang="de-DE" sz="2800" b="1">
                <a:latin typeface="Times New Roman" panose="02020603050405020304" pitchFamily="18" charset="0"/>
                <a:ea typeface="Times New Roman" panose="02020603050405020304" pitchFamily="18" charset="0"/>
              </a:rPr>
              <a:t> hào hùng, uất nghẹn của </a:t>
            </a:r>
            <a:r>
              <a:rPr lang="vi-VN" sz="2800" b="1">
                <a:latin typeface="Times New Roman" panose="02020603050405020304" pitchFamily="18" charset="0"/>
                <a:ea typeface="Times New Roman" panose="02020603050405020304" pitchFamily="18" charset="0"/>
              </a:rPr>
              <a:t>thiê</a:t>
            </a:r>
            <a:r>
              <a:rPr lang="de-DE" sz="2800" b="1">
                <a:latin typeface="Times New Roman" panose="02020603050405020304" pitchFamily="18" charset="0"/>
                <a:ea typeface="Times New Roman" panose="02020603050405020304" pitchFamily="18" charset="0"/>
              </a:rPr>
              <a:t>n </a:t>
            </a:r>
            <a:r>
              <a:rPr lang="vi-VN" sz="2800" b="1">
                <a:latin typeface="Times New Roman" panose="02020603050405020304" pitchFamily="18" charset="0"/>
                <a:ea typeface="Times New Roman" panose="02020603050405020304" pitchFamily="18" charset="0"/>
              </a:rPr>
              <a:t>nhiê</a:t>
            </a:r>
            <a:r>
              <a:rPr lang="de-DE" sz="2800" b="1">
                <a:latin typeface="Times New Roman" panose="02020603050405020304" pitchFamily="18" charset="0"/>
                <a:ea typeface="Times New Roman" panose="02020603050405020304" pitchFamily="18" charset="0"/>
              </a:rPr>
              <a:t>n (</a:t>
            </a:r>
            <a:r>
              <a:rPr lang="de-DE" sz="2800" b="1" i="1">
                <a:solidFill>
                  <a:srgbClr val="FF0000"/>
                </a:solidFill>
                <a:latin typeface="Times New Roman" panose="02020603050405020304" pitchFamily="18" charset="0"/>
                <a:ea typeface="Times New Roman" panose="02020603050405020304" pitchFamily="18" charset="0"/>
              </a:rPr>
              <a:t>Sông Mã gầm lên khúc độc hành</a:t>
            </a:r>
            <a:r>
              <a:rPr lang="de-DE" sz="2800" b="1">
                <a:latin typeface="Times New Roman" panose="02020603050405020304" pitchFamily="18" charset="0"/>
                <a:ea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endParaRPr>
          </a:p>
        </p:txBody>
      </p:sp>
      <p:sp>
        <p:nvSpPr>
          <p:cNvPr id="19" name="Oval 18"/>
          <p:cNvSpPr/>
          <p:nvPr/>
        </p:nvSpPr>
        <p:spPr>
          <a:xfrm>
            <a:off x="1676400" y="1669043"/>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1" name="Oval 20"/>
          <p:cNvSpPr/>
          <p:nvPr/>
        </p:nvSpPr>
        <p:spPr>
          <a:xfrm>
            <a:off x="1676400" y="5707643"/>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pic>
        <p:nvPicPr>
          <p:cNvPr id="24" name="Picture 6" descr="Nét duyên thầm của thiếu nữ Hà Nội xưa qua tà áo dài trắng trong - Thời  trang - Việt Giải Trí"/>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11765" y="112689"/>
            <a:ext cx="4700604" cy="616921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pic>
        <p:nvPicPr>
          <p:cNvPr id="25" name="Picture 2" descr="C:\Users\Administrator\Documents\chiến sĩ tây tiến.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825437" y="3197294"/>
            <a:ext cx="4641543" cy="607394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2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816" y="5856712"/>
            <a:ext cx="2153167" cy="4386081"/>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52070" y="9191390"/>
            <a:ext cx="670200" cy="1204608"/>
          </a:xfrm>
          <a:prstGeom prst="rect">
            <a:avLst/>
          </a:prstGeom>
        </p:spPr>
      </p:pic>
      <p:pic>
        <p:nvPicPr>
          <p:cNvPr id="14" name="Google Shape;195;p26"/>
          <p:cNvPicPr preferRelativeResize="0"/>
          <p:nvPr/>
        </p:nvPicPr>
        <p:blipFill rotWithShape="1">
          <a:blip r:embed="rId9"/>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8" name="Rectangle 7"/>
          <p:cNvSpPr/>
          <p:nvPr/>
        </p:nvSpPr>
        <p:spPr>
          <a:xfrm>
            <a:off x="1219200" y="1670274"/>
            <a:ext cx="9220200" cy="3323987"/>
          </a:xfrm>
          <a:prstGeom prst="rect">
            <a:avLst/>
          </a:prstGeom>
        </p:spPr>
        <p:txBody>
          <a:bodyPr wrap="square">
            <a:spAutoFit/>
          </a:bodyPr>
          <a:lstStyle/>
          <a:p>
            <a:pPr marL="457200" marR="124460" algn="just">
              <a:lnSpc>
                <a:spcPct val="150000"/>
              </a:lnSpc>
              <a:spcAft>
                <a:spcPts val="0"/>
              </a:spcAft>
              <a:tabLst>
                <a:tab pos="497205" algn="l"/>
              </a:tabLst>
            </a:pPr>
            <a:r>
              <a:rPr lang="de-DE" sz="2800" b="1">
                <a:latin typeface="Times New Roman" panose="02020603050405020304" pitchFamily="18" charset="0"/>
                <a:ea typeface="Times New Roman" panose="02020603050405020304" pitchFamily="18" charset="0"/>
              </a:rPr>
              <a:t> Sử dụng </a:t>
            </a:r>
            <a:r>
              <a:rPr lang="vi-VN" sz="2800" b="1">
                <a:latin typeface="Times New Roman" panose="02020603050405020304" pitchFamily="18" charset="0"/>
                <a:ea typeface="Times New Roman" panose="02020603050405020304" pitchFamily="18" charset="0"/>
              </a:rPr>
              <a:t>hệ </a:t>
            </a:r>
            <a:r>
              <a:rPr lang="de-DE" sz="2800" b="1">
                <a:latin typeface="Times New Roman" panose="02020603050405020304" pitchFamily="18" charset="0"/>
                <a:ea typeface="Times New Roman" panose="02020603050405020304" pitchFamily="18" charset="0"/>
              </a:rPr>
              <a:t>thống từ Hán </a:t>
            </a:r>
            <a:r>
              <a:rPr lang="vi-VN" sz="2800" b="1">
                <a:latin typeface="Times New Roman" panose="02020603050405020304" pitchFamily="18" charset="0"/>
                <a:ea typeface="Times New Roman" panose="02020603050405020304" pitchFamily="18" charset="0"/>
              </a:rPr>
              <a:t>Việt</a:t>
            </a:r>
            <a:r>
              <a:rPr lang="de-DE" sz="2800" b="1">
                <a:latin typeface="Times New Roman" panose="02020603050405020304" pitchFamily="18" charset="0"/>
                <a:ea typeface="Times New Roman" panose="02020603050405020304" pitchFamily="18" charset="0"/>
              </a:rPr>
              <a:t> (</a:t>
            </a:r>
            <a:r>
              <a:rPr lang="de-DE" sz="2800" b="1" i="1">
                <a:solidFill>
                  <a:srgbClr val="FF0000"/>
                </a:solidFill>
                <a:latin typeface="Times New Roman" panose="02020603050405020304" pitchFamily="18" charset="0"/>
                <a:ea typeface="Times New Roman" panose="02020603050405020304" pitchFamily="18" charset="0"/>
              </a:rPr>
              <a:t>chiến trường, biên cương, viễn xứ</a:t>
            </a:r>
            <a:r>
              <a:rPr lang="de-DE" sz="2800" b="1">
                <a:latin typeface="Times New Roman" panose="02020603050405020304" pitchFamily="18" charset="0"/>
                <a:ea typeface="Times New Roman" panose="02020603050405020304" pitchFamily="18" charset="0"/>
              </a:rPr>
              <a:t>) kết hợp đảo ngữ rải rác: Vừa gợi hình ảnh những nấm mồ vô danh nằm cô </a:t>
            </a:r>
            <a:r>
              <a:rPr lang="vi-VN" sz="2800" b="1">
                <a:latin typeface="Times New Roman" panose="02020603050405020304" pitchFamily="18" charset="0"/>
                <a:ea typeface="Times New Roman" panose="02020603050405020304" pitchFamily="18" charset="0"/>
              </a:rPr>
              <a:t>đơn</a:t>
            </a:r>
            <a:r>
              <a:rPr lang="de-DE" sz="2800" b="1">
                <a:latin typeface="Times New Roman" panose="02020603050405020304" pitchFamily="18" charset="0"/>
                <a:ea typeface="Times New Roman" panose="02020603050405020304" pitchFamily="18" charset="0"/>
              </a:rPr>
              <a:t>, lẻ loi </a:t>
            </a:r>
            <a:r>
              <a:rPr lang="vi-VN" sz="2800" b="1">
                <a:latin typeface="Times New Roman" panose="02020603050405020304" pitchFamily="18" charset="0"/>
                <a:ea typeface="Times New Roman" panose="02020603050405020304" pitchFamily="18" charset="0"/>
              </a:rPr>
              <a:t>nơi</a:t>
            </a:r>
            <a:r>
              <a:rPr lang="de-DE" sz="2800" b="1">
                <a:latin typeface="Times New Roman" panose="02020603050405020304" pitchFamily="18" charset="0"/>
                <a:ea typeface="Times New Roman" panose="02020603050405020304" pitchFamily="18" charset="0"/>
              </a:rPr>
              <a:t> rừng </a:t>
            </a:r>
            <a:r>
              <a:rPr lang="vi-VN" sz="2800" b="1">
                <a:latin typeface="Times New Roman" panose="02020603050405020304" pitchFamily="18" charset="0"/>
                <a:ea typeface="Times New Roman" panose="02020603050405020304" pitchFamily="18" charset="0"/>
              </a:rPr>
              <a:t>sâu</a:t>
            </a:r>
            <a:r>
              <a:rPr lang="de-DE" sz="2800" b="1">
                <a:latin typeface="Times New Roman" panose="02020603050405020304" pitchFamily="18" charset="0"/>
                <a:ea typeface="Times New Roman" panose="02020603050405020304" pitchFamily="18" charset="0"/>
              </a:rPr>
              <a:t> </a:t>
            </a:r>
            <a:r>
              <a:rPr lang="vi-VN" sz="2800" b="1">
                <a:latin typeface="Times New Roman" panose="02020603050405020304" pitchFamily="18" charset="0"/>
                <a:ea typeface="Times New Roman" panose="02020603050405020304" pitchFamily="18" charset="0"/>
              </a:rPr>
              <a:t>biên</a:t>
            </a:r>
            <a:r>
              <a:rPr lang="de-DE" sz="2800" b="1">
                <a:latin typeface="Times New Roman" panose="02020603050405020304" pitchFamily="18" charset="0"/>
                <a:ea typeface="Times New Roman" panose="02020603050405020304" pitchFamily="18" charset="0"/>
              </a:rPr>
              <a:t> giới vừa thể </a:t>
            </a:r>
            <a:r>
              <a:rPr lang="vi-VN" sz="2800" b="1">
                <a:latin typeface="Times New Roman" panose="02020603050405020304" pitchFamily="18" charset="0"/>
                <a:ea typeface="Times New Roman" panose="02020603050405020304" pitchFamily="18" charset="0"/>
              </a:rPr>
              <a:t>hiệ</a:t>
            </a:r>
            <a:r>
              <a:rPr lang="de-DE" sz="2800" b="1">
                <a:latin typeface="Times New Roman" panose="02020603050405020304" pitchFamily="18" charset="0"/>
                <a:ea typeface="Times New Roman" panose="02020603050405020304" pitchFamily="18" charset="0"/>
              </a:rPr>
              <a:t>n sự thành kính, </a:t>
            </a:r>
            <a:r>
              <a:rPr lang="vi-VN" sz="2800" b="1">
                <a:latin typeface="Times New Roman" panose="02020603050405020304" pitchFamily="18" charset="0"/>
                <a:ea typeface="Times New Roman" panose="02020603050405020304" pitchFamily="18" charset="0"/>
              </a:rPr>
              <a:t>trâ</a:t>
            </a:r>
            <a:r>
              <a:rPr lang="de-DE" sz="2800" b="1">
                <a:latin typeface="Times New Roman" panose="02020603050405020304" pitchFamily="18" charset="0"/>
                <a:ea typeface="Times New Roman" panose="02020603050405020304" pitchFamily="18" charset="0"/>
              </a:rPr>
              <a:t>n trọng thiêng </a:t>
            </a:r>
            <a:r>
              <a:rPr lang="vi-VN" sz="2800" b="1">
                <a:latin typeface="Times New Roman" panose="02020603050405020304" pitchFamily="18" charset="0"/>
                <a:ea typeface="Times New Roman" panose="02020603050405020304" pitchFamily="18" charset="0"/>
              </a:rPr>
              <a:t>liê</a:t>
            </a:r>
            <a:r>
              <a:rPr lang="de-DE" sz="2800" b="1">
                <a:latin typeface="Times New Roman" panose="02020603050405020304" pitchFamily="18" charset="0"/>
                <a:ea typeface="Times New Roman" panose="02020603050405020304" pitchFamily="18" charset="0"/>
              </a:rPr>
              <a:t>ng dành cho những người đã khuất.</a:t>
            </a:r>
            <a:endParaRPr lang="en-GB" sz="2800" b="1">
              <a:effectLst/>
              <a:latin typeface="Times New Roman" panose="02020603050405020304" pitchFamily="18" charset="0"/>
              <a:ea typeface="Times New Roman" panose="02020603050405020304" pitchFamily="18" charset="0"/>
            </a:endParaRPr>
          </a:p>
        </p:txBody>
      </p:sp>
      <p:sp>
        <p:nvSpPr>
          <p:cNvPr id="9" name="Rectangle 8"/>
          <p:cNvSpPr/>
          <p:nvPr/>
        </p:nvSpPr>
        <p:spPr>
          <a:xfrm>
            <a:off x="1752600" y="5668185"/>
            <a:ext cx="8946066" cy="3323987"/>
          </a:xfrm>
          <a:prstGeom prst="rect">
            <a:avLst/>
          </a:prstGeom>
        </p:spPr>
        <p:txBody>
          <a:bodyPr wrap="square">
            <a:spAutoFit/>
          </a:bodyPr>
          <a:lstStyle/>
          <a:p>
            <a:pPr marR="91440">
              <a:lnSpc>
                <a:spcPct val="150000"/>
              </a:lnSpc>
              <a:spcAft>
                <a:spcPts val="0"/>
              </a:spcAft>
            </a:pPr>
            <a:r>
              <a:rPr lang="de-DE" sz="2800" b="1">
                <a:latin typeface="Times New Roman" panose="02020603050405020304" pitchFamily="18" charset="0"/>
                <a:ea typeface="Calibri" panose="020F0502020204030204" pitchFamily="34" charset="0"/>
              </a:rPr>
              <a:t> Cách</a:t>
            </a:r>
            <a:r>
              <a:rPr lang="de-DE" sz="2800" b="1" spc="-35">
                <a:latin typeface="Times New Roman" panose="02020603050405020304" pitchFamily="18" charset="0"/>
                <a:ea typeface="Calibri" panose="020F0502020204030204" pitchFamily="34" charset="0"/>
              </a:rPr>
              <a:t> </a:t>
            </a:r>
            <a:r>
              <a:rPr lang="de-DE" sz="2800" b="1">
                <a:latin typeface="Times New Roman" panose="02020603050405020304" pitchFamily="18" charset="0"/>
                <a:ea typeface="Calibri" panose="020F0502020204030204" pitchFamily="34" charset="0"/>
              </a:rPr>
              <a:t>nói</a:t>
            </a:r>
            <a:r>
              <a:rPr lang="de-DE" sz="2800" b="1" spc="-35">
                <a:latin typeface="Times New Roman" panose="02020603050405020304" pitchFamily="18" charset="0"/>
                <a:ea typeface="Calibri" panose="020F0502020204030204" pitchFamily="34" charset="0"/>
              </a:rPr>
              <a:t> </a:t>
            </a:r>
            <a:r>
              <a:rPr lang="de-DE" sz="2800" b="1" i="1">
                <a:solidFill>
                  <a:srgbClr val="FF0000"/>
                </a:solidFill>
                <a:latin typeface="Times New Roman" panose="02020603050405020304" pitchFamily="18" charset="0"/>
                <a:ea typeface="Calibri" panose="020F0502020204030204" pitchFamily="34" charset="0"/>
              </a:rPr>
              <a:t>chẳng</a:t>
            </a:r>
            <a:r>
              <a:rPr lang="de-DE" sz="2800" b="1" i="1" spc="-35">
                <a:solidFill>
                  <a:srgbClr val="FF0000"/>
                </a:solidFill>
                <a:latin typeface="Times New Roman" panose="02020603050405020304" pitchFamily="18" charset="0"/>
                <a:ea typeface="Calibri" panose="020F0502020204030204" pitchFamily="34" charset="0"/>
              </a:rPr>
              <a:t> </a:t>
            </a:r>
            <a:r>
              <a:rPr lang="de-DE" sz="2800" b="1" i="1">
                <a:solidFill>
                  <a:srgbClr val="FF0000"/>
                </a:solidFill>
                <a:latin typeface="Times New Roman" panose="02020603050405020304" pitchFamily="18" charset="0"/>
                <a:ea typeface="Calibri" panose="020F0502020204030204" pitchFamily="34" charset="0"/>
              </a:rPr>
              <a:t>tiếc</a:t>
            </a:r>
            <a:r>
              <a:rPr lang="de-DE" sz="2800" b="1" i="1" spc="-35">
                <a:solidFill>
                  <a:srgbClr val="FF0000"/>
                </a:solidFill>
                <a:latin typeface="Times New Roman" panose="02020603050405020304" pitchFamily="18" charset="0"/>
                <a:ea typeface="Calibri" panose="020F0502020204030204" pitchFamily="34" charset="0"/>
              </a:rPr>
              <a:t> </a:t>
            </a:r>
            <a:r>
              <a:rPr lang="de-DE" sz="2800" b="1">
                <a:latin typeface="Times New Roman" panose="02020603050405020304" pitchFamily="18" charset="0"/>
                <a:ea typeface="Calibri" panose="020F0502020204030204" pitchFamily="34" charset="0"/>
              </a:rPr>
              <a:t>và</a:t>
            </a:r>
            <a:r>
              <a:rPr lang="de-DE" sz="2800" b="1" spc="-35">
                <a:latin typeface="Times New Roman" panose="02020603050405020304" pitchFamily="18" charset="0"/>
                <a:ea typeface="Calibri" panose="020F0502020204030204" pitchFamily="34" charset="0"/>
              </a:rPr>
              <a:t> </a:t>
            </a:r>
            <a:r>
              <a:rPr lang="de-DE" sz="2800" b="1">
                <a:latin typeface="Times New Roman" panose="02020603050405020304" pitchFamily="18" charset="0"/>
                <a:ea typeface="Calibri" panose="020F0502020204030204" pitchFamily="34" charset="0"/>
              </a:rPr>
              <a:t>hình</a:t>
            </a:r>
            <a:r>
              <a:rPr lang="de-DE" sz="2800" b="1" spc="-35">
                <a:latin typeface="Times New Roman" panose="02020603050405020304" pitchFamily="18" charset="0"/>
                <a:ea typeface="Calibri" panose="020F0502020204030204" pitchFamily="34" charset="0"/>
              </a:rPr>
              <a:t> </a:t>
            </a:r>
            <a:r>
              <a:rPr lang="de-DE" sz="2800" b="1">
                <a:latin typeface="Times New Roman" panose="02020603050405020304" pitchFamily="18" charset="0"/>
                <a:ea typeface="Calibri" panose="020F0502020204030204" pitchFamily="34" charset="0"/>
              </a:rPr>
              <a:t>ảnh</a:t>
            </a:r>
            <a:r>
              <a:rPr lang="de-DE" sz="2800" b="1" spc="-35">
                <a:latin typeface="Times New Roman" panose="02020603050405020304" pitchFamily="18" charset="0"/>
                <a:ea typeface="Calibri" panose="020F0502020204030204" pitchFamily="34" charset="0"/>
              </a:rPr>
              <a:t> </a:t>
            </a:r>
            <a:r>
              <a:rPr lang="de-DE" sz="2800" b="1">
                <a:latin typeface="Times New Roman" panose="02020603050405020304" pitchFamily="18" charset="0"/>
                <a:ea typeface="Calibri" panose="020F0502020204030204" pitchFamily="34" charset="0"/>
              </a:rPr>
              <a:t>ẩn</a:t>
            </a:r>
            <a:r>
              <a:rPr lang="de-DE" sz="2800" b="1" spc="-35">
                <a:latin typeface="Times New Roman" panose="02020603050405020304" pitchFamily="18" charset="0"/>
                <a:ea typeface="Calibri" panose="020F0502020204030204" pitchFamily="34" charset="0"/>
              </a:rPr>
              <a:t> </a:t>
            </a:r>
            <a:r>
              <a:rPr lang="de-DE" sz="2800" b="1">
                <a:latin typeface="Times New Roman" panose="02020603050405020304" pitchFamily="18" charset="0"/>
                <a:ea typeface="Calibri" panose="020F0502020204030204" pitchFamily="34" charset="0"/>
              </a:rPr>
              <a:t>dụ</a:t>
            </a:r>
            <a:r>
              <a:rPr lang="de-DE" sz="2800" b="1" spc="-35">
                <a:latin typeface="Times New Roman" panose="02020603050405020304" pitchFamily="18" charset="0"/>
                <a:ea typeface="Calibri" panose="020F0502020204030204" pitchFamily="34" charset="0"/>
              </a:rPr>
              <a:t> </a:t>
            </a:r>
            <a:r>
              <a:rPr lang="de-DE" sz="2800" b="1" i="1">
                <a:solidFill>
                  <a:srgbClr val="FF0000"/>
                </a:solidFill>
                <a:latin typeface="Times New Roman" panose="02020603050405020304" pitchFamily="18" charset="0"/>
                <a:ea typeface="Calibri" panose="020F0502020204030204" pitchFamily="34" charset="0"/>
              </a:rPr>
              <a:t>đời</a:t>
            </a:r>
            <a:r>
              <a:rPr lang="de-DE" sz="2800" b="1" i="1" spc="-35">
                <a:solidFill>
                  <a:srgbClr val="FF0000"/>
                </a:solidFill>
                <a:latin typeface="Times New Roman" panose="02020603050405020304" pitchFamily="18" charset="0"/>
                <a:ea typeface="Calibri" panose="020F0502020204030204" pitchFamily="34" charset="0"/>
              </a:rPr>
              <a:t> </a:t>
            </a:r>
            <a:r>
              <a:rPr lang="de-DE" sz="2800" b="1" i="1">
                <a:solidFill>
                  <a:srgbClr val="FF0000"/>
                </a:solidFill>
                <a:latin typeface="Times New Roman" panose="02020603050405020304" pitchFamily="18" charset="0"/>
                <a:ea typeface="Calibri" panose="020F0502020204030204" pitchFamily="34" charset="0"/>
              </a:rPr>
              <a:t>xanh</a:t>
            </a:r>
            <a:r>
              <a:rPr lang="de-DE" sz="2800" b="1">
                <a:latin typeface="Times New Roman" panose="02020603050405020304" pitchFamily="18" charset="0"/>
                <a:ea typeface="Calibri" panose="020F0502020204030204" pitchFamily="34" charset="0"/>
              </a:rPr>
              <a:t>:</a:t>
            </a:r>
            <a:r>
              <a:rPr lang="de-DE" sz="2800" b="1" spc="-60">
                <a:latin typeface="Times New Roman" panose="02020603050405020304" pitchFamily="18" charset="0"/>
                <a:ea typeface="Calibri" panose="020F0502020204030204" pitchFamily="34" charset="0"/>
              </a:rPr>
              <a:t> </a:t>
            </a:r>
            <a:r>
              <a:rPr lang="de-DE" sz="2800" b="1">
                <a:latin typeface="Times New Roman" panose="02020603050405020304" pitchFamily="18" charset="0"/>
                <a:ea typeface="Calibri" panose="020F0502020204030204" pitchFamily="34" charset="0"/>
              </a:rPr>
              <a:t>Thể</a:t>
            </a:r>
            <a:r>
              <a:rPr lang="de-DE" sz="2800" b="1" spc="-35">
                <a:latin typeface="Times New Roman" panose="02020603050405020304" pitchFamily="18" charset="0"/>
                <a:ea typeface="Calibri" panose="020F0502020204030204" pitchFamily="34" charset="0"/>
              </a:rPr>
              <a:t> </a:t>
            </a:r>
            <a:r>
              <a:rPr lang="de-DE" sz="2800" b="1">
                <a:latin typeface="Times New Roman" panose="02020603050405020304" pitchFamily="18" charset="0"/>
                <a:ea typeface="Calibri" panose="020F0502020204030204" pitchFamily="34" charset="0"/>
              </a:rPr>
              <a:t>hiện</a:t>
            </a:r>
            <a:r>
              <a:rPr lang="de-DE" sz="2800" b="1" spc="-35">
                <a:latin typeface="Times New Roman" panose="02020603050405020304" pitchFamily="18" charset="0"/>
                <a:ea typeface="Calibri" panose="020F0502020204030204" pitchFamily="34" charset="0"/>
              </a:rPr>
              <a:t> </a:t>
            </a:r>
            <a:r>
              <a:rPr lang="de-DE" sz="2800" b="1">
                <a:latin typeface="Times New Roman" panose="02020603050405020304" pitchFamily="18" charset="0"/>
                <a:ea typeface="Calibri" panose="020F0502020204030204" pitchFamily="34" charset="0"/>
              </a:rPr>
              <a:t>sự</a:t>
            </a:r>
            <a:r>
              <a:rPr lang="de-DE" sz="2800" b="1" spc="-35">
                <a:latin typeface="Times New Roman" panose="02020603050405020304" pitchFamily="18" charset="0"/>
                <a:ea typeface="Calibri" panose="020F0502020204030204" pitchFamily="34" charset="0"/>
              </a:rPr>
              <a:t> </a:t>
            </a:r>
            <a:r>
              <a:rPr lang="de-DE" sz="2800" b="1">
                <a:latin typeface="Times New Roman" panose="02020603050405020304" pitchFamily="18" charset="0"/>
                <a:ea typeface="Calibri" panose="020F0502020204030204" pitchFamily="34" charset="0"/>
              </a:rPr>
              <a:t>tự</a:t>
            </a:r>
            <a:r>
              <a:rPr lang="de-DE" sz="2800" b="1" spc="-35">
                <a:latin typeface="Times New Roman" panose="02020603050405020304" pitchFamily="18" charset="0"/>
                <a:ea typeface="Calibri" panose="020F0502020204030204" pitchFamily="34" charset="0"/>
              </a:rPr>
              <a:t> </a:t>
            </a:r>
            <a:r>
              <a:rPr lang="vi-VN" sz="2800" b="1">
                <a:latin typeface="Times New Roman" panose="02020603050405020304" pitchFamily="18" charset="0"/>
                <a:ea typeface="Calibri" panose="020F0502020204030204" pitchFamily="34" charset="0"/>
              </a:rPr>
              <a:t>nguyệ</a:t>
            </a:r>
            <a:r>
              <a:rPr lang="de-DE" sz="2800" b="1">
                <a:latin typeface="Times New Roman" panose="02020603050405020304" pitchFamily="18" charset="0"/>
                <a:ea typeface="Calibri" panose="020F0502020204030204" pitchFamily="34" charset="0"/>
              </a:rPr>
              <a:t>n hiến dâng tuổi trẻ, sẵn sàng hi sinh cho lí tưởng chiến đấu vì đất nước (quyết tử cho Tổ quốc quyết sinh) và khí phách hào hùng của người lính Tây Tiến.</a:t>
            </a:r>
            <a:endParaRPr lang="en-GB" sz="2800" b="1">
              <a:effectLst/>
              <a:latin typeface="Times New Roman" panose="02020603050405020304" pitchFamily="18" charset="0"/>
              <a:ea typeface="Calibri" panose="020F0502020204030204" pitchFamily="34" charset="0"/>
            </a:endParaRPr>
          </a:p>
        </p:txBody>
      </p:sp>
      <p:sp>
        <p:nvSpPr>
          <p:cNvPr id="22" name="Oval 21"/>
          <p:cNvSpPr/>
          <p:nvPr/>
        </p:nvSpPr>
        <p:spPr>
          <a:xfrm>
            <a:off x="1367795" y="1866900"/>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3" name="Oval 22"/>
          <p:cNvSpPr/>
          <p:nvPr/>
        </p:nvSpPr>
        <p:spPr>
          <a:xfrm>
            <a:off x="1351228" y="5905500"/>
            <a:ext cx="248972" cy="239002"/>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pic>
        <p:nvPicPr>
          <p:cNvPr id="25" name="Picture 2" descr="C:\Users\Administrator\Documents\tải xuống.png"/>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9827673" y="-337669"/>
            <a:ext cx="8774620" cy="10053169"/>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2"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408" y="5858302"/>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4" name="Rectangle 3"/>
          <p:cNvSpPr/>
          <p:nvPr/>
        </p:nvSpPr>
        <p:spPr>
          <a:xfrm>
            <a:off x="2286000" y="1516751"/>
            <a:ext cx="9154274" cy="1490729"/>
          </a:xfrm>
          <a:prstGeom prst="rect">
            <a:avLst/>
          </a:prstGeom>
        </p:spPr>
        <p:txBody>
          <a:bodyPr wrap="square">
            <a:spAutoFit/>
          </a:bodyPr>
          <a:lstStyle/>
          <a:p>
            <a:pPr>
              <a:lnSpc>
                <a:spcPct val="150000"/>
              </a:lnSpc>
            </a:pPr>
            <a:r>
              <a:rPr lang="de-DE" sz="3200" b="1">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Nhận xét: Sự</a:t>
            </a:r>
            <a:r>
              <a:rPr lang="en-US" sz="3200" b="1" i="1" spc="-75">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khác</a:t>
            </a:r>
            <a:r>
              <a:rPr lang="en-US" sz="3200" b="1" i="1" spc="-65">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biệt</a:t>
            </a:r>
            <a:r>
              <a:rPr lang="en-US" sz="3200" b="1" i="1" spc="-60">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giữa</a:t>
            </a:r>
            <a:r>
              <a:rPr lang="en-US" sz="3200" b="1" i="1" spc="-65">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hình</a:t>
            </a:r>
            <a:r>
              <a:rPr lang="en-US" sz="3200" b="1" i="1" spc="-65">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ảnh</a:t>
            </a:r>
            <a:r>
              <a:rPr lang="en-US" sz="3200" b="1" i="1" spc="-60">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người</a:t>
            </a:r>
            <a:r>
              <a:rPr lang="en-US" sz="3200" b="1" i="1" spc="-65">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lính</a:t>
            </a:r>
            <a:r>
              <a:rPr lang="en-US" sz="3200" b="1" i="1" spc="-60">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được</a:t>
            </a:r>
            <a:r>
              <a:rPr lang="en-US" sz="3200" b="1" i="1" spc="-65">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khắc</a:t>
            </a:r>
            <a:r>
              <a:rPr lang="en-US" sz="3200" b="1" i="1" spc="-65">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hoạ</a:t>
            </a:r>
            <a:r>
              <a:rPr lang="en-US" sz="3200" b="1" i="1" spc="-60">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trong</a:t>
            </a:r>
            <a:r>
              <a:rPr lang="en-US" sz="3200" b="1" i="1" spc="-65">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đoạn</a:t>
            </a:r>
            <a:r>
              <a:rPr lang="en-US" sz="3200" b="1" i="1" spc="-65">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2</a:t>
            </a:r>
            <a:r>
              <a:rPr lang="en-US" sz="3200" b="1" i="1" spc="-60">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với</a:t>
            </a:r>
            <a:r>
              <a:rPr lang="en-US" sz="3200" b="1" i="1" spc="-65">
                <a:solidFill>
                  <a:srgbClr val="0070C0"/>
                </a:solidFill>
                <a:latin typeface="Times New Roman" panose="02020603050405020304" pitchFamily="18" charset="0"/>
                <a:ea typeface="Calibri" panose="020F0502020204030204" pitchFamily="34" charset="0"/>
              </a:rPr>
              <a:t> </a:t>
            </a:r>
            <a:r>
              <a:rPr lang="en-US" sz="3200" b="1" i="1">
                <a:solidFill>
                  <a:srgbClr val="0070C0"/>
                </a:solidFill>
                <a:latin typeface="Times New Roman" panose="02020603050405020304" pitchFamily="18" charset="0"/>
                <a:ea typeface="Calibri" panose="020F0502020204030204" pitchFamily="34" charset="0"/>
              </a:rPr>
              <a:t>đoạn</a:t>
            </a:r>
            <a:r>
              <a:rPr lang="en-US" sz="3200" b="1" i="1" spc="-60">
                <a:solidFill>
                  <a:srgbClr val="0070C0"/>
                </a:solidFill>
                <a:latin typeface="Times New Roman" panose="02020603050405020304" pitchFamily="18" charset="0"/>
                <a:ea typeface="Calibri" panose="020F0502020204030204" pitchFamily="34" charset="0"/>
              </a:rPr>
              <a:t> </a:t>
            </a:r>
            <a:r>
              <a:rPr lang="en-US" sz="3200" b="1" i="1" spc="-50">
                <a:solidFill>
                  <a:srgbClr val="0070C0"/>
                </a:solidFill>
                <a:latin typeface="Times New Roman" panose="02020603050405020304" pitchFamily="18" charset="0"/>
                <a:ea typeface="Calibri" panose="020F0502020204030204" pitchFamily="34" charset="0"/>
              </a:rPr>
              <a:t>3</a:t>
            </a:r>
            <a:endParaRPr lang="en-GB" sz="3200" b="1">
              <a:solidFill>
                <a:srgbClr val="0070C0"/>
              </a:solidFill>
            </a:endParaRPr>
          </a:p>
        </p:txBody>
      </p:sp>
      <p:sp>
        <p:nvSpPr>
          <p:cNvPr id="6" name="Rectangle 5"/>
          <p:cNvSpPr/>
          <p:nvPr/>
        </p:nvSpPr>
        <p:spPr>
          <a:xfrm>
            <a:off x="2133600" y="3677863"/>
            <a:ext cx="3262798" cy="3693319"/>
          </a:xfrm>
          <a:prstGeom prst="rect">
            <a:avLst/>
          </a:prstGeom>
        </p:spPr>
        <p:txBody>
          <a:bodyPr wrap="square">
            <a:spAutoFit/>
          </a:bodyPr>
          <a:lstStyle/>
          <a:p>
            <a:pPr marL="457200" algn="just">
              <a:lnSpc>
                <a:spcPct val="130000"/>
              </a:lnSpc>
              <a:spcAft>
                <a:spcPts val="0"/>
              </a:spcAft>
              <a:tabLst>
                <a:tab pos="418465" algn="l"/>
              </a:tabLst>
            </a:pPr>
            <a:r>
              <a:rPr lang="de-DE" sz="3000" b="1">
                <a:latin typeface="Times New Roman" panose="02020603050405020304" pitchFamily="18" charset="0"/>
                <a:ea typeface="Times New Roman" panose="02020603050405020304" pitchFamily="18" charset="0"/>
              </a:rPr>
              <a:t>Đoạn</a:t>
            </a:r>
            <a:r>
              <a:rPr lang="de-DE" sz="3000" b="1" spc="-5">
                <a:latin typeface="Times New Roman" panose="02020603050405020304" pitchFamily="18" charset="0"/>
                <a:ea typeface="Times New Roman" panose="02020603050405020304" pitchFamily="18" charset="0"/>
              </a:rPr>
              <a:t> </a:t>
            </a:r>
            <a:r>
              <a:rPr lang="de-DE" sz="3000" b="1">
                <a:latin typeface="Times New Roman" panose="02020603050405020304" pitchFamily="18" charset="0"/>
                <a:ea typeface="Times New Roman" panose="02020603050405020304" pitchFamily="18" charset="0"/>
              </a:rPr>
              <a:t>2: Người</a:t>
            </a:r>
            <a:r>
              <a:rPr lang="de-DE" sz="3000" b="1" spc="5">
                <a:latin typeface="Times New Roman" panose="02020603050405020304" pitchFamily="18" charset="0"/>
                <a:ea typeface="Times New Roman" panose="02020603050405020304" pitchFamily="18" charset="0"/>
              </a:rPr>
              <a:t> </a:t>
            </a:r>
            <a:r>
              <a:rPr lang="de-DE" sz="3000" b="1">
                <a:latin typeface="Times New Roman" panose="02020603050405020304" pitchFamily="18" charset="0"/>
                <a:ea typeface="Times New Roman" panose="02020603050405020304" pitchFamily="18" charset="0"/>
              </a:rPr>
              <a:t>lính </a:t>
            </a:r>
            <a:r>
              <a:rPr lang="vi-VN" sz="3000" b="1">
                <a:latin typeface="Times New Roman" panose="02020603050405020304" pitchFamily="18" charset="0"/>
                <a:ea typeface="Times New Roman" panose="02020603050405020304" pitchFamily="18" charset="0"/>
              </a:rPr>
              <a:t>hiện</a:t>
            </a:r>
            <a:r>
              <a:rPr lang="de-DE" sz="3000" b="1">
                <a:latin typeface="Times New Roman" panose="02020603050405020304" pitchFamily="18" charset="0"/>
                <a:ea typeface="Times New Roman" panose="02020603050405020304" pitchFamily="18" charset="0"/>
              </a:rPr>
              <a:t> </a:t>
            </a:r>
            <a:r>
              <a:rPr lang="vi-VN" sz="3000" b="1">
                <a:latin typeface="Times New Roman" panose="02020603050405020304" pitchFamily="18" charset="0"/>
                <a:ea typeface="Times New Roman" panose="02020603050405020304" pitchFamily="18" charset="0"/>
              </a:rPr>
              <a:t>lên</a:t>
            </a:r>
            <a:r>
              <a:rPr lang="de-DE" sz="3000" b="1" spc="5">
                <a:latin typeface="Times New Roman" panose="02020603050405020304" pitchFamily="18" charset="0"/>
                <a:ea typeface="Times New Roman" panose="02020603050405020304" pitchFamily="18" charset="0"/>
              </a:rPr>
              <a:t> </a:t>
            </a:r>
            <a:r>
              <a:rPr lang="de-DE" sz="3000" b="1">
                <a:latin typeface="Times New Roman" panose="02020603050405020304" pitchFamily="18" charset="0"/>
                <a:ea typeface="Times New Roman" panose="02020603050405020304" pitchFamily="18" charset="0"/>
              </a:rPr>
              <a:t>với </a:t>
            </a:r>
            <a:r>
              <a:rPr lang="vi-VN" sz="3000" b="1">
                <a:latin typeface="Times New Roman" panose="02020603050405020304" pitchFamily="18" charset="0"/>
                <a:ea typeface="Times New Roman" panose="02020603050405020304" pitchFamily="18" charset="0"/>
              </a:rPr>
              <a:t>tâ</a:t>
            </a:r>
            <a:r>
              <a:rPr lang="de-DE" sz="3000" b="1">
                <a:latin typeface="Times New Roman" panose="02020603050405020304" pitchFamily="18" charset="0"/>
                <a:ea typeface="Times New Roman" panose="02020603050405020304" pitchFamily="18" charset="0"/>
              </a:rPr>
              <a:t>m hồn</a:t>
            </a:r>
            <a:r>
              <a:rPr lang="de-DE" sz="3000" b="1" spc="5">
                <a:latin typeface="Times New Roman" panose="02020603050405020304" pitchFamily="18" charset="0"/>
                <a:ea typeface="Times New Roman" panose="02020603050405020304" pitchFamily="18" charset="0"/>
              </a:rPr>
              <a:t> </a:t>
            </a:r>
            <a:r>
              <a:rPr lang="de-DE" sz="3000" b="1">
                <a:latin typeface="Times New Roman" panose="02020603050405020304" pitchFamily="18" charset="0"/>
                <a:ea typeface="Times New Roman" panose="02020603050405020304" pitchFamily="18" charset="0"/>
              </a:rPr>
              <a:t>lãng mạn, hào</a:t>
            </a:r>
            <a:r>
              <a:rPr lang="de-DE" sz="3000" b="1" spc="5">
                <a:latin typeface="Times New Roman" panose="02020603050405020304" pitchFamily="18" charset="0"/>
                <a:ea typeface="Times New Roman" panose="02020603050405020304" pitchFamily="18" charset="0"/>
              </a:rPr>
              <a:t> </a:t>
            </a:r>
            <a:r>
              <a:rPr lang="de-DE" sz="3000" b="1">
                <a:latin typeface="Times New Roman" panose="02020603050405020304" pitchFamily="18" charset="0"/>
                <a:ea typeface="Times New Roman" panose="02020603050405020304" pitchFamily="18" charset="0"/>
              </a:rPr>
              <a:t>hoa, lạc quan,</a:t>
            </a:r>
            <a:r>
              <a:rPr lang="de-DE" sz="3000" b="1" spc="5">
                <a:latin typeface="Times New Roman" panose="02020603050405020304" pitchFamily="18" charset="0"/>
                <a:ea typeface="Times New Roman" panose="02020603050405020304" pitchFamily="18" charset="0"/>
              </a:rPr>
              <a:t> </a:t>
            </a:r>
            <a:r>
              <a:rPr lang="vi-VN" sz="3000" b="1">
                <a:latin typeface="Times New Roman" panose="02020603050405020304" pitchFamily="18" charset="0"/>
                <a:ea typeface="Times New Roman" panose="02020603050405020304" pitchFamily="18" charset="0"/>
              </a:rPr>
              <a:t>yê</a:t>
            </a:r>
            <a:r>
              <a:rPr lang="de-DE" sz="3000" b="1">
                <a:latin typeface="Times New Roman" panose="02020603050405020304" pitchFamily="18" charset="0"/>
                <a:ea typeface="Times New Roman" panose="02020603050405020304" pitchFamily="18" charset="0"/>
              </a:rPr>
              <a:t>u </a:t>
            </a:r>
            <a:r>
              <a:rPr lang="de-DE" sz="3000" b="1" spc="-20">
                <a:latin typeface="Times New Roman" panose="02020603050405020304" pitchFamily="18" charset="0"/>
                <a:ea typeface="Times New Roman" panose="02020603050405020304" pitchFamily="18" charset="0"/>
              </a:rPr>
              <a:t>đời.</a:t>
            </a:r>
            <a:endParaRPr lang="en-GB" sz="3000" b="1">
              <a:effectLst/>
              <a:latin typeface="Times New Roman" panose="02020603050405020304" pitchFamily="18" charset="0"/>
              <a:ea typeface="Times New Roman" panose="02020603050405020304" pitchFamily="18" charset="0"/>
            </a:endParaRPr>
          </a:p>
        </p:txBody>
      </p:sp>
      <p:sp>
        <p:nvSpPr>
          <p:cNvPr id="7" name="Rectangle 6"/>
          <p:cNvSpPr/>
          <p:nvPr/>
        </p:nvSpPr>
        <p:spPr>
          <a:xfrm>
            <a:off x="6879613" y="3656239"/>
            <a:ext cx="9144000" cy="4013406"/>
          </a:xfrm>
          <a:prstGeom prst="rect">
            <a:avLst/>
          </a:prstGeom>
        </p:spPr>
        <p:txBody>
          <a:bodyPr>
            <a:spAutoFit/>
          </a:bodyPr>
          <a:lstStyle/>
          <a:p>
            <a:pPr marL="457200" marR="196850" algn="just">
              <a:lnSpc>
                <a:spcPct val="130000"/>
              </a:lnSpc>
              <a:spcAft>
                <a:spcPts val="0"/>
              </a:spcAft>
              <a:tabLst>
                <a:tab pos="422275" algn="l"/>
              </a:tabLst>
            </a:pPr>
            <a:r>
              <a:rPr lang="de-DE" sz="2800" b="1">
                <a:latin typeface="Times New Roman" panose="02020603050405020304" pitchFamily="18" charset="0"/>
                <a:ea typeface="Times New Roman" panose="02020603050405020304" pitchFamily="18" charset="0"/>
              </a:rPr>
              <a:t>Đoạn 3: Bên cạnh vẻ đẹp hào hùng, hào hoa, lãng mạn, hình ảnh người lính Tây Tiến còn được khắc hoạ với vẻ đẹp bi tráng.</a:t>
            </a:r>
            <a:r>
              <a:rPr lang="de-DE" sz="2800" b="1" spc="-5">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Tác giả không hề che giấu những mất mát, hi sinh, khó </a:t>
            </a:r>
            <a:r>
              <a:rPr lang="vi-VN" sz="2800" b="1">
                <a:latin typeface="Times New Roman" panose="02020603050405020304" pitchFamily="18" charset="0"/>
                <a:ea typeface="Times New Roman" panose="02020603050405020304" pitchFamily="18" charset="0"/>
              </a:rPr>
              <a:t>khăn</a:t>
            </a:r>
            <a:r>
              <a:rPr lang="de-DE" sz="2800" b="1">
                <a:latin typeface="Times New Roman" panose="02020603050405020304" pitchFamily="18" charset="0"/>
                <a:ea typeface="Times New Roman" panose="02020603050405020304" pitchFamily="18" charset="0"/>
              </a:rPr>
              <a:t>, vất vả khi miêu tả chân dung người lính</a:t>
            </a:r>
            <a:r>
              <a:rPr lang="de-DE" sz="2800" b="1" spc="-10">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Tây</a:t>
            </a:r>
            <a:r>
              <a:rPr lang="de-DE" sz="2800" b="1" spc="-10">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Tiến; tuy nhiên, trước những nghịch cảnh ấy, người lính</a:t>
            </a:r>
            <a:r>
              <a:rPr lang="de-DE" sz="2800" b="1" spc="-10">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Tây</a:t>
            </a:r>
            <a:r>
              <a:rPr lang="de-DE" sz="2800" b="1" spc="-10">
                <a:latin typeface="Times New Roman" panose="02020603050405020304" pitchFamily="18" charset="0"/>
                <a:ea typeface="Times New Roman" panose="02020603050405020304" pitchFamily="18" charset="0"/>
              </a:rPr>
              <a:t> </a:t>
            </a:r>
            <a:r>
              <a:rPr lang="de-DE" sz="2800" b="1">
                <a:latin typeface="Times New Roman" panose="02020603050405020304" pitchFamily="18" charset="0"/>
                <a:ea typeface="Times New Roman" panose="02020603050405020304" pitchFamily="18" charset="0"/>
              </a:rPr>
              <a:t>Tiến vẫn hiện lên với vẻ đẹp hào hùng, oai phong, lẫm liệt.</a:t>
            </a:r>
            <a:endParaRPr lang="en-GB" sz="2800" b="1">
              <a:effectLst/>
              <a:latin typeface="Times New Roman" panose="02020603050405020304" pitchFamily="18" charset="0"/>
              <a:ea typeface="Times New Roman" panose="02020603050405020304" pitchFamily="18" charset="0"/>
            </a:endParaRPr>
          </a:p>
        </p:txBody>
      </p:sp>
      <p:sp>
        <p:nvSpPr>
          <p:cNvPr id="16" name="Rounded Rectangle 15"/>
          <p:cNvSpPr/>
          <p:nvPr/>
        </p:nvSpPr>
        <p:spPr>
          <a:xfrm>
            <a:off x="2430916" y="3543300"/>
            <a:ext cx="3009816" cy="3867531"/>
          </a:xfrm>
          <a:prstGeom prst="roundRect">
            <a:avLst/>
          </a:prstGeom>
          <a:noFill/>
          <a:ln w="12700" cmpd="sng">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libri" panose="020F0502020204030204" pitchFamily="34" charset="0"/>
              <a:cs typeface="Calibri" panose="020F0502020204030204" pitchFamily="34" charset="0"/>
            </a:endParaRPr>
          </a:p>
        </p:txBody>
      </p:sp>
      <p:sp>
        <p:nvSpPr>
          <p:cNvPr id="17" name="Rounded Rectangle 16"/>
          <p:cNvSpPr/>
          <p:nvPr/>
        </p:nvSpPr>
        <p:spPr>
          <a:xfrm>
            <a:off x="7152181" y="3467100"/>
            <a:ext cx="8819116" cy="4527911"/>
          </a:xfrm>
          <a:prstGeom prst="roundRect">
            <a:avLst/>
          </a:prstGeom>
          <a:noFill/>
          <a:ln w="12700" cmpd="sng">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1"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6" grpId="0" animBg="1"/>
      <p:bldP spid="16" grpId="1" animBg="1"/>
      <p:bldP spid="17" grpId="0" animBg="1"/>
      <p:bldP spid="1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849" y="5778330"/>
            <a:ext cx="2153167" cy="4386081"/>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3411200" y="9621892"/>
            <a:ext cx="2120431" cy="686249"/>
          </a:xfrm>
          <a:prstGeom prst="rect">
            <a:avLst/>
          </a:prstGeom>
        </p:spPr>
      </p:pic>
      <p:sp>
        <p:nvSpPr>
          <p:cNvPr id="4" name="Rectangle 3"/>
          <p:cNvSpPr/>
          <p:nvPr/>
        </p:nvSpPr>
        <p:spPr>
          <a:xfrm>
            <a:off x="8820833" y="4917284"/>
            <a:ext cx="646331" cy="380489"/>
          </a:xfrm>
          <a:prstGeom prst="rect">
            <a:avLst/>
          </a:prstGeom>
        </p:spPr>
        <p:txBody>
          <a:bodyPr wrap="none">
            <a:spAutoFit/>
          </a:bodyPr>
          <a:lstStyle/>
          <a:p>
            <a:pPr marL="457200" algn="just">
              <a:lnSpc>
                <a:spcPct val="130000"/>
              </a:lnSpc>
              <a:spcAft>
                <a:spcPts val="0"/>
              </a:spcAft>
              <a:tabLst>
                <a:tab pos="200025" algn="l"/>
              </a:tabLst>
            </a:pPr>
            <a:endParaRPr lang="en-GB" sz="1600">
              <a:effectLst/>
              <a:latin typeface="Times New Roman" panose="02020603050405020304" pitchFamily="18" charset="0"/>
              <a:ea typeface="Times New Roman" panose="02020603050405020304" pitchFamily="18" charset="0"/>
            </a:endParaRPr>
          </a:p>
        </p:txBody>
      </p:sp>
      <p:pic>
        <p:nvPicPr>
          <p:cNvPr id="21" name="Picture 2" descr="Tình yêu người lái đò không tê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87" y="25755"/>
            <a:ext cx="18279791" cy="10282386"/>
          </a:xfrm>
          <a:prstGeom prst="rect">
            <a:avLst/>
          </a:prstGeom>
          <a:noFill/>
          <a:extLst>
            <a:ext uri="{909E8E84-426E-40DD-AFC4-6F175D3DCCD1}">
              <a14:hiddenFill xmlns:a14="http://schemas.microsoft.com/office/drawing/2010/main">
                <a:solidFill>
                  <a:srgbClr val="FFFFFF"/>
                </a:solidFill>
              </a14:hiddenFill>
            </a:ext>
          </a:extLst>
        </p:spPr>
      </p:pic>
      <p:pic>
        <p:nvPicPr>
          <p:cNvPr id="22" name="Google Shape;195;p26"/>
          <p:cNvPicPr preferRelativeResize="0"/>
          <p:nvPr/>
        </p:nvPicPr>
        <p:blipFill rotWithShape="1">
          <a:blip r:embed="rId14"/>
          <a:srcRect/>
          <a:stretch>
            <a:fillRect/>
          </a:stretch>
        </p:blipFill>
        <p:spPr>
          <a:xfrm>
            <a:off x="271408" y="6125"/>
            <a:ext cx="7119992" cy="1251175"/>
          </a:xfrm>
          <a:prstGeom prst="rect">
            <a:avLst/>
          </a:prstGeom>
          <a:noFill/>
          <a:ln>
            <a:noFill/>
          </a:ln>
        </p:spPr>
      </p:pic>
      <p:sp>
        <p:nvSpPr>
          <p:cNvPr id="23" name="Rectangle 22"/>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24" name="Round Same Side Corner Rectangle 23"/>
          <p:cNvSpPr/>
          <p:nvPr/>
        </p:nvSpPr>
        <p:spPr>
          <a:xfrm rot="5400000">
            <a:off x="3841308" y="-1008134"/>
            <a:ext cx="764770" cy="6183014"/>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736939" y="1733250"/>
            <a:ext cx="5197261" cy="732508"/>
          </a:xfrm>
          <a:prstGeom prst="rect">
            <a:avLst/>
          </a:prstGeom>
          <a:solidFill>
            <a:schemeClr val="accent3">
              <a:lumMod val="75000"/>
            </a:schemeClr>
          </a:solidFill>
          <a:ln>
            <a:solidFill>
              <a:schemeClr val="accent2">
                <a:lumMod val="75000"/>
              </a:schemeClr>
            </a:solidFill>
          </a:ln>
        </p:spPr>
        <p:txBody>
          <a:bodyPr wrap="square">
            <a:spAutoFit/>
          </a:bodyPr>
          <a:lstStyle/>
          <a:p>
            <a:pPr marL="457200" algn="just">
              <a:lnSpc>
                <a:spcPct val="130000"/>
              </a:lnSpc>
              <a:spcAft>
                <a:spcPts val="0"/>
              </a:spcAft>
              <a:tabLst>
                <a:tab pos="200025" algn="l"/>
              </a:tabLst>
            </a:pPr>
            <a:r>
              <a:rPr lang="vi-VN" sz="3200" b="1">
                <a:solidFill>
                  <a:schemeClr val="bg1"/>
                </a:solidFill>
                <a:latin typeface="Times New Roman" panose="02020603050405020304" pitchFamily="18" charset="0"/>
                <a:ea typeface="Times New Roman" panose="02020603050405020304" pitchFamily="18" charset="0"/>
              </a:rPr>
              <a:t>Đoạn 4: Lời thề Tây Tiến</a:t>
            </a:r>
            <a:endParaRPr lang="en-GB" sz="2800">
              <a:solidFill>
                <a:schemeClr val="bg1"/>
              </a:solidFill>
              <a:latin typeface="Times New Roman" panose="02020603050405020304" pitchFamily="18" charset="0"/>
              <a:ea typeface="Times New Roman" panose="02020603050405020304" pitchFamily="18" charset="0"/>
            </a:endParaRPr>
          </a:p>
        </p:txBody>
      </p:sp>
      <p:sp>
        <p:nvSpPr>
          <p:cNvPr id="26" name="TextBox 25"/>
          <p:cNvSpPr txBox="1"/>
          <p:nvPr/>
        </p:nvSpPr>
        <p:spPr>
          <a:xfrm>
            <a:off x="1049359" y="1814889"/>
            <a:ext cx="718903" cy="523220"/>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2</a:t>
            </a:r>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r>
              <a:rPr lang="vi-VN"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4</a:t>
            </a:r>
            <a:endPar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 y="5778330"/>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4" name="Rectangle 3"/>
          <p:cNvSpPr/>
          <p:nvPr/>
        </p:nvSpPr>
        <p:spPr>
          <a:xfrm>
            <a:off x="8820833" y="4917284"/>
            <a:ext cx="646331" cy="380489"/>
          </a:xfrm>
          <a:prstGeom prst="rect">
            <a:avLst/>
          </a:prstGeom>
        </p:spPr>
        <p:txBody>
          <a:bodyPr wrap="none">
            <a:spAutoFit/>
          </a:bodyPr>
          <a:lstStyle/>
          <a:p>
            <a:pPr marL="457200" algn="just">
              <a:lnSpc>
                <a:spcPct val="130000"/>
              </a:lnSpc>
              <a:spcAft>
                <a:spcPts val="0"/>
              </a:spcAft>
              <a:tabLst>
                <a:tab pos="200025" algn="l"/>
              </a:tabLst>
            </a:pPr>
            <a:endParaRPr lang="en-GB" sz="16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2130256" y="1472012"/>
            <a:ext cx="9042347" cy="738664"/>
          </a:xfrm>
          <a:prstGeom prst="rect">
            <a:avLst/>
          </a:prstGeom>
        </p:spPr>
        <p:txBody>
          <a:bodyPr wrap="none">
            <a:spAutoFit/>
          </a:bodyPr>
          <a:lstStyle/>
          <a:p>
            <a:pPr algn="just">
              <a:lnSpc>
                <a:spcPct val="150000"/>
              </a:lnSpc>
              <a:spcAft>
                <a:spcPts val="0"/>
              </a:spcAft>
            </a:pPr>
            <a:r>
              <a:rPr lang="pt-BR" sz="2800" b="1">
                <a:latin typeface="Times New Roman" panose="02020603050405020304" pitchFamily="18" charset="0"/>
                <a:ea typeface="Calibri" panose="020F0502020204030204" pitchFamily="34" charset="0"/>
              </a:rPr>
              <a:t> Cách nói khẳng định: “</a:t>
            </a:r>
            <a:r>
              <a:rPr lang="pt-BR" sz="2800" b="1" i="1">
                <a:solidFill>
                  <a:srgbClr val="FF0000"/>
                </a:solidFill>
                <a:latin typeface="Times New Roman" panose="02020603050405020304" pitchFamily="18" charset="0"/>
                <a:ea typeface="Calibri" panose="020F0502020204030204" pitchFamily="34" charset="0"/>
              </a:rPr>
              <a:t>Tây Tiến người đi không hẹn ước</a:t>
            </a:r>
            <a:r>
              <a:rPr lang="pt-BR" sz="2800" b="1">
                <a:latin typeface="Times New Roman" panose="02020603050405020304" pitchFamily="18" charset="0"/>
                <a:ea typeface="Calibri" panose="020F0502020204030204" pitchFamily="34" charset="0"/>
              </a:rPr>
              <a:t>”</a:t>
            </a:r>
            <a:endParaRPr lang="en-GB" sz="2800" b="1">
              <a:effectLst/>
              <a:latin typeface="Times New Roman" panose="02020603050405020304" pitchFamily="18" charset="0"/>
              <a:ea typeface="Calibri" panose="020F0502020204030204" pitchFamily="34" charset="0"/>
            </a:endParaRPr>
          </a:p>
        </p:txBody>
      </p:sp>
      <p:sp>
        <p:nvSpPr>
          <p:cNvPr id="7" name="Rectangle 6"/>
          <p:cNvSpPr/>
          <p:nvPr/>
        </p:nvSpPr>
        <p:spPr>
          <a:xfrm>
            <a:off x="1736939" y="2384092"/>
            <a:ext cx="13850468" cy="2031325"/>
          </a:xfrm>
          <a:prstGeom prst="rect">
            <a:avLst/>
          </a:prstGeom>
        </p:spPr>
        <p:txBody>
          <a:bodyPr wrap="square">
            <a:spAutoFit/>
          </a:bodyPr>
          <a:lstStyle/>
          <a:p>
            <a:pPr algn="just">
              <a:lnSpc>
                <a:spcPct val="150000"/>
              </a:lnSpc>
              <a:spcAft>
                <a:spcPts val="0"/>
              </a:spcAft>
              <a:tabLst>
                <a:tab pos="24765" algn="l"/>
                <a:tab pos="180340" algn="l"/>
                <a:tab pos="294640" algn="l"/>
              </a:tabLst>
            </a:pPr>
            <a:r>
              <a:rPr lang="pt-BR" sz="2800" b="1">
                <a:latin typeface="Times New Roman" panose="02020603050405020304" pitchFamily="18" charset="0"/>
                <a:ea typeface="Calibri" panose="020F0502020204030204" pitchFamily="34" charset="0"/>
              </a:rPr>
              <a:t> Tô đậm cái không khí chung của một thời Tây Tiến với lời thề kim cổ: ra đi không hẹn ngày về, một đi không trở lại (</a:t>
            </a:r>
            <a:r>
              <a:rPr lang="pt-BR" sz="2800" b="1" i="1">
                <a:latin typeface="Times New Roman" panose="02020603050405020304" pitchFamily="18" charset="0"/>
                <a:ea typeface="Calibri" panose="020F0502020204030204" pitchFamily="34" charset="0"/>
              </a:rPr>
              <a:t>nhất khứ bất phục hoàn</a:t>
            </a:r>
            <a:r>
              <a:rPr lang="pt-BR" sz="2800" b="1">
                <a:latin typeface="Times New Roman" panose="02020603050405020304" pitchFamily="18" charset="0"/>
                <a:ea typeface="Calibri" panose="020F0502020204030204" pitchFamily="34" charset="0"/>
              </a:rPr>
              <a:t>). </a:t>
            </a:r>
            <a:r>
              <a:rPr lang="vi-VN" sz="2800" b="1">
                <a:latin typeface="Times New Roman" panose="02020603050405020304" pitchFamily="18" charset="0"/>
                <a:ea typeface="Calibri" panose="020F0502020204030204" pitchFamily="34" charset="0"/>
              </a:rPr>
              <a:t>Dù khó khăn, gian khổ, họ vẫn quyết chiến đấu đến cùng </a:t>
            </a:r>
            <a:r>
              <a:rPr lang="pt-BR" sz="2800" b="1">
                <a:latin typeface="Times New Roman" panose="02020603050405020304" pitchFamily="18" charset="0"/>
                <a:ea typeface="Calibri" panose="020F0502020204030204" pitchFamily="34" charset="0"/>
              </a:rPr>
              <a:t>cho lí tưởng</a:t>
            </a:r>
            <a:r>
              <a:rPr lang="vi-VN" sz="2800" b="1">
                <a:latin typeface="Times New Roman" panose="02020603050405020304" pitchFamily="18" charset="0"/>
                <a:ea typeface="Calibri" panose="020F0502020204030204" pitchFamily="34" charset="0"/>
              </a:rPr>
              <a:t> “Quyết tử cho Tổ quốc quyết sinh”.</a:t>
            </a:r>
            <a:endParaRPr lang="en-GB" sz="2800" b="1">
              <a:effectLst/>
              <a:latin typeface="Times New Roman" panose="02020603050405020304" pitchFamily="18" charset="0"/>
              <a:ea typeface="Calibri" panose="020F0502020204030204" pitchFamily="34" charset="0"/>
            </a:endParaRPr>
          </a:p>
        </p:txBody>
      </p:sp>
      <p:sp>
        <p:nvSpPr>
          <p:cNvPr id="8" name="Rectangle 7"/>
          <p:cNvSpPr/>
          <p:nvPr/>
        </p:nvSpPr>
        <p:spPr>
          <a:xfrm>
            <a:off x="1994367" y="4401686"/>
            <a:ext cx="13855233" cy="1384995"/>
          </a:xfrm>
          <a:prstGeom prst="rect">
            <a:avLst/>
          </a:prstGeom>
        </p:spPr>
        <p:txBody>
          <a:bodyPr wrap="square">
            <a:spAutoFit/>
          </a:bodyPr>
          <a:lstStyle/>
          <a:p>
            <a:pPr algn="just">
              <a:lnSpc>
                <a:spcPct val="150000"/>
              </a:lnSpc>
              <a:spcAft>
                <a:spcPts val="0"/>
              </a:spcAft>
            </a:pPr>
            <a:r>
              <a:rPr lang="pt-BR" sz="2800" b="1">
                <a:latin typeface="Times New Roman" panose="02020603050405020304" pitchFamily="18" charset="0"/>
                <a:ea typeface="Calibri" panose="020F0502020204030204" pitchFamily="34" charset="0"/>
              </a:rPr>
              <a:t>Đường lên Tây Tiến:</a:t>
            </a:r>
            <a:r>
              <a:rPr lang="pt-BR" sz="2800" b="1" i="1">
                <a:latin typeface="Times New Roman" panose="02020603050405020304" pitchFamily="18" charset="0"/>
                <a:ea typeface="Calibri" panose="020F0502020204030204" pitchFamily="34" charset="0"/>
              </a:rPr>
              <a:t> “</a:t>
            </a:r>
            <a:r>
              <a:rPr lang="pt-BR" sz="2800" b="1" i="1">
                <a:solidFill>
                  <a:srgbClr val="FF0000"/>
                </a:solidFill>
                <a:latin typeface="Times New Roman" panose="02020603050405020304" pitchFamily="18" charset="0"/>
                <a:ea typeface="Calibri" panose="020F0502020204030204" pitchFamily="34" charset="0"/>
              </a:rPr>
              <a:t>thăm thẳm, chia phôi</a:t>
            </a:r>
            <a:r>
              <a:rPr lang="pt-BR" sz="2800" b="1" i="1">
                <a:latin typeface="Times New Roman" panose="02020603050405020304" pitchFamily="18" charset="0"/>
                <a:ea typeface="Calibri" panose="020F0502020204030204" pitchFamily="34" charset="0"/>
              </a:rPr>
              <a:t>”</a:t>
            </a:r>
            <a:r>
              <a:rPr lang="pt-BR" sz="2800" b="1">
                <a:latin typeface="Times New Roman" panose="02020603050405020304" pitchFamily="18" charset="0"/>
                <a:ea typeface="Calibri" panose="020F0502020204030204" pitchFamily="34" charset="0"/>
              </a:rPr>
              <a:t>: nỗi xót xa khi đã xa đồng đội, khi nghĩ đến đường lên Tây Tiến xa xôi, vời vợi.</a:t>
            </a:r>
            <a:endParaRPr lang="en-GB" sz="2800" b="1">
              <a:effectLst/>
              <a:latin typeface="Times New Roman" panose="02020603050405020304" pitchFamily="18" charset="0"/>
              <a:ea typeface="Calibri" panose="020F0502020204030204" pitchFamily="34" charset="0"/>
            </a:endParaRPr>
          </a:p>
        </p:txBody>
      </p:sp>
      <p:sp>
        <p:nvSpPr>
          <p:cNvPr id="9" name="Rectangle 8"/>
          <p:cNvSpPr/>
          <p:nvPr/>
        </p:nvSpPr>
        <p:spPr>
          <a:xfrm>
            <a:off x="2079429" y="5784964"/>
            <a:ext cx="9144000" cy="2031325"/>
          </a:xfrm>
          <a:prstGeom prst="rect">
            <a:avLst/>
          </a:prstGeom>
        </p:spPr>
        <p:txBody>
          <a:bodyPr>
            <a:spAutoFit/>
          </a:bodyPr>
          <a:lstStyle/>
          <a:p>
            <a:pPr algn="just">
              <a:lnSpc>
                <a:spcPct val="150000"/>
              </a:lnSpc>
              <a:spcAft>
                <a:spcPts val="0"/>
              </a:spcAft>
            </a:pPr>
            <a:r>
              <a:rPr lang="pt-BR" sz="2800" b="1">
                <a:latin typeface="Times New Roman" panose="02020603050405020304" pitchFamily="18" charset="0"/>
                <a:ea typeface="Calibri" panose="020F0502020204030204" pitchFamily="34" charset="0"/>
              </a:rPr>
              <a:t>Nhà thơ khẳng định tâm hồn mình thuộc về Tây Tiến:</a:t>
            </a:r>
            <a:endParaRPr lang="en-GB" sz="2800" b="1">
              <a:latin typeface="Times New Roman" panose="02020603050405020304" pitchFamily="18" charset="0"/>
              <a:ea typeface="Calibri" panose="020F0502020204030204" pitchFamily="34" charset="0"/>
            </a:endParaRPr>
          </a:p>
          <a:p>
            <a:pPr algn="ctr">
              <a:lnSpc>
                <a:spcPct val="150000"/>
              </a:lnSpc>
              <a:spcAft>
                <a:spcPts val="0"/>
              </a:spcAft>
            </a:pPr>
            <a:r>
              <a:rPr lang="pt-BR" sz="2800" b="1" i="1">
                <a:latin typeface="Times New Roman" panose="02020603050405020304" pitchFamily="18" charset="0"/>
                <a:ea typeface="Calibri" panose="020F0502020204030204" pitchFamily="34" charset="0"/>
              </a:rPr>
              <a:t>“</a:t>
            </a:r>
            <a:r>
              <a:rPr lang="pt-BR" sz="2800" b="1" i="1">
                <a:solidFill>
                  <a:srgbClr val="FF0000"/>
                </a:solidFill>
                <a:latin typeface="Times New Roman" panose="02020603050405020304" pitchFamily="18" charset="0"/>
                <a:ea typeface="Calibri" panose="020F0502020204030204" pitchFamily="34" charset="0"/>
              </a:rPr>
              <a:t>Ai lên Tây Tiến mùa xuân ấy</a:t>
            </a:r>
            <a:endParaRPr lang="en-GB" sz="2800" b="1">
              <a:solidFill>
                <a:srgbClr val="FF0000"/>
              </a:solidFill>
              <a:latin typeface="Times New Roman" panose="02020603050405020304" pitchFamily="18" charset="0"/>
              <a:ea typeface="Calibri" panose="020F0502020204030204" pitchFamily="34" charset="0"/>
            </a:endParaRPr>
          </a:p>
          <a:p>
            <a:pPr algn="ctr">
              <a:lnSpc>
                <a:spcPct val="150000"/>
              </a:lnSpc>
              <a:spcAft>
                <a:spcPts val="0"/>
              </a:spcAft>
            </a:pPr>
            <a:r>
              <a:rPr lang="pt-BR" sz="2800" b="1" i="1">
                <a:solidFill>
                  <a:srgbClr val="FF0000"/>
                </a:solidFill>
                <a:latin typeface="Times New Roman" panose="02020603050405020304" pitchFamily="18" charset="0"/>
                <a:ea typeface="Calibri" panose="020F0502020204030204" pitchFamily="34" charset="0"/>
              </a:rPr>
              <a:t>Hồn về Sầm Nứa chẳng về xuôi</a:t>
            </a:r>
            <a:r>
              <a:rPr lang="pt-BR" sz="2800" b="1" i="1">
                <a:latin typeface="Times New Roman" panose="02020603050405020304" pitchFamily="18" charset="0"/>
                <a:ea typeface="Calibri" panose="020F0502020204030204" pitchFamily="34" charset="0"/>
              </a:rPr>
              <a:t>”</a:t>
            </a:r>
            <a:endParaRPr lang="en-GB" sz="2800" b="1">
              <a:effectLst/>
              <a:latin typeface="Times New Roman" panose="02020603050405020304" pitchFamily="18" charset="0"/>
              <a:ea typeface="Calibri" panose="020F0502020204030204" pitchFamily="34" charset="0"/>
            </a:endParaRPr>
          </a:p>
        </p:txBody>
      </p:sp>
      <p:sp>
        <p:nvSpPr>
          <p:cNvPr id="19" name="Rectangle 18"/>
          <p:cNvSpPr/>
          <p:nvPr/>
        </p:nvSpPr>
        <p:spPr>
          <a:xfrm>
            <a:off x="2654129" y="7599215"/>
            <a:ext cx="11203621" cy="2031325"/>
          </a:xfrm>
          <a:prstGeom prst="rect">
            <a:avLst/>
          </a:prstGeom>
        </p:spPr>
        <p:txBody>
          <a:bodyPr wrap="square">
            <a:spAutoFit/>
          </a:bodyPr>
          <a:lstStyle/>
          <a:p>
            <a:pPr algn="just">
              <a:lnSpc>
                <a:spcPct val="150000"/>
              </a:lnSpc>
              <a:spcAft>
                <a:spcPts val="0"/>
              </a:spcAft>
            </a:pPr>
            <a:r>
              <a:rPr lang="pt-BR" sz="2800" b="1">
                <a:latin typeface="Times New Roman" panose="02020603050405020304" pitchFamily="18" charset="0"/>
                <a:ea typeface="Calibri" panose="020F0502020204030204" pitchFamily="34" charset="0"/>
              </a:rPr>
              <a:t>Sự gắn bó sâu nặng với đoàn quân Tây Tiến: dù đã rời xa nhưng tâm hồn, tình cảm vẫn đi cùng đồng đội, vẫn gắn bó máu thịt với những ngày, những nơi đã đi qua.</a:t>
            </a:r>
            <a:endParaRPr lang="en-GB" sz="2800" b="1">
              <a:effectLst/>
              <a:latin typeface="Times New Roman" panose="02020603050405020304" pitchFamily="18" charset="0"/>
              <a:ea typeface="Calibri" panose="020F0502020204030204" pitchFamily="34" charset="0"/>
            </a:endParaRPr>
          </a:p>
        </p:txBody>
      </p:sp>
      <p:sp>
        <p:nvSpPr>
          <p:cNvPr id="20" name="Oval 19"/>
          <p:cNvSpPr/>
          <p:nvPr/>
        </p:nvSpPr>
        <p:spPr>
          <a:xfrm>
            <a:off x="1736939" y="1708972"/>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1" name="Oval 20"/>
          <p:cNvSpPr/>
          <p:nvPr/>
        </p:nvSpPr>
        <p:spPr>
          <a:xfrm>
            <a:off x="1762487" y="6087493"/>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2" name="Oval 21"/>
          <p:cNvSpPr/>
          <p:nvPr/>
        </p:nvSpPr>
        <p:spPr>
          <a:xfrm>
            <a:off x="1711015" y="4594870"/>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4566" y="2345960"/>
            <a:ext cx="883341" cy="725007"/>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09461" y="7576290"/>
            <a:ext cx="883341" cy="7250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9" grpId="0"/>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5380" y="5870658"/>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pic>
        <p:nvPicPr>
          <p:cNvPr id="16" name="Google Shape;230;p28"/>
          <p:cNvPicPr preferRelativeResize="0"/>
          <p:nvPr/>
        </p:nvPicPr>
        <p:blipFill rotWithShape="1">
          <a:blip r:embed="rId16"/>
          <a:srcRect l="73593"/>
          <a:stretch>
            <a:fillRect/>
          </a:stretch>
        </p:blipFill>
        <p:spPr>
          <a:xfrm flipH="1">
            <a:off x="2652070" y="2742232"/>
            <a:ext cx="3242808" cy="4763468"/>
          </a:xfrm>
          <a:prstGeom prst="rect">
            <a:avLst/>
          </a:prstGeom>
          <a:noFill/>
          <a:ln>
            <a:noFill/>
          </a:ln>
        </p:spPr>
      </p:pic>
      <p:sp>
        <p:nvSpPr>
          <p:cNvPr id="17" name="Google Shape;231;p28"/>
          <p:cNvSpPr/>
          <p:nvPr/>
        </p:nvSpPr>
        <p:spPr>
          <a:xfrm>
            <a:off x="6220026" y="2450160"/>
            <a:ext cx="102391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8" name="Rectangle 17"/>
          <p:cNvSpPr/>
          <p:nvPr/>
        </p:nvSpPr>
        <p:spPr>
          <a:xfrm>
            <a:off x="7421553" y="3779573"/>
            <a:ext cx="7970847" cy="2308324"/>
          </a:xfrm>
          <a:prstGeom prst="rect">
            <a:avLst/>
          </a:prstGeom>
          <a:noFill/>
        </p:spPr>
        <p:txBody>
          <a:bodyPr wrap="square" lIns="91440" tIns="45720" rIns="91440" bIns="45720">
            <a:spAutoFit/>
          </a:bodyPr>
          <a:lstStyle/>
          <a:p>
            <a:pPr algn="ctr"/>
            <a:r>
              <a:rPr lang="vi-VN" sz="7200" b="1" cap="none" spc="0">
                <a:ln w="0"/>
                <a:effectLst>
                  <a:reflection blurRad="6350" stA="53000" endA="300" endPos="35500" dir="5400000" sy="-90000" algn="bl" rotWithShape="0"/>
                </a:effectLst>
                <a:latin typeface="Palatino Linotype" panose="02040502050505030304" pitchFamily="18" charset="0"/>
                <a:ea typeface="Montserrat"/>
              </a:rPr>
              <a:t>HOẠT ĐỘNG 1 KHỞI ĐỘNG</a:t>
            </a:r>
            <a:endParaRPr lang="en-GB" sz="7200" b="1" cap="none" spc="0">
              <a:ln w="0"/>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017" y="5790788"/>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ed Rectangle 15"/>
          <p:cNvSpPr/>
          <p:nvPr/>
        </p:nvSpPr>
        <p:spPr>
          <a:xfrm>
            <a:off x="2070150" y="3393278"/>
            <a:ext cx="9829729" cy="5026822"/>
          </a:xfrm>
          <a:prstGeom prst="roundRect">
            <a:avLst/>
          </a:prstGeom>
          <a:noFill/>
          <a:ln w="12700" cmpd="sng">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libri" panose="020F0502020204030204" pitchFamily="34" charset="0"/>
              <a:cs typeface="Calibri" panose="020F0502020204030204" pitchFamily="34" charset="0"/>
            </a:endParaRPr>
          </a:p>
        </p:txBody>
      </p:sp>
      <p:sp>
        <p:nvSpPr>
          <p:cNvPr id="17" name="Round Same Side Corner Rectangle 16"/>
          <p:cNvSpPr/>
          <p:nvPr/>
        </p:nvSpPr>
        <p:spPr>
          <a:xfrm rot="5400000">
            <a:off x="3004936" y="-223609"/>
            <a:ext cx="441966" cy="4063762"/>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286000" y="1500941"/>
            <a:ext cx="2819400" cy="646331"/>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vi-VN" sz="3600" b="1">
                <a:solidFill>
                  <a:schemeClr val="bg1"/>
                </a:solidFill>
                <a:latin typeface="+mj-lt"/>
              </a:rPr>
              <a:t>Tổng kết</a:t>
            </a:r>
            <a:endParaRPr lang="en-US" sz="3600" b="1" i="1" dirty="0">
              <a:solidFill>
                <a:schemeClr val="bg1"/>
              </a:solidFill>
              <a:latin typeface="+mj-lt"/>
              <a:cs typeface="Times New Roman" panose="02020603050405020304" pitchFamily="18" charset="0"/>
            </a:endParaRPr>
          </a:p>
        </p:txBody>
      </p:sp>
      <p:sp>
        <p:nvSpPr>
          <p:cNvPr id="19" name="TextBox 18"/>
          <p:cNvSpPr txBox="1"/>
          <p:nvPr/>
        </p:nvSpPr>
        <p:spPr>
          <a:xfrm>
            <a:off x="1265754" y="1482107"/>
            <a:ext cx="944046" cy="646331"/>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3600" b="1">
                <a:solidFill>
                  <a:prstClr val="white"/>
                </a:solidFill>
                <a:latin typeface="+mj-lt"/>
                <a:ea typeface="Tahoma" panose="020B0604030504040204" pitchFamily="34" charset="0"/>
                <a:cs typeface="Times New Roman" panose="02020603050405020304" pitchFamily="18" charset="0"/>
              </a:rPr>
              <a:t>III</a:t>
            </a:r>
            <a:endParaRPr lang="en-US" sz="3600" b="1">
              <a:solidFill>
                <a:prstClr val="white"/>
              </a:solidFill>
              <a:latin typeface="+mj-lt"/>
              <a:ea typeface="Tahoma" panose="020B0604030504040204" pitchFamily="34" charset="0"/>
              <a:cs typeface="Times New Roman" panose="02020603050405020304" pitchFamily="18" charset="0"/>
            </a:endParaRPr>
          </a:p>
        </p:txBody>
      </p:sp>
      <p:sp>
        <p:nvSpPr>
          <p:cNvPr id="20" name="Round Same Side Corner Rectangle 19"/>
          <p:cNvSpPr/>
          <p:nvPr/>
        </p:nvSpPr>
        <p:spPr>
          <a:xfrm rot="5400000">
            <a:off x="3814905" y="42133"/>
            <a:ext cx="498427" cy="5130562"/>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590800" y="2271851"/>
            <a:ext cx="3810000" cy="646331"/>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vi-VN" sz="3600" b="1" i="1">
                <a:solidFill>
                  <a:schemeClr val="bg1"/>
                </a:solidFill>
                <a:latin typeface="+mj-lt"/>
                <a:cs typeface="Times New Roman" panose="02020603050405020304" pitchFamily="18" charset="0"/>
              </a:rPr>
              <a:t>Đặc sắc nội dung</a:t>
            </a:r>
            <a:endParaRPr lang="en-US" sz="3600" b="1" i="1" dirty="0">
              <a:solidFill>
                <a:schemeClr val="bg1"/>
              </a:solidFill>
              <a:latin typeface="+mj-lt"/>
              <a:cs typeface="Times New Roman" panose="02020603050405020304" pitchFamily="18" charset="0"/>
            </a:endParaRPr>
          </a:p>
        </p:txBody>
      </p:sp>
      <p:sp>
        <p:nvSpPr>
          <p:cNvPr id="22" name="TextBox 21"/>
          <p:cNvSpPr txBox="1"/>
          <p:nvPr/>
        </p:nvSpPr>
        <p:spPr>
          <a:xfrm>
            <a:off x="1570554" y="2253017"/>
            <a:ext cx="944046" cy="646331"/>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3600" b="1">
                <a:solidFill>
                  <a:prstClr val="white"/>
                </a:solidFill>
                <a:latin typeface="+mj-lt"/>
                <a:ea typeface="Tahoma" panose="020B0604030504040204" pitchFamily="34" charset="0"/>
                <a:cs typeface="Times New Roman" panose="02020603050405020304" pitchFamily="18" charset="0"/>
              </a:rPr>
              <a:t>1</a:t>
            </a:r>
            <a:endParaRPr lang="en-US" sz="3600" b="1">
              <a:solidFill>
                <a:prstClr val="white"/>
              </a:solidFill>
              <a:latin typeface="+mj-lt"/>
              <a:ea typeface="Tahoma" panose="020B0604030504040204" pitchFamily="34" charset="0"/>
              <a:cs typeface="Times New Roman" panose="02020603050405020304" pitchFamily="18" charset="0"/>
            </a:endParaRPr>
          </a:p>
        </p:txBody>
      </p:sp>
      <p:sp>
        <p:nvSpPr>
          <p:cNvPr id="4" name="Rectangle 3"/>
          <p:cNvSpPr/>
          <p:nvPr/>
        </p:nvSpPr>
        <p:spPr>
          <a:xfrm>
            <a:off x="2193324" y="3852343"/>
            <a:ext cx="9144000" cy="4462760"/>
          </a:xfrm>
          <a:prstGeom prst="rect">
            <a:avLst/>
          </a:prstGeom>
        </p:spPr>
        <p:txBody>
          <a:bodyPr>
            <a:spAutoFit/>
          </a:bodyPr>
          <a:lstStyle/>
          <a:p>
            <a:pPr marL="38100" algn="just">
              <a:lnSpc>
                <a:spcPct val="130000"/>
              </a:lnSpc>
              <a:spcAft>
                <a:spcPts val="0"/>
              </a:spcAft>
            </a:pPr>
            <a:r>
              <a:rPr lang="en-US" sz="4000" b="1">
                <a:latin typeface="Times New Roman" panose="02020603050405020304" pitchFamily="18" charset="0"/>
                <a:ea typeface="Calibri" panose="020F0502020204030204" pitchFamily="34" charset="0"/>
              </a:rPr>
              <a:t>- </a:t>
            </a:r>
            <a:r>
              <a:rPr lang="vi-VN" sz="4000" b="1">
                <a:latin typeface="Times New Roman" panose="02020603050405020304" pitchFamily="18" charset="0"/>
                <a:ea typeface="Calibri" panose="020F0502020204030204" pitchFamily="34" charset="0"/>
              </a:rPr>
              <a:t>Cảm hứng và bút pháp lãng mạn.</a:t>
            </a:r>
            <a:endParaRPr lang="en-GB" sz="4000" b="1">
              <a:latin typeface="Times New Roman" panose="02020603050405020304" pitchFamily="18" charset="0"/>
              <a:ea typeface="Calibri" panose="020F0502020204030204" pitchFamily="34" charset="0"/>
            </a:endParaRPr>
          </a:p>
          <a:p>
            <a:pPr algn="just">
              <a:lnSpc>
                <a:spcPct val="150000"/>
              </a:lnSpc>
              <a:spcAft>
                <a:spcPts val="0"/>
              </a:spcAft>
              <a:tabLst>
                <a:tab pos="114300" algn="l"/>
              </a:tabLst>
            </a:pPr>
            <a:r>
              <a:rPr lang="en-US" sz="4000" b="1">
                <a:latin typeface="Times New Roman" panose="02020603050405020304" pitchFamily="18" charset="0"/>
                <a:ea typeface="Calibri" panose="020F0502020204030204" pitchFamily="34" charset="0"/>
              </a:rPr>
              <a:t>- </a:t>
            </a:r>
            <a:r>
              <a:rPr lang="vi-VN" sz="4000" b="1">
                <a:latin typeface="Times New Roman" panose="02020603050405020304" pitchFamily="18" charset="0"/>
                <a:ea typeface="Calibri" panose="020F0502020204030204" pitchFamily="34" charset="0"/>
              </a:rPr>
              <a:t>Cách sử dụng ngôn từ đặc sắc: các từ chỉ địa danh, từ tượng hình, từ Hán Việt,…</a:t>
            </a:r>
            <a:endParaRPr lang="en-GB" sz="4000" b="1">
              <a:latin typeface="Times New Roman" panose="02020603050405020304" pitchFamily="18" charset="0"/>
              <a:ea typeface="Calibri" panose="020F0502020204030204" pitchFamily="34" charset="0"/>
            </a:endParaRPr>
          </a:p>
          <a:p>
            <a:pPr algn="just">
              <a:lnSpc>
                <a:spcPct val="130000"/>
              </a:lnSpc>
              <a:spcAft>
                <a:spcPts val="0"/>
              </a:spcAft>
              <a:tabLst>
                <a:tab pos="114300" algn="l"/>
              </a:tabLst>
            </a:pPr>
            <a:r>
              <a:rPr lang="vi-VN" sz="4000" b="1">
                <a:latin typeface="Times New Roman" panose="02020603050405020304" pitchFamily="18" charset="0"/>
                <a:ea typeface="Calibri" panose="020F0502020204030204" pitchFamily="34" charset="0"/>
              </a:rPr>
              <a:t>- Kết hợp chất hợp và chất họa.</a:t>
            </a:r>
            <a:endParaRPr lang="en-GB" sz="4000" b="1">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017" y="5790788"/>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ed Rectangle 15"/>
          <p:cNvSpPr/>
          <p:nvPr/>
        </p:nvSpPr>
        <p:spPr>
          <a:xfrm>
            <a:off x="2652070" y="3280633"/>
            <a:ext cx="11673530" cy="6096316"/>
          </a:xfrm>
          <a:prstGeom prst="roundRect">
            <a:avLst/>
          </a:prstGeom>
          <a:noFill/>
          <a:ln w="12700" cmpd="sng">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libri" panose="020F0502020204030204" pitchFamily="34" charset="0"/>
              <a:cs typeface="Calibri" panose="020F0502020204030204" pitchFamily="34" charset="0"/>
            </a:endParaRPr>
          </a:p>
        </p:txBody>
      </p:sp>
      <p:sp>
        <p:nvSpPr>
          <p:cNvPr id="17" name="Round Same Side Corner Rectangle 16"/>
          <p:cNvSpPr/>
          <p:nvPr/>
        </p:nvSpPr>
        <p:spPr>
          <a:xfrm rot="5400000">
            <a:off x="3021894" y="-252071"/>
            <a:ext cx="461596" cy="4162616"/>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286000" y="1500941"/>
            <a:ext cx="2819400" cy="646331"/>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vi-VN" sz="3600" b="1">
                <a:solidFill>
                  <a:schemeClr val="bg1"/>
                </a:solidFill>
                <a:latin typeface="+mj-lt"/>
              </a:rPr>
              <a:t>Tổng kết</a:t>
            </a:r>
            <a:endParaRPr lang="en-US" sz="3600" b="1" i="1" dirty="0">
              <a:solidFill>
                <a:schemeClr val="bg1"/>
              </a:solidFill>
              <a:latin typeface="+mj-lt"/>
              <a:cs typeface="Times New Roman" panose="02020603050405020304" pitchFamily="18" charset="0"/>
            </a:endParaRPr>
          </a:p>
        </p:txBody>
      </p:sp>
      <p:sp>
        <p:nvSpPr>
          <p:cNvPr id="19" name="TextBox 18"/>
          <p:cNvSpPr txBox="1"/>
          <p:nvPr/>
        </p:nvSpPr>
        <p:spPr>
          <a:xfrm>
            <a:off x="1265754" y="1482107"/>
            <a:ext cx="944046" cy="646331"/>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3600" b="1">
                <a:solidFill>
                  <a:schemeClr val="bg1"/>
                </a:solidFill>
                <a:latin typeface="+mj-lt"/>
                <a:ea typeface="Tahoma" panose="020B0604030504040204" pitchFamily="34" charset="0"/>
                <a:cs typeface="Times New Roman" panose="02020603050405020304" pitchFamily="18" charset="0"/>
              </a:rPr>
              <a:t>III</a:t>
            </a:r>
            <a:endParaRPr lang="en-US" sz="3600" b="1">
              <a:solidFill>
                <a:schemeClr val="bg1"/>
              </a:solidFill>
              <a:latin typeface="+mj-lt"/>
              <a:ea typeface="Tahoma" panose="020B0604030504040204" pitchFamily="34" charset="0"/>
              <a:cs typeface="Times New Roman" panose="02020603050405020304" pitchFamily="18" charset="0"/>
            </a:endParaRPr>
          </a:p>
        </p:txBody>
      </p:sp>
      <p:sp>
        <p:nvSpPr>
          <p:cNvPr id="20" name="Round Same Side Corner Rectangle 19"/>
          <p:cNvSpPr/>
          <p:nvPr/>
        </p:nvSpPr>
        <p:spPr>
          <a:xfrm rot="5400000">
            <a:off x="3869744" y="-12707"/>
            <a:ext cx="541149" cy="5282962"/>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590800" y="2271851"/>
            <a:ext cx="3962400" cy="646331"/>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vi-VN" sz="3600" b="1" i="1">
                <a:solidFill>
                  <a:schemeClr val="bg1"/>
                </a:solidFill>
                <a:latin typeface="+mj-lt"/>
                <a:cs typeface="Times New Roman" panose="02020603050405020304" pitchFamily="18" charset="0"/>
              </a:rPr>
              <a:t>Đặc sắc nghệ thuật</a:t>
            </a:r>
            <a:endParaRPr lang="en-US" sz="3600" b="1" i="1" dirty="0">
              <a:solidFill>
                <a:schemeClr val="bg1"/>
              </a:solidFill>
              <a:latin typeface="+mj-lt"/>
              <a:cs typeface="Times New Roman" panose="02020603050405020304" pitchFamily="18" charset="0"/>
            </a:endParaRPr>
          </a:p>
        </p:txBody>
      </p:sp>
      <p:sp>
        <p:nvSpPr>
          <p:cNvPr id="22" name="TextBox 21"/>
          <p:cNvSpPr txBox="1"/>
          <p:nvPr/>
        </p:nvSpPr>
        <p:spPr>
          <a:xfrm>
            <a:off x="1570554" y="2253017"/>
            <a:ext cx="944046" cy="646331"/>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3600" b="1">
                <a:solidFill>
                  <a:schemeClr val="bg1"/>
                </a:solidFill>
                <a:latin typeface="+mj-lt"/>
                <a:ea typeface="Tahoma" panose="020B0604030504040204" pitchFamily="34" charset="0"/>
                <a:cs typeface="Times New Roman" panose="02020603050405020304" pitchFamily="18" charset="0"/>
              </a:rPr>
              <a:t>2</a:t>
            </a:r>
            <a:endParaRPr lang="en-US" sz="3600" b="1">
              <a:solidFill>
                <a:schemeClr val="bg1"/>
              </a:solidFill>
              <a:latin typeface="+mj-lt"/>
              <a:ea typeface="Tahoma" panose="020B0604030504040204" pitchFamily="34" charset="0"/>
              <a:cs typeface="Times New Roman" panose="02020603050405020304" pitchFamily="18" charset="0"/>
            </a:endParaRPr>
          </a:p>
        </p:txBody>
      </p:sp>
      <p:sp>
        <p:nvSpPr>
          <p:cNvPr id="4" name="Rectangle 3"/>
          <p:cNvSpPr/>
          <p:nvPr/>
        </p:nvSpPr>
        <p:spPr>
          <a:xfrm>
            <a:off x="3505200" y="3702918"/>
            <a:ext cx="10820400" cy="5262979"/>
          </a:xfrm>
          <a:prstGeom prst="rect">
            <a:avLst/>
          </a:prstGeom>
        </p:spPr>
        <p:txBody>
          <a:bodyPr wrap="square">
            <a:spAutoFit/>
          </a:bodyPr>
          <a:lstStyle/>
          <a:p>
            <a:pPr marL="38100" algn="just">
              <a:lnSpc>
                <a:spcPct val="150000"/>
              </a:lnSpc>
              <a:spcAft>
                <a:spcPts val="0"/>
              </a:spcAft>
            </a:pPr>
            <a:r>
              <a:rPr lang="en-US"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a:latin typeface="Times New Roman" panose="02020603050405020304" pitchFamily="18" charset="0"/>
                <a:ea typeface="Calibri" panose="020F0502020204030204" pitchFamily="34" charset="0"/>
                <a:cs typeface="Times New Roman" panose="02020603050405020304" pitchFamily="18" charset="0"/>
              </a:rPr>
              <a:t>Cảm hứng và bút pháp lãng mạn.</a:t>
            </a:r>
            <a:endParaRPr lang="en-GB" sz="3200" b="1">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3200" b="1">
                <a:latin typeface="Times New Roman" panose="02020603050405020304" pitchFamily="18" charset="0"/>
                <a:cs typeface="Times New Roman" panose="02020603050405020304" pitchFamily="18" charset="0"/>
              </a:rPr>
              <a:t>- Nỗi nhớ da diết của tác giả đối với Tây Tiến. Những chặng đường hành quân gian khổ, thiếu thốn, hi sinh mất mát mà chất chứa kỉ niệm đẹp, thú vị, ấm áp cùng những đồng đội Tây TIến anh hùng….</a:t>
            </a:r>
            <a:endParaRPr lang="en-GB" sz="3200" b="1">
              <a:latin typeface="Times New Roman" panose="02020603050405020304" pitchFamily="18" charset="0"/>
              <a:cs typeface="Times New Roman" panose="02020603050405020304" pitchFamily="18" charset="0"/>
            </a:endParaRPr>
          </a:p>
          <a:p>
            <a:pPr>
              <a:lnSpc>
                <a:spcPct val="150000"/>
              </a:lnSpc>
            </a:pPr>
            <a:r>
              <a:rPr lang="vi-VN" sz="3200" b="1">
                <a:latin typeface="Times New Roman" panose="02020603050405020304" pitchFamily="18" charset="0"/>
                <a:cs typeface="Times New Roman" panose="02020603050405020304" pitchFamily="18" charset="0"/>
              </a:rPr>
              <a:t>- Hình  tượng người lính Tây Tiến vừa hào hùng, hào hoa lại bi tráng.</a:t>
            </a:r>
            <a:endParaRPr lang="en-GB" sz="32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5380" y="5870658"/>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pic>
        <p:nvPicPr>
          <p:cNvPr id="16" name="Google Shape;230;p28"/>
          <p:cNvPicPr preferRelativeResize="0"/>
          <p:nvPr/>
        </p:nvPicPr>
        <p:blipFill rotWithShape="1">
          <a:blip r:embed="rId16"/>
          <a:srcRect l="73593"/>
          <a:stretch>
            <a:fillRect/>
          </a:stretch>
        </p:blipFill>
        <p:spPr>
          <a:xfrm flipH="1">
            <a:off x="2652070" y="2742232"/>
            <a:ext cx="3242808" cy="4763468"/>
          </a:xfrm>
          <a:prstGeom prst="rect">
            <a:avLst/>
          </a:prstGeom>
          <a:noFill/>
          <a:ln>
            <a:noFill/>
          </a:ln>
        </p:spPr>
      </p:pic>
      <p:sp>
        <p:nvSpPr>
          <p:cNvPr id="17" name="Google Shape;231;p28"/>
          <p:cNvSpPr/>
          <p:nvPr/>
        </p:nvSpPr>
        <p:spPr>
          <a:xfrm>
            <a:off x="6220026" y="2450160"/>
            <a:ext cx="102391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8" name="Rectangle 17"/>
          <p:cNvSpPr/>
          <p:nvPr/>
        </p:nvSpPr>
        <p:spPr>
          <a:xfrm>
            <a:off x="7421553" y="3779573"/>
            <a:ext cx="7970847" cy="2308324"/>
          </a:xfrm>
          <a:prstGeom prst="rect">
            <a:avLst/>
          </a:prstGeom>
          <a:noFill/>
        </p:spPr>
        <p:txBody>
          <a:bodyPr wrap="square" lIns="91440" tIns="45720" rIns="91440" bIns="45720">
            <a:spAutoFit/>
          </a:bodyPr>
          <a:lstStyle/>
          <a:p>
            <a:pPr algn="ctr"/>
            <a:r>
              <a:rPr lang="vi-VN" sz="7200" b="1" cap="none" spc="0">
                <a:ln w="0"/>
                <a:effectLst>
                  <a:reflection blurRad="6350" stA="53000" endA="300" endPos="35500" dir="5400000" sy="-90000" algn="bl" rotWithShape="0"/>
                </a:effectLst>
                <a:latin typeface="Palatino Linotype" panose="02040502050505030304" pitchFamily="18" charset="0"/>
                <a:ea typeface="Montserrat"/>
              </a:rPr>
              <a:t>HOẠT ĐỘNG </a:t>
            </a:r>
            <a:r>
              <a:rPr lang="en-US" sz="7200" b="1" cap="none" spc="0">
                <a:ln w="0"/>
                <a:effectLst>
                  <a:reflection blurRad="6350" stA="53000" endA="300" endPos="35500" dir="5400000" sy="-90000" algn="bl" rotWithShape="0"/>
                </a:effectLst>
                <a:latin typeface="Palatino Linotype" panose="02040502050505030304" pitchFamily="18" charset="0"/>
                <a:ea typeface="Montserrat"/>
              </a:rPr>
              <a:t>3</a:t>
            </a:r>
            <a:endParaRPr lang="en-US" sz="7200" b="1" cap="none" spc="0">
              <a:ln w="0"/>
              <a:effectLst>
                <a:reflection blurRad="6350" stA="53000" endA="300" endPos="35500" dir="5400000" sy="-90000" algn="bl" rotWithShape="0"/>
              </a:effectLst>
              <a:latin typeface="Palatino Linotype" panose="02040502050505030304" pitchFamily="18" charset="0"/>
              <a:ea typeface="Montserrat"/>
            </a:endParaRPr>
          </a:p>
          <a:p>
            <a:pPr algn="ctr"/>
            <a:r>
              <a:rPr lang="vi-VN" sz="7200" b="1">
                <a:ln w="0"/>
                <a:effectLst>
                  <a:reflection blurRad="6350" stA="53000" endA="300" endPos="35500" dir="5400000" sy="-90000" algn="bl" rotWithShape="0"/>
                </a:effectLst>
                <a:latin typeface="Palatino Linotype" panose="02040502050505030304" pitchFamily="18" charset="0"/>
              </a:rPr>
              <a:t>LUYỆN TẬP</a:t>
            </a:r>
            <a:endParaRPr lang="en-GB" sz="7200" b="1" cap="none" spc="0">
              <a:ln w="0"/>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5380" y="5870658"/>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6" name="Up Ribbon 5"/>
          <p:cNvSpPr/>
          <p:nvPr/>
        </p:nvSpPr>
        <p:spPr>
          <a:xfrm>
            <a:off x="3359561" y="3613255"/>
            <a:ext cx="11201400" cy="3214034"/>
          </a:xfrm>
          <a:prstGeom prst="ribbon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effectLst>
                  <a:outerShdw blurRad="38100" dist="38100" dir="2700000" algn="tl">
                    <a:srgbClr val="000000">
                      <a:alpha val="43137"/>
                    </a:srgbClr>
                  </a:outerShdw>
                </a:effectLst>
              </a:rPr>
              <a:t>VẼ SƠ ĐỒ TƯ DUY</a:t>
            </a:r>
            <a:endParaRPr lang="en-GB" sz="4400" b="1">
              <a:solidFill>
                <a:schemeClr val="tx1"/>
              </a:solidFill>
              <a:effectLst>
                <a:outerShdw blurRad="38100" dist="38100" dir="2700000" algn="tl">
                  <a:srgbClr val="000000">
                    <a:alpha val="43137"/>
                  </a:srgbClr>
                </a:outerShdw>
              </a:effectLs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5380" y="5870658"/>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pic>
        <p:nvPicPr>
          <p:cNvPr id="1026" name="Picture 2" descr="So do tu duy Tay Tie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8" y="0"/>
            <a:ext cx="18287462" cy="1023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5380" y="5870658"/>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pic>
        <p:nvPicPr>
          <p:cNvPr id="16" name="Google Shape;230;p28"/>
          <p:cNvPicPr preferRelativeResize="0"/>
          <p:nvPr/>
        </p:nvPicPr>
        <p:blipFill rotWithShape="1">
          <a:blip r:embed="rId16"/>
          <a:srcRect l="73593"/>
          <a:stretch>
            <a:fillRect/>
          </a:stretch>
        </p:blipFill>
        <p:spPr>
          <a:xfrm flipH="1">
            <a:off x="2652070" y="2742232"/>
            <a:ext cx="3242808" cy="4763468"/>
          </a:xfrm>
          <a:prstGeom prst="rect">
            <a:avLst/>
          </a:prstGeom>
          <a:noFill/>
          <a:ln>
            <a:noFill/>
          </a:ln>
        </p:spPr>
      </p:pic>
      <p:sp>
        <p:nvSpPr>
          <p:cNvPr id="17" name="Google Shape;231;p28"/>
          <p:cNvSpPr/>
          <p:nvPr/>
        </p:nvSpPr>
        <p:spPr>
          <a:xfrm>
            <a:off x="6220026" y="2450160"/>
            <a:ext cx="102391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8" name="Rectangle 17"/>
          <p:cNvSpPr/>
          <p:nvPr/>
        </p:nvSpPr>
        <p:spPr>
          <a:xfrm>
            <a:off x="7421553" y="3779573"/>
            <a:ext cx="7970847" cy="2308324"/>
          </a:xfrm>
          <a:prstGeom prst="rect">
            <a:avLst/>
          </a:prstGeom>
          <a:noFill/>
        </p:spPr>
        <p:txBody>
          <a:bodyPr wrap="square" lIns="91440" tIns="45720" rIns="91440" bIns="45720">
            <a:spAutoFit/>
          </a:bodyPr>
          <a:lstStyle/>
          <a:p>
            <a:pPr algn="ctr"/>
            <a:r>
              <a:rPr lang="vi-VN" sz="7200" b="1" cap="none" spc="0">
                <a:ln w="0"/>
                <a:effectLst>
                  <a:reflection blurRad="6350" stA="53000" endA="300" endPos="35500" dir="5400000" sy="-90000" algn="bl" rotWithShape="0"/>
                </a:effectLst>
                <a:latin typeface="Palatino Linotype" panose="02040502050505030304" pitchFamily="18" charset="0"/>
                <a:ea typeface="Montserrat"/>
              </a:rPr>
              <a:t>HOẠT ĐỘNG </a:t>
            </a:r>
            <a:r>
              <a:rPr lang="vi-VN" sz="7200" b="1">
                <a:ln w="0"/>
                <a:effectLst>
                  <a:reflection blurRad="6350" stA="53000" endA="300" endPos="35500" dir="5400000" sy="-90000" algn="bl" rotWithShape="0"/>
                </a:effectLst>
                <a:latin typeface="Palatino Linotype" panose="02040502050505030304" pitchFamily="18" charset="0"/>
                <a:ea typeface="Montserrat"/>
              </a:rPr>
              <a:t>4</a:t>
            </a:r>
            <a:endParaRPr lang="vi-VN" sz="7200" b="1">
              <a:ln w="0"/>
              <a:effectLst>
                <a:reflection blurRad="6350" stA="53000" endA="300" endPos="35500" dir="5400000" sy="-90000" algn="bl" rotWithShape="0"/>
              </a:effectLst>
              <a:latin typeface="Palatino Linotype" panose="02040502050505030304" pitchFamily="18" charset="0"/>
              <a:ea typeface="Montserrat"/>
            </a:endParaRPr>
          </a:p>
          <a:p>
            <a:pPr algn="ctr"/>
            <a:r>
              <a:rPr lang="vi-VN" sz="7200" b="1" cap="none" spc="0">
                <a:ln w="0"/>
                <a:effectLst>
                  <a:reflection blurRad="6350" stA="53000" endA="300" endPos="35500" dir="5400000" sy="-90000" algn="bl" rotWithShape="0"/>
                </a:effectLst>
                <a:latin typeface="Palatino Linotype" panose="02040502050505030304" pitchFamily="18" charset="0"/>
                <a:ea typeface="Montserrat"/>
              </a:rPr>
              <a:t>VẬN DỤNG</a:t>
            </a:r>
            <a:endParaRPr lang="en-US" sz="7200" b="1" cap="none" spc="0">
              <a:ln w="0"/>
              <a:effectLst>
                <a:reflection blurRad="6350" stA="53000" endA="300" endPos="35500" dir="5400000" sy="-90000" algn="bl" rotWithShape="0"/>
              </a:effectLst>
              <a:latin typeface="Palatino Linotype" panose="02040502050505030304" pitchFamily="18" charset="0"/>
              <a:ea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5380" y="5870658"/>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pic>
        <p:nvPicPr>
          <p:cNvPr id="16" name="Google Shape;230;p28"/>
          <p:cNvPicPr preferRelativeResize="0"/>
          <p:nvPr/>
        </p:nvPicPr>
        <p:blipFill rotWithShape="1">
          <a:blip r:embed="rId16"/>
          <a:srcRect l="73593"/>
          <a:stretch>
            <a:fillRect/>
          </a:stretch>
        </p:blipFill>
        <p:spPr>
          <a:xfrm flipH="1">
            <a:off x="2652070" y="2742232"/>
            <a:ext cx="3242808" cy="4763468"/>
          </a:xfrm>
          <a:prstGeom prst="rect">
            <a:avLst/>
          </a:prstGeom>
          <a:noFill/>
          <a:ln>
            <a:noFill/>
          </a:ln>
        </p:spPr>
      </p:pic>
      <p:sp>
        <p:nvSpPr>
          <p:cNvPr id="17" name="Google Shape;231;p28"/>
          <p:cNvSpPr/>
          <p:nvPr/>
        </p:nvSpPr>
        <p:spPr>
          <a:xfrm>
            <a:off x="6220026" y="2450160"/>
            <a:ext cx="111535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8" name="Rectangle 17"/>
          <p:cNvSpPr/>
          <p:nvPr/>
        </p:nvSpPr>
        <p:spPr>
          <a:xfrm>
            <a:off x="7421553" y="3779573"/>
            <a:ext cx="7970847" cy="4524315"/>
          </a:xfrm>
          <a:prstGeom prst="rect">
            <a:avLst/>
          </a:prstGeom>
          <a:noFill/>
        </p:spPr>
        <p:txBody>
          <a:bodyPr wrap="square" lIns="91440" tIns="45720" rIns="91440" bIns="45720">
            <a:spAutoFit/>
          </a:bodyPr>
          <a:lstStyle/>
          <a:p>
            <a:pPr algn="ctr"/>
            <a:r>
              <a:rPr lang="vi-VN" sz="7200" b="1" cap="none" spc="0">
                <a:ln w="0"/>
                <a:effectLst>
                  <a:reflection blurRad="6350" stA="53000" endA="300" endPos="35500" dir="5400000" sy="-90000" algn="bl" rotWithShape="0"/>
                </a:effectLst>
                <a:latin typeface="Palatino Linotype" panose="02040502050505030304" pitchFamily="18" charset="0"/>
                <a:ea typeface="Montserrat"/>
              </a:rPr>
              <a:t>Nhóm 1: Tập làm họa sĩ</a:t>
            </a:r>
            <a:endParaRPr lang="vi-VN" sz="7200" b="1" cap="none" spc="0">
              <a:ln w="0"/>
              <a:effectLst>
                <a:reflection blurRad="6350" stA="53000" endA="300" endPos="35500" dir="5400000" sy="-90000" algn="bl" rotWithShape="0"/>
              </a:effectLst>
              <a:latin typeface="Palatino Linotype" panose="02040502050505030304" pitchFamily="18" charset="0"/>
              <a:ea typeface="Montserrat"/>
            </a:endParaRPr>
          </a:p>
          <a:p>
            <a:pPr algn="ctr"/>
            <a:r>
              <a:rPr lang="vi-VN" sz="7200" b="1">
                <a:ln w="0"/>
                <a:effectLst>
                  <a:reflection blurRad="6350" stA="53000" endA="300" endPos="35500" dir="5400000" sy="-90000" algn="bl" rotWithShape="0"/>
                </a:effectLst>
                <a:latin typeface="Palatino Linotype" panose="02040502050505030304" pitchFamily="18" charset="0"/>
                <a:ea typeface="Montserrat"/>
              </a:rPr>
              <a:t>Nhóm 2:Tập làm hoạt cảnh</a:t>
            </a:r>
            <a:endParaRPr lang="en-US" sz="7200" b="1" cap="none" spc="0">
              <a:ln w="0"/>
              <a:effectLst>
                <a:reflection blurRad="6350" stA="53000" endA="300" endPos="35500" dir="5400000" sy="-90000" algn="bl" rotWithShape="0"/>
              </a:effectLst>
              <a:latin typeface="Palatino Linotype" panose="02040502050505030304" pitchFamily="18" charset="0"/>
              <a:ea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5380" y="5870658"/>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4" name="Rectangle 3"/>
          <p:cNvSpPr/>
          <p:nvPr/>
        </p:nvSpPr>
        <p:spPr>
          <a:xfrm>
            <a:off x="3305336" y="2428650"/>
            <a:ext cx="13306263" cy="3933384"/>
          </a:xfrm>
          <a:prstGeom prst="rect">
            <a:avLst/>
          </a:prstGeom>
        </p:spPr>
        <p:txBody>
          <a:bodyPr wrap="square">
            <a:spAutoFit/>
          </a:bodyPr>
          <a:lstStyle/>
          <a:p>
            <a:pPr marL="342900" lvl="0" indent="-342900">
              <a:lnSpc>
                <a:spcPct val="130000"/>
              </a:lnSpc>
              <a:spcAft>
                <a:spcPts val="0"/>
              </a:spcAft>
              <a:buSzPts val="1400"/>
              <a:buFont typeface="Times New Roman" panose="02020603050405020304" pitchFamily="18" charset="0"/>
              <a:buChar char="-"/>
            </a:pPr>
            <a:r>
              <a:rPr lang="en-US" sz="4800">
                <a:latin typeface="Times New Roman" panose="02020603050405020304" pitchFamily="18" charset="0"/>
                <a:ea typeface="Times New Roman" panose="02020603050405020304" pitchFamily="18" charset="0"/>
              </a:rPr>
              <a:t>Video nhạc kịch </a:t>
            </a:r>
            <a:r>
              <a:rPr lang="en-US" sz="4800" i="1">
                <a:latin typeface="Times New Roman" panose="02020603050405020304" pitchFamily="18" charset="0"/>
                <a:ea typeface="Times New Roman" panose="02020603050405020304" pitchFamily="18" charset="0"/>
              </a:rPr>
              <a:t>Tây Tiến</a:t>
            </a:r>
            <a:r>
              <a:rPr lang="en-US" sz="4800">
                <a:latin typeface="Times New Roman" panose="02020603050405020304" pitchFamily="18" charset="0"/>
                <a:ea typeface="Times New Roman" panose="02020603050405020304" pitchFamily="18" charset="0"/>
              </a:rPr>
              <a:t>:</a:t>
            </a:r>
            <a:endParaRPr lang="en-GB" sz="4800">
              <a:latin typeface="Times New Roman" panose="02020603050405020304" pitchFamily="18" charset="0"/>
              <a:ea typeface="Times New Roman" panose="02020603050405020304" pitchFamily="18" charset="0"/>
            </a:endParaRPr>
          </a:p>
          <a:p>
            <a:pPr marL="101600">
              <a:lnSpc>
                <a:spcPct val="130000"/>
              </a:lnSpc>
              <a:spcAft>
                <a:spcPts val="0"/>
              </a:spcAft>
            </a:pPr>
            <a:r>
              <a:rPr lang="en-US" sz="4800" u="sng">
                <a:solidFill>
                  <a:srgbClr val="0000FF"/>
                </a:solidFill>
                <a:latin typeface="Times New Roman" panose="02020603050405020304" pitchFamily="18" charset="0"/>
                <a:ea typeface="Calibri" panose="020F0502020204030204" pitchFamily="34" charset="0"/>
                <a:hlinkClick r:id="rId16"/>
              </a:rPr>
              <a:t>https://www.youtube.com/watch?v=WgW2CCwJ22s</a:t>
            </a:r>
            <a:endParaRPr lang="en-GB" sz="4800">
              <a:latin typeface="Times New Roman" panose="02020603050405020304" pitchFamily="18" charset="0"/>
              <a:ea typeface="Calibri" panose="020F0502020204030204" pitchFamily="34" charset="0"/>
            </a:endParaRPr>
          </a:p>
          <a:p>
            <a:pPr marL="342900" lvl="0" indent="-342900">
              <a:lnSpc>
                <a:spcPct val="130000"/>
              </a:lnSpc>
              <a:spcAft>
                <a:spcPts val="0"/>
              </a:spcAft>
              <a:buSzPts val="1400"/>
              <a:buFont typeface="Times New Roman" panose="02020603050405020304" pitchFamily="18" charset="0"/>
              <a:buChar char="-"/>
            </a:pPr>
            <a:r>
              <a:rPr lang="en-US" sz="4800">
                <a:latin typeface="Times New Roman" panose="02020603050405020304" pitchFamily="18" charset="0"/>
                <a:ea typeface="Times New Roman" panose="02020603050405020304" pitchFamily="18" charset="0"/>
              </a:rPr>
              <a:t>Phổ nhạc bài thơ </a:t>
            </a:r>
            <a:r>
              <a:rPr lang="en-US" sz="4800" i="1">
                <a:latin typeface="Times New Roman" panose="02020603050405020304" pitchFamily="18" charset="0"/>
                <a:ea typeface="Times New Roman" panose="02020603050405020304" pitchFamily="18" charset="0"/>
              </a:rPr>
              <a:t>Tây Tiến</a:t>
            </a:r>
            <a:r>
              <a:rPr lang="en-US" sz="4800">
                <a:latin typeface="Times New Roman" panose="02020603050405020304" pitchFamily="18" charset="0"/>
                <a:ea typeface="Times New Roman" panose="02020603050405020304" pitchFamily="18" charset="0"/>
              </a:rPr>
              <a:t>:</a:t>
            </a:r>
            <a:endParaRPr lang="en-GB" sz="4800">
              <a:latin typeface="Times New Roman" panose="02020603050405020304" pitchFamily="18" charset="0"/>
              <a:ea typeface="Times New Roman" panose="02020603050405020304" pitchFamily="18" charset="0"/>
            </a:endParaRPr>
          </a:p>
          <a:p>
            <a:pPr>
              <a:lnSpc>
                <a:spcPct val="130000"/>
              </a:lnSpc>
              <a:spcAft>
                <a:spcPts val="0"/>
              </a:spcAft>
            </a:pPr>
            <a:r>
              <a:rPr lang="en-US" sz="4800">
                <a:solidFill>
                  <a:srgbClr val="0000FF"/>
                </a:solidFill>
                <a:latin typeface="Times New Roman" panose="02020603050405020304" pitchFamily="18" charset="0"/>
                <a:ea typeface="Calibri" panose="020F0502020204030204" pitchFamily="34" charset="0"/>
              </a:rPr>
              <a:t>https://www.youtube.com/watch?v=EROV5XRfZro</a:t>
            </a:r>
            <a:endParaRPr lang="en-GB" sz="4800">
              <a:effectLst/>
              <a:latin typeface="Times New Roman" panose="02020603050405020304" pitchFamily="18" charset="0"/>
              <a:ea typeface="Calibri" panose="020F05020202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ạn Bài Tây Tiến - Quang Dũng - Soạn văn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0491" y="876300"/>
            <a:ext cx="6353983" cy="5457830"/>
          </a:xfrm>
          <a:prstGeom prst="rect">
            <a:avLst/>
          </a:prstGeom>
          <a:solidFill>
            <a:srgbClr val="000000">
              <a:shade val="95000"/>
            </a:srgbClr>
          </a:solidFill>
          <a:ln w="444500" cap="sq">
            <a:solidFill>
              <a:srgbClr val="000000"/>
            </a:solidFill>
            <a:miter lim="800000"/>
            <a:headEnd/>
            <a:tailEnd/>
          </a:ln>
          <a:effectLst>
            <a:outerShdw blurRad="254000" dist="190500" dir="2700000" sy="90000" algn="bl" rotWithShape="0">
              <a:srgbClr val="000000">
                <a:alpha val="40000"/>
              </a:srgbClr>
            </a:outerShdw>
          </a:effectLst>
        </p:spPr>
      </p:pic>
      <p:pic>
        <p:nvPicPr>
          <p:cNvPr id="2051" name="Picture 3" descr="Mở bài Tây Tiến siêu hay (87 mẫu) - Văn mẫu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838700"/>
            <a:ext cx="6353983" cy="4808915"/>
          </a:xfrm>
          <a:prstGeom prst="rect">
            <a:avLst/>
          </a:prstGeom>
          <a:solidFill>
            <a:srgbClr val="000000">
              <a:shade val="95000"/>
            </a:srgbClr>
          </a:solidFill>
          <a:ln w="444500" cap="sq">
            <a:solidFill>
              <a:srgbClr val="000000"/>
            </a:solidFill>
            <a:miter lim="800000"/>
            <a:headEnd/>
            <a:tailEnd/>
          </a:ln>
          <a:effectLst>
            <a:outerShdw blurRad="254000" dist="190500" dir="2700000" sy="90000" algn="bl" rotWithShape="0">
              <a:srgbClr val="000000">
                <a:alpha val="40000"/>
              </a:srgbClr>
            </a:outerShdw>
          </a:effectLst>
        </p:spPr>
      </p:pic>
      <p:pic>
        <p:nvPicPr>
          <p:cNvPr id="2052" name="Picture 4" descr="Lên Mộc Châu nhớ Tây Ti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3909" y="945207"/>
            <a:ext cx="6859973" cy="5388923"/>
          </a:xfrm>
          <a:prstGeom prst="rect">
            <a:avLst/>
          </a:prstGeom>
          <a:solidFill>
            <a:srgbClr val="000000">
              <a:shade val="95000"/>
            </a:srgbClr>
          </a:solidFill>
          <a:ln w="444500" cap="sq">
            <a:solidFill>
              <a:srgbClr val="000000"/>
            </a:solidFill>
            <a:miter lim="800000"/>
            <a:headEnd/>
            <a:tailEnd/>
          </a:ln>
          <a:effectLst>
            <a:outerShdw blurRad="254000" dist="190500" dir="2700000" sy="90000" algn="bl" rotWithShape="0">
              <a:srgbClr val="000000">
                <a:alpha val="40000"/>
              </a:srgbClr>
            </a:outerShdw>
          </a:effectLst>
        </p:spPr>
      </p:pic>
      <p:pic>
        <p:nvPicPr>
          <p:cNvPr id="2053" name="Picture 5" descr="Phân Tích Hình ảnh Người Lính Trong Bài Tây Tiến Và Đồng C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4903" y="4838700"/>
            <a:ext cx="6789282" cy="4904073"/>
          </a:xfrm>
          <a:prstGeom prst="rect">
            <a:avLst/>
          </a:prstGeom>
          <a:solidFill>
            <a:srgbClr val="000000">
              <a:shade val="95000"/>
            </a:srgbClr>
          </a:solidFill>
          <a:ln w="444500" cap="sq">
            <a:solidFill>
              <a:srgbClr val="000000"/>
            </a:solidFill>
            <a:miter lim="800000"/>
            <a:headEnd/>
            <a:tailEnd/>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000"/>
                                        <p:tgtEl>
                                          <p:spTgt spid="2051"/>
                                        </p:tgtEl>
                                      </p:cBhvr>
                                    </p:animEffect>
                                    <p:anim calcmode="lin" valueType="num">
                                      <p:cBhvr>
                                        <p:cTn id="13" dur="1000" fill="hold"/>
                                        <p:tgtEl>
                                          <p:spTgt spid="2051"/>
                                        </p:tgtEl>
                                        <p:attrNameLst>
                                          <p:attrName>ppt_x</p:attrName>
                                        </p:attrNameLst>
                                      </p:cBhvr>
                                      <p:tavLst>
                                        <p:tav tm="0">
                                          <p:val>
                                            <p:strVal val="#ppt_x"/>
                                          </p:val>
                                        </p:tav>
                                        <p:tav tm="100000">
                                          <p:val>
                                            <p:strVal val="#ppt_x"/>
                                          </p:val>
                                        </p:tav>
                                      </p:tavLst>
                                    </p:anim>
                                    <p:anim calcmode="lin" valueType="num">
                                      <p:cBhvr>
                                        <p:cTn id="14"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053"/>
                                        </p:tgtEl>
                                        <p:attrNameLst>
                                          <p:attrName>style.visibility</p:attrName>
                                        </p:attrNameLst>
                                      </p:cBhvr>
                                      <p:to>
                                        <p:strVal val="visible"/>
                                      </p:to>
                                    </p:set>
                                    <p:animEffect transition="in" filter="wheel(1)">
                                      <p:cBhvr>
                                        <p:cTn id="26"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30;p28"/>
          <p:cNvPicPr preferRelativeResize="0"/>
          <p:nvPr/>
        </p:nvPicPr>
        <p:blipFill rotWithShape="1">
          <a:blip r:embed="rId1"/>
          <a:srcRect l="73593"/>
          <a:stretch>
            <a:fillRect/>
          </a:stretch>
        </p:blipFill>
        <p:spPr>
          <a:xfrm flipH="1">
            <a:off x="2438400" y="1943100"/>
            <a:ext cx="3200400" cy="4839004"/>
          </a:xfrm>
          <a:prstGeom prst="rect">
            <a:avLst/>
          </a:prstGeom>
          <a:noFill/>
          <a:ln>
            <a:noFill/>
          </a:ln>
        </p:spPr>
      </p:pic>
      <p:sp>
        <p:nvSpPr>
          <p:cNvPr id="3" name="Google Shape;231;p28"/>
          <p:cNvSpPr/>
          <p:nvPr/>
        </p:nvSpPr>
        <p:spPr>
          <a:xfrm>
            <a:off x="5867400" y="1333500"/>
            <a:ext cx="111535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r>
              <a:rPr lang="vi-VN"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rPr>
              <a:t>THE END!!!</a:t>
            </a: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5380" y="5870658"/>
            <a:ext cx="2153167" cy="4386081"/>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1228" y="9358116"/>
            <a:ext cx="2692304" cy="881118"/>
          </a:xfrm>
          <a:prstGeom prst="rect">
            <a:avLst/>
          </a:prstGeom>
        </p:spPr>
      </p:pic>
      <p:pic>
        <p:nvPicPr>
          <p:cNvPr id="7"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52070" y="9191390"/>
            <a:ext cx="670200" cy="1204608"/>
          </a:xfrm>
          <a:prstGeom prst="rect">
            <a:avLst/>
          </a:prstGeom>
        </p:spPr>
      </p:pic>
      <p:pic>
        <p:nvPicPr>
          <p:cNvPr id="8"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486658" y="7283442"/>
            <a:ext cx="5806020" cy="2955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8351" y="5900918"/>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736939" y="347264"/>
            <a:ext cx="4483087"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Quang Dũng</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pic>
        <p:nvPicPr>
          <p:cNvPr id="16" name="Google Shape;230;p28"/>
          <p:cNvPicPr preferRelativeResize="0"/>
          <p:nvPr/>
        </p:nvPicPr>
        <p:blipFill rotWithShape="1">
          <a:blip r:embed="rId16"/>
          <a:srcRect l="73593"/>
          <a:stretch>
            <a:fillRect/>
          </a:stretch>
        </p:blipFill>
        <p:spPr>
          <a:xfrm flipH="1">
            <a:off x="708799" y="2937156"/>
            <a:ext cx="3354483" cy="5277002"/>
          </a:xfrm>
          <a:prstGeom prst="rect">
            <a:avLst/>
          </a:prstGeom>
          <a:noFill/>
          <a:ln>
            <a:noFill/>
          </a:ln>
        </p:spPr>
      </p:pic>
      <p:sp>
        <p:nvSpPr>
          <p:cNvPr id="17" name="Google Shape;231;p28"/>
          <p:cNvSpPr/>
          <p:nvPr/>
        </p:nvSpPr>
        <p:spPr>
          <a:xfrm>
            <a:off x="4419600" y="1764550"/>
            <a:ext cx="12725400" cy="7442220"/>
          </a:xfrm>
          <a:prstGeom prst="cloudCallout">
            <a:avLst>
              <a:gd name="adj1" fmla="val -54751"/>
              <a:gd name="adj2" fmla="val -3368"/>
            </a:avLst>
          </a:prstGeom>
          <a:solidFill>
            <a:schemeClr val="accent3">
              <a:lumMod val="75000"/>
              <a:alpha val="57647"/>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just">
              <a:buClr>
                <a:srgbClr val="FF0000"/>
              </a:buClr>
              <a:buSzPts val="3200"/>
            </a:pPr>
            <a:r>
              <a:rPr lang="vi-VN" sz="6000">
                <a:latin typeface="Palatino Linotype" panose="02040502050505030304" pitchFamily="18" charset="0"/>
              </a:rPr>
              <a:t>Các em hãy lời câu hỏi sau: </a:t>
            </a:r>
            <a:r>
              <a:rPr lang="nl-NL" sz="6000"/>
              <a:t>Kể tên những tác phẩm thơ viết về hình tượng người lính trong kháng chiến mà em biết?</a:t>
            </a:r>
            <a:endParaRPr sz="6000" b="0" i="0" u="none" strike="noStrike" cap="none">
              <a:solidFill>
                <a:srgbClr val="FF0000"/>
              </a:solidFill>
              <a:latin typeface="Palatino Linotype" panose="02040502050505030304" pitchFamily="18" charset="0"/>
              <a:ea typeface="Montserrat"/>
              <a:cs typeface="Montserrat"/>
              <a:sym typeface="Montserrat"/>
            </a:endParaRPr>
          </a:p>
        </p:txBody>
      </p:sp>
      <p:pic>
        <p:nvPicPr>
          <p:cNvPr id="1027" name="Picture 3" descr="Du lịch Tây Bắc: Cẩm nang kinh nghiệm cho người lần đầu mới đ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00" y="-22996"/>
            <a:ext cx="18769304" cy="1055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Thác Háng Tề Chơ hùng vĩ giữa núi rừng Tây Bắc - ALONGWALK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200" y="-22996"/>
            <a:ext cx="18769304" cy="1245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200" y="-6932"/>
            <a:ext cx="18769304" cy="12440144"/>
          </a:xfrm>
          <a:prstGeom prst="rect">
            <a:avLst/>
          </a:prstGeom>
        </p:spPr>
      </p:pic>
      <p:pic>
        <p:nvPicPr>
          <p:cNvPr id="6" name="Picture 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200" y="-9718"/>
            <a:ext cx="18786226" cy="12316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7"/>
                                        </p:tgtEl>
                                      </p:cBhvr>
                                    </p:animEffect>
                                    <p:anim calcmode="lin" valueType="num">
                                      <p:cBhvr>
                                        <p:cTn id="12" dur="1000"/>
                                        <p:tgtEl>
                                          <p:spTgt spid="17"/>
                                        </p:tgtEl>
                                        <p:attrNameLst>
                                          <p:attrName>ppt_x</p:attrName>
                                        </p:attrNameLst>
                                      </p:cBhvr>
                                      <p:tavLst>
                                        <p:tav tm="0">
                                          <p:val>
                                            <p:strVal val="ppt_x"/>
                                          </p:val>
                                        </p:tav>
                                        <p:tav tm="100000">
                                          <p:val>
                                            <p:strVal val="ppt_x"/>
                                          </p:val>
                                        </p:tav>
                                      </p:tavLst>
                                    </p:anim>
                                    <p:anim calcmode="lin" valueType="num">
                                      <p:cBhvr>
                                        <p:cTn id="13" dur="1000"/>
                                        <p:tgtEl>
                                          <p:spTgt spid="17"/>
                                        </p:tgtEl>
                                        <p:attrNameLst>
                                          <p:attrName>ppt_y</p:attrName>
                                        </p:attrNameLst>
                                      </p:cBhvr>
                                      <p:tavLst>
                                        <p:tav tm="0">
                                          <p:val>
                                            <p:strVal val="ppt_y"/>
                                          </p:val>
                                        </p:tav>
                                        <p:tav tm="100000">
                                          <p:val>
                                            <p:strVal val="ppt_y+.1"/>
                                          </p:val>
                                        </p:tav>
                                      </p:tavLst>
                                    </p:anim>
                                    <p:set>
                                      <p:cBhvr>
                                        <p:cTn id="14" dur="1" fill="hold">
                                          <p:stCondLst>
                                            <p:cond delay="9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80">
                                          <p:stCondLst>
                                            <p:cond delay="0"/>
                                          </p:stCondLst>
                                        </p:cTn>
                                        <p:tgtEl>
                                          <p:spTgt spid="4"/>
                                        </p:tgtEl>
                                      </p:cBhvr>
                                    </p:animEffect>
                                    <p:anim calcmode="lin" valueType="num">
                                      <p:cBhvr>
                                        <p:cTn id="3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9" dur="26">
                                          <p:stCondLst>
                                            <p:cond delay="650"/>
                                          </p:stCondLst>
                                        </p:cTn>
                                        <p:tgtEl>
                                          <p:spTgt spid="4"/>
                                        </p:tgtEl>
                                      </p:cBhvr>
                                      <p:to x="100000" y="60000"/>
                                    </p:animScale>
                                    <p:animScale>
                                      <p:cBhvr>
                                        <p:cTn id="40" dur="166" decel="50000">
                                          <p:stCondLst>
                                            <p:cond delay="676"/>
                                          </p:stCondLst>
                                        </p:cTn>
                                        <p:tgtEl>
                                          <p:spTgt spid="4"/>
                                        </p:tgtEl>
                                      </p:cBhvr>
                                      <p:to x="100000" y="100000"/>
                                    </p:animScale>
                                    <p:animScale>
                                      <p:cBhvr>
                                        <p:cTn id="41" dur="26">
                                          <p:stCondLst>
                                            <p:cond delay="1312"/>
                                          </p:stCondLst>
                                        </p:cTn>
                                        <p:tgtEl>
                                          <p:spTgt spid="4"/>
                                        </p:tgtEl>
                                      </p:cBhvr>
                                      <p:to x="100000" y="80000"/>
                                    </p:animScale>
                                    <p:animScale>
                                      <p:cBhvr>
                                        <p:cTn id="42" dur="166" decel="50000">
                                          <p:stCondLst>
                                            <p:cond delay="1338"/>
                                          </p:stCondLst>
                                        </p:cTn>
                                        <p:tgtEl>
                                          <p:spTgt spid="4"/>
                                        </p:tgtEl>
                                      </p:cBhvr>
                                      <p:to x="100000" y="100000"/>
                                    </p:animScale>
                                    <p:animScale>
                                      <p:cBhvr>
                                        <p:cTn id="43" dur="26">
                                          <p:stCondLst>
                                            <p:cond delay="1642"/>
                                          </p:stCondLst>
                                        </p:cTn>
                                        <p:tgtEl>
                                          <p:spTgt spid="4"/>
                                        </p:tgtEl>
                                      </p:cBhvr>
                                      <p:to x="100000" y="90000"/>
                                    </p:animScale>
                                    <p:animScale>
                                      <p:cBhvr>
                                        <p:cTn id="44" dur="166" decel="50000">
                                          <p:stCondLst>
                                            <p:cond delay="1668"/>
                                          </p:stCondLst>
                                        </p:cTn>
                                        <p:tgtEl>
                                          <p:spTgt spid="4"/>
                                        </p:tgtEl>
                                      </p:cBhvr>
                                      <p:to x="100000" y="100000"/>
                                    </p:animScale>
                                    <p:animScale>
                                      <p:cBhvr>
                                        <p:cTn id="45" dur="26">
                                          <p:stCondLst>
                                            <p:cond delay="1808"/>
                                          </p:stCondLst>
                                        </p:cTn>
                                        <p:tgtEl>
                                          <p:spTgt spid="4"/>
                                        </p:tgtEl>
                                      </p:cBhvr>
                                      <p:to x="100000" y="95000"/>
                                    </p:animScale>
                                    <p:animScale>
                                      <p:cBhvr>
                                        <p:cTn id="46" dur="166" decel="50000">
                                          <p:stCondLst>
                                            <p:cond delay="1834"/>
                                          </p:stCondLst>
                                        </p:cTn>
                                        <p:tgtEl>
                                          <p:spTgt spid="4"/>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977" y="5853153"/>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655571" y="347264"/>
            <a:ext cx="4645824" cy="584775"/>
          </a:xfrm>
          <a:prstGeom prst="rect">
            <a:avLst/>
          </a:prstGeom>
        </p:spPr>
        <p:txBody>
          <a:bodyPr wrap="none">
            <a:spAutoFit/>
          </a:bodyPr>
          <a:lstStyle/>
          <a:p>
            <a:pPr algn="ctr"/>
            <a:r>
              <a:rPr lang="vi-VN" sz="3200" b="1" i="1" dirty="0">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a:t>
            </a:r>
            <a:r>
              <a:rPr lang="vi-VN" sz="3200" b="1" dirty="0">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Quang Dũng</a:t>
            </a:r>
            <a:endParaRPr lang="en-GB" sz="3200" b="1" dirty="0">
              <a:ln w="0"/>
              <a:solidFill>
                <a:schemeClr val="bg1"/>
              </a:solidFill>
              <a:effectLst>
                <a:reflection blurRad="6350" stA="53000" endA="300" endPos="35500" dir="5400000" sy="-90000" algn="bl" rotWithShape="0"/>
              </a:effectLst>
              <a:latin typeface="Palatino Linotype" panose="02040502050505030304" pitchFamily="18" charset="0"/>
            </a:endParaRPr>
          </a:p>
        </p:txBody>
      </p:sp>
      <p:pic>
        <p:nvPicPr>
          <p:cNvPr id="16" name="Google Shape;230;p28"/>
          <p:cNvPicPr preferRelativeResize="0"/>
          <p:nvPr/>
        </p:nvPicPr>
        <p:blipFill rotWithShape="1">
          <a:blip r:embed="rId16"/>
          <a:srcRect l="73593"/>
          <a:stretch>
            <a:fillRect/>
          </a:stretch>
        </p:blipFill>
        <p:spPr>
          <a:xfrm flipH="1">
            <a:off x="708799" y="2937156"/>
            <a:ext cx="3354483" cy="5277002"/>
          </a:xfrm>
          <a:prstGeom prst="rect">
            <a:avLst/>
          </a:prstGeom>
          <a:noFill/>
          <a:ln>
            <a:noFill/>
          </a:ln>
        </p:spPr>
      </p:pic>
      <p:sp>
        <p:nvSpPr>
          <p:cNvPr id="17" name="Google Shape;231;p28"/>
          <p:cNvSpPr/>
          <p:nvPr/>
        </p:nvSpPr>
        <p:spPr>
          <a:xfrm>
            <a:off x="4419600" y="1764550"/>
            <a:ext cx="12725400" cy="7442220"/>
          </a:xfrm>
          <a:prstGeom prst="cloudCallout">
            <a:avLst>
              <a:gd name="adj1" fmla="val -54751"/>
              <a:gd name="adj2" fmla="val -3368"/>
            </a:avLst>
          </a:prstGeom>
          <a:solidFill>
            <a:schemeClr val="accent3">
              <a:lumMod val="75000"/>
              <a:alpha val="57647"/>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just">
              <a:buClr>
                <a:srgbClr val="FF0000"/>
              </a:buClr>
              <a:buSzPts val="3200"/>
            </a:pPr>
            <a:r>
              <a:rPr lang="nl-NL" sz="6000" i="1" dirty="0"/>
              <a:t>Kể tên những tác phẩm thơ viết về hình tượng người lính trong kháng chiến mà em biết!</a:t>
            </a:r>
            <a:endParaRPr sz="6000" b="0" i="1" u="none" strike="noStrike" cap="none" dirty="0">
              <a:solidFill>
                <a:srgbClr val="FF0000"/>
              </a:solidFill>
              <a:latin typeface="Palatino Linotype" panose="02040502050505030304" pitchFamily="18" charset="0"/>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977" y="5853153"/>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655571" y="347264"/>
            <a:ext cx="4645824" cy="584775"/>
          </a:xfrm>
          <a:prstGeom prst="rect">
            <a:avLst/>
          </a:prstGeom>
        </p:spPr>
        <p:txBody>
          <a:bodyPr wrap="none">
            <a:spAutoFit/>
          </a:bodyPr>
          <a:lstStyle/>
          <a:p>
            <a:pPr algn="ctr"/>
            <a:r>
              <a:rPr lang="vi-VN" sz="3200" b="1" i="1" dirty="0">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a:t>
            </a:r>
            <a:r>
              <a:rPr lang="vi-VN" sz="3200" b="1" dirty="0">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Quang Dũng</a:t>
            </a:r>
            <a:endParaRPr lang="en-GB" sz="3200" b="1" dirty="0">
              <a:ln w="0"/>
              <a:solidFill>
                <a:schemeClr val="bg1"/>
              </a:solidFill>
              <a:effectLst>
                <a:reflection blurRad="6350" stA="53000" endA="300" endPos="35500" dir="5400000" sy="-90000" algn="bl" rotWithShape="0"/>
              </a:effectLst>
              <a:latin typeface="Palatino Linotype" panose="02040502050505030304" pitchFamily="18" charset="0"/>
            </a:endParaRPr>
          </a:p>
        </p:txBody>
      </p:sp>
      <p:pic>
        <p:nvPicPr>
          <p:cNvPr id="16" name="Google Shape;230;p28"/>
          <p:cNvPicPr preferRelativeResize="0"/>
          <p:nvPr/>
        </p:nvPicPr>
        <p:blipFill rotWithShape="1">
          <a:blip r:embed="rId16"/>
          <a:srcRect l="73593"/>
          <a:stretch>
            <a:fillRect/>
          </a:stretch>
        </p:blipFill>
        <p:spPr>
          <a:xfrm flipH="1">
            <a:off x="226917" y="2937156"/>
            <a:ext cx="3354483" cy="5277002"/>
          </a:xfrm>
          <a:prstGeom prst="rect">
            <a:avLst/>
          </a:prstGeom>
          <a:noFill/>
          <a:ln>
            <a:noFill/>
          </a:ln>
        </p:spPr>
      </p:pic>
      <p:sp>
        <p:nvSpPr>
          <p:cNvPr id="17" name="Google Shape;231;p28"/>
          <p:cNvSpPr/>
          <p:nvPr/>
        </p:nvSpPr>
        <p:spPr>
          <a:xfrm>
            <a:off x="4065124" y="1003874"/>
            <a:ext cx="12317876" cy="8224520"/>
          </a:xfrm>
          <a:prstGeom prst="cloudCallout">
            <a:avLst>
              <a:gd name="adj1" fmla="val -54751"/>
              <a:gd name="adj2" fmla="val -3368"/>
            </a:avLst>
          </a:prstGeom>
          <a:solidFill>
            <a:schemeClr val="accent3">
              <a:lumMod val="75000"/>
              <a:alpha val="57647"/>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just">
              <a:buClr>
                <a:srgbClr val="FF0000"/>
              </a:buClr>
              <a:buSzPts val="3200"/>
            </a:pPr>
            <a:r>
              <a:rPr lang="nl-NL" sz="6000" b="1" i="1"/>
              <a:t>Đồng chí</a:t>
            </a:r>
            <a:r>
              <a:rPr lang="nl-NL" sz="6000" b="1"/>
              <a:t> </a:t>
            </a:r>
            <a:r>
              <a:rPr lang="nl-NL" sz="6000"/>
              <a:t>(Chính Hữu), </a:t>
            </a:r>
            <a:r>
              <a:rPr lang="nl-NL" sz="6000" b="1" i="1"/>
              <a:t>Núi đôi</a:t>
            </a:r>
            <a:r>
              <a:rPr lang="nl-NL" sz="6000" b="1"/>
              <a:t> </a:t>
            </a:r>
            <a:r>
              <a:rPr lang="nl-NL" sz="6000"/>
              <a:t>(Văn Cao), </a:t>
            </a:r>
            <a:endParaRPr lang="vi-VN" sz="6000"/>
          </a:p>
          <a:p>
            <a:pPr lvl="0" algn="just">
              <a:buClr>
                <a:srgbClr val="FF0000"/>
              </a:buClr>
              <a:buSzPts val="3200"/>
            </a:pPr>
            <a:r>
              <a:rPr lang="nl-NL" sz="6000" b="1" i="1"/>
              <a:t>Bài thơ về tiểu đội xe không kính</a:t>
            </a:r>
            <a:r>
              <a:rPr lang="nl-NL" sz="6000" b="1"/>
              <a:t> </a:t>
            </a:r>
            <a:r>
              <a:rPr lang="nl-NL" sz="6000"/>
              <a:t>(Phạm Tiến Duật), </a:t>
            </a:r>
            <a:endParaRPr lang="vi-VN" sz="6000"/>
          </a:p>
          <a:p>
            <a:pPr lvl="0" algn="just">
              <a:buClr>
                <a:srgbClr val="FF0000"/>
              </a:buClr>
              <a:buSzPts val="3200"/>
            </a:pPr>
            <a:r>
              <a:rPr lang="nl-NL" sz="6000" b="1" i="1"/>
              <a:t>Nhớ</a:t>
            </a:r>
            <a:r>
              <a:rPr lang="nl-NL" sz="6000"/>
              <a:t> (Hồng Nguyên),</a:t>
            </a:r>
            <a:endParaRPr lang="vi-VN" sz="6000"/>
          </a:p>
          <a:p>
            <a:pPr lvl="0" algn="just">
              <a:buClr>
                <a:srgbClr val="FF0000"/>
              </a:buClr>
              <a:buSzPts val="3200"/>
            </a:pPr>
            <a:r>
              <a:rPr lang="nl-NL" sz="6000" b="1" i="1"/>
              <a:t>Đèo Cả</a:t>
            </a:r>
            <a:r>
              <a:rPr lang="nl-NL" sz="6000" b="1"/>
              <a:t> </a:t>
            </a:r>
            <a:r>
              <a:rPr lang="nl-NL" sz="6000"/>
              <a:t>(Hữu Loan), ...</a:t>
            </a:r>
            <a:endParaRPr sz="6000" b="0" i="0" u="none" strike="noStrike" cap="none">
              <a:solidFill>
                <a:srgbClr val="FF0000"/>
              </a:solidFill>
              <a:latin typeface="Palatino Linotype" panose="02040502050505030304" pitchFamily="18" charset="0"/>
              <a:ea typeface="Montserrat"/>
              <a:cs typeface="Montserrat"/>
              <a:sym typeface="Montserrat"/>
            </a:endParaRPr>
          </a:p>
        </p:txBody>
      </p:sp>
      <p:pic>
        <p:nvPicPr>
          <p:cNvPr id="4" name="Pictur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43454" y="1274208"/>
            <a:ext cx="13039546" cy="7870717"/>
          </a:xfrm>
          <a:prstGeom prst="rect">
            <a:avLst/>
          </a:prstGeom>
        </p:spPr>
      </p:pic>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3453" y="1279806"/>
            <a:ext cx="13039547" cy="7911584"/>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43451" y="1317801"/>
            <a:ext cx="13039549" cy="7888969"/>
          </a:xfrm>
          <a:prstGeom prst="rect">
            <a:avLst/>
          </a:prstGeom>
        </p:spPr>
      </p:pic>
      <p:pic>
        <p:nvPicPr>
          <p:cNvPr id="9" name="Pictur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80520" y="1270107"/>
            <a:ext cx="13002480" cy="7958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ircle(in)">
                                      <p:cBhvr>
                                        <p:cTn id="3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5380" y="5870658"/>
            <a:ext cx="2153167" cy="43860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5"/>
          <a:srcRect/>
          <a:stretch>
            <a:fillRect/>
          </a:stretch>
        </p:blipFill>
        <p:spPr>
          <a:xfrm>
            <a:off x="271408" y="6125"/>
            <a:ext cx="7119992" cy="1251175"/>
          </a:xfrm>
          <a:prstGeom prst="rect">
            <a:avLst/>
          </a:prstGeom>
          <a:noFill/>
          <a:ln>
            <a:noFill/>
          </a:ln>
        </p:spPr>
      </p:pic>
      <p:sp>
        <p:nvSpPr>
          <p:cNvPr id="15" name="Rectangle 14"/>
          <p:cNvSpPr/>
          <p:nvPr/>
        </p:nvSpPr>
        <p:spPr>
          <a:xfrm>
            <a:off x="1669613" y="347264"/>
            <a:ext cx="4617739" cy="584775"/>
          </a:xfrm>
          <a:prstGeom prst="rect">
            <a:avLst/>
          </a:prstGeom>
        </p:spPr>
        <p:txBody>
          <a:bodyPr wrap="none">
            <a:spAutoFit/>
          </a:bodyPr>
          <a:lstStyle/>
          <a:p>
            <a:pPr algn="ctr"/>
            <a:r>
              <a:rPr lang="vi-VN" sz="3200" b="1" i="1" dirty="0">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a:t>
            </a:r>
            <a:r>
              <a:rPr lang="vi-VN" sz="3200" b="1" dirty="0">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Quang Dũng</a:t>
            </a:r>
            <a:endParaRPr lang="en-GB" sz="3200" b="1" dirty="0">
              <a:ln w="0"/>
              <a:solidFill>
                <a:schemeClr val="bg1"/>
              </a:solidFill>
              <a:effectLst>
                <a:reflection blurRad="6350" stA="53000" endA="300" endPos="35500" dir="5400000" sy="-90000" algn="bl" rotWithShape="0"/>
              </a:effectLst>
              <a:latin typeface="Palatino Linotype" panose="02040502050505030304" pitchFamily="18" charset="0"/>
            </a:endParaRPr>
          </a:p>
        </p:txBody>
      </p:sp>
      <p:pic>
        <p:nvPicPr>
          <p:cNvPr id="16" name="Google Shape;230;p28"/>
          <p:cNvPicPr preferRelativeResize="0"/>
          <p:nvPr/>
        </p:nvPicPr>
        <p:blipFill rotWithShape="1">
          <a:blip r:embed="rId16"/>
          <a:srcRect l="73593"/>
          <a:stretch>
            <a:fillRect/>
          </a:stretch>
        </p:blipFill>
        <p:spPr>
          <a:xfrm flipH="1">
            <a:off x="2652070" y="2742232"/>
            <a:ext cx="3242808" cy="4763468"/>
          </a:xfrm>
          <a:prstGeom prst="rect">
            <a:avLst/>
          </a:prstGeom>
          <a:noFill/>
          <a:ln>
            <a:noFill/>
          </a:ln>
        </p:spPr>
      </p:pic>
      <p:sp>
        <p:nvSpPr>
          <p:cNvPr id="17" name="Google Shape;231;p28"/>
          <p:cNvSpPr/>
          <p:nvPr/>
        </p:nvSpPr>
        <p:spPr>
          <a:xfrm>
            <a:off x="6220026" y="2450160"/>
            <a:ext cx="102391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8" name="Rectangle 17"/>
          <p:cNvSpPr/>
          <p:nvPr/>
        </p:nvSpPr>
        <p:spPr>
          <a:xfrm>
            <a:off x="7421553" y="3779573"/>
            <a:ext cx="7970847" cy="3416320"/>
          </a:xfrm>
          <a:prstGeom prst="rect">
            <a:avLst/>
          </a:prstGeom>
          <a:noFill/>
        </p:spPr>
        <p:txBody>
          <a:bodyPr wrap="square" lIns="91440" tIns="45720" rIns="91440" bIns="45720">
            <a:spAutoFit/>
          </a:bodyPr>
          <a:lstStyle/>
          <a:p>
            <a:pPr algn="ctr"/>
            <a:r>
              <a:rPr lang="vi-VN" sz="7200" b="1" cap="none" spc="0">
                <a:ln w="0"/>
                <a:effectLst>
                  <a:reflection blurRad="6350" stA="53000" endA="300" endPos="35500" dir="5400000" sy="-90000" algn="bl" rotWithShape="0"/>
                </a:effectLst>
                <a:latin typeface="Palatino Linotype" panose="02040502050505030304" pitchFamily="18" charset="0"/>
                <a:ea typeface="Montserrat"/>
              </a:rPr>
              <a:t>HOẠT ĐỘNG 2 HÌNH THÀNH KIẾN THỨC</a:t>
            </a:r>
            <a:endParaRPr lang="en-GB" sz="7200" b="1" cap="none" spc="0">
              <a:ln w="0"/>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0731" y="5862421"/>
            <a:ext cx="2153167" cy="4386081"/>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3"/>
          <a:srcRect/>
          <a:stretch>
            <a:fillRect/>
          </a:stretch>
        </p:blipFill>
        <p:spPr>
          <a:xfrm>
            <a:off x="271408" y="6125"/>
            <a:ext cx="7119992" cy="1251175"/>
          </a:xfrm>
          <a:prstGeom prst="rect">
            <a:avLst/>
          </a:prstGeom>
          <a:noFill/>
          <a:ln>
            <a:noFill/>
          </a:ln>
        </p:spPr>
      </p:pic>
      <p:sp>
        <p:nvSpPr>
          <p:cNvPr id="15" name="Rectangle 14"/>
          <p:cNvSpPr/>
          <p:nvPr/>
        </p:nvSpPr>
        <p:spPr>
          <a:xfrm>
            <a:off x="1669613" y="347264"/>
            <a:ext cx="4617739" cy="584775"/>
          </a:xfrm>
          <a:prstGeom prst="rect">
            <a:avLst/>
          </a:prstGeom>
        </p:spPr>
        <p:txBody>
          <a:bodyPr wrap="none">
            <a:spAutoFit/>
          </a:bodyPr>
          <a:lstStyle/>
          <a:p>
            <a:pPr algn="ctr"/>
            <a:r>
              <a:rPr lang="vi-VN" sz="3200" b="1" i="1" dirty="0">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Tây Tiến – </a:t>
            </a:r>
            <a:r>
              <a:rPr lang="vi-VN" sz="3200" b="1" dirty="0">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Quang Dũng</a:t>
            </a:r>
            <a:endParaRPr lang="en-GB" sz="3200" b="1" dirty="0">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 Same Side Corner Rectangle 15"/>
          <p:cNvSpPr/>
          <p:nvPr/>
        </p:nvSpPr>
        <p:spPr>
          <a:xfrm rot="5400000">
            <a:off x="3140603" y="-652081"/>
            <a:ext cx="418188" cy="4618746"/>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676400" y="1333500"/>
            <a:ext cx="3852781" cy="584775"/>
          </a:xfrm>
          <a:prstGeom prst="rect">
            <a:avLst/>
          </a:prstGeom>
          <a:solidFill>
            <a:schemeClr val="accent3">
              <a:lumMod val="75000"/>
            </a:schemeClr>
          </a:solidFill>
          <a:ln>
            <a:solidFill>
              <a:schemeClr val="accent2">
                <a:lumMod val="75000"/>
              </a:schemeClr>
            </a:solidFill>
          </a:ln>
        </p:spPr>
        <p:txBody>
          <a:bodyPr wrap="square">
            <a:spAutoFit/>
          </a:bodyPr>
          <a:lstStyle/>
          <a:p>
            <a:pPr defTabSz="457200">
              <a:spcBef>
                <a:spcPts val="600"/>
              </a:spcBef>
              <a:defRPr/>
            </a:pPr>
            <a:r>
              <a:rPr lang="en-US" sz="3200" b="1">
                <a:solidFill>
                  <a:prstClr val="white"/>
                </a:solidFill>
                <a:latin typeface="Times New Roman" panose="02020603050405020304" pitchFamily="18" charset="0"/>
                <a:cs typeface="Times New Roman" panose="02020603050405020304" pitchFamily="18" charset="0"/>
              </a:rPr>
              <a:t>TÌM HIỂU CHUNG</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068119" y="1416262"/>
            <a:ext cx="477984" cy="523220"/>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a:t>
            </a:r>
            <a:endPar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Round Same Side Corner Rectangle 18"/>
          <p:cNvSpPr/>
          <p:nvPr/>
        </p:nvSpPr>
        <p:spPr>
          <a:xfrm rot="5400000">
            <a:off x="3370047" y="95535"/>
            <a:ext cx="400334" cy="4594375"/>
          </a:xfrm>
          <a:prstGeom prst="round2Same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936025" y="2106208"/>
            <a:ext cx="4275529" cy="646331"/>
          </a:xfrm>
          <a:prstGeom prst="rect">
            <a:avLst/>
          </a:prstGeom>
          <a:solidFill>
            <a:schemeClr val="accent3">
              <a:lumMod val="75000"/>
            </a:schemeClr>
          </a:solidFill>
          <a:ln>
            <a:solidFill>
              <a:schemeClr val="accent2">
                <a:lumMod val="75000"/>
              </a:schemeClr>
            </a:solidFill>
          </a:ln>
        </p:spPr>
        <p:txBody>
          <a:bodyPr wrap="none">
            <a:spAutoFit/>
          </a:bodyPr>
          <a:lstStyle/>
          <a:p>
            <a:pPr defTabSz="457200">
              <a:spcBef>
                <a:spcPts val="600"/>
              </a:spcBef>
              <a:defRPr/>
            </a:pPr>
            <a:r>
              <a:rPr lang="vi-VN" sz="3600" b="1" dirty="0">
                <a:solidFill>
                  <a:prstClr val="white"/>
                </a:solidFill>
                <a:latin typeface="Times New Roman" panose="02020603050405020304" pitchFamily="18" charset="0"/>
                <a:cs typeface="Times New Roman" panose="02020603050405020304" pitchFamily="18" charset="0"/>
              </a:rPr>
              <a:t>Tác giả Quang Dũng</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400748" y="2159966"/>
            <a:ext cx="477984" cy="523220"/>
          </a:xfrm>
          <a:prstGeom prst="rect">
            <a:avLst/>
          </a:prstGeom>
          <a:solidFill>
            <a:schemeClr val="accent3">
              <a:lumMod val="75000"/>
            </a:schemeClr>
          </a:solidFill>
          <a:ln>
            <a:solidFill>
              <a:schemeClr val="accent2">
                <a:lumMod val="75000"/>
              </a:schemeClr>
            </a:solidFill>
          </a:ln>
        </p:spPr>
        <p:txBody>
          <a:bodyPr wrap="square" rtlCol="0">
            <a:spAutoFit/>
          </a:bodyPr>
          <a:lstStyle/>
          <a:p>
            <a:pPr algn="ctr"/>
            <a:r>
              <a:rPr lang="vi-VN"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1</a:t>
            </a:r>
            <a:endPar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Oval 21"/>
          <p:cNvSpPr/>
          <p:nvPr/>
        </p:nvSpPr>
        <p:spPr>
          <a:xfrm>
            <a:off x="2577842" y="3422832"/>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4" name="Oval 23"/>
          <p:cNvSpPr/>
          <p:nvPr/>
        </p:nvSpPr>
        <p:spPr>
          <a:xfrm>
            <a:off x="2652070" y="4580617"/>
            <a:ext cx="19689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5" name="Oval 24"/>
          <p:cNvSpPr/>
          <p:nvPr/>
        </p:nvSpPr>
        <p:spPr>
          <a:xfrm>
            <a:off x="2652070" y="6590112"/>
            <a:ext cx="261462" cy="274057"/>
          </a:xfrm>
          <a:prstGeom prst="ellipse">
            <a:avLst/>
          </a:prstGeom>
          <a:solidFill>
            <a:srgbClr val="92D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4" name="Rectangle 3"/>
          <p:cNvSpPr/>
          <p:nvPr/>
        </p:nvSpPr>
        <p:spPr>
          <a:xfrm>
            <a:off x="2971800" y="3314700"/>
            <a:ext cx="8943474" cy="646331"/>
          </a:xfrm>
          <a:prstGeom prst="rect">
            <a:avLst/>
          </a:prstGeom>
        </p:spPr>
        <p:txBody>
          <a:bodyPr wrap="none">
            <a:spAutoFit/>
          </a:bodyPr>
          <a:lstStyle/>
          <a:p>
            <a:r>
              <a:rPr lang="nl-NL" sz="3600" b="1" dirty="0">
                <a:latin typeface="Times New Roman" panose="02020603050405020304" pitchFamily="18" charset="0"/>
                <a:ea typeface="Calibri" panose="020F0502020204030204" pitchFamily="34" charset="0"/>
              </a:rPr>
              <a:t>Tên khai sinh : Bùi Đình Diệm (1921 – 1988)</a:t>
            </a:r>
            <a:endParaRPr lang="en-GB" sz="3600" b="1" dirty="0"/>
          </a:p>
        </p:txBody>
      </p:sp>
      <p:sp>
        <p:nvSpPr>
          <p:cNvPr id="7" name="Rectangle 6"/>
          <p:cNvSpPr/>
          <p:nvPr/>
        </p:nvSpPr>
        <p:spPr>
          <a:xfrm>
            <a:off x="2913532" y="4271012"/>
            <a:ext cx="11649214" cy="1665521"/>
          </a:xfrm>
          <a:prstGeom prst="rect">
            <a:avLst/>
          </a:prstGeom>
        </p:spPr>
        <p:txBody>
          <a:bodyPr wrap="square">
            <a:spAutoFit/>
          </a:bodyPr>
          <a:lstStyle/>
          <a:p>
            <a:pPr>
              <a:lnSpc>
                <a:spcPct val="150000"/>
              </a:lnSpc>
            </a:pPr>
            <a:r>
              <a:rPr lang="nl-NL" sz="3600" b="1" dirty="0">
                <a:latin typeface="Times New Roman" panose="02020603050405020304" pitchFamily="18" charset="0"/>
                <a:ea typeface="Calibri" panose="020F0502020204030204" pitchFamily="34" charset="0"/>
              </a:rPr>
              <a:t>Là người nghệ sĩ đa tài: Làm thơ, viết văn, vẽ tranh, soạn nhạc. Được biết nhiều với tư cách là nhà thơ </a:t>
            </a:r>
            <a:endParaRPr lang="en-GB" sz="3600" b="1" dirty="0"/>
          </a:p>
        </p:txBody>
      </p:sp>
      <p:sp>
        <p:nvSpPr>
          <p:cNvPr id="8" name="Rectangle 7"/>
          <p:cNvSpPr/>
          <p:nvPr/>
        </p:nvSpPr>
        <p:spPr>
          <a:xfrm>
            <a:off x="2953299" y="6351122"/>
            <a:ext cx="12365886" cy="646331"/>
          </a:xfrm>
          <a:prstGeom prst="rect">
            <a:avLst/>
          </a:prstGeom>
        </p:spPr>
        <p:txBody>
          <a:bodyPr wrap="none">
            <a:spAutoFit/>
          </a:bodyPr>
          <a:lstStyle/>
          <a:p>
            <a:r>
              <a:rPr lang="nl-NL" sz="3600" b="1" dirty="0">
                <a:latin typeface="Times New Roman" panose="02020603050405020304" pitchFamily="18" charset="0"/>
                <a:ea typeface="Calibri" panose="020F0502020204030204" pitchFamily="34" charset="0"/>
              </a:rPr>
              <a:t>Phong cách thơ: phóng khoáng, hồn hậu, lãng mạn và tài hoa </a:t>
            </a:r>
            <a:endParaRPr lang="en-GB" sz="3600" b="1" dirty="0"/>
          </a:p>
        </p:txBody>
      </p:sp>
      <p:pic>
        <p:nvPicPr>
          <p:cNvPr id="27" name="Picture 4" descr="Quang Dũng của một Tây Tiến khác - Hànộimớ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79749" y="92825"/>
            <a:ext cx="3976687" cy="4403725"/>
          </a:xfrm>
          <a:prstGeom prst="rect">
            <a:avLst/>
          </a:prstGeom>
          <a:noFill/>
          <a:ln>
            <a:noFill/>
          </a:ln>
          <a:effectLst>
            <a:outerShdw blurRad="149987" dist="250190" dir="8460000" algn="ctr">
              <a:srgbClr val="000000">
                <a:alpha val="28000"/>
              </a:srgbClr>
            </a:outerShdw>
            <a:softEdge rad="31750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circle(in)">
                                      <p:cBhvr>
                                        <p:cTn id="3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4"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11158</Words>
  <Application>WPS Presentation</Application>
  <PresentationFormat>Custom</PresentationFormat>
  <Paragraphs>465</Paragraphs>
  <Slides>49</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49</vt:i4>
      </vt:variant>
    </vt:vector>
  </HeadingPairs>
  <TitlesOfParts>
    <vt:vector size="63" baseType="lpstr">
      <vt:lpstr>Arial</vt:lpstr>
      <vt:lpstr>SimSun</vt:lpstr>
      <vt:lpstr>Wingdings</vt:lpstr>
      <vt:lpstr>Muli Black</vt:lpstr>
      <vt:lpstr>Palatino Linotype</vt:lpstr>
      <vt:lpstr>Times New Roman</vt:lpstr>
      <vt:lpstr>Tahoma</vt:lpstr>
      <vt:lpstr>Montserrat</vt:lpstr>
      <vt:lpstr>Segoe Print</vt:lpstr>
      <vt:lpstr>Calibri</vt:lpstr>
      <vt:lpstr>Microsoft YaHei</vt:lpstr>
      <vt:lpstr>Arial Unicode MS</vt:lpstr>
      <vt:lpstr>Symbol</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Quiz Time Class Illustration Presentation</dc:title>
  <dc:creator>HLinh</dc:creator>
  <cp:lastModifiedBy>linh huynh</cp:lastModifiedBy>
  <cp:revision>68</cp:revision>
  <dcterms:created xsi:type="dcterms:W3CDTF">2006-08-16T00:00:00Z</dcterms:created>
  <dcterms:modified xsi:type="dcterms:W3CDTF">2025-01-23T07:30:46Z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4ACC17739A174A75886B791085068DF0_12</vt:lpwstr>
  </property>
  <property fmtid="{D5CDD505-2E9C-101B-9397-08002B2CF9AE}" pid="3" name="KSOProductBuildVer">
    <vt:lpwstr>1033-12.2.0.19805</vt:lpwstr>
  </property>
</Properties>
</file>