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24"/>
  </p:notesMasterIdLst>
  <p:sldIdLst>
    <p:sldId id="354" r:id="rId4"/>
    <p:sldId id="274" r:id="rId5"/>
    <p:sldId id="324" r:id="rId6"/>
    <p:sldId id="350" r:id="rId7"/>
    <p:sldId id="332" r:id="rId8"/>
    <p:sldId id="352" r:id="rId9"/>
    <p:sldId id="336" r:id="rId10"/>
    <p:sldId id="341" r:id="rId11"/>
    <p:sldId id="342" r:id="rId12"/>
    <p:sldId id="343" r:id="rId13"/>
    <p:sldId id="344" r:id="rId14"/>
    <p:sldId id="333" r:id="rId15"/>
    <p:sldId id="345" r:id="rId16"/>
    <p:sldId id="353" r:id="rId17"/>
    <p:sldId id="347" r:id="rId18"/>
    <p:sldId id="348" r:id="rId19"/>
    <p:sldId id="349" r:id="rId20"/>
    <p:sldId id="325" r:id="rId21"/>
    <p:sldId id="317" r:id="rId22"/>
    <p:sldId id="355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EE8640"/>
    <a:srgbClr val="A493C6"/>
    <a:srgbClr val="D0DEEC"/>
    <a:srgbClr val="6593C3"/>
    <a:srgbClr val="E45983"/>
    <a:srgbClr val="F7DADE"/>
    <a:srgbClr val="FF9801"/>
    <a:srgbClr val="0FB7BD"/>
    <a:srgbClr val="10C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3918" autoAdjust="0"/>
  </p:normalViewPr>
  <p:slideViewPr>
    <p:cSldViewPr snapToGrid="0" showGuides="1">
      <p:cViewPr varScale="1">
        <p:scale>
          <a:sx n="92" d="100"/>
          <a:sy n="92" d="100"/>
        </p:scale>
        <p:origin x="-696" y="-102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Link: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https://www.youtube.com/watch?v=_6xlNyWPpB8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66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96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73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3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60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25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24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75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59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07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42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54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948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22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87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66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01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16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02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00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45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27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97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85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31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514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91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80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51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57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45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00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98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3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79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5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="" xmlns:a16="http://schemas.microsoft.com/office/drawing/2014/main" id="{64E55FCC-79B0-47FC-BCEB-5A7F8AE8017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3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 descr="Flower CG 2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endParaRPr lang="en-US" sz="4400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44040" name="WordArt 8"/>
          <p:cNvSpPr>
            <a:spLocks noChangeArrowheads="1" noChangeShapeType="1" noTextEdit="1"/>
          </p:cNvSpPr>
          <p:nvPr/>
        </p:nvSpPr>
        <p:spPr bwMode="auto">
          <a:xfrm>
            <a:off x="685800" y="1429273"/>
            <a:ext cx="7315200" cy="262398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VNI-Viettay"/>
              </a:rPr>
              <a:t>Unit </a:t>
            </a:r>
            <a:r>
              <a:rPr 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VNI-Viettay"/>
              </a:rPr>
              <a:t>3: GREEN LIVING</a:t>
            </a:r>
            <a:r>
              <a:rPr 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kern="10" dirty="0" smtClean="0">
              <a:ln w="9525">
                <a:noFill/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Lesson: </a:t>
            </a:r>
            <a:r>
              <a:rPr 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READING </a:t>
            </a:r>
            <a:endParaRPr lang="en-US" sz="4800" b="1" kern="10" dirty="0">
              <a:ln w="9525">
                <a:noFill/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14400" y="400050"/>
            <a:ext cx="2743200" cy="1085850"/>
            <a:chOff x="1313" y="187"/>
            <a:chExt cx="4298" cy="3372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44442" name="Oval 8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443" name="Oval 9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6" name="Group 12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44447" name="Oval 13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  <p:sp>
                <p:nvSpPr>
                  <p:cNvPr id="44448" name="Oval 14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</p:grpSp>
            <p:grpSp>
              <p:nvGrpSpPr>
                <p:cNvPr id="7" name="Group 15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8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44451" name="Freeform 17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52" name="Freeform 18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9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44454" name="Freeform 20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55" name="Freeform 21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0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44457" name="Freeform 23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58" name="Freeform 24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44460" name="Freeform 26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61" name="Freeform 27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44463" name="Freeform 29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64" name="Freeform 30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44466" name="Freeform 32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67" name="Freeform 33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4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44469" name="Freeform 35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70" name="Freeform 36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5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44472" name="Freeform 38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73" name="Freeform 39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6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44475" name="Freeform 41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76" name="Freeform 42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7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44478" name="Freeform 44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79" name="Freeform 45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8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44481" name="Freeform 47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82" name="Freeform 48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44484" name="Freeform 50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85" name="Freeform 51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20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44487" name="Freeform 53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88" name="Freeform 54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21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44490" name="Freeform 56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91" name="Freeform 57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22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44493" name="Freeform 59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94" name="Freeform 60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23" name="Group 61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44496" name="Freeform 62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97" name="Freeform 63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24" name="Group 64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44499" name="Freeform 65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00" name="Freeform 66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44502" name="Freeform 68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03" name="Freeform 69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26" name="Group 70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44505" name="Freeform 71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06" name="Freeform 72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27" name="Group 73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44508" name="Freeform 74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09" name="Freeform 75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28" name="Group 76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44511" name="Freeform 77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12" name="Freeform 78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sp>
                <p:nvSpPr>
                  <p:cNvPr id="44513" name="Freeform 79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  <p:sp>
                <p:nvSpPr>
                  <p:cNvPr id="44514" name="Freeform 80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  <p:grpSp>
                <p:nvGrpSpPr>
                  <p:cNvPr id="29" name="Group 81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44516" name="Freeform 82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17" name="Freeform 83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30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44519" name="Freeform 85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20" name="Freeform 86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Group 87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44522" name="Freeform 88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23" name="Freeform 89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44416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44525" name="Freeform 91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26" name="Freeform 92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44417" name="Group 93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44528" name="Freeform 94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29" name="Freeform 95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44418" name="Group 96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44531" name="Freeform 97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32" name="Freeform 98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44419" name="Group 99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44534" name="Freeform 100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35" name="Freeform 101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44420" name="Group 102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44537" name="Freeform 103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38" name="Freeform 104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44421" name="Group 105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44540" name="Freeform 106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41" name="Freeform 107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44422" name="Group 108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44543" name="Freeform 109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44" name="Freeform 110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44423" name="Group 111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44546" name="Freeform 112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47" name="Freeform 113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4424" name="Group 114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44425" name="Group 115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44550" name="Arc 116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  <p:sp>
                <p:nvSpPr>
                  <p:cNvPr id="44551" name="Arc 117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  <p:sp>
                <p:nvSpPr>
                  <p:cNvPr id="44552" name="Arc 118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  <p:sp>
                <p:nvSpPr>
                  <p:cNvPr id="44553" name="Arc 119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  <p:sp>
                <p:nvSpPr>
                  <p:cNvPr id="44554" name="Arc 120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  <p:sp>
                <p:nvSpPr>
                  <p:cNvPr id="44555" name="Arc 121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  <p:sp>
                <p:nvSpPr>
                  <p:cNvPr id="44556" name="Freeform 122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</p:grpSp>
            <p:sp>
              <p:nvSpPr>
                <p:cNvPr id="44557" name="Freeform 123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solidFill>
                      <a:srgbClr val="FF3300"/>
                    </a:solidFill>
                  </a:endParaRPr>
                </a:p>
              </p:txBody>
            </p:sp>
          </p:grpSp>
        </p:grpSp>
        <p:grpSp>
          <p:nvGrpSpPr>
            <p:cNvPr id="44426" name="Group 124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44559" name="Freeform 125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0" name="Arc 126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1" name="Arc 127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2" name="Arc 128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3" name="Arc 129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4" name="Arc 130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5" name="Freeform 131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6" name="Freeform 132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7" name="Freeform 133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8" name="Freeform 134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9" name="Freeform 135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70" name="Freeform 136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71" name="Freeform 137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72" name="Freeform 138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</p:grpSp>
      </p:grpSp>
      <p:sp>
        <p:nvSpPr>
          <p:cNvPr id="137" name="AutoShape 32">
            <a:hlinkClick r:id="" action="ppaction://noaction" highlightClick="1">
              <a:snd r:embed="rId3" name="Take me to your heart-cat chinh.wav"/>
            </a:hlinkClick>
          </p:cNvPr>
          <p:cNvSpPr>
            <a:spLocks noChangeArrowheads="1"/>
          </p:cNvSpPr>
          <p:nvPr/>
        </p:nvSpPr>
        <p:spPr bwMode="auto">
          <a:xfrm>
            <a:off x="7696200" y="4572000"/>
            <a:ext cx="1143000" cy="400050"/>
          </a:xfrm>
          <a:prstGeom prst="actionButtonSound">
            <a:avLst/>
          </a:prstGeom>
          <a:solidFill>
            <a:srgbClr val="FF00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4427" name="TextBox 44426"/>
          <p:cNvSpPr txBox="1"/>
          <p:nvPr/>
        </p:nvSpPr>
        <p:spPr>
          <a:xfrm>
            <a:off x="3771899" y="370596"/>
            <a:ext cx="57413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E45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 LE TAN HIGH SCHOOL</a:t>
            </a:r>
            <a:endParaRPr lang="en-US" sz="3000" dirty="0">
              <a:solidFill>
                <a:srgbClr val="E459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428" name="TextBox 44427"/>
          <p:cNvSpPr txBox="1"/>
          <p:nvPr/>
        </p:nvSpPr>
        <p:spPr>
          <a:xfrm>
            <a:off x="254976" y="4387362"/>
            <a:ext cx="3640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5983"/>
                </a:solidFill>
              </a:rPr>
              <a:t>Teacher: Thai </a:t>
            </a:r>
            <a:r>
              <a:rPr lang="en-US" dirty="0" err="1" smtClean="0">
                <a:solidFill>
                  <a:srgbClr val="E45983"/>
                </a:solidFill>
              </a:rPr>
              <a:t>Thi</a:t>
            </a:r>
            <a:r>
              <a:rPr lang="en-US" dirty="0" smtClean="0">
                <a:solidFill>
                  <a:srgbClr val="E45983"/>
                </a:solidFill>
              </a:rPr>
              <a:t> Phuong Lan</a:t>
            </a:r>
          </a:p>
          <a:p>
            <a:r>
              <a:rPr lang="en-US" dirty="0" smtClean="0">
                <a:solidFill>
                  <a:srgbClr val="E45983"/>
                </a:solidFill>
              </a:rPr>
              <a:t>Period: </a:t>
            </a:r>
            <a:r>
              <a:rPr lang="en-US" dirty="0" smtClean="0">
                <a:solidFill>
                  <a:srgbClr val="E45983"/>
                </a:solidFill>
              </a:rPr>
              <a:t>20     </a:t>
            </a:r>
            <a:r>
              <a:rPr lang="en-US" dirty="0" smtClean="0">
                <a:solidFill>
                  <a:srgbClr val="E45983"/>
                </a:solidFill>
              </a:rPr>
              <a:t>Class: 12A7</a:t>
            </a:r>
          </a:p>
          <a:p>
            <a:endParaRPr lang="en-US" dirty="0">
              <a:solidFill>
                <a:srgbClr val="E459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79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0" y="971977"/>
            <a:ext cx="5094514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rinse (v)  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4163" y="3596600"/>
            <a:ext cx="52816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to wash something with clean water only, not using soap</a:t>
            </a:r>
          </a:p>
        </p:txBody>
      </p:sp>
      <p:sp>
        <p:nvSpPr>
          <p:cNvPr id="2" name="Rectangle 1"/>
          <p:cNvSpPr/>
          <p:nvPr/>
        </p:nvSpPr>
        <p:spPr>
          <a:xfrm>
            <a:off x="508340" y="1811971"/>
            <a:ext cx="3649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rɪns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4098" name="Picture 2" descr="Rinse - definition and meaning with pictures | Picture Dictionary &amp; Books">
            <a:extLst>
              <a:ext uri="{FF2B5EF4-FFF2-40B4-BE49-F238E27FC236}">
                <a16:creationId xmlns:a16="http://schemas.microsoft.com/office/drawing/2014/main" xmlns="" id="{FA978EC6-ECAE-93EC-A8ED-09A67BEFC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434" y="1252115"/>
            <a:ext cx="3780065" cy="211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8. rinse">
            <a:hlinkClick r:id="" action="ppaction://media"/>
            <a:extLst>
              <a:ext uri="{FF2B5EF4-FFF2-40B4-BE49-F238E27FC236}">
                <a16:creationId xmlns:a16="http://schemas.microsoft.com/office/drawing/2014/main" xmlns="" id="{94C1F8BE-38F0-FEFB-521E-0631A524C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2617" y="2804826"/>
            <a:ext cx="527455" cy="52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2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0436" y="917355"/>
            <a:ext cx="5094514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convenience (n)  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2484" y="3522340"/>
            <a:ext cx="69843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quality of being useful, easy or suitable for somebody</a:t>
            </a:r>
          </a:p>
        </p:txBody>
      </p:sp>
      <p:sp>
        <p:nvSpPr>
          <p:cNvPr id="2" name="Rectangle 1"/>
          <p:cNvSpPr/>
          <p:nvPr/>
        </p:nvSpPr>
        <p:spPr>
          <a:xfrm>
            <a:off x="865415" y="1780680"/>
            <a:ext cx="3649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kənˈviːniəns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5122" name="Picture 2" descr="tiện dụng Tiếng Anh là gì">
            <a:extLst>
              <a:ext uri="{FF2B5EF4-FFF2-40B4-BE49-F238E27FC236}">
                <a16:creationId xmlns:a16="http://schemas.microsoft.com/office/drawing/2014/main" xmlns="" id="{0458B517-CBC3-26B9-E2ED-7693F941D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28" y="1162079"/>
            <a:ext cx="3777745" cy="211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9. convenience">
            <a:hlinkClick r:id="" action="ppaction://media"/>
            <a:extLst>
              <a:ext uri="{FF2B5EF4-FFF2-40B4-BE49-F238E27FC236}">
                <a16:creationId xmlns:a16="http://schemas.microsoft.com/office/drawing/2014/main" xmlns="" id="{5B2C584F-78E9-FD9E-3BD5-46F0C8F04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1305" y="2716489"/>
            <a:ext cx="561127" cy="56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8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85A4CE94-A7E3-C192-A23B-F403D67CB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774266"/>
              </p:ext>
            </p:extLst>
          </p:nvPr>
        </p:nvGraphicFramePr>
        <p:xfrm>
          <a:off x="0" y="0"/>
          <a:ext cx="9144000" cy="514349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44274">
                  <a:extLst>
                    <a:ext uri="{9D8B030D-6E8A-4147-A177-3AD203B41FA5}">
                      <a16:colId xmlns:a16="http://schemas.microsoft.com/office/drawing/2014/main" xmlns="" val="3002902468"/>
                    </a:ext>
                  </a:extLst>
                </a:gridCol>
                <a:gridCol w="2081461">
                  <a:extLst>
                    <a:ext uri="{9D8B030D-6E8A-4147-A177-3AD203B41FA5}">
                      <a16:colId xmlns:a16="http://schemas.microsoft.com/office/drawing/2014/main" xmlns="" val="591716619"/>
                    </a:ext>
                  </a:extLst>
                </a:gridCol>
                <a:gridCol w="3562597">
                  <a:extLst>
                    <a:ext uri="{9D8B030D-6E8A-4147-A177-3AD203B41FA5}">
                      <a16:colId xmlns:a16="http://schemas.microsoft.com/office/drawing/2014/main" xmlns="" val="3519234202"/>
                    </a:ext>
                  </a:extLst>
                </a:gridCol>
                <a:gridCol w="1555668">
                  <a:extLst>
                    <a:ext uri="{9D8B030D-6E8A-4147-A177-3AD203B41FA5}">
                      <a16:colId xmlns:a16="http://schemas.microsoft.com/office/drawing/2014/main" xmlns="" val="546575132"/>
                    </a:ext>
                  </a:extLst>
                </a:gridCol>
              </a:tblGrid>
              <a:tr h="843520"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Form</a:t>
                      </a:r>
                      <a:endParaRPr lang="en-US" sz="22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 anchor="ctr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22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 anchor="ctr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22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 anchor="ctr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Vietnamese equivalent  </a:t>
                      </a:r>
                      <a:endParaRPr lang="en-US" sz="2200" b="1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 anchor="ctr"/>
                </a:tc>
                <a:extLst>
                  <a:ext uri="{0D108BD9-81ED-4DB2-BD59-A6C34878D82A}">
                    <a16:rowId xmlns:a16="http://schemas.microsoft.com/office/drawing/2014/main" xmlns="" val="837744897"/>
                  </a:ext>
                </a:extLst>
              </a:tr>
              <a:tr h="79063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 leftover (n)</a:t>
                      </a:r>
                      <a:endParaRPr lang="en-US" sz="2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200" kern="1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leftəʊvə</a:t>
                      </a: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/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remaining after all the rest has been used, taken, or eaten</a:t>
                      </a:r>
                      <a:endParaRPr lang="en-US" sz="22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đồ ăn thừa</a:t>
                      </a:r>
                      <a:endParaRPr lang="en-US" sz="22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extLst>
                  <a:ext uri="{0D108BD9-81ED-4DB2-BD59-A6C34878D82A}">
                    <a16:rowId xmlns:a16="http://schemas.microsoft.com/office/drawing/2014/main" xmlns="" val="3851551358"/>
                  </a:ext>
                </a:extLst>
              </a:tr>
              <a:tr h="79063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 contaminated (adj)</a:t>
                      </a:r>
                      <a:endParaRPr lang="en-US" sz="2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200" kern="1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kənˈtæmɪneɪtɪd</a:t>
                      </a: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poisonous or not pure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ô nhiễm</a:t>
                      </a:r>
                      <a:endParaRPr lang="en-US" sz="22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extLst>
                  <a:ext uri="{0D108BD9-81ED-4DB2-BD59-A6C34878D82A}">
                    <a16:rowId xmlns:a16="http://schemas.microsoft.com/office/drawing/2014/main" xmlns="" val="1462372479"/>
                  </a:ext>
                </a:extLst>
              </a:tr>
              <a:tr h="113745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 get rid of</a:t>
                      </a:r>
                      <a:endParaRPr lang="en-US" sz="2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2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ɡet</a:t>
                      </a:r>
                      <a:r>
                        <a:rPr lang="en-US" sz="2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rɪd</a:t>
                      </a:r>
                      <a:r>
                        <a:rPr lang="en-US" sz="2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əv</a:t>
                      </a:r>
                      <a:r>
                        <a:rPr lang="en-US" sz="2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to throw away or destroy something you do not want anymore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bỏ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extLst>
                  <a:ext uri="{0D108BD9-81ED-4DB2-BD59-A6C34878D82A}">
                    <a16:rowId xmlns:a16="http://schemas.microsoft.com/office/drawing/2014/main" xmlns="" val="1409410878"/>
                  </a:ext>
                </a:extLst>
              </a:tr>
              <a:tr h="79063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4. rinse (v)</a:t>
                      </a:r>
                      <a:endParaRPr lang="en-US" sz="2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/rɪns/</a:t>
                      </a:r>
                      <a:endParaRPr lang="en-US" sz="22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to wash something with clean water only, not using soap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tráng</a:t>
                      </a: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qua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extLst>
                  <a:ext uri="{0D108BD9-81ED-4DB2-BD59-A6C34878D82A}">
                    <a16:rowId xmlns:a16="http://schemas.microsoft.com/office/drawing/2014/main" xmlns="" val="3244745283"/>
                  </a:ext>
                </a:extLst>
              </a:tr>
              <a:tr h="790632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5. convenience (n)</a:t>
                      </a:r>
                      <a:endParaRPr lang="en-US" sz="2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/kənˈviːniəns/</a:t>
                      </a:r>
                      <a:endParaRPr lang="en-US" sz="22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the quality of being useful, easy or suitable for somebody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885" marR="46885" marT="46885" marB="46885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2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tiện</a:t>
                      </a:r>
                      <a:endParaRPr lang="en-US" sz="22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810" marR="44810" marT="0" marB="0"/>
                </a:tc>
                <a:extLst>
                  <a:ext uri="{0D108BD9-81ED-4DB2-BD59-A6C34878D82A}">
                    <a16:rowId xmlns:a16="http://schemas.microsoft.com/office/drawing/2014/main" xmlns="" val="3711774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964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C6E7FC-F784-DBB3-C008-16261D084ADB}"/>
              </a:ext>
            </a:extLst>
          </p:cNvPr>
          <p:cNvSpPr txBox="1"/>
          <p:nvPr/>
        </p:nvSpPr>
        <p:spPr>
          <a:xfrm>
            <a:off x="862784" y="781308"/>
            <a:ext cx="74457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Match the highlighted words and phrases with the pictures.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339C3EE-BED7-99BC-F4F1-3F16F3FB5AC1}"/>
              </a:ext>
            </a:extLst>
          </p:cNvPr>
          <p:cNvSpPr/>
          <p:nvPr/>
        </p:nvSpPr>
        <p:spPr>
          <a:xfrm>
            <a:off x="427171" y="708162"/>
            <a:ext cx="435613" cy="461665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204BCA-82B8-3483-DE67-D2D9296D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956" y="1107859"/>
            <a:ext cx="4207419" cy="397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62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C6E7FC-F784-DBB3-C008-16261D084ADB}"/>
              </a:ext>
            </a:extLst>
          </p:cNvPr>
          <p:cNvSpPr txBox="1"/>
          <p:nvPr/>
        </p:nvSpPr>
        <p:spPr>
          <a:xfrm>
            <a:off x="862784" y="781308"/>
            <a:ext cx="74457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Match the highlighted words and phrases with the pictures.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339C3EE-BED7-99BC-F4F1-3F16F3FB5AC1}"/>
              </a:ext>
            </a:extLst>
          </p:cNvPr>
          <p:cNvSpPr/>
          <p:nvPr/>
        </p:nvSpPr>
        <p:spPr>
          <a:xfrm>
            <a:off x="427171" y="708162"/>
            <a:ext cx="435613" cy="461665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4F4E58-2F96-9611-7BFA-67E7C12EE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71" y="1206925"/>
            <a:ext cx="2763241" cy="38913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D051F63-49E7-1625-00FA-10B427E4B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590" y="1206925"/>
            <a:ext cx="2763239" cy="38099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02EC279-2395-718F-3297-F6656E0B2AF6}"/>
              </a:ext>
            </a:extLst>
          </p:cNvPr>
          <p:cNvSpPr txBox="1"/>
          <p:nvPr/>
        </p:nvSpPr>
        <p:spPr>
          <a:xfrm>
            <a:off x="3384467" y="1864426"/>
            <a:ext cx="266007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</a:rPr>
              <a:t>1. cardboard boxes</a:t>
            </a:r>
            <a:r>
              <a:rPr lang="en-US" sz="28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E4AC7E0-2F78-CC18-4738-EB4CC3F5B664}"/>
              </a:ext>
            </a:extLst>
          </p:cNvPr>
          <p:cNvSpPr txBox="1"/>
          <p:nvPr/>
        </p:nvSpPr>
        <p:spPr>
          <a:xfrm>
            <a:off x="3384467" y="2772788"/>
            <a:ext cx="266007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leftovers</a:t>
            </a:r>
            <a:r>
              <a:rPr lang="en-US" sz="28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9E5B5DF-92A0-D32D-575D-D4DE668755F3}"/>
              </a:ext>
            </a:extLst>
          </p:cNvPr>
          <p:cNvSpPr txBox="1"/>
          <p:nvPr/>
        </p:nvSpPr>
        <p:spPr>
          <a:xfrm>
            <a:off x="3384466" y="3777981"/>
            <a:ext cx="266007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4. 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rinse out</a:t>
            </a:r>
            <a:r>
              <a:rPr lang="en-US" sz="280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F94A336-9C18-B0D7-A8FD-A1CE21A721FB}"/>
              </a:ext>
            </a:extLst>
          </p:cNvPr>
          <p:cNvSpPr txBox="1"/>
          <p:nvPr/>
        </p:nvSpPr>
        <p:spPr>
          <a:xfrm>
            <a:off x="3384466" y="3254761"/>
            <a:ext cx="266007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3. 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contaminated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451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7284E-6 L 0.29098 -0.054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9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31303 -0.222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0" y="-1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97531E-6 L 0.29098 0.133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9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45679E-6 L -0.31424 0.050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961DA2E5-2B59-3BE0-7EA7-BF43F4596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512088"/>
              </p:ext>
            </p:extLst>
          </p:nvPr>
        </p:nvGraphicFramePr>
        <p:xfrm>
          <a:off x="118753" y="1164558"/>
          <a:ext cx="8894618" cy="3942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6132">
                  <a:extLst>
                    <a:ext uri="{9D8B030D-6E8A-4147-A177-3AD203B41FA5}">
                      <a16:colId xmlns:a16="http://schemas.microsoft.com/office/drawing/2014/main" xmlns="" val="3689646023"/>
                    </a:ext>
                  </a:extLst>
                </a:gridCol>
                <a:gridCol w="6898486">
                  <a:extLst>
                    <a:ext uri="{9D8B030D-6E8A-4147-A177-3AD203B41FA5}">
                      <a16:colId xmlns:a16="http://schemas.microsoft.com/office/drawing/2014/main" xmlns="" val="2797382995"/>
                    </a:ext>
                  </a:extLst>
                </a:gridCol>
              </a:tblGrid>
              <a:tr h="796794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Single-use plastics can be: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+mn-lt"/>
                        </a:rPr>
                        <a:t>Tips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17645584"/>
                  </a:ext>
                </a:extLst>
              </a:tr>
              <a:tr h="113415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reduced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• use (1) </a:t>
                      </a:r>
                      <a:r>
                        <a:rPr lang="en-US" sz="2400" b="0" i="0" dirty="0">
                          <a:solidFill>
                            <a:srgbClr val="6D6E71"/>
                          </a:solidFill>
                          <a:effectLst/>
                          <a:latin typeface="+mn-lt"/>
                        </a:rPr>
                        <a:t>______________ 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instead of plastic packaging </a:t>
                      </a:r>
                    </a:p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• bring a (2) </a:t>
                      </a:r>
                      <a:r>
                        <a:rPr lang="en-US" sz="2400" b="0" i="0" dirty="0">
                          <a:solidFill>
                            <a:srgbClr val="6D6E71"/>
                          </a:solidFill>
                          <a:effectLst/>
                          <a:latin typeface="+mn-lt"/>
                        </a:rPr>
                        <a:t>_________ 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water bottle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52376405"/>
                  </a:ext>
                </a:extLst>
              </a:tr>
              <a:tr h="78518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reused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• reuse (3) </a:t>
                      </a:r>
                      <a:r>
                        <a:rPr lang="en-US" sz="2400" b="0" i="0" dirty="0">
                          <a:solidFill>
                            <a:srgbClr val="6D6E71"/>
                          </a:solidFill>
                          <a:effectLst/>
                          <a:latin typeface="+mn-lt"/>
                        </a:rPr>
                        <a:t>___________ 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many times</a:t>
                      </a:r>
                    </a:p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• reuse single-use plastic containers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7632313"/>
                  </a:ext>
                </a:extLst>
              </a:tr>
              <a:tr h="113415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recycled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• avoid plastics with (4) </a:t>
                      </a:r>
                      <a:r>
                        <a:rPr lang="en-US" sz="2400" b="0" i="0" dirty="0">
                          <a:solidFill>
                            <a:srgbClr val="6D6E71"/>
                          </a:solidFill>
                          <a:effectLst/>
                          <a:latin typeface="+mn-lt"/>
                        </a:rPr>
                        <a:t>_________ 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that are hard to recycle</a:t>
                      </a:r>
                    </a:p>
                    <a:p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• (5) </a:t>
                      </a:r>
                      <a:r>
                        <a:rPr lang="en-US" sz="2400" b="0" i="0" dirty="0">
                          <a:solidFill>
                            <a:srgbClr val="6D6E71"/>
                          </a:solidFill>
                          <a:effectLst/>
                          <a:latin typeface="+mn-lt"/>
                        </a:rPr>
                        <a:t>_________ 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containers before recycling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021998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C6E7FC-F784-DBB3-C008-16261D084ADB}"/>
              </a:ext>
            </a:extLst>
          </p:cNvPr>
          <p:cNvSpPr txBox="1"/>
          <p:nvPr/>
        </p:nvSpPr>
        <p:spPr>
          <a:xfrm>
            <a:off x="906171" y="675844"/>
            <a:ext cx="59870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Complete the summary notes.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E8B447A-5ED5-9057-23C6-D9EA8D920C4E}"/>
              </a:ext>
            </a:extLst>
          </p:cNvPr>
          <p:cNvSpPr txBox="1"/>
          <p:nvPr/>
        </p:nvSpPr>
        <p:spPr>
          <a:xfrm>
            <a:off x="3282749" y="2127630"/>
            <a:ext cx="31105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cardboard boxes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658522E-4D88-1E60-AE9F-7ED76CF337BD}"/>
              </a:ext>
            </a:extLst>
          </p:cNvPr>
          <p:cNvSpPr txBox="1"/>
          <p:nvPr/>
        </p:nvSpPr>
        <p:spPr>
          <a:xfrm>
            <a:off x="3801430" y="2498796"/>
            <a:ext cx="1326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reusable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7B06C65-9A3C-9D8D-E85E-239E7DE5A93D}"/>
              </a:ext>
            </a:extLst>
          </p:cNvPr>
          <p:cNvSpPr txBox="1"/>
          <p:nvPr/>
        </p:nvSpPr>
        <p:spPr>
          <a:xfrm>
            <a:off x="3549495" y="3102577"/>
            <a:ext cx="1711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B050"/>
                </a:solidFill>
                <a:ea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lastic bags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FF1EF5-81D5-524B-44AC-EB7EA7641028}"/>
              </a:ext>
            </a:extLst>
          </p:cNvPr>
          <p:cNvSpPr txBox="1"/>
          <p:nvPr/>
        </p:nvSpPr>
        <p:spPr>
          <a:xfrm>
            <a:off x="5260813" y="3930387"/>
            <a:ext cx="1353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numbers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3AEB3E3-B69F-2A97-D602-1C19284C3353}"/>
              </a:ext>
            </a:extLst>
          </p:cNvPr>
          <p:cNvSpPr txBox="1"/>
          <p:nvPr/>
        </p:nvSpPr>
        <p:spPr>
          <a:xfrm>
            <a:off x="2874783" y="4671329"/>
            <a:ext cx="1853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B050"/>
                </a:solidFill>
                <a:ea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inse out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B9C3972-A7D9-9FFD-0803-9AF5564D97C1}"/>
              </a:ext>
            </a:extLst>
          </p:cNvPr>
          <p:cNvSpPr/>
          <p:nvPr/>
        </p:nvSpPr>
        <p:spPr>
          <a:xfrm>
            <a:off x="470558" y="658126"/>
            <a:ext cx="435613" cy="461665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38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C6E7FC-F784-DBB3-C008-16261D084ADB}"/>
              </a:ext>
            </a:extLst>
          </p:cNvPr>
          <p:cNvSpPr txBox="1"/>
          <p:nvPr/>
        </p:nvSpPr>
        <p:spPr>
          <a:xfrm>
            <a:off x="1016544" y="723758"/>
            <a:ext cx="7110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Match the information with the right names.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86618FE-5A45-7AB2-157C-5C80E7E55FB9}"/>
              </a:ext>
            </a:extLst>
          </p:cNvPr>
          <p:cNvSpPr/>
          <p:nvPr/>
        </p:nvSpPr>
        <p:spPr>
          <a:xfrm>
            <a:off x="580931" y="708710"/>
            <a:ext cx="435613" cy="461665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F23F0D80-B56C-15D3-5EF0-5C6D45425A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929377"/>
              </p:ext>
            </p:extLst>
          </p:nvPr>
        </p:nvGraphicFramePr>
        <p:xfrm>
          <a:off x="210978" y="1317535"/>
          <a:ext cx="7196319" cy="3749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6319">
                  <a:extLst>
                    <a:ext uri="{9D8B030D-6E8A-4147-A177-3AD203B41FA5}">
                      <a16:colId xmlns:a16="http://schemas.microsoft.com/office/drawing/2014/main" xmlns="" val="1437144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</a:rPr>
                        <a:t>1. This person has learnt from a past mistake how to recycle things properly.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748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</a:rPr>
                        <a:t>2. This person’s green lifestyle is supported by a local business.</a:t>
                      </a:r>
                      <a:r>
                        <a:rPr lang="en-US" sz="2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968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</a:rPr>
                        <a:t>3. This person has learnt the recycling symbols to help the recycling process.</a:t>
                      </a:r>
                      <a:r>
                        <a:rPr lang="en-US" sz="2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56666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</a:rPr>
                        <a:t>4. This person’s green habit depends on local drinking water facilities.</a:t>
                      </a:r>
                      <a:r>
                        <a:rPr lang="en-US" sz="2400" dirty="0"/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895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</a:rPr>
                        <a:t>5. This person tries to reuse plastic takeaway containers.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2139347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8DF9E4F8-B3B1-8D0D-EB92-20A4B5C256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318663"/>
              </p:ext>
            </p:extLst>
          </p:nvPr>
        </p:nvGraphicFramePr>
        <p:xfrm>
          <a:off x="7861465" y="1317536"/>
          <a:ext cx="1199408" cy="37883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9408">
                  <a:extLst>
                    <a:ext uri="{9D8B030D-6E8A-4147-A177-3AD203B41FA5}">
                      <a16:colId xmlns:a16="http://schemas.microsoft.com/office/drawing/2014/main" xmlns="" val="3310805441"/>
                    </a:ext>
                  </a:extLst>
                </a:gridCol>
              </a:tblGrid>
              <a:tr h="7141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a. Hai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4118531"/>
                  </a:ext>
                </a:extLst>
              </a:tr>
              <a:tr h="803287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b. Phuong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8216994"/>
                  </a:ext>
                </a:extLst>
              </a:tr>
              <a:tr h="803287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c. Hoang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2380895"/>
                  </a:ext>
                </a:extLst>
              </a:tr>
              <a:tr h="7141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d.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79855395"/>
                  </a:ext>
                </a:extLst>
              </a:tr>
              <a:tr h="7141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e. Binh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3604752"/>
                  </a:ext>
                </a:extLst>
              </a:tr>
            </a:tbl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184D3A6-2226-5A55-5A00-7C6F0168E75E}"/>
              </a:ext>
            </a:extLst>
          </p:cNvPr>
          <p:cNvCxnSpPr>
            <a:cxnSpLocks/>
          </p:cNvCxnSpPr>
          <p:nvPr/>
        </p:nvCxnSpPr>
        <p:spPr>
          <a:xfrm>
            <a:off x="7407297" y="1745673"/>
            <a:ext cx="454168" cy="2838202"/>
          </a:xfrm>
          <a:prstGeom prst="line">
            <a:avLst/>
          </a:prstGeom>
          <a:ln w="38100">
            <a:solidFill>
              <a:srgbClr val="048D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911AF7D-D550-7EFE-9F15-82F009E3F3DE}"/>
              </a:ext>
            </a:extLst>
          </p:cNvPr>
          <p:cNvCxnSpPr>
            <a:cxnSpLocks/>
          </p:cNvCxnSpPr>
          <p:nvPr/>
        </p:nvCxnSpPr>
        <p:spPr>
          <a:xfrm flipV="1">
            <a:off x="7407297" y="1745673"/>
            <a:ext cx="454168" cy="826077"/>
          </a:xfrm>
          <a:prstGeom prst="line">
            <a:avLst/>
          </a:prstGeom>
          <a:ln w="38100">
            <a:solidFill>
              <a:srgbClr val="048D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34E34CB-068E-14BB-FD4F-F2BD92103C14}"/>
              </a:ext>
            </a:extLst>
          </p:cNvPr>
          <p:cNvCxnSpPr>
            <a:cxnSpLocks/>
          </p:cNvCxnSpPr>
          <p:nvPr/>
        </p:nvCxnSpPr>
        <p:spPr>
          <a:xfrm>
            <a:off x="7407297" y="3360717"/>
            <a:ext cx="454168" cy="549481"/>
          </a:xfrm>
          <a:prstGeom prst="line">
            <a:avLst/>
          </a:prstGeom>
          <a:ln w="38100">
            <a:solidFill>
              <a:srgbClr val="048D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10D851A-EDE5-5511-14AA-B915058246CA}"/>
              </a:ext>
            </a:extLst>
          </p:cNvPr>
          <p:cNvCxnSpPr>
            <a:cxnSpLocks/>
          </p:cNvCxnSpPr>
          <p:nvPr/>
        </p:nvCxnSpPr>
        <p:spPr>
          <a:xfrm flipV="1">
            <a:off x="7407297" y="2571750"/>
            <a:ext cx="454168" cy="1615044"/>
          </a:xfrm>
          <a:prstGeom prst="line">
            <a:avLst/>
          </a:prstGeom>
          <a:ln w="38100">
            <a:solidFill>
              <a:srgbClr val="048D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FB1AB07-8669-D071-1B89-3545B1745295}"/>
              </a:ext>
            </a:extLst>
          </p:cNvPr>
          <p:cNvCxnSpPr>
            <a:cxnSpLocks/>
          </p:cNvCxnSpPr>
          <p:nvPr/>
        </p:nvCxnSpPr>
        <p:spPr>
          <a:xfrm flipV="1">
            <a:off x="7407297" y="3397827"/>
            <a:ext cx="454168" cy="1471056"/>
          </a:xfrm>
          <a:prstGeom prst="line">
            <a:avLst/>
          </a:prstGeom>
          <a:ln w="38100">
            <a:solidFill>
              <a:srgbClr val="048D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16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POST-READING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C6E7FC-F784-DBB3-C008-16261D084ADB}"/>
              </a:ext>
            </a:extLst>
          </p:cNvPr>
          <p:cNvSpPr txBox="1"/>
          <p:nvPr/>
        </p:nvSpPr>
        <p:spPr>
          <a:xfrm>
            <a:off x="1016544" y="758194"/>
            <a:ext cx="5184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Discuss the following questions.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A480B1E-2271-2315-3D5B-6B1CED9E6152}"/>
              </a:ext>
            </a:extLst>
          </p:cNvPr>
          <p:cNvSpPr txBox="1"/>
          <p:nvPr/>
        </p:nvSpPr>
        <p:spPr>
          <a:xfrm>
            <a:off x="703983" y="1540698"/>
            <a:ext cx="773603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00B050"/>
                </a:solidFill>
                <a:effectLst/>
                <a:cs typeface="Times New Roman" panose="02020603050405020304" pitchFamily="18" charset="0"/>
              </a:rPr>
              <a:t>Which of the green habits in task 2</a:t>
            </a:r>
            <a:r>
              <a:rPr lang="en-US" sz="3200" b="1" i="0" dirty="0">
                <a:solidFill>
                  <a:srgbClr val="00B05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B050"/>
                </a:solidFill>
                <a:effectLst/>
                <a:cs typeface="Times New Roman" panose="02020603050405020304" pitchFamily="18" charset="0"/>
              </a:rPr>
              <a:t>have also become your habits? </a:t>
            </a:r>
          </a:p>
          <a:p>
            <a:r>
              <a:rPr lang="en-US" sz="3200" b="1" i="1" dirty="0">
                <a:solidFill>
                  <a:srgbClr val="00B050"/>
                </a:solidFill>
                <a:effectLst/>
                <a:cs typeface="Times New Roman" panose="02020603050405020304" pitchFamily="18" charset="0"/>
              </a:rPr>
              <a:t>Which one would you like to develop in the future?</a:t>
            </a:r>
            <a:r>
              <a:rPr 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1A1683D-F530-A2B9-4610-89A362D5ED74}"/>
              </a:ext>
            </a:extLst>
          </p:cNvPr>
          <p:cNvSpPr/>
          <p:nvPr/>
        </p:nvSpPr>
        <p:spPr>
          <a:xfrm>
            <a:off x="580931" y="708710"/>
            <a:ext cx="435613" cy="461665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19496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FB7A97-2050-4E17-AB89-5199898D9829}"/>
              </a:ext>
            </a:extLst>
          </p:cNvPr>
          <p:cNvSpPr txBox="1"/>
          <p:nvPr/>
        </p:nvSpPr>
        <p:spPr>
          <a:xfrm>
            <a:off x="819688" y="1512795"/>
            <a:ext cx="759303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about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green living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Reading for specific information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Arial" panose="020B0604020202020204" pitchFamily="34" charset="0"/>
              </a:rPr>
              <a:t>Write a paragraph about what green habits you would like to develop in the future.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Prepare materials for the project in Lesson 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xmlns="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rgbClr val="FFFFFF"/>
                </a:solidFill>
                <a:effectLst/>
                <a:latin typeface="UTMFacebookK&amp;TBold"/>
              </a:rPr>
              <a:t>GREEN LIVING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READING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09399F7-44CB-F8D5-78C2-4555DA974D89}"/>
              </a:ext>
            </a:extLst>
          </p:cNvPr>
          <p:cNvSpPr txBox="1"/>
          <p:nvPr/>
        </p:nvSpPr>
        <p:spPr>
          <a:xfrm>
            <a:off x="466725" y="3269170"/>
            <a:ext cx="8496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Going green with plastics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ngộ nghĩnh mèo kit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WordArt 3"/>
          <p:cNvSpPr>
            <a:spLocks noChangeArrowheads="1" noChangeShapeType="1" noTextEdit="1"/>
          </p:cNvSpPr>
          <p:nvPr/>
        </p:nvSpPr>
        <p:spPr bwMode="auto">
          <a:xfrm>
            <a:off x="1312081" y="1328743"/>
            <a:ext cx="4367213" cy="12430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 dirty="0" smtClean="0"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Thank </a:t>
            </a:r>
            <a:r>
              <a:rPr lang="en-US" sz="2025" kern="10" dirty="0"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89480975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mph" presetSubtype="0" accel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973714" y="735972"/>
            <a:ext cx="141282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125525" y="1557144"/>
            <a:ext cx="1637250" cy="56032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PRE-READING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41268" y="2567594"/>
            <a:ext cx="1857484" cy="58286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WHILE-READING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765862"/>
            <a:ext cx="390195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Video watching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71" y="1389059"/>
            <a:ext cx="3901958" cy="730288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Solve the quiz.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71" y="2289191"/>
            <a:ext cx="3901959" cy="112047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Matching.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Complete the summary notes.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Match the information with the names.</a:t>
            </a: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2386539" y="981748"/>
            <a:ext cx="557611" cy="575396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570011" y="1837306"/>
            <a:ext cx="555515" cy="730288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125525" y="3583457"/>
            <a:ext cx="1857483" cy="560323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POST-READING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70" y="4330718"/>
            <a:ext cx="3901957" cy="582268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cxnSpLocks/>
            <a:stCxn id="31" idx="1"/>
            <a:endCxn id="34" idx="0"/>
          </p:cNvCxnSpPr>
          <p:nvPr/>
        </p:nvCxnSpPr>
        <p:spPr>
          <a:xfrm rot="10800000" flipV="1">
            <a:off x="1682223" y="3863618"/>
            <a:ext cx="443303" cy="467099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753480" y="4330718"/>
            <a:ext cx="1857484" cy="56032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2498752" y="2859026"/>
            <a:ext cx="555515" cy="724431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70" y="3620386"/>
            <a:ext cx="3901957" cy="4996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5: Discussion.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Facebook K&amp;T" panose="02040603050506020204" pitchFamily="18" charset="0"/>
              </a:rPr>
              <a:t>READING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E45983"/>
                </a:solidFill>
                <a:latin typeface="Bookman Old Style" pitchFamily="18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2" name="READING - WARM UP">
            <a:hlinkClick r:id="" action="ppaction://media"/>
            <a:extLst>
              <a:ext uri="{FF2B5EF4-FFF2-40B4-BE49-F238E27FC236}">
                <a16:creationId xmlns:a16="http://schemas.microsoft.com/office/drawing/2014/main" xmlns="" id="{2FD01AC6-79CE-7CDC-9F01-10E084B8B8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441" y="790915"/>
            <a:ext cx="7737929" cy="435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5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FacebookK&amp;TBold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F9FC1EC-2463-FFF7-D00A-9DBE7DD35206}"/>
              </a:ext>
            </a:extLst>
          </p:cNvPr>
          <p:cNvSpPr/>
          <p:nvPr/>
        </p:nvSpPr>
        <p:spPr>
          <a:xfrm>
            <a:off x="427171" y="708162"/>
            <a:ext cx="435613" cy="461665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90E222-49BA-8F03-6BC6-2926C93A45FA}"/>
              </a:ext>
            </a:extLst>
          </p:cNvPr>
          <p:cNvSpPr txBox="1"/>
          <p:nvPr/>
        </p:nvSpPr>
        <p:spPr>
          <a:xfrm>
            <a:off x="862784" y="75566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UTMAvoBold"/>
              </a:rPr>
              <a:t>Work in pairs to solve the quiz.</a:t>
            </a:r>
            <a:r>
              <a:rPr lang="en-US" sz="24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9B9F90-FD5D-9EBC-1323-0B2CD1025A3A}"/>
              </a:ext>
            </a:extLst>
          </p:cNvPr>
          <p:cNvSpPr txBox="1"/>
          <p:nvPr/>
        </p:nvSpPr>
        <p:spPr>
          <a:xfrm>
            <a:off x="273196" y="1554753"/>
            <a:ext cx="859760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1.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It takes about </a:t>
            </a:r>
            <a:r>
              <a:rPr lang="en-US" sz="3200" b="0" i="0" dirty="0">
                <a:solidFill>
                  <a:srgbClr val="6D6E71"/>
                </a:solidFill>
                <a:effectLst/>
                <a:latin typeface="UTM-Avo"/>
              </a:rPr>
              <a:t>_____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years for one plastic bottle to decompose in the ground.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	A.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4.5 		</a:t>
            </a:r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45 		</a:t>
            </a:r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C.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450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2.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Around </a:t>
            </a:r>
            <a:r>
              <a:rPr lang="en-US" sz="3200" b="0" i="0" dirty="0">
                <a:solidFill>
                  <a:srgbClr val="6D6E71"/>
                </a:solidFill>
                <a:effectLst/>
                <a:latin typeface="UTM-Avo"/>
              </a:rPr>
              <a:t>_____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plastic bottles are thrown away every year.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	A.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13 thousand 	</a:t>
            </a:r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13 million 	</a:t>
            </a:r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C.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13 billion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3BB69E7-7848-6C59-7B18-0E2C090E828C}"/>
              </a:ext>
            </a:extLst>
          </p:cNvPr>
          <p:cNvSpPr/>
          <p:nvPr/>
        </p:nvSpPr>
        <p:spPr>
          <a:xfrm>
            <a:off x="6626431" y="2571750"/>
            <a:ext cx="593766" cy="53958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255B462-44C4-120D-36E2-40181A8D319A}"/>
              </a:ext>
            </a:extLst>
          </p:cNvPr>
          <p:cNvSpPr/>
          <p:nvPr/>
        </p:nvSpPr>
        <p:spPr>
          <a:xfrm>
            <a:off x="6626431" y="4019345"/>
            <a:ext cx="593766" cy="53958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FacebookK&amp;TBold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F9FC1EC-2463-FFF7-D00A-9DBE7DD35206}"/>
              </a:ext>
            </a:extLst>
          </p:cNvPr>
          <p:cNvSpPr/>
          <p:nvPr/>
        </p:nvSpPr>
        <p:spPr>
          <a:xfrm>
            <a:off x="427171" y="708162"/>
            <a:ext cx="435613" cy="461665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90E222-49BA-8F03-6BC6-2926C93A45FA}"/>
              </a:ext>
            </a:extLst>
          </p:cNvPr>
          <p:cNvSpPr txBox="1"/>
          <p:nvPr/>
        </p:nvSpPr>
        <p:spPr>
          <a:xfrm>
            <a:off x="862784" y="75566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UTMAvoBold"/>
              </a:rPr>
              <a:t>Work in pairs to solve the quiz.</a:t>
            </a:r>
            <a:r>
              <a:rPr lang="en-US" sz="24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9B9F90-FD5D-9EBC-1323-0B2CD1025A3A}"/>
              </a:ext>
            </a:extLst>
          </p:cNvPr>
          <p:cNvSpPr txBox="1"/>
          <p:nvPr/>
        </p:nvSpPr>
        <p:spPr>
          <a:xfrm>
            <a:off x="130629" y="1595590"/>
            <a:ext cx="844335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3.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Plastic bags and other plastic waste kill around </a:t>
            </a:r>
            <a:r>
              <a:rPr lang="en-US" sz="3200" b="0" i="0" dirty="0">
                <a:solidFill>
                  <a:srgbClr val="6D6E71"/>
                </a:solidFill>
                <a:effectLst/>
                <a:latin typeface="UTM-Avo"/>
              </a:rPr>
              <a:t>_____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sea animals every year.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	A.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100 million 	</a:t>
            </a:r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10 million 	</a:t>
            </a:r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C.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1 million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4.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Nearly </a:t>
            </a:r>
            <a:r>
              <a:rPr lang="en-US" sz="3200" b="0" i="0" dirty="0">
                <a:solidFill>
                  <a:srgbClr val="6D6E71"/>
                </a:solidFill>
                <a:effectLst/>
                <a:latin typeface="UTM-Avo"/>
              </a:rPr>
              <a:t>_____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of plastic ever made still exists today.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	A.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100% 		</a:t>
            </a:r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B.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50% 		</a:t>
            </a:r>
            <a:r>
              <a:rPr lang="en-US" sz="3200" b="1" i="0" dirty="0">
                <a:solidFill>
                  <a:srgbClr val="E45A83"/>
                </a:solidFill>
                <a:effectLst/>
                <a:latin typeface="UTMAvoBold"/>
              </a:rPr>
              <a:t>C.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UTM-Avo"/>
              </a:rPr>
              <a:t>10%</a:t>
            </a:r>
            <a:r>
              <a:rPr lang="en-US" sz="3200" dirty="0"/>
              <a:t>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A3F889C-9692-626C-47F8-770DF8A74E72}"/>
              </a:ext>
            </a:extLst>
          </p:cNvPr>
          <p:cNvSpPr/>
          <p:nvPr/>
        </p:nvSpPr>
        <p:spPr>
          <a:xfrm>
            <a:off x="985652" y="2579499"/>
            <a:ext cx="593766" cy="53958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5EA0F69-C4C6-4EBF-FF0D-BF1F32994752}"/>
              </a:ext>
            </a:extLst>
          </p:cNvPr>
          <p:cNvSpPr/>
          <p:nvPr/>
        </p:nvSpPr>
        <p:spPr>
          <a:xfrm>
            <a:off x="985652" y="4102993"/>
            <a:ext cx="593766" cy="53958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9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15576" y="95014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leftover (n)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9359" y="3361467"/>
            <a:ext cx="62332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remaining after all the rest has been used, taken, or eaten</a:t>
            </a:r>
          </a:p>
        </p:txBody>
      </p:sp>
      <p:sp>
        <p:nvSpPr>
          <p:cNvPr id="2" name="Rectangle 1"/>
          <p:cNvSpPr/>
          <p:nvPr/>
        </p:nvSpPr>
        <p:spPr>
          <a:xfrm>
            <a:off x="1045031" y="1780681"/>
            <a:ext cx="3228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leftəʊvə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1026" name="Picture 2" descr="How to use up leftovers and make food go further in lockdown Leftovers Life  home cooking cooking shop | The Independent">
            <a:extLst>
              <a:ext uri="{FF2B5EF4-FFF2-40B4-BE49-F238E27FC236}">
                <a16:creationId xmlns:a16="http://schemas.microsoft.com/office/drawing/2014/main" xmlns="" id="{95581E26-1ED3-F499-E0A7-3D43CEF30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627" y="1123430"/>
            <a:ext cx="3145668" cy="209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5. leftover">
            <a:hlinkClick r:id="" action="ppaction://media"/>
            <a:extLst>
              <a:ext uri="{FF2B5EF4-FFF2-40B4-BE49-F238E27FC236}">
                <a16:creationId xmlns:a16="http://schemas.microsoft.com/office/drawing/2014/main" xmlns="" id="{FE03BE60-471E-768D-9306-1D907C987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6318" y="2571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4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0436" y="917355"/>
            <a:ext cx="5094514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contaminated (adj)  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7857" y="3655936"/>
            <a:ext cx="4103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poisonous or not pure</a:t>
            </a:r>
          </a:p>
        </p:txBody>
      </p:sp>
      <p:sp>
        <p:nvSpPr>
          <p:cNvPr id="2" name="Rectangle 1"/>
          <p:cNvSpPr/>
          <p:nvPr/>
        </p:nvSpPr>
        <p:spPr>
          <a:xfrm>
            <a:off x="1045030" y="1780681"/>
            <a:ext cx="3649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kənˈtæmɪneɪtɪd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2050" name="Picture 2" descr="How Do Contaminants Get In Your Drinking Water? - Multipure">
            <a:extLst>
              <a:ext uri="{FF2B5EF4-FFF2-40B4-BE49-F238E27FC236}">
                <a16:creationId xmlns:a16="http://schemas.microsoft.com/office/drawing/2014/main" xmlns="" id="{A624E419-13B1-91C4-E812-208C56B5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973414"/>
            <a:ext cx="3331029" cy="22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6. contaminated">
            <a:hlinkClick r:id="" action="ppaction://media"/>
            <a:extLst>
              <a:ext uri="{FF2B5EF4-FFF2-40B4-BE49-F238E27FC236}">
                <a16:creationId xmlns:a16="http://schemas.microsoft.com/office/drawing/2014/main" xmlns="" id="{0379FDBE-7328-E92D-ECF9-51207D2D2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1292" y="2596416"/>
            <a:ext cx="593645" cy="59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00081" y="898281"/>
            <a:ext cx="4275117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chemeClr val="accent2"/>
                </a:solidFill>
              </a:rPr>
              <a:t>get rid of</a:t>
            </a:r>
            <a:endParaRPr lang="en-US" sz="54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2" y="3277617"/>
            <a:ext cx="69843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to throw away or destroy something you do not want anymore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074" name="Picture 2" descr="Tra từ get rid of - Từ điển WordNet v3.1 - WordNet Dictionary">
            <a:extLst>
              <a:ext uri="{FF2B5EF4-FFF2-40B4-BE49-F238E27FC236}">
                <a16:creationId xmlns:a16="http://schemas.microsoft.com/office/drawing/2014/main" xmlns="" id="{9CC1F4CE-680B-F193-DE37-91BE8EAB5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338" y="900447"/>
            <a:ext cx="2688516" cy="22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7. get rid of">
            <a:hlinkClick r:id="" action="ppaction://media"/>
            <a:extLst>
              <a:ext uri="{FF2B5EF4-FFF2-40B4-BE49-F238E27FC236}">
                <a16:creationId xmlns:a16="http://schemas.microsoft.com/office/drawing/2014/main" xmlns="" id="{68014A52-177C-D4DC-1BDC-2194542C8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7564" y="2595289"/>
            <a:ext cx="513275" cy="5132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77E50F7-4A19-6605-F726-CAF669FE1F78}"/>
              </a:ext>
            </a:extLst>
          </p:cNvPr>
          <p:cNvSpPr/>
          <p:nvPr/>
        </p:nvSpPr>
        <p:spPr>
          <a:xfrm>
            <a:off x="812924" y="1789595"/>
            <a:ext cx="3649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ɡet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rɪd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əv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9131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2293</TotalTime>
  <Words>671</Words>
  <Application>Microsoft Office PowerPoint</Application>
  <PresentationFormat>On-screen Show (16:9)</PresentationFormat>
  <Paragraphs>160</Paragraphs>
  <Slides>20</Slides>
  <Notes>14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User</cp:lastModifiedBy>
  <cp:revision>91</cp:revision>
  <dcterms:created xsi:type="dcterms:W3CDTF">2020-12-09T02:04:09Z</dcterms:created>
  <dcterms:modified xsi:type="dcterms:W3CDTF">2025-01-25T05:46:01Z</dcterms:modified>
</cp:coreProperties>
</file>