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470" r:id="rId2"/>
    <p:sldId id="257" r:id="rId3"/>
    <p:sldId id="444" r:id="rId4"/>
    <p:sldId id="445" r:id="rId5"/>
    <p:sldId id="350" r:id="rId6"/>
    <p:sldId id="446" r:id="rId7"/>
    <p:sldId id="447" r:id="rId8"/>
    <p:sldId id="450" r:id="rId9"/>
    <p:sldId id="463" r:id="rId10"/>
    <p:sldId id="464" r:id="rId11"/>
    <p:sldId id="466" r:id="rId12"/>
    <p:sldId id="448" r:id="rId13"/>
    <p:sldId id="451" r:id="rId14"/>
    <p:sldId id="452" r:id="rId15"/>
    <p:sldId id="467" r:id="rId16"/>
    <p:sldId id="453" r:id="rId17"/>
    <p:sldId id="454" r:id="rId18"/>
    <p:sldId id="468" r:id="rId19"/>
    <p:sldId id="457" r:id="rId20"/>
    <p:sldId id="458" r:id="rId21"/>
    <p:sldId id="459" r:id="rId22"/>
    <p:sldId id="462" r:id="rId23"/>
    <p:sldId id="455" r:id="rId24"/>
    <p:sldId id="460" r:id="rId25"/>
    <p:sldId id="45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153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61C3E-BF17-4048-BD31-A9A1696F413C}" type="datetimeFigureOut">
              <a:rPr lang="en-US" smtClean="0"/>
              <a:t>1/25/2025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221AB-A117-4CE8-8ED2-DF66F44B99AA}" type="slidenum">
              <a:rPr lang="en-US" smtClean="0"/>
              <a:t>‹#›</a:t>
            </a:fld>
            <a:endParaRPr lang="en-US"/>
          </a:p>
        </p:txBody>
      </p:sp>
    </p:spTree>
    <p:extLst>
      <p:ext uri="{BB962C8B-B14F-4D97-AF65-F5344CB8AC3E}">
        <p14:creationId xmlns:p14="http://schemas.microsoft.com/office/powerpoint/2010/main" val="30784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8E0246C-E44A-454F-6200-2C1F4F8BFF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382E55B2-8009-4930-89AC-AEFE2AF05EFF}" type="slidenum">
              <a:rPr lang="en-US" altLang="en-US" sz="1200" b="0" smtClean="0">
                <a:latin typeface="Arial" panose="020B0604020202020204" pitchFamily="34" charset="0"/>
              </a:rPr>
              <a:pPr/>
              <a:t>2</a:t>
            </a:fld>
            <a:endParaRPr lang="en-US" altLang="en-US" sz="1200" b="0">
              <a:latin typeface="Arial" panose="020B0604020202020204" pitchFamily="34" charset="0"/>
            </a:endParaRPr>
          </a:p>
        </p:txBody>
      </p:sp>
      <p:sp>
        <p:nvSpPr>
          <p:cNvPr id="15363" name="Rectangle 2">
            <a:extLst>
              <a:ext uri="{FF2B5EF4-FFF2-40B4-BE49-F238E27FC236}">
                <a16:creationId xmlns:a16="http://schemas.microsoft.com/office/drawing/2014/main" id="{0015BA2F-1A64-58EF-132D-25DC95AD4BD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1C7F227-CCB2-BDC7-674C-3DE3280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11</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8186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12</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9120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13</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0903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1687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15</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19348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16</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3638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17</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5935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18</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40922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19</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560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20</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3867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14A5595-DAB5-AD4E-C33C-42CBABF6D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A072DD4E-698D-405B-AF8F-036D9268F555}" type="slidenum">
              <a:rPr lang="en-US" altLang="en-US" sz="1200" b="0" smtClean="0">
                <a:latin typeface="Arial" panose="020B0604020202020204" pitchFamily="34" charset="0"/>
              </a:rPr>
              <a:pPr/>
              <a:t>3</a:t>
            </a:fld>
            <a:endParaRPr lang="en-US" altLang="en-US" sz="1200" b="0">
              <a:latin typeface="Arial" panose="020B0604020202020204" pitchFamily="34" charset="0"/>
            </a:endParaRPr>
          </a:p>
        </p:txBody>
      </p:sp>
      <p:sp>
        <p:nvSpPr>
          <p:cNvPr id="17411" name="Rectangle 2">
            <a:extLst>
              <a:ext uri="{FF2B5EF4-FFF2-40B4-BE49-F238E27FC236}">
                <a16:creationId xmlns:a16="http://schemas.microsoft.com/office/drawing/2014/main" id="{13048945-5E2F-2C51-0B57-B324CC1F539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0F008D8-E22B-CDFA-8D47-273C26557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21</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07427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22</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24450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23</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4654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1360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25</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2337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1C85B9F-3815-44CF-6ED8-5CD1AFFBF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BD625D46-6350-41EA-8793-4E61C8160157}" type="slidenum">
              <a:rPr lang="en-US" altLang="en-US" sz="1200" b="0" smtClean="0">
                <a:latin typeface="Arial" panose="020B0604020202020204" pitchFamily="34" charset="0"/>
              </a:rPr>
              <a:pPr/>
              <a:t>4</a:t>
            </a:fld>
            <a:endParaRPr lang="en-US" altLang="en-US" sz="1200" b="0">
              <a:latin typeface="Arial" panose="020B0604020202020204" pitchFamily="34" charset="0"/>
            </a:endParaRPr>
          </a:p>
        </p:txBody>
      </p:sp>
      <p:sp>
        <p:nvSpPr>
          <p:cNvPr id="19459" name="Rectangle 2">
            <a:extLst>
              <a:ext uri="{FF2B5EF4-FFF2-40B4-BE49-F238E27FC236}">
                <a16:creationId xmlns:a16="http://schemas.microsoft.com/office/drawing/2014/main" id="{A1AE0BD6-6859-3B6C-B4CD-F1AFAB7D3CA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111C2ED-0D96-6455-38E3-76803BE88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5</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6</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9286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7</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014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8</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4978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9</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6740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10</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5776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48179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418103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9567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62062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94D84-6E42-4913-8A0E-8DEA5F788C1D}"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9645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94D84-6E42-4913-8A0E-8DEA5F788C1D}"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30967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94D84-6E42-4913-8A0E-8DEA5F788C1D}"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85348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594D84-6E42-4913-8A0E-8DEA5F788C1D}"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4176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94D84-6E42-4913-8A0E-8DEA5F788C1D}"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46082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94D84-6E42-4913-8A0E-8DEA5F788C1D}"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38604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94D84-6E42-4913-8A0E-8DEA5F788C1D}"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190037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94D84-6E42-4913-8A0E-8DEA5F788C1D}" type="datetimeFigureOut">
              <a:rPr lang="en-US" smtClean="0"/>
              <a:t>1/25/2025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8AC0A-BB5E-48B6-BC83-7092385B442A}" type="slidenum">
              <a:rPr lang="en-US" smtClean="0"/>
              <a:t>‹#›</a:t>
            </a:fld>
            <a:endParaRPr lang="en-US"/>
          </a:p>
        </p:txBody>
      </p:sp>
    </p:spTree>
    <p:extLst>
      <p:ext uri="{BB962C8B-B14F-4D97-AF65-F5344CB8AC3E}">
        <p14:creationId xmlns:p14="http://schemas.microsoft.com/office/powerpoint/2010/main" val="3608528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1.gif"/><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1.gif"/><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1.gif"/><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1.gif"/><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1.gif"/><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s://vi.wikipedia.org/wiki/B%E1%BB%99_Ch%C3%ADnh_tr%E1%BB%8B_Ban_Ch%E1%BA%A5p_h%C3%A0nh_Trung_%C6%B0%C6%A1ng_%C4%90%E1%BA%A3ng_C%E1%BB%99ng_s%E1%BA%A3n_Vi%E1%BB%87t_Nam" TargetMode="External"/><Relationship Id="rId3" Type="http://schemas.openxmlformats.org/officeDocument/2006/relationships/image" Target="../media/image9.png"/><Relationship Id="rId7" Type="http://schemas.openxmlformats.org/officeDocument/2006/relationships/hyperlink" Target="https://vi.wikipedia.org/wiki/Phan_V%C4%83n_Giang" TargetMode="External"/><Relationship Id="rId12" Type="http://schemas.openxmlformats.org/officeDocument/2006/relationships/hyperlink" Target="https://vi.wikipedia.org/wiki/Qu%C3%A2n_%E1%BB%A7y_Trung_%C6%B0%C6%A1ng_Vi%E1%BB%87t_Na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vi.wikipedia.org/wiki/%C4%90%E1%BA%A1i_t%C6%B0%E1%BB%9Bng_Qu%C3%A2n_%C4%91%E1%BB%99i_Nh%C3%A2n_d%C3%A2n_Vi%E1%BB%87t_Nam" TargetMode="External"/><Relationship Id="rId11" Type="http://schemas.openxmlformats.org/officeDocument/2006/relationships/hyperlink" Target="https://vi.wikipedia.org/wiki/H%E1%BB%99i_%C4%91%E1%BB%93ng_qu%E1%BB%91c_ph%C3%B2ng_v%C3%A0_an_ninh_Vi%E1%BB%87t_Nam" TargetMode="External"/><Relationship Id="rId5" Type="http://schemas.openxmlformats.org/officeDocument/2006/relationships/image" Target="../media/image11.gif"/><Relationship Id="rId10" Type="http://schemas.openxmlformats.org/officeDocument/2006/relationships/hyperlink" Target="https://vi.wikipedia.org/wiki/B%E1%BB%99_Qu%E1%BB%91c_ph%C3%B2ng_Vi%E1%BB%87t_Nam" TargetMode="External"/><Relationship Id="rId4" Type="http://schemas.openxmlformats.org/officeDocument/2006/relationships/image" Target="../media/image10.gif"/><Relationship Id="rId9" Type="http://schemas.openxmlformats.org/officeDocument/2006/relationships/hyperlink" Target="https://vi.wikipedia.org/wiki/Ch%C3%ADnh_ph%E1%BB%A7_Vi%E1%BB%87t_Na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gif"/><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11.gif"/><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1.gif"/><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8" Type="http://schemas.openxmlformats.org/officeDocument/2006/relationships/hyperlink" Target="https://vi.wikipedia.org/wiki/T%C3%B4_L%C3%A2m" TargetMode="External"/><Relationship Id="rId13" Type="http://schemas.openxmlformats.org/officeDocument/2006/relationships/hyperlink" Target="https://vi.wikipedia.org/wiki/B%E1%BB%99_C%C3%B4ng_an_(Vi%E1%BB%87t_Nam)" TargetMode="External"/><Relationship Id="rId3" Type="http://schemas.openxmlformats.org/officeDocument/2006/relationships/image" Target="../media/image9.png"/><Relationship Id="rId7" Type="http://schemas.openxmlformats.org/officeDocument/2006/relationships/hyperlink" Target="https://vi.wikipedia.org/wiki/%C4%90%E1%BA%A1i_t%C6%B0%E1%BB%9Bng_C%C3%B4ng_an_nh%C3%A2n_d%C3%A2n_Vi%E1%BB%87t_Nam" TargetMode="External"/><Relationship Id="rId12" Type="http://schemas.openxmlformats.org/officeDocument/2006/relationships/hyperlink" Target="https://vi.wikipedia.org/wiki/Ch%C3%ADnh_ph%E1%BB%A7_Vi%E1%BB%87t_Na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hyperlink" Target="https://vi.wikipedia.org/wiki/H%E1%BB%99i_%C4%91%E1%BB%93ng_Qu%E1%BB%91c_ph%C3%B2ng_v%C3%A0_An_ninh_Vi%E1%BB%87t_Nam" TargetMode="External"/><Relationship Id="rId5" Type="http://schemas.openxmlformats.org/officeDocument/2006/relationships/image" Target="../media/image11.gif"/><Relationship Id="rId10" Type="http://schemas.openxmlformats.org/officeDocument/2006/relationships/hyperlink" Target="https://vi.wikipedia.org/wiki/Ban_Ch%E1%BB%89_%C4%91%E1%BA%A1o_c%E1%BA%A3i_c%C3%A1ch_T%C6%B0_ph%C3%A1p_Trung_%C6%B0%C6%A1ng_%C4%90%E1%BA%A3ng_C%E1%BB%99ng_s%E1%BA%A3n_Vi%E1%BB%87t_Nam" TargetMode="External"/><Relationship Id="rId4" Type="http://schemas.openxmlformats.org/officeDocument/2006/relationships/image" Target="../media/image10.gif"/><Relationship Id="rId9" Type="http://schemas.openxmlformats.org/officeDocument/2006/relationships/hyperlink" Target="https://vi.wikipedia.org/wiki/B%E1%BB%99_Ch%C3%ADnh_tr%E1%BB%8B_Ban_Ch%E1%BA%A5p_h%C3%A0nh_Trung_%C6%B0%C6%A1ng_%C4%90%E1%BA%A3ng_C%E1%BB%99ng_s%E1%BA%A3n_Vi%E1%BB%87t_Nam" TargetMode="External"/><Relationship Id="rId14" Type="http://schemas.openxmlformats.org/officeDocument/2006/relationships/hyperlink" Target="https://vi.wikipedia.org/wiki/%C4%90%E1%BA%A3ng_%E1%BB%A7y_C%C3%B4ng_an_Trung_%C6%B0%C6%A1ng_(Vi%E1%BB%87t_Na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11.gif"/><Relationship Id="rId4" Type="http://schemas.openxmlformats.org/officeDocument/2006/relationships/image" Target="../media/image10.gi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11.gif"/><Relationship Id="rId4" Type="http://schemas.openxmlformats.org/officeDocument/2006/relationships/image" Target="../media/image10.gif"/></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1.gif"/><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 name="Picture 4">
            <a:extLst>
              <a:ext uri="{FF2B5EF4-FFF2-40B4-BE49-F238E27FC236}">
                <a16:creationId xmlns:a16="http://schemas.microsoft.com/office/drawing/2014/main" id="{F3FF4772-D7C8-4255-AF8E-2D7693E757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724" y="491664"/>
            <a:ext cx="1382316" cy="64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a:extLst>
              <a:ext uri="{FF2B5EF4-FFF2-40B4-BE49-F238E27FC236}">
                <a16:creationId xmlns:a16="http://schemas.microsoft.com/office/drawing/2014/main" id="{6930F2A3-35D8-4F2E-B47F-F69419C054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9805" y="495448"/>
            <a:ext cx="1376363" cy="64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rapezoid 28">
            <a:extLst>
              <a:ext uri="{FF2B5EF4-FFF2-40B4-BE49-F238E27FC236}">
                <a16:creationId xmlns:a16="http://schemas.microsoft.com/office/drawing/2014/main" id="{C2316829-37E9-4C47-A5E1-22B92CCCA7BF}"/>
              </a:ext>
            </a:extLst>
          </p:cNvPr>
          <p:cNvSpPr/>
          <p:nvPr/>
        </p:nvSpPr>
        <p:spPr bwMode="auto">
          <a:xfrm>
            <a:off x="1971197" y="491664"/>
            <a:ext cx="5313218" cy="1090463"/>
          </a:xfrm>
          <a:prstGeom prst="trapezoid">
            <a:avLst>
              <a:gd name="adj" fmla="val 21078"/>
            </a:avLst>
          </a:prstGeom>
          <a:solidFill>
            <a:srgbClr val="CC0000"/>
          </a:solidFill>
          <a:ln>
            <a:solidFill>
              <a:srgbClr val="FF00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34" name="Picture 2" descr="Hà Liêm – Khoa Công Nghệ Ô Tô – Đại Học Công Nghiệp HCM">
            <a:extLst>
              <a:ext uri="{FF2B5EF4-FFF2-40B4-BE49-F238E27FC236}">
                <a16:creationId xmlns:a16="http://schemas.microsoft.com/office/drawing/2014/main" id="{FC5CAC50-8198-45FC-B889-69D502AC07F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0" b="99750" l="250" r="99750">
                        <a14:foregroundMark x1="33250" y1="9000" x2="13250" y2="43000"/>
                        <a14:foregroundMark x1="13250" y1="43000" x2="9250" y2="60000"/>
                        <a14:foregroundMark x1="9250" y1="60000" x2="12500" y2="74000"/>
                        <a14:foregroundMark x1="12500" y1="74000" x2="20500" y2="84250"/>
                        <a14:foregroundMark x1="20500" y1="84250" x2="32500" y2="91250"/>
                        <a14:foregroundMark x1="32500" y1="91250" x2="45250" y2="92250"/>
                        <a14:foregroundMark x1="45250" y1="92250" x2="63500" y2="91000"/>
                        <a14:foregroundMark x1="63500" y1="91000" x2="88500" y2="71250"/>
                        <a14:foregroundMark x1="88500" y1="71250" x2="95307" y2="55141"/>
                        <a14:foregroundMark x1="95122" y1="49424" x2="92500" y2="37250"/>
                        <a14:foregroundMark x1="92500" y1="37250" x2="70250" y2="17000"/>
                        <a14:foregroundMark x1="70250" y1="17000" x2="37500" y2="7750"/>
                        <a14:foregroundMark x1="37500" y1="7750" x2="31750" y2="10500"/>
                        <a14:foregroundMark x1="10000" y1="28000" x2="5439" y2="48145"/>
                        <a14:foregroundMark x1="4335" y1="62041" x2="4500" y2="65750"/>
                        <a14:foregroundMark x1="32500" y1="52500" x2="83500" y2="64250"/>
                        <a14:foregroundMark x1="83500" y1="64250" x2="83500" y2="64250"/>
                        <a14:foregroundMark x1="89000" y1="44750" x2="85250" y2="61750"/>
                        <a14:foregroundMark x1="85250" y1="61750" x2="77250" y2="72250"/>
                        <a14:foregroundMark x1="77250" y1="72250" x2="56750" y2="73500"/>
                        <a14:foregroundMark x1="56750" y1="73500" x2="48000" y2="63250"/>
                        <a14:foregroundMark x1="48000" y1="63250" x2="45250" y2="51000"/>
                        <a14:foregroundMark x1="45250" y1="51000" x2="58750" y2="49500"/>
                        <a14:foregroundMark x1="58750" y1="49500" x2="57250" y2="62500"/>
                        <a14:foregroundMark x1="57250" y1="62500" x2="51000" y2="51500"/>
                        <a14:foregroundMark x1="51000" y1="51500" x2="53250" y2="52000"/>
                        <a14:foregroundMark x1="32500" y1="44750" x2="43500" y2="73000"/>
                        <a14:foregroundMark x1="58750" y1="43250" x2="64250" y2="54750"/>
                        <a14:foregroundMark x1="64250" y1="54750" x2="66500" y2="57000"/>
                        <a14:foregroundMark x1="52500" y1="52000" x2="74750" y2="52750"/>
                        <a14:foregroundMark x1="54000" y1="62000" x2="77500" y2="62500"/>
                        <a14:foregroundMark x1="6000" y1="39750" x2="6250" y2="52250"/>
                        <a14:foregroundMark x1="6250" y1="52250" x2="15750" y2="69500"/>
                        <a14:foregroundMark x1="15250" y1="44500" x2="15250" y2="71500"/>
                        <a14:foregroundMark x1="15250" y1="71500" x2="16750" y2="74500"/>
                        <a14:foregroundMark x1="4250" y1="65750" x2="13750" y2="76250"/>
                        <a14:foregroundMark x1="13750" y1="76250" x2="32250" y2="84500"/>
                        <a14:foregroundMark x1="5750" y1="68000" x2="11500" y2="79500"/>
                        <a14:foregroundMark x1="11500" y1="79500" x2="21250" y2="86250"/>
                        <a14:foregroundMark x1="11000" y1="80250" x2="36500" y2="94500"/>
                        <a14:foregroundMark x1="15000" y1="83000" x2="24500" y2="90750"/>
                        <a14:foregroundMark x1="24500" y1="90750" x2="35683" y2="95271"/>
                        <a14:foregroundMark x1="11750" y1="81000" x2="21000" y2="90250"/>
                        <a14:foregroundMark x1="21000" y1="90250" x2="22250" y2="90750"/>
                        <a14:foregroundMark x1="10250" y1="78500" x2="15000" y2="85000"/>
                        <a14:foregroundMark x1="34750" y1="94250" x2="50750" y2="96000"/>
                        <a14:foregroundMark x1="50750" y1="96000" x2="71000" y2="92000"/>
                        <a14:foregroundMark x1="64124" y1="95965" x2="75000" y2="91000"/>
                        <a14:foregroundMark x1="75000" y1="91000" x2="93750" y2="69000"/>
                        <a14:foregroundMark x1="89638" y1="75236" x2="77250" y2="89000"/>
                        <a14:foregroundMark x1="93000" y1="71500" x2="91093" y2="73619"/>
                        <a14:foregroundMark x1="79000" y1="89000" x2="88500" y2="80000"/>
                        <a14:foregroundMark x1="88500" y1="80000" x2="89177" y2="78953"/>
                        <a14:foregroundMark x1="92211" y1="74318" x2="93000" y2="73250"/>
                        <a14:foregroundMark x1="85250" y1="83750" x2="88913" y2="78788"/>
                        <a14:foregroundMark x1="93000" y1="73250" x2="96464" y2="62090"/>
                        <a14:foregroundMark x1="89874" y1="79389" x2="85000" y2="84750"/>
                        <a14:foregroundMark x1="34000" y1="45500" x2="50500" y2="50500"/>
                        <a14:foregroundMark x1="35750" y1="50250" x2="48750" y2="53500"/>
                        <a14:foregroundMark x1="60500" y1="46500" x2="75250" y2="50250"/>
                        <a14:foregroundMark x1="49500" y1="58750" x2="70000" y2="57000"/>
                        <a14:foregroundMark x1="48500" y1="60750" x2="68750" y2="72000"/>
                        <a14:foregroundMark x1="6250" y1="27500" x2="25000" y2="10750"/>
                        <a14:foregroundMark x1="9750" y1="23250" x2="24250" y2="8250"/>
                        <a14:foregroundMark x1="35000" y1="4250" x2="64500" y2="7750"/>
                        <a14:foregroundMark x1="64500" y1="7750" x2="75250" y2="13500"/>
                        <a14:foregroundMark x1="10000" y1="21750" x2="16000" y2="14500"/>
                        <a14:foregroundMark x1="10750" y1="20500" x2="16500" y2="14750"/>
                        <a14:foregroundMark x1="11500" y1="19500" x2="13500" y2="16000"/>
                        <a14:foregroundMark x1="84480" y1="18620" x2="93250" y2="29250"/>
                        <a14:foregroundMark x1="76750" y1="9250" x2="83098" y2="16945"/>
                        <a14:foregroundMark x1="93250" y1="29250" x2="93250" y2="29250"/>
                        <a14:foregroundMark x1="89210" y1="22325" x2="90750" y2="24250"/>
                        <a14:foregroundMark x1="82750" y1="14250" x2="84246" y2="16120"/>
                        <a14:foregroundMark x1="90750" y1="24250" x2="91250" y2="26750"/>
                        <a14:foregroundMark x1="90143" y1="21655" x2="91250" y2="23500"/>
                        <a14:foregroundMark x1="77250" y1="9750" x2="84416" y2="15998"/>
                        <a14:foregroundMark x1="89394" y1="22193" x2="91250" y2="25250"/>
                        <a14:foregroundMark x1="10750" y1="20750" x2="19750" y2="12000"/>
                        <a14:foregroundMark x1="19750" y1="12000" x2="24250" y2="10750"/>
                        <a14:foregroundMark x1="9500" y1="77750" x2="17750" y2="86500"/>
                        <a14:foregroundMark x1="11000" y1="80000" x2="16750" y2="86500"/>
                        <a14:foregroundMark x1="10750" y1="80000" x2="16250" y2="85250"/>
                        <a14:foregroundMark x1="10500" y1="80000" x2="15500" y2="85750"/>
                        <a14:foregroundMark x1="89352" y1="79063" x2="83750" y2="84500"/>
                        <a14:foregroundMark x1="9750" y1="21000" x2="19250" y2="12500"/>
                        <a14:foregroundMark x1="19250" y1="12500" x2="19250" y2="12250"/>
                        <a14:foregroundMark x1="11000" y1="19000" x2="17000" y2="12750"/>
                        <a14:foregroundMark x1="9750" y1="21500" x2="17250" y2="12750"/>
                        <a14:foregroundMark x1="4804" y1="57108" x2="5250" y2="58000"/>
                        <a14:foregroundMark x1="3958" y1="59836" x2="5250" y2="64000"/>
                        <a14:foregroundMark x1="84750" y1="15500" x2="91000" y2="23750"/>
                        <a14:foregroundMark x1="86500" y1="17000" x2="91250" y2="24500"/>
                        <a14:foregroundMark x1="87500" y1="17500" x2="91500" y2="23000"/>
                        <a14:foregroundMark x1="37250" y1="3000" x2="44926" y2="2431"/>
                        <a14:foregroundMark x1="54512" y1="2549" x2="62750" y2="3750"/>
                        <a14:foregroundMark x1="46000" y1="2250" x2="59000" y2="3000"/>
                        <a14:foregroundMark x1="46000" y1="1000" x2="48500" y2="1000"/>
                        <a14:foregroundMark x1="1250" y1="42250" x2="1750" y2="46250"/>
                        <a14:foregroundMark x1="1250" y1="45500" x2="1250" y2="51000"/>
                        <a14:foregroundMark x1="2000" y1="39000" x2="1000" y2="43250"/>
                        <a14:foregroundMark x1="750" y1="50750" x2="750" y2="56500"/>
                        <a14:foregroundMark x1="98000" y1="44000" x2="98000" y2="53250"/>
                        <a14:foregroundMark x1="30750" y1="59750" x2="37000" y2="73250"/>
                        <a14:foregroundMark x1="37000" y1="73250" x2="45750" y2="82250"/>
                        <a14:foregroundMark x1="45750" y1="82250" x2="45750" y2="82250"/>
                        <a14:foregroundMark x1="92750" y1="35500" x2="96000" y2="47500"/>
                        <a14:foregroundMark x1="96000" y1="47500" x2="93000" y2="64500"/>
                        <a14:foregroundMark x1="96500" y1="38750" x2="96500" y2="63250"/>
                        <a14:foregroundMark x1="48250" y1="70750" x2="57250" y2="79750"/>
                        <a14:foregroundMark x1="36250" y1="93500" x2="49750" y2="95250"/>
                        <a14:foregroundMark x1="49750" y1="95250" x2="66750" y2="93000"/>
                        <a14:backgroundMark x1="38500" y1="500" x2="38776" y2="490"/>
                        <a14:backgroundMark x1="64506" y1="1246" x2="67000" y2="1500"/>
                        <a14:backgroundMark x1="500" y1="37750" x2="549" y2="38500"/>
                        <a14:backgroundMark x1="94500" y1="75750" x2="91250" y2="80250"/>
                        <a14:backgroundMark x1="99000" y1="37750" x2="99032" y2="38750"/>
                        <a14:backgroundMark x1="45500" y1="0" x2="45500" y2="0"/>
                        <a14:backgroundMark x1="99250" y1="37500" x2="99279" y2="38750"/>
                        <a14:backgroundMark x1="509" y1="61119" x2="500" y2="62000"/>
                        <a14:backgroundMark x1="750" y1="38250" x2="745" y2="38710"/>
                        <a14:backgroundMark x1="29500" y1="98500" x2="45250" y2="99750"/>
                        <a14:backgroundMark x1="45250" y1="99750" x2="67000" y2="99500"/>
                        <a14:backgroundMark x1="67000" y1="99500" x2="69000" y2="98500"/>
                        <a14:backgroundMark x1="42" y1="57838" x2="0" y2="59750"/>
                        <a14:backgroundMark x1="500" y1="36750" x2="459" y2="38644"/>
                        <a14:backgroundMark x1="0" y1="59750" x2="500" y2="60750"/>
                        <a14:backgroundMark x1="160" y1="56500" x2="0" y2="60250"/>
                        <a14:backgroundMark x1="1000" y1="36750" x2="915" y2="38749"/>
                        <a14:backgroundMark x1="0" y1="60250" x2="250" y2="60750"/>
                      </a14:backgroundRemoval>
                    </a14:imgEffect>
                  </a14:imgLayer>
                </a14:imgProps>
              </a:ext>
              <a:ext uri="{28A0092B-C50C-407E-A947-70E740481C1C}">
                <a14:useLocalDpi xmlns:a14="http://schemas.microsoft.com/office/drawing/2010/main" val="0"/>
              </a:ext>
            </a:extLst>
          </a:blip>
          <a:srcRect/>
          <a:stretch>
            <a:fillRect/>
          </a:stretch>
        </p:blipFill>
        <p:spPr bwMode="auto">
          <a:xfrm>
            <a:off x="6076604" y="739833"/>
            <a:ext cx="778064" cy="82478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9B34B96-84C4-4B32-9AFA-467C7DE1A47A}"/>
              </a:ext>
            </a:extLst>
          </p:cNvPr>
          <p:cNvPicPr>
            <a:picLocks noChangeAspect="1"/>
          </p:cNvPicPr>
          <p:nvPr/>
        </p:nvPicPr>
        <p:blipFill>
          <a:blip r:embed="rId6"/>
          <a:stretch>
            <a:fillRect/>
          </a:stretch>
        </p:blipFill>
        <p:spPr>
          <a:xfrm>
            <a:off x="3403451" y="1751759"/>
            <a:ext cx="2337101" cy="802679"/>
          </a:xfrm>
          <a:prstGeom prst="rect">
            <a:avLst/>
          </a:prstGeom>
        </p:spPr>
      </p:pic>
      <p:grpSp>
        <p:nvGrpSpPr>
          <p:cNvPr id="20" name="Group 19">
            <a:extLst>
              <a:ext uri="{FF2B5EF4-FFF2-40B4-BE49-F238E27FC236}">
                <a16:creationId xmlns:a16="http://schemas.microsoft.com/office/drawing/2014/main" id="{37CC9A0F-EE37-435B-A3AF-0DB48CFF9915}"/>
              </a:ext>
            </a:extLst>
          </p:cNvPr>
          <p:cNvGrpSpPr/>
          <p:nvPr/>
        </p:nvGrpSpPr>
        <p:grpSpPr>
          <a:xfrm>
            <a:off x="697230" y="2782960"/>
            <a:ext cx="7567007" cy="2286000"/>
            <a:chOff x="-152399" y="3181375"/>
            <a:chExt cx="9448800" cy="3048000"/>
          </a:xfrm>
        </p:grpSpPr>
        <p:pic>
          <p:nvPicPr>
            <p:cNvPr id="19" name="Picture 18">
              <a:extLst>
                <a:ext uri="{FF2B5EF4-FFF2-40B4-BE49-F238E27FC236}">
                  <a16:creationId xmlns:a16="http://schemas.microsoft.com/office/drawing/2014/main" id="{2B90D991-47FC-4D45-B7C5-755BFA6E3F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48001" y="-19025"/>
              <a:ext cx="3048000" cy="9448800"/>
            </a:xfrm>
            <a:prstGeom prst="rect">
              <a:avLst/>
            </a:prstGeom>
          </p:spPr>
        </p:pic>
        <p:sp>
          <p:nvSpPr>
            <p:cNvPr id="28" name="Rectangle 27">
              <a:extLst>
                <a:ext uri="{FF2B5EF4-FFF2-40B4-BE49-F238E27FC236}">
                  <a16:creationId xmlns:a16="http://schemas.microsoft.com/office/drawing/2014/main" id="{9E768030-983A-4733-96FA-D9C732A85E21}"/>
                </a:ext>
              </a:extLst>
            </p:cNvPr>
            <p:cNvSpPr/>
            <p:nvPr/>
          </p:nvSpPr>
          <p:spPr>
            <a:xfrm>
              <a:off x="590215" y="3983675"/>
              <a:ext cx="8191500" cy="1553013"/>
            </a:xfrm>
            <a:prstGeom prst="rect">
              <a:avLst/>
            </a:prstGeom>
            <a:noFill/>
          </p:spPr>
          <p:txBody>
            <a:bodyPr wrap="none" lIns="68580" tIns="34290" rIns="68580" bIns="34290" numCol="1">
              <a:prstTxWarp prst="textPlain">
                <a:avLst/>
              </a:prstTxWarp>
              <a:spAutoFit/>
            </a:bodyPr>
            <a:lstStyle/>
            <a:p>
              <a:pPr algn="ctr"/>
              <a:r>
                <a:rPr lang="en-US" sz="4050" b="1" dirty="0">
                  <a:ln w="0"/>
                  <a:solidFill>
                    <a:srgbClr val="006600"/>
                  </a:solidFill>
                  <a:effectLst>
                    <a:outerShdw blurRad="38100" dist="19050" dir="2700000" algn="tl" rotWithShape="0">
                      <a:schemeClr val="dk1">
                        <a:alpha val="40000"/>
                      </a:schemeClr>
                    </a:outerShdw>
                  </a:effectLst>
                  <a:latin typeface="Arial" charset="0"/>
                </a:rPr>
                <a:t>GIÁO DỤC QUỐC PHÒNG VÀ AN NINH </a:t>
              </a:r>
              <a:endParaRPr lang="en-GB" sz="4050" b="1" dirty="0">
                <a:ln w="0"/>
                <a:solidFill>
                  <a:srgbClr val="006600"/>
                </a:solidFill>
                <a:effectLst>
                  <a:outerShdw blurRad="38100" dist="19050" dir="2700000" algn="tl" rotWithShape="0">
                    <a:schemeClr val="dk1">
                      <a:alpha val="40000"/>
                    </a:schemeClr>
                  </a:outerShdw>
                </a:effectLst>
              </a:endParaRPr>
            </a:p>
          </p:txBody>
        </p:sp>
      </p:grpSp>
      <p:grpSp>
        <p:nvGrpSpPr>
          <p:cNvPr id="38" name="Group 37">
            <a:extLst>
              <a:ext uri="{FF2B5EF4-FFF2-40B4-BE49-F238E27FC236}">
                <a16:creationId xmlns:a16="http://schemas.microsoft.com/office/drawing/2014/main" id="{8A1F9852-74F9-4DBD-9D31-0A1A27021977}"/>
              </a:ext>
            </a:extLst>
          </p:cNvPr>
          <p:cNvGrpSpPr/>
          <p:nvPr/>
        </p:nvGrpSpPr>
        <p:grpSpPr>
          <a:xfrm>
            <a:off x="1922622" y="6038556"/>
            <a:ext cx="5414946" cy="649554"/>
            <a:chOff x="1635911" y="6898021"/>
            <a:chExt cx="6515047" cy="866072"/>
          </a:xfrm>
        </p:grpSpPr>
        <p:pic>
          <p:nvPicPr>
            <p:cNvPr id="36" name="Picture 35">
              <a:extLst>
                <a:ext uri="{FF2B5EF4-FFF2-40B4-BE49-F238E27FC236}">
                  <a16:creationId xmlns:a16="http://schemas.microsoft.com/office/drawing/2014/main" id="{425876E8-AE46-41F8-935B-C4FD9989D4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911" y="6898021"/>
              <a:ext cx="6515047" cy="866072"/>
            </a:xfrm>
            <a:prstGeom prst="rect">
              <a:avLst/>
            </a:prstGeom>
          </p:spPr>
        </p:pic>
        <p:sp>
          <p:nvSpPr>
            <p:cNvPr id="37" name="Rectangle 36">
              <a:extLst>
                <a:ext uri="{FF2B5EF4-FFF2-40B4-BE49-F238E27FC236}">
                  <a16:creationId xmlns:a16="http://schemas.microsoft.com/office/drawing/2014/main" id="{348DBD5F-19F6-4617-A3DC-E30A6942ED83}"/>
                </a:ext>
              </a:extLst>
            </p:cNvPr>
            <p:cNvSpPr/>
            <p:nvPr/>
          </p:nvSpPr>
          <p:spPr>
            <a:xfrm>
              <a:off x="2157800" y="6994004"/>
              <a:ext cx="5465761" cy="424668"/>
            </a:xfrm>
            <a:prstGeom prst="rect">
              <a:avLst/>
            </a:prstGeom>
            <a:noFill/>
          </p:spPr>
          <p:txBody>
            <a:bodyPr wrap="none" lIns="68580" tIns="34290" rIns="68580" bIns="34290" numCol="1">
              <a:prstTxWarp prst="textPlain">
                <a:avLst/>
              </a:prstTxWarp>
              <a:spAutoFit/>
            </a:bodyPr>
            <a:lstStyle/>
            <a:p>
              <a:pPr>
                <a:lnSpc>
                  <a:spcPct val="107000"/>
                </a:lnSpc>
                <a:spcAft>
                  <a:spcPts val="600"/>
                </a:spcAft>
              </a:pPr>
              <a:r>
                <a:rPr lang="en-US" sz="4050" dirty="0" err="1">
                  <a:solidFill>
                    <a:srgbClr val="FFFF00"/>
                  </a:solidFill>
                  <a:effectLst>
                    <a:outerShdw blurRad="38100" dist="38100" dir="2700000" algn="tl">
                      <a:srgbClr val="000000">
                        <a:alpha val="43137"/>
                      </a:srgbClr>
                    </a:outerShdw>
                  </a:effectLst>
                  <a:latin typeface="UTM Aircona" panose="02040603050506020204" pitchFamily="18" charset="0"/>
                  <a:ea typeface="Calibri" panose="020F0502020204030204" pitchFamily="34" charset="0"/>
                  <a:cs typeface="Times New Roman" panose="02020603050405020304" pitchFamily="18" charset="0"/>
                </a:rPr>
                <a:t>PHÙ</a:t>
              </a:r>
              <a:r>
                <a:rPr lang="en-US" sz="4050" dirty="0">
                  <a:solidFill>
                    <a:srgbClr val="FFFF00"/>
                  </a:solidFill>
                  <a:effectLst>
                    <a:outerShdw blurRad="38100" dist="38100" dir="2700000" algn="tl">
                      <a:srgbClr val="000000">
                        <a:alpha val="43137"/>
                      </a:srgbClr>
                    </a:outerShdw>
                  </a:effectLst>
                  <a:latin typeface="UTM Aircona" panose="02040603050506020204" pitchFamily="18" charset="0"/>
                  <a:ea typeface="Calibri" panose="020F0502020204030204" pitchFamily="34" charset="0"/>
                  <a:cs typeface="Times New Roman" panose="02020603050405020304" pitchFamily="18" charset="0"/>
                </a:rPr>
                <a:t> </a:t>
              </a:r>
              <a:r>
                <a:rPr lang="en-US" sz="4050" dirty="0" err="1">
                  <a:solidFill>
                    <a:srgbClr val="FFFF00"/>
                  </a:solidFill>
                  <a:effectLst>
                    <a:outerShdw blurRad="38100" dist="38100" dir="2700000" algn="tl">
                      <a:srgbClr val="000000">
                        <a:alpha val="43137"/>
                      </a:srgbClr>
                    </a:outerShdw>
                  </a:effectLst>
                  <a:latin typeface="UTM Aircona" panose="02040603050506020204" pitchFamily="18" charset="0"/>
                  <a:ea typeface="Calibri" panose="020F0502020204030204" pitchFamily="34" charset="0"/>
                  <a:cs typeface="Times New Roman" panose="02020603050405020304" pitchFamily="18" charset="0"/>
                </a:rPr>
                <a:t>CÁT</a:t>
              </a:r>
              <a:r>
                <a:rPr lang="vi-VN" sz="4050" dirty="0">
                  <a:solidFill>
                    <a:srgbClr val="FFFF00"/>
                  </a:solidFill>
                  <a:effectLst>
                    <a:outerShdw blurRad="38100" dist="38100" dir="2700000" algn="tl">
                      <a:srgbClr val="000000">
                        <a:alpha val="43137"/>
                      </a:srgbClr>
                    </a:outerShdw>
                  </a:effectLst>
                  <a:latin typeface="UTM Aircona" panose="02040603050506020204" pitchFamily="18" charset="0"/>
                  <a:ea typeface="Calibri" panose="020F0502020204030204" pitchFamily="34" charset="0"/>
                  <a:cs typeface="Times New Roman" panose="02020603050405020304" pitchFamily="18" charset="0"/>
                </a:rPr>
                <a:t>, THÁNG </a:t>
              </a:r>
              <a:r>
                <a:rPr lang="en-US" sz="4050" dirty="0">
                  <a:solidFill>
                    <a:srgbClr val="FFFF00"/>
                  </a:solidFill>
                  <a:effectLst>
                    <a:outerShdw blurRad="38100" dist="38100" dir="2700000" algn="tl">
                      <a:srgbClr val="000000">
                        <a:alpha val="43137"/>
                      </a:srgbClr>
                    </a:outerShdw>
                  </a:effectLst>
                  <a:latin typeface="UTM Aircona" panose="02040603050506020204" pitchFamily="18" charset="0"/>
                  <a:ea typeface="Calibri" panose="020F0502020204030204" pitchFamily="34" charset="0"/>
                  <a:cs typeface="Times New Roman" panose="02020603050405020304" pitchFamily="18" charset="0"/>
                </a:rPr>
                <a:t>9</a:t>
              </a:r>
              <a:r>
                <a:rPr lang="vi-VN" sz="4050" dirty="0" smtClean="0">
                  <a:solidFill>
                    <a:srgbClr val="FFFF00"/>
                  </a:solidFill>
                  <a:effectLst>
                    <a:outerShdw blurRad="38100" dist="38100" dir="2700000" algn="tl">
                      <a:srgbClr val="000000">
                        <a:alpha val="43137"/>
                      </a:srgbClr>
                    </a:outerShdw>
                  </a:effectLst>
                  <a:latin typeface="UTM Aircona" panose="02040603050506020204" pitchFamily="18" charset="0"/>
                  <a:ea typeface="Calibri" panose="020F0502020204030204" pitchFamily="34" charset="0"/>
                  <a:cs typeface="Times New Roman" panose="02020603050405020304" pitchFamily="18" charset="0"/>
                </a:rPr>
                <a:t> </a:t>
              </a:r>
              <a:r>
                <a:rPr lang="vi-VN" sz="4050" dirty="0">
                  <a:solidFill>
                    <a:srgbClr val="FFFF00"/>
                  </a:solidFill>
                  <a:effectLst>
                    <a:outerShdw blurRad="38100" dist="38100" dir="2700000" algn="tl">
                      <a:srgbClr val="000000">
                        <a:alpha val="43137"/>
                      </a:srgbClr>
                    </a:outerShdw>
                  </a:effectLst>
                  <a:latin typeface="UTM Aircona" panose="02040603050506020204" pitchFamily="18" charset="0"/>
                  <a:ea typeface="Calibri" panose="020F0502020204030204" pitchFamily="34" charset="0"/>
                  <a:cs typeface="Times New Roman" panose="02020603050405020304" pitchFamily="18" charset="0"/>
                </a:rPr>
                <a:t>NĂM </a:t>
              </a:r>
              <a:r>
                <a:rPr lang="en-US" sz="4050" dirty="0">
                  <a:solidFill>
                    <a:srgbClr val="FFFF00"/>
                  </a:solidFill>
                  <a:effectLst>
                    <a:outerShdw blurRad="38100" dist="38100" dir="2700000" algn="tl">
                      <a:srgbClr val="000000">
                        <a:alpha val="43137"/>
                      </a:srgbClr>
                    </a:outerShdw>
                  </a:effectLst>
                  <a:latin typeface="UTM Aircona" panose="02040603050506020204" pitchFamily="18" charset="0"/>
                  <a:ea typeface="Calibri" panose="020F0502020204030204" pitchFamily="34" charset="0"/>
                  <a:cs typeface="Times New Roman" panose="02020603050405020304" pitchFamily="18" charset="0"/>
                </a:rPr>
                <a:t>2024</a:t>
              </a:r>
              <a:endParaRPr lang="en-GB"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91449AED-EDDD-4A32-B9D3-9DCE606167B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206149" y="681644"/>
            <a:ext cx="869559" cy="898282"/>
          </a:xfrm>
          <a:prstGeom prst="rect">
            <a:avLst/>
          </a:prstGeom>
        </p:spPr>
      </p:pic>
      <p:sp>
        <p:nvSpPr>
          <p:cNvPr id="16" name="Title 1">
            <a:extLst>
              <a:ext uri="{FF2B5EF4-FFF2-40B4-BE49-F238E27FC236}">
                <a16:creationId xmlns:a16="http://schemas.microsoft.com/office/drawing/2014/main" id="{91743890-4BC6-4159-8CA7-215AFE77B369}"/>
              </a:ext>
            </a:extLst>
          </p:cNvPr>
          <p:cNvSpPr txBox="1">
            <a:spLocks/>
          </p:cNvSpPr>
          <p:nvPr/>
        </p:nvSpPr>
        <p:spPr>
          <a:xfrm>
            <a:off x="3008027" y="832558"/>
            <a:ext cx="3136259" cy="690679"/>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950" b="1" dirty="0" err="1">
                <a:solidFill>
                  <a:srgbClr val="FFFF00"/>
                </a:solidFill>
              </a:rPr>
              <a:t>TRƯỜNG</a:t>
            </a:r>
            <a:r>
              <a:rPr lang="en-US" sz="1950" b="1" dirty="0">
                <a:solidFill>
                  <a:srgbClr val="FFFF00"/>
                </a:solidFill>
              </a:rPr>
              <a:t> </a:t>
            </a:r>
            <a:r>
              <a:rPr lang="en-US" sz="1950" b="1" dirty="0" err="1">
                <a:solidFill>
                  <a:srgbClr val="FFFF00"/>
                </a:solidFill>
              </a:rPr>
              <a:t>THPT</a:t>
            </a:r>
            <a:r>
              <a:rPr lang="en-US" sz="1950" b="1" dirty="0">
                <a:solidFill>
                  <a:srgbClr val="FFFF00"/>
                </a:solidFill>
              </a:rPr>
              <a:t> </a:t>
            </a:r>
            <a:r>
              <a:rPr lang="en-US" sz="1950" b="1" dirty="0" err="1">
                <a:solidFill>
                  <a:srgbClr val="FFFF00"/>
                </a:solidFill>
              </a:rPr>
              <a:t>NGÔ</a:t>
            </a:r>
            <a:r>
              <a:rPr lang="en-US" sz="1950" b="1" dirty="0">
                <a:solidFill>
                  <a:srgbClr val="FFFF00"/>
                </a:solidFill>
              </a:rPr>
              <a:t> LÊ </a:t>
            </a:r>
            <a:r>
              <a:rPr lang="en-US" sz="1950" b="1" dirty="0" err="1">
                <a:solidFill>
                  <a:srgbClr val="FFFF00"/>
                </a:solidFill>
              </a:rPr>
              <a:t>TÂN</a:t>
            </a:r>
            <a:r>
              <a:rPr lang="en-US" sz="1950" b="1" dirty="0">
                <a:solidFill>
                  <a:srgbClr val="FFFF00"/>
                </a:solidFill>
              </a:rPr>
              <a:t/>
            </a:r>
            <a:br>
              <a:rPr lang="en-US" sz="1950" b="1" dirty="0">
                <a:solidFill>
                  <a:srgbClr val="FFFF00"/>
                </a:solidFill>
              </a:rPr>
            </a:br>
            <a:r>
              <a:rPr lang="en-US" sz="1950" b="1" dirty="0" err="1">
                <a:solidFill>
                  <a:srgbClr val="FFFF00"/>
                </a:solidFill>
              </a:rPr>
              <a:t>BỘ</a:t>
            </a:r>
            <a:r>
              <a:rPr lang="en-US" sz="1950" b="1" dirty="0">
                <a:solidFill>
                  <a:srgbClr val="FFFF00"/>
                </a:solidFill>
              </a:rPr>
              <a:t> </a:t>
            </a:r>
            <a:r>
              <a:rPr lang="en-US" sz="1950" b="1" dirty="0" err="1">
                <a:solidFill>
                  <a:srgbClr val="FFFF00"/>
                </a:solidFill>
              </a:rPr>
              <a:t>MÔN</a:t>
            </a:r>
            <a:r>
              <a:rPr lang="en-US" sz="1950" b="1" dirty="0">
                <a:solidFill>
                  <a:srgbClr val="FFFF00"/>
                </a:solidFill>
              </a:rPr>
              <a:t> </a:t>
            </a:r>
            <a:r>
              <a:rPr lang="en-US" sz="1950" b="1" dirty="0" err="1">
                <a:solidFill>
                  <a:srgbClr val="FFFF00"/>
                </a:solidFill>
              </a:rPr>
              <a:t>GDQP</a:t>
            </a:r>
            <a:r>
              <a:rPr lang="en-US" sz="1950" b="1" dirty="0">
                <a:solidFill>
                  <a:srgbClr val="FFFF00"/>
                </a:solidFill>
              </a:rPr>
              <a:t>-AN</a:t>
            </a:r>
          </a:p>
        </p:txBody>
      </p:sp>
      <p:sp>
        <p:nvSpPr>
          <p:cNvPr id="17" name="TextBox 14">
            <a:extLst>
              <a:ext uri="{FF2B5EF4-FFF2-40B4-BE49-F238E27FC236}">
                <a16:creationId xmlns:a16="http://schemas.microsoft.com/office/drawing/2014/main" id="{97D8B4BC-6CB6-D0BF-0D48-15BC92254C42}"/>
              </a:ext>
            </a:extLst>
          </p:cNvPr>
          <p:cNvSpPr txBox="1"/>
          <p:nvPr/>
        </p:nvSpPr>
        <p:spPr>
          <a:xfrm>
            <a:off x="5427505" y="5448440"/>
            <a:ext cx="2854325" cy="369888"/>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C00000"/>
                </a:solidFill>
                <a:effectLst/>
                <a:uLnTx/>
                <a:uFillTx/>
                <a:latin typeface="Arial"/>
                <a:ea typeface="+mn-ea"/>
                <a:cs typeface="+mn-cs"/>
              </a:rPr>
              <a:t>GV. NGUYỄN QUỐC MY</a:t>
            </a:r>
            <a:endParaRPr kumimoji="0" lang="vi-VN" sz="1800" b="1" i="0" u="none" strike="noStrike" kern="1200" cap="none" spc="0" normalizeH="0" baseline="0" noProof="0" dirty="0">
              <a:ln>
                <a:noFill/>
              </a:ln>
              <a:solidFill>
                <a:srgbClr val="006666"/>
              </a:solidFill>
              <a:effectLst/>
              <a:uLnTx/>
              <a:uFillTx/>
              <a:latin typeface="Arial"/>
              <a:ea typeface="+mn-ea"/>
              <a:cs typeface="+mn-cs"/>
            </a:endParaRPr>
          </a:p>
        </p:txBody>
      </p:sp>
    </p:spTree>
    <p:extLst>
      <p:ext uri="{BB962C8B-B14F-4D97-AF65-F5344CB8AC3E}">
        <p14:creationId xmlns:p14="http://schemas.microsoft.com/office/powerpoint/2010/main" val="33660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207608"/>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I. NỘI DUNG CƠ BẢN CỦA LUẬT </a:t>
            </a:r>
          </a:p>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GIÁO DỤC</a:t>
            </a:r>
            <a:r>
              <a:rPr lang="vi-VN" altLang="en-US" sz="2600" dirty="0">
                <a:solidFill>
                  <a:srgbClr val="C00000"/>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QUỐC PHÒNG VÀ AN NINH</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15373" y="2446250"/>
            <a:ext cx="5962970" cy="671349"/>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000" dirty="0" err="1">
                <a:latin typeface="+mn-lt"/>
              </a:rPr>
              <a:t>Mục</a:t>
            </a:r>
            <a:r>
              <a:rPr lang="vi-VN" sz="2000" dirty="0">
                <a:latin typeface="+mn-lt"/>
              </a:rPr>
              <a:t> tiêu, </a:t>
            </a:r>
            <a:r>
              <a:rPr lang="vi-VN" sz="2000" dirty="0" err="1">
                <a:latin typeface="+mn-lt"/>
              </a:rPr>
              <a:t>quyền</a:t>
            </a:r>
            <a:r>
              <a:rPr lang="vi-VN" sz="2000" dirty="0">
                <a:latin typeface="+mn-lt"/>
              </a:rPr>
              <a:t> </a:t>
            </a:r>
            <a:r>
              <a:rPr lang="vi-VN" sz="2000" dirty="0" err="1">
                <a:latin typeface="+mn-lt"/>
              </a:rPr>
              <a:t>trách</a:t>
            </a:r>
            <a:r>
              <a:rPr lang="vi-VN" sz="2000" dirty="0">
                <a:latin typeface="+mn-lt"/>
              </a:rPr>
              <a:t> </a:t>
            </a:r>
            <a:r>
              <a:rPr lang="vi-VN" sz="2000" dirty="0" err="1">
                <a:latin typeface="+mn-lt"/>
              </a:rPr>
              <a:t>nhiệm</a:t>
            </a:r>
            <a:r>
              <a:rPr lang="vi-VN" sz="2000" dirty="0">
                <a:latin typeface="+mn-lt"/>
              </a:rPr>
              <a:t> </a:t>
            </a:r>
            <a:r>
              <a:rPr lang="vi-VN" sz="2000" dirty="0" err="1">
                <a:latin typeface="+mn-lt"/>
              </a:rPr>
              <a:t>của</a:t>
            </a:r>
            <a:r>
              <a:rPr lang="vi-VN" sz="2000" dirty="0">
                <a:latin typeface="+mn-lt"/>
              </a:rPr>
              <a:t> công dân </a:t>
            </a:r>
            <a:r>
              <a:rPr lang="vi-VN" sz="2000" dirty="0" err="1">
                <a:latin typeface="+mn-lt"/>
              </a:rPr>
              <a:t>đối</a:t>
            </a:r>
            <a:r>
              <a:rPr lang="vi-VN" sz="2000" dirty="0">
                <a:latin typeface="+mn-lt"/>
              </a:rPr>
              <a:t> </a:t>
            </a:r>
            <a:r>
              <a:rPr lang="vi-VN" sz="2000" dirty="0" err="1">
                <a:latin typeface="+mn-lt"/>
              </a:rPr>
              <a:t>với</a:t>
            </a:r>
            <a:r>
              <a:rPr lang="vi-VN" sz="2000" dirty="0">
                <a:latin typeface="+mn-lt"/>
              </a:rPr>
              <a:t> </a:t>
            </a:r>
            <a:r>
              <a:rPr lang="vi-VN" sz="2000" dirty="0" err="1">
                <a:latin typeface="+mn-lt"/>
              </a:rPr>
              <a:t>giáo</a:t>
            </a:r>
            <a:r>
              <a:rPr lang="vi-VN" sz="2000" dirty="0">
                <a:latin typeface="+mn-lt"/>
              </a:rPr>
              <a:t> </a:t>
            </a:r>
            <a:r>
              <a:rPr lang="vi-VN" sz="2000" dirty="0" err="1">
                <a:latin typeface="+mn-lt"/>
              </a:rPr>
              <a:t>dục</a:t>
            </a:r>
            <a:r>
              <a:rPr lang="vi-VN" sz="2000" dirty="0">
                <a:latin typeface="+mn-lt"/>
              </a:rPr>
              <a:t> </a:t>
            </a:r>
            <a:r>
              <a:rPr lang="vi-VN" sz="2000" dirty="0" err="1">
                <a:latin typeface="+mn-lt"/>
              </a:rPr>
              <a:t>quốc</a:t>
            </a:r>
            <a:r>
              <a:rPr lang="vi-VN" sz="2000" dirty="0">
                <a:latin typeface="+mn-lt"/>
              </a:rPr>
              <a:t> </a:t>
            </a:r>
            <a:r>
              <a:rPr lang="vi-VN" sz="2000" dirty="0" err="1">
                <a:latin typeface="+mn-lt"/>
              </a:rPr>
              <a:t>phòng</a:t>
            </a:r>
            <a:r>
              <a:rPr lang="vi-VN" sz="2000" dirty="0">
                <a:latin typeface="+mn-lt"/>
              </a:rPr>
              <a:t> </a:t>
            </a:r>
            <a:r>
              <a:rPr lang="vi-VN" sz="2000" dirty="0" err="1">
                <a:latin typeface="+mn-lt"/>
              </a:rPr>
              <a:t>và</a:t>
            </a:r>
            <a:r>
              <a:rPr lang="vi-VN" sz="2000" dirty="0">
                <a:latin typeface="+mn-lt"/>
              </a:rPr>
              <a:t> an ninh </a:t>
            </a:r>
            <a:r>
              <a:rPr lang="vi-VN" sz="2000" dirty="0" err="1">
                <a:latin typeface="+mn-lt"/>
              </a:rPr>
              <a:t>là</a:t>
            </a:r>
            <a:r>
              <a:rPr lang="vi-VN" sz="2000" dirty="0">
                <a:latin typeface="+mn-lt"/>
              </a:rPr>
              <a:t> </a:t>
            </a:r>
            <a:r>
              <a:rPr lang="vi-VN" sz="2000" dirty="0" err="1">
                <a:latin typeface="+mn-lt"/>
              </a:rPr>
              <a:t>gì</a:t>
            </a:r>
            <a:r>
              <a:rPr lang="vi-VN" sz="2000" dirty="0">
                <a:latin typeface="+mn-lt"/>
              </a:rPr>
              <a:t>?</a:t>
            </a:r>
            <a:r>
              <a:rPr lang="vi-VN" sz="1600" dirty="0"/>
              <a:t/>
            </a:r>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3845F1-913D-F9F5-2A33-AA660231F936}"/>
              </a:ext>
            </a:extLst>
          </p:cNvPr>
          <p:cNvSpPr txBox="1"/>
          <p:nvPr/>
        </p:nvSpPr>
        <p:spPr>
          <a:xfrm>
            <a:off x="-32308" y="3130243"/>
            <a:ext cx="5896972" cy="830997"/>
          </a:xfrm>
          <a:prstGeom prst="rect">
            <a:avLst/>
          </a:prstGeom>
          <a:noFill/>
        </p:spPr>
        <p:txBody>
          <a:bodyPr wrap="square">
            <a:spAutoFit/>
          </a:bodyPr>
          <a:lstStyle/>
          <a:p>
            <a:pPr fontAlgn="base"/>
            <a:r>
              <a:rPr lang="en-US" sz="2400" dirty="0"/>
              <a:t>-</a:t>
            </a:r>
            <a:r>
              <a:rPr lang="vi-VN" sz="2400" dirty="0">
                <a:solidFill>
                  <a:schemeClr val="tx1"/>
                </a:solidFill>
              </a:rPr>
              <a:t> </a:t>
            </a:r>
            <a:r>
              <a:rPr lang="vi-VN" sz="2400" dirty="0">
                <a:latin typeface="Arial" panose="020B0604020202020204" pitchFamily="34" charset="0"/>
                <a:cs typeface="Arial" panose="020B0604020202020204" pitchFamily="34" charset="0"/>
              </a:rPr>
              <a:t>Quyền và trách nhiệm của công dân về GDQP VÀ AN (điều 7).</a:t>
            </a:r>
          </a:p>
        </p:txBody>
      </p:sp>
      <p:pic>
        <p:nvPicPr>
          <p:cNvPr id="21" name="Picture 6" descr="Nơi bán Luật Giáo Dục Quốc Phòng Và An Ninh giá rẻ, uy tín, chất lượng nhất">
            <a:extLst>
              <a:ext uri="{FF2B5EF4-FFF2-40B4-BE49-F238E27FC236}">
                <a16:creationId xmlns:a16="http://schemas.microsoft.com/office/drawing/2014/main"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7143" y="2766636"/>
            <a:ext cx="290476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ACED87A-8F81-EF1C-D499-401329E2F31A}"/>
              </a:ext>
            </a:extLst>
          </p:cNvPr>
          <p:cNvSpPr txBox="1"/>
          <p:nvPr/>
        </p:nvSpPr>
        <p:spPr>
          <a:xfrm>
            <a:off x="-23812" y="1971941"/>
            <a:ext cx="691031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giáo</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dục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quốc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phòng</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an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ninh</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ED1390E-5B5A-D6F7-C45F-2F5B86DBE724}"/>
              </a:ext>
            </a:extLst>
          </p:cNvPr>
          <p:cNvSpPr txBox="1"/>
          <p:nvPr/>
        </p:nvSpPr>
        <p:spPr>
          <a:xfrm>
            <a:off x="-1" y="3919213"/>
            <a:ext cx="5978343" cy="2062103"/>
          </a:xfrm>
          <a:prstGeom prst="rect">
            <a:avLst/>
          </a:prstGeom>
          <a:noFill/>
        </p:spPr>
        <p:txBody>
          <a:bodyPr wrap="square">
            <a:spAutoFit/>
          </a:bodyPr>
          <a:lstStyle/>
          <a:p>
            <a:pPr algn="just"/>
            <a:r>
              <a:rPr lang="vi-VN" sz="3200" dirty="0">
                <a:latin typeface="Arial" panose="020B0604020202020204" pitchFamily="34" charset="0"/>
                <a:cs typeface="Arial" panose="020B0604020202020204" pitchFamily="34" charset="0"/>
              </a:rPr>
              <a:t>Công dân có quyền và trách nhiệm học tập, nghiên cứu để nắm vững kiến thức quốc phòng và an </a:t>
            </a:r>
            <a:r>
              <a:rPr lang="vi-VN" sz="3200" dirty="0" smtClean="0">
                <a:latin typeface="Arial" panose="020B0604020202020204" pitchFamily="34" charset="0"/>
                <a:cs typeface="Arial" panose="020B0604020202020204" pitchFamily="34" charset="0"/>
              </a:rPr>
              <a:t>ninh</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5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079389"/>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I. NỘI DUNG CƠ BẢN CỦA LUẬT </a:t>
            </a:r>
          </a:p>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GIÁO DỤC</a:t>
            </a:r>
            <a:r>
              <a:rPr lang="vi-VN" altLang="en-US" sz="2600" dirty="0">
                <a:solidFill>
                  <a:srgbClr val="C00000"/>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QUỐC PHÒNG VÀ AN NINH</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24678" y="2205984"/>
            <a:ext cx="6129233" cy="671349"/>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000" dirty="0" err="1">
                <a:latin typeface="+mn-lt"/>
              </a:rPr>
              <a:t>Mục</a:t>
            </a:r>
            <a:r>
              <a:rPr lang="vi-VN" sz="2000" dirty="0">
                <a:latin typeface="+mn-lt"/>
              </a:rPr>
              <a:t> tiêu, </a:t>
            </a:r>
            <a:r>
              <a:rPr lang="vi-VN" sz="2000" dirty="0" err="1">
                <a:latin typeface="+mn-lt"/>
              </a:rPr>
              <a:t>quyền</a:t>
            </a:r>
            <a:r>
              <a:rPr lang="vi-VN" sz="2000" dirty="0">
                <a:latin typeface="+mn-lt"/>
              </a:rPr>
              <a:t> </a:t>
            </a:r>
            <a:r>
              <a:rPr lang="vi-VN" sz="2000" dirty="0" err="1">
                <a:latin typeface="+mn-lt"/>
              </a:rPr>
              <a:t>trách</a:t>
            </a:r>
            <a:r>
              <a:rPr lang="vi-VN" sz="2000" dirty="0">
                <a:latin typeface="+mn-lt"/>
              </a:rPr>
              <a:t> </a:t>
            </a:r>
            <a:r>
              <a:rPr lang="vi-VN" sz="2000" dirty="0" err="1">
                <a:latin typeface="+mn-lt"/>
              </a:rPr>
              <a:t>nhiệm</a:t>
            </a:r>
            <a:r>
              <a:rPr lang="vi-VN" sz="2000" dirty="0">
                <a:latin typeface="+mn-lt"/>
              </a:rPr>
              <a:t> </a:t>
            </a:r>
            <a:r>
              <a:rPr lang="vi-VN" sz="2000" dirty="0" err="1">
                <a:latin typeface="+mn-lt"/>
              </a:rPr>
              <a:t>của</a:t>
            </a:r>
            <a:r>
              <a:rPr lang="vi-VN" sz="2000" dirty="0">
                <a:latin typeface="+mn-lt"/>
              </a:rPr>
              <a:t> công dân </a:t>
            </a:r>
            <a:r>
              <a:rPr lang="vi-VN" sz="2000" dirty="0" err="1">
                <a:latin typeface="+mn-lt"/>
              </a:rPr>
              <a:t>đối</a:t>
            </a:r>
            <a:r>
              <a:rPr lang="vi-VN" sz="2000" dirty="0">
                <a:latin typeface="+mn-lt"/>
              </a:rPr>
              <a:t> </a:t>
            </a:r>
            <a:r>
              <a:rPr lang="vi-VN" sz="2000" dirty="0" err="1">
                <a:latin typeface="+mn-lt"/>
              </a:rPr>
              <a:t>với</a:t>
            </a:r>
            <a:r>
              <a:rPr lang="vi-VN" sz="2000" dirty="0">
                <a:latin typeface="+mn-lt"/>
              </a:rPr>
              <a:t> </a:t>
            </a:r>
            <a:r>
              <a:rPr lang="vi-VN" sz="2000" dirty="0" err="1">
                <a:latin typeface="+mn-lt"/>
              </a:rPr>
              <a:t>giáo</a:t>
            </a:r>
            <a:r>
              <a:rPr lang="vi-VN" sz="2000" dirty="0">
                <a:latin typeface="+mn-lt"/>
              </a:rPr>
              <a:t> </a:t>
            </a:r>
            <a:r>
              <a:rPr lang="vi-VN" sz="2000" dirty="0" err="1">
                <a:latin typeface="+mn-lt"/>
              </a:rPr>
              <a:t>dục</a:t>
            </a:r>
            <a:r>
              <a:rPr lang="vi-VN" sz="2000" dirty="0">
                <a:latin typeface="+mn-lt"/>
              </a:rPr>
              <a:t> </a:t>
            </a:r>
            <a:r>
              <a:rPr lang="vi-VN" sz="2000" dirty="0" err="1">
                <a:latin typeface="+mn-lt"/>
              </a:rPr>
              <a:t>quốc</a:t>
            </a:r>
            <a:r>
              <a:rPr lang="vi-VN" sz="2000" dirty="0">
                <a:latin typeface="+mn-lt"/>
              </a:rPr>
              <a:t> </a:t>
            </a:r>
            <a:r>
              <a:rPr lang="vi-VN" sz="2000" dirty="0" err="1">
                <a:latin typeface="+mn-lt"/>
              </a:rPr>
              <a:t>phòng</a:t>
            </a:r>
            <a:r>
              <a:rPr lang="vi-VN" sz="2000" dirty="0">
                <a:latin typeface="+mn-lt"/>
              </a:rPr>
              <a:t> </a:t>
            </a:r>
            <a:r>
              <a:rPr lang="vi-VN" sz="2000" dirty="0" err="1">
                <a:latin typeface="+mn-lt"/>
              </a:rPr>
              <a:t>và</a:t>
            </a:r>
            <a:r>
              <a:rPr lang="vi-VN" sz="2000" dirty="0">
                <a:latin typeface="+mn-lt"/>
              </a:rPr>
              <a:t> an ninh </a:t>
            </a:r>
            <a:r>
              <a:rPr lang="vi-VN" sz="2000" dirty="0" err="1">
                <a:latin typeface="+mn-lt"/>
              </a:rPr>
              <a:t>là</a:t>
            </a:r>
            <a:r>
              <a:rPr lang="vi-VN" sz="2000" dirty="0">
                <a:latin typeface="+mn-lt"/>
              </a:rPr>
              <a:t> </a:t>
            </a:r>
            <a:r>
              <a:rPr lang="vi-VN" sz="2000" dirty="0" err="1">
                <a:latin typeface="+mn-lt"/>
              </a:rPr>
              <a:t>gì</a:t>
            </a:r>
            <a:r>
              <a:rPr lang="vi-VN" sz="2000" dirty="0">
                <a:latin typeface="+mn-lt"/>
              </a:rPr>
              <a:t>?</a:t>
            </a:r>
            <a:r>
              <a:rPr lang="vi-VN" sz="1600" dirty="0"/>
              <a:t/>
            </a:r>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3845F1-913D-F9F5-2A33-AA660231F936}"/>
              </a:ext>
            </a:extLst>
          </p:cNvPr>
          <p:cNvSpPr txBox="1"/>
          <p:nvPr/>
        </p:nvSpPr>
        <p:spPr>
          <a:xfrm>
            <a:off x="-23812" y="2782302"/>
            <a:ext cx="8991600" cy="446276"/>
          </a:xfrm>
          <a:prstGeom prst="rect">
            <a:avLst/>
          </a:prstGeom>
          <a:noFill/>
        </p:spPr>
        <p:txBody>
          <a:bodyPr wrap="square">
            <a:spAutoFit/>
          </a:bodyPr>
          <a:lstStyle/>
          <a:p>
            <a:pPr fontAlgn="base"/>
            <a:r>
              <a:rPr lang="en-US" sz="2300" dirty="0">
                <a:solidFill>
                  <a:schemeClr val="accent6">
                    <a:lumMod val="50000"/>
                  </a:schemeClr>
                </a:solidFill>
                <a:latin typeface="Arial" panose="020B0604020202020204" pitchFamily="34" charset="0"/>
                <a:cs typeface="Arial" panose="020B0604020202020204" pitchFamily="34" charset="0"/>
              </a:rPr>
              <a:t>-</a:t>
            </a:r>
            <a:r>
              <a:rPr lang="vi-VN" sz="2300" dirty="0">
                <a:solidFill>
                  <a:schemeClr val="accent6">
                    <a:lumMod val="50000"/>
                  </a:schemeClr>
                </a:solidFill>
                <a:latin typeface="Arial" panose="020B0604020202020204" pitchFamily="34" charset="0"/>
                <a:cs typeface="Arial" panose="020B0604020202020204" pitchFamily="34" charset="0"/>
              </a:rPr>
              <a:t> Giáo dục quốc phòng và an ninh trong nhà trường (điều</a:t>
            </a:r>
            <a:r>
              <a:rPr lang="en-US" sz="2300" dirty="0">
                <a:solidFill>
                  <a:schemeClr val="accent6">
                    <a:lumMod val="50000"/>
                  </a:schemeClr>
                </a:solidFill>
                <a:latin typeface="Arial" panose="020B0604020202020204" pitchFamily="34" charset="0"/>
                <a:cs typeface="Arial" panose="020B0604020202020204" pitchFamily="34" charset="0"/>
              </a:rPr>
              <a:t> </a:t>
            </a:r>
            <a:r>
              <a:rPr lang="vi-VN" sz="2300" dirty="0">
                <a:solidFill>
                  <a:schemeClr val="accent6">
                    <a:lumMod val="50000"/>
                  </a:schemeClr>
                </a:solidFill>
                <a:latin typeface="Arial" panose="020B0604020202020204" pitchFamily="34" charset="0"/>
                <a:cs typeface="Arial" panose="020B0604020202020204" pitchFamily="34" charset="0"/>
              </a:rPr>
              <a:t>10</a:t>
            </a:r>
            <a:r>
              <a:rPr lang="en-US" sz="2300" dirty="0">
                <a:solidFill>
                  <a:schemeClr val="accent6">
                    <a:lumMod val="50000"/>
                  </a:schemeClr>
                </a:solidFill>
                <a:latin typeface="Arial" panose="020B0604020202020204" pitchFamily="34" charset="0"/>
                <a:cs typeface="Arial" panose="020B0604020202020204" pitchFamily="34" charset="0"/>
              </a:rPr>
              <a:t>-&gt;</a:t>
            </a:r>
            <a:r>
              <a:rPr lang="vi-VN" sz="2300" dirty="0">
                <a:solidFill>
                  <a:schemeClr val="accent6">
                    <a:lumMod val="50000"/>
                  </a:schemeClr>
                </a:solidFill>
                <a:latin typeface="Arial" panose="020B0604020202020204" pitchFamily="34" charset="0"/>
                <a:cs typeface="Arial" panose="020B0604020202020204" pitchFamily="34" charset="0"/>
              </a:rPr>
              <a:t>13)</a:t>
            </a:r>
          </a:p>
        </p:txBody>
      </p:sp>
      <p:sp>
        <p:nvSpPr>
          <p:cNvPr id="14" name="TextBox 13">
            <a:extLst>
              <a:ext uri="{FF2B5EF4-FFF2-40B4-BE49-F238E27FC236}">
                <a16:creationId xmlns:a16="http://schemas.microsoft.com/office/drawing/2014/main" id="{BACED87A-8F81-EF1C-D499-401329E2F31A}"/>
              </a:ext>
            </a:extLst>
          </p:cNvPr>
          <p:cNvSpPr txBox="1"/>
          <p:nvPr/>
        </p:nvSpPr>
        <p:spPr>
          <a:xfrm>
            <a:off x="-23812" y="1772484"/>
            <a:ext cx="691031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giáo</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dục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quốc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phòng</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an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ninh</a:t>
            </a:r>
            <a:endParaRPr lang="en-US" sz="2400"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CA18D4E-E5CF-B14F-3469-150F520F9214}"/>
              </a:ext>
            </a:extLst>
          </p:cNvPr>
          <p:cNvSpPr txBox="1"/>
          <p:nvPr/>
        </p:nvSpPr>
        <p:spPr>
          <a:xfrm>
            <a:off x="-23812" y="3129222"/>
            <a:ext cx="9120188" cy="3816429"/>
          </a:xfrm>
          <a:prstGeom prst="rect">
            <a:avLst/>
          </a:prstGeom>
          <a:noFill/>
        </p:spPr>
        <p:txBody>
          <a:bodyPr wrap="square">
            <a:spAutoFit/>
          </a:bodyPr>
          <a:lstStyle/>
          <a:p>
            <a:pPr algn="just"/>
            <a:r>
              <a:rPr lang="vi-VN" sz="2200" dirty="0">
                <a:latin typeface="Arial" panose="020B0604020202020204" pitchFamily="34" charset="0"/>
                <a:cs typeface="Arial" panose="020B0604020202020204" pitchFamily="34" charset="0"/>
              </a:rPr>
              <a:t>+ Giáo dục quốc phòng và an ninh trong trường </a:t>
            </a:r>
            <a:r>
              <a:rPr lang="en-US" sz="2200" dirty="0">
                <a:latin typeface="Arial" panose="020B0604020202020204" pitchFamily="34" charset="0"/>
                <a:cs typeface="Arial" panose="020B0604020202020204" pitchFamily="34" charset="0"/>
              </a:rPr>
              <a:t>THPT</a:t>
            </a:r>
            <a:r>
              <a:rPr lang="vi-VN" sz="2200" dirty="0">
                <a:latin typeface="Arial" panose="020B0604020202020204" pitchFamily="34" charset="0"/>
                <a:cs typeface="Arial" panose="020B0604020202020204" pitchFamily="34" charset="0"/>
              </a:rPr>
              <a:t>, trung cấp chuyên nghiệp, trung cấp nghề là môn học chính khóa.</a:t>
            </a:r>
          </a:p>
          <a:p>
            <a:pPr algn="just"/>
            <a:r>
              <a:rPr lang="vi-VN" sz="2200" dirty="0">
                <a:latin typeface="Arial" panose="020B0604020202020204" pitchFamily="34" charset="0"/>
                <a:cs typeface="Arial" panose="020B0604020202020204" pitchFamily="34" charset="0"/>
              </a:rPr>
              <a:t>+ Bảo đảm cho học sinh có những hiểu biết ban đầu về nền quốc phòng toàn dân, an ninh nhân dân; về truyền thống chống ngoại xâm của dân tộc, lực lượng vũ trang nhân dân và nghệ thuật quân sự Việt Nam; có kiến thức cơ bản, cần thiết về phòng thủ dân sự và kỹ năng quân sự; sẵn sàng thực hiện nghĩa vụ quân sự bảo vệ Tổ quốc.</a:t>
            </a:r>
          </a:p>
          <a:p>
            <a:pPr algn="just"/>
            <a:r>
              <a:rPr lang="vi-VN" sz="2200" dirty="0">
                <a:latin typeface="Arial" panose="020B0604020202020204" pitchFamily="34" charset="0"/>
                <a:cs typeface="Arial" panose="020B0604020202020204" pitchFamily="34" charset="0"/>
              </a:rPr>
              <a:t>+ Tổ chức dạy và học theo phân phối chương trình. Trong năm học, căn cứ vào điều kiện cụ thể, phối hợp với cơ quan, tổ chức, đơn vị liên quan tổ chức cho học sinh học tập ngoại khoá với nội dung và hình thức thích hợp.</a:t>
            </a:r>
          </a:p>
        </p:txBody>
      </p:sp>
    </p:spTree>
    <p:extLst>
      <p:ext uri="{BB962C8B-B14F-4D97-AF65-F5344CB8AC3E}">
        <p14:creationId xmlns:p14="http://schemas.microsoft.com/office/powerpoint/2010/main" val="417076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1000"/>
                                        <p:tgtEl>
                                          <p:spTgt spid="18">
                                            <p:txEl>
                                              <p:pRg st="1" end="1"/>
                                            </p:txEl>
                                          </p:spTgt>
                                        </p:tgtEl>
                                      </p:cBhvr>
                                    </p:animEffect>
                                    <p:anim calcmode="lin" valueType="num">
                                      <p:cBhvr>
                                        <p:cTn id="2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anim calcmode="lin" valueType="num">
                                      <p:cBhvr>
                                        <p:cTn id="2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179513"/>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FF0000"/>
                </a:solidFill>
                <a:latin typeface="Arial" panose="020B0604020202020204" pitchFamily="34" charset="0"/>
                <a:cs typeface="Arial" panose="020B0604020202020204" pitchFamily="34" charset="0"/>
              </a:rPr>
              <a:t>  GIÁO DỤC</a:t>
            </a:r>
            <a:r>
              <a:rPr lang="vi-VN" altLang="en-US" sz="2600" dirty="0">
                <a:solidFill>
                  <a:srgbClr val="FF0000"/>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QUỐC PHÒNG VÀ AN NINH</a:t>
            </a: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210056" y="3088943"/>
            <a:ext cx="3816033" cy="1207372"/>
          </a:xfrm>
          <a:prstGeom prst="wedgeRoundRectCallout">
            <a:avLst>
              <a:gd name="adj1" fmla="val 44984"/>
              <a:gd name="adj2" fmla="val 795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b="0" dirty="0">
              <a:solidFill>
                <a:srgbClr val="000000"/>
              </a:solidFill>
              <a:latin typeface="+mn-lt"/>
            </a:endParaRPr>
          </a:p>
          <a:p>
            <a:pPr algn="just" rtl="0">
              <a:spcBef>
                <a:spcPts val="0"/>
              </a:spcBef>
              <a:spcAft>
                <a:spcPts val="0"/>
              </a:spcAft>
            </a:pPr>
            <a:r>
              <a:rPr lang="vi-VN" b="0" i="0" u="none" strike="noStrike" dirty="0" err="1">
                <a:solidFill>
                  <a:srgbClr val="000000"/>
                </a:solidFill>
                <a:effectLst/>
                <a:latin typeface="+mn-lt"/>
              </a:rPr>
              <a:t>Hành</a:t>
            </a:r>
            <a:r>
              <a:rPr lang="vi-VN" b="0" i="0" u="none" strike="noStrike" dirty="0">
                <a:solidFill>
                  <a:srgbClr val="000000"/>
                </a:solidFill>
                <a:effectLst/>
                <a:latin typeface="+mn-lt"/>
              </a:rPr>
              <a:t> vi </a:t>
            </a:r>
            <a:r>
              <a:rPr lang="vi-VN" b="0" i="0" u="none" strike="noStrike" dirty="0" err="1">
                <a:solidFill>
                  <a:srgbClr val="000000"/>
                </a:solidFill>
                <a:effectLst/>
                <a:latin typeface="+mn-lt"/>
              </a:rPr>
              <a:t>nào</a:t>
            </a:r>
            <a:r>
              <a:rPr lang="vi-VN" b="0" i="0" u="none" strike="noStrike" dirty="0">
                <a:solidFill>
                  <a:srgbClr val="000000"/>
                </a:solidFill>
                <a:effectLst/>
                <a:latin typeface="+mn-lt"/>
              </a:rPr>
              <a:t> </a:t>
            </a:r>
            <a:r>
              <a:rPr lang="vi-VN" b="0" i="0" u="none" strike="noStrike" dirty="0" err="1">
                <a:solidFill>
                  <a:srgbClr val="000000"/>
                </a:solidFill>
                <a:effectLst/>
                <a:latin typeface="+mn-lt"/>
              </a:rPr>
              <a:t>bị</a:t>
            </a:r>
            <a:r>
              <a:rPr lang="vi-VN" b="0" i="0" u="none" strike="noStrike" dirty="0">
                <a:solidFill>
                  <a:srgbClr val="000000"/>
                </a:solidFill>
                <a:effectLst/>
                <a:latin typeface="+mn-lt"/>
              </a:rPr>
              <a:t> nghiêm </a:t>
            </a:r>
            <a:r>
              <a:rPr lang="vi-VN" b="0" i="0" u="none" strike="noStrike" dirty="0" err="1">
                <a:solidFill>
                  <a:srgbClr val="000000"/>
                </a:solidFill>
                <a:effectLst/>
                <a:latin typeface="+mn-lt"/>
              </a:rPr>
              <a:t>cấm</a:t>
            </a:r>
            <a:r>
              <a:rPr lang="vi-VN" b="0" i="0" u="none" strike="noStrike" dirty="0">
                <a:solidFill>
                  <a:srgbClr val="000000"/>
                </a:solidFill>
                <a:effectLst/>
                <a:latin typeface="+mn-lt"/>
              </a:rPr>
              <a:t> </a:t>
            </a:r>
            <a:r>
              <a:rPr lang="vi-VN" b="0" i="0" u="none" strike="noStrike" dirty="0" err="1">
                <a:solidFill>
                  <a:srgbClr val="000000"/>
                </a:solidFill>
                <a:effectLst/>
                <a:latin typeface="+mn-lt"/>
              </a:rPr>
              <a:t>đối</a:t>
            </a:r>
            <a:r>
              <a:rPr lang="vi-VN" b="0" i="0" u="none" strike="noStrike" dirty="0">
                <a:solidFill>
                  <a:srgbClr val="000000"/>
                </a:solidFill>
                <a:effectLst/>
                <a:latin typeface="+mn-lt"/>
              </a:rPr>
              <a:t> </a:t>
            </a:r>
            <a:r>
              <a:rPr lang="vi-VN" b="0" i="0" u="none" strike="noStrike" dirty="0" err="1">
                <a:solidFill>
                  <a:srgbClr val="000000"/>
                </a:solidFill>
                <a:effectLst/>
                <a:latin typeface="+mn-lt"/>
              </a:rPr>
              <a:t>với</a:t>
            </a:r>
            <a:r>
              <a:rPr lang="vi-VN" b="0" i="0" u="none" strike="noStrike" dirty="0">
                <a:solidFill>
                  <a:srgbClr val="000000"/>
                </a:solidFill>
                <a:effectLst/>
                <a:latin typeface="+mn-lt"/>
              </a:rPr>
              <a:t> </a:t>
            </a:r>
            <a:r>
              <a:rPr lang="vi-VN" b="0" i="0" u="none" strike="noStrike" dirty="0" err="1">
                <a:solidFill>
                  <a:srgbClr val="000000"/>
                </a:solidFill>
                <a:effectLst/>
                <a:latin typeface="+mn-lt"/>
              </a:rPr>
              <a:t>giáo</a:t>
            </a:r>
            <a:r>
              <a:rPr lang="vi-VN" b="0" i="0" u="none" strike="noStrike" dirty="0">
                <a:solidFill>
                  <a:srgbClr val="000000"/>
                </a:solidFill>
                <a:effectLst/>
                <a:latin typeface="+mn-lt"/>
              </a:rPr>
              <a:t> </a:t>
            </a:r>
            <a:r>
              <a:rPr lang="vi-VN" b="0" i="0" u="none" strike="noStrike" dirty="0" err="1">
                <a:solidFill>
                  <a:srgbClr val="000000"/>
                </a:solidFill>
                <a:effectLst/>
                <a:latin typeface="+mn-lt"/>
              </a:rPr>
              <a:t>dục</a:t>
            </a:r>
            <a:r>
              <a:rPr lang="vi-VN" b="0" i="0" u="none" strike="noStrike" dirty="0">
                <a:solidFill>
                  <a:srgbClr val="000000"/>
                </a:solidFill>
                <a:effectLst/>
                <a:latin typeface="+mn-lt"/>
              </a:rPr>
              <a:t> </a:t>
            </a:r>
            <a:r>
              <a:rPr lang="vi-VN" b="0" i="0" u="none" strike="noStrike" dirty="0" err="1">
                <a:solidFill>
                  <a:srgbClr val="000000"/>
                </a:solidFill>
                <a:effectLst/>
                <a:latin typeface="+mn-lt"/>
              </a:rPr>
              <a:t>quốc</a:t>
            </a:r>
            <a:r>
              <a:rPr lang="vi-VN" b="0" i="0" u="none" strike="noStrike" dirty="0">
                <a:solidFill>
                  <a:srgbClr val="000000"/>
                </a:solidFill>
                <a:effectLst/>
                <a:latin typeface="+mn-lt"/>
              </a:rPr>
              <a:t> </a:t>
            </a:r>
            <a:r>
              <a:rPr lang="vi-VN" b="0" i="0" u="none" strike="noStrike" dirty="0" err="1">
                <a:solidFill>
                  <a:srgbClr val="000000"/>
                </a:solidFill>
                <a:effectLst/>
                <a:latin typeface="+mn-lt"/>
              </a:rPr>
              <a:t>phòng</a:t>
            </a:r>
            <a:r>
              <a:rPr lang="vi-VN" b="0" i="0" u="none" strike="noStrike" dirty="0">
                <a:solidFill>
                  <a:srgbClr val="000000"/>
                </a:solidFill>
                <a:effectLst/>
                <a:latin typeface="+mn-lt"/>
              </a:rPr>
              <a:t> </a:t>
            </a:r>
            <a:r>
              <a:rPr lang="vi-VN" b="0" i="0" u="none" strike="noStrike" dirty="0" err="1">
                <a:solidFill>
                  <a:srgbClr val="000000"/>
                </a:solidFill>
                <a:effectLst/>
                <a:latin typeface="+mn-lt"/>
              </a:rPr>
              <a:t>và</a:t>
            </a:r>
            <a:r>
              <a:rPr lang="vi-VN" b="0" i="0" u="none" strike="noStrike" dirty="0">
                <a:solidFill>
                  <a:srgbClr val="000000"/>
                </a:solidFill>
                <a:effectLst/>
                <a:latin typeface="+mn-lt"/>
              </a:rPr>
              <a:t> an ninh? </a:t>
            </a:r>
            <a:r>
              <a:rPr lang="vi-VN" dirty="0">
                <a:latin typeface="+mn-lt"/>
              </a:rPr>
              <a:t/>
            </a:r>
            <a:br>
              <a:rPr lang="vi-VN" dirty="0">
                <a:latin typeface="+mn-lt"/>
              </a:rPr>
            </a:br>
            <a:endParaRPr lang="en-US" altLang="en-US" dirty="0">
              <a:solidFill>
                <a:srgbClr val="FFFFFF"/>
              </a:solidFill>
              <a:latin typeface="+mn-lt"/>
              <a:cs typeface="Arial" panose="020B0604020202020204" pitchFamily="34" charset="0"/>
            </a:endParaRPr>
          </a:p>
        </p:txBody>
      </p:sp>
      <p:grpSp>
        <p:nvGrpSpPr>
          <p:cNvPr id="16" name="Group 15">
            <a:extLst>
              <a:ext uri="{FF2B5EF4-FFF2-40B4-BE49-F238E27FC236}">
                <a16:creationId xmlns:a16="http://schemas.microsoft.com/office/drawing/2014/main" id="{F7681D11-EC05-24E3-26B6-2C8301E3E1FD}"/>
              </a:ext>
            </a:extLst>
          </p:cNvPr>
          <p:cNvGrpSpPr>
            <a:grpSpLocks/>
          </p:cNvGrpSpPr>
          <p:nvPr/>
        </p:nvGrpSpPr>
        <p:grpSpPr bwMode="auto">
          <a:xfrm>
            <a:off x="4241930" y="2126632"/>
            <a:ext cx="3676650" cy="2580819"/>
            <a:chOff x="5162550" y="2292350"/>
            <a:chExt cx="3676650" cy="2797175"/>
          </a:xfrm>
        </p:grpSpPr>
        <p:pic>
          <p:nvPicPr>
            <p:cNvPr id="17" name="Picture 2">
              <a:extLst>
                <a:ext uri="{FF2B5EF4-FFF2-40B4-BE49-F238E27FC236}">
                  <a16:creationId xmlns:a16="http://schemas.microsoft.com/office/drawing/2014/main" id="{266ED271-BC9B-701F-A342-5164F3FB44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2550" y="2292350"/>
              <a:ext cx="36766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ultiplication Sign 18">
              <a:extLst>
                <a:ext uri="{FF2B5EF4-FFF2-40B4-BE49-F238E27FC236}">
                  <a16:creationId xmlns:a16="http://schemas.microsoft.com/office/drawing/2014/main" id="{39B9FE55-8162-6A28-D281-4E1468F33238}"/>
                </a:ext>
              </a:extLst>
            </p:cNvPr>
            <p:cNvSpPr/>
            <p:nvPr/>
          </p:nvSpPr>
          <p:spPr>
            <a:xfrm>
              <a:off x="5527675" y="2794000"/>
              <a:ext cx="381000" cy="9747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
          <p:nvSpPr>
            <p:cNvPr id="21" name="Multiplication Sign 20">
              <a:extLst>
                <a:ext uri="{FF2B5EF4-FFF2-40B4-BE49-F238E27FC236}">
                  <a16:creationId xmlns:a16="http://schemas.microsoft.com/office/drawing/2014/main" id="{0B1781EA-C9C4-3C9B-DCEC-E51D397A1BA3}"/>
                </a:ext>
              </a:extLst>
            </p:cNvPr>
            <p:cNvSpPr/>
            <p:nvPr/>
          </p:nvSpPr>
          <p:spPr>
            <a:xfrm>
              <a:off x="5792788" y="3798888"/>
              <a:ext cx="381000" cy="9747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
          <p:nvSpPr>
            <p:cNvPr id="22" name="Multiplication Sign 21">
              <a:extLst>
                <a:ext uri="{FF2B5EF4-FFF2-40B4-BE49-F238E27FC236}">
                  <a16:creationId xmlns:a16="http://schemas.microsoft.com/office/drawing/2014/main" id="{BB26A3BF-FE28-69FB-E062-E2D5981209D8}"/>
                </a:ext>
              </a:extLst>
            </p:cNvPr>
            <p:cNvSpPr/>
            <p:nvPr/>
          </p:nvSpPr>
          <p:spPr>
            <a:xfrm>
              <a:off x="8237538" y="4267200"/>
              <a:ext cx="296862" cy="8223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
          <p:nvSpPr>
            <p:cNvPr id="23" name="Multiplication Sign 22">
              <a:extLst>
                <a:ext uri="{FF2B5EF4-FFF2-40B4-BE49-F238E27FC236}">
                  <a16:creationId xmlns:a16="http://schemas.microsoft.com/office/drawing/2014/main" id="{0B038895-119A-F031-6789-D8150B62FAE6}"/>
                </a:ext>
              </a:extLst>
            </p:cNvPr>
            <p:cNvSpPr/>
            <p:nvPr/>
          </p:nvSpPr>
          <p:spPr>
            <a:xfrm>
              <a:off x="7165975" y="2606675"/>
              <a:ext cx="290513" cy="787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grpSp>
      <p:sp>
        <p:nvSpPr>
          <p:cNvPr id="24" name="TextBox 23">
            <a:extLst>
              <a:ext uri="{FF2B5EF4-FFF2-40B4-BE49-F238E27FC236}">
                <a16:creationId xmlns:a16="http://schemas.microsoft.com/office/drawing/2014/main" id="{7497FE91-D5CA-203D-70A1-7108906FA97B}"/>
              </a:ext>
            </a:extLst>
          </p:cNvPr>
          <p:cNvSpPr txBox="1"/>
          <p:nvPr/>
        </p:nvSpPr>
        <p:spPr>
          <a:xfrm>
            <a:off x="186401" y="4611231"/>
            <a:ext cx="8943977" cy="2246769"/>
          </a:xfrm>
          <a:prstGeom prst="rect">
            <a:avLst/>
          </a:prstGeom>
          <a:noFill/>
        </p:spPr>
        <p:txBody>
          <a:bodyPr wrap="square">
            <a:spAutoFit/>
          </a:bodyPr>
          <a:lstStyle/>
          <a:p>
            <a:pPr algn="just"/>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Lợi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giáo</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quốc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phòng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tuyên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xuyên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lối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Đảng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chính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sách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luật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lộ</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bí</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mật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tuyên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chính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sách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thù</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địch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gây</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chia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rẽ</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đại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đoàn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toàn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tộc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xâm</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phạm</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lợi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ích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quyền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lợi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ích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chức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nhân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altLang="en-US" sz="2000" b="0" dirty="0">
              <a:latin typeface="Arial" panose="020B0604020202020204" pitchFamily="34" charset="0"/>
              <a:ea typeface="Times New Roman" panose="02020603050405020304" pitchFamily="18" charset="0"/>
              <a:cs typeface="Arial" panose="020B0604020202020204" pitchFamily="34" charset="0"/>
            </a:endParaRPr>
          </a:p>
          <a:p>
            <a:pPr algn="just"/>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trở</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giáo</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quốc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phòng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altLang="en-US" sz="2000" b="0" dirty="0">
              <a:latin typeface="Arial" panose="020B0604020202020204" pitchFamily="34" charset="0"/>
              <a:ea typeface="Times New Roman" panose="02020603050405020304" pitchFamily="18" charset="0"/>
              <a:cs typeface="Arial" panose="020B0604020202020204" pitchFamily="34" charset="0"/>
            </a:endParaRPr>
          </a:p>
          <a:p>
            <a:pPr algn="just"/>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vi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luật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altLang="en-US" sz="2000" b="0" dirty="0">
              <a:latin typeface="Arial" panose="020B0604020202020204" pitchFamily="34" charset="0"/>
              <a:ea typeface="Times New Roman" panose="02020603050405020304" pitchFamily="18" charset="0"/>
              <a:cs typeface="Arial" panose="020B0604020202020204" pitchFamily="34" charset="0"/>
            </a:endParaRPr>
          </a:p>
        </p:txBody>
      </p:sp>
      <p:sp>
        <p:nvSpPr>
          <p:cNvPr id="20" name="TextBox 19">
            <a:extLst>
              <a:ext uri="{FF2B5EF4-FFF2-40B4-BE49-F238E27FC236}">
                <a16:creationId xmlns:a16="http://schemas.microsoft.com/office/drawing/2014/main" id="{F1A10192-9CA3-0FDC-5DCA-322945AB69D0}"/>
              </a:ext>
            </a:extLst>
          </p:cNvPr>
          <p:cNvSpPr txBox="1"/>
          <p:nvPr/>
        </p:nvSpPr>
        <p:spPr>
          <a:xfrm>
            <a:off x="0" y="2113879"/>
            <a:ext cx="4241930" cy="830997"/>
          </a:xfrm>
          <a:prstGeom prst="rect">
            <a:avLst/>
          </a:prstGeom>
          <a:noFill/>
        </p:spPr>
        <p:txBody>
          <a:bodyPr wrap="square">
            <a:spAutoFit/>
          </a:bodyPr>
          <a:lstStyle/>
          <a:p>
            <a:pPr algn="just"/>
            <a:r>
              <a:rPr lang="en-US" sz="2400" b="1" dirty="0">
                <a:effectLst/>
                <a:latin typeface="Arial" panose="020B0604020202020204" pitchFamily="34" charset="0"/>
                <a:ea typeface="Calibri" panose="020F0502020204030204" pitchFamily="34" charset="0"/>
                <a:cs typeface="Arial" panose="020B0604020202020204" pitchFamily="34" charset="0"/>
              </a:rPr>
              <a:t>1. </a:t>
            </a:r>
            <a:r>
              <a:rPr lang="en-US" sz="2400" b="1" dirty="0" err="1">
                <a:effectLst/>
                <a:latin typeface="Arial" panose="020B0604020202020204" pitchFamily="34" charset="0"/>
                <a:ea typeface="Calibri" panose="020F0502020204030204" pitchFamily="34" charset="0"/>
                <a:cs typeface="Arial" panose="020B0604020202020204" pitchFamily="34" charset="0"/>
              </a:rPr>
              <a:t>Luật</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giáo</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dục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quốc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phòng</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và</a:t>
            </a:r>
            <a:r>
              <a:rPr lang="en-US" sz="2400" b="1" dirty="0">
                <a:effectLst/>
                <a:latin typeface="Arial" panose="020B0604020202020204" pitchFamily="34" charset="0"/>
                <a:ea typeface="Calibri" panose="020F0502020204030204" pitchFamily="34" charset="0"/>
                <a:cs typeface="Arial" panose="020B0604020202020204" pitchFamily="34" charset="0"/>
              </a:rPr>
              <a:t> an </a:t>
            </a:r>
            <a:r>
              <a:rPr lang="en-US" sz="2400" b="1" dirty="0" err="1">
                <a:effectLst/>
                <a:latin typeface="Arial" panose="020B0604020202020204" pitchFamily="34" charset="0"/>
                <a:ea typeface="Calibri" panose="020F0502020204030204" pitchFamily="34" charset="0"/>
                <a:cs typeface="Arial" panose="020B0604020202020204" pitchFamily="34" charset="0"/>
              </a:rPr>
              <a:t>ninh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9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anim calcmode="lin" valueType="num">
                                      <p:cBhvr>
                                        <p:cTn id="1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fade">
                                      <p:cBhvr>
                                        <p:cTn id="28" dur="1000"/>
                                        <p:tgtEl>
                                          <p:spTgt spid="24">
                                            <p:txEl>
                                              <p:pRg st="1" end="1"/>
                                            </p:txEl>
                                          </p:spTgt>
                                        </p:tgtEl>
                                      </p:cBhvr>
                                    </p:animEffect>
                                    <p:anim calcmode="lin" valueType="num">
                                      <p:cBhvr>
                                        <p:cTn id="29"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fade">
                                      <p:cBhvr>
                                        <p:cTn id="35" dur="1000"/>
                                        <p:tgtEl>
                                          <p:spTgt spid="24">
                                            <p:txEl>
                                              <p:pRg st="2" end="2"/>
                                            </p:txEl>
                                          </p:spTgt>
                                        </p:tgtEl>
                                      </p:cBhvr>
                                    </p:animEffect>
                                    <p:anim calcmode="lin" valueType="num">
                                      <p:cBhvr>
                                        <p:cTn id="36"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236441" y="3087363"/>
            <a:ext cx="4735054" cy="1384995"/>
          </a:xfrm>
          <a:prstGeom prst="rect">
            <a:avLst/>
          </a:prstGeom>
          <a:noFill/>
        </p:spPr>
        <p:txBody>
          <a:bodyPr wrap="square">
            <a:spAutoFit/>
          </a:bodyPr>
          <a:lstStyle/>
          <a:p>
            <a:pPr algn="just" rtl="0" fontAlgn="base">
              <a:spcBef>
                <a:spcPts val="0"/>
              </a:spcBef>
              <a:spcAft>
                <a:spcPts val="0"/>
              </a:spcAft>
            </a:pPr>
            <a:r>
              <a:rPr lang="vi-VN" sz="2800" b="1" i="0" u="none" strike="noStrike" dirty="0" err="1">
                <a:solidFill>
                  <a:srgbClr val="000000"/>
                </a:solidFill>
                <a:effectLst/>
              </a:rPr>
              <a:t>Gồm</a:t>
            </a:r>
            <a:r>
              <a:rPr lang="vi-VN" sz="2800" b="1" i="0" u="none" strike="noStrike" dirty="0">
                <a:solidFill>
                  <a:srgbClr val="000000"/>
                </a:solidFill>
                <a:effectLst/>
              </a:rPr>
              <a:t> 7 chương, 51 </a:t>
            </a:r>
            <a:r>
              <a:rPr lang="vi-VN" sz="2800" b="1" i="0" u="none" strike="noStrike" dirty="0" err="1">
                <a:solidFill>
                  <a:srgbClr val="000000"/>
                </a:solidFill>
                <a:effectLst/>
              </a:rPr>
              <a:t>điều</a:t>
            </a:r>
            <a:r>
              <a:rPr lang="vi-VN" sz="2800" b="1" i="0" u="none" strike="noStrike" dirty="0">
                <a:solidFill>
                  <a:srgbClr val="000000"/>
                </a:solidFill>
                <a:effectLst/>
              </a:rPr>
              <a:t>, quy </a:t>
            </a:r>
            <a:r>
              <a:rPr lang="vi-VN" sz="2800" b="1" i="0" u="none" strike="noStrike" dirty="0" err="1">
                <a:solidFill>
                  <a:srgbClr val="000000"/>
                </a:solidFill>
                <a:effectLst/>
              </a:rPr>
              <a:t>định</a:t>
            </a:r>
            <a:r>
              <a:rPr lang="vi-VN" sz="2800" b="1" i="0" u="none" strike="noStrike" dirty="0">
                <a:solidFill>
                  <a:srgbClr val="000000"/>
                </a:solidFill>
                <a:effectLst/>
              </a:rPr>
              <a:t> </a:t>
            </a:r>
            <a:r>
              <a:rPr lang="vi-VN" sz="2800" b="1" i="0" u="none" strike="noStrike" dirty="0" err="1">
                <a:solidFill>
                  <a:srgbClr val="000000"/>
                </a:solidFill>
                <a:effectLst/>
              </a:rPr>
              <a:t>về</a:t>
            </a:r>
            <a:r>
              <a:rPr lang="vi-VN" sz="2800" b="1" i="0" u="none" strike="noStrike" dirty="0">
                <a:solidFill>
                  <a:srgbClr val="000000"/>
                </a:solidFill>
                <a:effectLst/>
              </a:rPr>
              <a:t> </a:t>
            </a:r>
            <a:r>
              <a:rPr lang="vi-VN" sz="2800" b="1" i="0" u="none" strike="noStrike" dirty="0" err="1">
                <a:solidFill>
                  <a:srgbClr val="000000"/>
                </a:solidFill>
                <a:effectLst/>
              </a:rPr>
              <a:t>sĩ</a:t>
            </a:r>
            <a:r>
              <a:rPr lang="vi-VN" sz="2800" b="1" i="0" u="none" strike="noStrike" dirty="0">
                <a:solidFill>
                  <a:srgbClr val="000000"/>
                </a:solidFill>
                <a:effectLst/>
              </a:rPr>
              <a:t> quan quân </a:t>
            </a:r>
            <a:r>
              <a:rPr lang="vi-VN" sz="2800" b="1" i="0" u="none" strike="noStrike" dirty="0" err="1">
                <a:solidFill>
                  <a:srgbClr val="000000"/>
                </a:solidFill>
                <a:effectLst/>
              </a:rPr>
              <a:t>đội</a:t>
            </a:r>
            <a:r>
              <a:rPr lang="vi-VN" sz="2800" b="1" i="0" u="none" strike="noStrike" dirty="0">
                <a:solidFill>
                  <a:srgbClr val="000000"/>
                </a:solidFill>
                <a:effectLst/>
              </a:rPr>
              <a:t> nhân dân </a:t>
            </a:r>
            <a:r>
              <a:rPr lang="vi-VN" sz="2800" b="1" i="0" u="none" strike="noStrike" dirty="0" err="1">
                <a:solidFill>
                  <a:srgbClr val="000000"/>
                </a:solidFill>
                <a:effectLst/>
              </a:rPr>
              <a:t>Việt</a:t>
            </a:r>
            <a:r>
              <a:rPr lang="vi-VN" sz="2800" b="1" i="0" u="none" strike="noStrike" dirty="0">
                <a:solidFill>
                  <a:srgbClr val="000000"/>
                </a:solidFill>
                <a:effectLst/>
              </a:rPr>
              <a:t> Nam.</a:t>
            </a:r>
            <a:endParaRPr lang="vi-VN" sz="2800" b="0" i="0" u="none" strike="noStrike" dirty="0">
              <a:solidFill>
                <a:srgbClr val="000000"/>
              </a:solidFill>
              <a:effectLst/>
            </a:endParaRPr>
          </a:p>
        </p:txBody>
      </p:sp>
      <p:pic>
        <p:nvPicPr>
          <p:cNvPr id="3074" name="Picture 2" descr="Luật Sĩ quan quân đội nhân dân Việt Nam (hiện hành) (sửa đổi, bổ sung năm  2008, 2014, 2019) - NHÀ SÁCH SỰ THẬT">
            <a:extLst>
              <a:ext uri="{FF2B5EF4-FFF2-40B4-BE49-F238E27FC236}">
                <a16:creationId xmlns:a16="http://schemas.microsoft.com/office/drawing/2014/main" id="{41BF1A25-E86D-F945-C751-09B136F204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4214" y="2119952"/>
            <a:ext cx="3758749" cy="47380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64A27E1-9178-2792-120D-33CA5BBFB2A3}"/>
              </a:ext>
            </a:extLst>
          </p:cNvPr>
          <p:cNvSpPr txBox="1"/>
          <p:nvPr/>
        </p:nvSpPr>
        <p:spPr>
          <a:xfrm>
            <a:off x="236442" y="2205554"/>
            <a:ext cx="4311745" cy="830997"/>
          </a:xfrm>
          <a:prstGeom prst="rect">
            <a:avLst/>
          </a:prstGeom>
          <a:noFill/>
        </p:spPr>
        <p:txBody>
          <a:bodyPr wrap="square">
            <a:spAutoFit/>
          </a:bodyPr>
          <a:lstStyle/>
          <a:p>
            <a:pPr algn="just"/>
            <a:r>
              <a:rPr lang="vi-VN"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2.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7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FF0000"/>
                </a:solidFill>
                <a:latin typeface="Arial" panose="020B0604020202020204" pitchFamily="34" charset="0"/>
                <a:cs typeface="Arial" panose="020B0604020202020204" pitchFamily="34" charset="0"/>
              </a:rPr>
              <a:t>  GIÁO DỤC</a:t>
            </a:r>
            <a:r>
              <a:rPr lang="vi-VN" altLang="en-US" sz="2800" dirty="0">
                <a:solidFill>
                  <a:srgbClr val="FF0000"/>
                </a:solidFill>
                <a:latin typeface="Arial" panose="020B0604020202020204" pitchFamily="34" charset="0"/>
                <a:cs typeface="Arial" panose="020B0604020202020204" pitchFamily="34" charset="0"/>
              </a:rPr>
              <a:t> </a:t>
            </a:r>
            <a:r>
              <a:rPr lang="en-US" altLang="en-US" sz="2800" dirty="0">
                <a:solidFill>
                  <a:srgbClr val="FF0000"/>
                </a:solidFill>
                <a:latin typeface="Arial" panose="020B0604020202020204" pitchFamily="34" charset="0"/>
                <a:cs typeface="Arial" panose="020B0604020202020204" pitchFamily="34" charset="0"/>
              </a:rPr>
              <a:t>QUỐC PHÒNG VÀ AN NINH </a:t>
            </a:r>
            <a:r>
              <a:rPr lang="vi-VN" sz="1800" b="1" i="0" u="none" strike="noStrike" dirty="0">
                <a:solidFill>
                  <a:srgbClr val="000000"/>
                </a:solidFill>
                <a:effectLst/>
                <a:latin typeface="Times New Roman" panose="02020603050405020304" pitchFamily="18" charset="0"/>
              </a:rPr>
              <a:t> </a:t>
            </a:r>
            <a:endParaRPr lang="vi-VN" sz="2000" b="0" dirty="0">
              <a:effectLst/>
            </a:endParaRPr>
          </a:p>
          <a:p>
            <a:r>
              <a:rPr lang="vi-VN" sz="2000" dirty="0"/>
              <a:t/>
            </a: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233292" y="2563693"/>
            <a:ext cx="4081605" cy="1336676"/>
          </a:xfrm>
          <a:prstGeom prst="wedgeRoundRectCallout">
            <a:avLst>
              <a:gd name="adj1" fmla="val 79839"/>
              <a:gd name="adj2" fmla="val 3725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b="0" dirty="0">
              <a:solidFill>
                <a:srgbClr val="000000"/>
              </a:solidFill>
              <a:latin typeface="+mn-lt"/>
            </a:endParaRPr>
          </a:p>
          <a:p>
            <a:pPr algn="just" rtl="0">
              <a:spcBef>
                <a:spcPts val="0"/>
              </a:spcBef>
              <a:spcAft>
                <a:spcPts val="0"/>
              </a:spcAft>
            </a:pPr>
            <a:endParaRPr lang="vi-VN" sz="2000" b="0" i="0" u="none" strike="noStrike" dirty="0">
              <a:solidFill>
                <a:srgbClr val="000000"/>
              </a:solidFill>
              <a:effectLst/>
              <a:latin typeface="+mn-lt"/>
            </a:endParaRPr>
          </a:p>
          <a:p>
            <a:pPr algn="just" rtl="0">
              <a:spcBef>
                <a:spcPts val="0"/>
              </a:spcBef>
              <a:spcAft>
                <a:spcPts val="0"/>
              </a:spcAft>
            </a:pPr>
            <a:r>
              <a:rPr lang="en-US" sz="2000" b="0" i="0" u="none" strike="noStrike" dirty="0" err="1">
                <a:solidFill>
                  <a:srgbClr val="000000"/>
                </a:solidFill>
                <a:effectLst/>
                <a:latin typeface="+mn-lt"/>
              </a:rPr>
              <a:t>Em</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cho</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biết</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những</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những</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hoạt</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động</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của</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sĩ</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quan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quân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đội</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nhân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dân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Việt</a:t>
            </a:r>
            <a:r>
              <a:rPr lang="en-US" sz="2000" b="0" i="0" u="none" strike="noStrike" dirty="0">
                <a:solidFill>
                  <a:srgbClr val="000000"/>
                </a:solidFill>
                <a:effectLst/>
                <a:latin typeface="+mn-lt"/>
              </a:rPr>
              <a:t> Nam </a:t>
            </a:r>
            <a:r>
              <a:rPr lang="en-US" sz="2000" b="0" i="0" u="none" strike="noStrike" dirty="0" err="1">
                <a:solidFill>
                  <a:srgbClr val="000000"/>
                </a:solidFill>
                <a:effectLst/>
                <a:latin typeface="+mn-lt"/>
              </a:rPr>
              <a:t>ngoài</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những</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hoạt</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động</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em</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đã</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quan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sát</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trên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hình</a:t>
            </a:r>
            <a:r>
              <a:rPr lang="en-US" sz="2000" b="0" i="0" u="none" strike="noStrike" dirty="0">
                <a:solidFill>
                  <a:srgbClr val="000000"/>
                </a:solidFill>
                <a:effectLst/>
                <a:latin typeface="+mn-lt"/>
              </a:rPr>
              <a:t> ở </a:t>
            </a:r>
            <a:r>
              <a:rPr lang="en-US" sz="2000" b="0" i="0" u="none" strike="noStrike" dirty="0" err="1">
                <a:solidFill>
                  <a:srgbClr val="000000"/>
                </a:solidFill>
                <a:effectLst/>
                <a:latin typeface="+mn-lt"/>
              </a:rPr>
              <a:t>sgk</a:t>
            </a:r>
            <a:r>
              <a:rPr lang="en-US" sz="2000" b="0" i="0" u="none" strike="noStrike" dirty="0">
                <a:solidFill>
                  <a:srgbClr val="000000"/>
                </a:solidFill>
                <a:effectLst/>
                <a:latin typeface="+mn-lt"/>
              </a:rPr>
              <a:t>?</a:t>
            </a:r>
            <a:r>
              <a:rPr lang="en-US" dirty="0"/>
              <a:t/>
            </a:r>
            <a:br>
              <a:rPr lang="en-US" dirty="0"/>
            </a:br>
            <a:r>
              <a:rPr lang="vi-VN" dirty="0">
                <a:latin typeface="+mn-lt"/>
              </a:rPr>
              <a:t/>
            </a:r>
            <a:br>
              <a:rPr lang="vi-VN" dirty="0">
                <a:latin typeface="+mn-lt"/>
              </a:rPr>
            </a:br>
            <a:endParaRPr lang="en-US" altLang="en-US" dirty="0">
              <a:solidFill>
                <a:srgbClr val="FFFFFF"/>
              </a:solidFill>
              <a:latin typeface="+mn-lt"/>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100012" y="3964828"/>
            <a:ext cx="5011141" cy="2677656"/>
          </a:xfrm>
          <a:prstGeom prst="rect">
            <a:avLst/>
          </a:prstGeom>
          <a:noFill/>
        </p:spPr>
        <p:txBody>
          <a:bodyPr wrap="square">
            <a:spAutoFit/>
          </a:bodyPr>
          <a:lstStyle/>
          <a:p>
            <a:pPr algn="just" rtl="0" fontAlgn="base">
              <a:spcBef>
                <a:spcPts val="0"/>
              </a:spcBef>
              <a:spcAft>
                <a:spcPts val="0"/>
              </a:spcAft>
            </a:pPr>
            <a:r>
              <a:rPr lang="vi-VN" sz="2400" b="1" i="0" u="none" strike="noStrike" dirty="0" err="1">
                <a:solidFill>
                  <a:schemeClr val="accent2">
                    <a:lumMod val="75000"/>
                  </a:schemeClr>
                </a:solidFill>
                <a:effectLst/>
              </a:rPr>
              <a:t>Sĩ</a:t>
            </a:r>
            <a:r>
              <a:rPr lang="vi-VN" sz="2400" b="1" i="0" u="none" strike="noStrike" dirty="0">
                <a:solidFill>
                  <a:schemeClr val="accent2">
                    <a:lumMod val="75000"/>
                  </a:schemeClr>
                </a:solidFill>
                <a:effectLst/>
              </a:rPr>
              <a:t> quan quân </a:t>
            </a:r>
            <a:r>
              <a:rPr lang="vi-VN" sz="2400" b="1" i="0" u="none" strike="noStrike" dirty="0" err="1">
                <a:solidFill>
                  <a:schemeClr val="accent2">
                    <a:lumMod val="75000"/>
                  </a:schemeClr>
                </a:solidFill>
                <a:effectLst/>
              </a:rPr>
              <a:t>đội</a:t>
            </a:r>
            <a:r>
              <a:rPr lang="vi-VN" sz="2400" b="1" i="0" u="none" strike="noStrike" dirty="0">
                <a:solidFill>
                  <a:schemeClr val="accent2">
                    <a:lumMod val="75000"/>
                  </a:schemeClr>
                </a:solidFill>
                <a:effectLst/>
              </a:rPr>
              <a:t> nhân dân </a:t>
            </a:r>
            <a:r>
              <a:rPr lang="vi-VN" sz="2400" b="1" i="0" u="none" strike="noStrike" dirty="0" err="1">
                <a:solidFill>
                  <a:schemeClr val="accent2">
                    <a:lumMod val="75000"/>
                  </a:schemeClr>
                </a:solidFill>
                <a:effectLst/>
              </a:rPr>
              <a:t>Việt</a:t>
            </a:r>
            <a:r>
              <a:rPr lang="vi-VN" sz="2400" b="1" i="0" u="none" strike="noStrike" dirty="0">
                <a:solidFill>
                  <a:schemeClr val="accent2">
                    <a:lumMod val="75000"/>
                  </a:schemeClr>
                </a:solidFill>
                <a:effectLst/>
              </a:rPr>
              <a:t> Nam (</a:t>
            </a:r>
            <a:r>
              <a:rPr lang="vi-VN" sz="2400" b="1" i="0" u="none" strike="noStrike" dirty="0" err="1">
                <a:solidFill>
                  <a:schemeClr val="accent2">
                    <a:lumMod val="75000"/>
                  </a:schemeClr>
                </a:solidFill>
                <a:effectLst/>
              </a:rPr>
              <a:t>điều</a:t>
            </a:r>
            <a:r>
              <a:rPr lang="vi-VN" sz="2400" b="1" i="0" u="none" strike="noStrike" dirty="0">
                <a:solidFill>
                  <a:schemeClr val="accent2">
                    <a:lumMod val="75000"/>
                  </a:schemeClr>
                </a:solidFill>
                <a:effectLst/>
              </a:rPr>
              <a:t> 1).</a:t>
            </a:r>
          </a:p>
          <a:p>
            <a:pPr algn="just" rtl="0" fontAlgn="base">
              <a:spcBef>
                <a:spcPts val="0"/>
              </a:spcBef>
              <a:spcAft>
                <a:spcPts val="0"/>
              </a:spcAft>
            </a:pPr>
            <a:r>
              <a:rPr lang="vi-VN" sz="2400" b="0" i="0" u="none" strike="noStrike" dirty="0" err="1">
                <a:solidFill>
                  <a:srgbClr val="000000"/>
                </a:solidFill>
                <a:effectLst/>
              </a:rPr>
              <a:t>Những</a:t>
            </a:r>
            <a:r>
              <a:rPr lang="vi-VN" sz="2400" b="0" i="0" u="none" strike="noStrike" dirty="0">
                <a:solidFill>
                  <a:srgbClr val="000000"/>
                </a:solidFill>
                <a:effectLst/>
              </a:rPr>
              <a:t> </a:t>
            </a:r>
            <a:r>
              <a:rPr lang="vi-VN" sz="2400" b="0" i="0" u="none" strike="noStrike" dirty="0" err="1">
                <a:solidFill>
                  <a:srgbClr val="000000"/>
                </a:solidFill>
                <a:effectLst/>
              </a:rPr>
              <a:t>hoạt</a:t>
            </a:r>
            <a:r>
              <a:rPr lang="vi-VN" sz="2400" b="0" i="0" u="none" strike="noStrike" dirty="0">
                <a:solidFill>
                  <a:srgbClr val="000000"/>
                </a:solidFill>
                <a:effectLst/>
              </a:rPr>
              <a:t> </a:t>
            </a:r>
            <a:r>
              <a:rPr lang="vi-VN" sz="2400" b="0" i="0" u="none" strike="noStrike" dirty="0" err="1">
                <a:solidFill>
                  <a:srgbClr val="000000"/>
                </a:solidFill>
                <a:effectLst/>
              </a:rPr>
              <a:t>động</a:t>
            </a:r>
            <a:r>
              <a:rPr lang="vi-VN" sz="2400" b="0" i="0" u="none" strike="noStrike" dirty="0">
                <a:solidFill>
                  <a:srgbClr val="000000"/>
                </a:solidFill>
                <a:effectLst/>
              </a:rPr>
              <a:t> </a:t>
            </a:r>
            <a:r>
              <a:rPr lang="vi-VN" sz="2400" b="0" i="0" u="none" strike="noStrike" dirty="0" err="1">
                <a:solidFill>
                  <a:srgbClr val="000000"/>
                </a:solidFill>
                <a:effectLst/>
              </a:rPr>
              <a:t>của</a:t>
            </a:r>
            <a:r>
              <a:rPr lang="vi-VN" sz="2400" b="0" i="0" u="none" strike="noStrike" dirty="0">
                <a:solidFill>
                  <a:srgbClr val="000000"/>
                </a:solidFill>
                <a:effectLst/>
              </a:rPr>
              <a:t> </a:t>
            </a:r>
            <a:r>
              <a:rPr lang="vi-VN" sz="2400" b="0" i="0" u="none" strike="noStrike" dirty="0" err="1">
                <a:solidFill>
                  <a:srgbClr val="000000"/>
                </a:solidFill>
                <a:effectLst/>
              </a:rPr>
              <a:t>sĩ</a:t>
            </a:r>
            <a:r>
              <a:rPr lang="vi-VN" sz="2400" b="0" i="0" u="none" strike="noStrike" dirty="0">
                <a:solidFill>
                  <a:srgbClr val="000000"/>
                </a:solidFill>
                <a:effectLst/>
              </a:rPr>
              <a:t> quan quân </a:t>
            </a:r>
            <a:r>
              <a:rPr lang="vi-VN" sz="2400" b="0" i="0" u="none" strike="noStrike" dirty="0" err="1">
                <a:solidFill>
                  <a:srgbClr val="000000"/>
                </a:solidFill>
                <a:effectLst/>
              </a:rPr>
              <a:t>đội</a:t>
            </a:r>
            <a:r>
              <a:rPr lang="vi-VN" sz="2400" b="0" i="0" u="none" strike="noStrike" dirty="0">
                <a:solidFill>
                  <a:srgbClr val="000000"/>
                </a:solidFill>
                <a:effectLst/>
              </a:rPr>
              <a:t>: </a:t>
            </a:r>
            <a:r>
              <a:rPr lang="vi-VN" sz="2400" b="0" i="0" u="none" strike="noStrike" dirty="0" err="1">
                <a:solidFill>
                  <a:srgbClr val="000000"/>
                </a:solidFill>
                <a:effectLst/>
              </a:rPr>
              <a:t>Huấn</a:t>
            </a:r>
            <a:r>
              <a:rPr lang="vi-VN" sz="2400" b="0" i="0" u="none" strike="noStrike" dirty="0">
                <a:solidFill>
                  <a:srgbClr val="000000"/>
                </a:solidFill>
                <a:effectLst/>
              </a:rPr>
              <a:t> </a:t>
            </a:r>
            <a:r>
              <a:rPr lang="vi-VN" sz="2400" b="0" i="0" u="none" strike="noStrike" dirty="0" err="1">
                <a:solidFill>
                  <a:srgbClr val="000000"/>
                </a:solidFill>
                <a:effectLst/>
              </a:rPr>
              <a:t>luyện</a:t>
            </a:r>
            <a:r>
              <a:rPr lang="vi-VN" sz="2400" b="0" i="0" u="none" strike="noStrike" dirty="0">
                <a:solidFill>
                  <a:srgbClr val="000000"/>
                </a:solidFill>
                <a:effectLst/>
              </a:rPr>
              <a:t> quân </a:t>
            </a:r>
            <a:r>
              <a:rPr lang="vi-VN" sz="2400" b="0" i="0" u="none" strike="noStrike" dirty="0" err="1">
                <a:solidFill>
                  <a:srgbClr val="000000"/>
                </a:solidFill>
                <a:effectLst/>
              </a:rPr>
              <a:t>sự</a:t>
            </a:r>
            <a:r>
              <a:rPr lang="vi-VN" sz="2400" b="0" i="0" u="none" strike="noStrike" dirty="0">
                <a:solidFill>
                  <a:srgbClr val="000000"/>
                </a:solidFill>
                <a:effectLst/>
              </a:rPr>
              <a:t>; </a:t>
            </a:r>
            <a:r>
              <a:rPr lang="vi-VN" sz="2400" b="0" i="0" u="none" strike="noStrike" dirty="0" err="1">
                <a:solidFill>
                  <a:srgbClr val="000000"/>
                </a:solidFill>
                <a:effectLst/>
              </a:rPr>
              <a:t>Diễn</a:t>
            </a:r>
            <a:r>
              <a:rPr lang="vi-VN" sz="2400" b="0" i="0" u="none" strike="noStrike" dirty="0">
                <a:solidFill>
                  <a:srgbClr val="000000"/>
                </a:solidFill>
                <a:effectLst/>
              </a:rPr>
              <a:t> </a:t>
            </a:r>
            <a:r>
              <a:rPr lang="vi-VN" sz="2400" b="0" i="0" u="none" strike="noStrike" dirty="0" err="1">
                <a:solidFill>
                  <a:srgbClr val="000000"/>
                </a:solidFill>
                <a:effectLst/>
              </a:rPr>
              <a:t>tập</a:t>
            </a:r>
            <a:r>
              <a:rPr lang="vi-VN" sz="2400" b="0" i="0" u="none" strike="noStrike" dirty="0">
                <a:solidFill>
                  <a:srgbClr val="000000"/>
                </a:solidFill>
                <a:effectLst/>
              </a:rPr>
              <a:t> quân </a:t>
            </a:r>
            <a:r>
              <a:rPr lang="vi-VN" sz="2400" b="0" i="0" u="none" strike="noStrike" dirty="0" err="1">
                <a:solidFill>
                  <a:srgbClr val="000000"/>
                </a:solidFill>
                <a:effectLst/>
              </a:rPr>
              <a:t>sự</a:t>
            </a:r>
            <a:r>
              <a:rPr lang="vi-VN" sz="2400" b="0" i="0" u="none" strike="noStrike" dirty="0">
                <a:solidFill>
                  <a:srgbClr val="000000"/>
                </a:solidFill>
                <a:effectLst/>
              </a:rPr>
              <a:t>; </a:t>
            </a:r>
            <a:r>
              <a:rPr lang="vi-VN" sz="2400" b="0" i="0" u="none" strike="noStrike" dirty="0" err="1">
                <a:solidFill>
                  <a:srgbClr val="000000"/>
                </a:solidFill>
                <a:effectLst/>
              </a:rPr>
              <a:t>Hội</a:t>
            </a:r>
            <a:r>
              <a:rPr lang="vi-VN" sz="2400" b="0" i="0" u="none" strike="noStrike" dirty="0">
                <a:solidFill>
                  <a:srgbClr val="000000"/>
                </a:solidFill>
                <a:effectLst/>
              </a:rPr>
              <a:t> thao quân </a:t>
            </a:r>
            <a:r>
              <a:rPr lang="vi-VN" sz="2400" b="0" i="0" u="none" strike="noStrike" dirty="0" err="1">
                <a:solidFill>
                  <a:srgbClr val="000000"/>
                </a:solidFill>
                <a:effectLst/>
              </a:rPr>
              <a:t>sự</a:t>
            </a:r>
            <a:r>
              <a:rPr lang="vi-VN" sz="2400" b="0" i="0" u="none" strike="noStrike" dirty="0">
                <a:solidFill>
                  <a:srgbClr val="000000"/>
                </a:solidFill>
                <a:effectLst/>
              </a:rPr>
              <a:t> (trong </a:t>
            </a:r>
            <a:r>
              <a:rPr lang="vi-VN" sz="2400" b="0" i="0" u="none" strike="noStrike" dirty="0" err="1">
                <a:solidFill>
                  <a:srgbClr val="000000"/>
                </a:solidFill>
                <a:effectLst/>
              </a:rPr>
              <a:t>nước</a:t>
            </a:r>
            <a:r>
              <a:rPr lang="vi-VN" sz="2400" b="0" i="0" u="none" strike="noStrike" dirty="0">
                <a:solidFill>
                  <a:srgbClr val="000000"/>
                </a:solidFill>
                <a:effectLst/>
              </a:rPr>
              <a:t> </a:t>
            </a:r>
            <a:r>
              <a:rPr lang="vi-VN" sz="2400" b="0" i="0" u="none" strike="noStrike" dirty="0" err="1">
                <a:solidFill>
                  <a:srgbClr val="000000"/>
                </a:solidFill>
                <a:effectLst/>
              </a:rPr>
              <a:t>và</a:t>
            </a:r>
            <a:r>
              <a:rPr lang="vi-VN" sz="2400" b="0" i="0" u="none" strike="noStrike" dirty="0">
                <a:solidFill>
                  <a:srgbClr val="000000"/>
                </a:solidFill>
                <a:effectLst/>
              </a:rPr>
              <a:t> </a:t>
            </a:r>
            <a:r>
              <a:rPr lang="vi-VN" sz="2400" b="0" i="0" u="none" strike="noStrike" dirty="0" err="1">
                <a:solidFill>
                  <a:srgbClr val="000000"/>
                </a:solidFill>
                <a:effectLst/>
              </a:rPr>
              <a:t>quốc</a:t>
            </a:r>
            <a:r>
              <a:rPr lang="vi-VN" sz="2400" b="0" i="0" u="none" strike="noStrike" dirty="0">
                <a:solidFill>
                  <a:srgbClr val="000000"/>
                </a:solidFill>
                <a:effectLst/>
              </a:rPr>
              <a:t> </a:t>
            </a:r>
            <a:r>
              <a:rPr lang="vi-VN" sz="2400" b="0" i="0" u="none" strike="noStrike" dirty="0" err="1">
                <a:solidFill>
                  <a:srgbClr val="000000"/>
                </a:solidFill>
                <a:effectLst/>
              </a:rPr>
              <a:t>tế</a:t>
            </a:r>
            <a:r>
              <a:rPr lang="vi-VN" sz="2400" b="0" i="0" u="none" strike="noStrike" dirty="0">
                <a:solidFill>
                  <a:srgbClr val="000000"/>
                </a:solidFill>
                <a:effectLst/>
              </a:rPr>
              <a:t>); </a:t>
            </a:r>
            <a:r>
              <a:rPr lang="vi-VN" sz="2400" b="0" i="0" u="none" strike="noStrike" dirty="0" err="1">
                <a:solidFill>
                  <a:srgbClr val="000000"/>
                </a:solidFill>
                <a:effectLst/>
              </a:rPr>
              <a:t>Làm</a:t>
            </a:r>
            <a:r>
              <a:rPr lang="vi-VN" sz="2400" b="0" i="0" u="none" strike="noStrike" dirty="0">
                <a:solidFill>
                  <a:srgbClr val="000000"/>
                </a:solidFill>
                <a:effectLst/>
              </a:rPr>
              <a:t> kinh </a:t>
            </a:r>
            <a:r>
              <a:rPr lang="vi-VN" sz="2400" b="0" i="0" u="none" strike="noStrike" dirty="0" err="1">
                <a:solidFill>
                  <a:srgbClr val="000000"/>
                </a:solidFill>
                <a:effectLst/>
              </a:rPr>
              <a:t>tế</a:t>
            </a:r>
            <a:r>
              <a:rPr lang="vi-VN" sz="2400" b="0" i="0" u="none" strike="noStrike" dirty="0">
                <a:solidFill>
                  <a:srgbClr val="000000"/>
                </a:solidFill>
                <a:effectLst/>
              </a:rPr>
              <a:t>; </a:t>
            </a:r>
            <a:r>
              <a:rPr lang="vi-VN" sz="2400" b="0" i="0" u="none" strike="noStrike" dirty="0" err="1">
                <a:solidFill>
                  <a:srgbClr val="000000"/>
                </a:solidFill>
                <a:effectLst/>
              </a:rPr>
              <a:t>Bảo</a:t>
            </a:r>
            <a:r>
              <a:rPr lang="vi-VN" sz="2400" b="0" i="0" u="none" strike="noStrike" dirty="0">
                <a:solidFill>
                  <a:srgbClr val="000000"/>
                </a:solidFill>
                <a:effectLst/>
              </a:rPr>
              <a:t> </a:t>
            </a:r>
            <a:r>
              <a:rPr lang="vi-VN" sz="2400" b="0" i="0" u="none" strike="noStrike" dirty="0" err="1">
                <a:solidFill>
                  <a:srgbClr val="000000"/>
                </a:solidFill>
                <a:effectLst/>
              </a:rPr>
              <a:t>vệ</a:t>
            </a:r>
            <a:r>
              <a:rPr lang="vi-VN" sz="2400" b="0" i="0" u="none" strike="noStrike" dirty="0">
                <a:solidFill>
                  <a:srgbClr val="000000"/>
                </a:solidFill>
                <a:effectLst/>
              </a:rPr>
              <a:t> </a:t>
            </a:r>
            <a:r>
              <a:rPr lang="vi-VN" sz="2400" b="0" i="0" u="none" strike="noStrike" dirty="0" err="1">
                <a:solidFill>
                  <a:srgbClr val="000000"/>
                </a:solidFill>
                <a:effectLst/>
              </a:rPr>
              <a:t>biển</a:t>
            </a:r>
            <a:r>
              <a:rPr lang="vi-VN" sz="2400" b="0" i="0" u="none" strike="noStrike" dirty="0">
                <a:solidFill>
                  <a:srgbClr val="000000"/>
                </a:solidFill>
                <a:effectLst/>
              </a:rPr>
              <a:t> </a:t>
            </a:r>
            <a:r>
              <a:rPr lang="vi-VN" sz="2400" b="0" i="0" u="none" strike="noStrike" dirty="0" err="1">
                <a:solidFill>
                  <a:srgbClr val="000000"/>
                </a:solidFill>
                <a:effectLst/>
              </a:rPr>
              <a:t>đảo</a:t>
            </a:r>
            <a:r>
              <a:rPr lang="vi-VN" sz="2400" b="0" i="0" u="none" strike="noStrike" dirty="0">
                <a:solidFill>
                  <a:srgbClr val="000000"/>
                </a:solidFill>
                <a:effectLst/>
              </a:rPr>
              <a:t>; </a:t>
            </a:r>
            <a:r>
              <a:rPr lang="vi-VN" sz="2400" b="0" i="0" u="none" strike="noStrike" dirty="0" err="1">
                <a:solidFill>
                  <a:srgbClr val="000000"/>
                </a:solidFill>
                <a:effectLst/>
              </a:rPr>
              <a:t>Bảo</a:t>
            </a:r>
            <a:r>
              <a:rPr lang="vi-VN" sz="2400" b="0" i="0" u="none" strike="noStrike" dirty="0">
                <a:solidFill>
                  <a:srgbClr val="000000"/>
                </a:solidFill>
                <a:effectLst/>
              </a:rPr>
              <a:t> </a:t>
            </a:r>
            <a:r>
              <a:rPr lang="vi-VN" sz="2400" b="0" i="0" u="none" strike="noStrike" dirty="0" err="1">
                <a:solidFill>
                  <a:srgbClr val="000000"/>
                </a:solidFill>
                <a:effectLst/>
              </a:rPr>
              <a:t>vệ</a:t>
            </a:r>
            <a:r>
              <a:rPr lang="vi-VN" sz="2400" b="0" i="0" u="none" strike="noStrike" dirty="0">
                <a:solidFill>
                  <a:srgbClr val="000000"/>
                </a:solidFill>
                <a:effectLst/>
              </a:rPr>
              <a:t> biên </a:t>
            </a:r>
            <a:r>
              <a:rPr lang="vi-VN" sz="2400" b="0" i="0" u="none" strike="noStrike" dirty="0" err="1">
                <a:solidFill>
                  <a:srgbClr val="000000"/>
                </a:solidFill>
                <a:effectLst/>
              </a:rPr>
              <a:t>giới</a:t>
            </a:r>
            <a:r>
              <a:rPr lang="vi-VN" sz="2400" b="0" i="0" u="none" strike="noStrike" dirty="0">
                <a:solidFill>
                  <a:srgbClr val="000000"/>
                </a:solidFill>
                <a:effectLst/>
              </a:rPr>
              <a:t>...</a:t>
            </a:r>
          </a:p>
        </p:txBody>
      </p:sp>
      <p:sp>
        <p:nvSpPr>
          <p:cNvPr id="16" name="TextBox 15">
            <a:extLst>
              <a:ext uri="{FF2B5EF4-FFF2-40B4-BE49-F238E27FC236}">
                <a16:creationId xmlns:a16="http://schemas.microsoft.com/office/drawing/2014/main" id="{5248C95C-5197-AEE5-C2E0-0A2558A7E238}"/>
              </a:ext>
            </a:extLst>
          </p:cNvPr>
          <p:cNvSpPr txBox="1"/>
          <p:nvPr/>
        </p:nvSpPr>
        <p:spPr>
          <a:xfrm>
            <a:off x="24679" y="2121268"/>
            <a:ext cx="6746543" cy="461665"/>
          </a:xfrm>
          <a:prstGeom prst="rect">
            <a:avLst/>
          </a:prstGeom>
          <a:noFill/>
        </p:spPr>
        <p:txBody>
          <a:bodyPr wrap="square">
            <a:spAutoFit/>
          </a:bodyPr>
          <a:lstStyle/>
          <a:p>
            <a:pPr algn="just"/>
            <a:r>
              <a:rPr lang="vi-VN" sz="2400" b="1" dirty="0">
                <a:effectLst/>
                <a:latin typeface="Arial" panose="020B0604020202020204" pitchFamily="34" charset="0"/>
                <a:ea typeface="Calibri" panose="020F0502020204030204" pitchFamily="34" charset="0"/>
                <a:cs typeface="Arial" panose="020B0604020202020204" pitchFamily="34" charset="0"/>
              </a:rPr>
              <a:t>2. </a:t>
            </a:r>
            <a:r>
              <a:rPr lang="nl-NL" sz="2400" b="1" dirty="0" err="1">
                <a:effectLst/>
                <a:latin typeface="Arial" panose="020B0604020202020204" pitchFamily="34" charset="0"/>
                <a:ea typeface="Calibri" panose="020F0502020204030204" pitchFamily="34" charset="0"/>
                <a:cs typeface="Arial" panose="020B0604020202020204" pitchFamily="34" charset="0"/>
              </a:rPr>
              <a:t>Luật</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sĩ</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quan</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quân</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đội</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nhân</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dân</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Việt</a:t>
            </a:r>
            <a:r>
              <a:rPr lang="nl-NL" sz="2400" b="1" dirty="0">
                <a:effectLst/>
                <a:latin typeface="Arial" panose="020B0604020202020204" pitchFamily="34" charset="0"/>
                <a:ea typeface="Calibri" panose="020F0502020204030204" pitchFamily="34" charset="0"/>
                <a:cs typeface="Arial" panose="020B0604020202020204" pitchFamily="34" charset="0"/>
              </a:rPr>
              <a:t> Nam</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D0A1CE0-CDBA-AB7E-5AB1-84DA6B1F4B55}"/>
              </a:ext>
            </a:extLst>
          </p:cNvPr>
          <p:cNvPicPr>
            <a:picLocks noChangeAspect="1"/>
          </p:cNvPicPr>
          <p:nvPr/>
        </p:nvPicPr>
        <p:blipFill>
          <a:blip r:embed="rId6"/>
          <a:stretch>
            <a:fillRect/>
          </a:stretch>
        </p:blipFill>
        <p:spPr>
          <a:xfrm>
            <a:off x="5639776" y="2649896"/>
            <a:ext cx="3404212" cy="4208104"/>
          </a:xfrm>
          <a:prstGeom prst="rect">
            <a:avLst/>
          </a:prstGeom>
        </p:spPr>
      </p:pic>
    </p:spTree>
    <p:extLst>
      <p:ext uri="{BB962C8B-B14F-4D97-AF65-F5344CB8AC3E}">
        <p14:creationId xmlns:p14="http://schemas.microsoft.com/office/powerpoint/2010/main" val="47679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r>
              <a:rPr lang="en-US" altLang="en-US" sz="2800" dirty="0">
                <a:solidFill>
                  <a:srgbClr val="FF0000"/>
                </a:solidFill>
                <a:latin typeface="Arial" panose="020B0604020202020204" pitchFamily="34" charset="0"/>
                <a:cs typeface="Arial" panose="020B0604020202020204" pitchFamily="34" charset="0"/>
              </a:rPr>
              <a:t> </a:t>
            </a:r>
            <a:r>
              <a:rPr lang="vi-VN" sz="1800" b="1" i="0" u="none" strike="noStrike" dirty="0">
                <a:solidFill>
                  <a:srgbClr val="000000"/>
                </a:solidFill>
                <a:effectLst/>
                <a:latin typeface="Times New Roman" panose="02020603050405020304" pitchFamily="18" charset="0"/>
              </a:rPr>
              <a:t> </a:t>
            </a:r>
            <a:endParaRPr lang="vi-VN" sz="2000" b="0" dirty="0">
              <a:effectLst/>
            </a:endParaRPr>
          </a:p>
          <a:p>
            <a:r>
              <a:rPr lang="vi-VN" sz="2000" dirty="0"/>
              <a:t/>
            </a: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248C95C-5197-AEE5-C2E0-0A2558A7E238}"/>
              </a:ext>
            </a:extLst>
          </p:cNvPr>
          <p:cNvSpPr txBox="1"/>
          <p:nvPr/>
        </p:nvSpPr>
        <p:spPr>
          <a:xfrm>
            <a:off x="24679" y="2121268"/>
            <a:ext cx="6746543" cy="461665"/>
          </a:xfrm>
          <a:prstGeom prst="rect">
            <a:avLst/>
          </a:prstGeom>
          <a:noFill/>
        </p:spPr>
        <p:txBody>
          <a:bodyPr wrap="square">
            <a:spAutoFit/>
          </a:bodyPr>
          <a:lstStyle/>
          <a:p>
            <a:pPr algn="just"/>
            <a:r>
              <a:rPr lang="vi-VN"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2</a:t>
            </a:r>
            <a:r>
              <a:rPr lang="vi-VN"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7F89CC3-C889-86B8-BFB9-81AEB80330EA}"/>
              </a:ext>
            </a:extLst>
          </p:cNvPr>
          <p:cNvSpPr txBox="1"/>
          <p:nvPr/>
        </p:nvSpPr>
        <p:spPr>
          <a:xfrm>
            <a:off x="24678" y="2465561"/>
            <a:ext cx="7762010" cy="461665"/>
          </a:xfrm>
          <a:prstGeom prst="rect">
            <a:avLst/>
          </a:prstGeom>
          <a:noFill/>
        </p:spPr>
        <p:txBody>
          <a:bodyPr wrap="square">
            <a:spAutoFit/>
          </a:bodyPr>
          <a:lstStyle/>
          <a:p>
            <a:r>
              <a:rPr lang="nl-NL" sz="2400" b="1" dirty="0">
                <a:solidFill>
                  <a:schemeClr val="accent2">
                    <a:lumMod val="75000"/>
                  </a:schemeClr>
                </a:solidFill>
                <a:effectLst/>
                <a:latin typeface="Arial" panose="020B0604020202020204" pitchFamily="34" charset="0"/>
                <a:ea typeface="Arial" panose="020B0604020202020204" pitchFamily="34" charset="0"/>
                <a:cs typeface="Arial" panose="020B0604020202020204" pitchFamily="34" charset="0"/>
              </a:rPr>
              <a:t>- Sĩ quan quân đội nhân dân Việt Nam. (điều 1) </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A2A5558-6F9E-10F0-5774-F3651189B45B}"/>
              </a:ext>
            </a:extLst>
          </p:cNvPr>
          <p:cNvSpPr txBox="1"/>
          <p:nvPr/>
        </p:nvSpPr>
        <p:spPr>
          <a:xfrm>
            <a:off x="24677" y="2883383"/>
            <a:ext cx="4067929" cy="2677656"/>
          </a:xfrm>
          <a:prstGeom prst="rect">
            <a:avLst/>
          </a:prstGeom>
          <a:noFill/>
        </p:spPr>
        <p:txBody>
          <a:bodyPr wrap="square">
            <a:spAutoFit/>
          </a:bodyPr>
          <a:lstStyle/>
          <a:p>
            <a:pPr algn="just"/>
            <a:r>
              <a:rPr lang="vi-VN" sz="2400" dirty="0">
                <a:latin typeface="Arial" panose="020B0604020202020204" pitchFamily="34" charset="0"/>
                <a:cs typeface="Arial" panose="020B0604020202020204" pitchFamily="34" charset="0"/>
              </a:rPr>
              <a:t>Sĩ quan Quân đội nhân dân Việt Nam (sau đây gọi chung là sĩ quan) là cán bộ </a:t>
            </a:r>
            <a:r>
              <a:rPr lang="vi-VN" sz="2400" dirty="0" smtClean="0">
                <a:latin typeface="Arial" panose="020B0604020202020204" pitchFamily="34" charset="0"/>
                <a:cs typeface="Arial" panose="020B0604020202020204" pitchFamily="34" charset="0"/>
              </a:rPr>
              <a:t>hoạt </a:t>
            </a:r>
            <a:r>
              <a:rPr lang="vi-VN" sz="2400" dirty="0">
                <a:latin typeface="Arial" panose="020B0604020202020204" pitchFamily="34" charset="0"/>
                <a:cs typeface="Arial" panose="020B0604020202020204" pitchFamily="34" charset="0"/>
              </a:rPr>
              <a:t>động trong lĩnh vực quân sự, được Nhà nước phong quân hàm cấp Úy, cấp Tá, cấp Tướng. </a:t>
            </a:r>
            <a:endParaRPr lang="en-US" sz="2400"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101F24E-C783-8E00-F128-E761C9E3E544}"/>
              </a:ext>
            </a:extLst>
          </p:cNvPr>
          <p:cNvGrpSpPr/>
          <p:nvPr/>
        </p:nvGrpSpPr>
        <p:grpSpPr>
          <a:xfrm>
            <a:off x="4193346" y="2975145"/>
            <a:ext cx="4774442" cy="3765298"/>
            <a:chOff x="4471988" y="2582933"/>
            <a:chExt cx="4774442" cy="3765298"/>
          </a:xfrm>
        </p:grpSpPr>
        <p:pic>
          <p:nvPicPr>
            <p:cNvPr id="23" name="Picture 2">
              <a:extLst>
                <a:ext uri="{FF2B5EF4-FFF2-40B4-BE49-F238E27FC236}">
                  <a16:creationId xmlns:a16="http://schemas.microsoft.com/office/drawing/2014/main" id="{AC97AEDC-9043-F17B-550C-29A29100FC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628" y="2582933"/>
              <a:ext cx="4448039" cy="290390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F0E1BFE7-0136-1E47-6667-DC935BF4FDD8}"/>
                </a:ext>
              </a:extLst>
            </p:cNvPr>
            <p:cNvSpPr txBox="1"/>
            <p:nvPr/>
          </p:nvSpPr>
          <p:spPr>
            <a:xfrm>
              <a:off x="4471988" y="5609567"/>
              <a:ext cx="4774442" cy="738664"/>
            </a:xfrm>
            <a:prstGeom prst="rect">
              <a:avLst/>
            </a:prstGeom>
            <a:noFill/>
          </p:spPr>
          <p:txBody>
            <a:bodyPr wrap="square">
              <a:spAutoFit/>
            </a:bodyPr>
            <a:lstStyle/>
            <a:p>
              <a:pPr algn="ctr"/>
              <a:r>
                <a:rPr lang="vi-VN" sz="1400" b="0" i="0" dirty="0">
                  <a:solidFill>
                    <a:srgbClr val="0070C0"/>
                  </a:solidFill>
                  <a:effectLst/>
                  <a:latin typeface="Arial" panose="020B0604020202020204" pitchFamily="34" charset="0"/>
                </a:rPr>
                <a:t>Trung </a:t>
              </a:r>
              <a:r>
                <a:rPr lang="vi-VN" sz="1400" b="0" i="0" dirty="0" err="1">
                  <a:solidFill>
                    <a:srgbClr val="0070C0"/>
                  </a:solidFill>
                  <a:effectLst/>
                  <a:latin typeface="Arial" panose="020B0604020202020204" pitchFamily="34" charset="0"/>
                </a:rPr>
                <a:t>tướng</a:t>
              </a:r>
              <a:r>
                <a:rPr lang="vi-VN" sz="1400" b="0" i="0" dirty="0">
                  <a:solidFill>
                    <a:srgbClr val="0070C0"/>
                  </a:solidFill>
                  <a:effectLst/>
                  <a:latin typeface="Arial" panose="020B0604020202020204" pitchFamily="34" charset="0"/>
                </a:rPr>
                <a:t> Ngô Minh </a:t>
              </a:r>
              <a:r>
                <a:rPr lang="vi-VN" sz="1400" b="0" i="0" dirty="0" err="1">
                  <a:solidFill>
                    <a:srgbClr val="0070C0"/>
                  </a:solidFill>
                  <a:effectLst/>
                  <a:latin typeface="Arial" panose="020B0604020202020204" pitchFamily="34" charset="0"/>
                </a:rPr>
                <a:t>Tiến</a:t>
              </a:r>
              <a:r>
                <a:rPr lang="vi-VN" sz="1400" b="0" i="0" dirty="0">
                  <a:solidFill>
                    <a:srgbClr val="0070C0"/>
                  </a:solidFill>
                  <a:effectLst/>
                  <a:latin typeface="Arial" panose="020B0604020202020204" pitchFamily="34" charset="0"/>
                </a:rPr>
                <a:t> </a:t>
              </a:r>
              <a:r>
                <a:rPr lang="vi-VN" sz="1400" b="0" i="0" dirty="0" err="1">
                  <a:solidFill>
                    <a:srgbClr val="0070C0"/>
                  </a:solidFill>
                  <a:effectLst/>
                  <a:latin typeface="Arial" panose="020B0604020202020204" pitchFamily="34" charset="0"/>
                </a:rPr>
                <a:t>trò</a:t>
              </a:r>
              <a:r>
                <a:rPr lang="vi-VN" sz="1400" b="0" i="0" dirty="0">
                  <a:solidFill>
                    <a:srgbClr val="0070C0"/>
                  </a:solidFill>
                  <a:effectLst/>
                  <a:latin typeface="Arial" panose="020B0604020202020204" pitchFamily="34" charset="0"/>
                </a:rPr>
                <a:t> </a:t>
              </a:r>
              <a:r>
                <a:rPr lang="vi-VN" sz="1400" b="0" i="0" dirty="0" err="1">
                  <a:solidFill>
                    <a:srgbClr val="0070C0"/>
                  </a:solidFill>
                  <a:effectLst/>
                  <a:latin typeface="Arial" panose="020B0604020202020204" pitchFamily="34" charset="0"/>
                </a:rPr>
                <a:t>chuyện</a:t>
              </a:r>
              <a:r>
                <a:rPr lang="vi-VN" sz="1400" b="0" i="0" dirty="0">
                  <a:solidFill>
                    <a:srgbClr val="0070C0"/>
                  </a:solidFill>
                  <a:effectLst/>
                  <a:latin typeface="Arial" panose="020B0604020202020204" pitchFamily="34" charset="0"/>
                </a:rPr>
                <a:t>, </a:t>
              </a:r>
              <a:r>
                <a:rPr lang="vi-VN" sz="1400" b="0" i="0" dirty="0" err="1">
                  <a:solidFill>
                    <a:srgbClr val="0070C0"/>
                  </a:solidFill>
                  <a:effectLst/>
                  <a:latin typeface="Arial" panose="020B0604020202020204" pitchFamily="34" charset="0"/>
                </a:rPr>
                <a:t>động</a:t>
              </a:r>
              <a:r>
                <a:rPr lang="vi-VN" sz="1400" b="0" i="0" dirty="0">
                  <a:solidFill>
                    <a:srgbClr val="0070C0"/>
                  </a:solidFill>
                  <a:effectLst/>
                  <a:latin typeface="Arial" panose="020B0604020202020204" pitchFamily="34" charset="0"/>
                </a:rPr>
                <a:t> viên </a:t>
              </a:r>
              <a:r>
                <a:rPr lang="vi-VN" sz="1400" b="0" i="0" dirty="0" err="1">
                  <a:solidFill>
                    <a:srgbClr val="0070C0"/>
                  </a:solidFill>
                  <a:effectLst/>
                  <a:latin typeface="Arial" panose="020B0604020202020204" pitchFamily="34" charset="0"/>
                </a:rPr>
                <a:t>các</a:t>
              </a:r>
              <a:r>
                <a:rPr lang="vi-VN" sz="1400" b="0" i="0" dirty="0">
                  <a:solidFill>
                    <a:srgbClr val="0070C0"/>
                  </a:solidFill>
                  <a:effectLst/>
                  <a:latin typeface="Arial" panose="020B0604020202020204" pitchFamily="34" charset="0"/>
                </a:rPr>
                <a:t> </a:t>
              </a:r>
              <a:r>
                <a:rPr lang="vi-VN" sz="1400" b="0" i="0" dirty="0" err="1">
                  <a:solidFill>
                    <a:srgbClr val="0070C0"/>
                  </a:solidFill>
                  <a:effectLst/>
                  <a:latin typeface="Arial" panose="020B0604020202020204" pitchFamily="34" charset="0"/>
                </a:rPr>
                <a:t>thành</a:t>
              </a:r>
              <a:r>
                <a:rPr lang="vi-VN" sz="1400" b="0" i="0" dirty="0">
                  <a:solidFill>
                    <a:srgbClr val="0070C0"/>
                  </a:solidFill>
                  <a:effectLst/>
                  <a:latin typeface="Arial" panose="020B0604020202020204" pitchFamily="34" charset="0"/>
                </a:rPr>
                <a:t> viên </a:t>
              </a:r>
              <a:r>
                <a:rPr lang="vi-VN" sz="1400" b="0" i="0" dirty="0" err="1">
                  <a:solidFill>
                    <a:srgbClr val="0070C0"/>
                  </a:solidFill>
                  <a:effectLst/>
                  <a:latin typeface="Arial" panose="020B0604020202020204" pitchFamily="34" charset="0"/>
                </a:rPr>
                <a:t>của</a:t>
              </a:r>
              <a:r>
                <a:rPr lang="vi-VN" sz="1400" b="0" i="0" dirty="0">
                  <a:solidFill>
                    <a:srgbClr val="0070C0"/>
                  </a:solidFill>
                  <a:effectLst/>
                  <a:latin typeface="Arial" panose="020B0604020202020204" pitchFamily="34" charset="0"/>
                </a:rPr>
                <a:t> </a:t>
              </a:r>
              <a:r>
                <a:rPr lang="vi-VN" sz="1400" b="0" i="0" dirty="0" err="1">
                  <a:solidFill>
                    <a:srgbClr val="0070C0"/>
                  </a:solidFill>
                  <a:effectLst/>
                  <a:latin typeface="Arial" panose="020B0604020202020204" pitchFamily="34" charset="0"/>
                </a:rPr>
                <a:t>Đoàn</a:t>
              </a:r>
              <a:r>
                <a:rPr lang="vi-VN" sz="1400" b="0" i="0" dirty="0">
                  <a:solidFill>
                    <a:srgbClr val="0070C0"/>
                  </a:solidFill>
                  <a:effectLst/>
                  <a:latin typeface="Arial" panose="020B0604020202020204" pitchFamily="34" charset="0"/>
                </a:rPr>
                <a:t> QĐND </a:t>
              </a:r>
              <a:r>
                <a:rPr lang="vi-VN" sz="1400" b="0" i="0" dirty="0" err="1">
                  <a:solidFill>
                    <a:srgbClr val="0070C0"/>
                  </a:solidFill>
                  <a:effectLst/>
                  <a:latin typeface="Arial" panose="020B0604020202020204" pitchFamily="34" charset="0"/>
                </a:rPr>
                <a:t>Việt</a:t>
              </a:r>
              <a:r>
                <a:rPr lang="vi-VN" sz="1400" b="0" i="0" dirty="0">
                  <a:solidFill>
                    <a:srgbClr val="0070C0"/>
                  </a:solidFill>
                  <a:effectLst/>
                  <a:latin typeface="Arial" panose="020B0604020202020204" pitchFamily="34" charset="0"/>
                </a:rPr>
                <a:t> Nam tham gia </a:t>
              </a:r>
              <a:r>
                <a:rPr lang="vi-VN" sz="1400" b="0" i="0" dirty="0" err="1">
                  <a:solidFill>
                    <a:srgbClr val="0070C0"/>
                  </a:solidFill>
                  <a:effectLst/>
                  <a:latin typeface="Arial" panose="020B0604020202020204" pitchFamily="34" charset="0"/>
                </a:rPr>
                <a:t>Army</a:t>
              </a:r>
              <a:r>
                <a:rPr lang="vi-VN" sz="1400" b="0" i="0" dirty="0">
                  <a:solidFill>
                    <a:srgbClr val="0070C0"/>
                  </a:solidFill>
                  <a:effectLst/>
                  <a:latin typeface="Arial" panose="020B0604020202020204" pitchFamily="34" charset="0"/>
                </a:rPr>
                <a:t> </a:t>
              </a:r>
              <a:r>
                <a:rPr lang="vi-VN" sz="1400" b="0" i="0" dirty="0" err="1">
                  <a:solidFill>
                    <a:srgbClr val="0070C0"/>
                  </a:solidFill>
                  <a:effectLst/>
                  <a:latin typeface="Arial" panose="020B0604020202020204" pitchFamily="34" charset="0"/>
                </a:rPr>
                <a:t>Games</a:t>
              </a:r>
              <a:r>
                <a:rPr lang="vi-VN" sz="1400" b="0" i="0" dirty="0">
                  <a:solidFill>
                    <a:srgbClr val="0070C0"/>
                  </a:solidFill>
                  <a:effectLst/>
                  <a:latin typeface="Arial" panose="020B0604020202020204" pitchFamily="34" charset="0"/>
                </a:rPr>
                <a:t> 2020 </a:t>
              </a:r>
              <a:r>
                <a:rPr lang="vi-VN" sz="1400" b="0" i="0" dirty="0" err="1">
                  <a:solidFill>
                    <a:srgbClr val="0070C0"/>
                  </a:solidFill>
                  <a:effectLst/>
                  <a:latin typeface="Arial" panose="020B0604020202020204" pitchFamily="34" charset="0"/>
                </a:rPr>
                <a:t>tại</a:t>
              </a:r>
              <a:r>
                <a:rPr lang="vi-VN" sz="1400" b="0" i="0" dirty="0">
                  <a:solidFill>
                    <a:srgbClr val="0070C0"/>
                  </a:solidFill>
                  <a:effectLst/>
                  <a:latin typeface="Arial" panose="020B0604020202020204" pitchFamily="34" charset="0"/>
                </a:rPr>
                <a:t> </a:t>
              </a:r>
              <a:r>
                <a:rPr lang="vi-VN" sz="1400" b="0" i="0" dirty="0" err="1">
                  <a:solidFill>
                    <a:srgbClr val="0070C0"/>
                  </a:solidFill>
                  <a:effectLst/>
                  <a:latin typeface="Arial" panose="020B0604020202020204" pitchFamily="34" charset="0"/>
                </a:rPr>
                <a:t>Lễ</a:t>
              </a:r>
              <a:r>
                <a:rPr lang="vi-VN" sz="1400" b="0" i="0" dirty="0">
                  <a:solidFill>
                    <a:srgbClr val="0070C0"/>
                  </a:solidFill>
                  <a:effectLst/>
                  <a:latin typeface="Arial" panose="020B0604020202020204" pitchFamily="34" charset="0"/>
                </a:rPr>
                <a:t> khai </a:t>
              </a:r>
              <a:r>
                <a:rPr lang="vi-VN" sz="1400" b="0" i="0" dirty="0" err="1">
                  <a:solidFill>
                    <a:srgbClr val="0070C0"/>
                  </a:solidFill>
                  <a:effectLst/>
                  <a:latin typeface="Arial" panose="020B0604020202020204" pitchFamily="34" charset="0"/>
                </a:rPr>
                <a:t>mạc</a:t>
              </a:r>
              <a:r>
                <a:rPr lang="vi-VN" sz="1400" b="0" i="0" dirty="0">
                  <a:solidFill>
                    <a:srgbClr val="0070C0"/>
                  </a:solidFill>
                  <a:effectLst/>
                  <a:latin typeface="Arial" panose="020B0604020202020204" pitchFamily="34" charset="0"/>
                </a:rPr>
                <a:t>.</a:t>
              </a:r>
              <a:endParaRPr lang="en-US" sz="1400" dirty="0">
                <a:solidFill>
                  <a:srgbClr val="0070C0"/>
                </a:solidFill>
              </a:endParaRPr>
            </a:p>
          </p:txBody>
        </p:sp>
      </p:grpSp>
    </p:spTree>
    <p:extLst>
      <p:ext uri="{BB962C8B-B14F-4D97-AF65-F5344CB8AC3E}">
        <p14:creationId xmlns:p14="http://schemas.microsoft.com/office/powerpoint/2010/main" val="19809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ircle(in)">
                                      <p:cBhvr>
                                        <p:cTn id="1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131415"/>
            <a:ext cx="89916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r>
              <a:rPr lang="vi-VN" sz="2000" dirty="0"/>
              <a:t/>
            </a: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90841" y="1976147"/>
            <a:ext cx="9053159" cy="2308324"/>
          </a:xfrm>
          <a:prstGeom prst="rect">
            <a:avLst/>
          </a:prstGeom>
          <a:noFill/>
        </p:spPr>
        <p:txBody>
          <a:bodyPr wrap="square">
            <a:spAutoFit/>
          </a:bodyPr>
          <a:lstStyle/>
          <a:p>
            <a:pPr algn="just"/>
            <a:r>
              <a:rPr lang="vi-VN" sz="2400" b="1" dirty="0">
                <a:solidFill>
                  <a:srgbClr val="FF0000"/>
                </a:solidFill>
                <a:ea typeface="Calibri" panose="020F0502020204030204" pitchFamily="34" charset="0"/>
                <a:cs typeface="Arial" panose="020B0604020202020204" pitchFamily="34" charset="0"/>
              </a:rPr>
              <a:t>2.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a:p>
            <a:pPr algn="just" fontAlgn="base"/>
            <a:r>
              <a:rPr lang="nl-NL" sz="2400" dirty="0" err="1">
                <a:latin typeface="Arial" panose="020B0604020202020204" pitchFamily="34" charset="0"/>
                <a:cs typeface="Arial" panose="020B0604020202020204" pitchFamily="34" charset="0"/>
              </a:rPr>
              <a:t>Vị</a:t>
            </a:r>
            <a:r>
              <a:rPr lang="nl-NL" sz="2400" dirty="0">
                <a:latin typeface="Arial" panose="020B0604020202020204" pitchFamily="34" charset="0"/>
                <a:cs typeface="Arial" panose="020B0604020202020204" pitchFamily="34" charset="0"/>
              </a:rPr>
              <a:t> trí, </a:t>
            </a:r>
            <a:r>
              <a:rPr lang="nl-NL" sz="2400" dirty="0" err="1">
                <a:latin typeface="Arial" panose="020B0604020202020204" pitchFamily="34" charset="0"/>
                <a:cs typeface="Arial" panose="020B0604020202020204" pitchFamily="34" charset="0"/>
              </a:rPr>
              <a:t>chức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năng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sĩ</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quan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điều</a:t>
            </a:r>
            <a:r>
              <a:rPr lang="nl-NL" sz="2400" dirty="0">
                <a:latin typeface="Arial" panose="020B0604020202020204" pitchFamily="34" charset="0"/>
                <a:cs typeface="Arial" panose="020B0604020202020204" pitchFamily="34" charset="0"/>
              </a:rPr>
              <a:t> 2):</a:t>
            </a:r>
            <a:r>
              <a:rPr lang="vi-VN" sz="2400" dirty="0">
                <a:latin typeface="Arial" panose="020B0604020202020204" pitchFamily="34" charset="0"/>
                <a:cs typeface="Arial" panose="020B0604020202020204" pitchFamily="34" charset="0"/>
              </a:rPr>
              <a:t> </a:t>
            </a:r>
            <a:r>
              <a:rPr lang="vi-VN" sz="2400" b="0" i="0" u="none" strike="noStrike" dirty="0">
                <a:solidFill>
                  <a:srgbClr val="000000"/>
                </a:solidFill>
                <a:effectLst/>
              </a:rPr>
              <a:t>Là lực lượng nòng cốt và là thành phần chủ yếu trong đội ngũ cán bộ quân đội, đảm nhiệm các chức vụ lãnh đạo</a:t>
            </a:r>
            <a:r>
              <a:rPr lang="en-US" sz="2400" dirty="0">
                <a:solidFill>
                  <a:srgbClr val="000000"/>
                </a:solidFill>
              </a:rPr>
              <a:t>, </a:t>
            </a:r>
            <a:r>
              <a:rPr lang="vi-VN" sz="2400" dirty="0">
                <a:solidFill>
                  <a:srgbClr val="000000"/>
                </a:solidFill>
              </a:rPr>
              <a:t>chỉ huy, quản lý hoặc trực tiếp thực hiện một số nhiệm vụ khác, bảo đảm cho quân đội sẵn sàng chiến đấu và hoàn thành mọi nhiệm vụ được giao. </a:t>
            </a:r>
            <a:endParaRPr lang="vi-VN" sz="2400" b="0" i="0" u="none" strike="noStrike" dirty="0">
              <a:solidFill>
                <a:srgbClr val="000000"/>
              </a:solidFill>
              <a:effectLst/>
            </a:endParaRPr>
          </a:p>
        </p:txBody>
      </p:sp>
      <p:sp>
        <p:nvSpPr>
          <p:cNvPr id="15" name="TextBox 14">
            <a:extLst>
              <a:ext uri="{FF2B5EF4-FFF2-40B4-BE49-F238E27FC236}">
                <a16:creationId xmlns:a16="http://schemas.microsoft.com/office/drawing/2014/main" id="{BA326AAD-9178-4E56-40ED-0992F71029DA}"/>
              </a:ext>
            </a:extLst>
          </p:cNvPr>
          <p:cNvSpPr txBox="1"/>
          <p:nvPr/>
        </p:nvSpPr>
        <p:spPr>
          <a:xfrm>
            <a:off x="3779327" y="4309506"/>
            <a:ext cx="4774442" cy="861774"/>
          </a:xfrm>
          <a:prstGeom prst="rect">
            <a:avLst/>
          </a:prstGeom>
          <a:noFill/>
        </p:spPr>
        <p:txBody>
          <a:bodyPr wrap="square">
            <a:spAutoFit/>
          </a:bodyPr>
          <a:lstStyle/>
          <a:p>
            <a:pPr algn="ctr"/>
            <a:r>
              <a:rPr lang="vi-VN" b="1" i="0" dirty="0">
                <a:solidFill>
                  <a:srgbClr val="000000"/>
                </a:solidFill>
                <a:effectLst/>
                <a:latin typeface="Arial" panose="020B0604020202020204" pitchFamily="34" charset="0"/>
              </a:rPr>
              <a:t>Đương </a:t>
            </a:r>
            <a:r>
              <a:rPr lang="vi-VN" b="1" i="0" dirty="0" err="1">
                <a:solidFill>
                  <a:srgbClr val="000000"/>
                </a:solidFill>
                <a:effectLst/>
                <a:latin typeface="Arial" panose="020B0604020202020204" pitchFamily="34" charset="0"/>
              </a:rPr>
              <a:t>nhiệm</a:t>
            </a:r>
            <a:r>
              <a:rPr lang="vi-VN" b="1" i="0" dirty="0">
                <a:solidFill>
                  <a:srgbClr val="000000"/>
                </a:solidFill>
                <a:effectLst/>
                <a:latin typeface="Arial" panose="020B0604020202020204" pitchFamily="34" charset="0"/>
              </a:rPr>
              <a:t/>
            </a:r>
            <a:br>
              <a:rPr lang="vi-VN" b="1" i="0" dirty="0">
                <a:solidFill>
                  <a:srgbClr val="000000"/>
                </a:solidFill>
                <a:effectLst/>
                <a:latin typeface="Arial" panose="020B0604020202020204" pitchFamily="34" charset="0"/>
              </a:rPr>
            </a:br>
            <a:r>
              <a:rPr lang="vi-VN" b="1" i="0" u="none" strike="noStrike" dirty="0" err="1">
                <a:solidFill>
                  <a:srgbClr val="0645AD"/>
                </a:solidFill>
                <a:effectLst/>
                <a:latin typeface="Arial" panose="020B0604020202020204" pitchFamily="34" charset="0"/>
                <a:hlinkClick r:id="rId6" tooltip="Đại tướng Quân đội Nhân dân Việt Nam"/>
              </a:rPr>
              <a:t>Đại</a:t>
            </a:r>
            <a:r>
              <a:rPr lang="vi-VN" b="1" i="0" u="none" strike="noStrike" dirty="0">
                <a:solidFill>
                  <a:srgbClr val="0645AD"/>
                </a:solidFill>
                <a:effectLst/>
                <a:latin typeface="Arial" panose="020B0604020202020204" pitchFamily="34" charset="0"/>
                <a:hlinkClick r:id="rId6" tooltip="Đại tướng Quân đội Nhân dân Việt Nam"/>
              </a:rPr>
              <a:t> </a:t>
            </a:r>
            <a:r>
              <a:rPr lang="vi-VN" b="1" i="0" u="none" strike="noStrike" dirty="0" err="1">
                <a:solidFill>
                  <a:srgbClr val="0645AD"/>
                </a:solidFill>
                <a:effectLst/>
                <a:latin typeface="Arial" panose="020B0604020202020204" pitchFamily="34" charset="0"/>
                <a:hlinkClick r:id="rId6" tooltip="Đại tướng Quân đội Nhân dân Việt Nam"/>
              </a:rPr>
              <a:t>tướng</a:t>
            </a:r>
            <a:r>
              <a:rPr lang="vi-VN" b="1" i="0" dirty="0">
                <a:solidFill>
                  <a:srgbClr val="000000"/>
                </a:solidFill>
                <a:effectLst/>
                <a:latin typeface="Arial" panose="020B0604020202020204" pitchFamily="34" charset="0"/>
              </a:rPr>
              <a:t> </a:t>
            </a:r>
            <a:r>
              <a:rPr lang="vi-VN" b="1" i="0" u="none" strike="noStrike" dirty="0">
                <a:solidFill>
                  <a:srgbClr val="0645AD"/>
                </a:solidFill>
                <a:effectLst/>
                <a:latin typeface="Arial" panose="020B0604020202020204" pitchFamily="34" charset="0"/>
                <a:hlinkClick r:id="rId7" tooltip="Phan Văn Giang"/>
              </a:rPr>
              <a:t>Phan Văn Giang</a:t>
            </a:r>
            <a:endParaRPr lang="vi-VN" b="1" i="0" u="none" strike="noStrike" dirty="0">
              <a:solidFill>
                <a:srgbClr val="0645AD"/>
              </a:solidFill>
              <a:effectLst/>
              <a:latin typeface="Arial" panose="020B0604020202020204" pitchFamily="34" charset="0"/>
            </a:endParaRPr>
          </a:p>
          <a:p>
            <a:pPr algn="ctr"/>
            <a:endParaRPr lang="en-US" sz="1400" dirty="0">
              <a:solidFill>
                <a:srgbClr val="0070C0"/>
              </a:solidFill>
            </a:endParaRPr>
          </a:p>
        </p:txBody>
      </p:sp>
      <p:pic>
        <p:nvPicPr>
          <p:cNvPr id="7170" name="Picture 2">
            <a:extLst>
              <a:ext uri="{FF2B5EF4-FFF2-40B4-BE49-F238E27FC236}">
                <a16:creationId xmlns:a16="http://schemas.microsoft.com/office/drawing/2014/main" id="{03C3E4B1-604A-4F14-1358-3C37CB1071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1" y="4303149"/>
            <a:ext cx="2095500" cy="2594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1816A8A9-50F5-1641-D657-9EF4658F3B36}"/>
              </a:ext>
            </a:extLst>
          </p:cNvPr>
          <p:cNvGraphicFramePr>
            <a:graphicFrameLocks noGrp="1"/>
          </p:cNvGraphicFramePr>
          <p:nvPr>
            <p:extLst>
              <p:ext uri="{D42A27DB-BD31-4B8C-83A1-F6EECF244321}">
                <p14:modId xmlns:p14="http://schemas.microsoft.com/office/powerpoint/2010/main" val="1459264175"/>
              </p:ext>
            </p:extLst>
          </p:nvPr>
        </p:nvGraphicFramePr>
        <p:xfrm>
          <a:off x="3289108" y="5010522"/>
          <a:ext cx="5754880" cy="1828800"/>
        </p:xfrm>
        <a:graphic>
          <a:graphicData uri="http://schemas.openxmlformats.org/drawingml/2006/table">
            <a:tbl>
              <a:tblPr/>
              <a:tblGrid>
                <a:gridCol w="1592241">
                  <a:extLst>
                    <a:ext uri="{9D8B030D-6E8A-4147-A177-3AD203B41FA5}">
                      <a16:colId xmlns:a16="http://schemas.microsoft.com/office/drawing/2014/main" val="1293221341"/>
                    </a:ext>
                  </a:extLst>
                </a:gridCol>
                <a:gridCol w="4162639">
                  <a:extLst>
                    <a:ext uri="{9D8B030D-6E8A-4147-A177-3AD203B41FA5}">
                      <a16:colId xmlns:a16="http://schemas.microsoft.com/office/drawing/2014/main" val="912492536"/>
                    </a:ext>
                  </a:extLst>
                </a:gridCol>
              </a:tblGrid>
              <a:tr h="0">
                <a:tc>
                  <a:txBody>
                    <a:bodyPr/>
                    <a:lstStyle/>
                    <a:p>
                      <a:pPr algn="l" fontAlgn="t"/>
                      <a:endParaRPr lang="vi-VN" u="none" strike="noStrike" dirty="0">
                        <a:solidFill>
                          <a:srgbClr val="DD3333"/>
                        </a:solidFill>
                        <a:effectLst/>
                        <a:latin typeface="Arial" panose="020B0604020202020204" pitchFamily="34" charset="0"/>
                        <a:cs typeface="Arial" panose="020B0604020202020204" pitchFamily="34"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fontAlgn="t"/>
                      <a:r>
                        <a:rPr lang="vi-VN" b="1" i="1" u="none" dirty="0" err="1">
                          <a:effectLst/>
                          <a:latin typeface="Arial" panose="020B0604020202020204" pitchFamily="34" charset="0"/>
                          <a:cs typeface="Arial" panose="020B0604020202020204" pitchFamily="34" charset="0"/>
                        </a:rPr>
                        <a:t>Bộ</a:t>
                      </a:r>
                      <a:r>
                        <a:rPr lang="vi-VN" b="1" i="1" u="none" dirty="0">
                          <a:effectLst/>
                          <a:latin typeface="Arial" panose="020B0604020202020204" pitchFamily="34" charset="0"/>
                          <a:cs typeface="Arial" panose="020B0604020202020204" pitchFamily="34" charset="0"/>
                        </a:rPr>
                        <a:t> </a:t>
                      </a:r>
                      <a:r>
                        <a:rPr lang="vi-VN" b="1" i="1" u="none" dirty="0" err="1">
                          <a:effectLst/>
                          <a:latin typeface="Arial" panose="020B0604020202020204" pitchFamily="34" charset="0"/>
                          <a:cs typeface="Arial" panose="020B0604020202020204" pitchFamily="34" charset="0"/>
                        </a:rPr>
                        <a:t>trưởng</a:t>
                      </a:r>
                      <a:r>
                        <a:rPr lang="vi-VN" b="1" i="1" u="none" dirty="0">
                          <a:effectLst/>
                          <a:latin typeface="Arial" panose="020B0604020202020204" pitchFamily="34" charset="0"/>
                          <a:cs typeface="Arial" panose="020B0604020202020204" pitchFamily="34" charset="0"/>
                        </a:rPr>
                        <a:t> </a:t>
                      </a:r>
                      <a:r>
                        <a:rPr lang="vi-VN" b="1" i="1" u="none" dirty="0" err="1">
                          <a:effectLst/>
                          <a:latin typeface="Arial" panose="020B0604020202020204" pitchFamily="34" charset="0"/>
                          <a:cs typeface="Arial" panose="020B0604020202020204" pitchFamily="34" charset="0"/>
                        </a:rPr>
                        <a:t>Bộ</a:t>
                      </a:r>
                      <a:r>
                        <a:rPr lang="vi-VN" b="1" i="1" u="none" dirty="0">
                          <a:effectLst/>
                          <a:latin typeface="Arial" panose="020B0604020202020204" pitchFamily="34" charset="0"/>
                          <a:cs typeface="Arial" panose="020B0604020202020204" pitchFamily="34" charset="0"/>
                        </a:rPr>
                        <a:t> </a:t>
                      </a:r>
                      <a:r>
                        <a:rPr lang="vi-VN" b="1" i="1" u="none" dirty="0" err="1">
                          <a:effectLst/>
                          <a:latin typeface="Arial" panose="020B0604020202020204" pitchFamily="34" charset="0"/>
                          <a:cs typeface="Arial" panose="020B0604020202020204" pitchFamily="34" charset="0"/>
                        </a:rPr>
                        <a:t>Quốc</a:t>
                      </a:r>
                      <a:r>
                        <a:rPr lang="vi-VN" b="1" i="1" u="none" dirty="0">
                          <a:effectLst/>
                          <a:latin typeface="Arial" panose="020B0604020202020204" pitchFamily="34" charset="0"/>
                          <a:cs typeface="Arial" panose="020B0604020202020204" pitchFamily="34" charset="0"/>
                        </a:rPr>
                        <a:t> </a:t>
                      </a:r>
                      <a:r>
                        <a:rPr lang="vi-VN" b="1" i="1" u="none" dirty="0" err="1">
                          <a:effectLst/>
                          <a:latin typeface="Arial" panose="020B0604020202020204" pitchFamily="34" charset="0"/>
                          <a:cs typeface="Arial" panose="020B0604020202020204" pitchFamily="34" charset="0"/>
                        </a:rPr>
                        <a:t>Phòng</a:t>
                      </a:r>
                      <a:endParaRPr lang="vi-VN" b="1" u="none" dirty="0">
                        <a:effectLst/>
                        <a:latin typeface="Arial" panose="020B0604020202020204" pitchFamily="34" charset="0"/>
                        <a:cs typeface="Arial" panose="020B0604020202020204" pitchFamily="34"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733168731"/>
                  </a:ext>
                </a:extLst>
              </a:tr>
              <a:tr h="0">
                <a:tc>
                  <a:txBody>
                    <a:bodyPr/>
                    <a:lstStyle/>
                    <a:p>
                      <a:pPr algn="l" fontAlgn="t"/>
                      <a:r>
                        <a:rPr lang="en-US" u="none" dirty="0" err="1">
                          <a:effectLst/>
                          <a:latin typeface="Arial" panose="020B0604020202020204" pitchFamily="34" charset="0"/>
                          <a:cs typeface="Arial" panose="020B0604020202020204" pitchFamily="34" charset="0"/>
                        </a:rPr>
                        <a:t>Thành</a:t>
                      </a:r>
                      <a:r>
                        <a:rPr lang="en-US" u="none" dirty="0">
                          <a:effectLst/>
                          <a:latin typeface="Arial" panose="020B0604020202020204" pitchFamily="34" charset="0"/>
                          <a:cs typeface="Arial" panose="020B0604020202020204" pitchFamily="34" charset="0"/>
                        </a:rPr>
                        <a:t> </a:t>
                      </a:r>
                      <a:r>
                        <a:rPr lang="en-US" u="none" dirty="0" err="1">
                          <a:effectLst/>
                          <a:latin typeface="Arial" panose="020B0604020202020204" pitchFamily="34" charset="0"/>
                          <a:cs typeface="Arial" panose="020B0604020202020204" pitchFamily="34" charset="0"/>
                        </a:rPr>
                        <a:t>viên</a:t>
                      </a:r>
                      <a:endParaRPr lang="vi-VN" u="none" dirty="0">
                        <a:effectLst/>
                        <a:latin typeface="Arial" panose="020B0604020202020204" pitchFamily="34" charset="0"/>
                        <a:cs typeface="Arial" panose="020B0604020202020204" pitchFamily="34"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vi-VN" u="none" strike="noStrike" dirty="0">
                          <a:solidFill>
                            <a:schemeClr val="tx1"/>
                          </a:solidFill>
                          <a:effectLst/>
                          <a:latin typeface="Arial" panose="020B0604020202020204" pitchFamily="34" charset="0"/>
                          <a:cs typeface="Arial" panose="020B0604020202020204" pitchFamily="34" charset="0"/>
                          <a:hlinkClick r:id="rId9" tooltip="Chính phủ Việt Nam">
                            <a:extLst>
                              <a:ext uri="{A12FA001-AC4F-418D-AE19-62706E023703}">
                                <ahyp:hlinkClr xmlns:ahyp="http://schemas.microsoft.com/office/drawing/2018/hyperlinkcolor" xmlns="" val="tx"/>
                              </a:ext>
                            </a:extLst>
                          </a:hlinkClick>
                        </a:rPr>
                        <a:t>*</a:t>
                      </a:r>
                      <a:r>
                        <a:rPr lang="vi-VN" u="none" strike="noStrike" dirty="0" err="1">
                          <a:solidFill>
                            <a:schemeClr val="tx1"/>
                          </a:solidFill>
                          <a:effectLst/>
                          <a:latin typeface="+mn-lt"/>
                          <a:cs typeface="Arial" panose="020B0604020202020204" pitchFamily="34" charset="0"/>
                          <a:hlinkClick r:id="rId9" tooltip="Chính phủ Việt Nam">
                            <a:extLst>
                              <a:ext uri="{A12FA001-AC4F-418D-AE19-62706E023703}">
                                <ahyp:hlinkClr xmlns:ahyp="http://schemas.microsoft.com/office/drawing/2018/hyperlinkcolor" xmlns="" val="tx"/>
                              </a:ext>
                            </a:extLst>
                          </a:hlinkClick>
                        </a:rPr>
                        <a:t>Chính</a:t>
                      </a:r>
                      <a:r>
                        <a:rPr lang="vi-VN" u="none" strike="noStrike" dirty="0">
                          <a:solidFill>
                            <a:schemeClr val="tx1"/>
                          </a:solidFill>
                          <a:effectLst/>
                          <a:latin typeface="+mn-lt"/>
                          <a:cs typeface="Arial" panose="020B0604020202020204" pitchFamily="34" charset="0"/>
                          <a:hlinkClick r:id="rId9" tooltip="Chính phủ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latin typeface="+mn-lt"/>
                          <a:cs typeface="Arial" panose="020B0604020202020204" pitchFamily="34" charset="0"/>
                          <a:hlinkClick r:id="rId9" tooltip="Chính phủ Việt Nam">
                            <a:extLst>
                              <a:ext uri="{A12FA001-AC4F-418D-AE19-62706E023703}">
                                <ahyp:hlinkClr xmlns:ahyp="http://schemas.microsoft.com/office/drawing/2018/hyperlinkcolor" xmlns="" val="tx"/>
                              </a:ext>
                            </a:extLst>
                          </a:hlinkClick>
                        </a:rPr>
                        <a:t>phủ</a:t>
                      </a:r>
                      <a:r>
                        <a:rPr lang="vi-VN" u="none" strike="noStrike" dirty="0">
                          <a:solidFill>
                            <a:schemeClr val="tx1"/>
                          </a:solidFill>
                          <a:effectLst/>
                          <a:latin typeface="+mn-lt"/>
                          <a:cs typeface="Arial" panose="020B0604020202020204" pitchFamily="34" charset="0"/>
                          <a:hlinkClick r:id="rId9" tooltip="Chính phủ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latin typeface="+mn-lt"/>
                          <a:cs typeface="Arial" panose="020B0604020202020204" pitchFamily="34" charset="0"/>
                          <a:hlinkClick r:id="rId9" tooltip="Chính phủ Việt Nam">
                            <a:extLst>
                              <a:ext uri="{A12FA001-AC4F-418D-AE19-62706E023703}">
                                <ahyp:hlinkClr xmlns:ahyp="http://schemas.microsoft.com/office/drawing/2018/hyperlinkcolor" xmlns="" val="tx"/>
                              </a:ext>
                            </a:extLst>
                          </a:hlinkClick>
                        </a:rPr>
                        <a:t>Việt</a:t>
                      </a:r>
                      <a:r>
                        <a:rPr lang="vi-VN" u="none" strike="noStrike" dirty="0">
                          <a:solidFill>
                            <a:schemeClr val="tx1"/>
                          </a:solidFill>
                          <a:effectLst/>
                          <a:latin typeface="+mn-lt"/>
                          <a:cs typeface="Arial" panose="020B0604020202020204" pitchFamily="34" charset="0"/>
                          <a:hlinkClick r:id="rId9" tooltip="Chính phủ Việt Nam">
                            <a:extLst>
                              <a:ext uri="{A12FA001-AC4F-418D-AE19-62706E023703}">
                                <ahyp:hlinkClr xmlns:ahyp="http://schemas.microsoft.com/office/drawing/2018/hyperlinkcolor" xmlns="" val="tx"/>
                              </a:ext>
                            </a:extLst>
                          </a:hlinkClick>
                        </a:rPr>
                        <a:t> Nam</a:t>
                      </a:r>
                      <a:endParaRPr lang="vi-VN" u="none" strike="noStrike" dirty="0">
                        <a:solidFill>
                          <a:schemeClr val="tx1"/>
                        </a:solidFill>
                        <a:effectLst/>
                        <a:latin typeface="Arial" panose="020B0604020202020204" pitchFamily="34" charset="0"/>
                        <a:cs typeface="Arial" panose="020B0604020202020204" pitchFamily="34" charset="0"/>
                        <a:hlinkClick r:id="rId10" tooltip="Bộ Quốc phòng Việt Nam">
                          <a:extLst>
                            <a:ext uri="{A12FA001-AC4F-418D-AE19-62706E023703}">
                              <ahyp:hlinkClr xmlns:ahyp="http://schemas.microsoft.com/office/drawing/2018/hyperlinkcolor" xmlns="" val="tx"/>
                            </a:ext>
                          </a:extLst>
                        </a:hlinkClick>
                      </a:endParaRPr>
                    </a:p>
                    <a:p>
                      <a:pPr fontAlgn="t"/>
                      <a:r>
                        <a:rPr lang="vi-VN" u="none" strike="noStrike" dirty="0">
                          <a:solidFill>
                            <a:schemeClr val="tx1"/>
                          </a:solidFill>
                          <a:effectLst/>
                          <a:latin typeface="Arial" panose="020B0604020202020204" pitchFamily="34" charset="0"/>
                          <a:cs typeface="Arial" panose="020B0604020202020204" pitchFamily="34" charset="0"/>
                          <a:hlinkClick r:id="rId10" tooltip="Bộ Quốc phòng Việt Nam">
                            <a:extLst>
                              <a:ext uri="{A12FA001-AC4F-418D-AE19-62706E023703}">
                                <ahyp:hlinkClr xmlns:ahyp="http://schemas.microsoft.com/office/drawing/2018/hyperlinkcolor" xmlns="" val="tx"/>
                              </a:ext>
                            </a:extLst>
                          </a:hlinkClick>
                        </a:rPr>
                        <a:t>*</a:t>
                      </a:r>
                      <a:r>
                        <a:rPr lang="vi-VN" u="none" strike="noStrike" dirty="0" err="1">
                          <a:solidFill>
                            <a:schemeClr val="tx1"/>
                          </a:solidFill>
                          <a:effectLst/>
                          <a:latin typeface="Arial" panose="020B0604020202020204" pitchFamily="34" charset="0"/>
                          <a:cs typeface="Arial" panose="020B0604020202020204" pitchFamily="34" charset="0"/>
                          <a:hlinkClick r:id="rId10" tooltip="Bộ Quốc phòng Việt Nam">
                            <a:extLst>
                              <a:ext uri="{A12FA001-AC4F-418D-AE19-62706E023703}">
                                <ahyp:hlinkClr xmlns:ahyp="http://schemas.microsoft.com/office/drawing/2018/hyperlinkcolor" xmlns="" val="tx"/>
                              </a:ext>
                            </a:extLst>
                          </a:hlinkClick>
                        </a:rPr>
                        <a:t>Bộ</a:t>
                      </a:r>
                      <a:r>
                        <a:rPr lang="vi-VN" u="none" strike="noStrike" dirty="0">
                          <a:solidFill>
                            <a:schemeClr val="tx1"/>
                          </a:solidFill>
                          <a:effectLst/>
                          <a:latin typeface="Arial" panose="020B0604020202020204" pitchFamily="34" charset="0"/>
                          <a:cs typeface="Arial" panose="020B0604020202020204" pitchFamily="34" charset="0"/>
                          <a:hlinkClick r:id="rId10" tooltip="Bộ Quốc phòng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latin typeface="Arial" panose="020B0604020202020204" pitchFamily="34" charset="0"/>
                          <a:cs typeface="Arial" panose="020B0604020202020204" pitchFamily="34" charset="0"/>
                          <a:hlinkClick r:id="rId10" tooltip="Bộ Quốc phòng Việt Nam">
                            <a:extLst>
                              <a:ext uri="{A12FA001-AC4F-418D-AE19-62706E023703}">
                                <ahyp:hlinkClr xmlns:ahyp="http://schemas.microsoft.com/office/drawing/2018/hyperlinkcolor" xmlns="" val="tx"/>
                              </a:ext>
                            </a:extLst>
                          </a:hlinkClick>
                        </a:rPr>
                        <a:t>Quốc</a:t>
                      </a:r>
                      <a:r>
                        <a:rPr lang="vi-VN" u="none" strike="noStrike" dirty="0">
                          <a:solidFill>
                            <a:schemeClr val="tx1"/>
                          </a:solidFill>
                          <a:effectLst/>
                          <a:latin typeface="Arial" panose="020B0604020202020204" pitchFamily="34" charset="0"/>
                          <a:cs typeface="Arial" panose="020B0604020202020204" pitchFamily="34" charset="0"/>
                          <a:hlinkClick r:id="rId10" tooltip="Bộ Quốc phòng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latin typeface="Arial" panose="020B0604020202020204" pitchFamily="34" charset="0"/>
                          <a:cs typeface="Arial" panose="020B0604020202020204" pitchFamily="34" charset="0"/>
                          <a:hlinkClick r:id="rId10" tooltip="Bộ Quốc phòng Việt Nam">
                            <a:extLst>
                              <a:ext uri="{A12FA001-AC4F-418D-AE19-62706E023703}">
                                <ahyp:hlinkClr xmlns:ahyp="http://schemas.microsoft.com/office/drawing/2018/hyperlinkcolor" xmlns="" val="tx"/>
                              </a:ext>
                            </a:extLst>
                          </a:hlinkClick>
                        </a:rPr>
                        <a:t>phòng</a:t>
                      </a:r>
                      <a:r>
                        <a:rPr lang="vi-VN" u="none" dirty="0">
                          <a:solidFill>
                            <a:schemeClr val="tx1"/>
                          </a:solidFill>
                          <a:effectLst/>
                          <a:latin typeface="Arial" panose="020B0604020202020204" pitchFamily="34" charset="0"/>
                          <a:cs typeface="Arial" panose="020B0604020202020204" pitchFamily="34" charset="0"/>
                        </a:rPr>
                        <a:t/>
                      </a:r>
                      <a:br>
                        <a:rPr lang="vi-VN" u="none" dirty="0">
                          <a:solidFill>
                            <a:schemeClr val="tx1"/>
                          </a:solidFill>
                          <a:effectLst/>
                          <a:latin typeface="Arial" panose="020B0604020202020204" pitchFamily="34" charset="0"/>
                          <a:cs typeface="Arial" panose="020B0604020202020204" pitchFamily="34" charset="0"/>
                        </a:rPr>
                      </a:br>
                      <a:r>
                        <a:rPr lang="vi-VN" u="none" dirty="0">
                          <a:solidFill>
                            <a:schemeClr val="tx1"/>
                          </a:solidFill>
                          <a:effectLst/>
                          <a:latin typeface="Arial" panose="020B0604020202020204" pitchFamily="34" charset="0"/>
                          <a:cs typeface="Arial" panose="020B0604020202020204" pitchFamily="34" charset="0"/>
                        </a:rPr>
                        <a:t>*</a:t>
                      </a:r>
                      <a:r>
                        <a:rPr lang="vi-VN" u="none" strike="noStrike" dirty="0" err="1">
                          <a:solidFill>
                            <a:schemeClr val="tx1"/>
                          </a:solidFill>
                          <a:effectLst/>
                          <a:latin typeface="Arial" panose="020B0604020202020204" pitchFamily="34" charset="0"/>
                          <a:cs typeface="Arial" panose="020B0604020202020204" pitchFamily="34" charset="0"/>
                          <a:hlinkClick r:id="rId11" tooltip="Hội đồng quốc phòng và an ninh Việt Nam">
                            <a:extLst>
                              <a:ext uri="{A12FA001-AC4F-418D-AE19-62706E023703}">
                                <ahyp:hlinkClr xmlns:ahyp="http://schemas.microsoft.com/office/drawing/2018/hyperlinkcolor" xmlns="" val="tx"/>
                              </a:ext>
                            </a:extLst>
                          </a:hlinkClick>
                        </a:rPr>
                        <a:t>Hội</a:t>
                      </a:r>
                      <a:r>
                        <a:rPr lang="vi-VN" u="none" strike="noStrike" dirty="0">
                          <a:solidFill>
                            <a:schemeClr val="tx1"/>
                          </a:solidFill>
                          <a:effectLst/>
                          <a:latin typeface="Arial" panose="020B0604020202020204" pitchFamily="34" charset="0"/>
                          <a:cs typeface="Arial" panose="020B0604020202020204" pitchFamily="34" charset="0"/>
                          <a:hlinkClick r:id="rId11" tooltip="Hội đồng quốc phòng và an ninh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latin typeface="Arial" panose="020B0604020202020204" pitchFamily="34" charset="0"/>
                          <a:cs typeface="Arial" panose="020B0604020202020204" pitchFamily="34" charset="0"/>
                          <a:hlinkClick r:id="rId11" tooltip="Hội đồng quốc phòng và an ninh Việt Nam">
                            <a:extLst>
                              <a:ext uri="{A12FA001-AC4F-418D-AE19-62706E023703}">
                                <ahyp:hlinkClr xmlns:ahyp="http://schemas.microsoft.com/office/drawing/2018/hyperlinkcolor" xmlns="" val="tx"/>
                              </a:ext>
                            </a:extLst>
                          </a:hlinkClick>
                        </a:rPr>
                        <a:t>đồng</a:t>
                      </a:r>
                      <a:r>
                        <a:rPr lang="vi-VN" u="none" strike="noStrike" dirty="0">
                          <a:solidFill>
                            <a:schemeClr val="tx1"/>
                          </a:solidFill>
                          <a:effectLst/>
                          <a:latin typeface="Arial" panose="020B0604020202020204" pitchFamily="34" charset="0"/>
                          <a:cs typeface="Arial" panose="020B0604020202020204" pitchFamily="34" charset="0"/>
                          <a:hlinkClick r:id="rId11" tooltip="Hội đồng quốc phòng và an ninh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latin typeface="Arial" panose="020B0604020202020204" pitchFamily="34" charset="0"/>
                          <a:cs typeface="Arial" panose="020B0604020202020204" pitchFamily="34" charset="0"/>
                          <a:hlinkClick r:id="rId11" tooltip="Hội đồng quốc phòng và an ninh Việt Nam">
                            <a:extLst>
                              <a:ext uri="{A12FA001-AC4F-418D-AE19-62706E023703}">
                                <ahyp:hlinkClr xmlns:ahyp="http://schemas.microsoft.com/office/drawing/2018/hyperlinkcolor" xmlns="" val="tx"/>
                              </a:ext>
                            </a:extLst>
                          </a:hlinkClick>
                        </a:rPr>
                        <a:t>Quốc</a:t>
                      </a:r>
                      <a:r>
                        <a:rPr lang="vi-VN" u="none" strike="noStrike" dirty="0">
                          <a:solidFill>
                            <a:schemeClr val="tx1"/>
                          </a:solidFill>
                          <a:effectLst/>
                          <a:latin typeface="Arial" panose="020B0604020202020204" pitchFamily="34" charset="0"/>
                          <a:cs typeface="Arial" panose="020B0604020202020204" pitchFamily="34" charset="0"/>
                          <a:hlinkClick r:id="rId11" tooltip="Hội đồng quốc phòng và an ninh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latin typeface="Arial" panose="020B0604020202020204" pitchFamily="34" charset="0"/>
                          <a:cs typeface="Arial" panose="020B0604020202020204" pitchFamily="34" charset="0"/>
                          <a:hlinkClick r:id="rId11" tooltip="Hội đồng quốc phòng và an ninh Việt Nam">
                            <a:extLst>
                              <a:ext uri="{A12FA001-AC4F-418D-AE19-62706E023703}">
                                <ahyp:hlinkClr xmlns:ahyp="http://schemas.microsoft.com/office/drawing/2018/hyperlinkcolor" xmlns="" val="tx"/>
                              </a:ext>
                            </a:extLst>
                          </a:hlinkClick>
                        </a:rPr>
                        <a:t>phòng</a:t>
                      </a:r>
                      <a:r>
                        <a:rPr lang="vi-VN" u="none" strike="noStrike" dirty="0">
                          <a:solidFill>
                            <a:schemeClr val="tx1"/>
                          </a:solidFill>
                          <a:effectLst/>
                          <a:latin typeface="Arial" panose="020B0604020202020204" pitchFamily="34" charset="0"/>
                          <a:cs typeface="Arial" panose="020B0604020202020204" pitchFamily="34" charset="0"/>
                          <a:hlinkClick r:id="rId11" tooltip="Hội đồng quốc phòng và an ninh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latin typeface="Arial" panose="020B0604020202020204" pitchFamily="34" charset="0"/>
                          <a:cs typeface="Arial" panose="020B0604020202020204" pitchFamily="34" charset="0"/>
                          <a:hlinkClick r:id="rId11" tooltip="Hội đồng quốc phòng và an ninh Việt Nam">
                            <a:extLst>
                              <a:ext uri="{A12FA001-AC4F-418D-AE19-62706E023703}">
                                <ahyp:hlinkClr xmlns:ahyp="http://schemas.microsoft.com/office/drawing/2018/hyperlinkcolor" xmlns="" val="tx"/>
                              </a:ext>
                            </a:extLst>
                          </a:hlinkClick>
                        </a:rPr>
                        <a:t>và</a:t>
                      </a:r>
                      <a:r>
                        <a:rPr lang="vi-VN" u="none" strike="noStrike" dirty="0">
                          <a:solidFill>
                            <a:schemeClr val="tx1"/>
                          </a:solidFill>
                          <a:effectLst/>
                          <a:latin typeface="Arial" panose="020B0604020202020204" pitchFamily="34" charset="0"/>
                          <a:cs typeface="Arial" panose="020B0604020202020204" pitchFamily="34" charset="0"/>
                          <a:hlinkClick r:id="rId11" tooltip="Hội đồng quốc phòng và an ninh Việt Nam">
                            <a:extLst>
                              <a:ext uri="{A12FA001-AC4F-418D-AE19-62706E023703}">
                                <ahyp:hlinkClr xmlns:ahyp="http://schemas.microsoft.com/office/drawing/2018/hyperlinkcolor" xmlns="" val="tx"/>
                              </a:ext>
                            </a:extLst>
                          </a:hlinkClick>
                        </a:rPr>
                        <a:t> An ninh</a:t>
                      </a:r>
                      <a:r>
                        <a:rPr lang="vi-VN" u="none" dirty="0">
                          <a:solidFill>
                            <a:schemeClr val="tx1"/>
                          </a:solidFill>
                          <a:effectLst/>
                          <a:latin typeface="Arial" panose="020B0604020202020204" pitchFamily="34" charset="0"/>
                          <a:cs typeface="Arial" panose="020B0604020202020204" pitchFamily="34" charset="0"/>
                        </a:rPr>
                        <a:t/>
                      </a:r>
                      <a:br>
                        <a:rPr lang="vi-VN" u="none" dirty="0">
                          <a:solidFill>
                            <a:schemeClr val="tx1"/>
                          </a:solidFill>
                          <a:effectLst/>
                          <a:latin typeface="Arial" panose="020B0604020202020204" pitchFamily="34" charset="0"/>
                          <a:cs typeface="Arial" panose="020B0604020202020204" pitchFamily="34" charset="0"/>
                        </a:rPr>
                      </a:br>
                      <a:r>
                        <a:rPr lang="vi-VN" u="none" dirty="0">
                          <a:solidFill>
                            <a:schemeClr val="tx1"/>
                          </a:solidFill>
                          <a:effectLst/>
                          <a:latin typeface="Arial" panose="020B0604020202020204" pitchFamily="34" charset="0"/>
                          <a:cs typeface="Arial" panose="020B0604020202020204" pitchFamily="34" charset="0"/>
                        </a:rPr>
                        <a:t>*</a:t>
                      </a:r>
                      <a:r>
                        <a:rPr lang="vi-VN" u="none" strike="noStrike" dirty="0">
                          <a:solidFill>
                            <a:schemeClr val="tx1"/>
                          </a:solidFill>
                          <a:effectLst/>
                          <a:latin typeface="Arial" panose="020B0604020202020204" pitchFamily="34" charset="0"/>
                          <a:cs typeface="Arial" panose="020B0604020202020204" pitchFamily="34" charset="0"/>
                          <a:hlinkClick r:id="rId12" tooltip="Quân ủy Trung ương Việt Nam">
                            <a:extLst>
                              <a:ext uri="{A12FA001-AC4F-418D-AE19-62706E023703}">
                                <ahyp:hlinkClr xmlns:ahyp="http://schemas.microsoft.com/office/drawing/2018/hyperlinkcolor" xmlns="" val="tx"/>
                              </a:ext>
                            </a:extLst>
                          </a:hlinkClick>
                        </a:rPr>
                        <a:t>Quân </a:t>
                      </a:r>
                      <a:r>
                        <a:rPr lang="vi-VN" u="none" strike="noStrike" dirty="0" err="1">
                          <a:solidFill>
                            <a:schemeClr val="tx1"/>
                          </a:solidFill>
                          <a:effectLst/>
                          <a:latin typeface="Arial" panose="020B0604020202020204" pitchFamily="34" charset="0"/>
                          <a:cs typeface="Arial" panose="020B0604020202020204" pitchFamily="34" charset="0"/>
                          <a:hlinkClick r:id="rId12" tooltip="Quân ủy Trung ương Việt Nam">
                            <a:extLst>
                              <a:ext uri="{A12FA001-AC4F-418D-AE19-62706E023703}">
                                <ahyp:hlinkClr xmlns:ahyp="http://schemas.microsoft.com/office/drawing/2018/hyperlinkcolor" xmlns="" val="tx"/>
                              </a:ext>
                            </a:extLst>
                          </a:hlinkClick>
                        </a:rPr>
                        <a:t>ủy</a:t>
                      </a:r>
                      <a:r>
                        <a:rPr lang="vi-VN" u="none" strike="noStrike" dirty="0">
                          <a:solidFill>
                            <a:schemeClr val="tx1"/>
                          </a:solidFill>
                          <a:effectLst/>
                          <a:latin typeface="Arial" panose="020B0604020202020204" pitchFamily="34" charset="0"/>
                          <a:cs typeface="Arial" panose="020B0604020202020204" pitchFamily="34" charset="0"/>
                          <a:hlinkClick r:id="rId12" tooltip="Quân ủy Trung ương Việt Nam">
                            <a:extLst>
                              <a:ext uri="{A12FA001-AC4F-418D-AE19-62706E023703}">
                                <ahyp:hlinkClr xmlns:ahyp="http://schemas.microsoft.com/office/drawing/2018/hyperlinkcolor" xmlns="" val="tx"/>
                              </a:ext>
                            </a:extLst>
                          </a:hlinkClick>
                        </a:rPr>
                        <a:t> Trung ương</a:t>
                      </a:r>
                      <a:r>
                        <a:rPr lang="vi-VN" u="none" dirty="0">
                          <a:solidFill>
                            <a:schemeClr val="tx1"/>
                          </a:solidFill>
                          <a:effectLst/>
                          <a:latin typeface="Arial" panose="020B0604020202020204" pitchFamily="34" charset="0"/>
                          <a:cs typeface="Arial" panose="020B0604020202020204" pitchFamily="34" charset="0"/>
                        </a:rPr>
                        <a:t/>
                      </a:r>
                      <a:br>
                        <a:rPr lang="vi-VN" u="none" dirty="0">
                          <a:solidFill>
                            <a:schemeClr val="tx1"/>
                          </a:solidFill>
                          <a:effectLst/>
                          <a:latin typeface="Arial" panose="020B0604020202020204" pitchFamily="34" charset="0"/>
                          <a:cs typeface="Arial" panose="020B0604020202020204" pitchFamily="34" charset="0"/>
                        </a:rPr>
                      </a:br>
                      <a:r>
                        <a:rPr lang="vi-VN" u="none" dirty="0">
                          <a:solidFill>
                            <a:schemeClr val="tx1"/>
                          </a:solidFill>
                          <a:effectLst/>
                          <a:latin typeface="Arial" panose="020B0604020202020204" pitchFamily="34" charset="0"/>
                          <a:cs typeface="Arial" panose="020B0604020202020204" pitchFamily="34" charset="0"/>
                        </a:rPr>
                        <a:t>*</a:t>
                      </a:r>
                      <a:r>
                        <a:rPr lang="vi-VN" u="none" strike="noStrike" dirty="0" err="1">
                          <a:solidFill>
                            <a:schemeClr val="tx1"/>
                          </a:solidFill>
                          <a:effectLst/>
                          <a:latin typeface="Arial" panose="020B0604020202020204" pitchFamily="34" charset="0"/>
                          <a:cs typeface="Arial" panose="020B0604020202020204" pitchFamily="34" charset="0"/>
                          <a:hlinkClick r:id="rId13" tooltip="Bộ Chính trị Ban Chấp hành Trung ương Đảng Cộng sản Việt Nam">
                            <a:extLst>
                              <a:ext uri="{A12FA001-AC4F-418D-AE19-62706E023703}">
                                <ahyp:hlinkClr xmlns:ahyp="http://schemas.microsoft.com/office/drawing/2018/hyperlinkcolor" xmlns="" val="tx"/>
                              </a:ext>
                            </a:extLst>
                          </a:hlinkClick>
                        </a:rPr>
                        <a:t>Bộ</a:t>
                      </a:r>
                      <a:r>
                        <a:rPr lang="vi-VN" u="none" strike="noStrike" dirty="0">
                          <a:solidFill>
                            <a:schemeClr val="tx1"/>
                          </a:solidFill>
                          <a:effectLst/>
                          <a:latin typeface="Arial" panose="020B0604020202020204" pitchFamily="34" charset="0"/>
                          <a:cs typeface="Arial" panose="020B0604020202020204" pitchFamily="34" charset="0"/>
                          <a:hlinkClick r:id="rId13" tooltip="Bộ Chính trị Ban Chấp hành Trung ương Đảng Cộng sản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latin typeface="Arial" panose="020B0604020202020204" pitchFamily="34" charset="0"/>
                          <a:cs typeface="Arial" panose="020B0604020202020204" pitchFamily="34" charset="0"/>
                          <a:hlinkClick r:id="rId13" tooltip="Bộ Chính trị Ban Chấp hành Trung ương Đảng Cộng sản Việt Nam">
                            <a:extLst>
                              <a:ext uri="{A12FA001-AC4F-418D-AE19-62706E023703}">
                                <ahyp:hlinkClr xmlns:ahyp="http://schemas.microsoft.com/office/drawing/2018/hyperlinkcolor" xmlns="" val="tx"/>
                              </a:ext>
                            </a:extLst>
                          </a:hlinkClick>
                        </a:rPr>
                        <a:t>Chính</a:t>
                      </a:r>
                      <a:r>
                        <a:rPr lang="vi-VN" u="none" strike="noStrike" dirty="0">
                          <a:solidFill>
                            <a:schemeClr val="tx1"/>
                          </a:solidFill>
                          <a:effectLst/>
                          <a:latin typeface="Arial" panose="020B0604020202020204" pitchFamily="34" charset="0"/>
                          <a:cs typeface="Arial" panose="020B0604020202020204" pitchFamily="34" charset="0"/>
                          <a:hlinkClick r:id="rId13" tooltip="Bộ Chính trị Ban Chấp hành Trung ương Đảng Cộng sản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latin typeface="Arial" panose="020B0604020202020204" pitchFamily="34" charset="0"/>
                          <a:cs typeface="Arial" panose="020B0604020202020204" pitchFamily="34" charset="0"/>
                          <a:hlinkClick r:id="rId13" tooltip="Bộ Chính trị Ban Chấp hành Trung ương Đảng Cộng sản Việt Nam">
                            <a:extLst>
                              <a:ext uri="{A12FA001-AC4F-418D-AE19-62706E023703}">
                                <ahyp:hlinkClr xmlns:ahyp="http://schemas.microsoft.com/office/drawing/2018/hyperlinkcolor" xmlns="" val="tx"/>
                              </a:ext>
                            </a:extLst>
                          </a:hlinkClick>
                        </a:rPr>
                        <a:t>trị</a:t>
                      </a:r>
                      <a:endParaRPr lang="vi-VN" u="none" dirty="0">
                        <a:solidFill>
                          <a:schemeClr val="tx1"/>
                        </a:solidFill>
                        <a:effectLst/>
                        <a:latin typeface="Arial" panose="020B0604020202020204" pitchFamily="34" charset="0"/>
                        <a:cs typeface="Arial" panose="020B0604020202020204" pitchFamily="34"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4240482176"/>
                  </a:ext>
                </a:extLst>
              </a:tr>
            </a:tbl>
          </a:graphicData>
        </a:graphic>
      </p:graphicFrame>
    </p:spTree>
    <p:extLst>
      <p:ext uri="{BB962C8B-B14F-4D97-AF65-F5344CB8AC3E}">
        <p14:creationId xmlns:p14="http://schemas.microsoft.com/office/powerpoint/2010/main" val="104892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 calcmode="lin" valueType="num">
                                      <p:cBhvr additive="base">
                                        <p:cTn id="26" dur="500" fill="hold"/>
                                        <p:tgtEl>
                                          <p:spTgt spid="7170"/>
                                        </p:tgtEl>
                                        <p:attrNameLst>
                                          <p:attrName>ppt_x</p:attrName>
                                        </p:attrNameLst>
                                      </p:cBhvr>
                                      <p:tavLst>
                                        <p:tav tm="0">
                                          <p:val>
                                            <p:strVal val="#ppt_x"/>
                                          </p:val>
                                        </p:tav>
                                        <p:tav tm="100000">
                                          <p:val>
                                            <p:strVal val="#ppt_x"/>
                                          </p:val>
                                        </p:tav>
                                      </p:tavLst>
                                    </p:anim>
                                    <p:anim calcmode="lin" valueType="num">
                                      <p:cBhvr additive="base">
                                        <p:cTn id="2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101138"/>
            <a:ext cx="89916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r>
              <a:rPr lang="vi-VN" sz="2000" dirty="0">
                <a:solidFill>
                  <a:srgbClr val="C00000"/>
                </a:solidFill>
              </a:rPr>
              <a:t/>
            </a:r>
            <a:br>
              <a:rPr lang="vi-VN" sz="2000" dirty="0">
                <a:solidFill>
                  <a:srgbClr val="C00000"/>
                </a:solidFill>
              </a:rPr>
            </a:b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52387" y="1888023"/>
            <a:ext cx="8991601" cy="800219"/>
          </a:xfrm>
          <a:prstGeom prst="rect">
            <a:avLst/>
          </a:prstGeom>
          <a:noFill/>
        </p:spPr>
        <p:txBody>
          <a:bodyPr wrap="square">
            <a:spAutoFit/>
          </a:bodyPr>
          <a:lstStyle/>
          <a:p>
            <a:pPr algn="just"/>
            <a:r>
              <a:rPr lang="vi-VN" sz="2400" b="1" dirty="0">
                <a:solidFill>
                  <a:srgbClr val="FF0000"/>
                </a:solidFill>
                <a:ea typeface="Calibri" panose="020F0502020204030204" pitchFamily="34" charset="0"/>
                <a:cs typeface="Arial" panose="020B0604020202020204" pitchFamily="34" charset="0"/>
              </a:rPr>
              <a:t>2.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a:p>
            <a:pPr algn="just" rtl="0" fontAlgn="base">
              <a:spcBef>
                <a:spcPts val="0"/>
              </a:spcBef>
              <a:spcAft>
                <a:spcPts val="0"/>
              </a:spcAft>
            </a:pPr>
            <a:r>
              <a:rPr lang="en-US" sz="2200" b="1" i="0" u="none" strike="noStrike" dirty="0">
                <a:solidFill>
                  <a:schemeClr val="accent2">
                    <a:lumMod val="75000"/>
                  </a:schemeClr>
                </a:solidFill>
                <a:effectLst/>
              </a:rPr>
              <a:t>- </a:t>
            </a:r>
            <a:r>
              <a:rPr lang="vi-VN" sz="2200" b="1" i="0" u="none" strike="noStrike" dirty="0">
                <a:solidFill>
                  <a:schemeClr val="accent2">
                    <a:lumMod val="75000"/>
                  </a:schemeClr>
                </a:solidFill>
                <a:effectLst/>
              </a:rPr>
              <a:t>Nghĩa vụ của sĩ quan (điều </a:t>
            </a:r>
            <a:r>
              <a:rPr lang="en-US" sz="2200" b="1" i="0" u="none" strike="noStrike" dirty="0">
                <a:solidFill>
                  <a:schemeClr val="accent2">
                    <a:lumMod val="75000"/>
                  </a:schemeClr>
                </a:solidFill>
                <a:effectLst/>
              </a:rPr>
              <a:t>26</a:t>
            </a:r>
            <a:r>
              <a:rPr lang="vi-VN" sz="2200" b="1" i="0" u="none" strike="noStrike" dirty="0">
                <a:solidFill>
                  <a:schemeClr val="accent2">
                    <a:lumMod val="75000"/>
                  </a:schemeClr>
                </a:solidFill>
                <a:effectLst/>
              </a:rPr>
              <a:t>).</a:t>
            </a:r>
          </a:p>
        </p:txBody>
      </p:sp>
      <p:sp>
        <p:nvSpPr>
          <p:cNvPr id="13" name="TextBox 12">
            <a:extLst>
              <a:ext uri="{FF2B5EF4-FFF2-40B4-BE49-F238E27FC236}">
                <a16:creationId xmlns:a16="http://schemas.microsoft.com/office/drawing/2014/main" id="{41A14C9B-2F09-6976-654C-D803A27A09C5}"/>
              </a:ext>
            </a:extLst>
          </p:cNvPr>
          <p:cNvSpPr txBox="1"/>
          <p:nvPr/>
        </p:nvSpPr>
        <p:spPr>
          <a:xfrm>
            <a:off x="52387" y="2569803"/>
            <a:ext cx="8709873" cy="2462213"/>
          </a:xfrm>
          <a:prstGeom prst="rect">
            <a:avLst/>
          </a:prstGeom>
          <a:noFill/>
        </p:spPr>
        <p:txBody>
          <a:bodyPr wrap="square">
            <a:spAutoFit/>
          </a:bodyPr>
          <a:lstStyle/>
          <a:p>
            <a:pPr algn="just" rtl="0" fontAlgn="base">
              <a:spcBef>
                <a:spcPts val="0"/>
              </a:spcBef>
              <a:spcAft>
                <a:spcPts val="0"/>
              </a:spcAft>
              <a:buFont typeface="Arial" panose="020B0604020202020204" pitchFamily="34" charset="0"/>
              <a:buChar char="•"/>
            </a:pPr>
            <a:r>
              <a:rPr lang="vi-VN" sz="2200" b="0" i="0" u="none" strike="noStrike" dirty="0">
                <a:solidFill>
                  <a:srgbClr val="000000"/>
                </a:solidFill>
                <a:effectLst/>
                <a:latin typeface="Arial" panose="020B0604020202020204" pitchFamily="34" charset="0"/>
                <a:cs typeface="Arial" panose="020B0604020202020204" pitchFamily="34" charset="0"/>
              </a:rPr>
              <a:t>Sẵn sàng chiến đấu, hi sinh bảo vệ độc </a:t>
            </a:r>
            <a:r>
              <a:rPr lang="vi-VN" sz="2200" b="0" i="0" u="none" strike="noStrike" dirty="0" smtClean="0">
                <a:solidFill>
                  <a:srgbClr val="000000"/>
                </a:solidFill>
                <a:effectLst/>
                <a:latin typeface="Arial" panose="020B0604020202020204" pitchFamily="34" charset="0"/>
                <a:cs typeface="Arial" panose="020B0604020202020204" pitchFamily="34" charset="0"/>
              </a:rPr>
              <a:t>lập </a:t>
            </a:r>
            <a:r>
              <a:rPr lang="vi-VN" sz="2200" b="0" i="0" u="none" strike="noStrike" dirty="0">
                <a:solidFill>
                  <a:srgbClr val="000000"/>
                </a:solidFill>
                <a:effectLst/>
                <a:latin typeface="Arial" panose="020B0604020202020204" pitchFamily="34" charset="0"/>
                <a:cs typeface="Arial" panose="020B0604020202020204" pitchFamily="34" charset="0"/>
              </a:rPr>
              <a:t>của Tổ quốc.</a:t>
            </a:r>
          </a:p>
          <a:p>
            <a:pPr algn="just" rtl="0" fontAlgn="base">
              <a:spcBef>
                <a:spcPts val="0"/>
              </a:spcBef>
              <a:spcAft>
                <a:spcPts val="0"/>
              </a:spcAft>
              <a:buFont typeface="Arial" panose="020B0604020202020204" pitchFamily="34" charset="0"/>
              <a:buChar char="•"/>
            </a:pPr>
            <a:r>
              <a:rPr lang="vi-VN" sz="2200" b="0" i="0" u="none" strike="noStrike" dirty="0">
                <a:solidFill>
                  <a:srgbClr val="000000"/>
                </a:solidFill>
                <a:effectLst/>
                <a:latin typeface="Arial" panose="020B0604020202020204" pitchFamily="34" charset="0"/>
                <a:cs typeface="Arial" panose="020B0604020202020204" pitchFamily="34" charset="0"/>
              </a:rPr>
              <a:t>Thường xuyên </a:t>
            </a:r>
            <a:r>
              <a:rPr lang="vi-VN" sz="2200" b="0" i="0" u="none" strike="noStrike" dirty="0" smtClean="0">
                <a:solidFill>
                  <a:srgbClr val="000000"/>
                </a:solidFill>
                <a:effectLst/>
                <a:latin typeface="Arial" panose="020B0604020202020204" pitchFamily="34" charset="0"/>
                <a:cs typeface="Arial" panose="020B0604020202020204" pitchFamily="34" charset="0"/>
              </a:rPr>
              <a:t>học </a:t>
            </a:r>
            <a:r>
              <a:rPr lang="vi-VN" sz="2200" b="0" i="0" u="none" strike="noStrike" dirty="0">
                <a:solidFill>
                  <a:srgbClr val="000000"/>
                </a:solidFill>
                <a:effectLst/>
                <a:latin typeface="Arial" panose="020B0604020202020204" pitchFamily="34" charset="0"/>
                <a:cs typeface="Arial" panose="020B0604020202020204" pitchFamily="34" charset="0"/>
              </a:rPr>
              <a:t>tập, rèn luyện nâng cao trình độ, kiến thức năng lực chính trị, quân sự, </a:t>
            </a:r>
            <a:r>
              <a:rPr lang="vi-VN" sz="2200" b="0" i="0" u="none" strike="noStrike" dirty="0" smtClean="0">
                <a:solidFill>
                  <a:srgbClr val="000000"/>
                </a:solidFill>
                <a:effectLst/>
                <a:latin typeface="Arial" panose="020B0604020202020204" pitchFamily="34" charset="0"/>
                <a:cs typeface="Arial" panose="020B0604020202020204" pitchFamily="34" charset="0"/>
              </a:rPr>
              <a:t>để </a:t>
            </a:r>
            <a:r>
              <a:rPr lang="vi-VN" sz="2200" b="0" i="0" u="none" strike="noStrike" dirty="0">
                <a:solidFill>
                  <a:srgbClr val="000000"/>
                </a:solidFill>
                <a:effectLst/>
                <a:latin typeface="Arial" panose="020B0604020202020204" pitchFamily="34" charset="0"/>
                <a:cs typeface="Arial" panose="020B0604020202020204" pitchFamily="34" charset="0"/>
              </a:rPr>
              <a:t>hoàn thành nhiệm vụ.</a:t>
            </a:r>
          </a:p>
          <a:p>
            <a:pPr algn="just" rtl="0" fontAlgn="base">
              <a:spcBef>
                <a:spcPts val="0"/>
              </a:spcBef>
              <a:spcAft>
                <a:spcPts val="0"/>
              </a:spcAft>
              <a:buFont typeface="Arial" panose="020B0604020202020204" pitchFamily="34" charset="0"/>
              <a:buChar char="•"/>
            </a:pPr>
            <a:r>
              <a:rPr lang="vi-VN" sz="2200" b="0" i="0" u="none" strike="noStrike" dirty="0">
                <a:solidFill>
                  <a:srgbClr val="000000"/>
                </a:solidFill>
                <a:effectLst/>
                <a:latin typeface="Arial" panose="020B0604020202020204" pitchFamily="34" charset="0"/>
                <a:cs typeface="Arial" panose="020B0604020202020204" pitchFamily="34" charset="0"/>
              </a:rPr>
              <a:t>Tuyệt đối phục tùng chỉ </a:t>
            </a:r>
            <a:r>
              <a:rPr lang="vi-VN" sz="2200" b="0" i="0" u="none" strike="noStrike" dirty="0" smtClean="0">
                <a:solidFill>
                  <a:srgbClr val="000000"/>
                </a:solidFill>
                <a:effectLst/>
                <a:latin typeface="Arial" panose="020B0604020202020204" pitchFamily="34" charset="0"/>
                <a:cs typeface="Arial" panose="020B0604020202020204" pitchFamily="34" charset="0"/>
              </a:rPr>
              <a:t>huy, </a:t>
            </a:r>
            <a:r>
              <a:rPr lang="vi-VN" sz="2200" b="0" i="0" u="none" strike="noStrike" dirty="0">
                <a:solidFill>
                  <a:srgbClr val="000000"/>
                </a:solidFill>
                <a:effectLst/>
                <a:latin typeface="Arial" panose="020B0604020202020204" pitchFamily="34" charset="0"/>
                <a:cs typeface="Arial" panose="020B0604020202020204" pitchFamily="34" charset="0"/>
              </a:rPr>
              <a:t>giữ bí mật quân sự, bí mật quốc gia.</a:t>
            </a:r>
          </a:p>
          <a:p>
            <a:pPr algn="just" rtl="0" fontAlgn="base">
              <a:spcBef>
                <a:spcPts val="0"/>
              </a:spcBef>
              <a:spcAft>
                <a:spcPts val="0"/>
              </a:spcAft>
              <a:buFont typeface="Arial" panose="020B0604020202020204" pitchFamily="34" charset="0"/>
              <a:buChar char="•"/>
            </a:pPr>
            <a:r>
              <a:rPr lang="vi-VN" sz="2200" b="0" i="0" u="none" strike="noStrike" dirty="0">
                <a:solidFill>
                  <a:srgbClr val="000000"/>
                </a:solidFill>
                <a:effectLst/>
                <a:latin typeface="Arial" panose="020B0604020202020204" pitchFamily="34" charset="0"/>
                <a:cs typeface="Arial" panose="020B0604020202020204" pitchFamily="34" charset="0"/>
              </a:rPr>
              <a:t>Thường xuyên chăm lo </a:t>
            </a:r>
            <a:r>
              <a:rPr lang="vi-VN" sz="2200" b="0" i="0" u="none" strike="noStrike" dirty="0" smtClean="0">
                <a:solidFill>
                  <a:srgbClr val="000000"/>
                </a:solidFill>
                <a:effectLst/>
                <a:latin typeface="Arial" panose="020B0604020202020204" pitchFamily="34" charset="0"/>
                <a:cs typeface="Arial" panose="020B0604020202020204" pitchFamily="34" charset="0"/>
              </a:rPr>
              <a:t>cho </a:t>
            </a:r>
            <a:r>
              <a:rPr lang="vi-VN" sz="2200" b="0" i="0" u="none" strike="noStrike" dirty="0">
                <a:solidFill>
                  <a:srgbClr val="000000"/>
                </a:solidFill>
                <a:effectLst/>
                <a:latin typeface="Arial" panose="020B0604020202020204" pitchFamily="34" charset="0"/>
                <a:cs typeface="Arial" panose="020B0604020202020204" pitchFamily="34" charset="0"/>
              </a:rPr>
              <a:t>bộ đội.</a:t>
            </a:r>
          </a:p>
          <a:p>
            <a:pPr algn="just" rtl="0" fontAlgn="base">
              <a:spcBef>
                <a:spcPts val="0"/>
              </a:spcBef>
              <a:spcAft>
                <a:spcPts val="0"/>
              </a:spcAft>
              <a:buFont typeface="Arial" panose="020B0604020202020204" pitchFamily="34" charset="0"/>
              <a:buChar char="•"/>
            </a:pPr>
            <a:r>
              <a:rPr lang="vi-VN" sz="2200" b="0" i="0" u="none" strike="noStrike" dirty="0">
                <a:solidFill>
                  <a:srgbClr val="000000"/>
                </a:solidFill>
                <a:effectLst/>
                <a:latin typeface="Arial" panose="020B0604020202020204" pitchFamily="34" charset="0"/>
                <a:cs typeface="Arial" panose="020B0604020202020204" pitchFamily="34" charset="0"/>
              </a:rPr>
              <a:t>Gương mẫu chấp hành và vận động nhân dân thực hiện đường lối, chủ trương của Đảng, chính sách pháp luật của nhà </a:t>
            </a:r>
            <a:r>
              <a:rPr lang="vi-VN" sz="2200" b="0" i="0" u="none" strike="noStrike" dirty="0" smtClean="0">
                <a:solidFill>
                  <a:srgbClr val="000000"/>
                </a:solidFill>
                <a:effectLst/>
                <a:latin typeface="Arial" panose="020B0604020202020204" pitchFamily="34" charset="0"/>
                <a:cs typeface="Arial" panose="020B0604020202020204" pitchFamily="34" charset="0"/>
              </a:rPr>
              <a:t>nước</a:t>
            </a:r>
            <a:r>
              <a:rPr lang="en-US" sz="2200" b="0" i="0" u="none" strike="noStrike" dirty="0" smtClean="0">
                <a:solidFill>
                  <a:srgbClr val="000000"/>
                </a:solidFill>
                <a:effectLst/>
                <a:latin typeface="Arial" panose="020B0604020202020204" pitchFamily="34" charset="0"/>
                <a:cs typeface="Arial" panose="020B0604020202020204" pitchFamily="34" charset="0"/>
              </a:rPr>
              <a:t>.</a:t>
            </a:r>
            <a:endParaRPr lang="vi-VN" sz="22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r>
              <a:rPr lang="vi-VN" sz="2000" dirty="0"/>
              <a:t/>
            </a: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176212" y="2148713"/>
            <a:ext cx="8991601" cy="830997"/>
          </a:xfrm>
          <a:prstGeom prst="rect">
            <a:avLst/>
          </a:prstGeom>
          <a:noFill/>
        </p:spPr>
        <p:txBody>
          <a:bodyPr wrap="square">
            <a:spAutoFit/>
          </a:bodyPr>
          <a:lstStyle/>
          <a:p>
            <a:pPr algn="just"/>
            <a:r>
              <a:rPr lang="vi-VN" sz="2400" b="1" dirty="0">
                <a:solidFill>
                  <a:srgbClr val="FF0000"/>
                </a:solidFill>
                <a:ea typeface="Calibri" panose="020F0502020204030204" pitchFamily="34" charset="0"/>
                <a:cs typeface="Arial" panose="020B0604020202020204" pitchFamily="34" charset="0"/>
              </a:rPr>
              <a:t>2.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a:p>
            <a:pPr algn="just" rtl="0" fontAlgn="base">
              <a:spcBef>
                <a:spcPts val="0"/>
              </a:spcBef>
              <a:spcAft>
                <a:spcPts val="0"/>
              </a:spcAft>
            </a:pPr>
            <a:r>
              <a:rPr lang="en-US" sz="2400" b="1" dirty="0" err="1">
                <a:solidFill>
                  <a:schemeClr val="accent2">
                    <a:lumMod val="75000"/>
                  </a:schemeClr>
                </a:solidFill>
                <a:latin typeface="Arial" panose="020B0604020202020204" pitchFamily="34" charset="0"/>
                <a:cs typeface="Arial" panose="020B0604020202020204" pitchFamily="34" charset="0"/>
              </a:rPr>
              <a:t>Trách</a:t>
            </a:r>
            <a:r>
              <a:rPr lang="en-US" sz="2400" b="1" dirty="0">
                <a:solidFill>
                  <a:schemeClr val="accent2">
                    <a:lumMod val="75000"/>
                  </a:schemeClr>
                </a:solidFill>
                <a:latin typeface="Arial" panose="020B0604020202020204" pitchFamily="34" charset="0"/>
                <a:cs typeface="Arial" panose="020B0604020202020204" pitchFamily="34" charset="0"/>
              </a:rPr>
              <a:t> </a:t>
            </a:r>
            <a:r>
              <a:rPr lang="en-US" sz="2400" b="1" dirty="0" err="1">
                <a:solidFill>
                  <a:schemeClr val="accent2">
                    <a:lumMod val="75000"/>
                  </a:schemeClr>
                </a:solidFill>
                <a:latin typeface="Arial" panose="020B0604020202020204" pitchFamily="34" charset="0"/>
                <a:cs typeface="Arial" panose="020B0604020202020204" pitchFamily="34" charset="0"/>
              </a:rPr>
              <a:t>nhiệm</a:t>
            </a:r>
            <a:r>
              <a:rPr lang="vi-VN" sz="2400" b="1" i="0" u="none" strike="noStrike" dirty="0">
                <a:solidFill>
                  <a:schemeClr val="accent2">
                    <a:lumMod val="75000"/>
                  </a:schemeClr>
                </a:solidFill>
                <a:effectLst/>
                <a:latin typeface="Arial" panose="020B0604020202020204" pitchFamily="34" charset="0"/>
                <a:cs typeface="Arial" panose="020B0604020202020204" pitchFamily="34" charset="0"/>
              </a:rPr>
              <a:t> của sĩ quan (điều </a:t>
            </a:r>
            <a:r>
              <a:rPr lang="en-US" sz="2400" b="1" i="0" u="none" strike="noStrike" dirty="0">
                <a:solidFill>
                  <a:schemeClr val="accent2">
                    <a:lumMod val="75000"/>
                  </a:schemeClr>
                </a:solidFill>
                <a:effectLst/>
                <a:latin typeface="Arial" panose="020B0604020202020204" pitchFamily="34" charset="0"/>
                <a:cs typeface="Arial" panose="020B0604020202020204" pitchFamily="34" charset="0"/>
              </a:rPr>
              <a:t>27</a:t>
            </a:r>
            <a:r>
              <a:rPr lang="vi-VN" sz="2400" b="1" i="0" u="none" strike="noStrike" dirty="0">
                <a:solidFill>
                  <a:schemeClr val="accent2">
                    <a:lumMod val="75000"/>
                  </a:schemeClr>
                </a:solidFill>
                <a:effectLst/>
                <a:latin typeface="Arial" panose="020B0604020202020204" pitchFamily="34" charset="0"/>
                <a:cs typeface="Arial" panose="020B0604020202020204" pitchFamily="34" charset="0"/>
              </a:rPr>
              <a:t>).</a:t>
            </a:r>
            <a:endParaRPr lang="en-US" sz="2400" b="1" i="0" u="none" strike="noStrike" dirty="0">
              <a:solidFill>
                <a:schemeClr val="accent2">
                  <a:lumMod val="75000"/>
                </a:schemeClr>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54353F6-0681-59D5-7447-C65B9CF51599}"/>
              </a:ext>
            </a:extLst>
          </p:cNvPr>
          <p:cNvSpPr txBox="1"/>
          <p:nvPr/>
        </p:nvSpPr>
        <p:spPr>
          <a:xfrm>
            <a:off x="176212" y="2893406"/>
            <a:ext cx="4395788" cy="3785652"/>
          </a:xfrm>
          <a:prstGeom prst="rect">
            <a:avLst/>
          </a:prstGeom>
          <a:noFill/>
        </p:spPr>
        <p:txBody>
          <a:bodyPr wrap="square">
            <a:spAutoFit/>
          </a:bodyPr>
          <a:lstStyle/>
          <a:p>
            <a:pPr algn="just" rtl="0" fontAlgn="base">
              <a:spcBef>
                <a:spcPts val="0"/>
              </a:spcBef>
              <a:spcAft>
                <a:spcPts val="0"/>
              </a:spcAft>
            </a:pPr>
            <a:r>
              <a:rPr lang="en-US" sz="2400" dirty="0" err="1">
                <a:solidFill>
                  <a:srgbClr val="000000"/>
                </a:solidFill>
                <a:latin typeface="Arial" panose="020B0604020202020204" pitchFamily="34" charset="0"/>
                <a:cs typeface="Arial" panose="020B0604020202020204" pitchFamily="34" charset="0"/>
              </a:rPr>
              <a:t>Chịu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trách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nhiệm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trước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pháp</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luật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và</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cấp</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trên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về</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những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mệnh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lệnh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của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mình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lãnh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đạo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chỉ</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huy</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quản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lý</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tổ</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chức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thực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hiện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mọi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nhiệm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vụ</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của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đơn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vị</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theo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chức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trách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được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giao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bảo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đảm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đơn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vị</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sẵn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sàng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chiến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đấu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và</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hoàn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thành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tốt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mọi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nhiệm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vụ</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trong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bất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kì</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hoàn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cảnh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điều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kiện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nào</a:t>
            </a:r>
            <a:r>
              <a:rPr lang="en-US" sz="2400" dirty="0">
                <a:solidFill>
                  <a:srgbClr val="000000"/>
                </a:solidFill>
                <a:latin typeface="Arial" panose="020B0604020202020204" pitchFamily="34" charset="0"/>
                <a:cs typeface="Arial" panose="020B0604020202020204" pitchFamily="34" charset="0"/>
              </a:rPr>
              <a:t>…</a:t>
            </a:r>
            <a:endParaRPr lang="vi-VN" sz="2400" i="0" u="none" strike="noStrike" dirty="0">
              <a:solidFill>
                <a:srgbClr val="000000"/>
              </a:solidFill>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3CF66E7-48A4-1A9F-5B3B-15BEFE8E56CE}"/>
              </a:ext>
            </a:extLst>
          </p:cNvPr>
          <p:cNvPicPr>
            <a:picLocks noChangeAspect="1"/>
          </p:cNvPicPr>
          <p:nvPr/>
        </p:nvPicPr>
        <p:blipFill>
          <a:blip r:embed="rId6"/>
          <a:stretch>
            <a:fillRect/>
          </a:stretch>
        </p:blipFill>
        <p:spPr>
          <a:xfrm>
            <a:off x="4812807" y="2979709"/>
            <a:ext cx="4307381" cy="3624191"/>
          </a:xfrm>
          <a:prstGeom prst="rect">
            <a:avLst/>
          </a:prstGeom>
        </p:spPr>
      </p:pic>
    </p:spTree>
    <p:extLst>
      <p:ext uri="{BB962C8B-B14F-4D97-AF65-F5344CB8AC3E}">
        <p14:creationId xmlns:p14="http://schemas.microsoft.com/office/powerpoint/2010/main" val="97319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anim calcmode="lin" valueType="num">
                                      <p:cBhvr>
                                        <p:cTn id="2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377517" y="1274829"/>
            <a:ext cx="96990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endParaRPr lang="en-US" altLang="en-US" sz="2800" i="1" dirty="0">
              <a:solidFill>
                <a:srgbClr val="C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30CB577-9D50-E93D-9886-F7AB66D38B67}"/>
              </a:ext>
            </a:extLst>
          </p:cNvPr>
          <p:cNvSpPr txBox="1"/>
          <p:nvPr/>
        </p:nvSpPr>
        <p:spPr>
          <a:xfrm>
            <a:off x="281980" y="2905515"/>
            <a:ext cx="5054293" cy="2677656"/>
          </a:xfrm>
          <a:prstGeom prst="rect">
            <a:avLst/>
          </a:prstGeom>
          <a:noFill/>
        </p:spPr>
        <p:txBody>
          <a:bodyPr wrap="square">
            <a:spAutoFit/>
          </a:bodyPr>
          <a:lstStyle/>
          <a:p>
            <a:pPr algn="just" rtl="0" fontAlgn="base">
              <a:spcBef>
                <a:spcPts val="0"/>
              </a:spcBef>
              <a:spcAft>
                <a:spcPts val="0"/>
              </a:spcAft>
            </a:pPr>
            <a:r>
              <a:rPr lang="vi-VN" sz="2400" b="1" i="0" u="none" strike="noStrike" dirty="0">
                <a:solidFill>
                  <a:srgbClr val="000000"/>
                </a:solidFill>
                <a:effectLst/>
              </a:rPr>
              <a:t>Gồm 7 chương, 46 điều, quy định về nguyên tắc tổ chức, hoạt động; vị trí, chức năng, nhiệm vụ, quyền hạn; bảo đảm điều kiện hoạt động, chế độ, chính sách đối với Công an nhân dân Việt Nam.</a:t>
            </a:r>
            <a:endParaRPr lang="vi-VN" sz="2400" b="0" i="0" u="none" strike="noStrike" dirty="0">
              <a:solidFill>
                <a:srgbClr val="000000"/>
              </a:solidFill>
              <a:effectLst/>
            </a:endParaRPr>
          </a:p>
        </p:txBody>
      </p:sp>
      <p:pic>
        <p:nvPicPr>
          <p:cNvPr id="11266" name="Picture 2" descr="HỎI – ĐÁP  LUẬT CÔNG AN NHÂN DÂN NĂM 2018 VÀ NGHỊ ĐỊNH SỐ 49/2019/NĐ-CP NGÀY 06/6/2019 CỦA CHÍNH PHỦ QUY ĐỊNH CHI TIẾT VÀ BIỆN PHÁP THI HÀNH MỘT SỐ ĐIỀU CỦA LUẬT CÔNG AN NHÂN DÂN">
            <a:extLst>
              <a:ext uri="{FF2B5EF4-FFF2-40B4-BE49-F238E27FC236}">
                <a16:creationId xmlns:a16="http://schemas.microsoft.com/office/drawing/2014/main" id="{8315E461-EB91-892D-8CCC-7DA21C816D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4480" y="2228936"/>
            <a:ext cx="2857500" cy="4210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6EAA0EC-C283-C71A-C602-D880CE9071EF}"/>
              </a:ext>
            </a:extLst>
          </p:cNvPr>
          <p:cNvSpPr txBox="1"/>
          <p:nvPr/>
        </p:nvSpPr>
        <p:spPr>
          <a:xfrm>
            <a:off x="231001" y="2382559"/>
            <a:ext cx="4864962" cy="461665"/>
          </a:xfrm>
          <a:prstGeom prst="rect">
            <a:avLst/>
          </a:prstGeom>
          <a:noFill/>
        </p:spPr>
        <p:txBody>
          <a:bodyPr wrap="square">
            <a:spAutoFit/>
          </a:bodyPr>
          <a:lstStyle/>
          <a:p>
            <a:pPr algn="just" rtl="0" fontAlgn="base">
              <a:spcBef>
                <a:spcPts val="0"/>
              </a:spcBef>
              <a:spcAft>
                <a:spcPts val="0"/>
              </a:spcAft>
            </a:pPr>
            <a:r>
              <a:rPr lang="vi-VN" sz="2400" b="1" i="0" u="none" strike="noStrike" dirty="0">
                <a:solidFill>
                  <a:srgbClr val="FF0000"/>
                </a:solidFill>
                <a:effectLst/>
              </a:rPr>
              <a:t>3. Luật công an nhân dân</a:t>
            </a:r>
          </a:p>
        </p:txBody>
      </p:sp>
    </p:spTree>
    <p:extLst>
      <p:ext uri="{BB962C8B-B14F-4D97-AF65-F5344CB8AC3E}">
        <p14:creationId xmlns:p14="http://schemas.microsoft.com/office/powerpoint/2010/main" val="30902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7" name="Rectangle 129">
            <a:extLst>
              <a:ext uri="{FF2B5EF4-FFF2-40B4-BE49-F238E27FC236}">
                <a16:creationId xmlns:a16="http://schemas.microsoft.com/office/drawing/2014/main" id="{3AF812EE-D418-DBCB-8255-B545EF037772}"/>
              </a:ext>
            </a:extLst>
          </p:cNvPr>
          <p:cNvSpPr>
            <a:spLocks noChangeArrowheads="1"/>
          </p:cNvSpPr>
          <p:nvPr/>
        </p:nvSpPr>
        <p:spPr bwMode="auto">
          <a:xfrm>
            <a:off x="0" y="1096963"/>
            <a:ext cx="8901112" cy="32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3200" b="0" u="sng" dirty="0">
                <a:solidFill>
                  <a:srgbClr val="C00000"/>
                </a:solidFill>
                <a:latin typeface="Arial" panose="020B0604020202020204" pitchFamily="34" charset="0"/>
                <a:cs typeface="Arial" panose="020B0604020202020204" pitchFamily="34" charset="0"/>
              </a:rPr>
              <a:t>BÀI 2</a:t>
            </a:r>
            <a:endParaRPr lang="en-US" altLang="en-US" sz="3200" u="sng" dirty="0">
              <a:solidFill>
                <a:srgbClr val="C00000"/>
              </a:solidFill>
              <a:latin typeface="Arial" panose="020B0604020202020204" pitchFamily="34" charset="0"/>
              <a:cs typeface="Arial" panose="020B0604020202020204" pitchFamily="34" charset="0"/>
            </a:endParaRPr>
          </a:p>
          <a:p>
            <a:pPr algn="ctr"/>
            <a:r>
              <a:rPr lang="en-US" altLang="en-US" sz="3200" dirty="0">
                <a:solidFill>
                  <a:srgbClr val="C00000"/>
                </a:solidFill>
                <a:latin typeface="Arial" panose="020B0604020202020204" pitchFamily="34" charset="0"/>
                <a:cs typeface="Arial" panose="020B0604020202020204" pitchFamily="34" charset="0"/>
              </a:rPr>
              <a:t>NỘI DUNG CƠ BẢN MỘT SỐ LUẬT VỀ </a:t>
            </a:r>
          </a:p>
          <a:p>
            <a:pPr algn="ctr"/>
            <a:r>
              <a:rPr lang="en-US" altLang="en-US" sz="3200" dirty="0">
                <a:solidFill>
                  <a:srgbClr val="C00000"/>
                </a:solidFill>
                <a:latin typeface="Arial" panose="020B0604020202020204" pitchFamily="34" charset="0"/>
                <a:cs typeface="Arial" panose="020B0604020202020204" pitchFamily="34" charset="0"/>
              </a:rPr>
              <a:t>QUỐC PHÒNG AN NINH VIỆT NAM</a:t>
            </a:r>
          </a:p>
        </p:txBody>
      </p:sp>
      <p:pic>
        <p:nvPicPr>
          <p:cNvPr id="5141" name="Picture 21" descr="Book-03">
            <a:extLst>
              <a:ext uri="{FF2B5EF4-FFF2-40B4-BE49-F238E27FC236}">
                <a16:creationId xmlns:a16="http://schemas.microsoft.com/office/drawing/2014/main" id="{1CEF5FCF-AA2A-21E1-3C89-55777D762F1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3979863"/>
            <a:ext cx="10731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BD21318_">
            <a:extLst>
              <a:ext uri="{FF2B5EF4-FFF2-40B4-BE49-F238E27FC236}">
                <a16:creationId xmlns:a16="http://schemas.microsoft.com/office/drawing/2014/main" id="{EEC04886-E20A-E908-5ABF-A89EBE2C2CF7}"/>
              </a:ext>
            </a:extLst>
          </p:cNvPr>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0" y="0"/>
            <a:ext cx="9144000" cy="1447800"/>
          </a:xfrm>
          <a:prstGeom prst="rect">
            <a:avLst/>
          </a:prstGeom>
          <a:ln>
            <a:noFill/>
          </a:ln>
          <a:effectLst>
            <a:softEdge rad="112500"/>
          </a:effectLst>
        </p:spPr>
      </p:pic>
      <p:pic>
        <p:nvPicPr>
          <p:cNvPr id="14342" name="Picture 8" descr="quocky">
            <a:extLst>
              <a:ext uri="{FF2B5EF4-FFF2-40B4-BE49-F238E27FC236}">
                <a16:creationId xmlns:a16="http://schemas.microsoft.com/office/drawing/2014/main" id="{ACEA8FE7-D62D-D508-6AB5-129B14B94B4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ringworld2_w">
            <a:extLst>
              <a:ext uri="{FF2B5EF4-FFF2-40B4-BE49-F238E27FC236}">
                <a16:creationId xmlns:a16="http://schemas.microsoft.com/office/drawing/2014/main" id="{C334269B-6268-3E3D-5D6E-595842B36D6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60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1">
            <a:extLst>
              <a:ext uri="{FF2B5EF4-FFF2-40B4-BE49-F238E27FC236}">
                <a16:creationId xmlns:a16="http://schemas.microsoft.com/office/drawing/2014/main" id="{D9C10B41-D9F4-49C7-FAAD-43AE2311443B}"/>
              </a:ext>
            </a:extLst>
          </p:cNvPr>
          <p:cNvSpPr txBox="1">
            <a:spLocks noChangeArrowheads="1"/>
          </p:cNvSpPr>
          <p:nvPr/>
        </p:nvSpPr>
        <p:spPr bwMode="auto">
          <a:xfrm>
            <a:off x="914400" y="228600"/>
            <a:ext cx="7239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800" dirty="0">
                <a:solidFill>
                  <a:srgbClr val="FFFF00"/>
                </a:solidFill>
                <a:latin typeface="Constantia" panose="02030602050306030303" pitchFamily="18" charset="0"/>
              </a:rPr>
              <a:t>SỞ GIÁO DỤC &amp; ĐÀO TẠO </a:t>
            </a:r>
            <a:r>
              <a:rPr lang="en-US" altLang="en-US" sz="2800" dirty="0" smtClean="0">
                <a:solidFill>
                  <a:srgbClr val="FFFF00"/>
                </a:solidFill>
                <a:latin typeface="Constantia" panose="02030602050306030303" pitchFamily="18" charset="0"/>
              </a:rPr>
              <a:t>BÌNH ĐỊNH</a:t>
            </a:r>
          </a:p>
          <a:p>
            <a:pPr algn="ctr"/>
            <a:r>
              <a:rPr lang="en-US" altLang="en-US" sz="3200" dirty="0" smtClean="0">
                <a:solidFill>
                  <a:srgbClr val="FFFF00"/>
                </a:solidFill>
                <a:latin typeface="Constantia" panose="02030602050306030303" pitchFamily="18" charset="0"/>
              </a:rPr>
              <a:t>TRƯỜNG THPT </a:t>
            </a:r>
            <a:r>
              <a:rPr lang="en-US" altLang="en-US" sz="3200" dirty="0" err="1" smtClean="0">
                <a:solidFill>
                  <a:srgbClr val="FFFF00"/>
                </a:solidFill>
                <a:latin typeface="Constantia" panose="02030602050306030303" pitchFamily="18" charset="0"/>
              </a:rPr>
              <a:t>Ngô</a:t>
            </a:r>
            <a:r>
              <a:rPr lang="en-US" altLang="en-US" sz="3200" dirty="0" smtClean="0">
                <a:solidFill>
                  <a:srgbClr val="FFFF00"/>
                </a:solidFill>
                <a:latin typeface="Constantia" panose="02030602050306030303" pitchFamily="18" charset="0"/>
              </a:rPr>
              <a:t> </a:t>
            </a:r>
            <a:r>
              <a:rPr lang="en-US" altLang="en-US" sz="3200" dirty="0" err="1" smtClean="0">
                <a:solidFill>
                  <a:srgbClr val="FFFF00"/>
                </a:solidFill>
                <a:latin typeface="Constantia" panose="02030602050306030303" pitchFamily="18" charset="0"/>
              </a:rPr>
              <a:t>Lê</a:t>
            </a:r>
            <a:r>
              <a:rPr lang="en-US" altLang="en-US" sz="3200" dirty="0" smtClean="0">
                <a:solidFill>
                  <a:srgbClr val="FFFF00"/>
                </a:solidFill>
                <a:latin typeface="Constantia" panose="02030602050306030303" pitchFamily="18" charset="0"/>
              </a:rPr>
              <a:t> </a:t>
            </a:r>
            <a:r>
              <a:rPr lang="en-US" altLang="en-US" sz="3200" dirty="0" err="1" smtClean="0">
                <a:solidFill>
                  <a:srgbClr val="FFFF00"/>
                </a:solidFill>
                <a:latin typeface="Constantia" panose="02030602050306030303" pitchFamily="18" charset="0"/>
              </a:rPr>
              <a:t>Tân</a:t>
            </a:r>
            <a:r>
              <a:rPr lang="en-US" altLang="en-US" sz="3200" dirty="0" smtClean="0">
                <a:solidFill>
                  <a:srgbClr val="FFFF00"/>
                </a:solidFill>
                <a:latin typeface="Constantia" panose="02030602050306030303" pitchFamily="18" charset="0"/>
              </a:rPr>
              <a:t>    </a:t>
            </a:r>
            <a:endParaRPr lang="en-US" altLang="en-US" sz="3200" dirty="0">
              <a:solidFill>
                <a:srgbClr val="FFFF00"/>
              </a:solidFill>
              <a:latin typeface="Constantia" panose="02030602050306030303" pitchFamily="18" charset="0"/>
            </a:endParaRPr>
          </a:p>
          <a:p>
            <a:pPr algn="ctr"/>
            <a:endParaRPr lang="en-US" altLang="en-US" sz="3200" dirty="0">
              <a:solidFill>
                <a:srgbClr val="FFFF00"/>
              </a:solidFill>
              <a:latin typeface="Constantia" panose="02030602050306030303" pitchFamily="18" charset="0"/>
            </a:endParaRPr>
          </a:p>
        </p:txBody>
      </p:sp>
      <p:sp>
        <p:nvSpPr>
          <p:cNvPr id="32" name="Rectangle 31">
            <a:extLst>
              <a:ext uri="{FF2B5EF4-FFF2-40B4-BE49-F238E27FC236}">
                <a16:creationId xmlns:a16="http://schemas.microsoft.com/office/drawing/2014/main" id="{E575463E-51FA-05A0-E119-23DF3AC163EA}"/>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
        <p:nvSpPr>
          <p:cNvPr id="12" name="Rectangle 9">
            <a:extLst>
              <a:ext uri="{FF2B5EF4-FFF2-40B4-BE49-F238E27FC236}">
                <a16:creationId xmlns:a16="http://schemas.microsoft.com/office/drawing/2014/main" id="{17C1D644-3681-BA31-473F-AE235A3E4778}"/>
              </a:ext>
            </a:extLst>
          </p:cNvPr>
          <p:cNvSpPr>
            <a:spLocks noChangeArrowheads="1"/>
          </p:cNvSpPr>
          <p:nvPr/>
        </p:nvSpPr>
        <p:spPr bwMode="auto">
          <a:xfrm>
            <a:off x="4214813" y="3517900"/>
            <a:ext cx="90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ts val="600"/>
              </a:spcBef>
              <a:buClr>
                <a:schemeClr val="accent1"/>
              </a:buClr>
              <a:buSzPct val="70000"/>
              <a:buFont typeface="Wingdings" panose="05000000000000000000" pitchFamily="2" charset="2"/>
              <a:buNone/>
            </a:pPr>
            <a:r>
              <a:rPr lang="en-US" altLang="en-US" u="sng">
                <a:solidFill>
                  <a:srgbClr val="002060"/>
                </a:solidFill>
                <a:latin typeface="Arial" panose="020B0604020202020204" pitchFamily="34" charset="0"/>
                <a:cs typeface="Arial" panose="020B0604020202020204" pitchFamily="34" charset="0"/>
              </a:rPr>
              <a:t>2 tiết</a:t>
            </a:r>
            <a:endParaRPr lang="en-US" altLang="en-US">
              <a:solidFill>
                <a:srgbClr val="002060"/>
              </a:solidFill>
              <a:latin typeface="Arial" panose="020B0604020202020204" pitchFamily="34" charset="0"/>
              <a:cs typeface="Arial" panose="020B0604020202020204" pitchFamily="34" charset="0"/>
            </a:endParaRPr>
          </a:p>
        </p:txBody>
      </p:sp>
      <p:sp>
        <p:nvSpPr>
          <p:cNvPr id="10" name="TextBox 14">
            <a:extLst>
              <a:ext uri="{FF2B5EF4-FFF2-40B4-BE49-F238E27FC236}">
                <a16:creationId xmlns:a16="http://schemas.microsoft.com/office/drawing/2014/main" id="{97D8B4BC-6CB6-D0BF-0D48-15BC92254C42}"/>
              </a:ext>
            </a:extLst>
          </p:cNvPr>
          <p:cNvSpPr txBox="1"/>
          <p:nvPr/>
        </p:nvSpPr>
        <p:spPr>
          <a:xfrm>
            <a:off x="5138738" y="5604871"/>
            <a:ext cx="2854325" cy="369888"/>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C00000"/>
                </a:solidFill>
                <a:effectLst/>
                <a:uLnTx/>
                <a:uFillTx/>
                <a:latin typeface="Arial"/>
                <a:ea typeface="+mn-ea"/>
                <a:cs typeface="+mn-cs"/>
              </a:rPr>
              <a:t>GV. NGUYỄN QUỐC MY</a:t>
            </a:r>
            <a:endParaRPr kumimoji="0" lang="vi-VN" sz="1800" b="1" i="0" u="none" strike="noStrike" kern="1200" cap="none" spc="0" normalizeH="0" baseline="0" noProof="0" dirty="0">
              <a:ln>
                <a:noFill/>
              </a:ln>
              <a:solidFill>
                <a:srgbClr val="006666"/>
              </a:solidFill>
              <a:effectLst/>
              <a:uLnTx/>
              <a:uFillTx/>
              <a:latin typeface="Aria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297"/>
                                        </p:tgtEl>
                                        <p:attrNameLst>
                                          <p:attrName>style.visibility</p:attrName>
                                        </p:attrNameLst>
                                      </p:cBhvr>
                                      <p:to>
                                        <p:strVal val="visible"/>
                                      </p:to>
                                    </p:set>
                                    <p:anim calcmode="lin" valueType="num">
                                      <p:cBhvr additive="base">
                                        <p:cTn id="7" dur="5000" fill="hold"/>
                                        <p:tgtEl>
                                          <p:spTgt spid="7297"/>
                                        </p:tgtEl>
                                        <p:attrNameLst>
                                          <p:attrName>ppt_x</p:attrName>
                                        </p:attrNameLst>
                                      </p:cBhvr>
                                      <p:tavLst>
                                        <p:tav tm="0">
                                          <p:val>
                                            <p:strVal val="#ppt_x"/>
                                          </p:val>
                                        </p:tav>
                                        <p:tav tm="100000">
                                          <p:val>
                                            <p:strVal val="#ppt_x"/>
                                          </p:val>
                                        </p:tav>
                                      </p:tavLst>
                                    </p:anim>
                                    <p:anim calcmode="lin" valueType="num">
                                      <p:cBhvr additive="base">
                                        <p:cTn id="8" dur="5000" fill="hold"/>
                                        <p:tgtEl>
                                          <p:spTgt spid="729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141"/>
                                        </p:tgtEl>
                                        <p:attrNameLst>
                                          <p:attrName>style.visibility</p:attrName>
                                        </p:attrNameLst>
                                      </p:cBhvr>
                                      <p:to>
                                        <p:strVal val="visible"/>
                                      </p:to>
                                    </p:set>
                                    <p:anim calcmode="lin" valueType="num">
                                      <p:cBhvr additive="base">
                                        <p:cTn id="11" dur="5000" fill="hold"/>
                                        <p:tgtEl>
                                          <p:spTgt spid="5141"/>
                                        </p:tgtEl>
                                        <p:attrNameLst>
                                          <p:attrName>ppt_x</p:attrName>
                                        </p:attrNameLst>
                                      </p:cBhvr>
                                      <p:tavLst>
                                        <p:tav tm="0">
                                          <p:val>
                                            <p:strVal val="#ppt_x"/>
                                          </p:val>
                                        </p:tav>
                                        <p:tav tm="100000">
                                          <p:val>
                                            <p:strVal val="#ppt_x"/>
                                          </p:val>
                                        </p:tav>
                                      </p:tavLst>
                                    </p:anim>
                                    <p:anim calcmode="lin" valueType="num">
                                      <p:cBhvr additive="base">
                                        <p:cTn id="12" dur="5000" fill="hold"/>
                                        <p:tgtEl>
                                          <p:spTgt spid="5141"/>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0" fill="hold"/>
                                        <p:tgtEl>
                                          <p:spTgt spid="12"/>
                                        </p:tgtEl>
                                        <p:attrNameLst>
                                          <p:attrName>ppt_x</p:attrName>
                                        </p:attrNameLst>
                                      </p:cBhvr>
                                      <p:tavLst>
                                        <p:tav tm="0">
                                          <p:val>
                                            <p:strVal val="#ppt_x"/>
                                          </p:val>
                                        </p:tav>
                                        <p:tav tm="100000">
                                          <p:val>
                                            <p:strVal val="#ppt_x"/>
                                          </p:val>
                                        </p:tav>
                                      </p:tavLst>
                                    </p:anim>
                                    <p:anim calcmode="lin" valueType="num">
                                      <p:cBhvr additive="base">
                                        <p:cTn id="16"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7"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74829"/>
            <a:ext cx="89506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spcBef>
                <a:spcPct val="0"/>
              </a:spcBef>
              <a:buClrTx/>
              <a:buSzTx/>
              <a:buFontTx/>
              <a:buNone/>
            </a:pPr>
            <a:r>
              <a:rPr lang="en-US" altLang="en-US" sz="2400" dirty="0">
                <a:solidFill>
                  <a:srgbClr val="C00000"/>
                </a:solidFill>
                <a:latin typeface="Arial" panose="020B0604020202020204" pitchFamily="34" charset="0"/>
                <a:cs typeface="Arial" panose="020B0604020202020204" pitchFamily="34" charset="0"/>
              </a:rPr>
              <a:t>I. NỘI DUNG CƠ BẢN CỦA LUẬT GIÁO DỤC</a:t>
            </a:r>
            <a:r>
              <a:rPr lang="vi-VN" altLang="en-US" sz="2400" dirty="0">
                <a:solidFill>
                  <a:srgbClr val="C00000"/>
                </a:solidFill>
                <a:latin typeface="Arial" panose="020B0604020202020204" pitchFamily="34" charset="0"/>
                <a:cs typeface="Arial" panose="020B0604020202020204" pitchFamily="34" charset="0"/>
              </a:rPr>
              <a:t> </a:t>
            </a:r>
            <a:r>
              <a:rPr lang="en-US" altLang="en-US" sz="2400" dirty="0">
                <a:solidFill>
                  <a:srgbClr val="C00000"/>
                </a:solidFill>
                <a:latin typeface="Arial" panose="020B0604020202020204" pitchFamily="34" charset="0"/>
                <a:cs typeface="Arial" panose="020B0604020202020204" pitchFamily="34" charset="0"/>
              </a:rPr>
              <a:t>QUỐC PHÒNG VÀ AN NINH</a:t>
            </a:r>
            <a:endParaRPr lang="en-US" altLang="en-US" sz="2400" i="1" dirty="0">
              <a:solidFill>
                <a:srgbClr val="C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C00667C-C718-F44D-4E21-A075F9EB3D33}"/>
              </a:ext>
            </a:extLst>
          </p:cNvPr>
          <p:cNvSpPr txBox="1"/>
          <p:nvPr/>
        </p:nvSpPr>
        <p:spPr>
          <a:xfrm>
            <a:off x="105040" y="2371014"/>
            <a:ext cx="9038959" cy="1938992"/>
          </a:xfrm>
          <a:prstGeom prst="rect">
            <a:avLst/>
          </a:prstGeom>
          <a:noFill/>
        </p:spPr>
        <p:txBody>
          <a:bodyPr wrap="square">
            <a:spAutoFit/>
          </a:bodyPr>
          <a:lstStyle/>
          <a:p>
            <a:pPr algn="just" fontAlgn="base"/>
            <a:r>
              <a:rPr lang="en-US" sz="2400" b="1" i="0" u="none" strike="noStrike" dirty="0">
                <a:solidFill>
                  <a:schemeClr val="accent2">
                    <a:lumMod val="75000"/>
                  </a:schemeClr>
                </a:solidFill>
                <a:effectLst/>
              </a:rPr>
              <a:t>- </a:t>
            </a:r>
            <a:r>
              <a:rPr lang="vi-VN" sz="2400" b="1" i="0" u="none" strike="noStrike" dirty="0">
                <a:solidFill>
                  <a:schemeClr val="accent2">
                    <a:lumMod val="75000"/>
                  </a:schemeClr>
                </a:solidFill>
                <a:effectLst/>
              </a:rPr>
              <a:t>Vị trí của công an nhân dân (điều 3)</a:t>
            </a:r>
          </a:p>
          <a:p>
            <a:pPr algn="just" rtl="0" fontAlgn="base">
              <a:spcBef>
                <a:spcPts val="0"/>
              </a:spcBef>
              <a:spcAft>
                <a:spcPts val="0"/>
              </a:spcAft>
            </a:pPr>
            <a:r>
              <a:rPr lang="vi-VN" sz="2400" b="0" i="0" dirty="0">
                <a:solidFill>
                  <a:srgbClr val="333333"/>
                </a:solidFill>
                <a:effectLst/>
                <a:latin typeface="Roboto" panose="02000000000000000000" pitchFamily="2" charset="0"/>
              </a:rPr>
              <a:t>Công an nhân dân </a:t>
            </a:r>
            <a:r>
              <a:rPr lang="vi-VN" sz="2400" b="0" i="0" dirty="0" err="1">
                <a:solidFill>
                  <a:srgbClr val="333333"/>
                </a:solidFill>
                <a:effectLst/>
                <a:latin typeface="Roboto" panose="02000000000000000000" pitchFamily="2" charset="0"/>
              </a:rPr>
              <a:t>là</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lực</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lượng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vũ</a:t>
            </a:r>
            <a:r>
              <a:rPr lang="vi-VN" sz="2400" b="0" i="0" dirty="0">
                <a:solidFill>
                  <a:srgbClr val="333333"/>
                </a:solidFill>
                <a:effectLst/>
                <a:latin typeface="Roboto" panose="02000000000000000000" pitchFamily="2" charset="0"/>
              </a:rPr>
              <a:t> trang nhân dân </a:t>
            </a:r>
            <a:r>
              <a:rPr lang="vi-VN" sz="2400" b="0" i="0" dirty="0" err="1">
                <a:solidFill>
                  <a:srgbClr val="333333"/>
                </a:solidFill>
                <a:effectLst/>
                <a:latin typeface="Roboto" panose="02000000000000000000" pitchFamily="2" charset="0"/>
              </a:rPr>
              <a:t>làm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nòng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cốt</a:t>
            </a:r>
            <a:r>
              <a:rPr lang="vi-VN" sz="2400" b="0" i="0" dirty="0">
                <a:solidFill>
                  <a:srgbClr val="333333"/>
                </a:solidFill>
                <a:effectLst/>
                <a:latin typeface="Roboto" panose="02000000000000000000" pitchFamily="2" charset="0"/>
              </a:rPr>
              <a:t> trong </a:t>
            </a:r>
            <a:r>
              <a:rPr lang="vi-VN" sz="2400" b="0" i="0" dirty="0" err="1">
                <a:solidFill>
                  <a:srgbClr val="333333"/>
                </a:solidFill>
                <a:effectLst/>
                <a:latin typeface="Roboto" panose="02000000000000000000" pitchFamily="2" charset="0"/>
              </a:rPr>
              <a:t>thực</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hiện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nhiệm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vụ</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vệ</a:t>
            </a:r>
            <a:r>
              <a:rPr lang="vi-VN" sz="2400" b="0" i="0" dirty="0">
                <a:solidFill>
                  <a:srgbClr val="333333"/>
                </a:solidFill>
                <a:effectLst/>
                <a:latin typeface="Roboto" panose="02000000000000000000" pitchFamily="2" charset="0"/>
              </a:rPr>
              <a:t> an ninh </a:t>
            </a:r>
            <a:r>
              <a:rPr lang="vi-VN" sz="2400" b="0" i="0" dirty="0" err="1">
                <a:solidFill>
                  <a:srgbClr val="333333"/>
                </a:solidFill>
                <a:effectLst/>
                <a:latin typeface="Roboto" panose="02000000000000000000" pitchFamily="2" charset="0"/>
              </a:rPr>
              <a:t>quốc</a:t>
            </a:r>
            <a:r>
              <a:rPr lang="vi-VN" sz="2400" b="0" i="0" dirty="0">
                <a:solidFill>
                  <a:srgbClr val="333333"/>
                </a:solidFill>
                <a:effectLst/>
                <a:latin typeface="Roboto" panose="02000000000000000000" pitchFamily="2" charset="0"/>
              </a:rPr>
              <a:t> gia,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đảm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trật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tự</a:t>
            </a:r>
            <a:r>
              <a:rPr lang="vi-VN" sz="2400" b="0" i="0" dirty="0">
                <a:solidFill>
                  <a:srgbClr val="333333"/>
                </a:solidFill>
                <a:effectLst/>
                <a:latin typeface="Roboto" panose="02000000000000000000" pitchFamily="2" charset="0"/>
              </a:rPr>
              <a:t>, an </a:t>
            </a:r>
            <a:r>
              <a:rPr lang="vi-VN" sz="2400" b="0" i="0" dirty="0" err="1">
                <a:solidFill>
                  <a:srgbClr val="333333"/>
                </a:solidFill>
                <a:effectLst/>
                <a:latin typeface="Roboto" panose="02000000000000000000" pitchFamily="2" charset="0"/>
              </a:rPr>
              <a:t>toàn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xã</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hội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đấu</a:t>
            </a:r>
            <a:r>
              <a:rPr lang="vi-VN" sz="2400" b="0" i="0" dirty="0">
                <a:solidFill>
                  <a:srgbClr val="333333"/>
                </a:solidFill>
                <a:effectLst/>
                <a:latin typeface="Roboto" panose="02000000000000000000" pitchFamily="2" charset="0"/>
              </a:rPr>
              <a:t> tranh </a:t>
            </a:r>
            <a:r>
              <a:rPr lang="vi-VN" sz="2400" b="0" i="0" dirty="0" err="1">
                <a:solidFill>
                  <a:srgbClr val="333333"/>
                </a:solidFill>
                <a:effectLst/>
                <a:latin typeface="Roboto" panose="02000000000000000000" pitchFamily="2" charset="0"/>
              </a:rPr>
              <a:t>phòng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chống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tội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phạm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và</a:t>
            </a:r>
            <a:r>
              <a:rPr lang="vi-VN" sz="2400" b="0" i="0" dirty="0">
                <a:solidFill>
                  <a:srgbClr val="333333"/>
                </a:solidFill>
                <a:effectLst/>
                <a:latin typeface="Roboto" panose="02000000000000000000" pitchFamily="2" charset="0"/>
              </a:rPr>
              <a:t> vi </a:t>
            </a:r>
            <a:r>
              <a:rPr lang="vi-VN" sz="2400" b="0" i="0" dirty="0" err="1">
                <a:solidFill>
                  <a:srgbClr val="333333"/>
                </a:solidFill>
                <a:effectLst/>
                <a:latin typeface="Roboto" panose="02000000000000000000" pitchFamily="2" charset="0"/>
              </a:rPr>
              <a:t>phạm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pháp</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luật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về</a:t>
            </a:r>
            <a:r>
              <a:rPr lang="vi-VN" sz="2400" b="0" i="0" dirty="0">
                <a:solidFill>
                  <a:srgbClr val="333333"/>
                </a:solidFill>
                <a:effectLst/>
                <a:latin typeface="Roboto" panose="02000000000000000000" pitchFamily="2" charset="0"/>
              </a:rPr>
              <a:t> an ninh </a:t>
            </a:r>
            <a:r>
              <a:rPr lang="vi-VN" sz="2400" b="0" i="0" dirty="0" err="1">
                <a:solidFill>
                  <a:srgbClr val="333333"/>
                </a:solidFill>
                <a:effectLst/>
                <a:latin typeface="Roboto" panose="02000000000000000000" pitchFamily="2" charset="0"/>
              </a:rPr>
              <a:t>quốc</a:t>
            </a:r>
            <a:r>
              <a:rPr lang="vi-VN" sz="2400" b="0" i="0" dirty="0">
                <a:solidFill>
                  <a:srgbClr val="333333"/>
                </a:solidFill>
                <a:effectLst/>
                <a:latin typeface="Roboto" panose="02000000000000000000" pitchFamily="2" charset="0"/>
              </a:rPr>
              <a:t> gia, </a:t>
            </a:r>
            <a:r>
              <a:rPr lang="vi-VN" sz="2400" b="0" i="0" dirty="0" err="1">
                <a:solidFill>
                  <a:srgbClr val="333333"/>
                </a:solidFill>
                <a:effectLst/>
                <a:latin typeface="Roboto" panose="02000000000000000000" pitchFamily="2" charset="0"/>
              </a:rPr>
              <a:t>trật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tự</a:t>
            </a:r>
            <a:r>
              <a:rPr lang="vi-VN" sz="2400" b="0" i="0" dirty="0">
                <a:solidFill>
                  <a:srgbClr val="333333"/>
                </a:solidFill>
                <a:effectLst/>
                <a:latin typeface="Roboto" panose="02000000000000000000" pitchFamily="2" charset="0"/>
              </a:rPr>
              <a:t>, an </a:t>
            </a:r>
            <a:r>
              <a:rPr lang="vi-VN" sz="2400" b="0" i="0" dirty="0" err="1">
                <a:solidFill>
                  <a:srgbClr val="333333"/>
                </a:solidFill>
                <a:effectLst/>
                <a:latin typeface="Roboto" panose="02000000000000000000" pitchFamily="2" charset="0"/>
              </a:rPr>
              <a:t>toàn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xã</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hội</a:t>
            </a:r>
            <a:r>
              <a:rPr lang="vi-VN" sz="2400" b="0" i="0" dirty="0">
                <a:solidFill>
                  <a:srgbClr val="333333"/>
                </a:solidFill>
                <a:effectLst/>
                <a:latin typeface="Roboto" panose="02000000000000000000" pitchFamily="2" charset="0"/>
              </a:rPr>
              <a:t>.</a:t>
            </a:r>
            <a:endParaRPr lang="vi-VN" sz="2400" b="0" i="0" u="none" strike="noStrike" dirty="0">
              <a:solidFill>
                <a:srgbClr val="000000"/>
              </a:solidFill>
              <a:effectLst/>
            </a:endParaRPr>
          </a:p>
        </p:txBody>
      </p:sp>
      <p:pic>
        <p:nvPicPr>
          <p:cNvPr id="12290" name="Picture 2" descr="TRƯỜNG ĐẠI HỌC CẢNH SÁT NHÂN DÂN">
            <a:extLst>
              <a:ext uri="{FF2B5EF4-FFF2-40B4-BE49-F238E27FC236}">
                <a16:creationId xmlns:a16="http://schemas.microsoft.com/office/drawing/2014/main" id="{34B482A9-E344-20D2-DA0A-4292E16E19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172" y="4260518"/>
            <a:ext cx="4495669" cy="259748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ăng cường phòng ngừa, đấu tranh với tội phạm chống người thi hành công vụ">
            <a:extLst>
              <a:ext uri="{FF2B5EF4-FFF2-40B4-BE49-F238E27FC236}">
                <a16:creationId xmlns:a16="http://schemas.microsoft.com/office/drawing/2014/main" id="{6BDB0253-926E-5BC6-E863-5E9DC7C01F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34" y="4283245"/>
            <a:ext cx="4469937" cy="25974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8443955-0E36-08CB-E133-01CF1F4D424E}"/>
              </a:ext>
            </a:extLst>
          </p:cNvPr>
          <p:cNvSpPr txBox="1"/>
          <p:nvPr/>
        </p:nvSpPr>
        <p:spPr>
          <a:xfrm>
            <a:off x="105041" y="2053754"/>
            <a:ext cx="4776186" cy="461665"/>
          </a:xfrm>
          <a:prstGeom prst="rect">
            <a:avLst/>
          </a:prstGeom>
          <a:noFill/>
        </p:spPr>
        <p:txBody>
          <a:bodyPr wrap="square">
            <a:spAutoFit/>
          </a:bodyPr>
          <a:lstStyle/>
          <a:p>
            <a:pPr algn="just" fontAlgn="base"/>
            <a:r>
              <a:rPr lang="vi-VN" sz="2400" b="1" dirty="0">
                <a:solidFill>
                  <a:srgbClr val="FF0000"/>
                </a:solidFill>
              </a:rPr>
              <a:t>3. Luật công an nhân dân</a:t>
            </a:r>
          </a:p>
        </p:txBody>
      </p:sp>
    </p:spTree>
    <p:extLst>
      <p:ext uri="{BB962C8B-B14F-4D97-AF65-F5344CB8AC3E}">
        <p14:creationId xmlns:p14="http://schemas.microsoft.com/office/powerpoint/2010/main" val="22565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additive="base">
                                        <p:cTn id="1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barn(inVertical)">
                                      <p:cBhvr>
                                        <p:cTn id="20" dur="500"/>
                                        <p:tgtEl>
                                          <p:spTgt spid="1229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wipe(down)">
                                      <p:cBhvr>
                                        <p:cTn id="25"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07275" y="1161706"/>
            <a:ext cx="91771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spcBef>
                <a:spcPct val="0"/>
              </a:spcBef>
              <a:buClrTx/>
              <a:buSzTx/>
              <a:buFontTx/>
              <a:buNone/>
            </a:pPr>
            <a:r>
              <a:rPr lang="en-US" altLang="en-US" sz="2400" dirty="0">
                <a:solidFill>
                  <a:srgbClr val="C00000"/>
                </a:solidFill>
                <a:latin typeface="Arial" panose="020B0604020202020204" pitchFamily="34" charset="0"/>
                <a:cs typeface="Arial" panose="020B0604020202020204" pitchFamily="34" charset="0"/>
              </a:rPr>
              <a:t>I. NỘI DUNG CƠ BẢN CỦA LUẬT GIÁO DỤC</a:t>
            </a:r>
            <a:r>
              <a:rPr lang="vi-VN" altLang="en-US" sz="2400" dirty="0">
                <a:solidFill>
                  <a:srgbClr val="C00000"/>
                </a:solidFill>
                <a:latin typeface="Arial" panose="020B0604020202020204" pitchFamily="34" charset="0"/>
                <a:cs typeface="Arial" panose="020B0604020202020204" pitchFamily="34" charset="0"/>
              </a:rPr>
              <a:t> </a:t>
            </a:r>
            <a:r>
              <a:rPr lang="en-US" altLang="en-US" sz="2400" dirty="0">
                <a:solidFill>
                  <a:srgbClr val="C00000"/>
                </a:solidFill>
                <a:latin typeface="Arial" panose="020B0604020202020204" pitchFamily="34" charset="0"/>
                <a:cs typeface="Arial" panose="020B0604020202020204" pitchFamily="34" charset="0"/>
              </a:rPr>
              <a:t>QUỐC PHÒNG VÀ AN NINH</a:t>
            </a:r>
            <a:endParaRPr lang="en-US" altLang="en-US" sz="2400" i="1" dirty="0">
              <a:solidFill>
                <a:srgbClr val="C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C00667C-C718-F44D-4E21-A075F9EB3D33}"/>
              </a:ext>
            </a:extLst>
          </p:cNvPr>
          <p:cNvSpPr txBox="1"/>
          <p:nvPr/>
        </p:nvSpPr>
        <p:spPr>
          <a:xfrm>
            <a:off x="135406" y="2333685"/>
            <a:ext cx="4862794" cy="4524315"/>
          </a:xfrm>
          <a:prstGeom prst="rect">
            <a:avLst/>
          </a:prstGeom>
          <a:noFill/>
        </p:spPr>
        <p:txBody>
          <a:bodyPr wrap="square">
            <a:spAutoFit/>
          </a:bodyPr>
          <a:lstStyle/>
          <a:p>
            <a:pPr algn="just" rtl="0" fontAlgn="base">
              <a:spcBef>
                <a:spcPts val="0"/>
              </a:spcBef>
              <a:spcAft>
                <a:spcPts val="0"/>
              </a:spcAft>
            </a:pPr>
            <a:r>
              <a:rPr lang="en-US" sz="2400" b="1" i="0" u="none" strike="noStrike" dirty="0">
                <a:solidFill>
                  <a:srgbClr val="000000"/>
                </a:solidFill>
                <a:effectLst/>
              </a:rPr>
              <a:t>- </a:t>
            </a:r>
            <a:r>
              <a:rPr lang="vi-VN" sz="2400" b="1" i="0" u="none" strike="noStrike" dirty="0">
                <a:solidFill>
                  <a:schemeClr val="accent2">
                    <a:lumMod val="75000"/>
                  </a:schemeClr>
                </a:solidFill>
                <a:effectLst/>
              </a:rPr>
              <a:t>Chức năng của công an nhân dân (điều 15)</a:t>
            </a:r>
          </a:p>
          <a:p>
            <a:pPr algn="just" rtl="0" fontAlgn="base">
              <a:spcBef>
                <a:spcPts val="0"/>
              </a:spcBef>
              <a:spcAft>
                <a:spcPts val="0"/>
              </a:spcAft>
            </a:pPr>
            <a:r>
              <a:rPr lang="vi-VN" sz="2400" b="0" i="0" dirty="0">
                <a:solidFill>
                  <a:srgbClr val="333333"/>
                </a:solidFill>
                <a:effectLst/>
                <a:latin typeface="Roboto" panose="02000000000000000000" pitchFamily="2" charset="0"/>
              </a:rPr>
              <a:t>Công an nhân dân </a:t>
            </a:r>
            <a:r>
              <a:rPr lang="vi-VN" sz="2400" b="0" i="0" dirty="0" err="1">
                <a:solidFill>
                  <a:srgbClr val="333333"/>
                </a:solidFill>
                <a:effectLst/>
                <a:latin typeface="Roboto" panose="02000000000000000000" pitchFamily="2" charset="0"/>
              </a:rPr>
              <a:t>có</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chức</a:t>
            </a:r>
            <a:r>
              <a:rPr lang="vi-VN" sz="2400" b="0" i="0" dirty="0">
                <a:solidFill>
                  <a:srgbClr val="333333"/>
                </a:solidFill>
                <a:effectLst/>
                <a:latin typeface="Roboto" panose="02000000000000000000" pitchFamily="2" charset="0"/>
              </a:rPr>
              <a:t> năng tham mưu </a:t>
            </a:r>
            <a:r>
              <a:rPr lang="vi-VN" sz="2400" b="0" i="0" dirty="0" err="1">
                <a:solidFill>
                  <a:srgbClr val="333333"/>
                </a:solidFill>
                <a:effectLst/>
                <a:latin typeface="Roboto" panose="02000000000000000000" pitchFamily="2" charset="0"/>
              </a:rPr>
              <a:t>với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Đảng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Nhà</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nước</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về</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vệ</a:t>
            </a:r>
            <a:r>
              <a:rPr lang="vi-VN" sz="2400" b="0" i="0" dirty="0">
                <a:solidFill>
                  <a:srgbClr val="333333"/>
                </a:solidFill>
                <a:effectLst/>
                <a:latin typeface="Roboto" panose="02000000000000000000" pitchFamily="2" charset="0"/>
              </a:rPr>
              <a:t> an ninh </a:t>
            </a:r>
            <a:r>
              <a:rPr lang="vi-VN" sz="2400" b="0" i="0" dirty="0" err="1">
                <a:solidFill>
                  <a:srgbClr val="333333"/>
                </a:solidFill>
                <a:effectLst/>
                <a:latin typeface="Roboto" panose="02000000000000000000" pitchFamily="2" charset="0"/>
              </a:rPr>
              <a:t>quốc</a:t>
            </a:r>
            <a:r>
              <a:rPr lang="vi-VN" sz="2400" b="0" i="0" dirty="0">
                <a:solidFill>
                  <a:srgbClr val="333333"/>
                </a:solidFill>
                <a:effectLst/>
                <a:latin typeface="Roboto" panose="02000000000000000000" pitchFamily="2" charset="0"/>
              </a:rPr>
              <a:t> gia,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đảm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trật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tự</a:t>
            </a:r>
            <a:r>
              <a:rPr lang="vi-VN" sz="2400" b="0" i="0" dirty="0">
                <a:solidFill>
                  <a:srgbClr val="333333"/>
                </a:solidFill>
                <a:effectLst/>
                <a:latin typeface="Roboto" panose="02000000000000000000" pitchFamily="2" charset="0"/>
              </a:rPr>
              <a:t>, an </a:t>
            </a:r>
            <a:r>
              <a:rPr lang="vi-VN" sz="2400" b="0" i="0" dirty="0" err="1">
                <a:solidFill>
                  <a:srgbClr val="333333"/>
                </a:solidFill>
                <a:effectLst/>
                <a:latin typeface="Roboto" panose="02000000000000000000" pitchFamily="2" charset="0"/>
              </a:rPr>
              <a:t>toàn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xã</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hội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đấu</a:t>
            </a:r>
            <a:r>
              <a:rPr lang="vi-VN" sz="2400" b="0" i="0" dirty="0">
                <a:solidFill>
                  <a:srgbClr val="333333"/>
                </a:solidFill>
                <a:effectLst/>
                <a:latin typeface="Roboto" panose="02000000000000000000" pitchFamily="2" charset="0"/>
              </a:rPr>
              <a:t> tranh </a:t>
            </a:r>
            <a:r>
              <a:rPr lang="vi-VN" sz="2400" b="0" i="0" dirty="0" err="1">
                <a:solidFill>
                  <a:srgbClr val="333333"/>
                </a:solidFill>
                <a:effectLst/>
                <a:latin typeface="Roboto" panose="02000000000000000000" pitchFamily="2" charset="0"/>
              </a:rPr>
              <a:t>phòng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chống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tội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phạm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và</a:t>
            </a:r>
            <a:r>
              <a:rPr lang="vi-VN" sz="2400" b="0" i="0" dirty="0">
                <a:solidFill>
                  <a:srgbClr val="333333"/>
                </a:solidFill>
                <a:effectLst/>
                <a:latin typeface="Roboto" panose="02000000000000000000" pitchFamily="2" charset="0"/>
              </a:rPr>
              <a:t> vi </a:t>
            </a:r>
            <a:r>
              <a:rPr lang="vi-VN" sz="2400" b="0" i="0" dirty="0" err="1">
                <a:solidFill>
                  <a:srgbClr val="333333"/>
                </a:solidFill>
                <a:effectLst/>
                <a:latin typeface="Roboto" panose="02000000000000000000" pitchFamily="2" charset="0"/>
              </a:rPr>
              <a:t>phạm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pháp</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luật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về</a:t>
            </a:r>
            <a:r>
              <a:rPr lang="vi-VN" sz="2400" b="0" i="0" dirty="0">
                <a:solidFill>
                  <a:srgbClr val="333333"/>
                </a:solidFill>
                <a:effectLst/>
                <a:latin typeface="Roboto" panose="02000000000000000000" pitchFamily="2" charset="0"/>
              </a:rPr>
              <a:t> an ninh </a:t>
            </a:r>
            <a:r>
              <a:rPr lang="vi-VN" sz="2400" b="0" i="0" dirty="0" err="1">
                <a:solidFill>
                  <a:srgbClr val="333333"/>
                </a:solidFill>
                <a:effectLst/>
                <a:latin typeface="Roboto" panose="02000000000000000000" pitchFamily="2" charset="0"/>
              </a:rPr>
              <a:t>quốc</a:t>
            </a:r>
            <a:r>
              <a:rPr lang="vi-VN" sz="2400" b="0" i="0" dirty="0">
                <a:solidFill>
                  <a:srgbClr val="333333"/>
                </a:solidFill>
                <a:effectLst/>
                <a:latin typeface="Roboto" panose="02000000000000000000" pitchFamily="2" charset="0"/>
              </a:rPr>
              <a:t> gia, </a:t>
            </a:r>
            <a:r>
              <a:rPr lang="vi-VN" sz="2400" b="0" i="0" dirty="0" err="1">
                <a:solidFill>
                  <a:srgbClr val="333333"/>
                </a:solidFill>
                <a:effectLst/>
                <a:latin typeface="Roboto" panose="02000000000000000000" pitchFamily="2" charset="0"/>
              </a:rPr>
              <a:t>trật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tự</a:t>
            </a:r>
            <a:r>
              <a:rPr lang="vi-VN" sz="2400" b="0" i="0" dirty="0">
                <a:solidFill>
                  <a:srgbClr val="333333"/>
                </a:solidFill>
                <a:effectLst/>
                <a:latin typeface="Roboto" panose="02000000000000000000" pitchFamily="2" charset="0"/>
              </a:rPr>
              <a:t>, an </a:t>
            </a:r>
            <a:r>
              <a:rPr lang="vi-VN" sz="2400" b="0" i="0" dirty="0" err="1">
                <a:solidFill>
                  <a:srgbClr val="333333"/>
                </a:solidFill>
                <a:effectLst/>
                <a:latin typeface="Roboto" panose="02000000000000000000" pitchFamily="2" charset="0"/>
              </a:rPr>
              <a:t>toàn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xã</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hội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thực</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hiện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quản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lý</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nhà</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nước</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về</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vệ</a:t>
            </a:r>
            <a:r>
              <a:rPr lang="vi-VN" sz="2400" b="0" i="0" dirty="0">
                <a:solidFill>
                  <a:srgbClr val="333333"/>
                </a:solidFill>
                <a:effectLst/>
                <a:latin typeface="Roboto" panose="02000000000000000000" pitchFamily="2" charset="0"/>
              </a:rPr>
              <a:t> an ninh </a:t>
            </a:r>
            <a:r>
              <a:rPr lang="vi-VN" sz="2400" b="0" i="0" dirty="0" err="1">
                <a:solidFill>
                  <a:srgbClr val="333333"/>
                </a:solidFill>
                <a:effectLst/>
                <a:latin typeface="Roboto" panose="02000000000000000000" pitchFamily="2" charset="0"/>
              </a:rPr>
              <a:t>quốc</a:t>
            </a:r>
            <a:r>
              <a:rPr lang="vi-VN" sz="2400" b="0" i="0" dirty="0">
                <a:solidFill>
                  <a:srgbClr val="333333"/>
                </a:solidFill>
                <a:effectLst/>
                <a:latin typeface="Roboto" panose="02000000000000000000" pitchFamily="2" charset="0"/>
              </a:rPr>
              <a:t> gia,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đảm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trật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tự</a:t>
            </a:r>
            <a:r>
              <a:rPr lang="vi-VN" sz="2400" b="0" i="0" dirty="0">
                <a:solidFill>
                  <a:srgbClr val="333333"/>
                </a:solidFill>
                <a:effectLst/>
                <a:latin typeface="Roboto" panose="02000000000000000000" pitchFamily="2" charset="0"/>
              </a:rPr>
              <a:t>, an </a:t>
            </a:r>
            <a:r>
              <a:rPr lang="vi-VN" sz="2400" b="0" i="0" dirty="0" err="1">
                <a:solidFill>
                  <a:srgbClr val="333333"/>
                </a:solidFill>
                <a:effectLst/>
                <a:latin typeface="Roboto" panose="02000000000000000000" pitchFamily="2" charset="0"/>
              </a:rPr>
              <a:t>toàn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xã</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hội</a:t>
            </a:r>
            <a:r>
              <a:rPr lang="vi-VN" sz="2400" b="0" i="0" dirty="0">
                <a:solidFill>
                  <a:srgbClr val="333333"/>
                </a:solidFill>
                <a:effectLst/>
                <a:latin typeface="Roboto" panose="02000000000000000000" pitchFamily="2" charset="0"/>
              </a:rPr>
              <a:t>,…</a:t>
            </a:r>
            <a:endParaRPr lang="vi-VN" sz="2400" b="0" i="0" u="none" strike="noStrike" dirty="0">
              <a:solidFill>
                <a:srgbClr val="000000"/>
              </a:solidFill>
              <a:effectLst/>
            </a:endParaRPr>
          </a:p>
        </p:txBody>
      </p:sp>
      <p:pic>
        <p:nvPicPr>
          <p:cNvPr id="13314" name="Picture 2">
            <a:extLst>
              <a:ext uri="{FF2B5EF4-FFF2-40B4-BE49-F238E27FC236}">
                <a16:creationId xmlns:a16="http://schemas.microsoft.com/office/drawing/2014/main" id="{698F3CB3-FD28-3416-E225-537AD4970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603" y="1577205"/>
            <a:ext cx="3905397" cy="34936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EC10454-BD10-FAFB-0DDD-05704E397F8F}"/>
              </a:ext>
            </a:extLst>
          </p:cNvPr>
          <p:cNvSpPr txBox="1"/>
          <p:nvPr/>
        </p:nvSpPr>
        <p:spPr>
          <a:xfrm>
            <a:off x="4759725" y="4901533"/>
            <a:ext cx="4863152" cy="584775"/>
          </a:xfrm>
          <a:prstGeom prst="rect">
            <a:avLst/>
          </a:prstGeom>
          <a:noFill/>
        </p:spPr>
        <p:txBody>
          <a:bodyPr wrap="square">
            <a:spAutoFit/>
          </a:bodyPr>
          <a:lstStyle/>
          <a:p>
            <a:pPr algn="ctr"/>
            <a:r>
              <a:rPr lang="vi-VN" sz="1600" b="1" i="0" dirty="0">
                <a:solidFill>
                  <a:srgbClr val="000000"/>
                </a:solidFill>
                <a:effectLst/>
                <a:latin typeface="Arial" panose="020B0604020202020204" pitchFamily="34" charset="0"/>
              </a:rPr>
              <a:t>Đương </a:t>
            </a:r>
            <a:r>
              <a:rPr lang="vi-VN" sz="1600" b="1" i="0" dirty="0" err="1">
                <a:solidFill>
                  <a:srgbClr val="000000"/>
                </a:solidFill>
                <a:effectLst/>
                <a:latin typeface="Arial" panose="020B0604020202020204" pitchFamily="34" charset="0"/>
              </a:rPr>
              <a:t>nhiệm</a:t>
            </a:r>
            <a:r>
              <a:rPr lang="vi-VN" sz="1600" b="1" i="0" dirty="0">
                <a:solidFill>
                  <a:srgbClr val="000000"/>
                </a:solidFill>
                <a:effectLst/>
                <a:latin typeface="Arial" panose="020B0604020202020204" pitchFamily="34" charset="0"/>
              </a:rPr>
              <a:t> </a:t>
            </a:r>
            <a:r>
              <a:rPr lang="vi-VN" sz="1600" b="1" i="0" dirty="0" err="1">
                <a:solidFill>
                  <a:srgbClr val="000000"/>
                </a:solidFill>
                <a:effectLst/>
                <a:latin typeface="Arial" panose="020B0604020202020204" pitchFamily="34" charset="0"/>
              </a:rPr>
              <a:t>Bộ</a:t>
            </a:r>
            <a:r>
              <a:rPr lang="vi-VN" sz="1600" b="1" i="0" dirty="0">
                <a:solidFill>
                  <a:srgbClr val="000000"/>
                </a:solidFill>
                <a:effectLst/>
                <a:latin typeface="Arial" panose="020B0604020202020204" pitchFamily="34" charset="0"/>
              </a:rPr>
              <a:t> </a:t>
            </a:r>
            <a:r>
              <a:rPr lang="vi-VN" sz="1600" b="1" i="0" dirty="0" err="1">
                <a:solidFill>
                  <a:srgbClr val="000000"/>
                </a:solidFill>
                <a:effectLst/>
                <a:latin typeface="Arial" panose="020B0604020202020204" pitchFamily="34" charset="0"/>
              </a:rPr>
              <a:t>trưởng</a:t>
            </a:r>
            <a:r>
              <a:rPr lang="vi-VN" sz="1600" b="1" i="0" dirty="0">
                <a:solidFill>
                  <a:srgbClr val="000000"/>
                </a:solidFill>
                <a:effectLst/>
                <a:latin typeface="Arial" panose="020B0604020202020204" pitchFamily="34" charset="0"/>
              </a:rPr>
              <a:t> </a:t>
            </a:r>
            <a:r>
              <a:rPr lang="vi-VN" sz="1600" b="1" i="0" dirty="0" err="1">
                <a:solidFill>
                  <a:srgbClr val="000000"/>
                </a:solidFill>
                <a:effectLst/>
                <a:latin typeface="Arial" panose="020B0604020202020204" pitchFamily="34" charset="0"/>
              </a:rPr>
              <a:t>bộ</a:t>
            </a:r>
            <a:r>
              <a:rPr lang="vi-VN" sz="1600" b="1" i="0" dirty="0">
                <a:solidFill>
                  <a:srgbClr val="000000"/>
                </a:solidFill>
                <a:effectLst/>
                <a:latin typeface="Arial" panose="020B0604020202020204" pitchFamily="34" charset="0"/>
              </a:rPr>
              <a:t> Công an</a:t>
            </a:r>
            <a:br>
              <a:rPr lang="vi-VN" sz="1600" b="1" i="0" dirty="0">
                <a:solidFill>
                  <a:srgbClr val="000000"/>
                </a:solidFill>
                <a:effectLst/>
                <a:latin typeface="Arial" panose="020B0604020202020204" pitchFamily="34" charset="0"/>
              </a:rPr>
            </a:br>
            <a:r>
              <a:rPr lang="vi-VN" sz="1600" b="1" i="0" u="none" strike="noStrike" dirty="0" err="1">
                <a:solidFill>
                  <a:srgbClr val="0645AD"/>
                </a:solidFill>
                <a:effectLst/>
                <a:latin typeface="Arial" panose="020B0604020202020204" pitchFamily="34" charset="0"/>
                <a:hlinkClick r:id="rId7" tooltip="Đại tướng Công an nhân dân Việt Nam"/>
              </a:rPr>
              <a:t>Đại</a:t>
            </a:r>
            <a:r>
              <a:rPr lang="vi-VN" sz="1600" b="1" i="0" u="none" strike="noStrike" dirty="0">
                <a:solidFill>
                  <a:srgbClr val="0645AD"/>
                </a:solidFill>
                <a:effectLst/>
                <a:latin typeface="Arial" panose="020B0604020202020204" pitchFamily="34" charset="0"/>
                <a:hlinkClick r:id="rId7" tooltip="Đại tướng Công an nhân dân Việt Nam"/>
              </a:rPr>
              <a:t> </a:t>
            </a:r>
            <a:r>
              <a:rPr lang="vi-VN" sz="1600" b="1" i="0" u="none" strike="noStrike" dirty="0" err="1">
                <a:solidFill>
                  <a:srgbClr val="0645AD"/>
                </a:solidFill>
                <a:effectLst/>
                <a:latin typeface="Arial" panose="020B0604020202020204" pitchFamily="34" charset="0"/>
                <a:hlinkClick r:id="rId7" tooltip="Đại tướng Công an nhân dân Việt Nam"/>
              </a:rPr>
              <a:t>tướng</a:t>
            </a:r>
            <a:r>
              <a:rPr lang="vi-VN" sz="1600" b="1" i="0" dirty="0">
                <a:solidFill>
                  <a:srgbClr val="000000"/>
                </a:solidFill>
                <a:effectLst/>
                <a:latin typeface="Arial" panose="020B0604020202020204" pitchFamily="34" charset="0"/>
              </a:rPr>
              <a:t> </a:t>
            </a:r>
            <a:r>
              <a:rPr lang="vi-VN" sz="1600" b="1" i="0" u="none" strike="noStrike" dirty="0">
                <a:solidFill>
                  <a:srgbClr val="0645AD"/>
                </a:solidFill>
                <a:effectLst/>
                <a:latin typeface="Arial" panose="020B0604020202020204" pitchFamily="34" charset="0"/>
                <a:hlinkClick r:id="rId8" tooltip="Tô Lâm"/>
              </a:rPr>
              <a:t>Tô Lâm</a:t>
            </a:r>
            <a:endParaRPr lang="en-US" sz="1600" dirty="0"/>
          </a:p>
        </p:txBody>
      </p:sp>
      <p:graphicFrame>
        <p:nvGraphicFramePr>
          <p:cNvPr id="3" name="Table 2">
            <a:extLst>
              <a:ext uri="{FF2B5EF4-FFF2-40B4-BE49-F238E27FC236}">
                <a16:creationId xmlns:a16="http://schemas.microsoft.com/office/drawing/2014/main" id="{90C04FC5-3B0F-1376-4F81-208D7AC550EE}"/>
              </a:ext>
            </a:extLst>
          </p:cNvPr>
          <p:cNvGraphicFramePr>
            <a:graphicFrameLocks noGrp="1"/>
          </p:cNvGraphicFramePr>
          <p:nvPr>
            <p:extLst>
              <p:ext uri="{D42A27DB-BD31-4B8C-83A1-F6EECF244321}">
                <p14:modId xmlns:p14="http://schemas.microsoft.com/office/powerpoint/2010/main" val="2071709852"/>
              </p:ext>
            </p:extLst>
          </p:nvPr>
        </p:nvGraphicFramePr>
        <p:xfrm>
          <a:off x="5238602" y="4283149"/>
          <a:ext cx="3881585" cy="2560320"/>
        </p:xfrm>
        <a:graphic>
          <a:graphicData uri="http://schemas.openxmlformats.org/drawingml/2006/table">
            <a:tbl>
              <a:tblPr/>
              <a:tblGrid>
                <a:gridCol w="887415">
                  <a:extLst>
                    <a:ext uri="{9D8B030D-6E8A-4147-A177-3AD203B41FA5}">
                      <a16:colId xmlns:a16="http://schemas.microsoft.com/office/drawing/2014/main" val="2999996764"/>
                    </a:ext>
                  </a:extLst>
                </a:gridCol>
                <a:gridCol w="2994170">
                  <a:extLst>
                    <a:ext uri="{9D8B030D-6E8A-4147-A177-3AD203B41FA5}">
                      <a16:colId xmlns:a16="http://schemas.microsoft.com/office/drawing/2014/main" val="3609132172"/>
                    </a:ext>
                  </a:extLst>
                </a:gridCol>
              </a:tblGrid>
              <a:tr h="1264737">
                <a:tc>
                  <a:txBody>
                    <a:bodyPr/>
                    <a:lstStyle/>
                    <a:p>
                      <a:pPr algn="l" fontAlgn="t"/>
                      <a:r>
                        <a:rPr lang="en-US" dirty="0" err="1">
                          <a:solidFill>
                            <a:schemeClr val="tx1"/>
                          </a:solidFill>
                          <a:effectLst/>
                        </a:rPr>
                        <a:t>Thành</a:t>
                      </a:r>
                      <a:r>
                        <a:rPr lang="en-US" dirty="0">
                          <a:solidFill>
                            <a:schemeClr val="tx1"/>
                          </a:solidFill>
                          <a:effectLst/>
                        </a:rPr>
                        <a:t> </a:t>
                      </a:r>
                      <a:r>
                        <a:rPr lang="en-US" dirty="0" err="1">
                          <a:solidFill>
                            <a:schemeClr val="tx1"/>
                          </a:solidFill>
                          <a:effectLst/>
                        </a:rPr>
                        <a:t>viên</a:t>
                      </a:r>
                      <a:endParaRPr lang="en-US" dirty="0">
                        <a:solidFill>
                          <a:schemeClr val="tx1"/>
                        </a:solidFill>
                        <a:effectLst/>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fontAlgn="t"/>
                      <a:r>
                        <a:rPr lang="vi-VN" u="none" strike="noStrike" dirty="0">
                          <a:solidFill>
                            <a:schemeClr val="tx1"/>
                          </a:solidFill>
                          <a:effectLst/>
                          <a:hlinkClick r:id="rId9" tooltip="Bộ Chính trị Ban Chấp hành Trung ương Đảng Cộng sản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9" tooltip="Bộ Chính trị Ban Chấp hành Trung ương Đảng Cộng sản Việt Nam">
                            <a:extLst>
                              <a:ext uri="{A12FA001-AC4F-418D-AE19-62706E023703}">
                                <ahyp:hlinkClr xmlns:ahyp="http://schemas.microsoft.com/office/drawing/2018/hyperlinkcolor" xmlns="" val="tx"/>
                              </a:ext>
                            </a:extLst>
                          </a:hlinkClick>
                        </a:rPr>
                        <a:t>Bộ</a:t>
                      </a:r>
                      <a:r>
                        <a:rPr lang="vi-VN" u="none" strike="noStrike" dirty="0">
                          <a:solidFill>
                            <a:schemeClr val="tx1"/>
                          </a:solidFill>
                          <a:effectLst/>
                          <a:hlinkClick r:id="rId9" tooltip="Bộ Chính trị Ban Chấp hành Trung ương Đảng Cộng sản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9" tooltip="Bộ Chính trị Ban Chấp hành Trung ương Đảng Cộng sản Việt Nam">
                            <a:extLst>
                              <a:ext uri="{A12FA001-AC4F-418D-AE19-62706E023703}">
                                <ahyp:hlinkClr xmlns:ahyp="http://schemas.microsoft.com/office/drawing/2018/hyperlinkcolor" xmlns="" val="tx"/>
                              </a:ext>
                            </a:extLst>
                          </a:hlinkClick>
                        </a:rPr>
                        <a:t>Chính</a:t>
                      </a:r>
                      <a:r>
                        <a:rPr lang="vi-VN" u="none" strike="noStrike" dirty="0">
                          <a:solidFill>
                            <a:schemeClr val="tx1"/>
                          </a:solidFill>
                          <a:effectLst/>
                          <a:hlinkClick r:id="rId9" tooltip="Bộ Chính trị Ban Chấp hành Trung ương Đảng Cộng sản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9" tooltip="Bộ Chính trị Ban Chấp hành Trung ương Đảng Cộng sản Việt Nam">
                            <a:extLst>
                              <a:ext uri="{A12FA001-AC4F-418D-AE19-62706E023703}">
                                <ahyp:hlinkClr xmlns:ahyp="http://schemas.microsoft.com/office/drawing/2018/hyperlinkcolor" xmlns="" val="tx"/>
                              </a:ext>
                            </a:extLst>
                          </a:hlinkClick>
                        </a:rPr>
                        <a:t>trị</a:t>
                      </a:r>
                      <a:r>
                        <a:rPr lang="vi-VN" dirty="0">
                          <a:solidFill>
                            <a:schemeClr val="tx1"/>
                          </a:solidFill>
                          <a:effectLst/>
                        </a:rPr>
                        <a:t/>
                      </a:r>
                      <a:br>
                        <a:rPr lang="vi-VN" dirty="0">
                          <a:solidFill>
                            <a:schemeClr val="tx1"/>
                          </a:solidFill>
                          <a:effectLst/>
                        </a:rPr>
                      </a:br>
                      <a:r>
                        <a:rPr lang="vi-VN" dirty="0">
                          <a:solidFill>
                            <a:schemeClr val="tx1"/>
                          </a:solidFill>
                          <a:effectLst/>
                        </a:rPr>
                        <a:t>- </a:t>
                      </a:r>
                      <a:r>
                        <a:rPr lang="vi-VN" u="none" strike="noStrike" dirty="0">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Ban </a:t>
                      </a:r>
                      <a:r>
                        <a:rPr lang="vi-VN" u="none" strike="noStrike" dirty="0" err="1">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Chỉ</a:t>
                      </a:r>
                      <a:r>
                        <a:rPr lang="vi-VN" u="none" strike="noStrike" dirty="0">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đạo</a:t>
                      </a:r>
                      <a:r>
                        <a:rPr lang="vi-VN" u="none" strike="noStrike" dirty="0">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cải</a:t>
                      </a:r>
                      <a:r>
                        <a:rPr lang="vi-VN" u="none" strike="noStrike" dirty="0">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cách</a:t>
                      </a:r>
                      <a:r>
                        <a:rPr lang="vi-VN" u="none" strike="noStrike" dirty="0">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 Tư </a:t>
                      </a:r>
                      <a:r>
                        <a:rPr lang="vi-VN" u="none" strike="noStrike" dirty="0" err="1">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pháp</a:t>
                      </a:r>
                      <a:r>
                        <a:rPr lang="vi-VN" u="none" strike="noStrike" dirty="0">
                          <a:solidFill>
                            <a:schemeClr val="tx1"/>
                          </a:solidFill>
                          <a:effectLst/>
                          <a:hlinkClick r:id="rId10" tooltip="Ban Chỉ đạo cải cách Tư pháp Trung ương Đảng Cộng sản Việt Nam">
                            <a:extLst>
                              <a:ext uri="{A12FA001-AC4F-418D-AE19-62706E023703}">
                                <ahyp:hlinkClr xmlns:ahyp="http://schemas.microsoft.com/office/drawing/2018/hyperlinkcolor" xmlns="" val="tx"/>
                              </a:ext>
                            </a:extLst>
                          </a:hlinkClick>
                        </a:rPr>
                        <a:t> - Trung ương</a:t>
                      </a:r>
                      <a:r>
                        <a:rPr lang="vi-VN" dirty="0">
                          <a:solidFill>
                            <a:schemeClr val="tx1"/>
                          </a:solidFill>
                          <a:effectLst/>
                        </a:rPr>
                        <a:t/>
                      </a:r>
                      <a:br>
                        <a:rPr lang="vi-VN" dirty="0">
                          <a:solidFill>
                            <a:schemeClr val="tx1"/>
                          </a:solidFill>
                          <a:effectLst/>
                        </a:rPr>
                      </a:br>
                      <a:r>
                        <a:rPr lang="vi-VN" dirty="0">
                          <a:solidFill>
                            <a:schemeClr val="tx1"/>
                          </a:solidFill>
                          <a:effectLst/>
                        </a:rPr>
                        <a:t>- </a:t>
                      </a:r>
                      <a:r>
                        <a:rPr lang="vi-VN" u="none" strike="noStrike" dirty="0" err="1">
                          <a:solidFill>
                            <a:schemeClr val="tx1"/>
                          </a:solidFill>
                          <a:effectLst/>
                          <a:hlinkClick r:id="rId11" tooltip="Hội đồng Quốc phòng và An ninh Việt Nam">
                            <a:extLst>
                              <a:ext uri="{A12FA001-AC4F-418D-AE19-62706E023703}">
                                <ahyp:hlinkClr xmlns:ahyp="http://schemas.microsoft.com/office/drawing/2018/hyperlinkcolor" xmlns="" val="tx"/>
                              </a:ext>
                            </a:extLst>
                          </a:hlinkClick>
                        </a:rPr>
                        <a:t>Hội</a:t>
                      </a:r>
                      <a:r>
                        <a:rPr lang="vi-VN" u="none" strike="noStrike" dirty="0">
                          <a:solidFill>
                            <a:schemeClr val="tx1"/>
                          </a:solidFill>
                          <a:effectLst/>
                          <a:hlinkClick r:id="rId11" tooltip="Hội đồng Quốc phòng và An ninh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11" tooltip="Hội đồng Quốc phòng và An ninh Việt Nam">
                            <a:extLst>
                              <a:ext uri="{A12FA001-AC4F-418D-AE19-62706E023703}">
                                <ahyp:hlinkClr xmlns:ahyp="http://schemas.microsoft.com/office/drawing/2018/hyperlinkcolor" xmlns="" val="tx"/>
                              </a:ext>
                            </a:extLst>
                          </a:hlinkClick>
                        </a:rPr>
                        <a:t>đồng</a:t>
                      </a:r>
                      <a:r>
                        <a:rPr lang="vi-VN" u="none" strike="noStrike" dirty="0">
                          <a:solidFill>
                            <a:schemeClr val="tx1"/>
                          </a:solidFill>
                          <a:effectLst/>
                          <a:hlinkClick r:id="rId11" tooltip="Hội đồng Quốc phòng và An ninh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11" tooltip="Hội đồng Quốc phòng và An ninh Việt Nam">
                            <a:extLst>
                              <a:ext uri="{A12FA001-AC4F-418D-AE19-62706E023703}">
                                <ahyp:hlinkClr xmlns:ahyp="http://schemas.microsoft.com/office/drawing/2018/hyperlinkcolor" xmlns="" val="tx"/>
                              </a:ext>
                            </a:extLst>
                          </a:hlinkClick>
                        </a:rPr>
                        <a:t>Quốc</a:t>
                      </a:r>
                      <a:r>
                        <a:rPr lang="vi-VN" u="none" strike="noStrike" dirty="0">
                          <a:solidFill>
                            <a:schemeClr val="tx1"/>
                          </a:solidFill>
                          <a:effectLst/>
                          <a:hlinkClick r:id="rId11" tooltip="Hội đồng Quốc phòng và An ninh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11" tooltip="Hội đồng Quốc phòng và An ninh Việt Nam">
                            <a:extLst>
                              <a:ext uri="{A12FA001-AC4F-418D-AE19-62706E023703}">
                                <ahyp:hlinkClr xmlns:ahyp="http://schemas.microsoft.com/office/drawing/2018/hyperlinkcolor" xmlns="" val="tx"/>
                              </a:ext>
                            </a:extLst>
                          </a:hlinkClick>
                        </a:rPr>
                        <a:t>phòng</a:t>
                      </a:r>
                      <a:r>
                        <a:rPr lang="vi-VN" u="none" strike="noStrike" dirty="0">
                          <a:solidFill>
                            <a:schemeClr val="tx1"/>
                          </a:solidFill>
                          <a:effectLst/>
                          <a:hlinkClick r:id="rId11" tooltip="Hội đồng Quốc phòng và An ninh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11" tooltip="Hội đồng Quốc phòng và An ninh Việt Nam">
                            <a:extLst>
                              <a:ext uri="{A12FA001-AC4F-418D-AE19-62706E023703}">
                                <ahyp:hlinkClr xmlns:ahyp="http://schemas.microsoft.com/office/drawing/2018/hyperlinkcolor" xmlns="" val="tx"/>
                              </a:ext>
                            </a:extLst>
                          </a:hlinkClick>
                        </a:rPr>
                        <a:t>và</a:t>
                      </a:r>
                      <a:r>
                        <a:rPr lang="vi-VN" u="none" strike="noStrike" dirty="0">
                          <a:solidFill>
                            <a:schemeClr val="tx1"/>
                          </a:solidFill>
                          <a:effectLst/>
                          <a:hlinkClick r:id="rId11" tooltip="Hội đồng Quốc phòng và An ninh Việt Nam">
                            <a:extLst>
                              <a:ext uri="{A12FA001-AC4F-418D-AE19-62706E023703}">
                                <ahyp:hlinkClr xmlns:ahyp="http://schemas.microsoft.com/office/drawing/2018/hyperlinkcolor" xmlns="" val="tx"/>
                              </a:ext>
                            </a:extLst>
                          </a:hlinkClick>
                        </a:rPr>
                        <a:t> An ninh</a:t>
                      </a:r>
                      <a:r>
                        <a:rPr lang="vi-VN" dirty="0">
                          <a:solidFill>
                            <a:schemeClr val="tx1"/>
                          </a:solidFill>
                          <a:effectLst/>
                        </a:rPr>
                        <a:t/>
                      </a:r>
                      <a:br>
                        <a:rPr lang="vi-VN" dirty="0">
                          <a:solidFill>
                            <a:schemeClr val="tx1"/>
                          </a:solidFill>
                          <a:effectLst/>
                        </a:rPr>
                      </a:br>
                      <a:r>
                        <a:rPr lang="vi-VN" dirty="0">
                          <a:solidFill>
                            <a:schemeClr val="tx1"/>
                          </a:solidFill>
                          <a:effectLst/>
                        </a:rPr>
                        <a:t>- </a:t>
                      </a:r>
                      <a:r>
                        <a:rPr lang="vi-VN" u="none" strike="noStrike" dirty="0" err="1">
                          <a:solidFill>
                            <a:schemeClr val="tx1"/>
                          </a:solidFill>
                          <a:effectLst/>
                          <a:hlinkClick r:id="rId12" tooltip="Chính phủ Việt Nam">
                            <a:extLst>
                              <a:ext uri="{A12FA001-AC4F-418D-AE19-62706E023703}">
                                <ahyp:hlinkClr xmlns:ahyp="http://schemas.microsoft.com/office/drawing/2018/hyperlinkcolor" xmlns="" val="tx"/>
                              </a:ext>
                            </a:extLst>
                          </a:hlinkClick>
                        </a:rPr>
                        <a:t>Chính</a:t>
                      </a:r>
                      <a:r>
                        <a:rPr lang="vi-VN" u="none" strike="noStrike" dirty="0">
                          <a:solidFill>
                            <a:schemeClr val="tx1"/>
                          </a:solidFill>
                          <a:effectLst/>
                          <a:hlinkClick r:id="rId12" tooltip="Chính phủ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12" tooltip="Chính phủ Việt Nam">
                            <a:extLst>
                              <a:ext uri="{A12FA001-AC4F-418D-AE19-62706E023703}">
                                <ahyp:hlinkClr xmlns:ahyp="http://schemas.microsoft.com/office/drawing/2018/hyperlinkcolor" xmlns="" val="tx"/>
                              </a:ext>
                            </a:extLst>
                          </a:hlinkClick>
                        </a:rPr>
                        <a:t>phủ</a:t>
                      </a:r>
                      <a:r>
                        <a:rPr lang="vi-VN" u="none" strike="noStrike" dirty="0">
                          <a:solidFill>
                            <a:schemeClr val="tx1"/>
                          </a:solidFill>
                          <a:effectLst/>
                          <a:hlinkClick r:id="rId12" tooltip="Chính phủ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12" tooltip="Chính phủ Việt Nam">
                            <a:extLst>
                              <a:ext uri="{A12FA001-AC4F-418D-AE19-62706E023703}">
                                <ahyp:hlinkClr xmlns:ahyp="http://schemas.microsoft.com/office/drawing/2018/hyperlinkcolor" xmlns="" val="tx"/>
                              </a:ext>
                            </a:extLst>
                          </a:hlinkClick>
                        </a:rPr>
                        <a:t>Việt</a:t>
                      </a:r>
                      <a:r>
                        <a:rPr lang="vi-VN" u="none" strike="noStrike" dirty="0">
                          <a:solidFill>
                            <a:schemeClr val="tx1"/>
                          </a:solidFill>
                          <a:effectLst/>
                          <a:hlinkClick r:id="rId12" tooltip="Chính phủ Việt Nam">
                            <a:extLst>
                              <a:ext uri="{A12FA001-AC4F-418D-AE19-62706E023703}">
                                <ahyp:hlinkClr xmlns:ahyp="http://schemas.microsoft.com/office/drawing/2018/hyperlinkcolor" xmlns="" val="tx"/>
                              </a:ext>
                            </a:extLst>
                          </a:hlinkClick>
                        </a:rPr>
                        <a:t> Nam</a:t>
                      </a:r>
                      <a:r>
                        <a:rPr lang="vi-VN" dirty="0">
                          <a:solidFill>
                            <a:schemeClr val="tx1"/>
                          </a:solidFill>
                          <a:effectLst/>
                        </a:rPr>
                        <a:t/>
                      </a:r>
                      <a:br>
                        <a:rPr lang="vi-VN" dirty="0">
                          <a:solidFill>
                            <a:schemeClr val="tx1"/>
                          </a:solidFill>
                          <a:effectLst/>
                        </a:rPr>
                      </a:br>
                      <a:r>
                        <a:rPr lang="vi-VN" dirty="0">
                          <a:solidFill>
                            <a:schemeClr val="tx1"/>
                          </a:solidFill>
                          <a:effectLst/>
                        </a:rPr>
                        <a:t>- </a:t>
                      </a:r>
                      <a:r>
                        <a:rPr lang="vi-VN" u="none" strike="noStrike" dirty="0" err="1">
                          <a:solidFill>
                            <a:schemeClr val="tx1"/>
                          </a:solidFill>
                          <a:effectLst/>
                          <a:hlinkClick r:id="rId13" tooltip="Bộ Công an (Việt Nam)">
                            <a:extLst>
                              <a:ext uri="{A12FA001-AC4F-418D-AE19-62706E023703}">
                                <ahyp:hlinkClr xmlns:ahyp="http://schemas.microsoft.com/office/drawing/2018/hyperlinkcolor" xmlns="" val="tx"/>
                              </a:ext>
                            </a:extLst>
                          </a:hlinkClick>
                        </a:rPr>
                        <a:t>Bộ</a:t>
                      </a:r>
                      <a:r>
                        <a:rPr lang="vi-VN" u="none" strike="noStrike" dirty="0">
                          <a:solidFill>
                            <a:schemeClr val="tx1"/>
                          </a:solidFill>
                          <a:effectLst/>
                          <a:hlinkClick r:id="rId13" tooltip="Bộ Công an (Việt Nam)">
                            <a:extLst>
                              <a:ext uri="{A12FA001-AC4F-418D-AE19-62706E023703}">
                                <ahyp:hlinkClr xmlns:ahyp="http://schemas.microsoft.com/office/drawing/2018/hyperlinkcolor" xmlns="" val="tx"/>
                              </a:ext>
                            </a:extLst>
                          </a:hlinkClick>
                        </a:rPr>
                        <a:t> Công an</a:t>
                      </a:r>
                      <a:r>
                        <a:rPr lang="vi-VN" dirty="0">
                          <a:solidFill>
                            <a:schemeClr val="tx1"/>
                          </a:solidFill>
                          <a:effectLst/>
                        </a:rPr>
                        <a:t/>
                      </a:r>
                      <a:br>
                        <a:rPr lang="vi-VN" dirty="0">
                          <a:solidFill>
                            <a:schemeClr val="tx1"/>
                          </a:solidFill>
                          <a:effectLst/>
                        </a:rPr>
                      </a:br>
                      <a:r>
                        <a:rPr lang="vi-VN" dirty="0">
                          <a:solidFill>
                            <a:schemeClr val="tx1"/>
                          </a:solidFill>
                          <a:effectLst/>
                        </a:rPr>
                        <a:t>- </a:t>
                      </a:r>
                      <a:r>
                        <a:rPr lang="vi-VN" u="none" strike="noStrike" dirty="0" err="1">
                          <a:solidFill>
                            <a:schemeClr val="tx1"/>
                          </a:solidFill>
                          <a:effectLst/>
                          <a:hlinkClick r:id="rId14" tooltip="Đảng ủy Công an Trung ương (Việt Nam)">
                            <a:extLst>
                              <a:ext uri="{A12FA001-AC4F-418D-AE19-62706E023703}">
                                <ahyp:hlinkClr xmlns:ahyp="http://schemas.microsoft.com/office/drawing/2018/hyperlinkcolor" xmlns="" val="tx"/>
                              </a:ext>
                            </a:extLst>
                          </a:hlinkClick>
                        </a:rPr>
                        <a:t>Đảng</a:t>
                      </a:r>
                      <a:r>
                        <a:rPr lang="vi-VN" u="none" strike="noStrike" dirty="0">
                          <a:solidFill>
                            <a:schemeClr val="tx1"/>
                          </a:solidFill>
                          <a:effectLst/>
                          <a:hlinkClick r:id="rId14" tooltip="Đảng ủy Công an Trung ương (Việt Nam)">
                            <a:extLst>
                              <a:ext uri="{A12FA001-AC4F-418D-AE19-62706E023703}">
                                <ahyp:hlinkClr xmlns:ahyp="http://schemas.microsoft.com/office/drawing/2018/hyperlinkcolor" xmlns="" val="tx"/>
                              </a:ext>
                            </a:extLst>
                          </a:hlinkClick>
                        </a:rPr>
                        <a:t> </a:t>
                      </a:r>
                      <a:r>
                        <a:rPr lang="vi-VN" u="none" strike="noStrike" dirty="0" err="1">
                          <a:solidFill>
                            <a:schemeClr val="tx1"/>
                          </a:solidFill>
                          <a:effectLst/>
                          <a:hlinkClick r:id="rId14" tooltip="Đảng ủy Công an Trung ương (Việt Nam)">
                            <a:extLst>
                              <a:ext uri="{A12FA001-AC4F-418D-AE19-62706E023703}">
                                <ahyp:hlinkClr xmlns:ahyp="http://schemas.microsoft.com/office/drawing/2018/hyperlinkcolor" xmlns="" val="tx"/>
                              </a:ext>
                            </a:extLst>
                          </a:hlinkClick>
                        </a:rPr>
                        <a:t>ủy</a:t>
                      </a:r>
                      <a:r>
                        <a:rPr lang="vi-VN" u="none" strike="noStrike" dirty="0">
                          <a:solidFill>
                            <a:schemeClr val="tx1"/>
                          </a:solidFill>
                          <a:effectLst/>
                          <a:hlinkClick r:id="rId14" tooltip="Đảng ủy Công an Trung ương (Việt Nam)">
                            <a:extLst>
                              <a:ext uri="{A12FA001-AC4F-418D-AE19-62706E023703}">
                                <ahyp:hlinkClr xmlns:ahyp="http://schemas.microsoft.com/office/drawing/2018/hyperlinkcolor" xmlns="" val="tx"/>
                              </a:ext>
                            </a:extLst>
                          </a:hlinkClick>
                        </a:rPr>
                        <a:t> Công an Trung ương</a:t>
                      </a:r>
                      <a:endParaRPr lang="vi-VN" dirty="0">
                        <a:solidFill>
                          <a:schemeClr val="tx1"/>
                        </a:solidFill>
                        <a:effectLst/>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512121390"/>
                  </a:ext>
                </a:extLst>
              </a:tr>
            </a:tbl>
          </a:graphicData>
        </a:graphic>
      </p:graphicFrame>
      <p:sp>
        <p:nvSpPr>
          <p:cNvPr id="17" name="TextBox 16">
            <a:extLst>
              <a:ext uri="{FF2B5EF4-FFF2-40B4-BE49-F238E27FC236}">
                <a16:creationId xmlns:a16="http://schemas.microsoft.com/office/drawing/2014/main" id="{37892667-BA04-9895-E453-0E45209DCD53}"/>
              </a:ext>
            </a:extLst>
          </p:cNvPr>
          <p:cNvSpPr txBox="1"/>
          <p:nvPr/>
        </p:nvSpPr>
        <p:spPr>
          <a:xfrm>
            <a:off x="222721" y="2004373"/>
            <a:ext cx="5015882" cy="461665"/>
          </a:xfrm>
          <a:prstGeom prst="rect">
            <a:avLst/>
          </a:prstGeom>
          <a:noFill/>
        </p:spPr>
        <p:txBody>
          <a:bodyPr wrap="square">
            <a:spAutoFit/>
          </a:bodyPr>
          <a:lstStyle/>
          <a:p>
            <a:pPr algn="just" fontAlgn="base"/>
            <a:r>
              <a:rPr lang="vi-VN" sz="2400" b="1" dirty="0">
                <a:solidFill>
                  <a:srgbClr val="FF0000"/>
                </a:solidFill>
              </a:rPr>
              <a:t>3. Luật công an nhân dân</a:t>
            </a:r>
            <a:r>
              <a:rPr lang="vi-VN" sz="2400" b="1" i="0" u="none" strike="noStrike" dirty="0">
                <a:solidFill>
                  <a:srgbClr val="FF0000"/>
                </a:solidFill>
                <a:effectLst/>
              </a:rPr>
              <a:t> </a:t>
            </a:r>
          </a:p>
        </p:txBody>
      </p:sp>
    </p:spTree>
    <p:extLst>
      <p:ext uri="{BB962C8B-B14F-4D97-AF65-F5344CB8AC3E}">
        <p14:creationId xmlns:p14="http://schemas.microsoft.com/office/powerpoint/2010/main" val="227825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100013" y="1259206"/>
            <a:ext cx="8943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spcBef>
                <a:spcPct val="0"/>
              </a:spcBef>
              <a:buClrTx/>
              <a:buSzTx/>
              <a:buFontTx/>
              <a:buNone/>
            </a:pPr>
            <a:r>
              <a:rPr lang="en-US" altLang="en-US" dirty="0">
                <a:solidFill>
                  <a:srgbClr val="C00000"/>
                </a:solidFill>
                <a:latin typeface="Arial" panose="020B0604020202020204" pitchFamily="34" charset="0"/>
                <a:cs typeface="Arial" panose="020B0604020202020204" pitchFamily="34" charset="0"/>
              </a:rPr>
              <a:t>I. NỘI DUNG CƠ BẢN CỦA LUẬT GIÁO DỤC</a:t>
            </a:r>
            <a:r>
              <a:rPr lang="vi-VN" altLang="en-US" dirty="0">
                <a:solidFill>
                  <a:srgbClr val="C00000"/>
                </a:solidFill>
                <a:latin typeface="Arial" panose="020B0604020202020204" pitchFamily="34" charset="0"/>
                <a:cs typeface="Arial" panose="020B0604020202020204" pitchFamily="34" charset="0"/>
              </a:rPr>
              <a:t> QP &amp; AN</a:t>
            </a:r>
            <a:endParaRPr lang="en-US" altLang="en-US" i="1" dirty="0">
              <a:solidFill>
                <a:srgbClr val="C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C00667C-C718-F44D-4E21-A075F9EB3D33}"/>
              </a:ext>
            </a:extLst>
          </p:cNvPr>
          <p:cNvSpPr txBox="1"/>
          <p:nvPr/>
        </p:nvSpPr>
        <p:spPr>
          <a:xfrm>
            <a:off x="158082" y="1619457"/>
            <a:ext cx="8885906" cy="5170646"/>
          </a:xfrm>
          <a:prstGeom prst="rect">
            <a:avLst/>
          </a:prstGeom>
          <a:noFill/>
        </p:spPr>
        <p:txBody>
          <a:bodyPr wrap="square">
            <a:spAutoFit/>
          </a:bodyPr>
          <a:lstStyle/>
          <a:p>
            <a:pPr algn="just" fontAlgn="base"/>
            <a:r>
              <a:rPr lang="vi-VN" sz="2400" b="1" dirty="0">
                <a:solidFill>
                  <a:srgbClr val="FF0000"/>
                </a:solidFill>
              </a:rPr>
              <a:t>3. </a:t>
            </a:r>
            <a:r>
              <a:rPr lang="vi-VN" sz="2400" b="1" dirty="0" err="1">
                <a:solidFill>
                  <a:srgbClr val="FF0000"/>
                </a:solidFill>
              </a:rPr>
              <a:t>Luật</a:t>
            </a:r>
            <a:r>
              <a:rPr lang="vi-VN" sz="2400" b="1" dirty="0">
                <a:solidFill>
                  <a:srgbClr val="FF0000"/>
                </a:solidFill>
              </a:rPr>
              <a:t> công an nhân dân</a:t>
            </a:r>
          </a:p>
          <a:p>
            <a:r>
              <a:rPr lang="pl-PL" b="1" dirty="0"/>
              <a:t>Điều 31. Nghĩa vụ, trách nhiệm của sĩ quan, hạ sĩ quan, chiến sĩ Công an nhân dân</a:t>
            </a:r>
            <a:endParaRPr lang="en-US" dirty="0"/>
          </a:p>
          <a:p>
            <a:pPr algn="just"/>
            <a:r>
              <a:rPr lang="pl-PL" sz="2400" dirty="0">
                <a:latin typeface="Arial" panose="020B0604020202020204" pitchFamily="34" charset="0"/>
                <a:cs typeface="Arial" panose="020B0604020202020204" pitchFamily="34" charset="0"/>
              </a:rPr>
              <a:t>- Tuyệt đối trung thành với Tổ quốc, Nhân dân, với Đảng và Nhà nước.</a:t>
            </a:r>
            <a:endParaRPr lang="en-US" sz="2400" dirty="0">
              <a:latin typeface="Arial" panose="020B0604020202020204" pitchFamily="34" charset="0"/>
              <a:cs typeface="Arial" panose="020B0604020202020204" pitchFamily="34" charset="0"/>
            </a:endParaRPr>
          </a:p>
          <a:p>
            <a:pPr algn="just"/>
            <a:r>
              <a:rPr lang="pl-PL" sz="2400" dirty="0">
                <a:latin typeface="Arial" panose="020B0604020202020204" pitchFamily="34" charset="0"/>
                <a:cs typeface="Arial" panose="020B0604020202020204" pitchFamily="34" charset="0"/>
              </a:rPr>
              <a:t>- Nghiêm chỉnh chấp hành chủ trương, đường lối của Đảng, chính sách, pháp luật của Nhà nước, điều lệnh Công an nhân </a:t>
            </a:r>
            <a:r>
              <a:rPr lang="pl-PL" sz="2400" dirty="0" smtClean="0">
                <a:latin typeface="Arial" panose="020B0604020202020204" pitchFamily="34" charset="0"/>
                <a:cs typeface="Arial" panose="020B0604020202020204" pitchFamily="34" charset="0"/>
              </a:rPr>
              <a:t>dân- </a:t>
            </a:r>
            <a:r>
              <a:rPr lang="pl-PL" sz="2400" dirty="0">
                <a:latin typeface="Arial" panose="020B0604020202020204" pitchFamily="34" charset="0"/>
                <a:cs typeface="Arial" panose="020B0604020202020204" pitchFamily="34" charset="0"/>
              </a:rPr>
              <a:t>Trung thực, dũng cảm, cảnh giác, sẵn sàng chiến đấu, hoàn thành mọi nhiệm vụ được giao.</a:t>
            </a:r>
            <a:endParaRPr lang="en-US" sz="2400" dirty="0">
              <a:latin typeface="Arial" panose="020B0604020202020204" pitchFamily="34" charset="0"/>
              <a:cs typeface="Arial" panose="020B0604020202020204" pitchFamily="34" charset="0"/>
            </a:endParaRPr>
          </a:p>
          <a:p>
            <a:pPr algn="just"/>
            <a:r>
              <a:rPr lang="pl-PL" sz="2400" dirty="0">
                <a:latin typeface="Arial" panose="020B0604020202020204" pitchFamily="34" charset="0"/>
                <a:cs typeface="Arial" panose="020B0604020202020204" pitchFamily="34" charset="0"/>
              </a:rPr>
              <a:t>- Tôn trọng và bảo vệ quyền, lợi ích hợp pháp của cơ quan, tổ chức, cá nhân</a:t>
            </a:r>
            <a:r>
              <a:rPr lang="pl-PL" sz="2400" dirty="0" smtClean="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kính trọng, lễ phép đối với Nhân dân.</a:t>
            </a:r>
            <a:endParaRPr lang="en-US" sz="2400" dirty="0">
              <a:latin typeface="Arial" panose="020B0604020202020204" pitchFamily="34" charset="0"/>
              <a:cs typeface="Arial" panose="020B0604020202020204" pitchFamily="34" charset="0"/>
            </a:endParaRPr>
          </a:p>
          <a:p>
            <a:pPr algn="just"/>
            <a:r>
              <a:rPr lang="pl-PL" sz="2400" dirty="0">
                <a:latin typeface="Arial" panose="020B0604020202020204" pitchFamily="34" charset="0"/>
                <a:cs typeface="Arial" panose="020B0604020202020204" pitchFamily="34" charset="0"/>
              </a:rPr>
              <a:t>- Thường xuyên học tập nâng cao trình độ </a:t>
            </a:r>
            <a:r>
              <a:rPr lang="pl-PL" sz="2400" dirty="0" smtClean="0">
                <a:latin typeface="Arial" panose="020B0604020202020204" pitchFamily="34" charset="0"/>
                <a:cs typeface="Arial" panose="020B0604020202020204" pitchFamily="34" charset="0"/>
              </a:rPr>
              <a:t>chuyên </a:t>
            </a:r>
            <a:r>
              <a:rPr lang="pl-PL" sz="2400" dirty="0">
                <a:latin typeface="Arial" panose="020B0604020202020204" pitchFamily="34" charset="0"/>
                <a:cs typeface="Arial" panose="020B0604020202020204" pitchFamily="34" charset="0"/>
              </a:rPr>
              <a:t>môn, nghiệp vụ; rèn luyện phẩm chất cách mạng, ý thức tổ chức kỷ luật và thể lực.</a:t>
            </a:r>
            <a:endParaRPr lang="en-US" sz="2400" dirty="0">
              <a:latin typeface="Arial" panose="020B0604020202020204" pitchFamily="34" charset="0"/>
              <a:cs typeface="Arial" panose="020B0604020202020204" pitchFamily="34" charset="0"/>
            </a:endParaRPr>
          </a:p>
          <a:p>
            <a:pPr algn="just"/>
            <a:r>
              <a:rPr lang="pl-PL" sz="2400" dirty="0">
                <a:latin typeface="Arial" panose="020B0604020202020204" pitchFamily="34" charset="0"/>
                <a:cs typeface="Arial" panose="020B0604020202020204" pitchFamily="34" charset="0"/>
              </a:rPr>
              <a:t>- Chịu trách nhiệm trước pháp luật và cấp </a:t>
            </a:r>
            <a:r>
              <a:rPr lang="pl-PL" sz="2400" dirty="0" smtClean="0">
                <a:latin typeface="Arial" panose="020B0604020202020204" pitchFamily="34" charset="0"/>
                <a:cs typeface="Arial" panose="020B0604020202020204" pitchFamily="34" charset="0"/>
              </a:rPr>
              <a:t>trên</a:t>
            </a:r>
            <a:r>
              <a:rPr lang="en-US" sz="2400" dirty="0" smtClean="0">
                <a:latin typeface="Arial" panose="020B0604020202020204" pitchFamily="34" charset="0"/>
                <a:cs typeface="Arial" panose="020B0604020202020204" pitchFamily="34" charset="0"/>
              </a:rPr>
              <a:t>.</a:t>
            </a:r>
            <a:endParaRPr lang="vi-VN" sz="24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65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 calcmode="lin" valueType="num">
                                      <p:cBhvr additive="base">
                                        <p:cTn id="1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 calcmode="lin" valueType="num">
                                      <p:cBhvr additive="base">
                                        <p:cTn id="20"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 calcmode="lin" valueType="num">
                                      <p:cBhvr additive="base">
                                        <p:cTn id="26"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 calcmode="lin" valueType="num">
                                      <p:cBhvr additive="base">
                                        <p:cTn id="32"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xEl>
                                              <p:pRg st="6" end="6"/>
                                            </p:txEl>
                                          </p:spTgt>
                                        </p:tgtEl>
                                        <p:attrNameLst>
                                          <p:attrName>style.visibility</p:attrName>
                                        </p:attrNameLst>
                                      </p:cBhvr>
                                      <p:to>
                                        <p:strVal val="visible"/>
                                      </p:to>
                                    </p:set>
                                    <p:animEffect transition="in" filter="fade">
                                      <p:cBhvr>
                                        <p:cTn id="38" dur="1000"/>
                                        <p:tgtEl>
                                          <p:spTgt spid="14">
                                            <p:txEl>
                                              <p:pRg st="6" end="6"/>
                                            </p:txEl>
                                          </p:spTgt>
                                        </p:tgtEl>
                                      </p:cBhvr>
                                    </p:animEffect>
                                    <p:anim calcmode="lin" valueType="num">
                                      <p:cBhvr>
                                        <p:cTn id="39"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114300" rtl="0">
              <a:spcBef>
                <a:spcPts val="0"/>
              </a:spcBef>
              <a:spcAft>
                <a:spcPts val="0"/>
              </a:spcAft>
            </a:pPr>
            <a:r>
              <a:rPr lang="vi-VN" sz="2800" b="1" i="0" u="none" strike="noStrike" dirty="0">
                <a:solidFill>
                  <a:srgbClr val="C00000"/>
                </a:solidFill>
                <a:effectLst/>
                <a:latin typeface="+mn-lt"/>
              </a:rPr>
              <a:t>II. </a:t>
            </a:r>
            <a:r>
              <a:rPr lang="sq-AL" sz="2800" b="1" dirty="0">
                <a:solidFill>
                  <a:srgbClr val="C00000"/>
                </a:solidFill>
                <a:effectLst/>
                <a:latin typeface="+mn-lt"/>
                <a:ea typeface="Calibri" panose="020F0502020204030204" pitchFamily="34" charset="0"/>
              </a:rPr>
              <a:t>PHẤN ĐẤU TRỞ THÀNH SĨ QUAN QUÂN ĐỘI VÀ CÔNG AN NHÂN DÂN VIỆT NAM</a:t>
            </a:r>
            <a:endParaRPr lang="en-US" altLang="en-US" sz="2800" i="1" dirty="0">
              <a:solidFill>
                <a:srgbClr val="C00000"/>
              </a:solidFill>
              <a:latin typeface="+mn-lt"/>
              <a:cs typeface="Arial" panose="020B0604020202020204" pitchFamily="34" charset="0"/>
            </a:endParaRPr>
          </a:p>
          <a:p>
            <a:pPr algn="ctr">
              <a:spcBef>
                <a:spcPct val="0"/>
              </a:spcBef>
              <a:buClrTx/>
              <a:buSzTx/>
              <a:buFontTx/>
              <a:buNone/>
            </a:pPr>
            <a:r>
              <a:rPr lang="vi-VN" sz="2000" dirty="0"/>
              <a:t/>
            </a: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67029" y="2262463"/>
            <a:ext cx="2739861" cy="4401205"/>
          </a:xfrm>
          <a:prstGeom prst="rect">
            <a:avLst/>
          </a:prstGeom>
          <a:noFill/>
        </p:spPr>
        <p:txBody>
          <a:bodyPr wrap="square">
            <a:spAutoFit/>
          </a:bodyPr>
          <a:lstStyle/>
          <a:p>
            <a:pPr algn="just" rtl="0" fontAlgn="base">
              <a:spcBef>
                <a:spcPts val="0"/>
              </a:spcBef>
              <a:spcAft>
                <a:spcPts val="0"/>
              </a:spcAft>
            </a:pPr>
            <a:r>
              <a:rPr lang="vi-VN" sz="2000" b="1" i="0" u="none" strike="noStrike" dirty="0" err="1">
                <a:solidFill>
                  <a:srgbClr val="FF0000"/>
                </a:solidFill>
                <a:effectLst/>
              </a:rPr>
              <a:t>Điều</a:t>
            </a:r>
            <a:r>
              <a:rPr lang="vi-VN" sz="2000" b="1" i="0" u="none" strike="noStrike" dirty="0">
                <a:solidFill>
                  <a:srgbClr val="FF0000"/>
                </a:solidFill>
                <a:effectLst/>
              </a:rPr>
              <a:t> </a:t>
            </a:r>
            <a:r>
              <a:rPr lang="vi-VN" sz="2000" b="1" i="0" u="none" strike="noStrike" dirty="0" err="1">
                <a:solidFill>
                  <a:srgbClr val="FF0000"/>
                </a:solidFill>
                <a:effectLst/>
              </a:rPr>
              <a:t>kiện</a:t>
            </a:r>
            <a:r>
              <a:rPr lang="vi-VN" sz="2000" b="1" i="0" u="none" strike="noStrike" dirty="0">
                <a:solidFill>
                  <a:srgbClr val="FF0000"/>
                </a:solidFill>
                <a:effectLst/>
              </a:rPr>
              <a:t> </a:t>
            </a:r>
            <a:r>
              <a:rPr lang="vi-VN" sz="2000" b="1" i="0" u="none" strike="noStrike" dirty="0" err="1">
                <a:solidFill>
                  <a:srgbClr val="FF0000"/>
                </a:solidFill>
                <a:effectLst/>
              </a:rPr>
              <a:t>tuyển</a:t>
            </a:r>
            <a:r>
              <a:rPr lang="vi-VN" sz="2000" b="1" i="0" u="none" strike="noStrike" dirty="0">
                <a:solidFill>
                  <a:srgbClr val="FF0000"/>
                </a:solidFill>
                <a:effectLst/>
              </a:rPr>
              <a:t> </a:t>
            </a:r>
            <a:r>
              <a:rPr lang="vi-VN" sz="2000" b="1" i="0" u="none" strike="noStrike" dirty="0" err="1">
                <a:solidFill>
                  <a:srgbClr val="FF0000"/>
                </a:solidFill>
                <a:effectLst/>
              </a:rPr>
              <a:t>chọn</a:t>
            </a:r>
            <a:r>
              <a:rPr lang="vi-VN" sz="2000" b="1" i="0" u="none" strike="noStrike" dirty="0">
                <a:solidFill>
                  <a:srgbClr val="FF0000"/>
                </a:solidFill>
                <a:effectLst/>
              </a:rPr>
              <a:t>, </a:t>
            </a:r>
            <a:r>
              <a:rPr lang="vi-VN" sz="2000" b="1" i="0" u="none" strike="noStrike" dirty="0" err="1">
                <a:solidFill>
                  <a:srgbClr val="FF0000"/>
                </a:solidFill>
                <a:effectLst/>
              </a:rPr>
              <a:t>đào</a:t>
            </a:r>
            <a:r>
              <a:rPr lang="vi-VN" sz="2000" b="1" i="0" u="none" strike="noStrike" dirty="0">
                <a:solidFill>
                  <a:srgbClr val="FF0000"/>
                </a:solidFill>
                <a:effectLst/>
              </a:rPr>
              <a:t> </a:t>
            </a:r>
            <a:r>
              <a:rPr lang="vi-VN" sz="2000" b="1" i="0" u="none" strike="noStrike" dirty="0" err="1">
                <a:solidFill>
                  <a:srgbClr val="FF0000"/>
                </a:solidFill>
                <a:effectLst/>
              </a:rPr>
              <a:t>tạo</a:t>
            </a:r>
            <a:r>
              <a:rPr lang="vi-VN" sz="2000" b="1" i="0" u="none" strike="noStrike" dirty="0">
                <a:solidFill>
                  <a:srgbClr val="FF0000"/>
                </a:solidFill>
                <a:effectLst/>
              </a:rPr>
              <a:t> </a:t>
            </a:r>
            <a:r>
              <a:rPr lang="vi-VN" sz="2000" b="1" i="0" u="none" strike="noStrike" dirty="0" err="1">
                <a:solidFill>
                  <a:srgbClr val="FF0000"/>
                </a:solidFill>
                <a:effectLst/>
              </a:rPr>
              <a:t>sĩ</a:t>
            </a:r>
            <a:r>
              <a:rPr lang="vi-VN" sz="2000" b="1" i="0" u="none" strike="noStrike" dirty="0">
                <a:solidFill>
                  <a:srgbClr val="FF0000"/>
                </a:solidFill>
                <a:effectLst/>
              </a:rPr>
              <a:t> quan. (</a:t>
            </a:r>
            <a:r>
              <a:rPr lang="vi-VN" sz="2000" b="1" i="0" u="none" strike="noStrike" dirty="0" err="1">
                <a:solidFill>
                  <a:srgbClr val="FF0000"/>
                </a:solidFill>
                <a:effectLst/>
              </a:rPr>
              <a:t>điều</a:t>
            </a:r>
            <a:r>
              <a:rPr lang="vi-VN" sz="2000" b="1" i="0" u="none" strike="noStrike" dirty="0">
                <a:solidFill>
                  <a:srgbClr val="FF0000"/>
                </a:solidFill>
                <a:effectLst/>
              </a:rPr>
              <a:t> 4)</a:t>
            </a:r>
          </a:p>
          <a:p>
            <a:pPr algn="just" rtl="0" fontAlgn="base">
              <a:spcBef>
                <a:spcPts val="0"/>
              </a:spcBef>
              <a:spcAft>
                <a:spcPts val="0"/>
              </a:spcAft>
            </a:pPr>
            <a:r>
              <a:rPr lang="vi-VN" sz="2000" b="0" i="0" u="none" strike="noStrike" dirty="0">
                <a:solidFill>
                  <a:srgbClr val="000000"/>
                </a:solidFill>
                <a:effectLst/>
              </a:rPr>
              <a:t>Công dân </a:t>
            </a:r>
            <a:r>
              <a:rPr lang="vi-VN" sz="2000" b="0" i="0" u="none" strike="noStrike" dirty="0" err="1">
                <a:solidFill>
                  <a:srgbClr val="000000"/>
                </a:solidFill>
                <a:effectLst/>
              </a:rPr>
              <a:t>nước</a:t>
            </a:r>
            <a:r>
              <a:rPr lang="vi-VN" sz="2000" b="0" i="0" u="none" strike="noStrike" dirty="0">
                <a:solidFill>
                  <a:srgbClr val="000000"/>
                </a:solidFill>
                <a:effectLst/>
              </a:rPr>
              <a:t> CHXHCN </a:t>
            </a:r>
            <a:r>
              <a:rPr lang="vi-VN" sz="2000" b="0" i="0" u="none" strike="noStrike" dirty="0" err="1">
                <a:solidFill>
                  <a:srgbClr val="000000"/>
                </a:solidFill>
                <a:effectLst/>
              </a:rPr>
              <a:t>Việt</a:t>
            </a:r>
            <a:r>
              <a:rPr lang="vi-VN" sz="2000" b="0" i="0" u="none" strike="noStrike" dirty="0">
                <a:solidFill>
                  <a:srgbClr val="000000"/>
                </a:solidFill>
                <a:effectLst/>
              </a:rPr>
              <a:t> Nam </a:t>
            </a:r>
            <a:r>
              <a:rPr lang="vi-VN" sz="2000" b="0" i="0" u="none" strike="noStrike" dirty="0" err="1">
                <a:solidFill>
                  <a:srgbClr val="000000"/>
                </a:solidFill>
                <a:effectLst/>
              </a:rPr>
              <a:t>có</a:t>
            </a:r>
            <a:r>
              <a:rPr lang="vi-VN" sz="2000" b="0" i="0" u="none" strike="noStrike" dirty="0">
                <a:solidFill>
                  <a:srgbClr val="000000"/>
                </a:solidFill>
                <a:effectLst/>
              </a:rPr>
              <a:t> </a:t>
            </a:r>
            <a:r>
              <a:rPr lang="vi-VN" sz="2000" b="0" i="0" u="none" strike="noStrike" dirty="0" err="1">
                <a:solidFill>
                  <a:srgbClr val="000000"/>
                </a:solidFill>
                <a:effectLst/>
              </a:rPr>
              <a:t>đủ</a:t>
            </a:r>
            <a:r>
              <a:rPr lang="vi-VN" sz="2000" b="0" i="0" u="none" strike="noStrike" dirty="0">
                <a:solidFill>
                  <a:srgbClr val="000000"/>
                </a:solidFill>
                <a:effectLst/>
              </a:rPr>
              <a:t> tiêu </a:t>
            </a:r>
            <a:r>
              <a:rPr lang="vi-VN" sz="2000" b="0" i="0" u="none" strike="noStrike" dirty="0" err="1">
                <a:solidFill>
                  <a:srgbClr val="000000"/>
                </a:solidFill>
                <a:effectLst/>
              </a:rPr>
              <a:t>chuẩn</a:t>
            </a:r>
            <a:r>
              <a:rPr lang="vi-VN" sz="2000" b="0" i="0" u="none" strike="noStrike" dirty="0">
                <a:solidFill>
                  <a:srgbClr val="000000"/>
                </a:solidFill>
                <a:effectLst/>
              </a:rPr>
              <a:t> </a:t>
            </a:r>
            <a:r>
              <a:rPr lang="vi-VN" sz="2000" b="0" i="0" u="none" strike="noStrike" dirty="0" err="1">
                <a:solidFill>
                  <a:srgbClr val="000000"/>
                </a:solidFill>
                <a:effectLst/>
              </a:rPr>
              <a:t>về</a:t>
            </a:r>
            <a:r>
              <a:rPr lang="vi-VN" sz="2000" b="0" i="0" u="none" strike="noStrike" dirty="0">
                <a:solidFill>
                  <a:srgbClr val="000000"/>
                </a:solidFill>
                <a:effectLst/>
              </a:rPr>
              <a:t> </a:t>
            </a:r>
            <a:r>
              <a:rPr lang="vi-VN" sz="2000" b="0" i="0" u="none" strike="noStrike" dirty="0" err="1">
                <a:solidFill>
                  <a:srgbClr val="000000"/>
                </a:solidFill>
                <a:effectLst/>
              </a:rPr>
              <a:t>chính</a:t>
            </a:r>
            <a:r>
              <a:rPr lang="vi-VN" sz="2000" b="0" i="0" u="none" strike="noStrike" dirty="0">
                <a:solidFill>
                  <a:srgbClr val="000000"/>
                </a:solidFill>
                <a:effectLst/>
              </a:rPr>
              <a:t> </a:t>
            </a:r>
            <a:r>
              <a:rPr lang="vi-VN" sz="2000" b="0" i="0" u="none" strike="noStrike" dirty="0" err="1">
                <a:solidFill>
                  <a:srgbClr val="000000"/>
                </a:solidFill>
                <a:effectLst/>
              </a:rPr>
              <a:t>trị</a:t>
            </a:r>
            <a:r>
              <a:rPr lang="vi-VN" sz="2000" b="0" i="0" u="none" strike="noStrike" dirty="0">
                <a:solidFill>
                  <a:srgbClr val="000000"/>
                </a:solidFill>
                <a:effectLst/>
              </a:rPr>
              <a:t>, </a:t>
            </a:r>
            <a:r>
              <a:rPr lang="vi-VN" sz="2000" b="0" i="0" u="none" strike="noStrike" dirty="0" err="1">
                <a:solidFill>
                  <a:srgbClr val="000000"/>
                </a:solidFill>
                <a:effectLst/>
              </a:rPr>
              <a:t>phẩm</a:t>
            </a:r>
            <a:r>
              <a:rPr lang="vi-VN" sz="2000" b="0" i="0" u="none" strike="noStrike" dirty="0">
                <a:solidFill>
                  <a:srgbClr val="000000"/>
                </a:solidFill>
                <a:effectLst/>
              </a:rPr>
              <a:t> </a:t>
            </a:r>
            <a:r>
              <a:rPr lang="vi-VN" sz="2000" b="0" i="0" u="none" strike="noStrike" dirty="0" err="1">
                <a:solidFill>
                  <a:srgbClr val="000000"/>
                </a:solidFill>
                <a:effectLst/>
              </a:rPr>
              <a:t>chất</a:t>
            </a:r>
            <a:r>
              <a:rPr lang="vi-VN" sz="2000" b="0" i="0" u="none" strike="noStrike" dirty="0">
                <a:solidFill>
                  <a:srgbClr val="000000"/>
                </a:solidFill>
                <a:effectLst/>
              </a:rPr>
              <a:t> </a:t>
            </a:r>
            <a:r>
              <a:rPr lang="vi-VN" sz="2000" b="0" i="0" u="none" strike="noStrike" dirty="0" err="1">
                <a:solidFill>
                  <a:srgbClr val="000000"/>
                </a:solidFill>
                <a:effectLst/>
              </a:rPr>
              <a:t>đạo</a:t>
            </a:r>
            <a:r>
              <a:rPr lang="vi-VN" sz="2000" b="0" i="0" u="none" strike="noStrike" dirty="0">
                <a:solidFill>
                  <a:srgbClr val="000000"/>
                </a:solidFill>
                <a:effectLst/>
              </a:rPr>
              <a:t> </a:t>
            </a:r>
            <a:r>
              <a:rPr lang="vi-VN" sz="2000" b="0" i="0" u="none" strike="noStrike" dirty="0" err="1">
                <a:solidFill>
                  <a:srgbClr val="000000"/>
                </a:solidFill>
                <a:effectLst/>
              </a:rPr>
              <a:t>đức</a:t>
            </a:r>
            <a:r>
              <a:rPr lang="vi-VN" sz="2000" b="0" i="0" u="none" strike="noStrike" dirty="0">
                <a:solidFill>
                  <a:srgbClr val="000000"/>
                </a:solidFill>
                <a:effectLst/>
              </a:rPr>
              <a:t>, </a:t>
            </a:r>
            <a:r>
              <a:rPr lang="vi-VN" sz="2000" b="0" i="0" u="none" strike="noStrike" dirty="0" err="1">
                <a:solidFill>
                  <a:srgbClr val="000000"/>
                </a:solidFill>
                <a:effectLst/>
              </a:rPr>
              <a:t>trình</a:t>
            </a:r>
            <a:r>
              <a:rPr lang="vi-VN" sz="2000" b="0" i="0" u="none" strike="noStrike" dirty="0">
                <a:solidFill>
                  <a:srgbClr val="000000"/>
                </a:solidFill>
                <a:effectLst/>
              </a:rPr>
              <a:t> </a:t>
            </a:r>
            <a:r>
              <a:rPr lang="vi-VN" sz="2000" b="0" i="0" u="none" strike="noStrike" dirty="0" err="1">
                <a:solidFill>
                  <a:srgbClr val="000000"/>
                </a:solidFill>
                <a:effectLst/>
              </a:rPr>
              <a:t>độ</a:t>
            </a:r>
            <a:r>
              <a:rPr lang="vi-VN" sz="2000" b="0" i="0" u="none" strike="noStrike" dirty="0">
                <a:solidFill>
                  <a:srgbClr val="000000"/>
                </a:solidFill>
                <a:effectLst/>
              </a:rPr>
              <a:t> </a:t>
            </a:r>
            <a:r>
              <a:rPr lang="vi-VN" sz="2000" b="0" i="0" u="none" strike="noStrike" dirty="0" err="1">
                <a:solidFill>
                  <a:srgbClr val="000000"/>
                </a:solidFill>
                <a:effectLst/>
              </a:rPr>
              <a:t>học</a:t>
            </a:r>
            <a:r>
              <a:rPr lang="vi-VN" sz="2000" b="0" i="0" u="none" strike="noStrike" dirty="0">
                <a:solidFill>
                  <a:srgbClr val="000000"/>
                </a:solidFill>
                <a:effectLst/>
              </a:rPr>
              <a:t> </a:t>
            </a:r>
            <a:r>
              <a:rPr lang="vi-VN" sz="2000" b="0" i="0" u="none" strike="noStrike" dirty="0" err="1">
                <a:solidFill>
                  <a:srgbClr val="000000"/>
                </a:solidFill>
                <a:effectLst/>
              </a:rPr>
              <a:t>vấn</a:t>
            </a:r>
            <a:r>
              <a:rPr lang="vi-VN" sz="2000" b="0" i="0" u="none" strike="noStrike" dirty="0">
                <a:solidFill>
                  <a:srgbClr val="000000"/>
                </a:solidFill>
                <a:effectLst/>
              </a:rPr>
              <a:t>, </a:t>
            </a:r>
            <a:r>
              <a:rPr lang="vi-VN" sz="2000" b="0" i="0" u="none" strike="noStrike" dirty="0" err="1">
                <a:solidFill>
                  <a:srgbClr val="000000"/>
                </a:solidFill>
                <a:effectLst/>
              </a:rPr>
              <a:t>sức</a:t>
            </a:r>
            <a:r>
              <a:rPr lang="vi-VN" sz="2000" b="0" i="0" u="none" strike="noStrike" dirty="0">
                <a:solidFill>
                  <a:srgbClr val="000000"/>
                </a:solidFill>
                <a:effectLst/>
              </a:rPr>
              <a:t> </a:t>
            </a:r>
            <a:r>
              <a:rPr lang="vi-VN" sz="2000" b="0" i="0" u="none" strike="noStrike" dirty="0" err="1">
                <a:solidFill>
                  <a:srgbClr val="000000"/>
                </a:solidFill>
                <a:effectLst/>
              </a:rPr>
              <a:t>khỏe</a:t>
            </a:r>
            <a:r>
              <a:rPr lang="vi-VN" sz="2000" b="0" i="0" u="none" strike="noStrike" dirty="0">
                <a:solidFill>
                  <a:srgbClr val="000000"/>
                </a:solidFill>
                <a:effectLst/>
              </a:rPr>
              <a:t> </a:t>
            </a:r>
            <a:r>
              <a:rPr lang="vi-VN" sz="2000" b="0" i="0" u="none" strike="noStrike" dirty="0" err="1">
                <a:solidFill>
                  <a:srgbClr val="000000"/>
                </a:solidFill>
                <a:effectLst/>
              </a:rPr>
              <a:t>và</a:t>
            </a:r>
            <a:r>
              <a:rPr lang="vi-VN" sz="2000" b="0" i="0" u="none" strike="noStrike" dirty="0">
                <a:solidFill>
                  <a:srgbClr val="000000"/>
                </a:solidFill>
                <a:effectLst/>
              </a:rPr>
              <a:t> </a:t>
            </a:r>
            <a:r>
              <a:rPr lang="vi-VN" sz="2000" b="0" i="0" u="none" strike="noStrike" dirty="0" err="1">
                <a:solidFill>
                  <a:srgbClr val="000000"/>
                </a:solidFill>
                <a:effectLst/>
              </a:rPr>
              <a:t>tuổi</a:t>
            </a:r>
            <a:r>
              <a:rPr lang="vi-VN" sz="2000" b="0" i="0" u="none" strike="noStrike" dirty="0">
                <a:solidFill>
                  <a:srgbClr val="000000"/>
                </a:solidFill>
                <a:effectLst/>
              </a:rPr>
              <a:t> </a:t>
            </a:r>
            <a:r>
              <a:rPr lang="vi-VN" sz="2000" b="0" i="0" u="none" strike="noStrike" dirty="0" err="1">
                <a:solidFill>
                  <a:srgbClr val="000000"/>
                </a:solidFill>
                <a:effectLst/>
              </a:rPr>
              <a:t>đời</a:t>
            </a:r>
            <a:r>
              <a:rPr lang="vi-VN" sz="2000" b="0" i="0" u="none" strike="noStrike" dirty="0">
                <a:solidFill>
                  <a:srgbClr val="000000"/>
                </a:solidFill>
                <a:effectLst/>
              </a:rPr>
              <a:t>; </a:t>
            </a:r>
            <a:r>
              <a:rPr lang="vi-VN" sz="2000" b="0" i="0" u="none" strike="noStrike" dirty="0" err="1">
                <a:solidFill>
                  <a:srgbClr val="000000"/>
                </a:solidFill>
                <a:effectLst/>
              </a:rPr>
              <a:t>có</a:t>
            </a:r>
            <a:r>
              <a:rPr lang="vi-VN" sz="2000" b="0" i="0" u="none" strike="noStrike" dirty="0">
                <a:solidFill>
                  <a:srgbClr val="000000"/>
                </a:solidFill>
                <a:effectLst/>
              </a:rPr>
              <a:t> </a:t>
            </a:r>
            <a:r>
              <a:rPr lang="vi-VN" sz="2000" b="0" i="0" u="none" strike="noStrike" dirty="0" err="1">
                <a:solidFill>
                  <a:srgbClr val="000000"/>
                </a:solidFill>
                <a:effectLst/>
              </a:rPr>
              <a:t>nguyện</a:t>
            </a:r>
            <a:r>
              <a:rPr lang="vi-VN" sz="2000" b="0" i="0" u="none" strike="noStrike" dirty="0">
                <a:solidFill>
                  <a:srgbClr val="000000"/>
                </a:solidFill>
                <a:effectLst/>
              </a:rPr>
              <a:t> </a:t>
            </a:r>
            <a:r>
              <a:rPr lang="vi-VN" sz="2000" b="0" i="0" u="none" strike="noStrike" dirty="0" err="1">
                <a:solidFill>
                  <a:srgbClr val="000000"/>
                </a:solidFill>
                <a:effectLst/>
              </a:rPr>
              <a:t>vọng</a:t>
            </a:r>
            <a:r>
              <a:rPr lang="vi-VN" sz="2000" b="0" i="0" u="none" strike="noStrike" dirty="0">
                <a:solidFill>
                  <a:srgbClr val="000000"/>
                </a:solidFill>
                <a:effectLst/>
              </a:rPr>
              <a:t> </a:t>
            </a:r>
            <a:r>
              <a:rPr lang="vi-VN" sz="2000" b="0" i="0" u="none" strike="noStrike" dirty="0" err="1">
                <a:solidFill>
                  <a:srgbClr val="000000"/>
                </a:solidFill>
                <a:effectLst/>
              </a:rPr>
              <a:t>và</a:t>
            </a:r>
            <a:r>
              <a:rPr lang="vi-VN" sz="2000" b="0" i="0" u="none" strike="noStrike" dirty="0">
                <a:solidFill>
                  <a:srgbClr val="000000"/>
                </a:solidFill>
                <a:effectLst/>
              </a:rPr>
              <a:t> </a:t>
            </a:r>
            <a:r>
              <a:rPr lang="vi-VN" sz="2000" b="0" i="0" u="none" strike="noStrike" dirty="0" err="1">
                <a:solidFill>
                  <a:srgbClr val="000000"/>
                </a:solidFill>
                <a:effectLst/>
              </a:rPr>
              <a:t>khả</a:t>
            </a:r>
            <a:r>
              <a:rPr lang="vi-VN" sz="2000" b="0" i="0" u="none" strike="noStrike" dirty="0">
                <a:solidFill>
                  <a:srgbClr val="000000"/>
                </a:solidFill>
                <a:effectLst/>
              </a:rPr>
              <a:t> năng </a:t>
            </a:r>
            <a:r>
              <a:rPr lang="vi-VN" sz="2000" b="0" i="0" u="none" strike="noStrike" dirty="0" err="1">
                <a:solidFill>
                  <a:srgbClr val="000000"/>
                </a:solidFill>
                <a:effectLst/>
              </a:rPr>
              <a:t>hoạt</a:t>
            </a:r>
            <a:r>
              <a:rPr lang="vi-VN" sz="2000" b="0" i="0" u="none" strike="noStrike" dirty="0">
                <a:solidFill>
                  <a:srgbClr val="000000"/>
                </a:solidFill>
                <a:effectLst/>
              </a:rPr>
              <a:t> </a:t>
            </a:r>
            <a:r>
              <a:rPr lang="vi-VN" sz="2000" b="0" i="0" u="none" strike="noStrike" dirty="0" err="1">
                <a:solidFill>
                  <a:srgbClr val="000000"/>
                </a:solidFill>
                <a:effectLst/>
              </a:rPr>
              <a:t>động</a:t>
            </a:r>
            <a:r>
              <a:rPr lang="vi-VN" sz="2000" b="0" i="0" u="none" strike="noStrike" dirty="0">
                <a:solidFill>
                  <a:srgbClr val="000000"/>
                </a:solidFill>
                <a:effectLst/>
              </a:rPr>
              <a:t> trong </a:t>
            </a:r>
            <a:r>
              <a:rPr lang="vi-VN" sz="2000" b="0" i="0" u="none" strike="noStrike" dirty="0" err="1">
                <a:solidFill>
                  <a:srgbClr val="000000"/>
                </a:solidFill>
                <a:effectLst/>
              </a:rPr>
              <a:t>lĩnh</a:t>
            </a:r>
            <a:r>
              <a:rPr lang="vi-VN" sz="2000" b="0" i="0" u="none" strike="noStrike" dirty="0">
                <a:solidFill>
                  <a:srgbClr val="000000"/>
                </a:solidFill>
                <a:effectLst/>
              </a:rPr>
              <a:t> </a:t>
            </a:r>
            <a:r>
              <a:rPr lang="vi-VN" sz="2000" b="0" i="0" u="none" strike="noStrike" dirty="0" err="1">
                <a:solidFill>
                  <a:srgbClr val="000000"/>
                </a:solidFill>
                <a:effectLst/>
              </a:rPr>
              <a:t>vực</a:t>
            </a:r>
            <a:r>
              <a:rPr lang="vi-VN" sz="2000" b="0" i="0" u="none" strike="noStrike" dirty="0">
                <a:solidFill>
                  <a:srgbClr val="000000"/>
                </a:solidFill>
                <a:effectLst/>
              </a:rPr>
              <a:t> quân </a:t>
            </a:r>
            <a:r>
              <a:rPr lang="vi-VN" sz="2000" b="0" i="0" u="none" strike="noStrike" dirty="0" err="1">
                <a:solidFill>
                  <a:srgbClr val="000000"/>
                </a:solidFill>
                <a:effectLst/>
              </a:rPr>
              <a:t>sự</a:t>
            </a:r>
            <a:r>
              <a:rPr lang="vi-VN" sz="2000" b="0" i="0" u="none" strike="noStrike" dirty="0">
                <a:solidFill>
                  <a:srgbClr val="000000"/>
                </a:solidFill>
                <a:effectLst/>
              </a:rPr>
              <a:t> </a:t>
            </a:r>
            <a:r>
              <a:rPr lang="vi-VN" sz="2000" b="0" i="0" u="none" strike="noStrike" dirty="0" err="1">
                <a:solidFill>
                  <a:srgbClr val="000000"/>
                </a:solidFill>
                <a:effectLst/>
              </a:rPr>
              <a:t>thì</a:t>
            </a:r>
            <a:r>
              <a:rPr lang="vi-VN" sz="2000" b="0" i="0" u="none" strike="noStrike" dirty="0">
                <a:solidFill>
                  <a:srgbClr val="000000"/>
                </a:solidFill>
                <a:effectLst/>
              </a:rPr>
              <a:t> </a:t>
            </a:r>
            <a:r>
              <a:rPr lang="vi-VN" sz="2000" b="0" i="0" u="none" strike="noStrike" dirty="0" err="1">
                <a:solidFill>
                  <a:srgbClr val="000000"/>
                </a:solidFill>
                <a:effectLst/>
              </a:rPr>
              <a:t>có</a:t>
            </a:r>
            <a:r>
              <a:rPr lang="vi-VN" sz="2000" b="0" i="0" u="none" strike="noStrike" dirty="0">
                <a:solidFill>
                  <a:srgbClr val="000000"/>
                </a:solidFill>
                <a:effectLst/>
              </a:rPr>
              <a:t> </a:t>
            </a:r>
            <a:r>
              <a:rPr lang="vi-VN" sz="2000" b="0" i="0" u="none" strike="noStrike" dirty="0" err="1">
                <a:solidFill>
                  <a:srgbClr val="000000"/>
                </a:solidFill>
                <a:effectLst/>
              </a:rPr>
              <a:t>thể</a:t>
            </a:r>
            <a:r>
              <a:rPr lang="vi-VN" sz="2000" b="0" i="0" u="none" strike="noStrike" dirty="0">
                <a:solidFill>
                  <a:srgbClr val="000000"/>
                </a:solidFill>
                <a:effectLst/>
              </a:rPr>
              <a:t> </a:t>
            </a:r>
            <a:r>
              <a:rPr lang="vi-VN" sz="2000" b="0" i="0" u="none" strike="noStrike" dirty="0" err="1">
                <a:solidFill>
                  <a:srgbClr val="000000"/>
                </a:solidFill>
                <a:effectLst/>
              </a:rPr>
              <a:t>tuyển</a:t>
            </a:r>
            <a:r>
              <a:rPr lang="vi-VN" sz="2000" b="0" i="0" u="none" strike="noStrike" dirty="0">
                <a:solidFill>
                  <a:srgbClr val="000000"/>
                </a:solidFill>
                <a:effectLst/>
              </a:rPr>
              <a:t> </a:t>
            </a:r>
            <a:r>
              <a:rPr lang="vi-VN" sz="2000" b="0" i="0" u="none" strike="noStrike" dirty="0" err="1">
                <a:solidFill>
                  <a:srgbClr val="000000"/>
                </a:solidFill>
                <a:effectLst/>
              </a:rPr>
              <a:t>chọn</a:t>
            </a:r>
            <a:r>
              <a:rPr lang="vi-VN" sz="2000" b="0" i="0" u="none" strike="noStrike" dirty="0">
                <a:solidFill>
                  <a:srgbClr val="000000"/>
                </a:solidFill>
                <a:effectLst/>
              </a:rPr>
              <a:t> </a:t>
            </a:r>
            <a:r>
              <a:rPr lang="vi-VN" sz="2000" b="0" i="0" u="none" strike="noStrike" dirty="0" err="1">
                <a:solidFill>
                  <a:srgbClr val="000000"/>
                </a:solidFill>
                <a:effectLst/>
              </a:rPr>
              <a:t>đào</a:t>
            </a:r>
            <a:r>
              <a:rPr lang="vi-VN" sz="2000" b="0" i="0" u="none" strike="noStrike" dirty="0">
                <a:solidFill>
                  <a:srgbClr val="000000"/>
                </a:solidFill>
                <a:effectLst/>
              </a:rPr>
              <a:t> </a:t>
            </a:r>
            <a:r>
              <a:rPr lang="vi-VN" sz="2000" b="0" i="0" u="none" strike="noStrike" dirty="0" err="1">
                <a:solidFill>
                  <a:srgbClr val="000000"/>
                </a:solidFill>
                <a:effectLst/>
              </a:rPr>
              <a:t>tạo</a:t>
            </a:r>
            <a:r>
              <a:rPr lang="vi-VN" sz="2000" b="0" i="0" u="none" strike="noStrike" dirty="0">
                <a:solidFill>
                  <a:srgbClr val="000000"/>
                </a:solidFill>
                <a:effectLst/>
              </a:rPr>
              <a:t> </a:t>
            </a:r>
            <a:r>
              <a:rPr lang="vi-VN" sz="2000" b="0" i="0" u="none" strike="noStrike" dirty="0" err="1">
                <a:solidFill>
                  <a:srgbClr val="000000"/>
                </a:solidFill>
                <a:effectLst/>
              </a:rPr>
              <a:t>sĩ</a:t>
            </a:r>
            <a:r>
              <a:rPr lang="vi-VN" sz="2000" b="0" i="0" u="none" strike="noStrike" dirty="0">
                <a:solidFill>
                  <a:srgbClr val="000000"/>
                </a:solidFill>
                <a:effectLst/>
              </a:rPr>
              <a:t> quan.</a:t>
            </a:r>
          </a:p>
        </p:txBody>
      </p:sp>
      <p:pic>
        <p:nvPicPr>
          <p:cNvPr id="8194" name="Picture 2" descr="Những quy định chung về Luật Nghĩa vụ quân sự (07/10/2019)">
            <a:extLst>
              <a:ext uri="{FF2B5EF4-FFF2-40B4-BE49-F238E27FC236}">
                <a16:creationId xmlns:a16="http://schemas.microsoft.com/office/drawing/2014/main" id="{E0831E45-4AAF-6652-54BA-C9107B9AA6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9074" y="2218301"/>
            <a:ext cx="6087897"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1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barn(inVertical)">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fade">
                                      <p:cBhvr>
                                        <p:cTn id="19" dur="1000"/>
                                        <p:tgtEl>
                                          <p:spTgt spid="24">
                                            <p:txEl>
                                              <p:pRg st="1" end="1"/>
                                            </p:txEl>
                                          </p:spTgt>
                                        </p:tgtEl>
                                      </p:cBhvr>
                                    </p:animEffect>
                                    <p:anim calcmode="lin" valueType="num">
                                      <p:cBhvr>
                                        <p:cTn id="20"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74829"/>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114300" rtl="0">
              <a:spcBef>
                <a:spcPts val="0"/>
              </a:spcBef>
              <a:spcAft>
                <a:spcPts val="0"/>
              </a:spcAft>
            </a:pPr>
            <a:r>
              <a:rPr lang="vi-VN" sz="2800" b="1" i="0" u="none" strike="noStrike" dirty="0">
                <a:solidFill>
                  <a:srgbClr val="C00000"/>
                </a:solidFill>
                <a:effectLst/>
                <a:latin typeface="+mn-lt"/>
              </a:rPr>
              <a:t>II. </a:t>
            </a:r>
            <a:r>
              <a:rPr lang="sq-AL" sz="2800" b="1" dirty="0">
                <a:solidFill>
                  <a:srgbClr val="C00000"/>
                </a:solidFill>
                <a:effectLst/>
                <a:latin typeface="+mn-lt"/>
                <a:ea typeface="Calibri" panose="020F0502020204030204" pitchFamily="34" charset="0"/>
              </a:rPr>
              <a:t>PHẤN ĐẤU TRỞ THÀNH SĨ QUAN QUÂN ĐỘI VÀ CÔNG AN NHÂN DÂN VIỆT NAM</a:t>
            </a:r>
            <a:endParaRPr lang="en-US" altLang="en-US" sz="2800" i="1" dirty="0">
              <a:solidFill>
                <a:srgbClr val="C00000"/>
              </a:solidFill>
              <a:latin typeface="+mn-lt"/>
              <a:cs typeface="Arial" panose="020B0604020202020204" pitchFamily="34" charset="0"/>
            </a:endParaRPr>
          </a:p>
        </p:txBody>
      </p:sp>
      <p:sp>
        <p:nvSpPr>
          <p:cNvPr id="14" name="TextBox 13">
            <a:extLst>
              <a:ext uri="{FF2B5EF4-FFF2-40B4-BE49-F238E27FC236}">
                <a16:creationId xmlns:a16="http://schemas.microsoft.com/office/drawing/2014/main" id="{8C00667C-C718-F44D-4E21-A075F9EB3D33}"/>
              </a:ext>
            </a:extLst>
          </p:cNvPr>
          <p:cNvSpPr txBox="1"/>
          <p:nvPr/>
        </p:nvSpPr>
        <p:spPr>
          <a:xfrm>
            <a:off x="112760" y="2303130"/>
            <a:ext cx="4592464" cy="3785652"/>
          </a:xfrm>
          <a:prstGeom prst="rect">
            <a:avLst/>
          </a:prstGeom>
          <a:noFill/>
        </p:spPr>
        <p:txBody>
          <a:bodyPr wrap="square">
            <a:spAutoFit/>
          </a:bodyPr>
          <a:lstStyle/>
          <a:p>
            <a:pPr algn="just" rtl="0" fontAlgn="base">
              <a:spcBef>
                <a:spcPts val="0"/>
              </a:spcBef>
              <a:spcAft>
                <a:spcPts val="0"/>
              </a:spcAft>
            </a:pPr>
            <a:r>
              <a:rPr lang="vi-VN" sz="2400" b="1" dirty="0" err="1">
                <a:solidFill>
                  <a:srgbClr val="FF0000"/>
                </a:solidFill>
              </a:rPr>
              <a:t>Tuyển</a:t>
            </a:r>
            <a:r>
              <a:rPr lang="vi-VN" sz="2400" b="1" dirty="0">
                <a:solidFill>
                  <a:srgbClr val="FF0000"/>
                </a:solidFill>
              </a:rPr>
              <a:t> </a:t>
            </a:r>
            <a:r>
              <a:rPr lang="vi-VN" sz="2400" b="1" dirty="0" err="1">
                <a:solidFill>
                  <a:srgbClr val="FF0000"/>
                </a:solidFill>
              </a:rPr>
              <a:t>chọn</a:t>
            </a:r>
            <a:r>
              <a:rPr lang="vi-VN" sz="2400" b="1" dirty="0">
                <a:solidFill>
                  <a:srgbClr val="FF0000"/>
                </a:solidFill>
              </a:rPr>
              <a:t> công dân </a:t>
            </a:r>
            <a:r>
              <a:rPr lang="vi-VN" sz="2400" b="1" dirty="0" err="1">
                <a:solidFill>
                  <a:srgbClr val="FF0000"/>
                </a:solidFill>
              </a:rPr>
              <a:t>vào</a:t>
            </a:r>
            <a:r>
              <a:rPr lang="vi-VN" sz="2400" b="1" dirty="0">
                <a:solidFill>
                  <a:srgbClr val="FF0000"/>
                </a:solidFill>
              </a:rPr>
              <a:t> Công an nhân dân (</a:t>
            </a:r>
            <a:r>
              <a:rPr lang="vi-VN" sz="2400" b="1" dirty="0" err="1">
                <a:solidFill>
                  <a:srgbClr val="FF0000"/>
                </a:solidFill>
              </a:rPr>
              <a:t>điều</a:t>
            </a:r>
            <a:r>
              <a:rPr lang="vi-VN" sz="2400" b="1" dirty="0">
                <a:solidFill>
                  <a:srgbClr val="FF0000"/>
                </a:solidFill>
              </a:rPr>
              <a:t> 7)</a:t>
            </a:r>
          </a:p>
          <a:p>
            <a:pPr algn="just" rtl="0" fontAlgn="base">
              <a:spcBef>
                <a:spcPts val="0"/>
              </a:spcBef>
              <a:spcAft>
                <a:spcPts val="0"/>
              </a:spcAft>
            </a:pPr>
            <a:r>
              <a:rPr lang="vi-VN" sz="2400" b="0" i="0" u="none" strike="noStrike" dirty="0">
                <a:solidFill>
                  <a:srgbClr val="000000"/>
                </a:solidFill>
                <a:effectLst/>
              </a:rPr>
              <a:t>Công dân </a:t>
            </a:r>
            <a:r>
              <a:rPr lang="vi-VN" sz="2400" b="0" i="0" u="none" strike="noStrike" dirty="0" err="1">
                <a:solidFill>
                  <a:srgbClr val="000000"/>
                </a:solidFill>
                <a:effectLst/>
              </a:rPr>
              <a:t>nước</a:t>
            </a:r>
            <a:r>
              <a:rPr lang="vi-VN" sz="2400" b="0" i="0" u="none" strike="noStrike" dirty="0">
                <a:solidFill>
                  <a:srgbClr val="000000"/>
                </a:solidFill>
                <a:effectLst/>
              </a:rPr>
              <a:t> CHXHCN </a:t>
            </a:r>
            <a:r>
              <a:rPr lang="vi-VN" sz="2400" b="0" i="0" u="none" strike="noStrike" dirty="0" err="1">
                <a:solidFill>
                  <a:srgbClr val="000000"/>
                </a:solidFill>
                <a:effectLst/>
              </a:rPr>
              <a:t>Việt</a:t>
            </a:r>
            <a:r>
              <a:rPr lang="vi-VN" sz="2400" b="0" i="0" u="none" strike="noStrike" dirty="0">
                <a:solidFill>
                  <a:srgbClr val="000000"/>
                </a:solidFill>
                <a:effectLst/>
              </a:rPr>
              <a:t> Nam </a:t>
            </a:r>
            <a:r>
              <a:rPr lang="vi-VN" sz="2400" b="0" i="0" u="none" strike="noStrike" dirty="0" err="1">
                <a:solidFill>
                  <a:srgbClr val="000000"/>
                </a:solidFill>
                <a:effectLst/>
              </a:rPr>
              <a:t>có</a:t>
            </a:r>
            <a:r>
              <a:rPr lang="vi-VN" sz="2400" b="0" i="0" u="none" strike="noStrike" dirty="0">
                <a:solidFill>
                  <a:srgbClr val="000000"/>
                </a:solidFill>
                <a:effectLst/>
              </a:rPr>
              <a:t> </a:t>
            </a:r>
            <a:r>
              <a:rPr lang="vi-VN" sz="2400" b="0" i="0" u="none" strike="noStrike" dirty="0" err="1">
                <a:solidFill>
                  <a:srgbClr val="000000"/>
                </a:solidFill>
                <a:effectLst/>
              </a:rPr>
              <a:t>đủ</a:t>
            </a:r>
            <a:r>
              <a:rPr lang="vi-VN" sz="2400" b="0" i="0" u="none" strike="noStrike" dirty="0">
                <a:solidFill>
                  <a:srgbClr val="000000"/>
                </a:solidFill>
                <a:effectLst/>
              </a:rPr>
              <a:t> tiêu </a:t>
            </a:r>
            <a:r>
              <a:rPr lang="vi-VN" sz="2400" b="0" i="0" u="none" strike="noStrike" dirty="0" err="1">
                <a:solidFill>
                  <a:srgbClr val="000000"/>
                </a:solidFill>
                <a:effectLst/>
              </a:rPr>
              <a:t>chuẩn</a:t>
            </a:r>
            <a:r>
              <a:rPr lang="vi-VN" sz="2400" b="0" i="0" u="none" strike="noStrike" dirty="0">
                <a:solidFill>
                  <a:srgbClr val="000000"/>
                </a:solidFill>
                <a:effectLst/>
              </a:rPr>
              <a:t> </a:t>
            </a:r>
            <a:r>
              <a:rPr lang="vi-VN" sz="2400" b="0" i="0" u="none" strike="noStrike" dirty="0" err="1">
                <a:solidFill>
                  <a:srgbClr val="000000"/>
                </a:solidFill>
                <a:effectLst/>
              </a:rPr>
              <a:t>về</a:t>
            </a:r>
            <a:r>
              <a:rPr lang="vi-VN" sz="2400" b="0" i="0" u="none" strike="noStrike" dirty="0">
                <a:solidFill>
                  <a:srgbClr val="000000"/>
                </a:solidFill>
                <a:effectLst/>
              </a:rPr>
              <a:t> </a:t>
            </a:r>
            <a:r>
              <a:rPr lang="vi-VN" sz="2400" b="0" i="0" u="none" strike="noStrike" dirty="0" err="1">
                <a:solidFill>
                  <a:srgbClr val="000000"/>
                </a:solidFill>
                <a:effectLst/>
              </a:rPr>
              <a:t>chính</a:t>
            </a:r>
            <a:r>
              <a:rPr lang="vi-VN" sz="2400" b="0" i="0" u="none" strike="noStrike" dirty="0">
                <a:solidFill>
                  <a:srgbClr val="000000"/>
                </a:solidFill>
                <a:effectLst/>
              </a:rPr>
              <a:t> </a:t>
            </a:r>
            <a:r>
              <a:rPr lang="vi-VN" sz="2400" b="0" i="0" u="none" strike="noStrike" dirty="0" err="1">
                <a:solidFill>
                  <a:srgbClr val="000000"/>
                </a:solidFill>
                <a:effectLst/>
              </a:rPr>
              <a:t>trị</a:t>
            </a:r>
            <a:r>
              <a:rPr lang="vi-VN" sz="2400" b="0" i="0" u="none" strike="noStrike" dirty="0">
                <a:solidFill>
                  <a:srgbClr val="000000"/>
                </a:solidFill>
                <a:effectLst/>
              </a:rPr>
              <a:t>, </a:t>
            </a:r>
            <a:r>
              <a:rPr lang="vi-VN" sz="2400" b="0" i="0" u="none" strike="noStrike" dirty="0" err="1">
                <a:solidFill>
                  <a:srgbClr val="000000"/>
                </a:solidFill>
                <a:effectLst/>
              </a:rPr>
              <a:t>phẩm</a:t>
            </a:r>
            <a:r>
              <a:rPr lang="vi-VN" sz="2400" b="0" i="0" u="none" strike="noStrike" dirty="0">
                <a:solidFill>
                  <a:srgbClr val="000000"/>
                </a:solidFill>
                <a:effectLst/>
              </a:rPr>
              <a:t> </a:t>
            </a:r>
            <a:r>
              <a:rPr lang="vi-VN" sz="2400" b="0" i="0" u="none" strike="noStrike" dirty="0" err="1">
                <a:solidFill>
                  <a:srgbClr val="000000"/>
                </a:solidFill>
                <a:effectLst/>
              </a:rPr>
              <a:t>chất</a:t>
            </a:r>
            <a:r>
              <a:rPr lang="vi-VN" sz="2400" b="0" i="0" u="none" strike="noStrike" dirty="0">
                <a:solidFill>
                  <a:srgbClr val="000000"/>
                </a:solidFill>
                <a:effectLst/>
              </a:rPr>
              <a:t> </a:t>
            </a:r>
            <a:r>
              <a:rPr lang="vi-VN" sz="2400" b="0" i="0" u="none" strike="noStrike" dirty="0" err="1">
                <a:solidFill>
                  <a:srgbClr val="000000"/>
                </a:solidFill>
                <a:effectLst/>
              </a:rPr>
              <a:t>đạo</a:t>
            </a:r>
            <a:r>
              <a:rPr lang="vi-VN" sz="2400" b="0" i="0" u="none" strike="noStrike" dirty="0">
                <a:solidFill>
                  <a:srgbClr val="000000"/>
                </a:solidFill>
                <a:effectLst/>
              </a:rPr>
              <a:t> </a:t>
            </a:r>
            <a:r>
              <a:rPr lang="vi-VN" sz="2400" b="0" i="0" u="none" strike="noStrike" dirty="0" err="1">
                <a:solidFill>
                  <a:srgbClr val="000000"/>
                </a:solidFill>
                <a:effectLst/>
              </a:rPr>
              <a:t>đức</a:t>
            </a:r>
            <a:r>
              <a:rPr lang="vi-VN" sz="2400" b="0" i="0" u="none" strike="noStrike" dirty="0">
                <a:solidFill>
                  <a:srgbClr val="000000"/>
                </a:solidFill>
                <a:effectLst/>
              </a:rPr>
              <a:t>, </a:t>
            </a:r>
            <a:r>
              <a:rPr lang="vi-VN" sz="2400" b="0" i="0" u="none" strike="noStrike" dirty="0" err="1">
                <a:solidFill>
                  <a:srgbClr val="000000"/>
                </a:solidFill>
                <a:effectLst/>
              </a:rPr>
              <a:t>trình</a:t>
            </a:r>
            <a:r>
              <a:rPr lang="vi-VN" sz="2400" b="0" i="0" u="none" strike="noStrike" dirty="0">
                <a:solidFill>
                  <a:srgbClr val="000000"/>
                </a:solidFill>
                <a:effectLst/>
              </a:rPr>
              <a:t> </a:t>
            </a:r>
            <a:r>
              <a:rPr lang="vi-VN" sz="2400" b="0" i="0" u="none" strike="noStrike" dirty="0" err="1">
                <a:solidFill>
                  <a:srgbClr val="000000"/>
                </a:solidFill>
                <a:effectLst/>
              </a:rPr>
              <a:t>độ</a:t>
            </a:r>
            <a:r>
              <a:rPr lang="vi-VN" sz="2400" b="0" i="0" u="none" strike="noStrike" dirty="0">
                <a:solidFill>
                  <a:srgbClr val="000000"/>
                </a:solidFill>
                <a:effectLst/>
              </a:rPr>
              <a:t>, </a:t>
            </a:r>
            <a:r>
              <a:rPr lang="vi-VN" sz="2400" b="0" i="0" u="none" strike="noStrike" dirty="0" err="1">
                <a:solidFill>
                  <a:srgbClr val="000000"/>
                </a:solidFill>
                <a:effectLst/>
              </a:rPr>
              <a:t>sức</a:t>
            </a:r>
            <a:r>
              <a:rPr lang="vi-VN" sz="2400" b="0" i="0" u="none" strike="noStrike" dirty="0">
                <a:solidFill>
                  <a:srgbClr val="000000"/>
                </a:solidFill>
                <a:effectLst/>
              </a:rPr>
              <a:t> </a:t>
            </a:r>
            <a:r>
              <a:rPr lang="vi-VN" sz="2400" b="0" i="0" u="none" strike="noStrike" dirty="0" err="1">
                <a:solidFill>
                  <a:srgbClr val="000000"/>
                </a:solidFill>
                <a:effectLst/>
              </a:rPr>
              <a:t>khỏe</a:t>
            </a:r>
            <a:r>
              <a:rPr lang="vi-VN" sz="2400" b="0" i="0" u="none" strike="noStrike" dirty="0">
                <a:solidFill>
                  <a:srgbClr val="000000"/>
                </a:solidFill>
                <a:effectLst/>
              </a:rPr>
              <a:t>, </a:t>
            </a:r>
            <a:r>
              <a:rPr lang="vi-VN" sz="2400" b="0" i="0" u="none" strike="noStrike" dirty="0" err="1">
                <a:solidFill>
                  <a:srgbClr val="000000"/>
                </a:solidFill>
                <a:effectLst/>
              </a:rPr>
              <a:t>tuổi</a:t>
            </a:r>
            <a:r>
              <a:rPr lang="vi-VN" sz="2400" b="0" i="0" u="none" strike="noStrike" dirty="0">
                <a:solidFill>
                  <a:srgbClr val="000000"/>
                </a:solidFill>
                <a:effectLst/>
              </a:rPr>
              <a:t> </a:t>
            </a:r>
            <a:r>
              <a:rPr lang="vi-VN" sz="2400" b="0" i="0" u="none" strike="noStrike" dirty="0" err="1">
                <a:solidFill>
                  <a:srgbClr val="000000"/>
                </a:solidFill>
                <a:effectLst/>
              </a:rPr>
              <a:t>đời</a:t>
            </a:r>
            <a:r>
              <a:rPr lang="vi-VN" sz="2400" b="0" i="0" u="none" strike="noStrike" dirty="0">
                <a:solidFill>
                  <a:srgbClr val="000000"/>
                </a:solidFill>
                <a:effectLst/>
              </a:rPr>
              <a:t> </a:t>
            </a:r>
            <a:r>
              <a:rPr lang="vi-VN" sz="2400" b="0" i="0" u="none" strike="noStrike" dirty="0" err="1">
                <a:solidFill>
                  <a:srgbClr val="000000"/>
                </a:solidFill>
                <a:effectLst/>
              </a:rPr>
              <a:t>và</a:t>
            </a:r>
            <a:r>
              <a:rPr lang="vi-VN" sz="2400" b="0" i="0" u="none" strike="noStrike" dirty="0">
                <a:solidFill>
                  <a:srgbClr val="000000"/>
                </a:solidFill>
                <a:effectLst/>
              </a:rPr>
              <a:t> năng </a:t>
            </a:r>
            <a:r>
              <a:rPr lang="vi-VN" sz="2400" b="0" i="0" u="none" strike="noStrike" dirty="0" err="1">
                <a:solidFill>
                  <a:srgbClr val="000000"/>
                </a:solidFill>
                <a:effectLst/>
              </a:rPr>
              <a:t>khiếu</a:t>
            </a:r>
            <a:r>
              <a:rPr lang="vi-VN" sz="2400" b="0" i="0" u="none" strike="noStrike" dirty="0">
                <a:solidFill>
                  <a:srgbClr val="000000"/>
                </a:solidFill>
                <a:effectLst/>
              </a:rPr>
              <a:t> </a:t>
            </a:r>
            <a:r>
              <a:rPr lang="vi-VN" sz="2400" b="0" i="0" u="none" strike="noStrike" dirty="0" err="1">
                <a:solidFill>
                  <a:srgbClr val="000000"/>
                </a:solidFill>
                <a:effectLst/>
              </a:rPr>
              <a:t>phù</a:t>
            </a:r>
            <a:r>
              <a:rPr lang="vi-VN" sz="2400" b="0" i="0" u="none" strike="noStrike" dirty="0">
                <a:solidFill>
                  <a:srgbClr val="000000"/>
                </a:solidFill>
                <a:effectLst/>
              </a:rPr>
              <a:t> </a:t>
            </a:r>
            <a:r>
              <a:rPr lang="vi-VN" sz="2400" b="0" i="0" u="none" strike="noStrike" dirty="0" err="1">
                <a:solidFill>
                  <a:srgbClr val="000000"/>
                </a:solidFill>
                <a:effectLst/>
              </a:rPr>
              <a:t>hợp</a:t>
            </a:r>
            <a:r>
              <a:rPr lang="vi-VN" sz="2400" b="0" i="0" u="none" strike="noStrike" dirty="0">
                <a:solidFill>
                  <a:srgbClr val="000000"/>
                </a:solidFill>
                <a:effectLst/>
              </a:rPr>
              <a:t> </a:t>
            </a:r>
            <a:r>
              <a:rPr lang="vi-VN" sz="2400" b="0" i="0" u="none" strike="noStrike" dirty="0" err="1">
                <a:solidFill>
                  <a:srgbClr val="000000"/>
                </a:solidFill>
                <a:effectLst/>
              </a:rPr>
              <a:t>với</a:t>
            </a:r>
            <a:r>
              <a:rPr lang="vi-VN" sz="2400" b="0" i="0" u="none" strike="noStrike" dirty="0">
                <a:solidFill>
                  <a:srgbClr val="000000"/>
                </a:solidFill>
                <a:effectLst/>
              </a:rPr>
              <a:t> công </a:t>
            </a:r>
            <a:r>
              <a:rPr lang="vi-VN" sz="2400" b="0" i="0" u="none" strike="noStrike" dirty="0" err="1">
                <a:solidFill>
                  <a:srgbClr val="000000"/>
                </a:solidFill>
                <a:effectLst/>
              </a:rPr>
              <a:t>tác</a:t>
            </a:r>
            <a:r>
              <a:rPr lang="vi-VN" sz="2400" b="0" i="0" u="none" strike="noStrike" dirty="0">
                <a:solidFill>
                  <a:srgbClr val="000000"/>
                </a:solidFill>
                <a:effectLst/>
              </a:rPr>
              <a:t> công an; </a:t>
            </a:r>
            <a:r>
              <a:rPr lang="vi-VN" sz="2400" b="0" i="0" u="none" strike="noStrike" dirty="0" err="1">
                <a:solidFill>
                  <a:srgbClr val="000000"/>
                </a:solidFill>
                <a:effectLst/>
              </a:rPr>
              <a:t>có</a:t>
            </a:r>
            <a:r>
              <a:rPr lang="vi-VN" sz="2400" b="0" i="0" u="none" strike="noStrike" dirty="0">
                <a:solidFill>
                  <a:srgbClr val="000000"/>
                </a:solidFill>
                <a:effectLst/>
              </a:rPr>
              <a:t> </a:t>
            </a:r>
            <a:r>
              <a:rPr lang="vi-VN" sz="2400" b="0" i="0" u="none" strike="noStrike" dirty="0" err="1">
                <a:solidFill>
                  <a:srgbClr val="000000"/>
                </a:solidFill>
                <a:effectLst/>
              </a:rPr>
              <a:t>nguyện</a:t>
            </a:r>
            <a:r>
              <a:rPr lang="vi-VN" sz="2400" b="0" i="0" u="none" strike="noStrike" dirty="0">
                <a:solidFill>
                  <a:srgbClr val="000000"/>
                </a:solidFill>
                <a:effectLst/>
              </a:rPr>
              <a:t> </a:t>
            </a:r>
            <a:r>
              <a:rPr lang="vi-VN" sz="2400" b="0" i="0" u="none" strike="noStrike" dirty="0" err="1">
                <a:solidFill>
                  <a:srgbClr val="000000"/>
                </a:solidFill>
                <a:effectLst/>
              </a:rPr>
              <a:t>vọng</a:t>
            </a:r>
            <a:r>
              <a:rPr lang="vi-VN" sz="2400" b="0" i="0" u="none" strike="noStrike" dirty="0">
                <a:solidFill>
                  <a:srgbClr val="000000"/>
                </a:solidFill>
                <a:effectLst/>
              </a:rPr>
              <a:t> </a:t>
            </a:r>
            <a:r>
              <a:rPr lang="vi-VN" sz="2400" b="0" i="0" u="none" strike="noStrike" dirty="0" err="1">
                <a:solidFill>
                  <a:srgbClr val="000000"/>
                </a:solidFill>
                <a:effectLst/>
              </a:rPr>
              <a:t>và</a:t>
            </a:r>
            <a:r>
              <a:rPr lang="vi-VN" sz="2400" b="0" i="0" u="none" strike="noStrike" dirty="0">
                <a:solidFill>
                  <a:srgbClr val="000000"/>
                </a:solidFill>
                <a:effectLst/>
              </a:rPr>
              <a:t> Công an nhân dân </a:t>
            </a:r>
            <a:r>
              <a:rPr lang="vi-VN" sz="2400" b="0" i="0" u="none" strike="noStrike" dirty="0" err="1">
                <a:solidFill>
                  <a:srgbClr val="000000"/>
                </a:solidFill>
                <a:effectLst/>
              </a:rPr>
              <a:t>có</a:t>
            </a:r>
            <a:r>
              <a:rPr lang="vi-VN" sz="2400" b="0" i="0" u="none" strike="noStrike" dirty="0">
                <a:solidFill>
                  <a:srgbClr val="000000"/>
                </a:solidFill>
                <a:effectLst/>
              </a:rPr>
              <a:t> nhu </a:t>
            </a:r>
            <a:r>
              <a:rPr lang="vi-VN" sz="2400" b="0" i="0" u="none" strike="noStrike" dirty="0" err="1">
                <a:solidFill>
                  <a:srgbClr val="000000"/>
                </a:solidFill>
                <a:effectLst/>
              </a:rPr>
              <a:t>cầu</a:t>
            </a:r>
            <a:r>
              <a:rPr lang="vi-VN" sz="2400" b="0" i="0" u="none" strike="noStrike" dirty="0">
                <a:solidFill>
                  <a:srgbClr val="000000"/>
                </a:solidFill>
                <a:effectLst/>
              </a:rPr>
              <a:t> </a:t>
            </a:r>
            <a:r>
              <a:rPr lang="vi-VN" sz="2400" b="0" i="0" u="none" strike="noStrike" dirty="0" err="1">
                <a:solidFill>
                  <a:srgbClr val="000000"/>
                </a:solidFill>
                <a:effectLst/>
              </a:rPr>
              <a:t>thì</a:t>
            </a:r>
            <a:r>
              <a:rPr lang="vi-VN" sz="2400" b="0" i="0" u="none" strike="noStrike" dirty="0">
                <a:solidFill>
                  <a:srgbClr val="000000"/>
                </a:solidFill>
                <a:effectLst/>
              </a:rPr>
              <a:t> </a:t>
            </a:r>
            <a:r>
              <a:rPr lang="vi-VN" sz="2400" b="0" i="0" u="none" strike="noStrike" dirty="0" err="1">
                <a:solidFill>
                  <a:srgbClr val="000000"/>
                </a:solidFill>
                <a:effectLst/>
              </a:rPr>
              <a:t>có</a:t>
            </a:r>
            <a:r>
              <a:rPr lang="vi-VN" sz="2400" b="0" i="0" u="none" strike="noStrike" dirty="0">
                <a:solidFill>
                  <a:srgbClr val="000000"/>
                </a:solidFill>
                <a:effectLst/>
              </a:rPr>
              <a:t> </a:t>
            </a:r>
            <a:r>
              <a:rPr lang="vi-VN" sz="2400" b="0" i="0" u="none" strike="noStrike" dirty="0" err="1">
                <a:solidFill>
                  <a:srgbClr val="000000"/>
                </a:solidFill>
                <a:effectLst/>
              </a:rPr>
              <a:t>thể</a:t>
            </a:r>
            <a:r>
              <a:rPr lang="vi-VN" sz="2400" b="0" i="0" u="none" strike="noStrike" dirty="0">
                <a:solidFill>
                  <a:srgbClr val="000000"/>
                </a:solidFill>
                <a:effectLst/>
              </a:rPr>
              <a:t> </a:t>
            </a:r>
            <a:r>
              <a:rPr lang="vi-VN" sz="2400" b="0" i="0" u="none" strike="noStrike" dirty="0" err="1">
                <a:solidFill>
                  <a:srgbClr val="000000"/>
                </a:solidFill>
                <a:effectLst/>
              </a:rPr>
              <a:t>được</a:t>
            </a:r>
            <a:r>
              <a:rPr lang="vi-VN" sz="2400" b="0" i="0" u="none" strike="noStrike" dirty="0">
                <a:solidFill>
                  <a:srgbClr val="000000"/>
                </a:solidFill>
                <a:effectLst/>
              </a:rPr>
              <a:t> </a:t>
            </a:r>
            <a:r>
              <a:rPr lang="vi-VN" sz="2400" b="0" i="0" u="none" strike="noStrike" dirty="0" err="1">
                <a:solidFill>
                  <a:srgbClr val="000000"/>
                </a:solidFill>
                <a:effectLst/>
              </a:rPr>
              <a:t>tuyển</a:t>
            </a:r>
            <a:r>
              <a:rPr lang="vi-VN" sz="2400" b="0" i="0" u="none" strike="noStrike" dirty="0">
                <a:solidFill>
                  <a:srgbClr val="000000"/>
                </a:solidFill>
                <a:effectLst/>
              </a:rPr>
              <a:t> </a:t>
            </a:r>
            <a:r>
              <a:rPr lang="vi-VN" sz="2400" b="0" i="0" u="none" strike="noStrike" dirty="0" err="1">
                <a:solidFill>
                  <a:srgbClr val="000000"/>
                </a:solidFill>
                <a:effectLst/>
              </a:rPr>
              <a:t>chọn</a:t>
            </a:r>
            <a:r>
              <a:rPr lang="vi-VN" sz="2400" b="0" i="0" u="none" strike="noStrike" dirty="0">
                <a:solidFill>
                  <a:srgbClr val="000000"/>
                </a:solidFill>
                <a:effectLst/>
              </a:rPr>
              <a:t>.</a:t>
            </a:r>
          </a:p>
        </p:txBody>
      </p:sp>
      <p:pic>
        <p:nvPicPr>
          <p:cNvPr id="14344" name="Picture 8" descr="Nữ sinh 'kẹp cổ 3 thanh niên' là thủ khoa trường Cảnh sát - VnExpress">
            <a:extLst>
              <a:ext uri="{FF2B5EF4-FFF2-40B4-BE49-F238E27FC236}">
                <a16:creationId xmlns:a16="http://schemas.microsoft.com/office/drawing/2014/main" id="{317B897D-B1F9-028A-BFF9-4A5A362A6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002" y="2310247"/>
            <a:ext cx="4172099"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Sẵn sàng công tác tuyển chọn công dân thực hiện nghĩa vụ Công an nhân dân |  baoninhbinh.org.vn">
            <a:extLst>
              <a:ext uri="{FF2B5EF4-FFF2-40B4-BE49-F238E27FC236}">
                <a16:creationId xmlns:a16="http://schemas.microsoft.com/office/drawing/2014/main" id="{155BC35B-86C5-9F04-45E8-445358A59C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0002" y="3896159"/>
            <a:ext cx="4172100" cy="297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wipe(down)">
                                      <p:cBhvr>
                                        <p:cTn id="7" dur="500"/>
                                        <p:tgtEl>
                                          <p:spTgt spid="14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fade">
                                      <p:cBhvr>
                                        <p:cTn id="17" dur="1000"/>
                                        <p:tgtEl>
                                          <p:spTgt spid="14346"/>
                                        </p:tgtEl>
                                      </p:cBhvr>
                                    </p:animEffect>
                                    <p:anim calcmode="lin" valueType="num">
                                      <p:cBhvr>
                                        <p:cTn id="18" dur="1000" fill="hold"/>
                                        <p:tgtEl>
                                          <p:spTgt spid="14346"/>
                                        </p:tgtEl>
                                        <p:attrNameLst>
                                          <p:attrName>ppt_x</p:attrName>
                                        </p:attrNameLst>
                                      </p:cBhvr>
                                      <p:tavLst>
                                        <p:tav tm="0">
                                          <p:val>
                                            <p:strVal val="#ppt_x"/>
                                          </p:val>
                                        </p:tav>
                                        <p:tav tm="100000">
                                          <p:val>
                                            <p:strVal val="#ppt_x"/>
                                          </p:val>
                                        </p:tav>
                                      </p:tavLst>
                                    </p:anim>
                                    <p:anim calcmode="lin" valueType="num">
                                      <p:cBhvr>
                                        <p:cTn id="19" dur="1000" fill="hold"/>
                                        <p:tgtEl>
                                          <p:spTgt spid="14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114300" rtl="0">
              <a:spcBef>
                <a:spcPts val="0"/>
              </a:spcBef>
              <a:spcAft>
                <a:spcPts val="0"/>
              </a:spcAft>
            </a:pPr>
            <a:r>
              <a:rPr lang="vi-VN" sz="2800" b="1" i="0" u="none" strike="noStrike" dirty="0">
                <a:solidFill>
                  <a:srgbClr val="FF0000"/>
                </a:solidFill>
                <a:effectLst/>
                <a:latin typeface="+mn-lt"/>
              </a:rPr>
              <a:t>II. </a:t>
            </a:r>
            <a:r>
              <a:rPr lang="sq-AL" sz="2800" b="1" dirty="0">
                <a:solidFill>
                  <a:srgbClr val="FF0000"/>
                </a:solidFill>
                <a:effectLst/>
                <a:latin typeface="+mn-lt"/>
                <a:ea typeface="Calibri" panose="020F0502020204030204" pitchFamily="34" charset="0"/>
              </a:rPr>
              <a:t>PHẤN ĐẤU TRỞ THÀNH SĨ QUAN QUÂN ĐỘI VÀ CÔNG AN NHÂN DÂN VIỆT NAM</a:t>
            </a:r>
            <a:endParaRPr lang="en-US" altLang="en-US" sz="2800" i="1" dirty="0">
              <a:solidFill>
                <a:srgbClr val="FF0000"/>
              </a:solidFill>
              <a:latin typeface="+mn-lt"/>
              <a:cs typeface="Arial" panose="020B0604020202020204" pitchFamily="34" charset="0"/>
            </a:endParaRPr>
          </a:p>
          <a:p>
            <a:r>
              <a:rPr lang="vi-VN" sz="2000" dirty="0"/>
              <a:t/>
            </a: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67029" y="2031631"/>
            <a:ext cx="8900759" cy="3785652"/>
          </a:xfrm>
          <a:prstGeom prst="rect">
            <a:avLst/>
          </a:prstGeom>
          <a:noFill/>
        </p:spPr>
        <p:txBody>
          <a:bodyPr wrap="square">
            <a:spAutoFit/>
          </a:bodyPr>
          <a:lstStyle/>
          <a:p>
            <a:pPr algn="just" rtl="0" fontAlgn="base">
              <a:spcBef>
                <a:spcPts val="0"/>
              </a:spcBef>
              <a:spcAft>
                <a:spcPts val="0"/>
              </a:spcAft>
              <a:buFont typeface="Arial" panose="020B0604020202020204" pitchFamily="34" charset="0"/>
              <a:buChar char="•"/>
            </a:pPr>
            <a:r>
              <a:rPr lang="vi-VN" sz="2400" b="0" i="0" u="none" strike="noStrike" dirty="0" err="1">
                <a:solidFill>
                  <a:srgbClr val="000000"/>
                </a:solidFill>
                <a:effectLst/>
                <a:latin typeface="Arial" panose="020B0604020202020204" pitchFamily="34" charset="0"/>
                <a:cs typeface="Arial" panose="020B0604020202020204" pitchFamily="34" charset="0"/>
              </a:rPr>
              <a:t>Hạ</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quan, binh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tốt</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nghiệp</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các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trường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đào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tạo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quan </a:t>
            </a:r>
            <a:r>
              <a:rPr lang="vi-VN" sz="2400" b="0" i="0" u="none" strike="noStrike" dirty="0" err="1">
                <a:solidFill>
                  <a:srgbClr val="000000"/>
                </a:solidFill>
                <a:effectLst/>
                <a:latin typeface="Arial" panose="020B0604020202020204" pitchFamily="34" charset="0"/>
                <a:cs typeface="Arial" panose="020B0604020202020204" pitchFamily="34" charset="0"/>
              </a:rPr>
              <a:t>hoặc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các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trường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đại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học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ngoài</a:t>
            </a:r>
            <a:r>
              <a:rPr lang="vi-VN" sz="2400" b="0" i="0" u="none" strike="noStrike" dirty="0">
                <a:solidFill>
                  <a:srgbClr val="000000"/>
                </a:solidFill>
                <a:effectLst/>
                <a:latin typeface="Arial" panose="020B0604020202020204" pitchFamily="34" charset="0"/>
                <a:cs typeface="Arial" panose="020B0604020202020204" pitchFamily="34" charset="0"/>
              </a:rPr>
              <a:t> quân </a:t>
            </a:r>
            <a:r>
              <a:rPr lang="vi-VN" sz="2400" b="0" i="0" u="none" strike="noStrike" dirty="0" err="1">
                <a:solidFill>
                  <a:srgbClr val="000000"/>
                </a:solidFill>
                <a:effectLst/>
                <a:latin typeface="Arial" panose="020B0604020202020204" pitchFamily="34" charset="0"/>
                <a:cs typeface="Arial" panose="020B0604020202020204" pitchFamily="34" charset="0"/>
              </a:rPr>
              <a:t>đội</a:t>
            </a:r>
            <a:r>
              <a:rPr lang="vi-VN" sz="2400" b="0" i="0" u="none" strike="noStrike" dirty="0">
                <a:solidFill>
                  <a:srgbClr val="000000"/>
                </a:solidFill>
                <a:effectLst/>
                <a:latin typeface="Arial" panose="020B0604020202020204" pitchFamily="34" charset="0"/>
                <a:cs typeface="Arial" panose="020B0604020202020204" pitchFamily="34" charset="0"/>
              </a:rPr>
              <a:t>.</a:t>
            </a:r>
          </a:p>
          <a:p>
            <a:pPr algn="just" rtl="0" fontAlgn="base">
              <a:spcBef>
                <a:spcPts val="0"/>
              </a:spcBef>
              <a:spcAft>
                <a:spcPts val="0"/>
              </a:spcAft>
              <a:buFont typeface="Arial" panose="020B0604020202020204" pitchFamily="34" charset="0"/>
              <a:buChar char="•"/>
            </a:pPr>
            <a:r>
              <a:rPr lang="vi-VN" sz="2400" b="0" i="0" u="none" strike="noStrike" dirty="0" err="1">
                <a:solidFill>
                  <a:srgbClr val="000000"/>
                </a:solidFill>
                <a:effectLst/>
                <a:latin typeface="Arial" panose="020B0604020202020204" pitchFamily="34" charset="0"/>
                <a:cs typeface="Arial" panose="020B0604020202020204" pitchFamily="34" charset="0"/>
              </a:rPr>
              <a:t>Hạ</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quan binh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hoàn</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thành</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tốt</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nhiệm</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vụ</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chiến</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đấu</a:t>
            </a:r>
            <a:r>
              <a:rPr lang="vi-VN" sz="2400" b="0" i="0" u="none" strike="noStrike" dirty="0">
                <a:solidFill>
                  <a:srgbClr val="000000"/>
                </a:solidFill>
                <a:effectLst/>
                <a:latin typeface="Arial" panose="020B0604020202020204" pitchFamily="34" charset="0"/>
                <a:cs typeface="Arial" panose="020B0604020202020204" pitchFamily="34" charset="0"/>
              </a:rPr>
              <a:t>; quân nhân chuyên </a:t>
            </a:r>
            <a:r>
              <a:rPr lang="vi-VN" sz="2400" b="0" i="0" u="none" strike="noStrike" dirty="0" err="1">
                <a:solidFill>
                  <a:srgbClr val="000000"/>
                </a:solidFill>
                <a:effectLst/>
                <a:latin typeface="Arial" panose="020B0604020202020204" pitchFamily="34" charset="0"/>
                <a:cs typeface="Arial" panose="020B0604020202020204" pitchFamily="34" charset="0"/>
              </a:rPr>
              <a:t>nghiệp</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và</a:t>
            </a:r>
            <a:r>
              <a:rPr lang="vi-VN" sz="2400" b="0" i="0" u="none" strike="noStrike" dirty="0">
                <a:solidFill>
                  <a:srgbClr val="000000"/>
                </a:solidFill>
                <a:effectLst/>
                <a:latin typeface="Arial" panose="020B0604020202020204" pitchFamily="34" charset="0"/>
                <a:cs typeface="Arial" panose="020B0604020202020204" pitchFamily="34" charset="0"/>
              </a:rPr>
              <a:t> công </a:t>
            </a:r>
            <a:r>
              <a:rPr lang="vi-VN" sz="2400" b="0" i="0" u="none" strike="noStrike" dirty="0" err="1">
                <a:solidFill>
                  <a:srgbClr val="000000"/>
                </a:solidFill>
                <a:effectLst/>
                <a:latin typeface="Arial" panose="020B0604020202020204" pitchFamily="34" charset="0"/>
                <a:cs typeface="Arial" panose="020B0604020202020204" pitchFamily="34" charset="0"/>
              </a:rPr>
              <a:t>chức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quốc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phòng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tại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ngũ</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tốt</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nghiệp</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đại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học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trở</a:t>
            </a:r>
            <a:r>
              <a:rPr lang="vi-VN" sz="2400" b="0" i="0" u="none" strike="noStrike" dirty="0">
                <a:solidFill>
                  <a:srgbClr val="000000"/>
                </a:solidFill>
                <a:effectLst/>
                <a:latin typeface="Arial" panose="020B0604020202020204" pitchFamily="34" charset="0"/>
                <a:cs typeface="Arial" panose="020B0604020202020204" pitchFamily="34" charset="0"/>
              </a:rPr>
              <a:t> lên  </a:t>
            </a:r>
            <a:r>
              <a:rPr lang="vi-VN" sz="2400" b="0" i="0" u="none" strike="noStrike" dirty="0" err="1">
                <a:solidFill>
                  <a:srgbClr val="000000"/>
                </a:solidFill>
                <a:effectLst/>
                <a:latin typeface="Arial" panose="020B0604020202020204" pitchFamily="34" charset="0"/>
                <a:cs typeface="Arial" panose="020B0604020202020204" pitchFamily="34" charset="0"/>
              </a:rPr>
              <a:t>đã</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được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đào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tạo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bồi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dưỡng</a:t>
            </a:r>
            <a:r>
              <a:rPr lang="vi-VN" sz="2400" b="0" i="0" u="none" strike="noStrike" dirty="0">
                <a:solidFill>
                  <a:srgbClr val="000000"/>
                </a:solidFill>
                <a:effectLst/>
                <a:latin typeface="Arial" panose="020B0604020202020204" pitchFamily="34" charset="0"/>
                <a:cs typeface="Arial" panose="020B0604020202020204" pitchFamily="34" charset="0"/>
              </a:rPr>
              <a:t> chương </a:t>
            </a:r>
            <a:r>
              <a:rPr lang="vi-VN" sz="2400" b="0" i="0" u="none" strike="noStrike" dirty="0" err="1">
                <a:solidFill>
                  <a:srgbClr val="000000"/>
                </a:solidFill>
                <a:effectLst/>
                <a:latin typeface="Arial" panose="020B0604020202020204" pitchFamily="34" charset="0"/>
                <a:cs typeface="Arial" panose="020B0604020202020204" pitchFamily="34" charset="0"/>
              </a:rPr>
              <a:t>trình</a:t>
            </a:r>
            <a:r>
              <a:rPr lang="vi-VN" sz="2400" b="0" i="0" u="none" strike="noStrike" dirty="0">
                <a:solidFill>
                  <a:srgbClr val="000000"/>
                </a:solidFill>
                <a:effectLst/>
                <a:latin typeface="Arial" panose="020B0604020202020204" pitchFamily="34" charset="0"/>
                <a:cs typeface="Arial" panose="020B0604020202020204" pitchFamily="34" charset="0"/>
              </a:rPr>
              <a:t> quân </a:t>
            </a:r>
            <a:r>
              <a:rPr lang="vi-VN" sz="2400" b="0" i="0" u="none" strike="noStrike" dirty="0" err="1">
                <a:solidFill>
                  <a:srgbClr val="000000"/>
                </a:solidFill>
                <a:effectLst/>
                <a:latin typeface="Arial" panose="020B0604020202020204" pitchFamily="34" charset="0"/>
                <a:cs typeface="Arial" panose="020B0604020202020204" pitchFamily="34" charset="0"/>
              </a:rPr>
              <a:t>sự</a:t>
            </a:r>
            <a:r>
              <a:rPr lang="vi-VN" sz="2400" b="0" i="0" u="none" strike="noStrike" dirty="0">
                <a:solidFill>
                  <a:srgbClr val="000000"/>
                </a:solidFill>
                <a:effectLst/>
                <a:latin typeface="Arial" panose="020B0604020202020204" pitchFamily="34" charset="0"/>
                <a:cs typeface="Arial" panose="020B0604020202020204" pitchFamily="34" charset="0"/>
              </a:rPr>
              <a:t> theo quy </a:t>
            </a:r>
            <a:r>
              <a:rPr lang="vi-VN" sz="2400" b="0" i="0" u="none" strike="noStrike" dirty="0" err="1">
                <a:solidFill>
                  <a:srgbClr val="000000"/>
                </a:solidFill>
                <a:effectLst/>
                <a:latin typeface="Arial" panose="020B0604020202020204" pitchFamily="34" charset="0"/>
                <a:cs typeface="Arial" panose="020B0604020202020204" pitchFamily="34" charset="0"/>
              </a:rPr>
              <a:t>định</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của</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Bộ</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trưởng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Bộ</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quốc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phòng</a:t>
            </a:r>
            <a:r>
              <a:rPr lang="vi-VN" sz="2400" b="0" i="0" u="none" strike="noStrike" dirty="0">
                <a:solidFill>
                  <a:srgbClr val="000000"/>
                </a:solidFill>
                <a:effectLst/>
                <a:latin typeface="Arial" panose="020B0604020202020204" pitchFamily="34" charset="0"/>
                <a:cs typeface="Arial" panose="020B0604020202020204" pitchFamily="34" charset="0"/>
              </a:rPr>
              <a:t>.</a:t>
            </a:r>
          </a:p>
          <a:p>
            <a:pPr algn="just" rtl="0" fontAlgn="base">
              <a:spcBef>
                <a:spcPts val="0"/>
              </a:spcBef>
              <a:spcAft>
                <a:spcPts val="0"/>
              </a:spcAft>
              <a:buFont typeface="Arial" panose="020B0604020202020204" pitchFamily="34" charset="0"/>
              <a:buChar char="•"/>
            </a:pPr>
            <a:r>
              <a:rPr lang="vi-VN" sz="2400" b="0" i="0" u="none" strike="noStrike" dirty="0" err="1">
                <a:solidFill>
                  <a:srgbClr val="000000"/>
                </a:solidFill>
                <a:effectLst/>
                <a:latin typeface="Arial" panose="020B0604020202020204" pitchFamily="34" charset="0"/>
                <a:cs typeface="Arial" panose="020B0604020202020204" pitchFamily="34" charset="0"/>
              </a:rPr>
              <a:t>Cán</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bộ</a:t>
            </a:r>
            <a:r>
              <a:rPr lang="vi-VN" sz="2400" b="0" i="0" u="none" strike="noStrike" dirty="0">
                <a:solidFill>
                  <a:srgbClr val="000000"/>
                </a:solidFill>
                <a:effectLst/>
                <a:latin typeface="Arial" panose="020B0604020202020204" pitchFamily="34" charset="0"/>
                <a:cs typeface="Arial" panose="020B0604020202020204" pitchFamily="34" charset="0"/>
              </a:rPr>
              <a:t>, công </a:t>
            </a:r>
            <a:r>
              <a:rPr lang="vi-VN" sz="2400" b="0" i="0" u="none" strike="noStrike" dirty="0" err="1">
                <a:solidFill>
                  <a:srgbClr val="000000"/>
                </a:solidFill>
                <a:effectLst/>
                <a:latin typeface="Arial" panose="020B0604020202020204" pitchFamily="34" charset="0"/>
                <a:cs typeface="Arial" panose="020B0604020202020204" pitchFamily="34" charset="0"/>
              </a:rPr>
              <a:t>chức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ngoài</a:t>
            </a:r>
            <a:r>
              <a:rPr lang="vi-VN" sz="2400" b="0" i="0" u="none" strike="noStrike" dirty="0">
                <a:solidFill>
                  <a:srgbClr val="000000"/>
                </a:solidFill>
                <a:effectLst/>
                <a:latin typeface="Arial" panose="020B0604020202020204" pitchFamily="34" charset="0"/>
                <a:cs typeface="Arial" panose="020B0604020202020204" pitchFamily="34" charset="0"/>
              </a:rPr>
              <a:t> quân </a:t>
            </a:r>
            <a:r>
              <a:rPr lang="vi-VN" sz="2400" b="0" i="0" u="none" strike="noStrike" dirty="0" err="1">
                <a:solidFill>
                  <a:srgbClr val="000000"/>
                </a:solidFill>
                <a:effectLst/>
                <a:latin typeface="Arial" panose="020B0604020202020204" pitchFamily="34" charset="0"/>
                <a:cs typeface="Arial" panose="020B0604020202020204" pitchFamily="34" charset="0"/>
              </a:rPr>
              <a:t>đội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và</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nhũng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người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tốt</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nghiệp</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đại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học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trở</a:t>
            </a:r>
            <a:r>
              <a:rPr lang="vi-VN" sz="2400" b="0" i="0" u="none" strike="noStrike" dirty="0">
                <a:solidFill>
                  <a:srgbClr val="000000"/>
                </a:solidFill>
                <a:effectLst/>
                <a:latin typeface="Arial" panose="020B0604020202020204" pitchFamily="34" charset="0"/>
                <a:cs typeface="Arial" panose="020B0604020202020204" pitchFamily="34" charset="0"/>
              </a:rPr>
              <a:t> lên </a:t>
            </a:r>
            <a:r>
              <a:rPr lang="vi-VN" sz="2400" b="0" i="0" u="none" strike="noStrike" dirty="0" err="1">
                <a:solidFill>
                  <a:srgbClr val="000000"/>
                </a:solidFill>
                <a:effectLst/>
                <a:latin typeface="Arial" panose="020B0604020202020204" pitchFamily="34" charset="0"/>
                <a:cs typeface="Arial" panose="020B0604020202020204" pitchFamily="34" charset="0"/>
              </a:rPr>
              <a:t>được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điều</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động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vào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phục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vụ</a:t>
            </a:r>
            <a:r>
              <a:rPr lang="vi-VN" sz="2400" b="0" i="0" u="none" strike="noStrike" dirty="0">
                <a:solidFill>
                  <a:srgbClr val="000000"/>
                </a:solidFill>
                <a:effectLst/>
                <a:latin typeface="Arial" panose="020B0604020202020204" pitchFamily="34" charset="0"/>
                <a:cs typeface="Arial" panose="020B0604020202020204" pitchFamily="34" charset="0"/>
              </a:rPr>
              <a:t> trong quân </a:t>
            </a:r>
            <a:r>
              <a:rPr lang="vi-VN" sz="2400" b="0" i="0" u="none" strike="noStrike" dirty="0" err="1">
                <a:solidFill>
                  <a:srgbClr val="000000"/>
                </a:solidFill>
                <a:effectLst/>
                <a:latin typeface="Arial" panose="020B0604020202020204" pitchFamily="34" charset="0"/>
                <a:cs typeface="Arial" panose="020B0604020202020204" pitchFamily="34" charset="0"/>
              </a:rPr>
              <a:t>đội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đã</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được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đào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tạo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bồi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dưỡng</a:t>
            </a:r>
            <a:r>
              <a:rPr lang="vi-VN" sz="2400" b="0" i="0" u="none" strike="noStrike" dirty="0">
                <a:solidFill>
                  <a:srgbClr val="000000"/>
                </a:solidFill>
                <a:effectLst/>
                <a:latin typeface="Arial" panose="020B0604020202020204" pitchFamily="34" charset="0"/>
                <a:cs typeface="Arial" panose="020B0604020202020204" pitchFamily="34" charset="0"/>
              </a:rPr>
              <a:t> chương </a:t>
            </a:r>
            <a:r>
              <a:rPr lang="vi-VN" sz="2400" b="0" i="0" u="none" strike="noStrike" dirty="0" err="1">
                <a:solidFill>
                  <a:srgbClr val="000000"/>
                </a:solidFill>
                <a:effectLst/>
                <a:latin typeface="Arial" panose="020B0604020202020204" pitchFamily="34" charset="0"/>
                <a:cs typeface="Arial" panose="020B0604020202020204" pitchFamily="34" charset="0"/>
              </a:rPr>
              <a:t>trình</a:t>
            </a:r>
            <a:r>
              <a:rPr lang="vi-VN" sz="2400" b="0" i="0" u="none" strike="noStrike" dirty="0">
                <a:solidFill>
                  <a:srgbClr val="000000"/>
                </a:solidFill>
                <a:effectLst/>
                <a:latin typeface="Arial" panose="020B0604020202020204" pitchFamily="34" charset="0"/>
                <a:cs typeface="Arial" panose="020B0604020202020204" pitchFamily="34" charset="0"/>
              </a:rPr>
              <a:t> quân </a:t>
            </a:r>
            <a:r>
              <a:rPr lang="vi-VN" sz="2400" b="0" i="0" u="none" strike="noStrike" dirty="0" err="1">
                <a:solidFill>
                  <a:srgbClr val="000000"/>
                </a:solidFill>
                <a:effectLst/>
                <a:latin typeface="Arial" panose="020B0604020202020204" pitchFamily="34" charset="0"/>
                <a:cs typeface="Arial" panose="020B0604020202020204" pitchFamily="34" charset="0"/>
              </a:rPr>
              <a:t>sự</a:t>
            </a:r>
            <a:r>
              <a:rPr lang="vi-VN" sz="2400" b="0" i="0" u="none" strike="noStrike" dirty="0">
                <a:solidFill>
                  <a:srgbClr val="000000"/>
                </a:solidFill>
                <a:effectLst/>
                <a:latin typeface="Arial" panose="020B0604020202020204" pitchFamily="34" charset="0"/>
                <a:cs typeface="Arial" panose="020B0604020202020204" pitchFamily="34" charset="0"/>
              </a:rPr>
              <a:t> theo quy </a:t>
            </a:r>
            <a:r>
              <a:rPr lang="vi-VN" sz="2400" b="0" i="0" u="none" strike="noStrike" dirty="0" err="1">
                <a:solidFill>
                  <a:srgbClr val="000000"/>
                </a:solidFill>
                <a:effectLst/>
                <a:latin typeface="Arial" panose="020B0604020202020204" pitchFamily="34" charset="0"/>
                <a:cs typeface="Arial" panose="020B0604020202020204" pitchFamily="34" charset="0"/>
              </a:rPr>
              <a:t>định</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của</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Bộ</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trưởng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Bộ</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quốc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phòng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quan </a:t>
            </a:r>
            <a:r>
              <a:rPr lang="vi-VN" sz="2400" b="0" i="0" u="none" strike="noStrike" dirty="0" err="1">
                <a:solidFill>
                  <a:srgbClr val="000000"/>
                </a:solidFill>
                <a:effectLst/>
                <a:latin typeface="Arial" panose="020B0604020202020204" pitchFamily="34" charset="0"/>
                <a:cs typeface="Arial" panose="020B0604020202020204" pitchFamily="34" charset="0"/>
              </a:rPr>
              <a:t>dự</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bị</a:t>
            </a:r>
            <a:r>
              <a:rPr lang="vi-VN" sz="2400" b="0" i="0" u="none" strike="noStrike"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4087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7D93A3D8-2C2E-ACC9-22CB-2D51299E8B62}"/>
              </a:ext>
            </a:extLst>
          </p:cNvPr>
          <p:cNvSpPr>
            <a:spLocks noChangeArrowheads="1"/>
          </p:cNvSpPr>
          <p:nvPr/>
        </p:nvSpPr>
        <p:spPr bwMode="auto">
          <a:xfrm>
            <a:off x="438150" y="1684338"/>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3600">
                <a:solidFill>
                  <a:srgbClr val="C00000"/>
                </a:solidFill>
                <a:latin typeface="Arial" panose="020B0604020202020204" pitchFamily="34" charset="0"/>
                <a:cs typeface="Arial" panose="020B0604020202020204" pitchFamily="34" charset="0"/>
              </a:rPr>
              <a:t>Mục đích – Yêu cầu</a:t>
            </a:r>
          </a:p>
        </p:txBody>
      </p:sp>
      <p:pic>
        <p:nvPicPr>
          <p:cNvPr id="14" name="Picture 2" descr="BD21318_">
            <a:extLst>
              <a:ext uri="{FF2B5EF4-FFF2-40B4-BE49-F238E27FC236}">
                <a16:creationId xmlns:a16="http://schemas.microsoft.com/office/drawing/2014/main" id="{D5E9D1B0-F9E5-DCC4-5702-523CC76FF569}"/>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676400"/>
          </a:xfrm>
          <a:prstGeom prst="rect">
            <a:avLst/>
          </a:prstGeom>
          <a:ln>
            <a:noFill/>
          </a:ln>
          <a:effectLst>
            <a:softEdge rad="112500"/>
          </a:effectLst>
        </p:spPr>
      </p:pic>
      <p:pic>
        <p:nvPicPr>
          <p:cNvPr id="16389" name="Picture 8" descr="quocky">
            <a:extLst>
              <a:ext uri="{FF2B5EF4-FFF2-40B4-BE49-F238E27FC236}">
                <a16:creationId xmlns:a16="http://schemas.microsoft.com/office/drawing/2014/main" id="{0A282504-4864-BD53-F101-09ECABAA65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5240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ringworld2_w">
            <a:extLst>
              <a:ext uri="{FF2B5EF4-FFF2-40B4-BE49-F238E27FC236}">
                <a16:creationId xmlns:a16="http://schemas.microsoft.com/office/drawing/2014/main" id="{38CD301D-BF56-3531-88DF-A8EF6F18DBA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103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F3674EAE-D01E-794A-C50A-75F3571DB4A3}"/>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
        <p:nvSpPr>
          <p:cNvPr id="16393" name="Rectangle 23">
            <a:extLst>
              <a:ext uri="{FF2B5EF4-FFF2-40B4-BE49-F238E27FC236}">
                <a16:creationId xmlns:a16="http://schemas.microsoft.com/office/drawing/2014/main" id="{BAE429EF-45E7-E9A7-4732-D7E4ACCF2DF0}"/>
              </a:ext>
            </a:extLst>
          </p:cNvPr>
          <p:cNvSpPr>
            <a:spLocks noChangeArrowheads="1"/>
          </p:cNvSpPr>
          <p:nvPr/>
        </p:nvSpPr>
        <p:spPr bwMode="auto">
          <a:xfrm>
            <a:off x="811213" y="382588"/>
            <a:ext cx="739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sz="2400"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sz="2400" dirty="0">
                <a:solidFill>
                  <a:srgbClr val="FFFF00"/>
                </a:solidFill>
                <a:latin typeface="Arial" panose="020B0604020202020204" pitchFamily="34" charset="0"/>
                <a:cs typeface="Arial" panose="020B0604020202020204" pitchFamily="34" charset="0"/>
              </a:rPr>
              <a:t>QUỐC PHÒNG AN NINH VIỆT NAM</a:t>
            </a:r>
          </a:p>
          <a:p>
            <a:pPr algn="ctr"/>
            <a:endParaRPr lang="en-US" altLang="en-US" dirty="0">
              <a:solidFill>
                <a:srgbClr val="FFFF00"/>
              </a:solidFill>
            </a:endParaRPr>
          </a:p>
        </p:txBody>
      </p:sp>
      <p:sp>
        <p:nvSpPr>
          <p:cNvPr id="3" name="TextBox 2">
            <a:extLst>
              <a:ext uri="{FF2B5EF4-FFF2-40B4-BE49-F238E27FC236}">
                <a16:creationId xmlns:a16="http://schemas.microsoft.com/office/drawing/2014/main" id="{81D3BB15-3B3E-AC1C-D99C-65C42BC7E459}"/>
              </a:ext>
            </a:extLst>
          </p:cNvPr>
          <p:cNvSpPr txBox="1"/>
          <p:nvPr/>
        </p:nvSpPr>
        <p:spPr>
          <a:xfrm>
            <a:off x="228600" y="2514600"/>
            <a:ext cx="8515066" cy="4431983"/>
          </a:xfrm>
          <a:prstGeom prst="rect">
            <a:avLst/>
          </a:prstGeom>
          <a:noFill/>
        </p:spPr>
        <p:txBody>
          <a:bodyPr wrap="square" rtlCol="0">
            <a:spAutoFit/>
          </a:bodyPr>
          <a:lstStyle/>
          <a:p>
            <a:pPr algn="just"/>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tích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trình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được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những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nội</a:t>
            </a:r>
            <a:r>
              <a:rPr lang="en-US" altLang="en-US" sz="2400" dirty="0">
                <a:latin typeface="Arial" panose="020B0604020202020204" pitchFamily="34" charset="0"/>
                <a:cs typeface="Arial" panose="020B0604020202020204" pitchFamily="34" charset="0"/>
              </a:rPr>
              <a:t> dung </a:t>
            </a:r>
            <a:r>
              <a:rPr lang="en-US" altLang="en-US" sz="2400" dirty="0" err="1">
                <a:latin typeface="Arial" panose="020B0604020202020204" pitchFamily="34" charset="0"/>
                <a:cs typeface="Arial" panose="020B0604020202020204" pitchFamily="34" charset="0"/>
              </a:rPr>
              <a:t>cơ</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bản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Quốc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phòng</a:t>
            </a:r>
            <a:r>
              <a:rPr lang="en-US" altLang="en-US" sz="2400" dirty="0">
                <a:latin typeface="Arial" panose="020B0604020202020204" pitchFamily="34" charset="0"/>
                <a:cs typeface="Arial" panose="020B0604020202020204" pitchFamily="34" charset="0"/>
              </a:rPr>
              <a:t> an </a:t>
            </a:r>
            <a:r>
              <a:rPr lang="en-US" altLang="en-US" sz="2400" dirty="0" err="1">
                <a:latin typeface="Arial" panose="020B0604020202020204" pitchFamily="34" charset="0"/>
                <a:cs typeface="Arial" panose="020B0604020202020204" pitchFamily="34" charset="0"/>
              </a:rPr>
              <a:t>ninh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sĩ</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quan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Việt</a:t>
            </a:r>
            <a:r>
              <a:rPr lang="en-US" altLang="en-US" sz="2400" dirty="0">
                <a:latin typeface="Arial" panose="020B0604020202020204" pitchFamily="34" charset="0"/>
                <a:cs typeface="Arial" panose="020B0604020202020204" pitchFamily="34" charset="0"/>
              </a:rPr>
              <a:t> Nam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an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a:t>
            </a:r>
          </a:p>
          <a:p>
            <a:pPr algn="just"/>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Tích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chủ</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trách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nhiệm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việc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định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pháp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quốc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an</a:t>
            </a:r>
          </a:p>
          <a:p>
            <a:pPr algn="just"/>
            <a:r>
              <a:rPr lang="en-US" altLang="en-US" sz="2400" dirty="0">
                <a:latin typeface="Arial" panose="020B0604020202020204" pitchFamily="34" charset="0"/>
                <a:cs typeface="Arial" panose="020B0604020202020204" pitchFamily="34" charset="0"/>
              </a:rPr>
              <a:t>- Qua </a:t>
            </a:r>
            <a:r>
              <a:rPr lang="en-US" altLang="en-US" sz="2400" dirty="0" err="1">
                <a:latin typeface="Arial" panose="020B0604020202020204" pitchFamily="34" charset="0"/>
                <a:cs typeface="Arial" panose="020B0604020202020204" pitchFamily="34" charset="0"/>
              </a:rPr>
              <a:t>nghiên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cứu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nội</a:t>
            </a:r>
            <a:r>
              <a:rPr lang="en-US" altLang="en-US" sz="2400" dirty="0">
                <a:latin typeface="Arial" panose="020B0604020202020204" pitchFamily="34" charset="0"/>
                <a:cs typeface="Arial" panose="020B0604020202020204" pitchFamily="34" charset="0"/>
              </a:rPr>
              <a:t> dung </a:t>
            </a:r>
            <a:r>
              <a:rPr lang="en-US" altLang="en-US" sz="2400" dirty="0" err="1">
                <a:latin typeface="Arial" panose="020B0604020202020204" pitchFamily="34" charset="0"/>
                <a:cs typeface="Arial" panose="020B0604020202020204" pitchFamily="34" charset="0"/>
              </a:rPr>
              <a:t>luật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định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hướng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nghiệp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sau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nghĩa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vụ</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sự</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nghĩa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vụ</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an; </a:t>
            </a:r>
            <a:r>
              <a:rPr lang="en-US" altLang="en-US" sz="2400" dirty="0" err="1">
                <a:latin typeface="Arial" panose="020B0604020202020204" pitchFamily="34" charset="0"/>
                <a:cs typeface="Arial" panose="020B0604020202020204" pitchFamily="34" charset="0"/>
              </a:rPr>
              <a:t>phấn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đấu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được</a:t>
            </a:r>
            <a:r>
              <a:rPr lang="en-US" altLang="en-US" sz="2400" dirty="0">
                <a:latin typeface="Arial" panose="020B0604020202020204" pitchFamily="34" charset="0"/>
                <a:cs typeface="Arial" panose="020B0604020202020204" pitchFamily="34" charset="0"/>
              </a:rPr>
              <a:t> ở </a:t>
            </a:r>
            <a:r>
              <a:rPr lang="en-US" altLang="en-US" sz="2400" dirty="0" err="1">
                <a:latin typeface="Arial" panose="020B0604020202020204" pitchFamily="34" charset="0"/>
                <a:cs typeface="Arial" panose="020B0604020202020204" pitchFamily="34" charset="0"/>
              </a:rPr>
              <a:t>lại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phục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vụ</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an </a:t>
            </a:r>
            <a:r>
              <a:rPr lang="en-US" altLang="en-US" sz="2400" dirty="0" err="1">
                <a:latin typeface="Arial" panose="020B0604020202020204" pitchFamily="34" charset="0"/>
                <a:cs typeface="Arial" panose="020B0604020202020204" pitchFamily="34" charset="0"/>
              </a:rPr>
              <a:t>lâu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cũng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học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trường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an. </a:t>
            </a:r>
          </a:p>
          <a:p>
            <a:pPr algn="just"/>
            <a:endParaRPr lang="en-US" altLang="en-US"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D21318_">
            <a:extLst>
              <a:ext uri="{FF2B5EF4-FFF2-40B4-BE49-F238E27FC236}">
                <a16:creationId xmlns:a16="http://schemas.microsoft.com/office/drawing/2014/main" id="{0A488921-073C-4260-984F-0F8237EDFC36}"/>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600200"/>
          </a:xfrm>
          <a:prstGeom prst="rect">
            <a:avLst/>
          </a:prstGeom>
          <a:ln>
            <a:noFill/>
          </a:ln>
          <a:effectLst>
            <a:softEdge rad="112500"/>
          </a:effectLst>
        </p:spPr>
      </p:pic>
      <p:pic>
        <p:nvPicPr>
          <p:cNvPr id="18436" name="Picture 8" descr="quocky">
            <a:extLst>
              <a:ext uri="{FF2B5EF4-FFF2-40B4-BE49-F238E27FC236}">
                <a16:creationId xmlns:a16="http://schemas.microsoft.com/office/drawing/2014/main" id="{05B2246D-3BA0-B255-7A95-02E67A29AF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ringworld2_w">
            <a:extLst>
              <a:ext uri="{FF2B5EF4-FFF2-40B4-BE49-F238E27FC236}">
                <a16:creationId xmlns:a16="http://schemas.microsoft.com/office/drawing/2014/main" id="{D24EE44A-566C-2D08-AD9F-C21BA72A6B2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A0ABCCD0-DD12-141A-5F7B-A3C4EF0DD31E}"/>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
        <p:nvSpPr>
          <p:cNvPr id="18442" name="Rectangle 23">
            <a:extLst>
              <a:ext uri="{FF2B5EF4-FFF2-40B4-BE49-F238E27FC236}">
                <a16:creationId xmlns:a16="http://schemas.microsoft.com/office/drawing/2014/main" id="{25F9798B-2232-C0BE-55AD-928700976C12}"/>
              </a:ext>
            </a:extLst>
          </p:cNvPr>
          <p:cNvSpPr>
            <a:spLocks noChangeArrowheads="1"/>
          </p:cNvSpPr>
          <p:nvPr/>
        </p:nvSpPr>
        <p:spPr bwMode="auto">
          <a:xfrm>
            <a:off x="811213" y="382588"/>
            <a:ext cx="739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sz="2400"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sz="2400" dirty="0">
                <a:solidFill>
                  <a:srgbClr val="FFFF00"/>
                </a:solidFill>
                <a:latin typeface="Arial" panose="020B0604020202020204" pitchFamily="34" charset="0"/>
                <a:cs typeface="Arial" panose="020B0604020202020204" pitchFamily="34" charset="0"/>
              </a:rPr>
              <a:t>QUỐC PHÒNG AN NINH VIỆT NAM</a:t>
            </a:r>
          </a:p>
        </p:txBody>
      </p:sp>
      <p:grpSp>
        <p:nvGrpSpPr>
          <p:cNvPr id="20" name="Group 19">
            <a:extLst>
              <a:ext uri="{FF2B5EF4-FFF2-40B4-BE49-F238E27FC236}">
                <a16:creationId xmlns:a16="http://schemas.microsoft.com/office/drawing/2014/main" id="{B8565349-F6DE-3D05-9046-56A1B7709A75}"/>
              </a:ext>
            </a:extLst>
          </p:cNvPr>
          <p:cNvGrpSpPr>
            <a:grpSpLocks/>
          </p:cNvGrpSpPr>
          <p:nvPr/>
        </p:nvGrpSpPr>
        <p:grpSpPr bwMode="auto">
          <a:xfrm>
            <a:off x="0" y="1982287"/>
            <a:ext cx="8661081" cy="4601094"/>
            <a:chOff x="813500" y="917703"/>
            <a:chExt cx="7911777" cy="6333418"/>
          </a:xfrm>
        </p:grpSpPr>
        <p:sp>
          <p:nvSpPr>
            <p:cNvPr id="21" name="Rectangle 2">
              <a:extLst>
                <a:ext uri="{FF2B5EF4-FFF2-40B4-BE49-F238E27FC236}">
                  <a16:creationId xmlns:a16="http://schemas.microsoft.com/office/drawing/2014/main" id="{2E6F2494-F7B0-CDC5-D495-017DD2E4AB04}"/>
                </a:ext>
              </a:extLst>
            </p:cNvPr>
            <p:cNvSpPr>
              <a:spLocks noChangeArrowheads="1"/>
            </p:cNvSpPr>
            <p:nvPr/>
          </p:nvSpPr>
          <p:spPr bwMode="auto">
            <a:xfrm>
              <a:off x="813500" y="1560865"/>
              <a:ext cx="2772223" cy="5690256"/>
            </a:xfrm>
            <a:prstGeom prst="rect">
              <a:avLst/>
            </a:prstGeom>
            <a:solidFill>
              <a:srgbClr val="FFFF66">
                <a:alpha val="55686"/>
              </a:srgbClr>
            </a:solidFill>
            <a:ln w="9525">
              <a:solidFill>
                <a:srgbClr val="FFFF00"/>
              </a:solidFill>
              <a:miter lim="800000"/>
              <a:headEnd/>
              <a:tailEnd/>
            </a:ln>
            <a:scene3d>
              <a:camera prst="legacyObliqueTopRight"/>
              <a:lightRig rig="legacyFlat3" dir="b"/>
            </a:scene3d>
            <a:sp3d extrusionH="430200" prstMaterial="legacyMatte">
              <a:bevelT w="13500" h="13500" prst="angle"/>
              <a:bevelB w="13500" h="13500" prst="angle"/>
              <a:extrusionClr>
                <a:srgbClr val="FF33CC"/>
              </a:extrusionClr>
              <a:contourClr>
                <a:srgbClr val="0000FF"/>
              </a:contourClr>
            </a:sp3d>
          </p:spPr>
          <p:txBody>
            <a:bodyPr wrap="none" anchor="ctr">
              <a:flatTx/>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buNone/>
              </a:pPr>
              <a:r>
                <a:rPr lang="en-US" altLang="en-US" dirty="0">
                  <a:solidFill>
                    <a:srgbClr val="C00000"/>
                  </a:solidFill>
                  <a:latin typeface="Arial" panose="020B0604020202020204" pitchFamily="34" charset="0"/>
                  <a:cs typeface="Arial" panose="020B0604020202020204" pitchFamily="34" charset="0"/>
                </a:rPr>
                <a:t>NỘI DUNG CƠ BẢN </a:t>
              </a:r>
            </a:p>
            <a:p>
              <a:pPr algn="ctr">
                <a:buNone/>
              </a:pPr>
              <a:r>
                <a:rPr lang="en-US" altLang="en-US" dirty="0">
                  <a:solidFill>
                    <a:srgbClr val="C00000"/>
                  </a:solidFill>
                  <a:latin typeface="Arial" panose="020B0604020202020204" pitchFamily="34" charset="0"/>
                  <a:cs typeface="Arial" panose="020B0604020202020204" pitchFamily="34" charset="0"/>
                </a:rPr>
                <a:t>MỘT SỐ LUẬT VỀ </a:t>
              </a:r>
            </a:p>
            <a:p>
              <a:pPr algn="ctr">
                <a:buNone/>
              </a:pPr>
              <a:r>
                <a:rPr lang="en-US" altLang="en-US" dirty="0">
                  <a:solidFill>
                    <a:srgbClr val="C00000"/>
                  </a:solidFill>
                  <a:latin typeface="Arial" panose="020B0604020202020204" pitchFamily="34" charset="0"/>
                  <a:cs typeface="Arial" panose="020B0604020202020204" pitchFamily="34" charset="0"/>
                </a:rPr>
                <a:t>QUỐC PHÒNG AN </a:t>
              </a:r>
            </a:p>
            <a:p>
              <a:pPr algn="ctr">
                <a:buNone/>
              </a:pPr>
              <a:r>
                <a:rPr lang="en-US" altLang="en-US" dirty="0">
                  <a:solidFill>
                    <a:srgbClr val="C00000"/>
                  </a:solidFill>
                  <a:latin typeface="Arial" panose="020B0604020202020204" pitchFamily="34" charset="0"/>
                  <a:cs typeface="Arial" panose="020B0604020202020204" pitchFamily="34" charset="0"/>
                </a:rPr>
                <a:t>NINH VIỆT NAM</a:t>
              </a:r>
            </a:p>
            <a:p>
              <a:pPr algn="ctr">
                <a:lnSpc>
                  <a:spcPct val="150000"/>
                </a:lnSpc>
                <a:spcBef>
                  <a:spcPct val="0"/>
                </a:spcBef>
                <a:buClrTx/>
                <a:buSzTx/>
                <a:buFontTx/>
                <a:buNone/>
              </a:pPr>
              <a:endParaRPr lang="en-US" altLang="en-US" i="1" dirty="0">
                <a:solidFill>
                  <a:srgbClr val="0000CC"/>
                </a:solidFill>
                <a:latin typeface=".VnArialH"/>
              </a:endParaRPr>
            </a:p>
          </p:txBody>
        </p:sp>
        <p:grpSp>
          <p:nvGrpSpPr>
            <p:cNvPr id="23" name="Group 6">
              <a:extLst>
                <a:ext uri="{FF2B5EF4-FFF2-40B4-BE49-F238E27FC236}">
                  <a16:creationId xmlns:a16="http://schemas.microsoft.com/office/drawing/2014/main" id="{CB1A8991-A2BC-5FB9-2C8B-54E1BD8BA140}"/>
                </a:ext>
              </a:extLst>
            </p:cNvPr>
            <p:cNvGrpSpPr>
              <a:grpSpLocks/>
            </p:cNvGrpSpPr>
            <p:nvPr/>
          </p:nvGrpSpPr>
          <p:grpSpPr bwMode="auto">
            <a:xfrm>
              <a:off x="3580911" y="917703"/>
              <a:ext cx="5144366" cy="2992438"/>
              <a:chOff x="887" y="836"/>
              <a:chExt cx="2061" cy="1625"/>
            </a:xfrm>
          </p:grpSpPr>
          <p:sp>
            <p:nvSpPr>
              <p:cNvPr id="27" name="Rectangle 7">
                <a:extLst>
                  <a:ext uri="{FF2B5EF4-FFF2-40B4-BE49-F238E27FC236}">
                    <a16:creationId xmlns:a16="http://schemas.microsoft.com/office/drawing/2014/main" id="{3AB71D40-9937-A557-BEDC-427B7F876ACB}"/>
                  </a:ext>
                </a:extLst>
              </p:cNvPr>
              <p:cNvSpPr>
                <a:spLocks noChangeArrowheads="1"/>
              </p:cNvSpPr>
              <p:nvPr/>
            </p:nvSpPr>
            <p:spPr bwMode="auto">
              <a:xfrm>
                <a:off x="1025" y="836"/>
                <a:ext cx="1923" cy="1625"/>
              </a:xfrm>
              <a:prstGeom prst="rect">
                <a:avLst/>
              </a:prstGeom>
              <a:solidFill>
                <a:schemeClr val="tx2">
                  <a:alpha val="47842"/>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00FF"/>
                </a:extrusionClr>
                <a:contourClr>
                  <a:schemeClr val="tx2"/>
                </a:contourClr>
              </a:sp3d>
            </p:spPr>
            <p:txBody>
              <a:bodyPr wrap="none" anchor="ctr">
                <a:flatTx/>
              </a:bodyPr>
              <a:lstStyle>
                <a:lvl1pPr marL="457200" indent="-4572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vi-VN" altLang="en-US" sz="2800" b="1" dirty="0">
                    <a:solidFill>
                      <a:srgbClr val="FFFF00"/>
                    </a:solidFill>
                    <a:latin typeface="Arial" panose="020B0604020202020204" pitchFamily="34" charset="0"/>
                    <a:cs typeface="Arial" panose="020B0604020202020204" pitchFamily="34" charset="0"/>
                  </a:rPr>
                  <a:t> </a:t>
                </a:r>
                <a:r>
                  <a:rPr lang="en-US" altLang="en-US" b="1" dirty="0">
                    <a:solidFill>
                      <a:srgbClr val="FFFF00"/>
                    </a:solidFill>
                    <a:latin typeface="Arial" panose="020B0604020202020204" pitchFamily="34" charset="0"/>
                    <a:cs typeface="Arial" panose="020B0604020202020204" pitchFamily="34" charset="0"/>
                  </a:rPr>
                  <a:t>I. NỘI DUNG CƠ BẢN CỦA LUẬT </a:t>
                </a:r>
              </a:p>
              <a:p>
                <a:pPr>
                  <a:spcBef>
                    <a:spcPct val="0"/>
                  </a:spcBef>
                  <a:buClrTx/>
                  <a:buSzTx/>
                  <a:buFontTx/>
                  <a:buNone/>
                </a:pPr>
                <a:r>
                  <a:rPr lang="en-US" altLang="en-US" b="1" dirty="0">
                    <a:solidFill>
                      <a:srgbClr val="FFFF00"/>
                    </a:solidFill>
                    <a:latin typeface="Arial" panose="020B0604020202020204" pitchFamily="34" charset="0"/>
                    <a:cs typeface="Arial" panose="020B0604020202020204" pitchFamily="34" charset="0"/>
                  </a:rPr>
                  <a:t>  GIÁO DỤC</a:t>
                </a:r>
                <a:r>
                  <a:rPr lang="vi-VN" altLang="en-US" b="1" dirty="0">
                    <a:solidFill>
                      <a:srgbClr val="FFFF00"/>
                    </a:solidFill>
                    <a:latin typeface="Arial" panose="020B0604020202020204" pitchFamily="34" charset="0"/>
                    <a:cs typeface="Arial" panose="020B0604020202020204" pitchFamily="34" charset="0"/>
                  </a:rPr>
                  <a:t> </a:t>
                </a:r>
                <a:r>
                  <a:rPr lang="en-US" altLang="en-US" b="1" dirty="0">
                    <a:solidFill>
                      <a:srgbClr val="FFFF00"/>
                    </a:solidFill>
                    <a:latin typeface="Arial" panose="020B0604020202020204" pitchFamily="34" charset="0"/>
                    <a:cs typeface="Arial" panose="020B0604020202020204" pitchFamily="34" charset="0"/>
                  </a:rPr>
                  <a:t>QUỐC PHÒNG VÀ </a:t>
                </a:r>
                <a:r>
                  <a:rPr lang="vi-VN" altLang="en-US" b="1" dirty="0">
                    <a:solidFill>
                      <a:srgbClr val="FFFF00"/>
                    </a:solidFill>
                    <a:latin typeface="Arial" panose="020B0604020202020204" pitchFamily="34" charset="0"/>
                    <a:cs typeface="Arial" panose="020B0604020202020204" pitchFamily="34" charset="0"/>
                  </a:rPr>
                  <a:t>AN </a:t>
                </a:r>
              </a:p>
              <a:p>
                <a:pPr>
                  <a:spcBef>
                    <a:spcPct val="0"/>
                  </a:spcBef>
                  <a:buClrTx/>
                  <a:buSzTx/>
                  <a:buFontTx/>
                  <a:buNone/>
                </a:pPr>
                <a:r>
                  <a:rPr lang="vi-VN" altLang="en-US" b="1" dirty="0">
                    <a:solidFill>
                      <a:srgbClr val="FFFF00"/>
                    </a:solidFill>
                    <a:latin typeface="Arial" panose="020B0604020202020204" pitchFamily="34" charset="0"/>
                    <a:cs typeface="Arial" panose="020B0604020202020204" pitchFamily="34" charset="0"/>
                  </a:rPr>
                  <a:t>  </a:t>
                </a:r>
                <a:r>
                  <a:rPr lang="en-US" altLang="en-US" b="1" dirty="0">
                    <a:solidFill>
                      <a:srgbClr val="FFFF00"/>
                    </a:solidFill>
                    <a:latin typeface="Arial" panose="020B0604020202020204" pitchFamily="34" charset="0"/>
                    <a:cs typeface="Arial" panose="020B0604020202020204" pitchFamily="34" charset="0"/>
                  </a:rPr>
                  <a:t>NINH</a:t>
                </a:r>
              </a:p>
            </p:txBody>
          </p:sp>
          <p:sp>
            <p:nvSpPr>
              <p:cNvPr id="28" name="Line 8">
                <a:extLst>
                  <a:ext uri="{FF2B5EF4-FFF2-40B4-BE49-F238E27FC236}">
                    <a16:creationId xmlns:a16="http://schemas.microsoft.com/office/drawing/2014/main" id="{1249895A-62BA-7BBA-672E-4CE73EF36478}"/>
                  </a:ext>
                </a:extLst>
              </p:cNvPr>
              <p:cNvSpPr>
                <a:spLocks noChangeShapeType="1"/>
              </p:cNvSpPr>
              <p:nvPr/>
            </p:nvSpPr>
            <p:spPr bwMode="auto">
              <a:xfrm flipV="1">
                <a:off x="887" y="1897"/>
                <a:ext cx="138" cy="346"/>
              </a:xfrm>
              <a:prstGeom prst="line">
                <a:avLst/>
              </a:prstGeom>
              <a:noFill/>
              <a:ln w="44450" cmpd="dbl">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26" name="Line 11">
              <a:extLst>
                <a:ext uri="{FF2B5EF4-FFF2-40B4-BE49-F238E27FC236}">
                  <a16:creationId xmlns:a16="http://schemas.microsoft.com/office/drawing/2014/main" id="{06B8BC6D-3400-4E72-B8A8-2D0C952297A2}"/>
                </a:ext>
              </a:extLst>
            </p:cNvPr>
            <p:cNvSpPr>
              <a:spLocks noChangeShapeType="1"/>
            </p:cNvSpPr>
            <p:nvPr/>
          </p:nvSpPr>
          <p:spPr bwMode="auto">
            <a:xfrm>
              <a:off x="3586971" y="5085228"/>
              <a:ext cx="338456" cy="963705"/>
            </a:xfrm>
            <a:prstGeom prst="line">
              <a:avLst/>
            </a:prstGeom>
            <a:noFill/>
            <a:ln w="44450" cmpd="dbl">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29" name="Rectangle 10">
            <a:extLst>
              <a:ext uri="{FF2B5EF4-FFF2-40B4-BE49-F238E27FC236}">
                <a16:creationId xmlns:a16="http://schemas.microsoft.com/office/drawing/2014/main" id="{B75231FE-5623-B9E6-3F11-261B8EAE90CF}"/>
              </a:ext>
            </a:extLst>
          </p:cNvPr>
          <p:cNvSpPr>
            <a:spLocks noChangeArrowheads="1"/>
          </p:cNvSpPr>
          <p:nvPr/>
        </p:nvSpPr>
        <p:spPr bwMode="auto">
          <a:xfrm>
            <a:off x="3464097" y="4542329"/>
            <a:ext cx="5256212" cy="2041051"/>
          </a:xfrm>
          <a:prstGeom prst="rect">
            <a:avLst/>
          </a:prstGeom>
          <a:solidFill>
            <a:schemeClr val="tx2">
              <a:alpha val="47842"/>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00FF"/>
            </a:extrusionClr>
            <a:contourClr>
              <a:schemeClr val="tx2"/>
            </a:contourClr>
          </a:sp3d>
        </p:spPr>
        <p:txBody>
          <a:bodyPr wrap="none" anchor="ctr">
            <a:flatTx/>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114300" rtl="0">
              <a:spcBef>
                <a:spcPts val="0"/>
              </a:spcBef>
              <a:spcAft>
                <a:spcPts val="0"/>
              </a:spcAft>
              <a:buNone/>
            </a:pPr>
            <a:r>
              <a:rPr lang="vi-VN" sz="2800" b="1" dirty="0">
                <a:solidFill>
                  <a:srgbClr val="FFFF00"/>
                </a:solidFill>
                <a:effectLst/>
                <a:latin typeface="+mn-lt"/>
                <a:ea typeface="Calibri" panose="020F0502020204030204" pitchFamily="34" charset="0"/>
              </a:rPr>
              <a:t>II. </a:t>
            </a:r>
            <a:r>
              <a:rPr lang="sq-AL" sz="2800" b="1" dirty="0">
                <a:solidFill>
                  <a:srgbClr val="FFFF00"/>
                </a:solidFill>
                <a:effectLst/>
                <a:latin typeface="+mn-lt"/>
                <a:ea typeface="Calibri" panose="020F0502020204030204" pitchFamily="34" charset="0"/>
              </a:rPr>
              <a:t>PHẤN ĐẤU TRỞ THÀNH SĨ </a:t>
            </a:r>
            <a:r>
              <a:rPr lang="vi-VN" sz="2800" b="1" dirty="0">
                <a:solidFill>
                  <a:srgbClr val="FFFF00"/>
                </a:solidFill>
                <a:effectLst/>
                <a:latin typeface="+mn-lt"/>
                <a:ea typeface="Calibri" panose="020F0502020204030204" pitchFamily="34" charset="0"/>
              </a:rPr>
              <a:t/>
            </a:r>
            <a:br>
              <a:rPr lang="vi-VN" sz="2800" b="1" dirty="0">
                <a:solidFill>
                  <a:srgbClr val="FFFF00"/>
                </a:solidFill>
                <a:effectLst/>
                <a:latin typeface="+mn-lt"/>
                <a:ea typeface="Calibri" panose="020F0502020204030204" pitchFamily="34" charset="0"/>
              </a:rPr>
            </a:br>
            <a:r>
              <a:rPr lang="sq-AL" sz="2800" b="1" dirty="0">
                <a:solidFill>
                  <a:srgbClr val="FFFF00"/>
                </a:solidFill>
                <a:effectLst/>
                <a:latin typeface="+mn-lt"/>
                <a:ea typeface="Calibri" panose="020F0502020204030204" pitchFamily="34" charset="0"/>
              </a:rPr>
              <a:t>QUAN QUÂN ĐỘI VÀ CÔNG AN </a:t>
            </a:r>
            <a:r>
              <a:rPr lang="vi-VN" sz="2800" b="1" dirty="0">
                <a:solidFill>
                  <a:srgbClr val="FFFF00"/>
                </a:solidFill>
                <a:effectLst/>
                <a:latin typeface="+mn-lt"/>
                <a:ea typeface="Calibri" panose="020F0502020204030204" pitchFamily="34" charset="0"/>
              </a:rPr>
              <a:t/>
            </a:r>
            <a:br>
              <a:rPr lang="vi-VN" sz="2800" b="1" dirty="0">
                <a:solidFill>
                  <a:srgbClr val="FFFF00"/>
                </a:solidFill>
                <a:effectLst/>
                <a:latin typeface="+mn-lt"/>
                <a:ea typeface="Calibri" panose="020F0502020204030204" pitchFamily="34" charset="0"/>
              </a:rPr>
            </a:br>
            <a:r>
              <a:rPr lang="sq-AL" sz="2800" b="1" dirty="0">
                <a:solidFill>
                  <a:srgbClr val="FFFF00"/>
                </a:solidFill>
                <a:effectLst/>
                <a:latin typeface="+mn-lt"/>
                <a:ea typeface="Calibri" panose="020F0502020204030204" pitchFamily="34" charset="0"/>
              </a:rPr>
              <a:t>NHÂN DÂN VIỆT NAM</a:t>
            </a:r>
            <a:endParaRPr lang="en-US" altLang="en-US" sz="2800" i="1" dirty="0">
              <a:solidFill>
                <a:srgbClr val="FFFF00"/>
              </a:solidFill>
              <a:latin typeface="+mn-lt"/>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179513"/>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FF0000"/>
                </a:solidFill>
                <a:latin typeface="Arial" panose="020B0604020202020204" pitchFamily="34" charset="0"/>
                <a:cs typeface="Arial" panose="020B0604020202020204" pitchFamily="34" charset="0"/>
              </a:rPr>
              <a:t>  GIÁO DỤC</a:t>
            </a:r>
            <a:r>
              <a:rPr lang="vi-VN" altLang="en-US" sz="2600" dirty="0">
                <a:solidFill>
                  <a:srgbClr val="FF0000"/>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QUỐC PHÒNG VÀ AN NINH</a:t>
            </a: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132308" y="3926004"/>
            <a:ext cx="1994621" cy="2447941"/>
          </a:xfrm>
          <a:prstGeom prst="wedgeRoundRectCallout">
            <a:avLst>
              <a:gd name="adj1" fmla="val 45895"/>
              <a:gd name="adj2" fmla="val 6236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a:defRPr/>
            </a:pPr>
            <a:r>
              <a:rPr lang="en-US" altLang="en-US" sz="2200" dirty="0" err="1">
                <a:solidFill>
                  <a:srgbClr val="000000"/>
                </a:solidFill>
                <a:latin typeface="Arial" panose="020B0604020202020204" pitchFamily="34" charset="0"/>
                <a:cs typeface="Arial" panose="020B0604020202020204" pitchFamily="34" charset="0"/>
              </a:rPr>
              <a:t>Em</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hãy</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cho</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biết</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những</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hoạt</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động</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giáo</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dục</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quốc</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phòng</a:t>
            </a:r>
            <a:r>
              <a:rPr lang="en-US" altLang="en-US" sz="2200" dirty="0">
                <a:solidFill>
                  <a:srgbClr val="000000"/>
                </a:solidFill>
                <a:latin typeface="Arial" panose="020B0604020202020204" pitchFamily="34" charset="0"/>
                <a:cs typeface="Arial" panose="020B0604020202020204" pitchFamily="34" charset="0"/>
              </a:rPr>
              <a:t> ở </a:t>
            </a:r>
            <a:r>
              <a:rPr lang="en-US" altLang="en-US" sz="2200" dirty="0" err="1">
                <a:solidFill>
                  <a:srgbClr val="000000"/>
                </a:solidFill>
                <a:latin typeface="Arial" panose="020B0604020202020204" pitchFamily="34" charset="0"/>
                <a:cs typeface="Arial" panose="020B0604020202020204" pitchFamily="34" charset="0"/>
              </a:rPr>
              <a:t>hình</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bên</a:t>
            </a:r>
            <a:r>
              <a:rPr lang="en-US" altLang="en-US" sz="2200" dirty="0">
                <a:solidFill>
                  <a:srgbClr val="000000"/>
                </a:solidFill>
                <a:latin typeface="Arial" panose="020B0604020202020204" pitchFamily="34" charset="0"/>
                <a:cs typeface="Arial" panose="020B0604020202020204" pitchFamily="34" charset="0"/>
              </a:rPr>
              <a:t>.</a:t>
            </a:r>
            <a:endParaRPr lang="en-US" altLang="en-US" sz="2200" dirty="0">
              <a:solidFill>
                <a:srgbClr val="FFFFFF"/>
              </a:solidFill>
              <a:latin typeface="Arial" panose="020B0604020202020204" pitchFamily="34" charset="0"/>
              <a:cs typeface="Arial" panose="020B0604020202020204" pitchFamily="34" charset="0"/>
            </a:endParaRPr>
          </a:p>
        </p:txBody>
      </p:sp>
      <p:pic>
        <p:nvPicPr>
          <p:cNvPr id="1026" name="Picture 2" descr="Thông tư 46/2020/TT-BGDĐT ban hành ngày 24/11/2020">
            <a:extLst>
              <a:ext uri="{FF2B5EF4-FFF2-40B4-BE49-F238E27FC236}">
                <a16:creationId xmlns:a16="http://schemas.microsoft.com/office/drawing/2014/main" id="{79B5AF5F-0B9E-6609-CBBA-153F6A068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5015" y="2049545"/>
            <a:ext cx="3538672" cy="2357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Ể MÔN HỌC GIÁO DỤC QUỐC PHÒNG VÀ AN NINH ĐI VÀO THỰC CHẤT">
            <a:extLst>
              <a:ext uri="{FF2B5EF4-FFF2-40B4-BE49-F238E27FC236}">
                <a16:creationId xmlns:a16="http://schemas.microsoft.com/office/drawing/2014/main" id="{E970DACF-5211-6188-A033-52A648319A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5014" y="4556353"/>
            <a:ext cx="3510879" cy="2134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3121AF6-02B6-887E-641B-E9CB4CB4226C}"/>
              </a:ext>
            </a:extLst>
          </p:cNvPr>
          <p:cNvPicPr>
            <a:picLocks noChangeAspect="1"/>
          </p:cNvPicPr>
          <p:nvPr/>
        </p:nvPicPr>
        <p:blipFill>
          <a:blip r:embed="rId8"/>
          <a:stretch>
            <a:fillRect/>
          </a:stretch>
        </p:blipFill>
        <p:spPr>
          <a:xfrm>
            <a:off x="2617754" y="2100365"/>
            <a:ext cx="2823232" cy="2306618"/>
          </a:xfrm>
          <a:prstGeom prst="rect">
            <a:avLst/>
          </a:prstGeom>
        </p:spPr>
      </p:pic>
      <p:pic>
        <p:nvPicPr>
          <p:cNvPr id="1030" name="Picture 6" descr="Tin tức - Trung tâm giáo dục quốc phòng và An ninh">
            <a:extLst>
              <a:ext uri="{FF2B5EF4-FFF2-40B4-BE49-F238E27FC236}">
                <a16:creationId xmlns:a16="http://schemas.microsoft.com/office/drawing/2014/main" id="{A2560CDF-1DD8-4C0F-106A-6C88BA4E381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192228" y="4556353"/>
            <a:ext cx="3248758" cy="21341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014D25D-FE48-1E07-E03A-8AD0CA5782ED}"/>
              </a:ext>
            </a:extLst>
          </p:cNvPr>
          <p:cNvSpPr/>
          <p:nvPr/>
        </p:nvSpPr>
        <p:spPr>
          <a:xfrm>
            <a:off x="3707642" y="3926005"/>
            <a:ext cx="1696871"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lý</a:t>
            </a:r>
            <a:r>
              <a:rPr lang="vi-VN" sz="1400" dirty="0"/>
              <a:t> </a:t>
            </a:r>
            <a:r>
              <a:rPr lang="vi-VN" sz="1400" dirty="0" err="1"/>
              <a:t>thuyết</a:t>
            </a:r>
            <a:r>
              <a:rPr lang="vi-VN" sz="1400" dirty="0"/>
              <a:t> (</a:t>
            </a:r>
            <a:r>
              <a:rPr lang="vi-VN" sz="1400" dirty="0" err="1"/>
              <a:t>chính</a:t>
            </a:r>
            <a:r>
              <a:rPr lang="vi-VN" sz="1400" dirty="0"/>
              <a:t> </a:t>
            </a:r>
            <a:r>
              <a:rPr lang="vi-VN" sz="1400" dirty="0" err="1"/>
              <a:t>trị</a:t>
            </a:r>
            <a:r>
              <a:rPr lang="vi-VN" sz="1400" dirty="0"/>
              <a:t>)</a:t>
            </a:r>
            <a:endParaRPr lang="en-US" sz="1400" dirty="0"/>
          </a:p>
        </p:txBody>
      </p:sp>
      <p:sp>
        <p:nvSpPr>
          <p:cNvPr id="17" name="Rectangle: Rounded Corners 16">
            <a:extLst>
              <a:ext uri="{FF2B5EF4-FFF2-40B4-BE49-F238E27FC236}">
                <a16:creationId xmlns:a16="http://schemas.microsoft.com/office/drawing/2014/main" id="{D431770F-AD44-5241-0168-865FE16B040E}"/>
              </a:ext>
            </a:extLst>
          </p:cNvPr>
          <p:cNvSpPr/>
          <p:nvPr/>
        </p:nvSpPr>
        <p:spPr>
          <a:xfrm>
            <a:off x="7369863" y="3926004"/>
            <a:ext cx="1696871"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đội</a:t>
            </a:r>
            <a:r>
              <a:rPr lang="vi-VN" sz="1400" dirty="0"/>
              <a:t> </a:t>
            </a:r>
            <a:r>
              <a:rPr lang="vi-VN" sz="1400" dirty="0" err="1"/>
              <a:t>ngũ</a:t>
            </a:r>
            <a:r>
              <a:rPr lang="vi-VN" sz="1400" dirty="0"/>
              <a:t>)</a:t>
            </a:r>
            <a:endParaRPr lang="en-US" sz="1400" dirty="0"/>
          </a:p>
        </p:txBody>
      </p:sp>
      <p:sp>
        <p:nvSpPr>
          <p:cNvPr id="18" name="Rectangle: Rounded Corners 17">
            <a:extLst>
              <a:ext uri="{FF2B5EF4-FFF2-40B4-BE49-F238E27FC236}">
                <a16:creationId xmlns:a16="http://schemas.microsoft.com/office/drawing/2014/main" id="{B72D7272-B7D1-EE23-FFA4-8B84B901ED6F}"/>
              </a:ext>
            </a:extLst>
          </p:cNvPr>
          <p:cNvSpPr/>
          <p:nvPr/>
        </p:nvSpPr>
        <p:spPr>
          <a:xfrm>
            <a:off x="3129888" y="6209505"/>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cấp</a:t>
            </a:r>
            <a:r>
              <a:rPr lang="vi-VN" sz="1400" dirty="0"/>
              <a:t> </a:t>
            </a:r>
            <a:r>
              <a:rPr lang="vi-VN" sz="1400" dirty="0" err="1"/>
              <a:t>cứu</a:t>
            </a:r>
            <a:r>
              <a:rPr lang="vi-VN" sz="1400" dirty="0"/>
              <a:t> </a:t>
            </a:r>
            <a:r>
              <a:rPr lang="vi-VN" sz="1400" dirty="0" err="1"/>
              <a:t>chuyển</a:t>
            </a:r>
            <a:r>
              <a:rPr lang="vi-VN" sz="1400" dirty="0"/>
              <a:t> thương)</a:t>
            </a:r>
            <a:endParaRPr lang="en-US" sz="1400" dirty="0"/>
          </a:p>
        </p:txBody>
      </p:sp>
      <p:sp>
        <p:nvSpPr>
          <p:cNvPr id="19" name="Rectangle: Rounded Corners 18">
            <a:extLst>
              <a:ext uri="{FF2B5EF4-FFF2-40B4-BE49-F238E27FC236}">
                <a16:creationId xmlns:a16="http://schemas.microsoft.com/office/drawing/2014/main" id="{4FE87016-ED3E-63C9-6EC0-A6D0087EE52E}"/>
              </a:ext>
            </a:extLst>
          </p:cNvPr>
          <p:cNvSpPr/>
          <p:nvPr/>
        </p:nvSpPr>
        <p:spPr>
          <a:xfrm>
            <a:off x="6711820" y="4596794"/>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bắn</a:t>
            </a:r>
            <a:r>
              <a:rPr lang="vi-VN" sz="1400" dirty="0"/>
              <a:t> </a:t>
            </a:r>
            <a:r>
              <a:rPr lang="vi-VN" sz="1400" dirty="0" err="1"/>
              <a:t>súng</a:t>
            </a:r>
            <a:r>
              <a:rPr lang="vi-VN" sz="1400" dirty="0"/>
              <a:t> </a:t>
            </a:r>
            <a:r>
              <a:rPr lang="vi-VN" sz="1400" dirty="0" err="1"/>
              <a:t>tiểu</a:t>
            </a:r>
            <a:r>
              <a:rPr lang="vi-VN" sz="1400" dirty="0"/>
              <a:t> liên AK)</a:t>
            </a:r>
            <a:endParaRPr lang="en-US" sz="1400" dirty="0"/>
          </a:p>
        </p:txBody>
      </p:sp>
      <p:sp>
        <p:nvSpPr>
          <p:cNvPr id="21" name="TextBox 20">
            <a:extLst>
              <a:ext uri="{FF2B5EF4-FFF2-40B4-BE49-F238E27FC236}">
                <a16:creationId xmlns:a16="http://schemas.microsoft.com/office/drawing/2014/main" id="{C22D2601-F016-0E0D-4101-89A8EC57A6BF}"/>
              </a:ext>
            </a:extLst>
          </p:cNvPr>
          <p:cNvSpPr txBox="1"/>
          <p:nvPr/>
        </p:nvSpPr>
        <p:spPr>
          <a:xfrm>
            <a:off x="0" y="2113879"/>
            <a:ext cx="2568396" cy="1200329"/>
          </a:xfrm>
          <a:prstGeom prst="rect">
            <a:avLst/>
          </a:prstGeom>
          <a:noFill/>
        </p:spPr>
        <p:txBody>
          <a:bodyPr wrap="square">
            <a:spAutoFit/>
          </a:bodyPr>
          <a:lstStyle/>
          <a:p>
            <a:pPr algn="just"/>
            <a:r>
              <a:rPr lang="en-US" sz="2400" b="1" dirty="0">
                <a:effectLst/>
                <a:latin typeface="Arial" panose="020B0604020202020204" pitchFamily="34" charset="0"/>
                <a:ea typeface="Calibri" panose="020F0502020204030204" pitchFamily="34" charset="0"/>
                <a:cs typeface="Arial" panose="020B0604020202020204" pitchFamily="34" charset="0"/>
              </a:rPr>
              <a:t>1. </a:t>
            </a:r>
            <a:r>
              <a:rPr lang="en-US" sz="2400" b="1" dirty="0" err="1">
                <a:effectLst/>
                <a:latin typeface="Arial" panose="020B0604020202020204" pitchFamily="34" charset="0"/>
                <a:ea typeface="Calibri" panose="020F0502020204030204" pitchFamily="34" charset="0"/>
                <a:cs typeface="Arial" panose="020B0604020202020204" pitchFamily="34" charset="0"/>
              </a:rPr>
              <a:t>Luật</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giáo</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dục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quốc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phòng</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và</a:t>
            </a:r>
            <a:r>
              <a:rPr lang="en-US" sz="2400" b="1" dirty="0">
                <a:effectLst/>
                <a:latin typeface="Arial" panose="020B0604020202020204" pitchFamily="34" charset="0"/>
                <a:ea typeface="Calibri" panose="020F0502020204030204" pitchFamily="34" charset="0"/>
                <a:cs typeface="Arial" panose="020B0604020202020204" pitchFamily="34" charset="0"/>
              </a:rPr>
              <a:t> an </a:t>
            </a:r>
            <a:r>
              <a:rPr lang="en-US" sz="2400" b="1" dirty="0" err="1">
                <a:effectLst/>
                <a:latin typeface="Arial" panose="020B0604020202020204" pitchFamily="34" charset="0"/>
                <a:ea typeface="Calibri" panose="020F0502020204030204" pitchFamily="34" charset="0"/>
                <a:cs typeface="Arial" panose="020B0604020202020204" pitchFamily="34" charset="0"/>
              </a:rPr>
              <a:t>ninh</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179513"/>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FF0000"/>
                </a:solidFill>
                <a:latin typeface="Arial" panose="020B0604020202020204" pitchFamily="34" charset="0"/>
                <a:cs typeface="Arial" panose="020B0604020202020204" pitchFamily="34" charset="0"/>
              </a:rPr>
              <a:t>  GIÁO DỤC</a:t>
            </a:r>
            <a:r>
              <a:rPr lang="vi-VN" altLang="en-US" sz="2600" dirty="0">
                <a:solidFill>
                  <a:srgbClr val="FF0000"/>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QUỐC PHÒNG VÀ AN NINH</a:t>
            </a: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175697" y="3748585"/>
            <a:ext cx="2560128" cy="1940418"/>
          </a:xfrm>
          <a:prstGeom prst="wedgeRoundRectCallout">
            <a:avLst>
              <a:gd name="adj1" fmla="val 45895"/>
              <a:gd name="adj2" fmla="val 6236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rtl="0">
              <a:spcBef>
                <a:spcPts val="0"/>
              </a:spcBef>
              <a:spcAft>
                <a:spcPts val="0"/>
              </a:spcAft>
            </a:pPr>
            <a:endParaRPr lang="vi-VN" sz="2000" b="0" dirty="0">
              <a:solidFill>
                <a:srgbClr val="000000"/>
              </a:solidFill>
              <a:latin typeface="+mn-lt"/>
            </a:endParaRPr>
          </a:p>
          <a:p>
            <a:pPr algn="just" rtl="0">
              <a:spcBef>
                <a:spcPts val="0"/>
              </a:spcBef>
              <a:spcAft>
                <a:spcPts val="0"/>
              </a:spcAft>
            </a:pPr>
            <a:r>
              <a:rPr lang="vi-VN" sz="2000" b="0" i="0" u="none" strike="noStrike" dirty="0">
                <a:solidFill>
                  <a:srgbClr val="000000"/>
                </a:solidFill>
                <a:effectLst/>
                <a:latin typeface="+mn-lt"/>
              </a:rPr>
              <a:t>Theo em </a:t>
            </a:r>
            <a:r>
              <a:rPr lang="vi-VN" sz="2000" b="0" i="0" u="none" strike="noStrike" dirty="0" err="1">
                <a:solidFill>
                  <a:srgbClr val="000000"/>
                </a:solidFill>
                <a:effectLst/>
                <a:latin typeface="+mn-lt"/>
              </a:rPr>
              <a:t>biết</a:t>
            </a:r>
            <a:r>
              <a:rPr lang="vi-VN" sz="2000" b="0" i="0" u="none" strike="noStrike" dirty="0">
                <a:solidFill>
                  <a:srgbClr val="000000"/>
                </a:solidFill>
                <a:effectLst/>
                <a:latin typeface="+mn-lt"/>
              </a:rPr>
              <a:t>, môn </a:t>
            </a:r>
            <a:r>
              <a:rPr lang="vi-VN" sz="2000" b="0" i="0" u="none" strike="noStrike" dirty="0" err="1">
                <a:solidFill>
                  <a:srgbClr val="000000"/>
                </a:solidFill>
                <a:effectLst/>
                <a:latin typeface="+mn-lt"/>
              </a:rPr>
              <a:t>học</a:t>
            </a:r>
            <a:r>
              <a:rPr lang="vi-VN" sz="2000" b="0" i="0" u="none" strike="noStrike" dirty="0">
                <a:solidFill>
                  <a:srgbClr val="000000"/>
                </a:solidFill>
                <a:effectLst/>
                <a:latin typeface="+mn-lt"/>
              </a:rPr>
              <a:t> GDQP VÀ AN </a:t>
            </a:r>
            <a:r>
              <a:rPr lang="vi-VN" sz="2000" b="0" i="0" u="none" strike="noStrike" dirty="0" err="1">
                <a:solidFill>
                  <a:srgbClr val="000000"/>
                </a:solidFill>
                <a:effectLst/>
                <a:latin typeface="+mn-lt"/>
              </a:rPr>
              <a:t>được</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thực</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hiện</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chính</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khóa</a:t>
            </a:r>
            <a:r>
              <a:rPr lang="vi-VN" sz="2000" b="0" i="0" u="none" strike="noStrike" dirty="0">
                <a:solidFill>
                  <a:srgbClr val="000000"/>
                </a:solidFill>
                <a:effectLst/>
                <a:latin typeface="+mn-lt"/>
              </a:rPr>
              <a:t> ở </a:t>
            </a:r>
            <a:r>
              <a:rPr lang="vi-VN" sz="2000" b="0" i="0" u="none" strike="noStrike" dirty="0" err="1">
                <a:solidFill>
                  <a:srgbClr val="000000"/>
                </a:solidFill>
                <a:effectLst/>
                <a:latin typeface="+mn-lt"/>
              </a:rPr>
              <a:t>những</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cấp</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học</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nào</a:t>
            </a:r>
            <a:r>
              <a:rPr lang="vi-VN" sz="2000" b="0" i="0" u="none" strike="noStrike" dirty="0">
                <a:solidFill>
                  <a:srgbClr val="000000"/>
                </a:solidFill>
                <a:effectLst/>
                <a:latin typeface="+mn-lt"/>
              </a:rPr>
              <a:t>?</a:t>
            </a:r>
            <a:endParaRPr lang="vi-VN" sz="2000" b="0" dirty="0">
              <a:effectLst/>
              <a:latin typeface="+mn-lt"/>
            </a:endParaRPr>
          </a:p>
          <a:p>
            <a:r>
              <a:rPr lang="vi-VN" sz="1600" dirty="0"/>
              <a:t/>
            </a:r>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014D25D-FE48-1E07-E03A-8AD0CA5782ED}"/>
              </a:ext>
            </a:extLst>
          </p:cNvPr>
          <p:cNvSpPr/>
          <p:nvPr/>
        </p:nvSpPr>
        <p:spPr>
          <a:xfrm>
            <a:off x="404884" y="6122924"/>
            <a:ext cx="2247331" cy="61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Sinh viên </a:t>
            </a:r>
            <a:r>
              <a:rPr lang="vi-VN" dirty="0" err="1"/>
              <a:t>đại</a:t>
            </a:r>
            <a:r>
              <a:rPr lang="vi-VN" dirty="0"/>
              <a:t> </a:t>
            </a:r>
            <a:r>
              <a:rPr lang="vi-VN" dirty="0" err="1"/>
              <a:t>học</a:t>
            </a:r>
            <a:r>
              <a:rPr lang="vi-VN" dirty="0"/>
              <a:t>, cao </a:t>
            </a:r>
            <a:r>
              <a:rPr lang="vi-VN" dirty="0" err="1"/>
              <a:t>đẳng</a:t>
            </a:r>
            <a:r>
              <a:rPr lang="vi-VN" dirty="0"/>
              <a:t>…</a:t>
            </a:r>
            <a:endParaRPr lang="en-US" dirty="0"/>
          </a:p>
        </p:txBody>
      </p:sp>
      <p:sp>
        <p:nvSpPr>
          <p:cNvPr id="18" name="Rectangle: Rounded Corners 17">
            <a:extLst>
              <a:ext uri="{FF2B5EF4-FFF2-40B4-BE49-F238E27FC236}">
                <a16:creationId xmlns:a16="http://schemas.microsoft.com/office/drawing/2014/main" id="{B72D7272-B7D1-EE23-FFA4-8B84B901ED6F}"/>
              </a:ext>
            </a:extLst>
          </p:cNvPr>
          <p:cNvSpPr/>
          <p:nvPr/>
        </p:nvSpPr>
        <p:spPr>
          <a:xfrm>
            <a:off x="4837563" y="6122924"/>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err="1"/>
              <a:t>Học</a:t>
            </a:r>
            <a:r>
              <a:rPr lang="vi-VN" dirty="0"/>
              <a:t> sinh </a:t>
            </a:r>
            <a:r>
              <a:rPr lang="vi-VN" dirty="0" err="1"/>
              <a:t>cấp</a:t>
            </a:r>
            <a:r>
              <a:rPr lang="vi-VN" dirty="0"/>
              <a:t> THPT</a:t>
            </a:r>
            <a:endParaRPr lang="en-US" dirty="0"/>
          </a:p>
        </p:txBody>
      </p:sp>
      <p:pic>
        <p:nvPicPr>
          <p:cNvPr id="20" name="Picture 19">
            <a:extLst>
              <a:ext uri="{FF2B5EF4-FFF2-40B4-BE49-F238E27FC236}">
                <a16:creationId xmlns:a16="http://schemas.microsoft.com/office/drawing/2014/main" id="{6D8AFB4C-9193-1384-547B-52010210B5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4074" y="2166481"/>
            <a:ext cx="6017526" cy="377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hùm ảnh học quân sự tuyệt đẹp của sinh viên Đại học Tân Trào">
            <a:extLst>
              <a:ext uri="{FF2B5EF4-FFF2-40B4-BE49-F238E27FC236}">
                <a16:creationId xmlns:a16="http://schemas.microsoft.com/office/drawing/2014/main" id="{82373922-6EB9-ECE5-8AC3-448C936021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1522" y="2072065"/>
            <a:ext cx="6103890" cy="47859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043768B-F12F-C105-828C-6C483E7F7553}"/>
              </a:ext>
            </a:extLst>
          </p:cNvPr>
          <p:cNvSpPr txBox="1"/>
          <p:nvPr/>
        </p:nvSpPr>
        <p:spPr>
          <a:xfrm>
            <a:off x="152400" y="2264888"/>
            <a:ext cx="2568396" cy="1200329"/>
          </a:xfrm>
          <a:prstGeom prst="rect">
            <a:avLst/>
          </a:prstGeom>
          <a:noFill/>
        </p:spPr>
        <p:txBody>
          <a:bodyPr wrap="square">
            <a:spAutoFit/>
          </a:bodyPr>
          <a:lstStyle/>
          <a:p>
            <a:pPr algn="just"/>
            <a:r>
              <a:rPr lang="en-US" sz="2400" b="1" dirty="0">
                <a:effectLst/>
                <a:latin typeface="Arial" panose="020B0604020202020204" pitchFamily="34" charset="0"/>
                <a:ea typeface="Calibri" panose="020F0502020204030204" pitchFamily="34" charset="0"/>
                <a:cs typeface="Arial" panose="020B0604020202020204" pitchFamily="34" charset="0"/>
              </a:rPr>
              <a:t>1. </a:t>
            </a:r>
            <a:r>
              <a:rPr lang="en-US" sz="2400" b="1" dirty="0" err="1">
                <a:effectLst/>
                <a:latin typeface="Arial" panose="020B0604020202020204" pitchFamily="34" charset="0"/>
                <a:ea typeface="Calibri" panose="020F0502020204030204" pitchFamily="34" charset="0"/>
                <a:cs typeface="Arial" panose="020B0604020202020204" pitchFamily="34" charset="0"/>
              </a:rPr>
              <a:t>Luật</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giáo</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dục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quốc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phòng</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và</a:t>
            </a:r>
            <a:r>
              <a:rPr lang="en-US" sz="2400" b="1" dirty="0">
                <a:effectLst/>
                <a:latin typeface="Arial" panose="020B0604020202020204" pitchFamily="34" charset="0"/>
                <a:ea typeface="Calibri" panose="020F0502020204030204" pitchFamily="34" charset="0"/>
                <a:cs typeface="Arial" panose="020B0604020202020204" pitchFamily="34" charset="0"/>
              </a:rPr>
              <a:t> an </a:t>
            </a:r>
            <a:r>
              <a:rPr lang="en-US" sz="2400" b="1" dirty="0" err="1">
                <a:effectLst/>
                <a:latin typeface="Arial" panose="020B0604020202020204" pitchFamily="34" charset="0"/>
                <a:ea typeface="Calibri" panose="020F0502020204030204" pitchFamily="34" charset="0"/>
                <a:cs typeface="Arial" panose="020B0604020202020204" pitchFamily="34" charset="0"/>
              </a:rPr>
              <a:t>ninh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47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179513"/>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FF0000"/>
                </a:solidFill>
                <a:latin typeface="Arial" panose="020B0604020202020204" pitchFamily="34" charset="0"/>
                <a:cs typeface="Arial" panose="020B0604020202020204" pitchFamily="34" charset="0"/>
              </a:rPr>
              <a:t>  GIÁO DỤC</a:t>
            </a:r>
            <a:r>
              <a:rPr lang="vi-VN" altLang="en-US" sz="2600" dirty="0">
                <a:solidFill>
                  <a:srgbClr val="FF0000"/>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QUỐC PHÒNG VÀ AN NINH</a:t>
            </a: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125086" y="2730420"/>
            <a:ext cx="5962970" cy="1113830"/>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000" dirty="0">
                <a:latin typeface="+mn-lt"/>
              </a:rPr>
              <a:t>Mục tiêu, quyền</a:t>
            </a:r>
            <a:r>
              <a:rPr lang="en-US" sz="2000" dirty="0">
                <a:latin typeface="+mn-lt"/>
              </a:rPr>
              <a:t> </a:t>
            </a:r>
            <a:r>
              <a:rPr lang="en-US" sz="2000" dirty="0" err="1">
                <a:latin typeface="Arial" panose="020B0604020202020204" pitchFamily="34" charset="0"/>
                <a:cs typeface="Arial" panose="020B0604020202020204" pitchFamily="34" charset="0"/>
              </a:rPr>
              <a:t>và</a:t>
            </a:r>
            <a:r>
              <a:rPr lang="vi-VN" sz="2000" dirty="0">
                <a:latin typeface="+mn-lt"/>
              </a:rPr>
              <a:t> trách nhiệm của công dân đối với giáo dục quốc phòng và an ninh là gì?</a:t>
            </a:r>
            <a:r>
              <a:rPr lang="vi-VN" sz="1600" dirty="0"/>
              <a:t/>
            </a:r>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3845F1-913D-F9F5-2A33-AA660231F936}"/>
              </a:ext>
            </a:extLst>
          </p:cNvPr>
          <p:cNvSpPr txBox="1"/>
          <p:nvPr/>
        </p:nvSpPr>
        <p:spPr>
          <a:xfrm>
            <a:off x="158085" y="4127580"/>
            <a:ext cx="5896972" cy="2677656"/>
          </a:xfrm>
          <a:prstGeom prst="rect">
            <a:avLst/>
          </a:prstGeom>
          <a:noFill/>
        </p:spPr>
        <p:txBody>
          <a:bodyPr wrap="square">
            <a:spAutoFit/>
          </a:bodyPr>
          <a:lstStyle/>
          <a:p>
            <a:pPr algn="just"/>
            <a:r>
              <a:rPr lang="vi-VN" sz="2400" dirty="0" err="1">
                <a:solidFill>
                  <a:schemeClr val="tx1"/>
                </a:solidFill>
              </a:rPr>
              <a:t>Luật</a:t>
            </a:r>
            <a:r>
              <a:rPr lang="vi-VN" sz="2400" dirty="0">
                <a:solidFill>
                  <a:schemeClr val="tx1"/>
                </a:solidFill>
              </a:rPr>
              <a:t> </a:t>
            </a:r>
            <a:r>
              <a:rPr lang="vi-VN" sz="2400" dirty="0" err="1">
                <a:solidFill>
                  <a:schemeClr val="tx1"/>
                </a:solidFill>
              </a:rPr>
              <a:t>giáo</a:t>
            </a:r>
            <a:r>
              <a:rPr lang="vi-VN" sz="2400" dirty="0">
                <a:solidFill>
                  <a:schemeClr val="tx1"/>
                </a:solidFill>
              </a:rPr>
              <a:t> </a:t>
            </a:r>
            <a:r>
              <a:rPr lang="vi-VN" sz="2400" dirty="0" err="1">
                <a:solidFill>
                  <a:schemeClr val="tx1"/>
                </a:solidFill>
              </a:rPr>
              <a:t>dục</a:t>
            </a:r>
            <a:r>
              <a:rPr lang="vi-VN" sz="2400" dirty="0">
                <a:solidFill>
                  <a:schemeClr val="tx1"/>
                </a:solidFill>
              </a:rPr>
              <a:t> </a:t>
            </a:r>
            <a:r>
              <a:rPr lang="vi-VN" sz="2400" dirty="0" err="1">
                <a:solidFill>
                  <a:schemeClr val="tx1"/>
                </a:solidFill>
              </a:rPr>
              <a:t>quốc</a:t>
            </a:r>
            <a:r>
              <a:rPr lang="vi-VN" sz="2400" dirty="0">
                <a:solidFill>
                  <a:schemeClr val="tx1"/>
                </a:solidFill>
              </a:rPr>
              <a:t> </a:t>
            </a:r>
            <a:r>
              <a:rPr lang="vi-VN" sz="2400" dirty="0" err="1">
                <a:solidFill>
                  <a:schemeClr val="tx1"/>
                </a:solidFill>
              </a:rPr>
              <a:t>phòng</a:t>
            </a:r>
            <a:r>
              <a:rPr lang="vi-VN" sz="2400" dirty="0">
                <a:solidFill>
                  <a:schemeClr val="tx1"/>
                </a:solidFill>
              </a:rPr>
              <a:t> an ninh </a:t>
            </a:r>
            <a:r>
              <a:rPr lang="vi-VN" sz="2400" dirty="0" err="1">
                <a:solidFill>
                  <a:schemeClr val="tx1"/>
                </a:solidFill>
              </a:rPr>
              <a:t>gồm</a:t>
            </a:r>
            <a:r>
              <a:rPr lang="vi-VN" sz="2400" dirty="0">
                <a:solidFill>
                  <a:schemeClr val="tx1"/>
                </a:solidFill>
              </a:rPr>
              <a:t> 8 chương, 47 </a:t>
            </a:r>
            <a:r>
              <a:rPr lang="vi-VN" sz="2400" dirty="0" err="1">
                <a:solidFill>
                  <a:schemeClr val="tx1"/>
                </a:solidFill>
              </a:rPr>
              <a:t>điều</a:t>
            </a:r>
            <a:r>
              <a:rPr lang="vi-VN" sz="2400" dirty="0">
                <a:solidFill>
                  <a:schemeClr val="tx1"/>
                </a:solidFill>
              </a:rPr>
              <a:t> quy </a:t>
            </a:r>
            <a:r>
              <a:rPr lang="vi-VN" sz="2400" dirty="0" err="1">
                <a:solidFill>
                  <a:schemeClr val="tx1"/>
                </a:solidFill>
              </a:rPr>
              <a:t>định</a:t>
            </a:r>
            <a:r>
              <a:rPr lang="vi-VN" sz="2400" dirty="0">
                <a:solidFill>
                  <a:schemeClr val="tx1"/>
                </a:solidFill>
              </a:rPr>
              <a:t> nguyên </a:t>
            </a:r>
            <a:r>
              <a:rPr lang="vi-VN" sz="2400" dirty="0" err="1">
                <a:solidFill>
                  <a:schemeClr val="tx1"/>
                </a:solidFill>
              </a:rPr>
              <a:t>tắc</a:t>
            </a:r>
            <a:r>
              <a:rPr lang="vi-VN" sz="2400" dirty="0">
                <a:solidFill>
                  <a:schemeClr val="tx1"/>
                </a:solidFill>
              </a:rPr>
              <a:t> </a:t>
            </a:r>
            <a:r>
              <a:rPr lang="vi-VN" sz="2400" dirty="0" err="1">
                <a:solidFill>
                  <a:schemeClr val="tx1"/>
                </a:solidFill>
              </a:rPr>
              <a:t>chính</a:t>
            </a:r>
            <a:r>
              <a:rPr lang="vi-VN" sz="2400" dirty="0">
                <a:solidFill>
                  <a:schemeClr val="tx1"/>
                </a:solidFill>
              </a:rPr>
              <a:t> </a:t>
            </a:r>
            <a:r>
              <a:rPr lang="vi-VN" sz="2400" dirty="0" err="1">
                <a:solidFill>
                  <a:schemeClr val="tx1"/>
                </a:solidFill>
              </a:rPr>
              <a:t>sách</a:t>
            </a:r>
            <a:r>
              <a:rPr lang="vi-VN" sz="2400" dirty="0">
                <a:solidFill>
                  <a:schemeClr val="tx1"/>
                </a:solidFill>
              </a:rPr>
              <a:t>, </a:t>
            </a:r>
            <a:r>
              <a:rPr lang="vi-VN" sz="2400" dirty="0" err="1">
                <a:solidFill>
                  <a:schemeClr val="tx1"/>
                </a:solidFill>
              </a:rPr>
              <a:t>nội</a:t>
            </a:r>
            <a:r>
              <a:rPr lang="vi-VN" sz="2400" dirty="0">
                <a:solidFill>
                  <a:schemeClr val="tx1"/>
                </a:solidFill>
              </a:rPr>
              <a:t> dung cơ </a:t>
            </a:r>
            <a:r>
              <a:rPr lang="vi-VN" sz="2400" dirty="0" err="1">
                <a:solidFill>
                  <a:schemeClr val="tx1"/>
                </a:solidFill>
              </a:rPr>
              <a:t>bản</a:t>
            </a:r>
            <a:r>
              <a:rPr lang="vi-VN" sz="2400" dirty="0">
                <a:solidFill>
                  <a:schemeClr val="tx1"/>
                </a:solidFill>
              </a:rPr>
              <a:t>, </a:t>
            </a:r>
            <a:r>
              <a:rPr lang="vi-VN" sz="2400" dirty="0" err="1">
                <a:solidFill>
                  <a:schemeClr val="tx1"/>
                </a:solidFill>
              </a:rPr>
              <a:t>hình</a:t>
            </a:r>
            <a:r>
              <a:rPr lang="vi-VN" sz="2400" dirty="0">
                <a:solidFill>
                  <a:schemeClr val="tx1"/>
                </a:solidFill>
              </a:rPr>
              <a:t> </a:t>
            </a:r>
            <a:r>
              <a:rPr lang="vi-VN" sz="2400" dirty="0" err="1">
                <a:solidFill>
                  <a:schemeClr val="tx1"/>
                </a:solidFill>
              </a:rPr>
              <a:t>thức</a:t>
            </a:r>
            <a:r>
              <a:rPr lang="vi-VN" sz="2400" dirty="0">
                <a:solidFill>
                  <a:schemeClr val="tx1"/>
                </a:solidFill>
              </a:rPr>
              <a:t> GDQPAN; </a:t>
            </a:r>
            <a:r>
              <a:rPr lang="vi-VN" sz="2400" dirty="0" err="1">
                <a:solidFill>
                  <a:schemeClr val="tx1"/>
                </a:solidFill>
              </a:rPr>
              <a:t>Nhiệm</a:t>
            </a:r>
            <a:r>
              <a:rPr lang="vi-VN" sz="2400" dirty="0">
                <a:solidFill>
                  <a:schemeClr val="tx1"/>
                </a:solidFill>
              </a:rPr>
              <a:t> </a:t>
            </a:r>
            <a:r>
              <a:rPr lang="vi-VN" sz="2400" dirty="0" err="1">
                <a:solidFill>
                  <a:schemeClr val="tx1"/>
                </a:solidFill>
              </a:rPr>
              <a:t>vụ</a:t>
            </a:r>
            <a:r>
              <a:rPr lang="vi-VN" sz="2400" dirty="0">
                <a:solidFill>
                  <a:schemeClr val="tx1"/>
                </a:solidFill>
              </a:rPr>
              <a:t>, </a:t>
            </a:r>
            <a:r>
              <a:rPr lang="vi-VN" sz="2400" dirty="0" err="1">
                <a:solidFill>
                  <a:schemeClr val="tx1"/>
                </a:solidFill>
              </a:rPr>
              <a:t>quyền</a:t>
            </a:r>
            <a:r>
              <a:rPr lang="vi-VN" sz="2400" dirty="0">
                <a:solidFill>
                  <a:schemeClr val="tx1"/>
                </a:solidFill>
              </a:rPr>
              <a:t> </a:t>
            </a:r>
            <a:r>
              <a:rPr lang="vi-VN" sz="2400" dirty="0" err="1">
                <a:solidFill>
                  <a:schemeClr val="tx1"/>
                </a:solidFill>
              </a:rPr>
              <a:t>hạn</a:t>
            </a:r>
            <a:r>
              <a:rPr lang="vi-VN" sz="2400" dirty="0">
                <a:solidFill>
                  <a:schemeClr val="tx1"/>
                </a:solidFill>
              </a:rPr>
              <a:t> </a:t>
            </a:r>
            <a:r>
              <a:rPr lang="vi-VN" sz="2400" dirty="0" err="1">
                <a:solidFill>
                  <a:schemeClr val="tx1"/>
                </a:solidFill>
              </a:rPr>
              <a:t>của</a:t>
            </a:r>
            <a:r>
              <a:rPr lang="vi-VN" sz="2400" dirty="0">
                <a:solidFill>
                  <a:schemeClr val="tx1"/>
                </a:solidFill>
              </a:rPr>
              <a:t> cơ quan, </a:t>
            </a:r>
            <a:r>
              <a:rPr lang="vi-VN" sz="2400" dirty="0" err="1">
                <a:solidFill>
                  <a:schemeClr val="tx1"/>
                </a:solidFill>
              </a:rPr>
              <a:t>tổ</a:t>
            </a:r>
            <a:r>
              <a:rPr lang="vi-VN" sz="2400" dirty="0">
                <a:solidFill>
                  <a:schemeClr val="tx1"/>
                </a:solidFill>
              </a:rPr>
              <a:t> </a:t>
            </a:r>
            <a:r>
              <a:rPr lang="vi-VN" sz="2400" dirty="0" err="1">
                <a:solidFill>
                  <a:schemeClr val="tx1"/>
                </a:solidFill>
              </a:rPr>
              <a:t>chức</a:t>
            </a:r>
            <a:r>
              <a:rPr lang="vi-VN" sz="2400" dirty="0">
                <a:solidFill>
                  <a:schemeClr val="tx1"/>
                </a:solidFill>
              </a:rPr>
              <a:t>, </a:t>
            </a:r>
            <a:r>
              <a:rPr lang="vi-VN" sz="2400" dirty="0" err="1">
                <a:solidFill>
                  <a:schemeClr val="tx1"/>
                </a:solidFill>
              </a:rPr>
              <a:t>quyền</a:t>
            </a:r>
            <a:r>
              <a:rPr lang="vi-VN" sz="2400" dirty="0">
                <a:solidFill>
                  <a:schemeClr val="tx1"/>
                </a:solidFill>
              </a:rPr>
              <a:t> </a:t>
            </a:r>
            <a:r>
              <a:rPr lang="vi-VN" sz="2400" dirty="0" err="1">
                <a:solidFill>
                  <a:schemeClr val="tx1"/>
                </a:solidFill>
              </a:rPr>
              <a:t>và</a:t>
            </a:r>
            <a:r>
              <a:rPr lang="vi-VN" sz="2400" dirty="0">
                <a:solidFill>
                  <a:schemeClr val="tx1"/>
                </a:solidFill>
              </a:rPr>
              <a:t> </a:t>
            </a:r>
            <a:r>
              <a:rPr lang="vi-VN" sz="2400" dirty="0" err="1">
                <a:solidFill>
                  <a:schemeClr val="tx1"/>
                </a:solidFill>
              </a:rPr>
              <a:t>trách</a:t>
            </a:r>
            <a:r>
              <a:rPr lang="vi-VN" sz="2400" dirty="0">
                <a:solidFill>
                  <a:schemeClr val="tx1"/>
                </a:solidFill>
              </a:rPr>
              <a:t> </a:t>
            </a:r>
            <a:r>
              <a:rPr lang="vi-VN" sz="2400" dirty="0" err="1">
                <a:solidFill>
                  <a:schemeClr val="tx1"/>
                </a:solidFill>
              </a:rPr>
              <a:t>nhiệm</a:t>
            </a:r>
            <a:r>
              <a:rPr lang="vi-VN" sz="2400" dirty="0">
                <a:solidFill>
                  <a:schemeClr val="tx1"/>
                </a:solidFill>
              </a:rPr>
              <a:t> </a:t>
            </a:r>
            <a:r>
              <a:rPr lang="vi-VN" sz="2400" dirty="0" err="1">
                <a:solidFill>
                  <a:schemeClr val="tx1"/>
                </a:solidFill>
              </a:rPr>
              <a:t>của</a:t>
            </a:r>
            <a:r>
              <a:rPr lang="vi-VN" sz="2400" dirty="0">
                <a:solidFill>
                  <a:schemeClr val="tx1"/>
                </a:solidFill>
              </a:rPr>
              <a:t> công dân </a:t>
            </a:r>
            <a:r>
              <a:rPr lang="vi-VN" sz="2400" dirty="0" err="1">
                <a:solidFill>
                  <a:schemeClr val="tx1"/>
                </a:solidFill>
              </a:rPr>
              <a:t>về</a:t>
            </a:r>
            <a:r>
              <a:rPr lang="vi-VN" sz="2400" dirty="0">
                <a:solidFill>
                  <a:schemeClr val="tx1"/>
                </a:solidFill>
              </a:rPr>
              <a:t> </a:t>
            </a:r>
            <a:r>
              <a:rPr lang="vi-VN" sz="2400" dirty="0" err="1">
                <a:solidFill>
                  <a:schemeClr val="tx1"/>
                </a:solidFill>
              </a:rPr>
              <a:t>giáo</a:t>
            </a:r>
            <a:r>
              <a:rPr lang="vi-VN" sz="2400" dirty="0">
                <a:solidFill>
                  <a:schemeClr val="tx1"/>
                </a:solidFill>
              </a:rPr>
              <a:t> </a:t>
            </a:r>
            <a:r>
              <a:rPr lang="vi-VN" sz="2400" dirty="0" err="1">
                <a:solidFill>
                  <a:schemeClr val="tx1"/>
                </a:solidFill>
              </a:rPr>
              <a:t>dục</a:t>
            </a:r>
            <a:r>
              <a:rPr lang="vi-VN" sz="2400" dirty="0">
                <a:solidFill>
                  <a:schemeClr val="tx1"/>
                </a:solidFill>
              </a:rPr>
              <a:t> </a:t>
            </a:r>
            <a:r>
              <a:rPr lang="vi-VN" sz="2400" dirty="0" err="1">
                <a:solidFill>
                  <a:schemeClr val="tx1"/>
                </a:solidFill>
              </a:rPr>
              <a:t>quốc</a:t>
            </a:r>
            <a:r>
              <a:rPr lang="vi-VN" sz="2400" dirty="0">
                <a:solidFill>
                  <a:schemeClr val="tx1"/>
                </a:solidFill>
              </a:rPr>
              <a:t> </a:t>
            </a:r>
            <a:r>
              <a:rPr lang="vi-VN" sz="2400" dirty="0" err="1">
                <a:solidFill>
                  <a:schemeClr val="tx1"/>
                </a:solidFill>
              </a:rPr>
              <a:t>phòng</a:t>
            </a:r>
            <a:r>
              <a:rPr lang="vi-VN" sz="2400" dirty="0">
                <a:solidFill>
                  <a:schemeClr val="tx1"/>
                </a:solidFill>
              </a:rPr>
              <a:t> </a:t>
            </a:r>
            <a:r>
              <a:rPr lang="vi-VN" sz="2400" dirty="0" err="1">
                <a:solidFill>
                  <a:schemeClr val="tx1"/>
                </a:solidFill>
              </a:rPr>
              <a:t>và</a:t>
            </a:r>
            <a:r>
              <a:rPr lang="vi-VN" sz="2400" dirty="0">
                <a:solidFill>
                  <a:schemeClr val="tx1"/>
                </a:solidFill>
              </a:rPr>
              <a:t> an ninh.</a:t>
            </a:r>
          </a:p>
        </p:txBody>
      </p:sp>
      <p:pic>
        <p:nvPicPr>
          <p:cNvPr id="21" name="Picture 6" descr="Nơi bán Luật Giáo Dục Quốc Phòng Và An Ninh giá rẻ, uy tín, chất lượng nhất">
            <a:extLst>
              <a:ext uri="{FF2B5EF4-FFF2-40B4-BE49-F238E27FC236}">
                <a16:creationId xmlns:a16="http://schemas.microsoft.com/office/drawing/2014/main"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7143" y="2766636"/>
            <a:ext cx="290476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853DD3A-1A65-AD3E-C8F8-926D3BD3527E}"/>
              </a:ext>
            </a:extLst>
          </p:cNvPr>
          <p:cNvSpPr txBox="1"/>
          <p:nvPr/>
        </p:nvSpPr>
        <p:spPr>
          <a:xfrm>
            <a:off x="-1" y="2113879"/>
            <a:ext cx="6409899" cy="461665"/>
          </a:xfrm>
          <a:prstGeom prst="rect">
            <a:avLst/>
          </a:prstGeom>
          <a:noFill/>
        </p:spPr>
        <p:txBody>
          <a:bodyPr wrap="square">
            <a:spAutoFit/>
          </a:bodyPr>
          <a:lstStyle/>
          <a:p>
            <a:pPr algn="just"/>
            <a:r>
              <a:rPr lang="en-US" sz="2400" b="1" dirty="0">
                <a:effectLst/>
                <a:latin typeface="Arial" panose="020B0604020202020204" pitchFamily="34" charset="0"/>
                <a:ea typeface="Calibri" panose="020F0502020204030204" pitchFamily="34" charset="0"/>
                <a:cs typeface="Arial" panose="020B0604020202020204" pitchFamily="34" charset="0"/>
              </a:rPr>
              <a:t>1. </a:t>
            </a:r>
            <a:r>
              <a:rPr lang="en-US" sz="2400" b="1" dirty="0" err="1">
                <a:effectLst/>
                <a:latin typeface="Arial" panose="020B0604020202020204" pitchFamily="34" charset="0"/>
                <a:ea typeface="Calibri" panose="020F0502020204030204" pitchFamily="34" charset="0"/>
                <a:cs typeface="Arial" panose="020B0604020202020204" pitchFamily="34" charset="0"/>
              </a:rPr>
              <a:t>Luật</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giáo</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dục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quốc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phòng</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và</a:t>
            </a:r>
            <a:r>
              <a:rPr lang="en-US" sz="2400" b="1" dirty="0">
                <a:effectLst/>
                <a:latin typeface="Arial" panose="020B0604020202020204" pitchFamily="34" charset="0"/>
                <a:ea typeface="Calibri" panose="020F0502020204030204" pitchFamily="34" charset="0"/>
                <a:cs typeface="Arial" panose="020B0604020202020204" pitchFamily="34" charset="0"/>
              </a:rPr>
              <a:t> an </a:t>
            </a:r>
            <a:r>
              <a:rPr lang="en-US" sz="2400" b="1" dirty="0" err="1">
                <a:effectLst/>
                <a:latin typeface="Arial" panose="020B0604020202020204" pitchFamily="34" charset="0"/>
                <a:ea typeface="Calibri" panose="020F0502020204030204" pitchFamily="34" charset="0"/>
                <a:cs typeface="Arial" panose="020B0604020202020204" pitchFamily="34" charset="0"/>
              </a:rPr>
              <a:t>ninh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0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074775"/>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GIÁO DỤC</a:t>
            </a:r>
            <a:r>
              <a:rPr lang="vi-VN" altLang="en-US" sz="2600" dirty="0">
                <a:solidFill>
                  <a:srgbClr val="C00000"/>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QUỐC PHÒNG VÀ AN NINH</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3845F1-913D-F9F5-2A33-AA660231F936}"/>
              </a:ext>
            </a:extLst>
          </p:cNvPr>
          <p:cNvSpPr txBox="1"/>
          <p:nvPr/>
        </p:nvSpPr>
        <p:spPr>
          <a:xfrm>
            <a:off x="250171" y="2846944"/>
            <a:ext cx="5040160" cy="3539430"/>
          </a:xfrm>
          <a:prstGeom prst="rect">
            <a:avLst/>
          </a:prstGeom>
          <a:noFill/>
        </p:spPr>
        <p:txBody>
          <a:bodyPr wrap="square">
            <a:spAutoFit/>
          </a:bodyPr>
          <a:lstStyle/>
          <a:p>
            <a:pPr fontAlgn="base"/>
            <a:r>
              <a:rPr lang="en-US" sz="2800" dirty="0"/>
              <a:t>-</a:t>
            </a:r>
            <a:r>
              <a:rPr lang="vi-VN" sz="2800" dirty="0">
                <a:solidFill>
                  <a:schemeClr val="tx1"/>
                </a:solidFill>
              </a:rPr>
              <a:t> Mục tiêu GDQP VÀ AN (điều 4).</a:t>
            </a:r>
          </a:p>
          <a:p>
            <a:pPr fontAlgn="base"/>
            <a:r>
              <a:rPr lang="en-US" sz="2800" dirty="0"/>
              <a:t>-</a:t>
            </a:r>
            <a:r>
              <a:rPr lang="vi-VN" sz="2800" dirty="0">
                <a:solidFill>
                  <a:schemeClr val="tx1"/>
                </a:solidFill>
              </a:rPr>
              <a:t> Quyền và trách nhiệm của công dân về GDQP VÀ AN (điều 7).</a:t>
            </a:r>
          </a:p>
          <a:p>
            <a:pPr fontAlgn="base"/>
            <a:r>
              <a:rPr lang="en-US" sz="2800" dirty="0"/>
              <a:t>-</a:t>
            </a:r>
            <a:r>
              <a:rPr lang="vi-VN" sz="2800" dirty="0">
                <a:solidFill>
                  <a:schemeClr val="tx1"/>
                </a:solidFill>
              </a:rPr>
              <a:t> Giáo dục quốc phòng và an ninh trong nhà trường (điều 10.11.12.13.)</a:t>
            </a:r>
          </a:p>
        </p:txBody>
      </p:sp>
      <p:pic>
        <p:nvPicPr>
          <p:cNvPr id="21" name="Picture 6" descr="Nơi bán Luật Giáo Dục Quốc Phòng Và An Ninh giá rẻ, uy tín, chất lượng nhất">
            <a:extLst>
              <a:ext uri="{FF2B5EF4-FFF2-40B4-BE49-F238E27FC236}">
                <a16:creationId xmlns:a16="http://schemas.microsoft.com/office/drawing/2014/main"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331" y="2321078"/>
            <a:ext cx="3753658" cy="450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ACED87A-8F81-EF1C-D499-401329E2F31A}"/>
              </a:ext>
            </a:extLst>
          </p:cNvPr>
          <p:cNvSpPr txBox="1"/>
          <p:nvPr/>
        </p:nvSpPr>
        <p:spPr>
          <a:xfrm>
            <a:off x="-23812" y="1885616"/>
            <a:ext cx="691031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giáo</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dục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quốc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phòng</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an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ninh</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69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207608"/>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GIÁO DỤC</a:t>
            </a:r>
            <a:r>
              <a:rPr lang="vi-VN" altLang="en-US" sz="2600" dirty="0">
                <a:solidFill>
                  <a:srgbClr val="C00000"/>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QUỐC PHÒNG VÀ AN NINH</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15373" y="2453504"/>
            <a:ext cx="5962970" cy="975496"/>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000" dirty="0" err="1">
                <a:latin typeface="+mn-lt"/>
              </a:rPr>
              <a:t>Mục</a:t>
            </a:r>
            <a:r>
              <a:rPr lang="vi-VN" sz="2000" dirty="0">
                <a:latin typeface="+mn-lt"/>
              </a:rPr>
              <a:t> tiêu, </a:t>
            </a:r>
            <a:r>
              <a:rPr lang="vi-VN" sz="2000" dirty="0" err="1">
                <a:latin typeface="+mn-lt"/>
              </a:rPr>
              <a:t>quyền</a:t>
            </a:r>
            <a:r>
              <a:rPr lang="vi-VN" sz="2000" dirty="0">
                <a:latin typeface="+mn-lt"/>
              </a:rPr>
              <a:t> </a:t>
            </a:r>
            <a:r>
              <a:rPr lang="vi-VN" sz="2000" dirty="0" err="1">
                <a:latin typeface="+mn-lt"/>
              </a:rPr>
              <a:t>trách</a:t>
            </a:r>
            <a:r>
              <a:rPr lang="vi-VN" sz="2000" dirty="0">
                <a:latin typeface="+mn-lt"/>
              </a:rPr>
              <a:t> </a:t>
            </a:r>
            <a:r>
              <a:rPr lang="vi-VN" sz="2000" dirty="0" err="1">
                <a:latin typeface="+mn-lt"/>
              </a:rPr>
              <a:t>nhiệm</a:t>
            </a:r>
            <a:r>
              <a:rPr lang="vi-VN" sz="2000" dirty="0">
                <a:latin typeface="+mn-lt"/>
              </a:rPr>
              <a:t> </a:t>
            </a:r>
            <a:r>
              <a:rPr lang="vi-VN" sz="2000" dirty="0" err="1">
                <a:latin typeface="+mn-lt"/>
              </a:rPr>
              <a:t>của</a:t>
            </a:r>
            <a:r>
              <a:rPr lang="vi-VN" sz="2000" dirty="0">
                <a:latin typeface="+mn-lt"/>
              </a:rPr>
              <a:t> công dân </a:t>
            </a:r>
            <a:r>
              <a:rPr lang="vi-VN" sz="2000" dirty="0" err="1">
                <a:latin typeface="+mn-lt"/>
              </a:rPr>
              <a:t>đối</a:t>
            </a:r>
            <a:r>
              <a:rPr lang="vi-VN" sz="2000" dirty="0">
                <a:latin typeface="+mn-lt"/>
              </a:rPr>
              <a:t> </a:t>
            </a:r>
            <a:r>
              <a:rPr lang="vi-VN" sz="2000" dirty="0" err="1">
                <a:latin typeface="+mn-lt"/>
              </a:rPr>
              <a:t>với</a:t>
            </a:r>
            <a:r>
              <a:rPr lang="vi-VN" sz="2000" dirty="0">
                <a:latin typeface="+mn-lt"/>
              </a:rPr>
              <a:t> </a:t>
            </a:r>
            <a:r>
              <a:rPr lang="vi-VN" sz="2000" dirty="0" err="1">
                <a:latin typeface="+mn-lt"/>
              </a:rPr>
              <a:t>giáo</a:t>
            </a:r>
            <a:r>
              <a:rPr lang="vi-VN" sz="2000" dirty="0">
                <a:latin typeface="+mn-lt"/>
              </a:rPr>
              <a:t> </a:t>
            </a:r>
            <a:r>
              <a:rPr lang="vi-VN" sz="2000" dirty="0" err="1">
                <a:latin typeface="+mn-lt"/>
              </a:rPr>
              <a:t>dục</a:t>
            </a:r>
            <a:r>
              <a:rPr lang="vi-VN" sz="2000" dirty="0">
                <a:latin typeface="+mn-lt"/>
              </a:rPr>
              <a:t> </a:t>
            </a:r>
            <a:r>
              <a:rPr lang="vi-VN" sz="2000" dirty="0" err="1">
                <a:latin typeface="+mn-lt"/>
              </a:rPr>
              <a:t>quốc</a:t>
            </a:r>
            <a:r>
              <a:rPr lang="vi-VN" sz="2000" dirty="0">
                <a:latin typeface="+mn-lt"/>
              </a:rPr>
              <a:t> </a:t>
            </a:r>
            <a:r>
              <a:rPr lang="vi-VN" sz="2000" dirty="0" err="1">
                <a:latin typeface="+mn-lt"/>
              </a:rPr>
              <a:t>phòng</a:t>
            </a:r>
            <a:r>
              <a:rPr lang="vi-VN" sz="2000" dirty="0">
                <a:latin typeface="+mn-lt"/>
              </a:rPr>
              <a:t> </a:t>
            </a:r>
            <a:r>
              <a:rPr lang="vi-VN" sz="2000" dirty="0" err="1">
                <a:latin typeface="+mn-lt"/>
              </a:rPr>
              <a:t>và</a:t>
            </a:r>
            <a:r>
              <a:rPr lang="vi-VN" sz="2000" dirty="0">
                <a:latin typeface="+mn-lt"/>
              </a:rPr>
              <a:t> an ninh </a:t>
            </a:r>
            <a:r>
              <a:rPr lang="vi-VN" sz="2000" dirty="0" err="1">
                <a:latin typeface="+mn-lt"/>
              </a:rPr>
              <a:t>là</a:t>
            </a:r>
            <a:r>
              <a:rPr lang="vi-VN" sz="2000" dirty="0">
                <a:latin typeface="+mn-lt"/>
              </a:rPr>
              <a:t> </a:t>
            </a:r>
            <a:r>
              <a:rPr lang="vi-VN" sz="2000" dirty="0" err="1">
                <a:latin typeface="+mn-lt"/>
              </a:rPr>
              <a:t>gì</a:t>
            </a:r>
            <a:r>
              <a:rPr lang="vi-VN" sz="2000" dirty="0">
                <a:latin typeface="+mn-lt"/>
              </a:rPr>
              <a:t>?</a:t>
            </a:r>
            <a:r>
              <a:rPr lang="vi-VN" sz="1600" dirty="0"/>
              <a:t/>
            </a:r>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3845F1-913D-F9F5-2A33-AA660231F936}"/>
              </a:ext>
            </a:extLst>
          </p:cNvPr>
          <p:cNvSpPr txBox="1"/>
          <p:nvPr/>
        </p:nvSpPr>
        <p:spPr>
          <a:xfrm>
            <a:off x="-23812" y="3487226"/>
            <a:ext cx="5896972" cy="461665"/>
          </a:xfrm>
          <a:prstGeom prst="rect">
            <a:avLst/>
          </a:prstGeom>
          <a:noFill/>
        </p:spPr>
        <p:txBody>
          <a:bodyPr wrap="square">
            <a:spAutoFit/>
          </a:bodyPr>
          <a:lstStyle/>
          <a:p>
            <a:pPr fontAlgn="base"/>
            <a:r>
              <a:rPr lang="en-US" sz="2400" dirty="0">
                <a:solidFill>
                  <a:schemeClr val="accent6">
                    <a:lumMod val="75000"/>
                  </a:schemeClr>
                </a:solidFill>
                <a:latin typeface="Arial" panose="020B0604020202020204" pitchFamily="34" charset="0"/>
                <a:cs typeface="Arial" panose="020B0604020202020204" pitchFamily="34" charset="0"/>
              </a:rPr>
              <a:t>-</a:t>
            </a:r>
            <a:r>
              <a:rPr lang="vi-VN" sz="2400" dirty="0">
                <a:solidFill>
                  <a:schemeClr val="accent6">
                    <a:lumMod val="75000"/>
                  </a:schemeClr>
                </a:solidFill>
                <a:latin typeface="Arial" panose="020B0604020202020204" pitchFamily="34" charset="0"/>
                <a:cs typeface="Arial" panose="020B0604020202020204" pitchFamily="34" charset="0"/>
              </a:rPr>
              <a:t> Mục tiêu GDQP VÀ AN (điều 4).</a:t>
            </a:r>
          </a:p>
        </p:txBody>
      </p:sp>
      <p:pic>
        <p:nvPicPr>
          <p:cNvPr id="21" name="Picture 6" descr="Nơi bán Luật Giáo Dục Quốc Phòng Và An Ninh giá rẻ, uy tín, chất lượng nhất">
            <a:extLst>
              <a:ext uri="{FF2B5EF4-FFF2-40B4-BE49-F238E27FC236}">
                <a16:creationId xmlns:a16="http://schemas.microsoft.com/office/drawing/2014/main"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766636"/>
            <a:ext cx="28797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ACED87A-8F81-EF1C-D499-401329E2F31A}"/>
              </a:ext>
            </a:extLst>
          </p:cNvPr>
          <p:cNvSpPr txBox="1"/>
          <p:nvPr/>
        </p:nvSpPr>
        <p:spPr>
          <a:xfrm>
            <a:off x="-23812" y="1991839"/>
            <a:ext cx="691031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giáo</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dục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quốc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phòng</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an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ninh</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C2A649D-F43A-7167-CA9C-4070C243083C}"/>
              </a:ext>
            </a:extLst>
          </p:cNvPr>
          <p:cNvSpPr txBox="1"/>
          <p:nvPr/>
        </p:nvSpPr>
        <p:spPr>
          <a:xfrm>
            <a:off x="24679" y="3926245"/>
            <a:ext cx="5953664" cy="2677656"/>
          </a:xfrm>
          <a:prstGeom prst="rect">
            <a:avLst/>
          </a:prstGeom>
          <a:noFill/>
        </p:spPr>
        <p:txBody>
          <a:bodyPr wrap="square">
            <a:spAutoFit/>
          </a:bodyPr>
          <a:lstStyle/>
          <a:p>
            <a:pPr algn="just"/>
            <a:r>
              <a:rPr lang="vi-VN" sz="2400" dirty="0">
                <a:latin typeface="Arial" panose="020B0604020202020204" pitchFamily="34" charset="0"/>
                <a:cs typeface="Arial" panose="020B0604020202020204" pitchFamily="34" charset="0"/>
              </a:rPr>
              <a:t>Giáo dục cho công dân về kiến thức quốc phòng và an ninh để phát huy tinh thần yêu nước, truyền thống dựng nước và giữ nước, lòng tự hào, tự tôn dân tộc, nâng cao ý thức, trách nhiệm, tự giác thực hiện nhiệm vụ quốc phòng và an ninh, bảo vệ Tổ quốc Việt Nam xã hội chủ nghĩa.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81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TotalTime>
  <Words>2979</Words>
  <Application>Microsoft Office PowerPoint</Application>
  <PresentationFormat>On-screen Show (4:3)</PresentationFormat>
  <Paragraphs>276</Paragraphs>
  <Slides>25</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.VnArialH</vt:lpstr>
      <vt:lpstr>.VnTimeH</vt:lpstr>
      <vt:lpstr>Arial</vt:lpstr>
      <vt:lpstr>Calibri</vt:lpstr>
      <vt:lpstr>Calibri Light</vt:lpstr>
      <vt:lpstr>Constantia</vt:lpstr>
      <vt:lpstr>Roboto</vt:lpstr>
      <vt:lpstr>Times New Roman</vt:lpstr>
      <vt:lpstr>UTM Aircona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Tien La</cp:lastModifiedBy>
  <cp:revision>49</cp:revision>
  <dcterms:created xsi:type="dcterms:W3CDTF">2022-05-19T04:25:24Z</dcterms:created>
  <dcterms:modified xsi:type="dcterms:W3CDTF">2025-01-25T04:34:35Z</dcterms:modified>
</cp:coreProperties>
</file>