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9">
  <p:sldMasterIdLst>
    <p:sldMasterId id="2147483751" r:id="rId1"/>
  </p:sldMasterIdLst>
  <p:sldIdLst>
    <p:sldId id="682" r:id="rId2"/>
    <p:sldId id="258" r:id="rId3"/>
    <p:sldId id="654" r:id="rId4"/>
    <p:sldId id="630" r:id="rId5"/>
    <p:sldId id="627" r:id="rId6"/>
    <p:sldId id="656" r:id="rId7"/>
    <p:sldId id="655" r:id="rId8"/>
    <p:sldId id="628" r:id="rId9"/>
    <p:sldId id="658" r:id="rId10"/>
    <p:sldId id="659" r:id="rId11"/>
    <p:sldId id="660" r:id="rId12"/>
    <p:sldId id="661" r:id="rId13"/>
    <p:sldId id="662" r:id="rId14"/>
    <p:sldId id="663" r:id="rId15"/>
    <p:sldId id="664" r:id="rId16"/>
    <p:sldId id="667" r:id="rId17"/>
    <p:sldId id="679" r:id="rId18"/>
    <p:sldId id="668" r:id="rId19"/>
    <p:sldId id="670" r:id="rId20"/>
    <p:sldId id="671" r:id="rId21"/>
    <p:sldId id="672" r:id="rId22"/>
    <p:sldId id="673" r:id="rId23"/>
    <p:sldId id="674" r:id="rId24"/>
    <p:sldId id="675" r:id="rId25"/>
    <p:sldId id="678" r:id="rId26"/>
    <p:sldId id="650" r:id="rId27"/>
    <p:sldId id="680" r:id="rId28"/>
    <p:sldId id="626" r:id="rId29"/>
    <p:sldId id="652" r:id="rId30"/>
  </p:sldIdLst>
  <p:sldSz cx="12192000" cy="6858000"/>
  <p:notesSz cx="6858000" cy="9144000"/>
  <p:embeddedFontLst>
    <p:embeddedFont>
      <p:font typeface="Calibri Light" panose="020F0302020204030204" pitchFamily="34" charset="0"/>
      <p:regular r:id="rId31"/>
      <p:italic r:id="rId32"/>
    </p:embeddedFont>
    <p:embeddedFont>
      <p:font typeface="Mongolian Baiti" panose="03000500000000000000" pitchFamily="66" charset="0"/>
      <p:regular r:id="rId33"/>
    </p:embeddedFont>
    <p:embeddedFont>
      <p:font typeface="Calibri" panose="020F0502020204030204" pitchFamily="34" charset="0"/>
      <p:regular r:id="rId34"/>
      <p:bold r:id="rId35"/>
      <p:italic r:id="rId36"/>
      <p:boldItalic r:id="rId37"/>
    </p:embeddedFont>
  </p:embeddedFontLst>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FD587C-548E-4C16-900C-D9EE9C13F8E7}">
          <p14:sldIdLst>
            <p14:sldId id="682"/>
            <p14:sldId id="258"/>
            <p14:sldId id="654"/>
            <p14:sldId id="630"/>
            <p14:sldId id="627"/>
            <p14:sldId id="656"/>
            <p14:sldId id="655"/>
            <p14:sldId id="628"/>
            <p14:sldId id="658"/>
            <p14:sldId id="659"/>
            <p14:sldId id="660"/>
            <p14:sldId id="661"/>
            <p14:sldId id="662"/>
            <p14:sldId id="663"/>
            <p14:sldId id="664"/>
            <p14:sldId id="667"/>
            <p14:sldId id="679"/>
            <p14:sldId id="668"/>
            <p14:sldId id="670"/>
            <p14:sldId id="671"/>
            <p14:sldId id="672"/>
            <p14:sldId id="673"/>
            <p14:sldId id="674"/>
            <p14:sldId id="675"/>
            <p14:sldId id="678"/>
            <p14:sldId id="650"/>
            <p14:sldId id="680"/>
            <p14:sldId id="626"/>
          </p14:sldIdLst>
        </p14:section>
        <p14:section name="Untitled Section" id="{467DB899-C1A0-456D-A140-52E4464913E9}">
          <p14:sldIdLst>
            <p14:sldId id="65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BADF"/>
    <a:srgbClr val="3A9CF6"/>
    <a:srgbClr val="42DAEE"/>
    <a:srgbClr val="FFFFFF"/>
    <a:srgbClr val="FFFF99"/>
    <a:srgbClr val="002060"/>
    <a:srgbClr val="CCFFFF"/>
    <a:srgbClr val="FFFFCC"/>
    <a:srgbClr val="CCFFCC"/>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08" autoAdjust="0"/>
    <p:restoredTop sz="94660"/>
  </p:normalViewPr>
  <p:slideViewPr>
    <p:cSldViewPr snapToGrid="0">
      <p:cViewPr varScale="1">
        <p:scale>
          <a:sx n="115" d="100"/>
          <a:sy n="115" d="100"/>
        </p:scale>
        <p:origin x="94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BF09DA-2A50-4278-B651-7C774329FF92}"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27214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F09DA-2A50-4278-B651-7C774329FF92}"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420839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F09DA-2A50-4278-B651-7C774329FF92}"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226397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F09DA-2A50-4278-B651-7C774329FF92}"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329600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BF09DA-2A50-4278-B651-7C774329FF92}"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9647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BF09DA-2A50-4278-B651-7C774329FF92}"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308171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BF09DA-2A50-4278-B651-7C774329FF92}"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1681969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BF09DA-2A50-4278-B651-7C774329FF92}"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393129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F09DA-2A50-4278-B651-7C774329FF92}"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2994371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F09DA-2A50-4278-B651-7C774329FF92}"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367373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F09DA-2A50-4278-B651-7C774329FF92}"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40310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F09DA-2A50-4278-B651-7C774329FF92}" type="datetimeFigureOut">
              <a:rPr lang="en-US" smtClean="0"/>
              <a:t>1/25/2025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F6E54-5A31-44D4-9CB3-8E333596EE44}" type="slidenum">
              <a:rPr lang="en-US" smtClean="0"/>
              <a:t>‹#›</a:t>
            </a:fld>
            <a:endParaRPr lang="en-US"/>
          </a:p>
        </p:txBody>
      </p:sp>
    </p:spTree>
    <p:extLst>
      <p:ext uri="{BB962C8B-B14F-4D97-AF65-F5344CB8AC3E}">
        <p14:creationId xmlns:p14="http://schemas.microsoft.com/office/powerpoint/2010/main" val="285848452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 name="Picture 4">
            <a:extLst>
              <a:ext uri="{FF2B5EF4-FFF2-40B4-BE49-F238E27FC236}">
                <a16:creationId xmlns:a16="http://schemas.microsoft.com/office/drawing/2014/main" id="{F3FF4772-D7C8-4255-AF8E-2D7693E757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419" y="219430"/>
            <a:ext cx="1843088" cy="85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a:extLst>
              <a:ext uri="{FF2B5EF4-FFF2-40B4-BE49-F238E27FC236}">
                <a16:creationId xmlns:a16="http://schemas.microsoft.com/office/drawing/2014/main" id="{6930F2A3-35D8-4F2E-B47F-F69419C054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69496" y="219430"/>
            <a:ext cx="1835150" cy="85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rapezoid 28">
            <a:extLst>
              <a:ext uri="{FF2B5EF4-FFF2-40B4-BE49-F238E27FC236}">
                <a16:creationId xmlns:a16="http://schemas.microsoft.com/office/drawing/2014/main" id="{C2316829-37E9-4C47-A5E1-22B92CCCA7BF}"/>
              </a:ext>
            </a:extLst>
          </p:cNvPr>
          <p:cNvSpPr/>
          <p:nvPr/>
        </p:nvSpPr>
        <p:spPr bwMode="auto">
          <a:xfrm>
            <a:off x="2503055" y="124591"/>
            <a:ext cx="7171197" cy="898522"/>
          </a:xfrm>
          <a:prstGeom prst="trapezoid">
            <a:avLst>
              <a:gd name="adj" fmla="val 21078"/>
            </a:avLst>
          </a:prstGeom>
          <a:solidFill>
            <a:srgbClr val="CC0000"/>
          </a:solidFill>
          <a:ln>
            <a:solidFill>
              <a:srgbClr val="FF0000"/>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a:extLst>
              <a:ext uri="{FF2B5EF4-FFF2-40B4-BE49-F238E27FC236}">
                <a16:creationId xmlns:a16="http://schemas.microsoft.com/office/drawing/2014/main" id="{A2F4C9E7-A9CA-4DE9-A09A-F32ED7E928B4}"/>
              </a:ext>
            </a:extLst>
          </p:cNvPr>
          <p:cNvSpPr/>
          <p:nvPr/>
        </p:nvSpPr>
        <p:spPr>
          <a:xfrm>
            <a:off x="1768980" y="3095675"/>
            <a:ext cx="8528702" cy="1339592"/>
          </a:xfrm>
          <a:prstGeom prst="rect">
            <a:avLst/>
          </a:prstGeom>
          <a:noFill/>
        </p:spPr>
        <p:txBody>
          <a:bodyPr wrap="none" lIns="91440" tIns="45720" rIns="91440" bIns="45720" numCol="1">
            <a:prstTxWarp prst="textPlain">
              <a:avLst/>
            </a:prstTxWarp>
            <a:spAutoFit/>
          </a:bodyPr>
          <a:lstStyle/>
          <a:p>
            <a:pPr algn="ctr"/>
            <a:r>
              <a:rPr lang="vi-VN" sz="5400" b="1" dirty="0">
                <a:ln w="0"/>
                <a:solidFill>
                  <a:srgbClr val="000082"/>
                </a:solidFill>
                <a:effectLst>
                  <a:outerShdw blurRad="38100" dist="19050" dir="2700000" algn="tl" rotWithShape="0">
                    <a:schemeClr val="dk1">
                      <a:alpha val="40000"/>
                    </a:schemeClr>
                  </a:outerShdw>
                </a:effectLst>
                <a:latin typeface="Arial" charset="0"/>
              </a:rPr>
              <a:t>CÔNG TÁC TUYỂN SINH ĐÀO TẠO TRONG CÁC TRƯỜNG QUÂN ĐỘI </a:t>
            </a:r>
          </a:p>
          <a:p>
            <a:pPr algn="ctr"/>
            <a:r>
              <a:rPr lang="vi-VN" sz="5400" b="1" dirty="0">
                <a:ln w="0"/>
                <a:solidFill>
                  <a:srgbClr val="000082"/>
                </a:solidFill>
                <a:effectLst>
                  <a:outerShdw blurRad="38100" dist="19050" dir="2700000" algn="tl" rotWithShape="0">
                    <a:schemeClr val="dk1">
                      <a:alpha val="40000"/>
                    </a:schemeClr>
                  </a:outerShdw>
                </a:effectLst>
                <a:latin typeface="Arial" charset="0"/>
              </a:rPr>
              <a:t>NHÂN DÂN VIỆT NAM VÀ CÔNG AN NHÂM DÂN VIỆT NAM </a:t>
            </a:r>
          </a:p>
        </p:txBody>
      </p:sp>
      <p:pic>
        <p:nvPicPr>
          <p:cNvPr id="18" name="Picture 17">
            <a:extLst>
              <a:ext uri="{FF2B5EF4-FFF2-40B4-BE49-F238E27FC236}">
                <a16:creationId xmlns:a16="http://schemas.microsoft.com/office/drawing/2014/main" id="{6BB4D3B3-FCD7-4513-AFDF-AA7E422D5E40}"/>
              </a:ext>
            </a:extLst>
          </p:cNvPr>
          <p:cNvPicPr>
            <a:picLocks noChangeAspect="1"/>
          </p:cNvPicPr>
          <p:nvPr/>
        </p:nvPicPr>
        <p:blipFill>
          <a:blip r:embed="rId4"/>
          <a:stretch>
            <a:fillRect/>
          </a:stretch>
        </p:blipFill>
        <p:spPr>
          <a:xfrm>
            <a:off x="4879648" y="2202297"/>
            <a:ext cx="2179178" cy="748440"/>
          </a:xfrm>
          <a:prstGeom prst="rect">
            <a:avLst/>
          </a:prstGeom>
        </p:spPr>
      </p:pic>
      <p:grpSp>
        <p:nvGrpSpPr>
          <p:cNvPr id="19" name="Group 18">
            <a:extLst>
              <a:ext uri="{FF2B5EF4-FFF2-40B4-BE49-F238E27FC236}">
                <a16:creationId xmlns:a16="http://schemas.microsoft.com/office/drawing/2014/main" id="{DB80F89C-3896-4A10-8C40-367D22DCFD21}"/>
              </a:ext>
            </a:extLst>
          </p:cNvPr>
          <p:cNvGrpSpPr/>
          <p:nvPr/>
        </p:nvGrpSpPr>
        <p:grpSpPr>
          <a:xfrm>
            <a:off x="2503054" y="6075943"/>
            <a:ext cx="6966442" cy="725267"/>
            <a:chOff x="1314476" y="5619060"/>
            <a:chExt cx="6515047" cy="866072"/>
          </a:xfrm>
        </p:grpSpPr>
        <p:pic>
          <p:nvPicPr>
            <p:cNvPr id="20" name="Picture 19">
              <a:extLst>
                <a:ext uri="{FF2B5EF4-FFF2-40B4-BE49-F238E27FC236}">
                  <a16:creationId xmlns:a16="http://schemas.microsoft.com/office/drawing/2014/main" id="{E79FC501-7FA7-49DC-BCF0-2D86597DF2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476" y="5619060"/>
              <a:ext cx="6515047" cy="866072"/>
            </a:xfrm>
            <a:prstGeom prst="rect">
              <a:avLst/>
            </a:prstGeom>
          </p:spPr>
        </p:pic>
        <p:sp>
          <p:nvSpPr>
            <p:cNvPr id="21" name="Rectangle 20">
              <a:extLst>
                <a:ext uri="{FF2B5EF4-FFF2-40B4-BE49-F238E27FC236}">
                  <a16:creationId xmlns:a16="http://schemas.microsoft.com/office/drawing/2014/main" id="{296BC5DF-AB7B-46F9-A1CD-4D652E1872DA}"/>
                </a:ext>
              </a:extLst>
            </p:cNvPr>
            <p:cNvSpPr/>
            <p:nvPr/>
          </p:nvSpPr>
          <p:spPr>
            <a:xfrm>
              <a:off x="2165022" y="5792544"/>
              <a:ext cx="4889182" cy="377720"/>
            </a:xfrm>
            <a:prstGeom prst="rect">
              <a:avLst/>
            </a:prstGeom>
            <a:noFill/>
          </p:spPr>
          <p:txBody>
            <a:bodyPr wrap="none" lIns="91440" tIns="45720" rIns="91440" bIns="45720" numCol="1">
              <a:prstTxWarp prst="textPlain">
                <a:avLst/>
              </a:prstTxWarp>
              <a:spAutoFit/>
            </a:bodyPr>
            <a:lstStyle/>
            <a:p>
              <a:pPr>
                <a:lnSpc>
                  <a:spcPct val="107000"/>
                </a:lnSpc>
                <a:spcAft>
                  <a:spcPts val="800"/>
                </a:spcAft>
              </a:pPr>
              <a:r>
                <a:rPr lang="vi-VN" sz="5400" dirty="0">
                  <a:solidFill>
                    <a:srgbClr val="FFFF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Phù Cát, tháng </a:t>
              </a:r>
              <a:r>
                <a:rPr lang="en-US" sz="5400" dirty="0" smtClean="0">
                  <a:solidFill>
                    <a:srgbClr val="FFFF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11</a:t>
              </a:r>
              <a:r>
                <a:rPr lang="vi-VN" sz="5400" dirty="0" smtClean="0">
                  <a:solidFill>
                    <a:srgbClr val="FFFF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 </a:t>
              </a:r>
              <a:r>
                <a:rPr lang="vi-VN" sz="5400" dirty="0">
                  <a:solidFill>
                    <a:srgbClr val="FFFF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năm </a:t>
              </a:r>
              <a:r>
                <a:rPr lang="vi-VN" sz="5400" dirty="0" smtClean="0">
                  <a:solidFill>
                    <a:srgbClr val="FFFF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202</a:t>
              </a:r>
              <a:r>
                <a:rPr lang="en-US" sz="5400" dirty="0">
                  <a:solidFill>
                    <a:srgbClr val="FFFF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4</a:t>
              </a:r>
              <a:endParaRPr lang="en-GB" sz="2400" dirty="0">
                <a:solidFill>
                  <a:srgbClr val="FFFF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p:txBody>
        </p:sp>
      </p:grpSp>
      <p:sp>
        <p:nvSpPr>
          <p:cNvPr id="2" name="Title 1">
            <a:extLst>
              <a:ext uri="{FF2B5EF4-FFF2-40B4-BE49-F238E27FC236}">
                <a16:creationId xmlns:a16="http://schemas.microsoft.com/office/drawing/2014/main" id="{4762AF43-E75F-4EBA-B4FE-72ADD097E546}"/>
              </a:ext>
            </a:extLst>
          </p:cNvPr>
          <p:cNvSpPr>
            <a:spLocks noGrp="1"/>
          </p:cNvSpPr>
          <p:nvPr>
            <p:ph type="title"/>
          </p:nvPr>
        </p:nvSpPr>
        <p:spPr>
          <a:xfrm>
            <a:off x="3726445" y="168706"/>
            <a:ext cx="4640517" cy="920905"/>
          </a:xfrm>
        </p:spPr>
        <p:txBody>
          <a:bodyPr>
            <a:normAutofit/>
          </a:bodyPr>
          <a:lstStyle/>
          <a:p>
            <a:pPr algn="ctr">
              <a:lnSpc>
                <a:spcPct val="114000"/>
              </a:lnSpc>
            </a:pPr>
            <a:r>
              <a:rPr lang="vi-VN" sz="1850" b="1" dirty="0">
                <a:solidFill>
                  <a:srgbClr val="FFFF00"/>
                </a:solidFill>
              </a:rPr>
              <a:t>SỞ GIÁO DỤC VÀ ĐÀO TẠO BÌNH ĐỊNH</a:t>
            </a:r>
            <a:r>
              <a:rPr lang="en-US" sz="1850" b="1" dirty="0">
                <a:solidFill>
                  <a:srgbClr val="FFFF00"/>
                </a:solidFill>
              </a:rPr>
              <a:t/>
            </a:r>
            <a:br>
              <a:rPr lang="en-US" sz="1850" b="1" dirty="0">
                <a:solidFill>
                  <a:srgbClr val="FFFF00"/>
                </a:solidFill>
              </a:rPr>
            </a:br>
            <a:r>
              <a:rPr lang="vi-VN" sz="1850" b="1" dirty="0">
                <a:solidFill>
                  <a:srgbClr val="FFFF00"/>
                </a:solidFill>
              </a:rPr>
              <a:t>TRƯỜNG THPT NGÔ LÊ TÂN</a:t>
            </a:r>
            <a:endParaRPr lang="en-US" sz="1850" b="1" dirty="0">
              <a:solidFill>
                <a:srgbClr val="FFFF00"/>
              </a:solidFill>
            </a:endParaRPr>
          </a:p>
        </p:txBody>
      </p:sp>
      <p:pic>
        <p:nvPicPr>
          <p:cNvPr id="6" name="Picture 5">
            <a:extLst>
              <a:ext uri="{FF2B5EF4-FFF2-40B4-BE49-F238E27FC236}">
                <a16:creationId xmlns:a16="http://schemas.microsoft.com/office/drawing/2014/main" id="{F1A55DC0-7DB2-4893-8066-D813A77D24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0296" y="124591"/>
            <a:ext cx="906149" cy="903099"/>
          </a:xfrm>
          <a:prstGeom prst="rect">
            <a:avLst/>
          </a:prstGeom>
        </p:spPr>
      </p:pic>
      <p:pic>
        <p:nvPicPr>
          <p:cNvPr id="5" name="Picture 4">
            <a:extLst>
              <a:ext uri="{FF2B5EF4-FFF2-40B4-BE49-F238E27FC236}">
                <a16:creationId xmlns:a16="http://schemas.microsoft.com/office/drawing/2014/main" id="{958A7B3F-2DCF-C099-4047-01F40B32E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7511" y="56790"/>
            <a:ext cx="1321985" cy="1029872"/>
          </a:xfrm>
          <a:prstGeom prst="rect">
            <a:avLst/>
          </a:prstGeom>
        </p:spPr>
      </p:pic>
      <p:sp>
        <p:nvSpPr>
          <p:cNvPr id="14" name="TextBox 13">
            <a:extLst>
              <a:ext uri="{FF2B5EF4-FFF2-40B4-BE49-F238E27FC236}">
                <a16:creationId xmlns:a16="http://schemas.microsoft.com/office/drawing/2014/main" id="{03A66F70-2AAF-9A8D-3355-E2681A9CD26D}"/>
              </a:ext>
            </a:extLst>
          </p:cNvPr>
          <p:cNvSpPr txBox="1"/>
          <p:nvPr/>
        </p:nvSpPr>
        <p:spPr>
          <a:xfrm>
            <a:off x="3792220" y="1521325"/>
            <a:ext cx="4778478" cy="523220"/>
          </a:xfrm>
          <a:prstGeom prst="rect">
            <a:avLst/>
          </a:prstGeom>
          <a:noFill/>
        </p:spPr>
        <p:txBody>
          <a:bodyPr wrap="square" rtlCol="0">
            <a:spAutoFit/>
          </a:bodyPr>
          <a:lstStyle/>
          <a:p>
            <a:pPr algn="ctr"/>
            <a:r>
              <a:rPr lang="vi-VN" sz="2800" b="1" dirty="0">
                <a:solidFill>
                  <a:schemeClr val="tx2">
                    <a:lumMod val="50000"/>
                  </a:schemeClr>
                </a:solidFill>
                <a:latin typeface="+mj-lt"/>
                <a:cs typeface="Mongolian Baiti" panose="03000500000000000000" pitchFamily="66" charset="0"/>
              </a:rPr>
              <a:t>MÔN: </a:t>
            </a:r>
            <a:r>
              <a:rPr lang="vi-VN" sz="2800" b="1" dirty="0">
                <a:solidFill>
                  <a:srgbClr val="FF0000"/>
                </a:solidFill>
                <a:latin typeface="+mj-lt"/>
                <a:cs typeface="Mongolian Baiti" panose="03000500000000000000" pitchFamily="66" charset="0"/>
              </a:rPr>
              <a:t>GDQP</a:t>
            </a:r>
            <a:r>
              <a:rPr lang="en-US" sz="2800" b="1" dirty="0">
                <a:solidFill>
                  <a:srgbClr val="FF0000"/>
                </a:solidFill>
                <a:latin typeface="+mj-lt"/>
                <a:cs typeface="Mongolian Baiti" panose="03000500000000000000" pitchFamily="66" charset="0"/>
              </a:rPr>
              <a:t> &amp;</a:t>
            </a:r>
            <a:r>
              <a:rPr lang="vi-VN" sz="2800" b="1" dirty="0">
                <a:solidFill>
                  <a:srgbClr val="FF0000"/>
                </a:solidFill>
                <a:latin typeface="+mj-lt"/>
                <a:cs typeface="Mongolian Baiti" panose="03000500000000000000" pitchFamily="66" charset="0"/>
              </a:rPr>
              <a:t> AN </a:t>
            </a:r>
            <a:r>
              <a:rPr lang="vi-VN" sz="2800" b="1" dirty="0">
                <a:solidFill>
                  <a:schemeClr val="tx2">
                    <a:lumMod val="50000"/>
                  </a:schemeClr>
                </a:solidFill>
                <a:latin typeface="+mj-lt"/>
                <a:cs typeface="Mongolian Baiti" panose="03000500000000000000" pitchFamily="66" charset="0"/>
              </a:rPr>
              <a:t>– LỚP 12</a:t>
            </a:r>
          </a:p>
        </p:txBody>
      </p:sp>
      <p:sp>
        <p:nvSpPr>
          <p:cNvPr id="15" name="TextBox 14">
            <a:extLst>
              <a:ext uri="{FF2B5EF4-FFF2-40B4-BE49-F238E27FC236}">
                <a16:creationId xmlns:a16="http://schemas.microsoft.com/office/drawing/2014/main" id="{97D8B4BC-6CB6-D0BF-0D48-15BC92254C42}"/>
              </a:ext>
            </a:extLst>
          </p:cNvPr>
          <p:cNvSpPr txBox="1"/>
          <p:nvPr/>
        </p:nvSpPr>
        <p:spPr>
          <a:xfrm>
            <a:off x="7307627" y="5105842"/>
            <a:ext cx="3806513" cy="461665"/>
          </a:xfrm>
          <a:prstGeom prst="rect">
            <a:avLst/>
          </a:prstGeom>
          <a:noFill/>
        </p:spPr>
        <p:txBody>
          <a:bodyPr wrap="square" rtlCol="0">
            <a:spAutoFit/>
          </a:bodyPr>
          <a:lstStyle/>
          <a:p>
            <a:r>
              <a:rPr lang="vi-VN" sz="2400" b="1" dirty="0">
                <a:solidFill>
                  <a:srgbClr val="C00000"/>
                </a:solidFill>
                <a:latin typeface="+mj-lt"/>
              </a:rPr>
              <a:t>GV. NGUYỄN QUỐC MY</a:t>
            </a:r>
            <a:endParaRPr lang="vi-VN" sz="2400" b="1" dirty="0">
              <a:solidFill>
                <a:schemeClr val="bg1"/>
              </a:solidFill>
              <a:latin typeface="+mj-lt"/>
            </a:endParaRPr>
          </a:p>
        </p:txBody>
      </p:sp>
    </p:spTree>
    <p:extLst>
      <p:ext uri="{BB962C8B-B14F-4D97-AF65-F5344CB8AC3E}">
        <p14:creationId xmlns:p14="http://schemas.microsoft.com/office/powerpoint/2010/main" val="100866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28983" cy="3388103"/>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 CÔNG TÁC TUYỂN SINH, ĐÀO TẠO TRONG CÁC TRƯỜNG QUÂN ĐỘI NHÂN DÂN</a:t>
            </a:r>
          </a:p>
          <a:p>
            <a:pPr algn="ctr"/>
            <a:r>
              <a:rPr lang="vi-VN" sz="2000" b="1">
                <a:solidFill>
                  <a:schemeClr val="tx1"/>
                </a:solidFill>
                <a:latin typeface="Times New Roman" panose="02020603050405020304" pitchFamily="18" charset="0"/>
                <a:cs typeface="Times New Roman" panose="02020603050405020304" pitchFamily="18" charset="0"/>
              </a:rPr>
              <a:t>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50753" y="1239719"/>
            <a:ext cx="6481767" cy="956544"/>
          </a:xfrm>
          <a:prstGeom prst="rect">
            <a:avLst/>
          </a:prstGeom>
          <a:solidFill>
            <a:srgbClr val="CCFF66"/>
          </a:solidFill>
        </p:spPr>
        <p:txBody>
          <a:bodyPr wrap="square" rtlCol="0">
            <a:spAutoFit/>
          </a:bodyPr>
          <a:lstStyle/>
          <a:p>
            <a:pPr algn="just">
              <a:lnSpc>
                <a:spcPct val="117000"/>
              </a:lnSpc>
              <a:spcAft>
                <a:spcPts val="0"/>
              </a:spcAft>
            </a:pPr>
            <a:r>
              <a:rPr lang="vi-VN" sz="2400" b="1">
                <a:solidFill>
                  <a:srgbClr val="002060"/>
                </a:solidFill>
                <a:latin typeface="Times New Roman"/>
                <a:ea typeface="Times New Roman"/>
              </a:rPr>
              <a:t>2.  Công tác tuyển sinh và đào tạo</a:t>
            </a:r>
          </a:p>
          <a:p>
            <a:pPr algn="just">
              <a:lnSpc>
                <a:spcPct val="117000"/>
              </a:lnSpc>
              <a:spcAft>
                <a:spcPts val="0"/>
              </a:spcAft>
            </a:pPr>
            <a:r>
              <a:rPr lang="vi-VN" sz="2400" b="1" i="1">
                <a:latin typeface="Times New Roman"/>
                <a:ea typeface="Times New Roman"/>
              </a:rPr>
              <a:t>a) Một số nội dung cơ bản về công tác tuyển sinh</a:t>
            </a:r>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ounded Rectangle 27"/>
          <p:cNvSpPr/>
          <p:nvPr/>
        </p:nvSpPr>
        <p:spPr>
          <a:xfrm>
            <a:off x="2250752" y="2820575"/>
            <a:ext cx="6450928" cy="3687818"/>
          </a:xfrm>
          <a:prstGeom prst="roundRect">
            <a:avLst/>
          </a:prstGeom>
          <a:solidFill>
            <a:srgbClr val="FFFFCC"/>
          </a:solidFill>
          <a:ln>
            <a:solidFill>
              <a:srgbClr val="FF0000"/>
            </a:solidFill>
          </a:ln>
        </p:spPr>
        <p:txBody>
          <a:bodyPr wrap="square">
            <a:spAutoFit/>
          </a:bodyPr>
          <a:lstStyle/>
          <a:p>
            <a:pPr lvl="0" algn="just">
              <a:lnSpc>
                <a:spcPct val="117000"/>
              </a:lnSpc>
              <a:spcAft>
                <a:spcPts val="0"/>
              </a:spcAft>
            </a:pPr>
            <a:r>
              <a:rPr lang="vi-VN" sz="2000">
                <a:latin typeface="Times New Roman"/>
                <a:ea typeface="Times New Roman"/>
              </a:rPr>
              <a:t>– Đăng kí sơ tuyển</a:t>
            </a:r>
          </a:p>
          <a:p>
            <a:pPr lvl="0" algn="just">
              <a:lnSpc>
                <a:spcPct val="117000"/>
              </a:lnSpc>
              <a:spcAft>
                <a:spcPts val="0"/>
              </a:spcAft>
            </a:pPr>
            <a:r>
              <a:rPr lang="vi-VN" sz="2000">
                <a:latin typeface="Times New Roman"/>
                <a:ea typeface="Times New Roman"/>
              </a:rPr>
              <a:t>+ Tất cả thí sinh dự tuyển vào các trường trong quân đội đều phải qua sơ tuyển,</a:t>
            </a:r>
            <a:r>
              <a:rPr lang="en-US" sz="2000">
                <a:latin typeface="Times New Roman"/>
                <a:ea typeface="Times New Roman"/>
              </a:rPr>
              <a:t> </a:t>
            </a:r>
            <a:r>
              <a:rPr lang="vi-VN" sz="2000">
                <a:latin typeface="Times New Roman"/>
                <a:ea typeface="Times New Roman"/>
              </a:rPr>
              <a:t>bảo đảm đủ tiêu chuẩn về chính trị, văn hoá, độ tuổi, sức khoẻ theo quy định của</a:t>
            </a:r>
            <a:r>
              <a:rPr lang="en-US" sz="2000">
                <a:latin typeface="Times New Roman"/>
                <a:ea typeface="Times New Roman"/>
              </a:rPr>
              <a:t> </a:t>
            </a:r>
            <a:r>
              <a:rPr lang="vi-VN" sz="2000">
                <a:latin typeface="Times New Roman"/>
                <a:ea typeface="Times New Roman"/>
              </a:rPr>
              <a:t>B</a:t>
            </a:r>
            <a:r>
              <a:rPr lang="en-US" sz="2000">
                <a:latin typeface="Times New Roman"/>
                <a:ea typeface="Times New Roman"/>
              </a:rPr>
              <a:t>QP</a:t>
            </a:r>
            <a:r>
              <a:rPr lang="vi-VN" sz="2000">
                <a:latin typeface="Times New Roman"/>
                <a:ea typeface="Times New Roman"/>
              </a:rPr>
              <a:t>.</a:t>
            </a:r>
          </a:p>
          <a:p>
            <a:pPr lvl="0" algn="just">
              <a:lnSpc>
                <a:spcPct val="117000"/>
              </a:lnSpc>
              <a:spcAft>
                <a:spcPts val="0"/>
              </a:spcAft>
            </a:pPr>
            <a:r>
              <a:rPr lang="vi-VN" sz="2000">
                <a:latin typeface="Times New Roman"/>
                <a:ea typeface="Times New Roman"/>
              </a:rPr>
              <a:t>+ Thí sinh là thanh niên ngoài quân đội mua hồ sơ đăng kí sơ tuyển tại Ban Tuyển sinh</a:t>
            </a:r>
            <a:r>
              <a:rPr lang="en-US" sz="2000">
                <a:latin typeface="Times New Roman"/>
                <a:ea typeface="Times New Roman"/>
              </a:rPr>
              <a:t> </a:t>
            </a:r>
            <a:r>
              <a:rPr lang="vi-VN" sz="2000">
                <a:latin typeface="Times New Roman"/>
                <a:ea typeface="Times New Roman"/>
              </a:rPr>
              <a:t>quân sự cấp huyện (nơi thí sinh đăng kí hộ khẩu thường trú).</a:t>
            </a:r>
          </a:p>
          <a:p>
            <a:pPr lvl="0" algn="just">
              <a:lnSpc>
                <a:spcPct val="117000"/>
              </a:lnSpc>
              <a:spcAft>
                <a:spcPts val="0"/>
              </a:spcAft>
            </a:pPr>
            <a:r>
              <a:rPr lang="vi-VN" sz="2000">
                <a:latin typeface="Times New Roman"/>
                <a:ea typeface="Times New Roman"/>
              </a:rPr>
              <a:t>+ Thời gian đăng kí sơ tuyển và thời gian khám sức khoẻ theo quy định của</a:t>
            </a:r>
            <a:r>
              <a:rPr lang="en-US" sz="2000">
                <a:latin typeface="Times New Roman"/>
                <a:ea typeface="Times New Roman"/>
              </a:rPr>
              <a:t> </a:t>
            </a:r>
            <a:r>
              <a:rPr lang="vi-VN" sz="2000">
                <a:latin typeface="Times New Roman"/>
                <a:ea typeface="Times New Roman"/>
              </a:rPr>
              <a:t>Bộ Quốc phòng</a:t>
            </a:r>
          </a:p>
        </p:txBody>
      </p:sp>
      <p:sp>
        <p:nvSpPr>
          <p:cNvPr id="3" name="Rounded Rectangle 2"/>
          <p:cNvSpPr/>
          <p:nvPr/>
        </p:nvSpPr>
        <p:spPr>
          <a:xfrm>
            <a:off x="2250752" y="2232573"/>
            <a:ext cx="6450928" cy="500563"/>
          </a:xfrm>
          <a:prstGeom prst="roundRect">
            <a:avLst/>
          </a:prstGeom>
          <a:solidFill>
            <a:schemeClr val="accent1">
              <a:lumMod val="20000"/>
              <a:lumOff val="80000"/>
            </a:schemeClr>
          </a:solidFill>
          <a:ln>
            <a:solidFill>
              <a:srgbClr val="FF0000"/>
            </a:solidFill>
          </a:ln>
        </p:spPr>
        <p:txBody>
          <a:bodyPr wrap="square">
            <a:spAutoFit/>
          </a:bodyPr>
          <a:lstStyle/>
          <a:p>
            <a:pPr lvl="0" algn="just">
              <a:lnSpc>
                <a:spcPct val="117000"/>
              </a:lnSpc>
              <a:spcAft>
                <a:spcPts val="0"/>
              </a:spcAft>
            </a:pPr>
            <a:r>
              <a:rPr lang="vi-VN" sz="2000" b="1" i="1">
                <a:latin typeface="Times New Roman"/>
                <a:ea typeface="Times New Roman"/>
              </a:rPr>
              <a:t> </a:t>
            </a:r>
            <a:r>
              <a:rPr lang="vi-VN" sz="2000" i="1">
                <a:latin typeface="Times New Roman"/>
                <a:ea typeface="Times New Roman"/>
              </a:rPr>
              <a:t>Tổ chức tuyển sinh trình độ đại học, cao đẳng hệ chính quy</a:t>
            </a:r>
            <a:endParaRPr lang="en-US" sz="2000">
              <a:latin typeface="Times New Roman"/>
              <a:ea typeface="Calibri"/>
            </a:endParaRPr>
          </a:p>
        </p:txBody>
      </p:sp>
      <p:grpSp>
        <p:nvGrpSpPr>
          <p:cNvPr id="30" name="Group 29"/>
          <p:cNvGrpSpPr/>
          <p:nvPr/>
        </p:nvGrpSpPr>
        <p:grpSpPr>
          <a:xfrm>
            <a:off x="0" y="-1"/>
            <a:ext cx="12214860" cy="1155306"/>
            <a:chOff x="-549538" y="-1714500"/>
            <a:chExt cx="12214860" cy="1155306"/>
          </a:xfrm>
        </p:grpSpPr>
        <p:sp>
          <p:nvSpPr>
            <p:cNvPr id="31" name="Rectangle 30"/>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 NHÂN DÂN VIỆT NAM VÀ CÔNG AN NHÂN DÂN VIỆT NAM</a:t>
              </a:r>
              <a:endParaRPr lang="en-US" sz="2600" b="1" dirty="0">
                <a:solidFill>
                  <a:schemeClr val="tx1"/>
                </a:solidFill>
                <a:latin typeface="Times New Roman"/>
                <a:ea typeface="Calibri"/>
              </a:endParaRPr>
            </a:p>
          </p:txBody>
        </p:sp>
        <p:cxnSp>
          <p:nvCxnSpPr>
            <p:cNvPr id="32" name="Straight Connector 31"/>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1949" y="189103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1949" y="4025573"/>
            <a:ext cx="26193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41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circle(in)">
                                      <p:cBhvr>
                                        <p:cTn id="12" dur="2000"/>
                                        <p:tgtEl>
                                          <p:spTgt spid="9218"/>
                                        </p:tgtEl>
                                      </p:cBhvr>
                                    </p:animEffect>
                                  </p:childTnLst>
                                </p:cTn>
                              </p:par>
                              <p:par>
                                <p:cTn id="13" presetID="6" presetClass="entr" presetSubtype="16" fill="hold" nodeType="withEffect">
                                  <p:stCondLst>
                                    <p:cond delay="0"/>
                                  </p:stCondLst>
                                  <p:childTnLst>
                                    <p:set>
                                      <p:cBhvr>
                                        <p:cTn id="14" dur="1" fill="hold">
                                          <p:stCondLst>
                                            <p:cond delay="0"/>
                                          </p:stCondLst>
                                        </p:cTn>
                                        <p:tgtEl>
                                          <p:spTgt spid="9219"/>
                                        </p:tgtEl>
                                        <p:attrNameLst>
                                          <p:attrName>style.visibility</p:attrName>
                                        </p:attrNameLst>
                                      </p:cBhvr>
                                      <p:to>
                                        <p:strVal val="visible"/>
                                      </p:to>
                                    </p:set>
                                    <p:animEffect transition="in" filter="circle(in)">
                                      <p:cBhvr>
                                        <p:cTn id="15"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28983" cy="3388103"/>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 CÔNG TÁC TUYỂN SINH, ĐÀO TẠO TRONG CÁC TRƯỜNG QUÂN ĐỘI NHÂN DÂN</a:t>
            </a:r>
          </a:p>
          <a:p>
            <a:pPr algn="ctr"/>
            <a:r>
              <a:rPr lang="vi-VN" sz="2000" b="1">
                <a:solidFill>
                  <a:schemeClr val="tx1"/>
                </a:solidFill>
                <a:latin typeface="Times New Roman" panose="02020603050405020304" pitchFamily="18" charset="0"/>
                <a:cs typeface="Times New Roman" panose="02020603050405020304" pitchFamily="18" charset="0"/>
              </a:rPr>
              <a:t>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50753" y="1239719"/>
            <a:ext cx="6481767" cy="956544"/>
          </a:xfrm>
          <a:prstGeom prst="rect">
            <a:avLst/>
          </a:prstGeom>
          <a:solidFill>
            <a:srgbClr val="CCFF66"/>
          </a:solidFill>
        </p:spPr>
        <p:txBody>
          <a:bodyPr wrap="square" rtlCol="0">
            <a:spAutoFit/>
          </a:bodyPr>
          <a:lstStyle/>
          <a:p>
            <a:pPr algn="just">
              <a:lnSpc>
                <a:spcPct val="117000"/>
              </a:lnSpc>
              <a:spcAft>
                <a:spcPts val="0"/>
              </a:spcAft>
            </a:pPr>
            <a:r>
              <a:rPr lang="vi-VN" sz="2400" b="1">
                <a:solidFill>
                  <a:srgbClr val="002060"/>
                </a:solidFill>
                <a:latin typeface="Times New Roman"/>
                <a:ea typeface="Times New Roman"/>
              </a:rPr>
              <a:t>2.  Công tác tuyển sinh và đào tạo</a:t>
            </a:r>
          </a:p>
          <a:p>
            <a:pPr algn="just">
              <a:lnSpc>
                <a:spcPct val="117000"/>
              </a:lnSpc>
              <a:spcAft>
                <a:spcPts val="0"/>
              </a:spcAft>
            </a:pPr>
            <a:r>
              <a:rPr lang="vi-VN" sz="2400" b="1" i="1">
                <a:latin typeface="Times New Roman"/>
                <a:ea typeface="Times New Roman"/>
              </a:rPr>
              <a:t>a) Một số nội dung cơ bản về công tác tuyển sinh</a:t>
            </a:r>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ounded Rectangle 27"/>
          <p:cNvSpPr/>
          <p:nvPr/>
        </p:nvSpPr>
        <p:spPr>
          <a:xfrm>
            <a:off x="2266172" y="2865133"/>
            <a:ext cx="6450928" cy="2492597"/>
          </a:xfrm>
          <a:prstGeom prst="roundRect">
            <a:avLst/>
          </a:prstGeom>
          <a:solidFill>
            <a:srgbClr val="FFFFCC"/>
          </a:solidFill>
          <a:ln>
            <a:solidFill>
              <a:srgbClr val="FF0000"/>
            </a:solidFill>
          </a:ln>
        </p:spPr>
        <p:txBody>
          <a:bodyPr wrap="square">
            <a:spAutoFit/>
          </a:bodyPr>
          <a:lstStyle/>
          <a:p>
            <a:pPr lvl="0" algn="just">
              <a:lnSpc>
                <a:spcPct val="117000"/>
              </a:lnSpc>
              <a:spcAft>
                <a:spcPts val="0"/>
              </a:spcAft>
            </a:pPr>
            <a:r>
              <a:rPr lang="vi-VN" sz="2000">
                <a:latin typeface="Times New Roman"/>
                <a:ea typeface="Times New Roman"/>
              </a:rPr>
              <a:t>– Đăng kí xét tuyển</a:t>
            </a:r>
          </a:p>
          <a:p>
            <a:pPr lvl="0" algn="just">
              <a:lnSpc>
                <a:spcPct val="117000"/>
              </a:lnSpc>
              <a:spcAft>
                <a:spcPts val="0"/>
              </a:spcAft>
            </a:pPr>
            <a:r>
              <a:rPr lang="vi-VN" sz="2000">
                <a:latin typeface="Times New Roman"/>
                <a:ea typeface="Times New Roman"/>
              </a:rPr>
              <a:t>+ Thí sinh đăng kí nguyện vọng xét tuyển qua cổng thông tin tuyển sinh của</a:t>
            </a:r>
            <a:r>
              <a:rPr lang="en-US" sz="2000">
                <a:latin typeface="Times New Roman"/>
                <a:ea typeface="Times New Roman"/>
              </a:rPr>
              <a:t> </a:t>
            </a:r>
            <a:r>
              <a:rPr lang="vi-VN" sz="2000">
                <a:latin typeface="Times New Roman"/>
                <a:ea typeface="Times New Roman"/>
              </a:rPr>
              <a:t>Bộ Giáo dục và Đào tạo hoặc qua Cổng Dịch vụ công Quốc gia.</a:t>
            </a:r>
          </a:p>
          <a:p>
            <a:pPr lvl="0" algn="just">
              <a:lnSpc>
                <a:spcPct val="117000"/>
              </a:lnSpc>
              <a:spcAft>
                <a:spcPts val="0"/>
              </a:spcAft>
            </a:pPr>
            <a:r>
              <a:rPr lang="vi-VN" sz="2000">
                <a:latin typeface="Times New Roman"/>
                <a:ea typeface="Times New Roman"/>
              </a:rPr>
              <a:t>+ Tổ hợp môn xét tuyển: Theo quy định của Bộ Quốc phòng (hằng năm có</a:t>
            </a:r>
            <a:r>
              <a:rPr lang="en-US" sz="2000">
                <a:latin typeface="Times New Roman"/>
                <a:ea typeface="Times New Roman"/>
              </a:rPr>
              <a:t> </a:t>
            </a:r>
            <a:r>
              <a:rPr lang="vi-VN" sz="2000">
                <a:latin typeface="Times New Roman"/>
                <a:ea typeface="Times New Roman"/>
              </a:rPr>
              <a:t>hướng dẫn cụ thể).</a:t>
            </a:r>
          </a:p>
        </p:txBody>
      </p:sp>
      <p:grpSp>
        <p:nvGrpSpPr>
          <p:cNvPr id="30" name="Group 29"/>
          <p:cNvGrpSpPr/>
          <p:nvPr/>
        </p:nvGrpSpPr>
        <p:grpSpPr>
          <a:xfrm>
            <a:off x="0" y="-1"/>
            <a:ext cx="12214860" cy="1155306"/>
            <a:chOff x="-549538" y="-1714500"/>
            <a:chExt cx="12214860" cy="1155306"/>
          </a:xfrm>
        </p:grpSpPr>
        <p:sp>
          <p:nvSpPr>
            <p:cNvPr id="31" name="Rectangle 30"/>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 NHÂN DÂN VIỆT NAM VÀ CÔNG AN NHÂN DÂN VIỆT NAM</a:t>
              </a:r>
              <a:endParaRPr lang="en-US" sz="2600" b="1" dirty="0">
                <a:solidFill>
                  <a:schemeClr val="tx1"/>
                </a:solidFill>
                <a:latin typeface="Times New Roman"/>
                <a:ea typeface="Calibri"/>
              </a:endParaRPr>
            </a:p>
          </p:txBody>
        </p:sp>
        <p:cxnSp>
          <p:nvCxnSpPr>
            <p:cNvPr id="32" name="Straight Connector 31"/>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6949" y="1660199"/>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7898" y="3891804"/>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385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ipe(down)">
                                      <p:cBhvr>
                                        <p:cTn id="12" dur="500"/>
                                        <p:tgtEl>
                                          <p:spTgt spid="10242"/>
                                        </p:tgtEl>
                                      </p:cBhvr>
                                    </p:animEffect>
                                  </p:childTnLst>
                                </p:cTn>
                              </p:par>
                              <p:par>
                                <p:cTn id="13" presetID="22" presetClass="entr" presetSubtype="4" fill="hold" nodeType="with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wipe(down)">
                                      <p:cBhvr>
                                        <p:cTn id="15"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28983" cy="3388103"/>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 CÔNG TÁC TUYỂN SINH, ĐÀO TẠO TRONG CÁC TRƯỜNG QUÂN ĐỘI NHÂN DÂN</a:t>
            </a:r>
          </a:p>
          <a:p>
            <a:pPr algn="ctr"/>
            <a:r>
              <a:rPr lang="vi-VN" sz="2000" b="1">
                <a:solidFill>
                  <a:schemeClr val="tx1"/>
                </a:solidFill>
                <a:latin typeface="Times New Roman" panose="02020603050405020304" pitchFamily="18" charset="0"/>
                <a:cs typeface="Times New Roman" panose="02020603050405020304" pitchFamily="18" charset="0"/>
              </a:rPr>
              <a:t>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50753" y="1239719"/>
            <a:ext cx="6481767" cy="956544"/>
          </a:xfrm>
          <a:prstGeom prst="rect">
            <a:avLst/>
          </a:prstGeom>
          <a:solidFill>
            <a:srgbClr val="CCFF66"/>
          </a:solidFill>
        </p:spPr>
        <p:txBody>
          <a:bodyPr wrap="square" rtlCol="0">
            <a:spAutoFit/>
          </a:bodyPr>
          <a:lstStyle/>
          <a:p>
            <a:pPr algn="just">
              <a:lnSpc>
                <a:spcPct val="117000"/>
              </a:lnSpc>
              <a:spcAft>
                <a:spcPts val="0"/>
              </a:spcAft>
            </a:pPr>
            <a:r>
              <a:rPr lang="vi-VN" sz="2400" b="1">
                <a:solidFill>
                  <a:srgbClr val="002060"/>
                </a:solidFill>
                <a:latin typeface="Times New Roman"/>
                <a:ea typeface="Times New Roman"/>
              </a:rPr>
              <a:t>2.  Công tác tuyển sinh và đào tạo</a:t>
            </a:r>
          </a:p>
          <a:p>
            <a:pPr algn="just">
              <a:lnSpc>
                <a:spcPct val="117000"/>
              </a:lnSpc>
              <a:spcAft>
                <a:spcPts val="0"/>
              </a:spcAft>
            </a:pPr>
            <a:r>
              <a:rPr lang="vi-VN" sz="2400" b="1" i="1">
                <a:latin typeface="Times New Roman"/>
                <a:ea typeface="Times New Roman"/>
              </a:rPr>
              <a:t>a) Một số nội dung cơ bản về công tác tuyển sinh</a:t>
            </a:r>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ounded Rectangle 27"/>
          <p:cNvSpPr/>
          <p:nvPr/>
        </p:nvSpPr>
        <p:spPr>
          <a:xfrm>
            <a:off x="2250752" y="2820575"/>
            <a:ext cx="6450928" cy="3647949"/>
          </a:xfrm>
          <a:prstGeom prst="roundRect">
            <a:avLst/>
          </a:prstGeom>
          <a:solidFill>
            <a:srgbClr val="FFFFCC"/>
          </a:solidFill>
          <a:ln>
            <a:solidFill>
              <a:srgbClr val="FF0000"/>
            </a:solidFill>
          </a:ln>
        </p:spPr>
        <p:txBody>
          <a:bodyPr wrap="square">
            <a:spAutoFit/>
          </a:bodyPr>
          <a:lstStyle/>
          <a:p>
            <a:pPr lvl="0" algn="just">
              <a:lnSpc>
                <a:spcPct val="117000"/>
              </a:lnSpc>
              <a:spcAft>
                <a:spcPts val="0"/>
              </a:spcAft>
            </a:pPr>
            <a:r>
              <a:rPr lang="vi-VN" sz="2000" dirty="0">
                <a:latin typeface="Times New Roman"/>
                <a:ea typeface="Times New Roman"/>
              </a:rPr>
              <a:t>– Phương thức tuyển sinh:</a:t>
            </a:r>
          </a:p>
          <a:p>
            <a:pPr lvl="0" algn="just">
              <a:lnSpc>
                <a:spcPct val="117000"/>
              </a:lnSpc>
              <a:spcAft>
                <a:spcPts val="0"/>
              </a:spcAft>
            </a:pPr>
            <a:r>
              <a:rPr lang="vi-VN" sz="1900" dirty="0">
                <a:latin typeface="Times New Roman"/>
                <a:ea typeface="Times New Roman"/>
              </a:rPr>
              <a:t>+ Phương thức 1: Xét tuyển thẳng theo </a:t>
            </a:r>
            <a:r>
              <a:rPr lang="en-US" sz="1900" dirty="0" err="1">
                <a:latin typeface="Times New Roman"/>
                <a:ea typeface="Times New Roman"/>
              </a:rPr>
              <a:t>quy</a:t>
            </a:r>
            <a:r>
              <a:rPr lang="en-US" sz="1900" dirty="0">
                <a:latin typeface="Times New Roman"/>
                <a:ea typeface="Times New Roman"/>
              </a:rPr>
              <a:t> </a:t>
            </a:r>
            <a:r>
              <a:rPr lang="en-US" sz="1900" dirty="0" err="1">
                <a:latin typeface="Times New Roman"/>
                <a:ea typeface="Times New Roman"/>
              </a:rPr>
              <a:t>định</a:t>
            </a:r>
            <a:r>
              <a:rPr lang="vi-VN" sz="1900" dirty="0">
                <a:latin typeface="Times New Roman"/>
                <a:ea typeface="Times New Roman"/>
              </a:rPr>
              <a:t> của B</a:t>
            </a:r>
            <a:r>
              <a:rPr lang="en-US" sz="1900" dirty="0">
                <a:latin typeface="Times New Roman"/>
                <a:ea typeface="Times New Roman"/>
              </a:rPr>
              <a:t>QP</a:t>
            </a:r>
            <a:r>
              <a:rPr lang="vi-VN" sz="1900" dirty="0">
                <a:latin typeface="Times New Roman"/>
                <a:ea typeface="Times New Roman"/>
              </a:rPr>
              <a:t>.</a:t>
            </a:r>
          </a:p>
          <a:p>
            <a:pPr lvl="0" algn="just">
              <a:lnSpc>
                <a:spcPct val="117000"/>
              </a:lnSpc>
              <a:spcAft>
                <a:spcPts val="0"/>
              </a:spcAft>
            </a:pPr>
            <a:r>
              <a:rPr lang="vi-VN" sz="2000" dirty="0">
                <a:latin typeface="Times New Roman"/>
                <a:ea typeface="Times New Roman"/>
              </a:rPr>
              <a:t>+ </a:t>
            </a:r>
            <a:r>
              <a:rPr lang="vi-VN" sz="1900" dirty="0">
                <a:latin typeface="Times New Roman"/>
                <a:ea typeface="Times New Roman"/>
              </a:rPr>
              <a:t>Phương thức 2: Xét tuyển từ kết quả kì thi đánh giá năng lực tư duy do một số</a:t>
            </a:r>
            <a:r>
              <a:rPr lang="en-US" sz="1900" dirty="0">
                <a:latin typeface="Times New Roman"/>
                <a:ea typeface="Times New Roman"/>
              </a:rPr>
              <a:t> </a:t>
            </a:r>
            <a:r>
              <a:rPr lang="vi-VN" sz="1900" dirty="0">
                <a:latin typeface="Times New Roman"/>
                <a:ea typeface="Times New Roman"/>
              </a:rPr>
              <a:t>trường </a:t>
            </a:r>
            <a:r>
              <a:rPr lang="en-US" sz="1900" dirty="0" err="1">
                <a:latin typeface="Times New Roman"/>
                <a:ea typeface="Times New Roman"/>
              </a:rPr>
              <a:t>đại</a:t>
            </a:r>
            <a:r>
              <a:rPr lang="en-US" sz="1900" dirty="0">
                <a:latin typeface="Times New Roman"/>
                <a:ea typeface="Times New Roman"/>
              </a:rPr>
              <a:t> </a:t>
            </a:r>
            <a:r>
              <a:rPr lang="en-US" sz="1900" dirty="0" err="1">
                <a:latin typeface="Times New Roman"/>
                <a:ea typeface="Times New Roman"/>
              </a:rPr>
              <a:t>học</a:t>
            </a:r>
            <a:r>
              <a:rPr lang="vi-VN" sz="1900" dirty="0">
                <a:latin typeface="Times New Roman"/>
                <a:ea typeface="Times New Roman"/>
              </a:rPr>
              <a:t> trong nước tổ chức.</a:t>
            </a:r>
          </a:p>
          <a:p>
            <a:pPr lvl="0" algn="just">
              <a:lnSpc>
                <a:spcPct val="117000"/>
              </a:lnSpc>
              <a:spcAft>
                <a:spcPts val="0"/>
              </a:spcAft>
            </a:pPr>
            <a:r>
              <a:rPr lang="vi-VN" sz="2000" dirty="0">
                <a:latin typeface="Times New Roman"/>
                <a:ea typeface="Times New Roman"/>
              </a:rPr>
              <a:t>+ Phương thức 3: Xét tuyển từ kết quả kì thi đánh giá năng lực do Bộ Quốc phòng</a:t>
            </a:r>
            <a:r>
              <a:rPr lang="en-US" sz="2000" dirty="0">
                <a:latin typeface="Times New Roman"/>
                <a:ea typeface="Times New Roman"/>
              </a:rPr>
              <a:t> </a:t>
            </a:r>
            <a:r>
              <a:rPr lang="vi-VN" sz="2000" dirty="0">
                <a:latin typeface="Times New Roman"/>
                <a:ea typeface="Times New Roman"/>
              </a:rPr>
              <a:t>tổ chức.</a:t>
            </a:r>
          </a:p>
          <a:p>
            <a:pPr lvl="0" algn="just">
              <a:lnSpc>
                <a:spcPct val="117000"/>
              </a:lnSpc>
              <a:spcAft>
                <a:spcPts val="0"/>
              </a:spcAft>
            </a:pPr>
            <a:r>
              <a:rPr lang="vi-VN" sz="2000" dirty="0">
                <a:latin typeface="Times New Roman"/>
                <a:ea typeface="Times New Roman"/>
              </a:rPr>
              <a:t>+ Phương thức 4: Xét tuyển dựa vào kết quả kì thi tốt nghiệp T</a:t>
            </a:r>
            <a:r>
              <a:rPr lang="en-US" sz="2000" dirty="0">
                <a:latin typeface="Times New Roman"/>
                <a:ea typeface="Times New Roman"/>
              </a:rPr>
              <a:t>HPT </a:t>
            </a:r>
            <a:r>
              <a:rPr lang="vi-VN" sz="2000" dirty="0">
                <a:latin typeface="Times New Roman"/>
                <a:ea typeface="Times New Roman"/>
              </a:rPr>
              <a:t>Quốc gia do B</a:t>
            </a:r>
            <a:r>
              <a:rPr lang="en-US" sz="2000" dirty="0">
                <a:latin typeface="Times New Roman"/>
                <a:ea typeface="Times New Roman"/>
              </a:rPr>
              <a:t>GD-ĐT </a:t>
            </a:r>
            <a:r>
              <a:rPr lang="vi-VN" sz="2000" dirty="0">
                <a:latin typeface="Times New Roman"/>
                <a:ea typeface="Times New Roman"/>
              </a:rPr>
              <a:t>tổ chức.</a:t>
            </a:r>
          </a:p>
          <a:p>
            <a:pPr lvl="0" algn="just">
              <a:lnSpc>
                <a:spcPct val="117000"/>
              </a:lnSpc>
              <a:spcAft>
                <a:spcPts val="0"/>
              </a:spcAft>
            </a:pPr>
            <a:r>
              <a:rPr lang="vi-VN" sz="2000" dirty="0">
                <a:latin typeface="Times New Roman"/>
                <a:ea typeface="Times New Roman"/>
              </a:rPr>
              <a:t>+ Phương thức 5: Xét tuyển dựa vào học bạ cấp T</a:t>
            </a:r>
            <a:r>
              <a:rPr lang="en-US" sz="2000" dirty="0">
                <a:latin typeface="Times New Roman"/>
                <a:ea typeface="Times New Roman"/>
              </a:rPr>
              <a:t>HPT</a:t>
            </a:r>
            <a:r>
              <a:rPr lang="vi-VN" sz="2000" dirty="0">
                <a:latin typeface="Times New Roman"/>
                <a:ea typeface="Times New Roman"/>
              </a:rPr>
              <a:t>.</a:t>
            </a:r>
            <a:r>
              <a:rPr lang="en-US" sz="2000" dirty="0">
                <a:latin typeface="Times New Roman"/>
                <a:ea typeface="Times New Roman"/>
              </a:rPr>
              <a:t> </a:t>
            </a:r>
            <a:endParaRPr lang="vi-VN" sz="2000" dirty="0">
              <a:latin typeface="Times New Roman"/>
              <a:ea typeface="Times New Roman"/>
            </a:endParaRPr>
          </a:p>
        </p:txBody>
      </p:sp>
      <p:sp>
        <p:nvSpPr>
          <p:cNvPr id="3" name="Rounded Rectangle 2"/>
          <p:cNvSpPr/>
          <p:nvPr/>
        </p:nvSpPr>
        <p:spPr>
          <a:xfrm>
            <a:off x="2250752" y="2232573"/>
            <a:ext cx="6450928" cy="500563"/>
          </a:xfrm>
          <a:prstGeom prst="roundRect">
            <a:avLst/>
          </a:prstGeom>
          <a:solidFill>
            <a:schemeClr val="accent1">
              <a:lumMod val="20000"/>
              <a:lumOff val="80000"/>
            </a:schemeClr>
          </a:solidFill>
          <a:ln>
            <a:solidFill>
              <a:srgbClr val="FF0000"/>
            </a:solidFill>
          </a:ln>
        </p:spPr>
        <p:txBody>
          <a:bodyPr wrap="square">
            <a:spAutoFit/>
          </a:bodyPr>
          <a:lstStyle/>
          <a:p>
            <a:pPr lvl="0" algn="just">
              <a:lnSpc>
                <a:spcPct val="117000"/>
              </a:lnSpc>
              <a:spcAft>
                <a:spcPts val="0"/>
              </a:spcAft>
            </a:pPr>
            <a:r>
              <a:rPr lang="vi-VN" sz="2000" b="1" i="1">
                <a:latin typeface="Times New Roman"/>
                <a:ea typeface="Times New Roman"/>
              </a:rPr>
              <a:t> </a:t>
            </a:r>
            <a:r>
              <a:rPr lang="vi-VN" sz="2000" i="1">
                <a:latin typeface="Times New Roman"/>
                <a:ea typeface="Times New Roman"/>
              </a:rPr>
              <a:t>Tổ chức tuyển sinh trình độ đại học, cao đẳng hệ chính quy</a:t>
            </a:r>
            <a:endParaRPr lang="en-US" sz="2000">
              <a:latin typeface="Times New Roman"/>
              <a:ea typeface="Calibri"/>
            </a:endParaRPr>
          </a:p>
        </p:txBody>
      </p:sp>
      <p:grpSp>
        <p:nvGrpSpPr>
          <p:cNvPr id="30" name="Group 29"/>
          <p:cNvGrpSpPr/>
          <p:nvPr/>
        </p:nvGrpSpPr>
        <p:grpSpPr>
          <a:xfrm>
            <a:off x="0" y="-1"/>
            <a:ext cx="12214860" cy="1155306"/>
            <a:chOff x="-549538" y="-1714500"/>
            <a:chExt cx="12214860" cy="1155306"/>
          </a:xfrm>
        </p:grpSpPr>
        <p:sp>
          <p:nvSpPr>
            <p:cNvPr id="31" name="Rectangle 30"/>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32" name="Straight Connector 31"/>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0338" y="2820575"/>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0338" y="4738688"/>
            <a:ext cx="27813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274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28983" cy="3388103"/>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 CÔNG TÁC TUYỂN SINH, ĐÀO TẠO TRONG CÁC TRƯỜNG QUÂN ĐỘI NHÂN DÂN</a:t>
            </a:r>
          </a:p>
          <a:p>
            <a:pPr algn="ctr"/>
            <a:r>
              <a:rPr lang="vi-VN" sz="2000" b="1">
                <a:solidFill>
                  <a:schemeClr val="tx1"/>
                </a:solidFill>
                <a:latin typeface="Times New Roman" panose="02020603050405020304" pitchFamily="18" charset="0"/>
                <a:cs typeface="Times New Roman" panose="02020603050405020304" pitchFamily="18" charset="0"/>
              </a:rPr>
              <a:t>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50753" y="1239719"/>
            <a:ext cx="6481767" cy="956544"/>
          </a:xfrm>
          <a:prstGeom prst="rect">
            <a:avLst/>
          </a:prstGeom>
          <a:solidFill>
            <a:srgbClr val="CCFF66"/>
          </a:solidFill>
        </p:spPr>
        <p:txBody>
          <a:bodyPr wrap="square" rtlCol="0">
            <a:spAutoFit/>
          </a:bodyPr>
          <a:lstStyle/>
          <a:p>
            <a:pPr algn="just">
              <a:lnSpc>
                <a:spcPct val="117000"/>
              </a:lnSpc>
              <a:spcAft>
                <a:spcPts val="0"/>
              </a:spcAft>
            </a:pPr>
            <a:r>
              <a:rPr lang="vi-VN" sz="2400" b="1">
                <a:solidFill>
                  <a:srgbClr val="002060"/>
                </a:solidFill>
                <a:latin typeface="Times New Roman"/>
                <a:ea typeface="Times New Roman"/>
              </a:rPr>
              <a:t>2.  Công tác tuyển sinh và đào tạo</a:t>
            </a:r>
          </a:p>
          <a:p>
            <a:pPr algn="just">
              <a:lnSpc>
                <a:spcPct val="117000"/>
              </a:lnSpc>
              <a:spcAft>
                <a:spcPts val="0"/>
              </a:spcAft>
            </a:pPr>
            <a:r>
              <a:rPr lang="vi-VN" sz="2400" b="1" i="1">
                <a:latin typeface="Times New Roman"/>
                <a:ea typeface="Times New Roman"/>
              </a:rPr>
              <a:t>a) Một số nội dung cơ bản về công tác tuyển sinh</a:t>
            </a:r>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ounded Rectangle 27"/>
          <p:cNvSpPr/>
          <p:nvPr/>
        </p:nvSpPr>
        <p:spPr>
          <a:xfrm>
            <a:off x="2250751" y="2820575"/>
            <a:ext cx="7876921" cy="3807425"/>
          </a:xfrm>
          <a:prstGeom prst="roundRect">
            <a:avLst/>
          </a:prstGeom>
          <a:solidFill>
            <a:srgbClr val="FFFFCC"/>
          </a:solidFill>
          <a:ln>
            <a:solidFill>
              <a:srgbClr val="FF0000"/>
            </a:solidFill>
          </a:ln>
        </p:spPr>
        <p:txBody>
          <a:bodyPr wrap="square">
            <a:spAutoFit/>
          </a:bodyPr>
          <a:lstStyle/>
          <a:p>
            <a:pPr lvl="0" algn="just">
              <a:lnSpc>
                <a:spcPct val="117000"/>
              </a:lnSpc>
              <a:spcAft>
                <a:spcPts val="0"/>
              </a:spcAft>
            </a:pPr>
            <a:r>
              <a:rPr lang="vi-VN" sz="2000" dirty="0">
                <a:latin typeface="Times New Roman"/>
                <a:ea typeface="Times New Roman"/>
              </a:rPr>
              <a:t>– </a:t>
            </a:r>
            <a:r>
              <a:rPr lang="vi-VN" sz="2100" dirty="0">
                <a:latin typeface="Times New Roman"/>
                <a:ea typeface="Times New Roman"/>
              </a:rPr>
              <a:t>Các trường tuyển sinh: Các trường </a:t>
            </a:r>
            <a:r>
              <a:rPr lang="en-US" sz="2100" dirty="0">
                <a:latin typeface="Times New Roman"/>
                <a:ea typeface="Times New Roman"/>
              </a:rPr>
              <a:t>ĐH</a:t>
            </a:r>
            <a:r>
              <a:rPr lang="vi-VN" sz="2100" dirty="0">
                <a:latin typeface="Times New Roman"/>
                <a:ea typeface="Times New Roman"/>
              </a:rPr>
              <a:t>, </a:t>
            </a:r>
            <a:r>
              <a:rPr lang="en-US" sz="2100" dirty="0">
                <a:latin typeface="Times New Roman"/>
                <a:ea typeface="Times New Roman"/>
              </a:rPr>
              <a:t>CĐ</a:t>
            </a:r>
            <a:r>
              <a:rPr lang="vi-VN" sz="2100" dirty="0">
                <a:latin typeface="Times New Roman"/>
                <a:ea typeface="Times New Roman"/>
              </a:rPr>
              <a:t>, trung cấp được giao đào tạo</a:t>
            </a:r>
            <a:r>
              <a:rPr lang="en-US" sz="2100" dirty="0">
                <a:latin typeface="Times New Roman"/>
                <a:ea typeface="Times New Roman"/>
              </a:rPr>
              <a:t> </a:t>
            </a:r>
            <a:r>
              <a:rPr lang="vi-VN" sz="2100" dirty="0">
                <a:latin typeface="Times New Roman"/>
                <a:ea typeface="Times New Roman"/>
              </a:rPr>
              <a:t>cán bộ cấp phân đội trình độ trung cấp quân sự và đào tạo nhân viên chuyên môn</a:t>
            </a:r>
            <a:r>
              <a:rPr lang="en-US" sz="2100" dirty="0">
                <a:latin typeface="Times New Roman"/>
                <a:ea typeface="Times New Roman"/>
              </a:rPr>
              <a:t> </a:t>
            </a:r>
            <a:r>
              <a:rPr lang="vi-VN" sz="2100" dirty="0">
                <a:latin typeface="Times New Roman"/>
                <a:ea typeface="Times New Roman"/>
              </a:rPr>
              <a:t>kĩ thuật có trình độ trung cấp theo quy định của Bộ Quốc phòng.</a:t>
            </a:r>
          </a:p>
          <a:p>
            <a:pPr lvl="0" algn="just">
              <a:lnSpc>
                <a:spcPct val="117000"/>
              </a:lnSpc>
              <a:spcAft>
                <a:spcPts val="0"/>
              </a:spcAft>
            </a:pPr>
            <a:r>
              <a:rPr lang="vi-VN" sz="2000" dirty="0">
                <a:latin typeface="Times New Roman"/>
                <a:ea typeface="Times New Roman"/>
              </a:rPr>
              <a:t>– Đối tượng tuyển sinh: Hạ sĩ quan, binh sĩ đang phục vụ tại ngũ theo quy định</a:t>
            </a:r>
            <a:r>
              <a:rPr lang="en-US" sz="2000" dirty="0">
                <a:latin typeface="Times New Roman"/>
                <a:ea typeface="Times New Roman"/>
              </a:rPr>
              <a:t> </a:t>
            </a:r>
            <a:r>
              <a:rPr lang="vi-VN" sz="2000" dirty="0">
                <a:latin typeface="Times New Roman"/>
                <a:ea typeface="Times New Roman"/>
              </a:rPr>
              <a:t>của pháp luật về nghĩa vụ quân sự, có thời gian phục vụ tại ngũ 12 tháng trở lên</a:t>
            </a:r>
            <a:r>
              <a:rPr lang="en-US" sz="2000" dirty="0">
                <a:latin typeface="Times New Roman"/>
                <a:ea typeface="Times New Roman"/>
              </a:rPr>
              <a:t> </a:t>
            </a:r>
            <a:r>
              <a:rPr lang="vi-VN" sz="2000" dirty="0">
                <a:latin typeface="Times New Roman"/>
                <a:ea typeface="Times New Roman"/>
              </a:rPr>
              <a:t>(tính đến tháng 4 năm tuyển sinh)</a:t>
            </a:r>
            <a:r>
              <a:rPr lang="en-US" sz="2000" dirty="0">
                <a:latin typeface="Times New Roman"/>
                <a:ea typeface="Times New Roman"/>
              </a:rPr>
              <a:t>,…</a:t>
            </a:r>
            <a:endParaRPr lang="vi-VN" sz="2000" dirty="0">
              <a:latin typeface="Times New Roman"/>
              <a:ea typeface="Times New Roman"/>
            </a:endParaRPr>
          </a:p>
          <a:p>
            <a:pPr lvl="0" algn="just">
              <a:lnSpc>
                <a:spcPct val="117000"/>
              </a:lnSpc>
              <a:spcAft>
                <a:spcPts val="0"/>
              </a:spcAft>
            </a:pPr>
            <a:r>
              <a:rPr lang="vi-VN" sz="2100" dirty="0">
                <a:latin typeface="Times New Roman"/>
                <a:ea typeface="Times New Roman"/>
              </a:rPr>
              <a:t>– Về tiêu chuẩn, phương thức tuyển sinh: Theo quy định của Bộ Quốc phòng.</a:t>
            </a:r>
          </a:p>
        </p:txBody>
      </p:sp>
      <p:sp>
        <p:nvSpPr>
          <p:cNvPr id="3" name="Rounded Rectangle 2"/>
          <p:cNvSpPr/>
          <p:nvPr/>
        </p:nvSpPr>
        <p:spPr>
          <a:xfrm>
            <a:off x="2250752" y="2232573"/>
            <a:ext cx="6450928" cy="500563"/>
          </a:xfrm>
          <a:prstGeom prst="roundRect">
            <a:avLst/>
          </a:prstGeom>
          <a:solidFill>
            <a:schemeClr val="accent1">
              <a:lumMod val="20000"/>
              <a:lumOff val="80000"/>
            </a:schemeClr>
          </a:solidFill>
          <a:ln>
            <a:solidFill>
              <a:srgbClr val="FF0000"/>
            </a:solidFill>
          </a:ln>
        </p:spPr>
        <p:txBody>
          <a:bodyPr wrap="square">
            <a:spAutoFit/>
          </a:bodyPr>
          <a:lstStyle/>
          <a:p>
            <a:pPr lvl="0" algn="just">
              <a:lnSpc>
                <a:spcPct val="117000"/>
              </a:lnSpc>
              <a:spcAft>
                <a:spcPts val="0"/>
              </a:spcAft>
            </a:pPr>
            <a:r>
              <a:rPr lang="vi-VN" sz="2000" b="1" i="1">
                <a:latin typeface="Times New Roman"/>
                <a:ea typeface="Times New Roman"/>
              </a:rPr>
              <a:t> </a:t>
            </a:r>
            <a:r>
              <a:rPr lang="vi-VN" sz="2000" i="1">
                <a:latin typeface="Times New Roman"/>
                <a:ea typeface="Times New Roman"/>
              </a:rPr>
              <a:t>Tuyển sinh đào tạo trình độ trung cấp hệ chính quy</a:t>
            </a:r>
            <a:endParaRPr lang="en-US" sz="2000">
              <a:latin typeface="Times New Roman"/>
              <a:ea typeface="Calibri"/>
            </a:endParaRPr>
          </a:p>
        </p:txBody>
      </p:sp>
      <p:grpSp>
        <p:nvGrpSpPr>
          <p:cNvPr id="30" name="Group 29"/>
          <p:cNvGrpSpPr/>
          <p:nvPr/>
        </p:nvGrpSpPr>
        <p:grpSpPr>
          <a:xfrm>
            <a:off x="0" y="-1"/>
            <a:ext cx="12214860" cy="1155306"/>
            <a:chOff x="-549538" y="-1714500"/>
            <a:chExt cx="12214860" cy="1155306"/>
          </a:xfrm>
        </p:grpSpPr>
        <p:sp>
          <p:nvSpPr>
            <p:cNvPr id="31" name="Rectangle 30"/>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 NHÂN DÂN VIỆT NAM VÀ CÔNG AN NHÂN DÂN VIỆT NAM</a:t>
              </a:r>
              <a:endParaRPr lang="en-US" sz="2600" b="1" dirty="0">
                <a:solidFill>
                  <a:schemeClr val="tx1"/>
                </a:solidFill>
                <a:latin typeface="Times New Roman"/>
                <a:ea typeface="Calibri"/>
              </a:endParaRPr>
            </a:p>
          </p:txBody>
        </p:sp>
        <p:cxnSp>
          <p:nvCxnSpPr>
            <p:cNvPr id="32" name="Straight Connector 31"/>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spTree>
    <p:extLst>
      <p:ext uri="{BB962C8B-B14F-4D97-AF65-F5344CB8AC3E}">
        <p14:creationId xmlns:p14="http://schemas.microsoft.com/office/powerpoint/2010/main" val="3440187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28983" cy="3388103"/>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 CÔNG TÁC TUYỂN SINH, ĐÀO TẠO TRONG CÁC TRƯỜNG QUÂN ĐỘI NHÂN DÂN</a:t>
            </a:r>
          </a:p>
          <a:p>
            <a:pPr algn="ctr"/>
            <a:r>
              <a:rPr lang="vi-VN" sz="2000" b="1">
                <a:solidFill>
                  <a:schemeClr val="tx1"/>
                </a:solidFill>
                <a:latin typeface="Times New Roman" panose="02020603050405020304" pitchFamily="18" charset="0"/>
                <a:cs typeface="Times New Roman" panose="02020603050405020304" pitchFamily="18" charset="0"/>
              </a:rPr>
              <a:t>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50753" y="1239719"/>
            <a:ext cx="6481767" cy="956544"/>
          </a:xfrm>
          <a:prstGeom prst="rect">
            <a:avLst/>
          </a:prstGeom>
          <a:solidFill>
            <a:srgbClr val="CCFF66"/>
          </a:solidFill>
        </p:spPr>
        <p:txBody>
          <a:bodyPr wrap="square" rtlCol="0">
            <a:spAutoFit/>
          </a:bodyPr>
          <a:lstStyle/>
          <a:p>
            <a:pPr algn="just">
              <a:lnSpc>
                <a:spcPct val="117000"/>
              </a:lnSpc>
              <a:spcAft>
                <a:spcPts val="0"/>
              </a:spcAft>
            </a:pPr>
            <a:r>
              <a:rPr lang="vi-VN" sz="2400" b="1">
                <a:solidFill>
                  <a:srgbClr val="002060"/>
                </a:solidFill>
                <a:latin typeface="Times New Roman"/>
                <a:ea typeface="Times New Roman"/>
              </a:rPr>
              <a:t>2.  Công tác tuyển sinh và đào tạo</a:t>
            </a:r>
          </a:p>
          <a:p>
            <a:pPr algn="just">
              <a:lnSpc>
                <a:spcPct val="117000"/>
              </a:lnSpc>
              <a:spcAft>
                <a:spcPts val="0"/>
              </a:spcAft>
            </a:pPr>
            <a:r>
              <a:rPr lang="vi-VN" sz="2400" b="1" i="1">
                <a:latin typeface="Times New Roman"/>
                <a:ea typeface="Times New Roman"/>
              </a:rPr>
              <a:t>a) Một số nội dung cơ bản về công tác tuyển sinh</a:t>
            </a:r>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ounded Rectangle 27"/>
          <p:cNvSpPr/>
          <p:nvPr/>
        </p:nvSpPr>
        <p:spPr>
          <a:xfrm>
            <a:off x="2250752" y="2820575"/>
            <a:ext cx="7960048" cy="2094190"/>
          </a:xfrm>
          <a:prstGeom prst="roundRect">
            <a:avLst/>
          </a:prstGeom>
          <a:solidFill>
            <a:srgbClr val="FFFFCC"/>
          </a:solidFill>
          <a:ln>
            <a:solidFill>
              <a:srgbClr val="FF0000"/>
            </a:solidFill>
          </a:ln>
        </p:spPr>
        <p:txBody>
          <a:bodyPr wrap="square">
            <a:spAutoFit/>
          </a:bodyPr>
          <a:lstStyle/>
          <a:p>
            <a:pPr lvl="0">
              <a:lnSpc>
                <a:spcPct val="117000"/>
              </a:lnSpc>
              <a:spcAft>
                <a:spcPts val="0"/>
              </a:spcAft>
            </a:pPr>
            <a:r>
              <a:rPr lang="vi-VN" sz="2000" i="1"/>
              <a:t>Nam năm nay 21 tuổi, đã tốt nghiệp trung cấp nghề nhưng chưa tốt nghiệp Trung học phổ thông.</a:t>
            </a:r>
            <a:br>
              <a:rPr lang="vi-VN" sz="2000" i="1"/>
            </a:br>
            <a:r>
              <a:rPr lang="vi-VN" sz="2000" i="1"/>
              <a:t>Theo em, Nam có đủ điều kiện để đăng kí tuyển sinh vào các trường đại học, cao đẳng quân sự không? Tại sao?</a:t>
            </a:r>
            <a:r>
              <a:rPr lang="vi-VN" sz="2000"/>
              <a:t> </a:t>
            </a:r>
            <a:br>
              <a:rPr lang="vi-VN" sz="2000"/>
            </a:br>
            <a:endParaRPr lang="vi-VN" sz="2000">
              <a:latin typeface="Times New Roman"/>
              <a:ea typeface="Times New Roman"/>
            </a:endParaRPr>
          </a:p>
        </p:txBody>
      </p:sp>
      <p:sp>
        <p:nvSpPr>
          <p:cNvPr id="3" name="Rounded Rectangle 2"/>
          <p:cNvSpPr/>
          <p:nvPr/>
        </p:nvSpPr>
        <p:spPr>
          <a:xfrm>
            <a:off x="2250752" y="2232573"/>
            <a:ext cx="6450928" cy="467433"/>
          </a:xfrm>
          <a:prstGeom prst="roundRect">
            <a:avLst/>
          </a:prstGeom>
          <a:solidFill>
            <a:schemeClr val="accent1">
              <a:lumMod val="20000"/>
              <a:lumOff val="80000"/>
            </a:schemeClr>
          </a:solidFill>
          <a:ln>
            <a:solidFill>
              <a:srgbClr val="FF0000"/>
            </a:solidFill>
          </a:ln>
        </p:spPr>
        <p:txBody>
          <a:bodyPr wrap="square">
            <a:spAutoFit/>
          </a:bodyPr>
          <a:lstStyle/>
          <a:p>
            <a:pPr lvl="0" algn="just">
              <a:lnSpc>
                <a:spcPct val="117000"/>
              </a:lnSpc>
              <a:spcAft>
                <a:spcPts val="0"/>
              </a:spcAft>
            </a:pPr>
            <a:r>
              <a:rPr lang="vi-VN" sz="2000" b="1" i="1">
                <a:latin typeface="Times New Roman"/>
                <a:ea typeface="Times New Roman"/>
              </a:rPr>
              <a:t> </a:t>
            </a:r>
            <a:r>
              <a:rPr lang="en-US" sz="2000" b="1" i="1">
                <a:solidFill>
                  <a:srgbClr val="002060"/>
                </a:solidFill>
                <a:latin typeface="Times New Roman"/>
                <a:ea typeface="Times New Roman"/>
              </a:rPr>
              <a:t>Câu hỏi?</a:t>
            </a:r>
            <a:endParaRPr lang="en-US" sz="2000" b="1">
              <a:solidFill>
                <a:srgbClr val="002060"/>
              </a:solidFill>
              <a:latin typeface="Times New Roman"/>
              <a:ea typeface="Calibri"/>
            </a:endParaRPr>
          </a:p>
        </p:txBody>
      </p:sp>
      <p:grpSp>
        <p:nvGrpSpPr>
          <p:cNvPr id="30" name="Group 29"/>
          <p:cNvGrpSpPr/>
          <p:nvPr/>
        </p:nvGrpSpPr>
        <p:grpSpPr>
          <a:xfrm>
            <a:off x="0" y="-1"/>
            <a:ext cx="12214860" cy="1155306"/>
            <a:chOff x="-549538" y="-1714500"/>
            <a:chExt cx="12214860" cy="1155306"/>
          </a:xfrm>
        </p:grpSpPr>
        <p:sp>
          <p:nvSpPr>
            <p:cNvPr id="31" name="Rectangle 30"/>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32" name="Straight Connector 31"/>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spTree>
    <p:extLst>
      <p:ext uri="{BB962C8B-B14F-4D97-AF65-F5344CB8AC3E}">
        <p14:creationId xmlns:p14="http://schemas.microsoft.com/office/powerpoint/2010/main" val="1250348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28983" cy="3388103"/>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 CÔNG TÁC TUYỂN SINH, ĐÀO TẠO TRONG CÁC TRƯỜNG QUÂN ĐỘI NHÂN DÂN</a:t>
            </a:r>
          </a:p>
          <a:p>
            <a:pPr algn="ctr"/>
            <a:r>
              <a:rPr lang="vi-VN" sz="2000" b="1">
                <a:solidFill>
                  <a:schemeClr val="tx1"/>
                </a:solidFill>
                <a:latin typeface="Times New Roman" panose="02020603050405020304" pitchFamily="18" charset="0"/>
                <a:cs typeface="Times New Roman" panose="02020603050405020304" pitchFamily="18" charset="0"/>
              </a:rPr>
              <a:t>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50753" y="1239719"/>
            <a:ext cx="6481767" cy="956544"/>
          </a:xfrm>
          <a:prstGeom prst="rect">
            <a:avLst/>
          </a:prstGeom>
          <a:solidFill>
            <a:srgbClr val="CCFF66"/>
          </a:solidFill>
        </p:spPr>
        <p:txBody>
          <a:bodyPr wrap="square" rtlCol="0">
            <a:spAutoFit/>
          </a:bodyPr>
          <a:lstStyle/>
          <a:p>
            <a:pPr algn="just">
              <a:lnSpc>
                <a:spcPct val="117000"/>
              </a:lnSpc>
              <a:spcAft>
                <a:spcPts val="0"/>
              </a:spcAft>
            </a:pPr>
            <a:r>
              <a:rPr lang="vi-VN" sz="2400" b="1">
                <a:solidFill>
                  <a:srgbClr val="002060"/>
                </a:solidFill>
                <a:latin typeface="Times New Roman"/>
                <a:ea typeface="Times New Roman"/>
              </a:rPr>
              <a:t>2.  Công tác tuyển sinh và đào tạo</a:t>
            </a:r>
          </a:p>
          <a:p>
            <a:pPr algn="just">
              <a:lnSpc>
                <a:spcPct val="117000"/>
              </a:lnSpc>
              <a:spcAft>
                <a:spcPts val="0"/>
              </a:spcAft>
            </a:pPr>
            <a:r>
              <a:rPr lang="vi-VN" sz="2400" b="1" i="1">
                <a:latin typeface="Times New Roman"/>
                <a:ea typeface="Times New Roman"/>
              </a:rPr>
              <a:t>a) Một số nội dung cơ bản về công tác tuyển sinh</a:t>
            </a:r>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ounded Rectangle 27"/>
          <p:cNvSpPr/>
          <p:nvPr/>
        </p:nvSpPr>
        <p:spPr>
          <a:xfrm>
            <a:off x="2250751" y="2820575"/>
            <a:ext cx="7682957" cy="2492597"/>
          </a:xfrm>
          <a:prstGeom prst="roundRect">
            <a:avLst/>
          </a:prstGeom>
          <a:solidFill>
            <a:srgbClr val="FFFFCC"/>
          </a:solidFill>
          <a:ln>
            <a:solidFill>
              <a:srgbClr val="FF0000"/>
            </a:solidFill>
          </a:ln>
        </p:spPr>
        <p:txBody>
          <a:bodyPr wrap="square">
            <a:spAutoFit/>
          </a:bodyPr>
          <a:lstStyle/>
          <a:p>
            <a:pPr lvl="0">
              <a:lnSpc>
                <a:spcPct val="117000"/>
              </a:lnSpc>
              <a:spcAft>
                <a:spcPts val="0"/>
              </a:spcAft>
            </a:pPr>
            <a:r>
              <a:rPr lang="vi-VN" sz="2000" i="1" dirty="0"/>
              <a:t>Nam không đủ điều kiện để đăng kí tuyển sinh vào các trường đại học, cao đẳng quân sự. Vì theo quy định về công tác tuyển sinh quân sự: Tiêu chuẩn về văn hoá (tính đến thời điểm xét tuyển): Đã tốt nghiệp Trung học phổ thông theo quy định của Bộ Giáo dục và Đào tạo.</a:t>
            </a:r>
            <a:r>
              <a:rPr lang="vi-VN" sz="2000" dirty="0"/>
              <a:t/>
            </a:r>
            <a:br>
              <a:rPr lang="vi-VN" sz="2000" dirty="0"/>
            </a:br>
            <a:endParaRPr lang="vi-VN" sz="2000" dirty="0">
              <a:latin typeface="Times New Roman"/>
              <a:ea typeface="Times New Roman"/>
            </a:endParaRPr>
          </a:p>
        </p:txBody>
      </p:sp>
      <p:sp>
        <p:nvSpPr>
          <p:cNvPr id="3" name="Rounded Rectangle 2"/>
          <p:cNvSpPr/>
          <p:nvPr/>
        </p:nvSpPr>
        <p:spPr>
          <a:xfrm>
            <a:off x="2250752" y="2232573"/>
            <a:ext cx="6450928" cy="467433"/>
          </a:xfrm>
          <a:prstGeom prst="roundRect">
            <a:avLst/>
          </a:prstGeom>
          <a:solidFill>
            <a:schemeClr val="accent1">
              <a:lumMod val="20000"/>
              <a:lumOff val="80000"/>
            </a:schemeClr>
          </a:solidFill>
          <a:ln>
            <a:solidFill>
              <a:srgbClr val="FF0000"/>
            </a:solidFill>
          </a:ln>
        </p:spPr>
        <p:txBody>
          <a:bodyPr wrap="square">
            <a:spAutoFit/>
          </a:bodyPr>
          <a:lstStyle/>
          <a:p>
            <a:pPr lvl="0" algn="just">
              <a:lnSpc>
                <a:spcPct val="117000"/>
              </a:lnSpc>
              <a:spcAft>
                <a:spcPts val="0"/>
              </a:spcAft>
            </a:pPr>
            <a:r>
              <a:rPr lang="vi-VN" sz="2000" b="1" i="1">
                <a:latin typeface="Times New Roman"/>
                <a:ea typeface="Times New Roman"/>
              </a:rPr>
              <a:t> </a:t>
            </a:r>
            <a:r>
              <a:rPr lang="en-US" sz="2000" b="1" i="1">
                <a:solidFill>
                  <a:srgbClr val="002060"/>
                </a:solidFill>
                <a:latin typeface="Times New Roman"/>
                <a:ea typeface="Times New Roman"/>
              </a:rPr>
              <a:t>Kết luận</a:t>
            </a:r>
            <a:endParaRPr lang="en-US" sz="2000" b="1">
              <a:solidFill>
                <a:srgbClr val="002060"/>
              </a:solidFill>
              <a:latin typeface="Times New Roman"/>
              <a:ea typeface="Calibri"/>
            </a:endParaRPr>
          </a:p>
        </p:txBody>
      </p:sp>
      <p:grpSp>
        <p:nvGrpSpPr>
          <p:cNvPr id="30" name="Group 29"/>
          <p:cNvGrpSpPr/>
          <p:nvPr/>
        </p:nvGrpSpPr>
        <p:grpSpPr>
          <a:xfrm>
            <a:off x="0" y="-1"/>
            <a:ext cx="12214860" cy="1155306"/>
            <a:chOff x="-549538" y="-1714500"/>
            <a:chExt cx="12214860" cy="1155306"/>
          </a:xfrm>
        </p:grpSpPr>
        <p:sp>
          <p:nvSpPr>
            <p:cNvPr id="31" name="Rectangle 30"/>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32" name="Straight Connector 31"/>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spTree>
    <p:extLst>
      <p:ext uri="{BB962C8B-B14F-4D97-AF65-F5344CB8AC3E}">
        <p14:creationId xmlns:p14="http://schemas.microsoft.com/office/powerpoint/2010/main" val="4207699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28983" cy="3388103"/>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 CÔNG TÁC TUYỂN SINH, ĐÀO TẠO TRONG CÁC TRƯỜNG QUÂN ĐỘI NHÂN DÂN</a:t>
            </a:r>
          </a:p>
          <a:p>
            <a:pPr algn="ctr"/>
            <a:r>
              <a:rPr lang="vi-VN" sz="2000" b="1">
                <a:solidFill>
                  <a:schemeClr val="tx1"/>
                </a:solidFill>
                <a:latin typeface="Times New Roman" panose="02020603050405020304" pitchFamily="18" charset="0"/>
                <a:cs typeface="Times New Roman" panose="02020603050405020304" pitchFamily="18" charset="0"/>
              </a:rPr>
              <a:t>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50753" y="1239719"/>
            <a:ext cx="6481767" cy="956544"/>
          </a:xfrm>
          <a:prstGeom prst="rect">
            <a:avLst/>
          </a:prstGeom>
          <a:solidFill>
            <a:srgbClr val="CCFF66"/>
          </a:solidFill>
        </p:spPr>
        <p:txBody>
          <a:bodyPr wrap="square" rtlCol="0">
            <a:spAutoFit/>
          </a:bodyPr>
          <a:lstStyle/>
          <a:p>
            <a:pPr algn="just">
              <a:lnSpc>
                <a:spcPct val="117000"/>
              </a:lnSpc>
              <a:spcAft>
                <a:spcPts val="0"/>
              </a:spcAft>
            </a:pPr>
            <a:r>
              <a:rPr lang="vi-VN" sz="2400" b="1">
                <a:solidFill>
                  <a:srgbClr val="002060"/>
                </a:solidFill>
                <a:latin typeface="Times New Roman"/>
                <a:ea typeface="Times New Roman"/>
              </a:rPr>
              <a:t>2.  Công tác tuyển sinh và đào tạo</a:t>
            </a:r>
          </a:p>
          <a:p>
            <a:pPr algn="just">
              <a:lnSpc>
                <a:spcPct val="117000"/>
              </a:lnSpc>
              <a:spcAft>
                <a:spcPts val="0"/>
              </a:spcAft>
            </a:pPr>
            <a:r>
              <a:rPr lang="vi-VN" sz="2400" b="1" i="1">
                <a:latin typeface="Times New Roman"/>
                <a:ea typeface="Times New Roman"/>
              </a:rPr>
              <a:t>b) Một số nội dung cơ bản về công tác đào tạo</a:t>
            </a:r>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ounded Rectangle 27"/>
          <p:cNvSpPr/>
          <p:nvPr/>
        </p:nvSpPr>
        <p:spPr>
          <a:xfrm>
            <a:off x="2250753" y="2474211"/>
            <a:ext cx="5923431" cy="3687818"/>
          </a:xfrm>
          <a:prstGeom prst="roundRect">
            <a:avLst/>
          </a:prstGeom>
          <a:solidFill>
            <a:srgbClr val="FFFFCC"/>
          </a:solidFill>
          <a:ln>
            <a:solidFill>
              <a:srgbClr val="FF0000"/>
            </a:solidFill>
          </a:ln>
        </p:spPr>
        <p:txBody>
          <a:bodyPr wrap="square">
            <a:spAutoFit/>
          </a:bodyPr>
          <a:lstStyle/>
          <a:p>
            <a:pPr lvl="0" algn="just">
              <a:lnSpc>
                <a:spcPct val="117000"/>
              </a:lnSpc>
              <a:spcAft>
                <a:spcPts val="0"/>
              </a:spcAft>
            </a:pPr>
            <a:endParaRPr lang="vi-VN" sz="2000" dirty="0">
              <a:latin typeface="Times New Roman"/>
              <a:ea typeface="Times New Roman"/>
            </a:endParaRPr>
          </a:p>
          <a:p>
            <a:pPr lvl="0" algn="just">
              <a:lnSpc>
                <a:spcPct val="117000"/>
              </a:lnSpc>
              <a:spcAft>
                <a:spcPts val="0"/>
              </a:spcAft>
            </a:pPr>
            <a:r>
              <a:rPr lang="vi-VN" sz="2000" dirty="0">
                <a:latin typeface="Times New Roman"/>
                <a:ea typeface="Times New Roman"/>
              </a:rPr>
              <a:t>     Các trường quân đội tổ chức tuyển sinh, đào tạo theo quy chế của Bộ Giáo dục và Đào tạo, quy định của Bộ Quốc phòng. Học viên học tập trong các trường quân đội được trang bị những kiến thức cơ bản về lí luận chính trị, điều lệnh, kĩ thuật, chiến thuật,</a:t>
            </a:r>
            <a:r>
              <a:rPr lang="en-US" sz="2000" dirty="0">
                <a:latin typeface="Times New Roman"/>
                <a:ea typeface="Times New Roman"/>
              </a:rPr>
              <a:t> </a:t>
            </a:r>
            <a:r>
              <a:rPr lang="vi-VN" sz="2000" dirty="0">
                <a:latin typeface="Times New Roman"/>
                <a:ea typeface="Times New Roman"/>
              </a:rPr>
              <a:t>bắn súng, thể lực,... Ngoài ra, tuỳ theo mục tiêu đào tạo của quân đội, các trường sẽ đào tạo các chuyên ngành khác nhau</a:t>
            </a:r>
            <a:r>
              <a:rPr lang="en-US" sz="2000" dirty="0">
                <a:latin typeface="Times New Roman"/>
                <a:ea typeface="Times New Roman"/>
              </a:rPr>
              <a:t>,</a:t>
            </a:r>
            <a:r>
              <a:rPr lang="vi-VN" sz="2000" dirty="0">
                <a:latin typeface="Times New Roman"/>
                <a:ea typeface="Times New Roman"/>
              </a:rPr>
              <a:t>...</a:t>
            </a:r>
          </a:p>
        </p:txBody>
      </p:sp>
      <p:grpSp>
        <p:nvGrpSpPr>
          <p:cNvPr id="30" name="Group 29"/>
          <p:cNvGrpSpPr/>
          <p:nvPr/>
        </p:nvGrpSpPr>
        <p:grpSpPr>
          <a:xfrm>
            <a:off x="0" y="-1"/>
            <a:ext cx="12214860" cy="1155306"/>
            <a:chOff x="-549538" y="-1714500"/>
            <a:chExt cx="12214860" cy="1155306"/>
          </a:xfrm>
        </p:grpSpPr>
        <p:sp>
          <p:nvSpPr>
            <p:cNvPr id="31" name="Rectangle 30"/>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32" name="Straight Connector 31"/>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4192" y="1331073"/>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4192" y="319719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4192" y="5078817"/>
            <a:ext cx="2667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246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arn(inVertical)">
                                      <p:cBhvr>
                                        <p:cTn id="12" dur="500"/>
                                        <p:tgtEl>
                                          <p:spTgt spid="11266"/>
                                        </p:tgtEl>
                                      </p:cBhvr>
                                    </p:animEffect>
                                  </p:childTnLst>
                                </p:cTn>
                              </p:par>
                              <p:par>
                                <p:cTn id="13" presetID="16" presetClass="entr" presetSubtype="21" fill="hold" nodeType="with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barn(inVertical)">
                                      <p:cBhvr>
                                        <p:cTn id="15" dur="500"/>
                                        <p:tgtEl>
                                          <p:spTgt spid="11267"/>
                                        </p:tgtEl>
                                      </p:cBhvr>
                                    </p:animEffect>
                                  </p:childTnLst>
                                </p:cTn>
                              </p:par>
                              <p:par>
                                <p:cTn id="16" presetID="16" presetClass="entr" presetSubtype="21" fill="hold" nodeType="with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barn(inVertical)">
                                      <p:cBhvr>
                                        <p:cTn id="18"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2041029" cy="3824113"/>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III. CÔNG TÁC TUYỂN SINH, ĐÀO TẠO TRONG CÁC TRƯỜNG CÔNG AN NHÂN DÂNVIỆT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ounded Rectangle 2"/>
          <p:cNvSpPr/>
          <p:nvPr/>
        </p:nvSpPr>
        <p:spPr>
          <a:xfrm>
            <a:off x="2401455" y="3615778"/>
            <a:ext cx="4207163" cy="739635"/>
          </a:xfrm>
          <a:prstGeom prst="roundRect">
            <a:avLst/>
          </a:prstGeom>
          <a:solidFill>
            <a:schemeClr val="accent4">
              <a:lumMod val="20000"/>
              <a:lumOff val="80000"/>
            </a:schemeClr>
          </a:solidFill>
          <a:ln>
            <a:solidFill>
              <a:srgbClr val="FF0000"/>
            </a:solidFill>
          </a:ln>
        </p:spPr>
        <p:txBody>
          <a:bodyPr wrap="square">
            <a:spAutoFit/>
          </a:bodyPr>
          <a:lstStyle/>
          <a:p>
            <a:pPr lvl="0" algn="just">
              <a:lnSpc>
                <a:spcPct val="117000"/>
              </a:lnSpc>
              <a:spcAft>
                <a:spcPts val="0"/>
              </a:spcAft>
            </a:pPr>
            <a:r>
              <a:rPr lang="vi-VN" sz="1600" b="1" i="1" dirty="0">
                <a:latin typeface="Times New Roman"/>
                <a:ea typeface="Times New Roman"/>
              </a:rPr>
              <a:t>Em  hãy kể tên các trường Công an Nhân dân Việt Nam mà em biết</a:t>
            </a:r>
            <a:r>
              <a:rPr lang="en-US" sz="1600" b="1" i="1" dirty="0">
                <a:latin typeface="Times New Roman"/>
                <a:ea typeface="Times New Roman"/>
              </a:rPr>
              <a:t>.</a:t>
            </a:r>
            <a:r>
              <a:rPr lang="vi-VN" sz="1600" b="1" i="1" dirty="0">
                <a:latin typeface="Times New Roman"/>
                <a:ea typeface="Times New Roman"/>
              </a:rPr>
              <a:t> </a:t>
            </a:r>
          </a:p>
        </p:txBody>
      </p:sp>
      <p:sp>
        <p:nvSpPr>
          <p:cNvPr id="2" name="TextBox 1"/>
          <p:cNvSpPr txBox="1"/>
          <p:nvPr/>
        </p:nvSpPr>
        <p:spPr>
          <a:xfrm>
            <a:off x="2540000" y="1553347"/>
            <a:ext cx="4068618" cy="452432"/>
          </a:xfrm>
          <a:prstGeom prst="rect">
            <a:avLst/>
          </a:prstGeom>
          <a:solidFill>
            <a:srgbClr val="CCFF66"/>
          </a:solidFill>
        </p:spPr>
        <p:txBody>
          <a:bodyPr wrap="square" rtlCol="0">
            <a:spAutoFit/>
          </a:bodyPr>
          <a:lstStyle/>
          <a:p>
            <a:pPr algn="just">
              <a:lnSpc>
                <a:spcPct val="117000"/>
              </a:lnSpc>
              <a:spcAft>
                <a:spcPts val="0"/>
              </a:spcAft>
            </a:pPr>
            <a:r>
              <a:rPr lang="vi-VN" sz="2000" b="1">
                <a:latin typeface="Times New Roman"/>
                <a:ea typeface="Times New Roman"/>
              </a:rPr>
              <a:t>1. Hệ thống nhà trường công an</a:t>
            </a:r>
          </a:p>
        </p:txBody>
      </p:sp>
      <p:sp>
        <p:nvSpPr>
          <p:cNvPr id="28" name="Rectangle 27"/>
          <p:cNvSpPr/>
          <p:nvPr/>
        </p:nvSpPr>
        <p:spPr>
          <a:xfrm>
            <a:off x="0" y="-1"/>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29" name="Straight Connector 28"/>
          <p:cNvCxnSpPr/>
          <p:nvPr/>
        </p:nvCxnSpPr>
        <p:spPr>
          <a:xfrm>
            <a:off x="0" y="1121676"/>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9616" y="149794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020" y="2614891"/>
            <a:ext cx="4569013" cy="274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519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2041029" cy="3824113"/>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III. CÔNG TÁC TUYỂN SINH, ĐÀO TẠO TRONG CÁC TRƯỜNG CÔNG AN NHÂN DÂNVIỆT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ounded Rectangle 2"/>
          <p:cNvSpPr/>
          <p:nvPr/>
        </p:nvSpPr>
        <p:spPr>
          <a:xfrm>
            <a:off x="2294116" y="2313451"/>
            <a:ext cx="5436721" cy="3608293"/>
          </a:xfrm>
          <a:prstGeom prst="roundRect">
            <a:avLst/>
          </a:prstGeom>
          <a:solidFill>
            <a:schemeClr val="accent4">
              <a:lumMod val="20000"/>
              <a:lumOff val="80000"/>
            </a:schemeClr>
          </a:solidFill>
          <a:ln>
            <a:solidFill>
              <a:srgbClr val="FF0000"/>
            </a:solidFill>
          </a:ln>
        </p:spPr>
        <p:txBody>
          <a:bodyPr wrap="square">
            <a:spAutoFit/>
          </a:bodyPr>
          <a:lstStyle/>
          <a:p>
            <a:pPr lvl="0" algn="just">
              <a:lnSpc>
                <a:spcPct val="117000"/>
              </a:lnSpc>
              <a:spcAft>
                <a:spcPts val="0"/>
              </a:spcAft>
            </a:pPr>
            <a:r>
              <a:rPr lang="vi-VN" sz="1600" b="1" i="1" dirty="0">
                <a:latin typeface="Times New Roman"/>
                <a:ea typeface="Times New Roman"/>
              </a:rPr>
              <a:t>Các học viện: Học viện An ninh nhân dân, Học viện Cảnh sát nhân dân, Học viện Chính trị Công an nhân dân và Học viện Quốc tế.</a:t>
            </a:r>
          </a:p>
          <a:p>
            <a:pPr lvl="0" algn="just">
              <a:lnSpc>
                <a:spcPct val="117000"/>
              </a:lnSpc>
              <a:spcAft>
                <a:spcPts val="0"/>
              </a:spcAft>
            </a:pPr>
            <a:r>
              <a:rPr lang="vi-VN" sz="1600" b="1" i="1" dirty="0">
                <a:latin typeface="Times New Roman"/>
                <a:ea typeface="Times New Roman"/>
              </a:rPr>
              <a:t>Các trường đại học: Trường Đại học An ninh nhân dân, Trường Đại học Cảnh sát nhân dân, Trường Đại học Phòng cháy chữa cháy, Trường Đại học Kĩ thuật − Hậu cần Công an nhân dân.</a:t>
            </a:r>
          </a:p>
          <a:p>
            <a:pPr lvl="0" algn="just">
              <a:lnSpc>
                <a:spcPct val="117000"/>
              </a:lnSpc>
              <a:spcAft>
                <a:spcPts val="0"/>
              </a:spcAft>
            </a:pPr>
            <a:r>
              <a:rPr lang="vi-VN" sz="1600" b="1" i="1" dirty="0">
                <a:latin typeface="Times New Roman"/>
                <a:ea typeface="Times New Roman"/>
              </a:rPr>
              <a:t>Các trường cao đẳng: Trường Cao đẳng An ninh nhân dân I, Trường Cao đẳng An ninh nhân dân II; Trường Cao đẳng Cảnh sát nhân dân I, Trường Cao đẳng Cảnh sát nhân dân II,…</a:t>
            </a:r>
          </a:p>
        </p:txBody>
      </p:sp>
      <p:sp>
        <p:nvSpPr>
          <p:cNvPr id="2" name="TextBox 1"/>
          <p:cNvSpPr txBox="1"/>
          <p:nvPr/>
        </p:nvSpPr>
        <p:spPr>
          <a:xfrm>
            <a:off x="2540000" y="1553347"/>
            <a:ext cx="4068618" cy="452432"/>
          </a:xfrm>
          <a:prstGeom prst="rect">
            <a:avLst/>
          </a:prstGeom>
          <a:solidFill>
            <a:srgbClr val="CCFF66"/>
          </a:solidFill>
        </p:spPr>
        <p:txBody>
          <a:bodyPr wrap="square" rtlCol="0">
            <a:spAutoFit/>
          </a:bodyPr>
          <a:lstStyle/>
          <a:p>
            <a:pPr algn="just">
              <a:lnSpc>
                <a:spcPct val="117000"/>
              </a:lnSpc>
              <a:spcAft>
                <a:spcPts val="0"/>
              </a:spcAft>
            </a:pPr>
            <a:r>
              <a:rPr lang="vi-VN" sz="2000" b="1">
                <a:latin typeface="Times New Roman"/>
                <a:ea typeface="Times New Roman"/>
              </a:rPr>
              <a:t>1. Hệ thống nhà trường công an</a:t>
            </a:r>
          </a:p>
        </p:txBody>
      </p:sp>
      <p:sp>
        <p:nvSpPr>
          <p:cNvPr id="28" name="Rectangle 27"/>
          <p:cNvSpPr/>
          <p:nvPr/>
        </p:nvSpPr>
        <p:spPr>
          <a:xfrm>
            <a:off x="0" y="-1"/>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29" name="Straight Connector 28"/>
          <p:cNvCxnSpPr/>
          <p:nvPr/>
        </p:nvCxnSpPr>
        <p:spPr>
          <a:xfrm>
            <a:off x="0" y="1121676"/>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9616" y="149794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5662" y="3449219"/>
            <a:ext cx="2695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663" y="1553347"/>
            <a:ext cx="2695574" cy="1793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5662" y="5093069"/>
            <a:ext cx="269557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08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inVertical)">
                                      <p:cBhvr>
                                        <p:cTn id="7" dur="500"/>
                                        <p:tgtEl>
                                          <p:spTgt spid="12291"/>
                                        </p:tgtEl>
                                      </p:cBhvr>
                                    </p:animEffect>
                                  </p:childTnLst>
                                </p:cTn>
                              </p:par>
                              <p:par>
                                <p:cTn id="8" presetID="16" presetClass="entr" presetSubtype="21"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barn(inVertical)">
                                      <p:cBhvr>
                                        <p:cTn id="10" dur="500"/>
                                        <p:tgtEl>
                                          <p:spTgt spid="12290"/>
                                        </p:tgtEl>
                                      </p:cBhvr>
                                    </p:animEffect>
                                  </p:childTnLst>
                                </p:cTn>
                              </p:par>
                              <p:par>
                                <p:cTn id="11" presetID="16" presetClass="entr" presetSubtype="21"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barn(inVertical)">
                                      <p:cBhvr>
                                        <p:cTn id="13"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95309" cy="3754840"/>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III. CÔNG TÁC TUYỂN SINH, ĐÀO TẠO TRONG CÁC TRƯỜNG CÔNG AN NHÂN DÂNVIỆT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50753" y="1239719"/>
            <a:ext cx="6481767" cy="956544"/>
          </a:xfrm>
          <a:prstGeom prst="rect">
            <a:avLst/>
          </a:prstGeom>
          <a:solidFill>
            <a:srgbClr val="CCFF66"/>
          </a:solidFill>
        </p:spPr>
        <p:txBody>
          <a:bodyPr wrap="square" rtlCol="0">
            <a:spAutoFit/>
          </a:bodyPr>
          <a:lstStyle/>
          <a:p>
            <a:pPr algn="just">
              <a:lnSpc>
                <a:spcPct val="117000"/>
              </a:lnSpc>
              <a:spcAft>
                <a:spcPts val="0"/>
              </a:spcAft>
            </a:pPr>
            <a:r>
              <a:rPr lang="vi-VN" sz="2400" b="1">
                <a:solidFill>
                  <a:srgbClr val="002060"/>
                </a:solidFill>
                <a:latin typeface="Times New Roman"/>
                <a:ea typeface="Times New Roman"/>
              </a:rPr>
              <a:t>2.  Công tác tuyển sinh và đào tạo</a:t>
            </a:r>
          </a:p>
          <a:p>
            <a:pPr algn="just">
              <a:lnSpc>
                <a:spcPct val="117000"/>
              </a:lnSpc>
              <a:spcAft>
                <a:spcPts val="0"/>
              </a:spcAft>
            </a:pPr>
            <a:r>
              <a:rPr lang="vi-VN" sz="2400" b="1" i="1">
                <a:latin typeface="Times New Roman"/>
                <a:ea typeface="Times New Roman"/>
              </a:rPr>
              <a:t>a) Một số nội dung cơ bản về công tác tuyển sinh</a:t>
            </a:r>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ounded Rectangle 27"/>
          <p:cNvSpPr/>
          <p:nvPr/>
        </p:nvSpPr>
        <p:spPr>
          <a:xfrm>
            <a:off x="2250752" y="2820575"/>
            <a:ext cx="6450928" cy="2472663"/>
          </a:xfrm>
          <a:prstGeom prst="roundRect">
            <a:avLst/>
          </a:prstGeom>
          <a:solidFill>
            <a:srgbClr val="FFFFCC"/>
          </a:solidFill>
          <a:ln>
            <a:solidFill>
              <a:srgbClr val="FF0000"/>
            </a:solidFill>
          </a:ln>
        </p:spPr>
        <p:txBody>
          <a:bodyPr wrap="square">
            <a:spAutoFit/>
          </a:bodyPr>
          <a:lstStyle/>
          <a:p>
            <a:pPr lvl="0" algn="just">
              <a:lnSpc>
                <a:spcPct val="117000"/>
              </a:lnSpc>
              <a:spcAft>
                <a:spcPts val="0"/>
              </a:spcAft>
            </a:pPr>
            <a:r>
              <a:rPr lang="vi-VN" sz="2000" dirty="0">
                <a:latin typeface="Times New Roman"/>
                <a:ea typeface="Times New Roman"/>
              </a:rPr>
              <a:t>– Đối tượng tuyển sinh</a:t>
            </a:r>
          </a:p>
          <a:p>
            <a:pPr lvl="0" algn="just">
              <a:lnSpc>
                <a:spcPct val="117000"/>
              </a:lnSpc>
              <a:spcAft>
                <a:spcPts val="0"/>
              </a:spcAft>
            </a:pPr>
            <a:r>
              <a:rPr lang="vi-VN" sz="1900" dirty="0">
                <a:latin typeface="Times New Roman"/>
                <a:ea typeface="Times New Roman"/>
              </a:rPr>
              <a:t>+ Công dân thường trú tại địa phương nơi đăng kí sơ tuyển.</a:t>
            </a:r>
          </a:p>
          <a:p>
            <a:pPr lvl="0">
              <a:lnSpc>
                <a:spcPct val="117000"/>
              </a:lnSpc>
              <a:spcAft>
                <a:spcPts val="0"/>
              </a:spcAft>
            </a:pPr>
            <a:r>
              <a:rPr lang="vi-VN" sz="2000" dirty="0">
                <a:latin typeface="Times New Roman"/>
                <a:ea typeface="Times New Roman"/>
              </a:rPr>
              <a:t>+ Học sinh Trường Văn hoá (T11) và một số đối tượng khác</a:t>
            </a:r>
            <a:r>
              <a:rPr lang="en-US" sz="2000" dirty="0">
                <a:latin typeface="Times New Roman"/>
                <a:ea typeface="Times New Roman"/>
              </a:rPr>
              <a:t> </a:t>
            </a:r>
            <a:r>
              <a:rPr lang="vi-VN" sz="2000" dirty="0">
                <a:latin typeface="Times New Roman"/>
                <a:ea typeface="Times New Roman"/>
              </a:rPr>
              <a:t>(chiến sĩ nghĩa vụ công an tại ngũ, công dân hoàn thành nghĩa vụ tham gia Công an nhân dân có quyết định xuất ngũ trong vòng</a:t>
            </a:r>
            <a:r>
              <a:rPr lang="en-US" sz="2000" dirty="0">
                <a:latin typeface="Times New Roman"/>
                <a:ea typeface="Times New Roman"/>
              </a:rPr>
              <a:t> </a:t>
            </a:r>
            <a:r>
              <a:rPr lang="vi-VN" sz="2000" dirty="0">
                <a:latin typeface="Times New Roman"/>
                <a:ea typeface="Times New Roman"/>
              </a:rPr>
              <a:t>12 tháng tính đến tháng dự tuyển).</a:t>
            </a:r>
            <a:endParaRPr lang="en-US" sz="2000" dirty="0">
              <a:ea typeface="Calibri"/>
              <a:cs typeface="Times New Roman"/>
            </a:endParaRPr>
          </a:p>
        </p:txBody>
      </p:sp>
      <p:sp>
        <p:nvSpPr>
          <p:cNvPr id="3" name="Rounded Rectangle 2"/>
          <p:cNvSpPr/>
          <p:nvPr/>
        </p:nvSpPr>
        <p:spPr>
          <a:xfrm>
            <a:off x="2250752" y="2232573"/>
            <a:ext cx="6450928" cy="500563"/>
          </a:xfrm>
          <a:prstGeom prst="roundRect">
            <a:avLst/>
          </a:prstGeom>
          <a:solidFill>
            <a:schemeClr val="accent1">
              <a:lumMod val="20000"/>
              <a:lumOff val="80000"/>
            </a:schemeClr>
          </a:solidFill>
          <a:ln>
            <a:solidFill>
              <a:srgbClr val="FF0000"/>
            </a:solidFill>
          </a:ln>
        </p:spPr>
        <p:txBody>
          <a:bodyPr wrap="square">
            <a:spAutoFit/>
          </a:bodyPr>
          <a:lstStyle/>
          <a:p>
            <a:pPr lvl="0" algn="just">
              <a:lnSpc>
                <a:spcPct val="117000"/>
              </a:lnSpc>
              <a:spcAft>
                <a:spcPts val="0"/>
              </a:spcAft>
            </a:pPr>
            <a:r>
              <a:rPr lang="vi-VN" sz="2000" b="1" i="1">
                <a:latin typeface="Times New Roman"/>
                <a:ea typeface="Times New Roman"/>
              </a:rPr>
              <a:t> </a:t>
            </a:r>
            <a:r>
              <a:rPr lang="vi-VN" sz="2000" i="1">
                <a:latin typeface="Times New Roman"/>
                <a:ea typeface="Times New Roman"/>
              </a:rPr>
              <a:t>Tổ chức tuyển sinh trình độ đại học hệ chính quy</a:t>
            </a:r>
            <a:endParaRPr lang="en-US" sz="2000">
              <a:latin typeface="Times New Roman"/>
              <a:ea typeface="Calibri"/>
            </a:endParaRPr>
          </a:p>
        </p:txBody>
      </p:sp>
      <p:grpSp>
        <p:nvGrpSpPr>
          <p:cNvPr id="30" name="Group 29"/>
          <p:cNvGrpSpPr/>
          <p:nvPr/>
        </p:nvGrpSpPr>
        <p:grpSpPr>
          <a:xfrm>
            <a:off x="0" y="-1"/>
            <a:ext cx="12214860" cy="1155306"/>
            <a:chOff x="-549538" y="-1714500"/>
            <a:chExt cx="12214860" cy="1155306"/>
          </a:xfrm>
        </p:grpSpPr>
        <p:sp>
          <p:nvSpPr>
            <p:cNvPr id="31" name="Rectangle 30"/>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32" name="Straight Connector 31"/>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1486" y="1660199"/>
            <a:ext cx="2705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1486" y="3718214"/>
            <a:ext cx="27051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212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par>
                                <p:cTn id="13" presetID="16" presetClass="entr" presetSubtype="21"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arn(inVertical)">
                                      <p:cBhvr>
                                        <p:cTn id="1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121676"/>
            <a:ext cx="121920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060209" y="1438102"/>
            <a:ext cx="1581659" cy="400110"/>
          </a:xfrm>
          <a:prstGeom prst="rect">
            <a:avLst/>
          </a:prstGeom>
          <a:solidFill>
            <a:srgbClr val="FFFF99"/>
          </a:solidFill>
          <a:ln>
            <a:solidFill>
              <a:schemeClr val="accent1">
                <a:alpha val="97000"/>
              </a:schemeClr>
            </a:solidFill>
          </a:ln>
        </p:spPr>
        <p:txBody>
          <a:bodyPr wrap="square" rtlCol="0">
            <a:spAutoFit/>
          </a:bodyPr>
          <a:lstStyle/>
          <a:p>
            <a:pPr algn="ctr"/>
            <a:r>
              <a:rPr lang="vi-VN" sz="2000" b="1" dirty="0">
                <a:latin typeface="+mj-lt"/>
              </a:rPr>
              <a:t>MỞ ĐẦU</a:t>
            </a:r>
            <a:endParaRPr lang="en-US" sz="2000" b="1" dirty="0">
              <a:latin typeface="+mj-l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422" y="2257854"/>
            <a:ext cx="3477542" cy="231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062" y="2257854"/>
            <a:ext cx="3522079" cy="231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09900" y="5182497"/>
            <a:ext cx="6591300" cy="646331"/>
          </a:xfrm>
          <a:prstGeom prst="rect">
            <a:avLst/>
          </a:prstGeom>
        </p:spPr>
        <p:txBody>
          <a:bodyPr wrap="square">
            <a:spAutoFit/>
          </a:bodyPr>
          <a:lstStyle/>
          <a:p>
            <a:r>
              <a:rPr lang="vi-VN" b="1" i="1" dirty="0">
                <a:solidFill>
                  <a:srgbClr val="002060"/>
                </a:solidFill>
                <a:latin typeface="Times New Roman" pitchFamily="18" charset="0"/>
                <a:cs typeface="Times New Roman" pitchFamily="18" charset="0"/>
              </a:rPr>
              <a:t>Em hãy quan sát và cho biết các hình trên </a:t>
            </a:r>
            <a:r>
              <a:rPr lang="en-US" b="1" i="1" dirty="0" err="1">
                <a:solidFill>
                  <a:srgbClr val="002060"/>
                </a:solidFill>
                <a:latin typeface="Times New Roman" pitchFamily="18" charset="0"/>
                <a:cs typeface="Times New Roman" pitchFamily="18" charset="0"/>
              </a:rPr>
              <a:t>thể</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hiện</a:t>
            </a:r>
            <a:r>
              <a:rPr lang="vi-VN" b="1" i="1" dirty="0">
                <a:solidFill>
                  <a:srgbClr val="002060"/>
                </a:solidFill>
                <a:latin typeface="Times New Roman" pitchFamily="18" charset="0"/>
                <a:cs typeface="Times New Roman" pitchFamily="18" charset="0"/>
              </a:rPr>
              <a:t> hoạt động gì? Thời gian nào trong năm thường diễn ra hoạt động đó?</a:t>
            </a:r>
            <a:endParaRPr lang="en-US" b="1" i="1" dirty="0">
              <a:solidFill>
                <a:srgbClr val="002060"/>
              </a:solidFill>
              <a:latin typeface="Times New Roman" pitchFamily="18" charset="0"/>
              <a:cs typeface="Times New Roman" pitchFamily="18" charset="0"/>
            </a:endParaRPr>
          </a:p>
        </p:txBody>
      </p:sp>
      <p:grpSp>
        <p:nvGrpSpPr>
          <p:cNvPr id="8" name="Group 7"/>
          <p:cNvGrpSpPr/>
          <p:nvPr/>
        </p:nvGrpSpPr>
        <p:grpSpPr>
          <a:xfrm>
            <a:off x="0" y="-1"/>
            <a:ext cx="12214860" cy="1155306"/>
            <a:chOff x="-549538" y="-1714500"/>
            <a:chExt cx="12214860" cy="1155306"/>
          </a:xfrm>
        </p:grpSpPr>
        <p:sp>
          <p:nvSpPr>
            <p:cNvPr id="10" name="Rectangle 9"/>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11" name="Straight Connector 10"/>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8945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95309" cy="3824113"/>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III. CÔNG TÁC TUYỂN SINH, ĐÀO TẠO TRONG CÁC TRƯỜNG CÔNG AN NHÂN DÂNVIỆT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50753" y="1239719"/>
            <a:ext cx="6481767" cy="956544"/>
          </a:xfrm>
          <a:prstGeom prst="rect">
            <a:avLst/>
          </a:prstGeom>
          <a:solidFill>
            <a:srgbClr val="CCFF66"/>
          </a:solidFill>
        </p:spPr>
        <p:txBody>
          <a:bodyPr wrap="square" rtlCol="0">
            <a:spAutoFit/>
          </a:bodyPr>
          <a:lstStyle/>
          <a:p>
            <a:pPr algn="just">
              <a:lnSpc>
                <a:spcPct val="117000"/>
              </a:lnSpc>
              <a:spcAft>
                <a:spcPts val="0"/>
              </a:spcAft>
            </a:pPr>
            <a:r>
              <a:rPr lang="vi-VN" sz="2400" b="1">
                <a:solidFill>
                  <a:srgbClr val="002060"/>
                </a:solidFill>
                <a:latin typeface="Times New Roman"/>
                <a:ea typeface="Times New Roman"/>
              </a:rPr>
              <a:t>2.  Công tác tuyển sinh và đào tạo</a:t>
            </a:r>
          </a:p>
          <a:p>
            <a:pPr algn="just">
              <a:lnSpc>
                <a:spcPct val="117000"/>
              </a:lnSpc>
              <a:spcAft>
                <a:spcPts val="0"/>
              </a:spcAft>
            </a:pPr>
            <a:r>
              <a:rPr lang="vi-VN" sz="2400" b="1" i="1">
                <a:latin typeface="Times New Roman"/>
                <a:ea typeface="Times New Roman"/>
              </a:rPr>
              <a:t>a) Một số nội dung cơ bản về công tác tuyển sinh</a:t>
            </a:r>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ounded Rectangle 27"/>
          <p:cNvSpPr/>
          <p:nvPr/>
        </p:nvSpPr>
        <p:spPr>
          <a:xfrm>
            <a:off x="2250752" y="3178412"/>
            <a:ext cx="6450928" cy="2094190"/>
          </a:xfrm>
          <a:prstGeom prst="roundRect">
            <a:avLst/>
          </a:prstGeom>
          <a:solidFill>
            <a:srgbClr val="FFFFCC"/>
          </a:solidFill>
          <a:ln>
            <a:solidFill>
              <a:srgbClr val="FF0000"/>
            </a:solidFill>
          </a:ln>
        </p:spPr>
        <p:txBody>
          <a:bodyPr wrap="square">
            <a:spAutoFit/>
          </a:bodyPr>
          <a:lstStyle/>
          <a:p>
            <a:pPr lvl="0" algn="just">
              <a:lnSpc>
                <a:spcPct val="117000"/>
              </a:lnSpc>
              <a:spcAft>
                <a:spcPts val="0"/>
              </a:spcAft>
            </a:pPr>
            <a:r>
              <a:rPr lang="vi-VN" sz="2000">
                <a:solidFill>
                  <a:srgbClr val="002060"/>
                </a:solidFill>
                <a:latin typeface="Times New Roman"/>
                <a:ea typeface="Times New Roman"/>
              </a:rPr>
              <a:t>– Tiêu chuẩn tuyển sinh</a:t>
            </a:r>
          </a:p>
          <a:p>
            <a:pPr lvl="0" algn="just">
              <a:lnSpc>
                <a:spcPct val="117000"/>
              </a:lnSpc>
              <a:spcAft>
                <a:spcPts val="0"/>
              </a:spcAft>
            </a:pPr>
            <a:r>
              <a:rPr lang="vi-VN" sz="2000">
                <a:solidFill>
                  <a:srgbClr val="002060"/>
                </a:solidFill>
                <a:latin typeface="Times New Roman"/>
                <a:ea typeface="Times New Roman"/>
              </a:rPr>
              <a:t>+ Tiêu chuẩn về chính trị, đạo đức</a:t>
            </a:r>
          </a:p>
          <a:p>
            <a:pPr lvl="0" algn="just">
              <a:lnSpc>
                <a:spcPct val="117000"/>
              </a:lnSpc>
              <a:spcAft>
                <a:spcPts val="0"/>
              </a:spcAft>
            </a:pPr>
            <a:r>
              <a:rPr lang="vi-VN" sz="2000">
                <a:solidFill>
                  <a:srgbClr val="002060"/>
                </a:solidFill>
                <a:latin typeface="Times New Roman"/>
                <a:ea typeface="Times New Roman"/>
              </a:rPr>
              <a:t>+ Tiêu chuẩn về trình độ văn hoá </a:t>
            </a:r>
            <a:endParaRPr lang="en-US" sz="2000">
              <a:solidFill>
                <a:srgbClr val="002060"/>
              </a:solidFill>
              <a:latin typeface="Times New Roman"/>
              <a:ea typeface="Times New Roman"/>
            </a:endParaRPr>
          </a:p>
          <a:p>
            <a:pPr lvl="0" algn="just">
              <a:lnSpc>
                <a:spcPct val="117000"/>
              </a:lnSpc>
              <a:spcAft>
                <a:spcPts val="0"/>
              </a:spcAft>
            </a:pPr>
            <a:r>
              <a:rPr lang="vi-VN" sz="2000">
                <a:solidFill>
                  <a:srgbClr val="002060"/>
                </a:solidFill>
                <a:latin typeface="Times New Roman"/>
                <a:ea typeface="Times New Roman"/>
              </a:rPr>
              <a:t>+ Tiêu chuẩn về độ tuổi (tính đến năm dự tuyển)</a:t>
            </a:r>
            <a:endParaRPr lang="en-US" sz="2000">
              <a:solidFill>
                <a:srgbClr val="002060"/>
              </a:solidFill>
              <a:latin typeface="Times New Roman"/>
              <a:ea typeface="Times New Roman"/>
            </a:endParaRPr>
          </a:p>
          <a:p>
            <a:pPr lvl="0" algn="just">
              <a:lnSpc>
                <a:spcPct val="117000"/>
              </a:lnSpc>
              <a:spcAft>
                <a:spcPts val="0"/>
              </a:spcAft>
            </a:pPr>
            <a:r>
              <a:rPr lang="vi-VN" sz="2000">
                <a:solidFill>
                  <a:srgbClr val="002060"/>
                </a:solidFill>
                <a:latin typeface="Times New Roman"/>
                <a:ea typeface="Times New Roman"/>
              </a:rPr>
              <a:t>+ Tiêu chuẩn về sức khoẻ</a:t>
            </a:r>
          </a:p>
        </p:txBody>
      </p:sp>
      <p:sp>
        <p:nvSpPr>
          <p:cNvPr id="3" name="Rounded Rectangle 2"/>
          <p:cNvSpPr/>
          <p:nvPr/>
        </p:nvSpPr>
        <p:spPr>
          <a:xfrm>
            <a:off x="2250752" y="2232573"/>
            <a:ext cx="6450928" cy="500563"/>
          </a:xfrm>
          <a:prstGeom prst="roundRect">
            <a:avLst/>
          </a:prstGeom>
          <a:solidFill>
            <a:schemeClr val="accent1">
              <a:lumMod val="20000"/>
              <a:lumOff val="80000"/>
            </a:schemeClr>
          </a:solidFill>
          <a:ln>
            <a:solidFill>
              <a:srgbClr val="FF0000"/>
            </a:solidFill>
          </a:ln>
        </p:spPr>
        <p:txBody>
          <a:bodyPr wrap="square">
            <a:spAutoFit/>
          </a:bodyPr>
          <a:lstStyle/>
          <a:p>
            <a:pPr lvl="0" algn="just">
              <a:lnSpc>
                <a:spcPct val="117000"/>
              </a:lnSpc>
              <a:spcAft>
                <a:spcPts val="0"/>
              </a:spcAft>
            </a:pPr>
            <a:r>
              <a:rPr lang="vi-VN" sz="2000" b="1" i="1">
                <a:latin typeface="Times New Roman"/>
                <a:ea typeface="Times New Roman"/>
              </a:rPr>
              <a:t> </a:t>
            </a:r>
            <a:r>
              <a:rPr lang="vi-VN" sz="2000" i="1">
                <a:latin typeface="Times New Roman"/>
                <a:ea typeface="Times New Roman"/>
              </a:rPr>
              <a:t>Tổ chức tuyển sinh trình độ đại học hệ chính quy</a:t>
            </a:r>
            <a:endParaRPr lang="en-US" sz="2000">
              <a:latin typeface="Times New Roman"/>
              <a:ea typeface="Calibri"/>
            </a:endParaRPr>
          </a:p>
        </p:txBody>
      </p:sp>
      <p:grpSp>
        <p:nvGrpSpPr>
          <p:cNvPr id="30" name="Group 29"/>
          <p:cNvGrpSpPr/>
          <p:nvPr/>
        </p:nvGrpSpPr>
        <p:grpSpPr>
          <a:xfrm>
            <a:off x="0" y="-1"/>
            <a:ext cx="12258756" cy="1155306"/>
            <a:chOff x="-593434" y="-1714500"/>
            <a:chExt cx="12258756" cy="1155306"/>
          </a:xfrm>
        </p:grpSpPr>
        <p:sp>
          <p:nvSpPr>
            <p:cNvPr id="31" name="Rectangle 30"/>
            <p:cNvSpPr/>
            <p:nvPr/>
          </p:nvSpPr>
          <p:spPr>
            <a:xfrm>
              <a:off x="-593434" y="-1714500"/>
              <a:ext cx="12258756"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32" name="Straight Connector 31"/>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7858" y="1660199"/>
            <a:ext cx="2895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7858" y="3616469"/>
            <a:ext cx="27717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68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2106343" cy="3893385"/>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III. CÔNG TÁC TUYỂN SINH, ĐÀO TẠO TRONG CÁC TRƯỜNG CÔNG AN NHÂN DÂNVIỆT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50753" y="1239719"/>
            <a:ext cx="6481767" cy="956544"/>
          </a:xfrm>
          <a:prstGeom prst="rect">
            <a:avLst/>
          </a:prstGeom>
          <a:solidFill>
            <a:srgbClr val="CCFF66"/>
          </a:solidFill>
        </p:spPr>
        <p:txBody>
          <a:bodyPr wrap="square" rtlCol="0">
            <a:spAutoFit/>
          </a:bodyPr>
          <a:lstStyle/>
          <a:p>
            <a:pPr algn="just">
              <a:lnSpc>
                <a:spcPct val="117000"/>
              </a:lnSpc>
              <a:spcAft>
                <a:spcPts val="0"/>
              </a:spcAft>
            </a:pPr>
            <a:r>
              <a:rPr lang="vi-VN" sz="2400" b="1">
                <a:solidFill>
                  <a:srgbClr val="002060"/>
                </a:solidFill>
                <a:latin typeface="Times New Roman"/>
                <a:ea typeface="Times New Roman"/>
              </a:rPr>
              <a:t>2.  Công tác tuyển sinh và đào tạo</a:t>
            </a:r>
          </a:p>
          <a:p>
            <a:pPr algn="just">
              <a:lnSpc>
                <a:spcPct val="117000"/>
              </a:lnSpc>
              <a:spcAft>
                <a:spcPts val="0"/>
              </a:spcAft>
            </a:pPr>
            <a:r>
              <a:rPr lang="vi-VN" sz="2400" b="1" i="1">
                <a:latin typeface="Times New Roman"/>
                <a:ea typeface="Times New Roman"/>
              </a:rPr>
              <a:t>a) Một số nội dung cơ bản về công tác tuyển sinh</a:t>
            </a:r>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ounded Rectangle 27"/>
          <p:cNvSpPr/>
          <p:nvPr/>
        </p:nvSpPr>
        <p:spPr>
          <a:xfrm>
            <a:off x="2250752" y="2779010"/>
            <a:ext cx="6450928" cy="4086225"/>
          </a:xfrm>
          <a:prstGeom prst="roundRect">
            <a:avLst/>
          </a:prstGeom>
          <a:solidFill>
            <a:srgbClr val="FFFFCC"/>
          </a:solidFill>
          <a:ln>
            <a:solidFill>
              <a:srgbClr val="FF0000"/>
            </a:solidFill>
          </a:ln>
        </p:spPr>
        <p:txBody>
          <a:bodyPr wrap="square">
            <a:spAutoFit/>
          </a:bodyPr>
          <a:lstStyle/>
          <a:p>
            <a:pPr lvl="0" algn="just">
              <a:lnSpc>
                <a:spcPct val="117000"/>
              </a:lnSpc>
              <a:spcAft>
                <a:spcPts val="0"/>
              </a:spcAft>
            </a:pPr>
            <a:r>
              <a:rPr lang="vi-VN" sz="2000" dirty="0">
                <a:latin typeface="Times New Roman"/>
                <a:ea typeface="Times New Roman"/>
              </a:rPr>
              <a:t>– Đăng kí sơ tuyển</a:t>
            </a:r>
          </a:p>
          <a:p>
            <a:pPr lvl="0" algn="just">
              <a:lnSpc>
                <a:spcPct val="117000"/>
              </a:lnSpc>
              <a:spcAft>
                <a:spcPts val="0"/>
              </a:spcAft>
            </a:pPr>
            <a:r>
              <a:rPr lang="vi-VN" sz="2000" dirty="0">
                <a:latin typeface="Times New Roman"/>
                <a:ea typeface="Times New Roman"/>
              </a:rPr>
              <a:t>+ Tất cả thí sinh dự tuyển vào các trường công an đều phải qua sơ tuyển, bảo đảm đủ tiêu chuẩn về chính trị</a:t>
            </a:r>
            <a:r>
              <a:rPr lang="en-US" sz="2000" dirty="0">
                <a:latin typeface="Times New Roman"/>
                <a:ea typeface="Times New Roman"/>
              </a:rPr>
              <a:t>,</a:t>
            </a:r>
            <a:r>
              <a:rPr lang="vi-VN" sz="2000" dirty="0">
                <a:latin typeface="Times New Roman"/>
                <a:ea typeface="Times New Roman"/>
              </a:rPr>
              <a:t> bản thân</a:t>
            </a:r>
            <a:r>
              <a:rPr lang="en-US" sz="2000" dirty="0">
                <a:latin typeface="Times New Roman"/>
                <a:ea typeface="Times New Roman"/>
              </a:rPr>
              <a:t>,</a:t>
            </a:r>
            <a:r>
              <a:rPr lang="vi-VN" sz="2000" dirty="0">
                <a:latin typeface="Times New Roman"/>
                <a:ea typeface="Times New Roman"/>
              </a:rPr>
              <a:t> gia đình, văn hoá, độ tuổi, sức khoẻ theo quy định của Bộ Công an. Thí sinh là học sinh phổ thông mua hồ sơ và đăng kí sơ tuyển tại công an cấp quận, huyện, thị xã,... (gọi chung là cấp huyện).</a:t>
            </a:r>
          </a:p>
          <a:p>
            <a:pPr lvl="0" algn="just">
              <a:lnSpc>
                <a:spcPct val="117000"/>
              </a:lnSpc>
              <a:spcAft>
                <a:spcPts val="0"/>
              </a:spcAft>
            </a:pPr>
            <a:r>
              <a:rPr lang="vi-VN" sz="2000" dirty="0">
                <a:latin typeface="Times New Roman"/>
                <a:ea typeface="Times New Roman"/>
              </a:rPr>
              <a:t>+ Thời gian đăng kí sơ tuyển và thời gian khám sức khoẻ theo quy định của</a:t>
            </a:r>
            <a:r>
              <a:rPr lang="en-US" sz="2000" dirty="0">
                <a:latin typeface="Times New Roman"/>
                <a:ea typeface="Times New Roman"/>
              </a:rPr>
              <a:t> </a:t>
            </a:r>
            <a:r>
              <a:rPr lang="vi-VN" sz="2000" dirty="0">
                <a:latin typeface="Times New Roman"/>
                <a:ea typeface="Times New Roman"/>
              </a:rPr>
              <a:t>Bộ Công an (hằng năm có hướng dẫn cụ thể).</a:t>
            </a:r>
          </a:p>
        </p:txBody>
      </p:sp>
      <p:sp>
        <p:nvSpPr>
          <p:cNvPr id="3" name="Rounded Rectangle 2"/>
          <p:cNvSpPr/>
          <p:nvPr/>
        </p:nvSpPr>
        <p:spPr>
          <a:xfrm>
            <a:off x="2250752" y="2232573"/>
            <a:ext cx="6450928" cy="500563"/>
          </a:xfrm>
          <a:prstGeom prst="roundRect">
            <a:avLst/>
          </a:prstGeom>
          <a:solidFill>
            <a:schemeClr val="accent1">
              <a:lumMod val="20000"/>
              <a:lumOff val="80000"/>
            </a:schemeClr>
          </a:solidFill>
          <a:ln>
            <a:solidFill>
              <a:srgbClr val="FF0000"/>
            </a:solidFill>
          </a:ln>
        </p:spPr>
        <p:txBody>
          <a:bodyPr wrap="square">
            <a:spAutoFit/>
          </a:bodyPr>
          <a:lstStyle/>
          <a:p>
            <a:pPr lvl="0" algn="just">
              <a:lnSpc>
                <a:spcPct val="117000"/>
              </a:lnSpc>
              <a:spcAft>
                <a:spcPts val="0"/>
              </a:spcAft>
            </a:pPr>
            <a:r>
              <a:rPr lang="vi-VN" sz="2000" b="1" i="1">
                <a:latin typeface="Times New Roman"/>
                <a:ea typeface="Times New Roman"/>
              </a:rPr>
              <a:t> </a:t>
            </a:r>
            <a:r>
              <a:rPr lang="vi-VN" sz="2000" i="1">
                <a:latin typeface="Times New Roman"/>
                <a:ea typeface="Times New Roman"/>
              </a:rPr>
              <a:t>Tổ chức tuyển sinh trình độ đại học hệ chính quy</a:t>
            </a:r>
            <a:endParaRPr lang="en-US" sz="2000">
              <a:latin typeface="Times New Roman"/>
              <a:ea typeface="Calibri"/>
            </a:endParaRPr>
          </a:p>
        </p:txBody>
      </p:sp>
      <p:grpSp>
        <p:nvGrpSpPr>
          <p:cNvPr id="30" name="Group 29"/>
          <p:cNvGrpSpPr/>
          <p:nvPr/>
        </p:nvGrpSpPr>
        <p:grpSpPr>
          <a:xfrm>
            <a:off x="0" y="-1"/>
            <a:ext cx="12214860" cy="1155306"/>
            <a:chOff x="-549538" y="-1714500"/>
            <a:chExt cx="12214860" cy="1155306"/>
          </a:xfrm>
        </p:grpSpPr>
        <p:sp>
          <p:nvSpPr>
            <p:cNvPr id="31" name="Rectangle 30"/>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32" name="Straight Connector 31"/>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5694" y="190747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0943" y="4037734"/>
            <a:ext cx="2524126" cy="195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037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par>
                                <p:cTn id="13" presetID="22" presetClass="entr" presetSubtype="4"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wipe(down)">
                                      <p:cBhvr>
                                        <p:cTn id="1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28983" cy="3616294"/>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III. CÔNG TÁC TUYỂN SINH, ĐÀO TẠO TRONG CÁC TRƯỜNG CÔNG AN NHÂN DÂNVIỆT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50753" y="1239719"/>
            <a:ext cx="6481767" cy="956544"/>
          </a:xfrm>
          <a:prstGeom prst="rect">
            <a:avLst/>
          </a:prstGeom>
          <a:solidFill>
            <a:srgbClr val="CCFF66"/>
          </a:solidFill>
        </p:spPr>
        <p:txBody>
          <a:bodyPr wrap="square" rtlCol="0">
            <a:spAutoFit/>
          </a:bodyPr>
          <a:lstStyle/>
          <a:p>
            <a:pPr algn="just">
              <a:lnSpc>
                <a:spcPct val="117000"/>
              </a:lnSpc>
              <a:spcAft>
                <a:spcPts val="0"/>
              </a:spcAft>
            </a:pPr>
            <a:r>
              <a:rPr lang="vi-VN" sz="2400" b="1">
                <a:solidFill>
                  <a:srgbClr val="002060"/>
                </a:solidFill>
                <a:latin typeface="Times New Roman"/>
                <a:ea typeface="Times New Roman"/>
              </a:rPr>
              <a:t>2.  Công tác tuyển sinh và đào tạo</a:t>
            </a:r>
          </a:p>
          <a:p>
            <a:pPr algn="just">
              <a:lnSpc>
                <a:spcPct val="117000"/>
              </a:lnSpc>
              <a:spcAft>
                <a:spcPts val="0"/>
              </a:spcAft>
            </a:pPr>
            <a:r>
              <a:rPr lang="vi-VN" sz="2400" b="1" i="1">
                <a:latin typeface="Times New Roman"/>
                <a:ea typeface="Times New Roman"/>
              </a:rPr>
              <a:t>a) Một số nội dung cơ bản về công tác tuyển sinh</a:t>
            </a:r>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ounded Rectangle 27"/>
          <p:cNvSpPr/>
          <p:nvPr/>
        </p:nvSpPr>
        <p:spPr>
          <a:xfrm>
            <a:off x="2266172" y="2865133"/>
            <a:ext cx="6450928" cy="2519271"/>
          </a:xfrm>
          <a:prstGeom prst="roundRect">
            <a:avLst/>
          </a:prstGeom>
          <a:solidFill>
            <a:srgbClr val="FFFFCC"/>
          </a:solidFill>
          <a:ln>
            <a:solidFill>
              <a:srgbClr val="FF0000"/>
            </a:solidFill>
          </a:ln>
        </p:spPr>
        <p:txBody>
          <a:bodyPr wrap="square">
            <a:spAutoFit/>
          </a:bodyPr>
          <a:lstStyle/>
          <a:p>
            <a:pPr lvl="0" algn="just">
              <a:lnSpc>
                <a:spcPct val="117000"/>
              </a:lnSpc>
              <a:spcAft>
                <a:spcPts val="0"/>
              </a:spcAft>
            </a:pPr>
            <a:r>
              <a:rPr lang="vi-VN" sz="2000" dirty="0">
                <a:latin typeface="Times New Roman"/>
                <a:ea typeface="Times New Roman"/>
              </a:rPr>
              <a:t>– Đăng kí xét tuyển</a:t>
            </a:r>
          </a:p>
          <a:p>
            <a:pPr lvl="0" algn="just">
              <a:lnSpc>
                <a:spcPct val="117000"/>
              </a:lnSpc>
              <a:spcAft>
                <a:spcPts val="0"/>
              </a:spcAft>
            </a:pPr>
            <a:r>
              <a:rPr lang="vi-VN" sz="2100" dirty="0">
                <a:latin typeface="Times New Roman"/>
                <a:ea typeface="Times New Roman"/>
              </a:rPr>
              <a:t>+ Thí sinh đăng kí xét tuyển vào các trường công</a:t>
            </a:r>
            <a:r>
              <a:rPr lang="en-US" sz="2100" dirty="0">
                <a:latin typeface="Times New Roman"/>
                <a:ea typeface="Times New Roman"/>
              </a:rPr>
              <a:t> </a:t>
            </a:r>
            <a:r>
              <a:rPr lang="vi-VN" sz="2100" dirty="0">
                <a:latin typeface="Times New Roman"/>
                <a:ea typeface="Times New Roman"/>
              </a:rPr>
              <a:t>an thực hiện tương tự như đăng kí xét tuyển vào các trường quân đội.</a:t>
            </a:r>
          </a:p>
          <a:p>
            <a:pPr lvl="0" algn="just">
              <a:lnSpc>
                <a:spcPct val="117000"/>
              </a:lnSpc>
              <a:spcAft>
                <a:spcPts val="0"/>
              </a:spcAft>
            </a:pPr>
            <a:r>
              <a:rPr lang="vi-VN" sz="2000" dirty="0">
                <a:latin typeface="Times New Roman"/>
                <a:ea typeface="Times New Roman"/>
              </a:rPr>
              <a:t>+ Tổ hợp môn xét tuyển theo quy định của Bộ Công an (hằng năm có hướng dẫn cụ thể).</a:t>
            </a:r>
          </a:p>
        </p:txBody>
      </p:sp>
      <p:grpSp>
        <p:nvGrpSpPr>
          <p:cNvPr id="30" name="Group 29"/>
          <p:cNvGrpSpPr/>
          <p:nvPr/>
        </p:nvGrpSpPr>
        <p:grpSpPr>
          <a:xfrm>
            <a:off x="0" y="-1"/>
            <a:ext cx="12214860" cy="1155306"/>
            <a:chOff x="-549538" y="-1714500"/>
            <a:chExt cx="12214860" cy="1155306"/>
          </a:xfrm>
        </p:grpSpPr>
        <p:sp>
          <p:nvSpPr>
            <p:cNvPr id="31" name="Rectangle 30"/>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32" name="Straight Connector 31"/>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6949" y="1660199"/>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7898" y="3891804"/>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634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heel(1)">
                                      <p:cBhvr>
                                        <p:cTn id="12" dur="2000"/>
                                        <p:tgtEl>
                                          <p:spTgt spid="10242"/>
                                        </p:tgtEl>
                                      </p:cBhvr>
                                    </p:animEffect>
                                  </p:childTnLst>
                                </p:cTn>
                              </p:par>
                              <p:par>
                                <p:cTn id="13" presetID="21" presetClass="entr" presetSubtype="1" fill="hold" nodeType="with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wheel(1)">
                                      <p:cBhvr>
                                        <p:cTn id="15"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95309" cy="4045785"/>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III. CÔNG TÁC TUYỂN SINH, ĐÀO TẠO TRONG CÁC TRƯỜNG CÔNG AN NHÂN DÂNVIỆT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50753" y="1239719"/>
            <a:ext cx="6481767" cy="956544"/>
          </a:xfrm>
          <a:prstGeom prst="rect">
            <a:avLst/>
          </a:prstGeom>
          <a:solidFill>
            <a:srgbClr val="CCFF66"/>
          </a:solidFill>
        </p:spPr>
        <p:txBody>
          <a:bodyPr wrap="square" rtlCol="0">
            <a:spAutoFit/>
          </a:bodyPr>
          <a:lstStyle/>
          <a:p>
            <a:pPr algn="just">
              <a:lnSpc>
                <a:spcPct val="117000"/>
              </a:lnSpc>
              <a:spcAft>
                <a:spcPts val="0"/>
              </a:spcAft>
            </a:pPr>
            <a:r>
              <a:rPr lang="vi-VN" sz="2400" b="1">
                <a:solidFill>
                  <a:srgbClr val="002060"/>
                </a:solidFill>
                <a:latin typeface="Times New Roman"/>
                <a:ea typeface="Times New Roman"/>
              </a:rPr>
              <a:t>2.  Công tác tuyển sinh và đào tạo</a:t>
            </a:r>
          </a:p>
          <a:p>
            <a:pPr algn="just">
              <a:lnSpc>
                <a:spcPct val="117000"/>
              </a:lnSpc>
              <a:spcAft>
                <a:spcPts val="0"/>
              </a:spcAft>
            </a:pPr>
            <a:r>
              <a:rPr lang="vi-VN" sz="2400" b="1" i="1">
                <a:latin typeface="Times New Roman"/>
                <a:ea typeface="Times New Roman"/>
              </a:rPr>
              <a:t>a) Một số nội dung cơ bản về công tác tuyển sinh</a:t>
            </a:r>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ounded Rectangle 27"/>
          <p:cNvSpPr/>
          <p:nvPr/>
        </p:nvSpPr>
        <p:spPr>
          <a:xfrm>
            <a:off x="2250751" y="2820575"/>
            <a:ext cx="6713139" cy="3687818"/>
          </a:xfrm>
          <a:prstGeom prst="roundRect">
            <a:avLst/>
          </a:prstGeom>
          <a:solidFill>
            <a:srgbClr val="FFFFCC"/>
          </a:solidFill>
          <a:ln>
            <a:solidFill>
              <a:srgbClr val="FF0000"/>
            </a:solidFill>
          </a:ln>
        </p:spPr>
        <p:txBody>
          <a:bodyPr wrap="square">
            <a:spAutoFit/>
          </a:bodyPr>
          <a:lstStyle/>
          <a:p>
            <a:pPr lvl="0" algn="just">
              <a:lnSpc>
                <a:spcPct val="117000"/>
              </a:lnSpc>
              <a:spcAft>
                <a:spcPts val="0"/>
              </a:spcAft>
            </a:pPr>
            <a:r>
              <a:rPr lang="vi-VN" sz="2000" dirty="0">
                <a:latin typeface="Times New Roman"/>
                <a:ea typeface="Times New Roman"/>
              </a:rPr>
              <a:t>– Phương thức tuyển sinh:</a:t>
            </a:r>
          </a:p>
          <a:p>
            <a:pPr lvl="0" algn="just">
              <a:lnSpc>
                <a:spcPct val="117000"/>
              </a:lnSpc>
              <a:spcAft>
                <a:spcPts val="0"/>
              </a:spcAft>
            </a:pPr>
            <a:r>
              <a:rPr lang="vi-VN" sz="2000" dirty="0">
                <a:latin typeface="Times New Roman"/>
                <a:ea typeface="Times New Roman"/>
              </a:rPr>
              <a:t>+ Các học viện, trường công an tổ chức tuyển sinh bằng phương thức: Xét tuyển,</a:t>
            </a:r>
            <a:r>
              <a:rPr lang="en-US" sz="2000" dirty="0">
                <a:latin typeface="Times New Roman"/>
                <a:ea typeface="Times New Roman"/>
              </a:rPr>
              <a:t> </a:t>
            </a:r>
            <a:r>
              <a:rPr lang="vi-VN" sz="2000" dirty="0">
                <a:latin typeface="Times New Roman"/>
                <a:ea typeface="Times New Roman"/>
              </a:rPr>
              <a:t>thi tuyển dựa trên đánh giá hồ sơ dự tuyển, kết quả kì thi đánh giá năng lực của Bộ Công an, kết quả kì thi tốt nghiệp Trung học phổ thông Quốc gia và những yêu cầu cụ thể về kiến thức, năng lực, phẩm chất của người học.</a:t>
            </a:r>
          </a:p>
          <a:p>
            <a:pPr lvl="0" algn="just">
              <a:lnSpc>
                <a:spcPct val="117000"/>
              </a:lnSpc>
              <a:spcAft>
                <a:spcPts val="0"/>
              </a:spcAft>
            </a:pPr>
            <a:r>
              <a:rPr lang="vi-VN" sz="2000" dirty="0">
                <a:latin typeface="Times New Roman"/>
                <a:ea typeface="Times New Roman"/>
              </a:rPr>
              <a:t>+ Hằng năm, căn cứ vào tình hình thực tiễn, Bộ Công an xác định phương thức tuyển sinh và tỉ lệ xét tuyển</a:t>
            </a:r>
            <a:r>
              <a:rPr lang="en-US" sz="2000" dirty="0">
                <a:latin typeface="Times New Roman"/>
                <a:ea typeface="Times New Roman"/>
              </a:rPr>
              <a:t>,</a:t>
            </a:r>
            <a:r>
              <a:rPr lang="vi-VN" sz="2000" dirty="0">
                <a:latin typeface="Times New Roman"/>
                <a:ea typeface="Times New Roman"/>
              </a:rPr>
              <a:t>...</a:t>
            </a:r>
          </a:p>
        </p:txBody>
      </p:sp>
      <p:sp>
        <p:nvSpPr>
          <p:cNvPr id="3" name="Rounded Rectangle 2"/>
          <p:cNvSpPr/>
          <p:nvPr/>
        </p:nvSpPr>
        <p:spPr>
          <a:xfrm>
            <a:off x="2250752" y="2232573"/>
            <a:ext cx="6450928" cy="500563"/>
          </a:xfrm>
          <a:prstGeom prst="roundRect">
            <a:avLst/>
          </a:prstGeom>
          <a:solidFill>
            <a:schemeClr val="accent1">
              <a:lumMod val="20000"/>
              <a:lumOff val="80000"/>
            </a:schemeClr>
          </a:solidFill>
          <a:ln>
            <a:solidFill>
              <a:srgbClr val="FF0000"/>
            </a:solidFill>
          </a:ln>
        </p:spPr>
        <p:txBody>
          <a:bodyPr wrap="square">
            <a:spAutoFit/>
          </a:bodyPr>
          <a:lstStyle/>
          <a:p>
            <a:pPr lvl="0" algn="just">
              <a:lnSpc>
                <a:spcPct val="117000"/>
              </a:lnSpc>
              <a:spcAft>
                <a:spcPts val="0"/>
              </a:spcAft>
            </a:pPr>
            <a:r>
              <a:rPr lang="vi-VN" sz="2000" b="1" i="1">
                <a:latin typeface="Times New Roman"/>
                <a:ea typeface="Times New Roman"/>
              </a:rPr>
              <a:t> </a:t>
            </a:r>
            <a:r>
              <a:rPr lang="vi-VN" sz="2000" i="1">
                <a:latin typeface="Times New Roman"/>
                <a:ea typeface="Times New Roman"/>
              </a:rPr>
              <a:t>Tổ chức tuyển sinh trình độ đại học hệ chính quy</a:t>
            </a:r>
            <a:endParaRPr lang="en-US" sz="2000">
              <a:latin typeface="Times New Roman"/>
              <a:ea typeface="Calibri"/>
            </a:endParaRPr>
          </a:p>
        </p:txBody>
      </p:sp>
      <p:grpSp>
        <p:nvGrpSpPr>
          <p:cNvPr id="30" name="Group 29"/>
          <p:cNvGrpSpPr/>
          <p:nvPr/>
        </p:nvGrpSpPr>
        <p:grpSpPr>
          <a:xfrm>
            <a:off x="0" y="-1"/>
            <a:ext cx="12214860" cy="1155306"/>
            <a:chOff x="-549538" y="-1714500"/>
            <a:chExt cx="12214860" cy="1155306"/>
          </a:xfrm>
        </p:grpSpPr>
        <p:sp>
          <p:nvSpPr>
            <p:cNvPr id="31" name="Rectangle 30"/>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32" name="Straight Connector 31"/>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7115" y="2489518"/>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951" y="4739907"/>
            <a:ext cx="25050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955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95309" cy="3990367"/>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III. CÔNG TÁC TUYỂN SINH, ĐÀO TẠO TRONG CÁC TRƯỜNG CÔNG AN NHÂN DÂNVIỆT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50753" y="1239719"/>
            <a:ext cx="6481767" cy="956544"/>
          </a:xfrm>
          <a:prstGeom prst="rect">
            <a:avLst/>
          </a:prstGeom>
          <a:solidFill>
            <a:srgbClr val="CCFF66"/>
          </a:solidFill>
        </p:spPr>
        <p:txBody>
          <a:bodyPr wrap="square" rtlCol="0">
            <a:spAutoFit/>
          </a:bodyPr>
          <a:lstStyle/>
          <a:p>
            <a:pPr algn="just">
              <a:lnSpc>
                <a:spcPct val="117000"/>
              </a:lnSpc>
              <a:spcAft>
                <a:spcPts val="0"/>
              </a:spcAft>
            </a:pPr>
            <a:r>
              <a:rPr lang="vi-VN" sz="2400" b="1">
                <a:solidFill>
                  <a:srgbClr val="002060"/>
                </a:solidFill>
                <a:latin typeface="Times New Roman"/>
                <a:ea typeface="Times New Roman"/>
              </a:rPr>
              <a:t>2.  Công tác tuyển sinh và đào tạo</a:t>
            </a:r>
          </a:p>
          <a:p>
            <a:pPr algn="just">
              <a:lnSpc>
                <a:spcPct val="117000"/>
              </a:lnSpc>
              <a:spcAft>
                <a:spcPts val="0"/>
              </a:spcAft>
            </a:pPr>
            <a:r>
              <a:rPr lang="vi-VN" sz="2400" b="1" i="1">
                <a:latin typeface="Times New Roman"/>
                <a:ea typeface="Times New Roman"/>
              </a:rPr>
              <a:t>a) Một số nội dung cơ bản về công tác tuyển sinh</a:t>
            </a:r>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ounded Rectangle 27"/>
          <p:cNvSpPr/>
          <p:nvPr/>
        </p:nvSpPr>
        <p:spPr>
          <a:xfrm>
            <a:off x="2168970" y="3277775"/>
            <a:ext cx="6199176" cy="2094190"/>
          </a:xfrm>
          <a:prstGeom prst="roundRect">
            <a:avLst/>
          </a:prstGeom>
          <a:solidFill>
            <a:srgbClr val="FFFFCC"/>
          </a:solidFill>
          <a:ln>
            <a:solidFill>
              <a:srgbClr val="FF0000"/>
            </a:solidFill>
          </a:ln>
        </p:spPr>
        <p:txBody>
          <a:bodyPr wrap="square">
            <a:spAutoFit/>
          </a:bodyPr>
          <a:lstStyle/>
          <a:p>
            <a:pPr lvl="0" algn="just">
              <a:lnSpc>
                <a:spcPct val="117000"/>
              </a:lnSpc>
              <a:spcAft>
                <a:spcPts val="0"/>
              </a:spcAft>
            </a:pPr>
            <a:r>
              <a:rPr lang="vi-VN" sz="2000" dirty="0">
                <a:latin typeface="Times New Roman"/>
                <a:ea typeface="Times New Roman"/>
              </a:rPr>
              <a:t> Căn cứ vào tình hình thực tiễn hằng năm, Bộ Công an có thể tổ chức tuyển sinh</a:t>
            </a:r>
            <a:r>
              <a:rPr lang="en-US" sz="2000" dirty="0">
                <a:latin typeface="Times New Roman"/>
                <a:ea typeface="Times New Roman"/>
              </a:rPr>
              <a:t> </a:t>
            </a:r>
            <a:r>
              <a:rPr lang="vi-VN" sz="2000" dirty="0">
                <a:latin typeface="Times New Roman"/>
                <a:ea typeface="Times New Roman"/>
              </a:rPr>
              <a:t>đào tạo trình độ trung cấp hệ chính quy tại một số trường trong Công an nhân dân (các trường tuyển sinh, đối tượng, tiêu chuẩn, phương thức tuyển sinh theo quy định</a:t>
            </a:r>
            <a:r>
              <a:rPr lang="en-US" sz="2000" dirty="0">
                <a:latin typeface="Times New Roman"/>
                <a:ea typeface="Times New Roman"/>
              </a:rPr>
              <a:t> </a:t>
            </a:r>
            <a:r>
              <a:rPr lang="vi-VN" sz="2000" dirty="0">
                <a:latin typeface="Times New Roman"/>
                <a:ea typeface="Times New Roman"/>
              </a:rPr>
              <a:t>của Bộ Công an).</a:t>
            </a:r>
          </a:p>
        </p:txBody>
      </p:sp>
      <p:sp>
        <p:nvSpPr>
          <p:cNvPr id="3" name="Rounded Rectangle 2"/>
          <p:cNvSpPr/>
          <p:nvPr/>
        </p:nvSpPr>
        <p:spPr>
          <a:xfrm>
            <a:off x="2250752" y="2232573"/>
            <a:ext cx="6450928" cy="500563"/>
          </a:xfrm>
          <a:prstGeom prst="roundRect">
            <a:avLst/>
          </a:prstGeom>
          <a:solidFill>
            <a:schemeClr val="accent1">
              <a:lumMod val="20000"/>
              <a:lumOff val="80000"/>
            </a:schemeClr>
          </a:solidFill>
          <a:ln>
            <a:solidFill>
              <a:srgbClr val="FF0000"/>
            </a:solidFill>
          </a:ln>
        </p:spPr>
        <p:txBody>
          <a:bodyPr wrap="square">
            <a:spAutoFit/>
          </a:bodyPr>
          <a:lstStyle/>
          <a:p>
            <a:pPr lvl="0" algn="just">
              <a:lnSpc>
                <a:spcPct val="117000"/>
              </a:lnSpc>
              <a:spcAft>
                <a:spcPts val="0"/>
              </a:spcAft>
            </a:pPr>
            <a:r>
              <a:rPr lang="vi-VN" sz="2000" b="1" i="1">
                <a:latin typeface="Times New Roman"/>
                <a:ea typeface="Times New Roman"/>
              </a:rPr>
              <a:t> </a:t>
            </a:r>
            <a:r>
              <a:rPr lang="vi-VN" sz="2000" i="1">
                <a:latin typeface="Times New Roman"/>
                <a:ea typeface="Times New Roman"/>
              </a:rPr>
              <a:t>Tuyển sinh đào tạo trình độ trung cấp hệ chính quy</a:t>
            </a:r>
            <a:endParaRPr lang="en-US" sz="2000">
              <a:latin typeface="Times New Roman"/>
              <a:ea typeface="Calibri"/>
            </a:endParaRPr>
          </a:p>
        </p:txBody>
      </p:sp>
      <p:grpSp>
        <p:nvGrpSpPr>
          <p:cNvPr id="30" name="Group 29"/>
          <p:cNvGrpSpPr/>
          <p:nvPr/>
        </p:nvGrpSpPr>
        <p:grpSpPr>
          <a:xfrm>
            <a:off x="0" y="-1"/>
            <a:ext cx="12214860" cy="1155306"/>
            <a:chOff x="-549538" y="-1714500"/>
            <a:chExt cx="12214860" cy="1155306"/>
          </a:xfrm>
        </p:grpSpPr>
        <p:sp>
          <p:nvSpPr>
            <p:cNvPr id="31" name="Rectangle 30"/>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32" name="Straight Connector 31"/>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2202" y="2507543"/>
            <a:ext cx="2600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6743" y="4390544"/>
            <a:ext cx="274493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255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2106344" cy="3848578"/>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III. CÔNG TÁC TUYỂN SINH, ĐÀO TẠO TRONG CÁC TRƯỜNG CÔNG AN NHÂN DÂNVIỆT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50753" y="1239719"/>
            <a:ext cx="6481767" cy="956544"/>
          </a:xfrm>
          <a:prstGeom prst="rect">
            <a:avLst/>
          </a:prstGeom>
          <a:solidFill>
            <a:srgbClr val="CCFF66"/>
          </a:solidFill>
        </p:spPr>
        <p:txBody>
          <a:bodyPr wrap="square" rtlCol="0">
            <a:spAutoFit/>
          </a:bodyPr>
          <a:lstStyle/>
          <a:p>
            <a:pPr algn="just">
              <a:lnSpc>
                <a:spcPct val="117000"/>
              </a:lnSpc>
              <a:spcAft>
                <a:spcPts val="0"/>
              </a:spcAft>
            </a:pPr>
            <a:r>
              <a:rPr lang="vi-VN" sz="2400" b="1">
                <a:solidFill>
                  <a:srgbClr val="002060"/>
                </a:solidFill>
                <a:latin typeface="Times New Roman"/>
                <a:ea typeface="Times New Roman"/>
              </a:rPr>
              <a:t>2.  Công tác tuyển sinh và đào tạo</a:t>
            </a:r>
          </a:p>
          <a:p>
            <a:pPr algn="just">
              <a:lnSpc>
                <a:spcPct val="117000"/>
              </a:lnSpc>
              <a:spcAft>
                <a:spcPts val="0"/>
              </a:spcAft>
            </a:pPr>
            <a:r>
              <a:rPr lang="vi-VN" sz="2400" b="1" i="1">
                <a:latin typeface="Times New Roman"/>
                <a:ea typeface="Times New Roman"/>
              </a:rPr>
              <a:t>b) Một số nội dung cơ bản về công tác đào tạo</a:t>
            </a:r>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ounded Rectangle 27"/>
          <p:cNvSpPr/>
          <p:nvPr/>
        </p:nvSpPr>
        <p:spPr>
          <a:xfrm>
            <a:off x="2250753" y="2474211"/>
            <a:ext cx="5923431" cy="3289411"/>
          </a:xfrm>
          <a:prstGeom prst="roundRect">
            <a:avLst/>
          </a:prstGeom>
          <a:solidFill>
            <a:srgbClr val="FFFFCC"/>
          </a:solidFill>
          <a:ln>
            <a:solidFill>
              <a:srgbClr val="FF0000"/>
            </a:solidFill>
          </a:ln>
        </p:spPr>
        <p:txBody>
          <a:bodyPr wrap="square">
            <a:spAutoFit/>
          </a:bodyPr>
          <a:lstStyle/>
          <a:p>
            <a:pPr lvl="0" algn="just">
              <a:lnSpc>
                <a:spcPct val="117000"/>
              </a:lnSpc>
              <a:spcAft>
                <a:spcPts val="0"/>
              </a:spcAft>
            </a:pPr>
            <a:endParaRPr lang="vi-VN" sz="2000" dirty="0">
              <a:latin typeface="Times New Roman"/>
              <a:ea typeface="Times New Roman"/>
            </a:endParaRPr>
          </a:p>
          <a:p>
            <a:pPr lvl="0" algn="just">
              <a:lnSpc>
                <a:spcPct val="117000"/>
              </a:lnSpc>
              <a:spcAft>
                <a:spcPts val="0"/>
              </a:spcAft>
            </a:pPr>
            <a:r>
              <a:rPr lang="vi-VN" sz="2000" dirty="0">
                <a:latin typeface="Times New Roman"/>
                <a:ea typeface="Times New Roman"/>
              </a:rPr>
              <a:t>    Các trường công an tổ chức tuyển sinh, đào tạo theo quy chế của Bộ Giáo dục và Đào tạo, quy định của Bộ Công an. Học viên học tập trong các trường công an được trang bị những kiến thức cơ bản về lí luận chính trị, điều lệnh, bắn súng, thể lực,...</a:t>
            </a:r>
            <a:r>
              <a:rPr lang="en-US" sz="2000" dirty="0">
                <a:latin typeface="Times New Roman"/>
                <a:ea typeface="Times New Roman"/>
              </a:rPr>
              <a:t> </a:t>
            </a:r>
            <a:r>
              <a:rPr lang="vi-VN" sz="2000" dirty="0">
                <a:latin typeface="Times New Roman"/>
                <a:ea typeface="Times New Roman"/>
              </a:rPr>
              <a:t>Ngoài ra, tuỳ theo mục tiêu đào tạo của Công an nhân dân, các trường sẽ đào tạo các chuyên ngành khác nhau</a:t>
            </a:r>
            <a:r>
              <a:rPr lang="en-US" sz="2000" dirty="0">
                <a:latin typeface="Times New Roman"/>
                <a:ea typeface="Times New Roman"/>
              </a:rPr>
              <a:t>,</a:t>
            </a:r>
            <a:r>
              <a:rPr lang="vi-VN" sz="2000" dirty="0">
                <a:latin typeface="Times New Roman"/>
                <a:ea typeface="Times New Roman"/>
              </a:rPr>
              <a:t>...</a:t>
            </a:r>
          </a:p>
        </p:txBody>
      </p:sp>
      <p:grpSp>
        <p:nvGrpSpPr>
          <p:cNvPr id="30" name="Group 29"/>
          <p:cNvGrpSpPr/>
          <p:nvPr/>
        </p:nvGrpSpPr>
        <p:grpSpPr>
          <a:xfrm>
            <a:off x="0" y="-1"/>
            <a:ext cx="12214860" cy="1155306"/>
            <a:chOff x="-549538" y="-1714500"/>
            <a:chExt cx="12214860" cy="1155306"/>
          </a:xfrm>
        </p:grpSpPr>
        <p:sp>
          <p:nvSpPr>
            <p:cNvPr id="31" name="Rectangle 30"/>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32" name="Straight Connector 31"/>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4192" y="1276962"/>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2292" y="3054317"/>
            <a:ext cx="26670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4192" y="4943470"/>
            <a:ext cx="27051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904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par>
                                <p:cTn id="13" presetID="22" presetClass="entr" presetSubtype="4"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ipe(down)">
                                      <p:cBhvr>
                                        <p:cTn id="15" dur="500"/>
                                        <p:tgtEl>
                                          <p:spTgt spid="1027"/>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231551"/>
            <a:ext cx="2824067" cy="683987"/>
          </a:xfrm>
          <a:prstGeom prst="rect">
            <a:avLst/>
          </a:prstGeom>
          <a:ln>
            <a:solidFill>
              <a:srgbClr val="0070C0"/>
            </a:solidFill>
          </a:ln>
        </p:spPr>
      </p:pic>
      <p:sp>
        <p:nvSpPr>
          <p:cNvPr id="12" name="Right Arrow Callout 11"/>
          <p:cNvSpPr/>
          <p:nvPr/>
        </p:nvSpPr>
        <p:spPr>
          <a:xfrm>
            <a:off x="144409" y="2313451"/>
            <a:ext cx="2533477" cy="3927329"/>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IV. TRÁCH  NHIỆM  CỦA GIA ĐÌNH,  NHÀ  TRƯỜNG  VÀ  CƠ  QUAN  TUYỂN  SINH</a:t>
            </a:r>
          </a:p>
          <a:p>
            <a:pPr algn="ctr"/>
            <a:r>
              <a:rPr lang="vi-VN" sz="2000" b="1">
                <a:solidFill>
                  <a:schemeClr val="tx1"/>
                </a:solidFill>
                <a:latin typeface="Times New Roman" panose="02020603050405020304" pitchFamily="18" charset="0"/>
                <a:cs typeface="Times New Roman" panose="02020603050405020304" pitchFamily="18" charset="0"/>
              </a:rPr>
              <a:t>TRONG ĐỊNH HƯỚNG NGHỀ NGHIỆP QUÂN SỰ, CÔNG AN NHÂN DÂN</a:t>
            </a:r>
          </a:p>
        </p:txBody>
      </p:sp>
      <p:sp>
        <p:nvSpPr>
          <p:cNvPr id="3" name="Rounded Rectangle 2"/>
          <p:cNvSpPr/>
          <p:nvPr/>
        </p:nvSpPr>
        <p:spPr>
          <a:xfrm>
            <a:off x="3265597" y="1573544"/>
            <a:ext cx="8321157" cy="475095"/>
          </a:xfrm>
          <a:prstGeom prst="roundRect">
            <a:avLst/>
          </a:prstGeom>
          <a:solidFill>
            <a:schemeClr val="accent1">
              <a:lumMod val="20000"/>
              <a:lumOff val="80000"/>
            </a:schemeClr>
          </a:solidFill>
          <a:ln>
            <a:solidFill>
              <a:srgbClr val="FF0000"/>
            </a:solidFill>
          </a:ln>
        </p:spPr>
        <p:txBody>
          <a:bodyPr wrap="square">
            <a:spAutoFit/>
          </a:bodyPr>
          <a:lstStyle/>
          <a:p>
            <a:pPr indent="457200" algn="just">
              <a:lnSpc>
                <a:spcPct val="120000"/>
              </a:lnSpc>
              <a:spcAft>
                <a:spcPts val="0"/>
              </a:spcAft>
            </a:pPr>
            <a:r>
              <a:rPr lang="vi-VN" sz="2000" b="1">
                <a:solidFill>
                  <a:srgbClr val="002060"/>
                </a:solidFill>
                <a:latin typeface="Times New Roman"/>
                <a:ea typeface="Calibri"/>
              </a:rPr>
              <a:t>1. Trách nhiệm của gia đình và nhà trường</a:t>
            </a:r>
            <a:endParaRPr lang="en-US" sz="2000" b="1">
              <a:solidFill>
                <a:srgbClr val="002060"/>
              </a:solidFill>
              <a:effectLst/>
              <a:latin typeface="Times New Roman"/>
              <a:ea typeface="Calibri"/>
            </a:endParaRP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ounded Rectangle 13"/>
          <p:cNvSpPr/>
          <p:nvPr/>
        </p:nvSpPr>
        <p:spPr>
          <a:xfrm>
            <a:off x="2824068" y="2196038"/>
            <a:ext cx="5496972" cy="3779758"/>
          </a:xfrm>
          <a:prstGeom prst="roundRect">
            <a:avLst/>
          </a:prstGeom>
          <a:solidFill>
            <a:schemeClr val="accent2">
              <a:lumMod val="20000"/>
              <a:lumOff val="80000"/>
            </a:schemeClr>
          </a:solidFill>
          <a:ln>
            <a:solidFill>
              <a:srgbClr val="FF0000"/>
            </a:solidFill>
          </a:ln>
        </p:spPr>
        <p:txBody>
          <a:bodyPr wrap="square">
            <a:spAutoFit/>
          </a:bodyPr>
          <a:lstStyle/>
          <a:p>
            <a:pPr indent="457200" algn="just">
              <a:lnSpc>
                <a:spcPct val="120000"/>
              </a:lnSpc>
              <a:spcAft>
                <a:spcPts val="0"/>
              </a:spcAft>
            </a:pPr>
            <a:r>
              <a:rPr lang="vi-VN" sz="2000" dirty="0">
                <a:solidFill>
                  <a:srgbClr val="002060"/>
                </a:solidFill>
                <a:latin typeface="Times New Roman"/>
                <a:ea typeface="Calibri"/>
              </a:rPr>
              <a:t>+ Gia đình, nhà trường phải thường xuyên làm tốt công tác tuyên truyền về truyền thống tốt đẹp của Quân đội, Công an nhân dân Việt Nam; định hướng cho học sinh theo học các ngành nghề quân sự và công an.</a:t>
            </a:r>
          </a:p>
          <a:p>
            <a:pPr indent="457200" algn="just">
              <a:lnSpc>
                <a:spcPct val="120000"/>
              </a:lnSpc>
              <a:spcAft>
                <a:spcPts val="0"/>
              </a:spcAft>
            </a:pPr>
            <a:r>
              <a:rPr lang="vi-VN" sz="2000" dirty="0">
                <a:solidFill>
                  <a:srgbClr val="002060"/>
                </a:solidFill>
                <a:latin typeface="Times New Roman"/>
                <a:ea typeface="Calibri"/>
              </a:rPr>
              <a:t>+ Nhà trường phối hợp chặt chẽ với Ban Tuyển sinh quân sự, công an làm tốt công tác</a:t>
            </a:r>
            <a:r>
              <a:rPr lang="en-US" sz="2000" dirty="0">
                <a:solidFill>
                  <a:srgbClr val="002060"/>
                </a:solidFill>
                <a:latin typeface="Times New Roman"/>
                <a:ea typeface="Calibri"/>
              </a:rPr>
              <a:t> </a:t>
            </a:r>
            <a:r>
              <a:rPr lang="vi-VN" sz="2000" dirty="0">
                <a:solidFill>
                  <a:srgbClr val="002060"/>
                </a:solidFill>
                <a:latin typeface="Times New Roman"/>
                <a:ea typeface="Calibri"/>
              </a:rPr>
              <a:t>tuyên truyền, hướng nghiệp cho học sinh thi tuyển vào các trường quân đội và công an.</a:t>
            </a:r>
          </a:p>
        </p:txBody>
      </p:sp>
      <p:grpSp>
        <p:nvGrpSpPr>
          <p:cNvPr id="16" name="Group 15"/>
          <p:cNvGrpSpPr/>
          <p:nvPr/>
        </p:nvGrpSpPr>
        <p:grpSpPr>
          <a:xfrm>
            <a:off x="0" y="-1"/>
            <a:ext cx="12214860" cy="1155306"/>
            <a:chOff x="-549538" y="-1714500"/>
            <a:chExt cx="12214860" cy="1155306"/>
          </a:xfrm>
        </p:grpSpPr>
        <p:sp>
          <p:nvSpPr>
            <p:cNvPr id="17" name="Rectangle 16"/>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18" name="Straight Connector 17"/>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270" y="2313451"/>
            <a:ext cx="25717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4790" y="430053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964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231551"/>
            <a:ext cx="2824067" cy="683987"/>
          </a:xfrm>
          <a:prstGeom prst="rect">
            <a:avLst/>
          </a:prstGeom>
          <a:ln>
            <a:solidFill>
              <a:srgbClr val="0070C0"/>
            </a:solidFill>
          </a:ln>
        </p:spPr>
      </p:pic>
      <p:sp>
        <p:nvSpPr>
          <p:cNvPr id="12" name="Right Arrow Callout 11"/>
          <p:cNvSpPr/>
          <p:nvPr/>
        </p:nvSpPr>
        <p:spPr>
          <a:xfrm>
            <a:off x="144409" y="2313451"/>
            <a:ext cx="2533477" cy="3927329"/>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IV. TRÁCH  NHIỆM  CỦA GIA ĐÌNH,  NHÀ  TRƯỜNG  VÀ  CƠ  QUAN  TUYỂN  SINH</a:t>
            </a:r>
          </a:p>
          <a:p>
            <a:pPr algn="ctr"/>
            <a:r>
              <a:rPr lang="vi-VN" sz="2000" b="1">
                <a:solidFill>
                  <a:schemeClr val="tx1"/>
                </a:solidFill>
                <a:latin typeface="Times New Roman" panose="02020603050405020304" pitchFamily="18" charset="0"/>
                <a:cs typeface="Times New Roman" panose="02020603050405020304" pitchFamily="18" charset="0"/>
              </a:rPr>
              <a:t>TRONG ĐỊNH HƯỚNG NGHỀ NGHIỆP QUÂN SỰ, CÔNG AN NHÂN DÂN</a:t>
            </a:r>
          </a:p>
        </p:txBody>
      </p:sp>
      <p:sp>
        <p:nvSpPr>
          <p:cNvPr id="3" name="Rounded Rectangle 2"/>
          <p:cNvSpPr/>
          <p:nvPr/>
        </p:nvSpPr>
        <p:spPr>
          <a:xfrm>
            <a:off x="3265598" y="1573544"/>
            <a:ext cx="5961530" cy="510778"/>
          </a:xfrm>
          <a:prstGeom prst="roundRect">
            <a:avLst/>
          </a:prstGeom>
          <a:solidFill>
            <a:schemeClr val="accent1">
              <a:lumMod val="20000"/>
              <a:lumOff val="80000"/>
            </a:schemeClr>
          </a:solidFill>
          <a:ln>
            <a:solidFill>
              <a:srgbClr val="FF0000"/>
            </a:solidFill>
          </a:ln>
        </p:spPr>
        <p:txBody>
          <a:bodyPr wrap="square">
            <a:spAutoFit/>
          </a:bodyPr>
          <a:lstStyle/>
          <a:p>
            <a:pPr indent="457200">
              <a:lnSpc>
                <a:spcPct val="120000"/>
              </a:lnSpc>
              <a:spcAft>
                <a:spcPts val="0"/>
              </a:spcAft>
            </a:pPr>
            <a:r>
              <a:rPr lang="vi-VN" sz="2000" b="1" dirty="0">
                <a:solidFill>
                  <a:srgbClr val="002060"/>
                </a:solidFill>
                <a:latin typeface="Times New Roman"/>
                <a:ea typeface="Calibri"/>
              </a:rPr>
              <a:t>	2. Trách nhiệm của cơ quan tuyển sinh</a:t>
            </a:r>
            <a:endParaRPr lang="en-US" sz="2000" b="1" dirty="0">
              <a:solidFill>
                <a:srgbClr val="002060"/>
              </a:solidFill>
              <a:effectLst/>
              <a:latin typeface="Times New Roman"/>
              <a:ea typeface="Calibri"/>
            </a:endParaRP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ounded Rectangle 13"/>
          <p:cNvSpPr/>
          <p:nvPr/>
        </p:nvSpPr>
        <p:spPr>
          <a:xfrm>
            <a:off x="2824068" y="2475698"/>
            <a:ext cx="5496972" cy="2553891"/>
          </a:xfrm>
          <a:prstGeom prst="roundRect">
            <a:avLst/>
          </a:prstGeom>
          <a:solidFill>
            <a:schemeClr val="accent2">
              <a:lumMod val="20000"/>
              <a:lumOff val="80000"/>
            </a:schemeClr>
          </a:solidFill>
          <a:ln>
            <a:solidFill>
              <a:srgbClr val="FF0000"/>
            </a:solidFill>
          </a:ln>
        </p:spPr>
        <p:txBody>
          <a:bodyPr wrap="square">
            <a:spAutoFit/>
          </a:bodyPr>
          <a:lstStyle/>
          <a:p>
            <a:pPr indent="457200" algn="just">
              <a:lnSpc>
                <a:spcPct val="120000"/>
              </a:lnSpc>
              <a:spcAft>
                <a:spcPts val="0"/>
              </a:spcAft>
            </a:pPr>
            <a:r>
              <a:rPr lang="vi-VN" sz="2000" dirty="0">
                <a:solidFill>
                  <a:srgbClr val="002060"/>
                </a:solidFill>
                <a:latin typeface="Times New Roman"/>
                <a:ea typeface="Calibri"/>
              </a:rPr>
              <a:t>Ban Tuyển sinh quân sự, công an cấp huyện tham mưu cho cấp uỷ, chỉ huy đơn vị, xây dựng kế hoạch, nội dung tuyên truyền,</a:t>
            </a:r>
            <a:r>
              <a:rPr lang="en-US" sz="2000" dirty="0">
                <a:solidFill>
                  <a:srgbClr val="002060"/>
                </a:solidFill>
                <a:latin typeface="Times New Roman"/>
                <a:ea typeface="Calibri"/>
              </a:rPr>
              <a:t> </a:t>
            </a:r>
            <a:r>
              <a:rPr lang="vi-VN" sz="2000" dirty="0">
                <a:solidFill>
                  <a:srgbClr val="002060"/>
                </a:solidFill>
                <a:latin typeface="Times New Roman"/>
                <a:ea typeface="Calibri"/>
              </a:rPr>
              <a:t>đồng thời phối hợp với các trường Trung học phổ thông trên địa bàn tổ chức tuyên truyền, hướng nghiệp, tuyển sinh vào các trường quân đội, công an.</a:t>
            </a:r>
          </a:p>
        </p:txBody>
      </p:sp>
      <p:grpSp>
        <p:nvGrpSpPr>
          <p:cNvPr id="16" name="Group 15"/>
          <p:cNvGrpSpPr/>
          <p:nvPr/>
        </p:nvGrpSpPr>
        <p:grpSpPr>
          <a:xfrm>
            <a:off x="0" y="-1"/>
            <a:ext cx="12214860" cy="1155306"/>
            <a:chOff x="-549538" y="-1714500"/>
            <a:chExt cx="12214860" cy="1155306"/>
          </a:xfrm>
        </p:grpSpPr>
        <p:sp>
          <p:nvSpPr>
            <p:cNvPr id="17" name="Rectangle 16"/>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18" name="Straight Connector 17"/>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127" y="4229100"/>
            <a:ext cx="26193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6127" y="219603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820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22428" b="21113"/>
          <a:stretch/>
        </p:blipFill>
        <p:spPr>
          <a:xfrm>
            <a:off x="0" y="1202196"/>
            <a:ext cx="2012658" cy="557331"/>
          </a:xfrm>
          <a:prstGeom prst="rect">
            <a:avLst/>
          </a:prstGeom>
          <a:ln>
            <a:solidFill>
              <a:schemeClr val="accent1"/>
            </a:solidFill>
          </a:ln>
        </p:spPr>
      </p:pic>
      <p:sp>
        <p:nvSpPr>
          <p:cNvPr id="3" name="TextBox 2"/>
          <p:cNvSpPr txBox="1"/>
          <p:nvPr/>
        </p:nvSpPr>
        <p:spPr>
          <a:xfrm>
            <a:off x="2514994" y="1555415"/>
            <a:ext cx="8734895" cy="1107996"/>
          </a:xfrm>
          <a:prstGeom prst="rect">
            <a:avLst/>
          </a:prstGeom>
          <a:solidFill>
            <a:schemeClr val="accent6">
              <a:lumMod val="20000"/>
              <a:lumOff val="80000"/>
            </a:schemeClr>
          </a:solidFill>
        </p:spPr>
        <p:txBody>
          <a:bodyPr wrap="square" rtlCol="0">
            <a:spAutoFit/>
          </a:bodyPr>
          <a:lstStyle/>
          <a:p>
            <a:pPr algn="just"/>
            <a:r>
              <a:rPr lang="vi-VN" sz="2200">
                <a:solidFill>
                  <a:srgbClr val="002060"/>
                </a:solidFill>
                <a:latin typeface="+mj-lt"/>
              </a:rPr>
              <a:t>Em hãy tìm hiểu thêm thông tin về đối tượng, tiêu chuẩn, phương thức tuyển sinh trình độ đại học hệ chính quy vào Học viện Kĩ thuật Quân sự và Trường Đại học Cảnh sát nhân dân.</a:t>
            </a:r>
            <a:endParaRPr lang="en-US" sz="2200">
              <a:solidFill>
                <a:srgbClr val="002060"/>
              </a:solidFill>
              <a:latin typeface="+mj-lt"/>
            </a:endParaRPr>
          </a:p>
        </p:txBody>
      </p:sp>
      <p:grpSp>
        <p:nvGrpSpPr>
          <p:cNvPr id="12" name="Group 11"/>
          <p:cNvGrpSpPr/>
          <p:nvPr/>
        </p:nvGrpSpPr>
        <p:grpSpPr>
          <a:xfrm>
            <a:off x="0" y="-1"/>
            <a:ext cx="12214860" cy="1155306"/>
            <a:chOff x="-549538" y="-1714500"/>
            <a:chExt cx="12214860" cy="1155306"/>
          </a:xfrm>
        </p:grpSpPr>
        <p:sp>
          <p:nvSpPr>
            <p:cNvPr id="13" name="Rectangle 12"/>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14" name="Straight Connector 13"/>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658" y="3043670"/>
            <a:ext cx="3484458" cy="260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42432" y="5855905"/>
            <a:ext cx="3136180" cy="369332"/>
          </a:xfrm>
          <a:prstGeom prst="rect">
            <a:avLst/>
          </a:prstGeom>
          <a:noFill/>
        </p:spPr>
        <p:txBody>
          <a:bodyPr wrap="square" rtlCol="0">
            <a:spAutoFit/>
          </a:bodyPr>
          <a:lstStyle/>
          <a:p>
            <a:r>
              <a:rPr lang="vi-VN" dirty="0">
                <a:solidFill>
                  <a:srgbClr val="FF0000"/>
                </a:solidFill>
                <a:latin typeface="+mj-lt"/>
              </a:rPr>
              <a:t>Học viện Kĩ thuật Quân sự</a:t>
            </a:r>
            <a:endParaRPr lang="en-US" dirty="0">
              <a:solidFill>
                <a:srgbClr val="FF0000"/>
              </a:solidFill>
              <a:latin typeface="+mj-lt"/>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195" y="3016956"/>
            <a:ext cx="3902096" cy="2636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804686" y="5837481"/>
            <a:ext cx="3793113" cy="369332"/>
          </a:xfrm>
          <a:prstGeom prst="rect">
            <a:avLst/>
          </a:prstGeom>
          <a:noFill/>
        </p:spPr>
        <p:txBody>
          <a:bodyPr wrap="square" rtlCol="0">
            <a:spAutoFit/>
          </a:bodyPr>
          <a:lstStyle/>
          <a:p>
            <a:r>
              <a:rPr lang="vi-VN" dirty="0">
                <a:solidFill>
                  <a:srgbClr val="FF0000"/>
                </a:solidFill>
                <a:latin typeface="+mj-lt"/>
              </a:rPr>
              <a:t>Trường Đại học Cảnh sát nhân dân</a:t>
            </a:r>
            <a:endParaRPr lang="en-US" dirty="0">
              <a:solidFill>
                <a:srgbClr val="FF0000"/>
              </a:solidFill>
              <a:latin typeface="+mj-lt"/>
            </a:endParaRPr>
          </a:p>
        </p:txBody>
      </p:sp>
    </p:spTree>
    <p:extLst>
      <p:ext uri="{BB962C8B-B14F-4D97-AF65-F5344CB8AC3E}">
        <p14:creationId xmlns:p14="http://schemas.microsoft.com/office/powerpoint/2010/main" val="246040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barn(inVertical)">
                                      <p:cBhvr>
                                        <p:cTn id="15" dur="500"/>
                                        <p:tgtEl>
                                          <p:spTgt spid="410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24672"/>
          <a:stretch/>
        </p:blipFill>
        <p:spPr>
          <a:xfrm>
            <a:off x="330837" y="1376489"/>
            <a:ext cx="1851853" cy="641842"/>
          </a:xfrm>
          <a:prstGeom prst="rect">
            <a:avLst/>
          </a:prstGeom>
          <a:ln>
            <a:solidFill>
              <a:srgbClr val="0070C0"/>
            </a:solidFill>
          </a:ln>
        </p:spPr>
      </p:pic>
      <p:sp>
        <p:nvSpPr>
          <p:cNvPr id="11" name="Rounded Rectangle 10"/>
          <p:cNvSpPr/>
          <p:nvPr/>
        </p:nvSpPr>
        <p:spPr>
          <a:xfrm>
            <a:off x="2719957" y="1731299"/>
            <a:ext cx="6576427" cy="1464231"/>
          </a:xfrm>
          <a:prstGeom prst="roundRect">
            <a:avLst/>
          </a:prstGeom>
          <a:solidFill>
            <a:schemeClr val="accent4">
              <a:lumMod val="20000"/>
              <a:lumOff val="80000"/>
            </a:schemeClr>
          </a:solidFill>
          <a:ln>
            <a:solidFill>
              <a:srgbClr val="0070C0"/>
            </a:solidFill>
          </a:ln>
        </p:spPr>
        <p:txBody>
          <a:bodyPr wrap="square">
            <a:spAutoFit/>
          </a:bodyPr>
          <a:lstStyle/>
          <a:p>
            <a:pPr algn="just"/>
            <a:r>
              <a:rPr lang="vi-VN" sz="2000" dirty="0">
                <a:latin typeface="+mj-lt"/>
              </a:rPr>
              <a:t> Em hãy đóng vai cán bộ làm công tác tuyên truyền tuyển sinh, thuyết trình trước lớp</a:t>
            </a:r>
            <a:r>
              <a:rPr lang="en-US" sz="2000" dirty="0">
                <a:latin typeface="+mj-lt"/>
              </a:rPr>
              <a:t> </a:t>
            </a:r>
            <a:r>
              <a:rPr lang="vi-VN" sz="2000" dirty="0">
                <a:latin typeface="+mj-lt"/>
              </a:rPr>
              <a:t>về một trong hai chủ đề sau: Đối tượng, tiêu chuẩn và công tác tuyển sinh vào các trường quân đội hoặc công an.</a:t>
            </a:r>
            <a:endParaRPr lang="en-US" sz="2000" dirty="0">
              <a:latin typeface="+mj-lt"/>
              <a:cs typeface="Times New Roman" panose="02020603050405020304" pitchFamily="18" charset="0"/>
            </a:endParaRPr>
          </a:p>
        </p:txBody>
      </p:sp>
      <p:grpSp>
        <p:nvGrpSpPr>
          <p:cNvPr id="14" name="Group 13"/>
          <p:cNvGrpSpPr/>
          <p:nvPr/>
        </p:nvGrpSpPr>
        <p:grpSpPr>
          <a:xfrm>
            <a:off x="0" y="-1"/>
            <a:ext cx="12214860" cy="1155306"/>
            <a:chOff x="-549538" y="-1714500"/>
            <a:chExt cx="12214860" cy="1155306"/>
          </a:xfrm>
        </p:grpSpPr>
        <p:sp>
          <p:nvSpPr>
            <p:cNvPr id="15" name="Rectangle 14"/>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 NHÂN DÂN VIỆT NAM VÀ CÔNG AN NHÂN DÂN VIỆT NAM</a:t>
              </a:r>
              <a:endParaRPr lang="en-US" sz="2600" b="1" dirty="0">
                <a:solidFill>
                  <a:schemeClr val="tx1"/>
                </a:solidFill>
                <a:latin typeface="Times New Roman"/>
                <a:ea typeface="Calibri"/>
              </a:endParaRPr>
            </a:p>
          </p:txBody>
        </p:sp>
        <p:cxnSp>
          <p:nvCxnSpPr>
            <p:cNvPr id="18" name="Straight Connector 17"/>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695" y="3456983"/>
            <a:ext cx="3505632" cy="262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4555" y="3525982"/>
            <a:ext cx="3514572" cy="2487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5705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1"/>
            <a:ext cx="12214860" cy="1155306"/>
            <a:chOff x="-549538" y="-1714500"/>
            <a:chExt cx="12214860" cy="1155306"/>
          </a:xfrm>
        </p:grpSpPr>
        <p:sp>
          <p:nvSpPr>
            <p:cNvPr id="17" name="Rectangle 16"/>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18" name="Straight Connector 17"/>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Down Ribbon 8"/>
          <p:cNvSpPr/>
          <p:nvPr/>
        </p:nvSpPr>
        <p:spPr>
          <a:xfrm>
            <a:off x="3316941" y="1400869"/>
            <a:ext cx="5638800" cy="685800"/>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NỘI DUNG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0" name="Horizontal Scroll 9"/>
          <p:cNvSpPr/>
          <p:nvPr/>
        </p:nvSpPr>
        <p:spPr>
          <a:xfrm>
            <a:off x="270016" y="2178109"/>
            <a:ext cx="11567308" cy="4679891"/>
          </a:xfrm>
          <a:prstGeom prst="horizontalScroll">
            <a:avLst/>
          </a:prstGeom>
          <a:blipFill>
            <a:blip r:embed="rId2"/>
            <a:tile tx="0" ty="0" sx="100000" sy="100000" flip="none" algn="tl"/>
          </a:blipFill>
          <a:ln>
            <a:solidFill>
              <a:srgbClr val="FF0000"/>
            </a:solidFill>
          </a:ln>
          <a:effectLst>
            <a:glow rad="63500">
              <a:schemeClr val="accent3">
                <a:satMod val="175000"/>
                <a:alpha val="40000"/>
              </a:schemeClr>
            </a:glow>
            <a:outerShdw blurRad="50800" dist="50800" dir="54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000" b="1" dirty="0">
              <a:solidFill>
                <a:schemeClr val="tx1"/>
              </a:solidFill>
              <a:latin typeface="Times New Roman" panose="02020603050405020304" pitchFamily="18" charset="0"/>
              <a:cs typeface="Times New Roman" panose="02020603050405020304" pitchFamily="18" charset="0"/>
            </a:endParaRPr>
          </a:p>
          <a:p>
            <a:pPr algn="just"/>
            <a:endParaRPr lang="vi-VN" sz="2000" b="1" dirty="0">
              <a:solidFill>
                <a:schemeClr val="tx1"/>
              </a:solidFill>
              <a:latin typeface="Times New Roman" panose="02020603050405020304" pitchFamily="18" charset="0"/>
              <a:cs typeface="Times New Roman" panose="02020603050405020304" pitchFamily="18" charset="0"/>
            </a:endParaRPr>
          </a:p>
          <a:p>
            <a:pPr algn="just"/>
            <a:r>
              <a:rPr lang="vi-VN" sz="2000" b="1" dirty="0">
                <a:solidFill>
                  <a:schemeClr val="tx1"/>
                </a:solidFill>
                <a:latin typeface="Times New Roman" panose="02020603050405020304" pitchFamily="18" charset="0"/>
                <a:cs typeface="Times New Roman" panose="02020603050405020304" pitchFamily="18" charset="0"/>
              </a:rPr>
              <a:t>I. </a:t>
            </a:r>
            <a:r>
              <a:rPr lang="vi-VN" sz="2000" b="1" spc="-90" dirty="0">
                <a:solidFill>
                  <a:schemeClr val="tx1"/>
                </a:solidFill>
                <a:latin typeface="Times New Roman"/>
              </a:rPr>
              <a:t>MỘT SỐ VẤN ĐỀ CHUNG VỀ CÔNG TÁC TUYỂN SINH, ĐÀO TẠO TRONG CÁC TRƯỜNG QUÂN ĐỘI, CÔNG AN NHÂN DÂN VIỆT NAM</a:t>
            </a:r>
          </a:p>
          <a:p>
            <a:pPr algn="just"/>
            <a:endParaRPr lang="vi-VN" sz="2000" b="1" spc="-90" dirty="0">
              <a:solidFill>
                <a:schemeClr val="tx1"/>
              </a:solidFill>
              <a:latin typeface="Times New Roman"/>
            </a:endParaRPr>
          </a:p>
          <a:p>
            <a:pPr algn="just"/>
            <a:r>
              <a:rPr lang="vi-VN" sz="2000" b="1" dirty="0">
                <a:solidFill>
                  <a:schemeClr val="tx1"/>
                </a:solidFill>
                <a:latin typeface="Times New Roman" panose="02020603050405020304" pitchFamily="18" charset="0"/>
                <a:cs typeface="Times New Roman" panose="02020603050405020304" pitchFamily="18" charset="0"/>
              </a:rPr>
              <a:t>II. </a:t>
            </a:r>
            <a:r>
              <a:rPr lang="vi-VN" sz="2000" b="1" spc="-90" dirty="0">
                <a:solidFill>
                  <a:schemeClr val="tx1"/>
                </a:solidFill>
                <a:latin typeface="Times New Roman"/>
              </a:rPr>
              <a:t>CÔNG TÁC TUYỂN SINH, ĐÀO TẠO TRONG CÁC TRƯỜNG QUÂN ĐỘI NHÂN DÂN </a:t>
            </a:r>
          </a:p>
          <a:p>
            <a:pPr algn="just"/>
            <a:r>
              <a:rPr lang="vi-VN" sz="2000" b="1" spc="-90" dirty="0">
                <a:solidFill>
                  <a:schemeClr val="tx1"/>
                </a:solidFill>
                <a:latin typeface="Times New Roman"/>
              </a:rPr>
              <a:t>VIỆT NAM</a:t>
            </a:r>
          </a:p>
          <a:p>
            <a:pPr algn="just"/>
            <a:endParaRPr lang="vi-VN" sz="2000" b="1" spc="-90" dirty="0">
              <a:solidFill>
                <a:schemeClr val="tx1"/>
              </a:solidFill>
              <a:latin typeface="Times New Roman"/>
            </a:endParaRPr>
          </a:p>
          <a:p>
            <a:pPr lvl="0" algn="just"/>
            <a:r>
              <a:rPr lang="vi-VN" sz="2000" b="1" dirty="0">
                <a:solidFill>
                  <a:schemeClr val="tx1"/>
                </a:solidFill>
                <a:latin typeface="Times New Roman" panose="02020603050405020304" pitchFamily="18" charset="0"/>
                <a:cs typeface="Times New Roman" panose="02020603050405020304" pitchFamily="18" charset="0"/>
              </a:rPr>
              <a:t>III. CÔNG TÁC TUYỂN SINH, ĐÀO TẠO TRONG CÁC TRƯỜNG CÔNG AN NHÂN DÂN</a:t>
            </a:r>
          </a:p>
          <a:p>
            <a:pPr lvl="0" algn="just"/>
            <a:r>
              <a:rPr lang="vi-VN" sz="2000" b="1" dirty="0">
                <a:solidFill>
                  <a:schemeClr val="tx1"/>
                </a:solidFill>
                <a:latin typeface="Times New Roman" panose="02020603050405020304" pitchFamily="18" charset="0"/>
                <a:cs typeface="Times New Roman" panose="02020603050405020304" pitchFamily="18" charset="0"/>
              </a:rPr>
              <a:t>VIỆT NAM</a:t>
            </a:r>
          </a:p>
          <a:p>
            <a:pPr lvl="0" algn="just"/>
            <a:endParaRPr lang="vi-VN" sz="2000" b="1" dirty="0">
              <a:solidFill>
                <a:schemeClr val="tx1"/>
              </a:solidFill>
              <a:latin typeface="Times New Roman" panose="02020603050405020304" pitchFamily="18" charset="0"/>
              <a:cs typeface="Times New Roman" panose="02020603050405020304" pitchFamily="18" charset="0"/>
            </a:endParaRPr>
          </a:p>
          <a:p>
            <a:pPr lvl="0" algn="just"/>
            <a:r>
              <a:rPr lang="vi-VN" sz="2000" b="1" dirty="0">
                <a:solidFill>
                  <a:schemeClr val="tx1"/>
                </a:solidFill>
                <a:latin typeface="Times New Roman" panose="02020603050405020304" pitchFamily="18" charset="0"/>
                <a:cs typeface="Times New Roman" panose="02020603050405020304" pitchFamily="18" charset="0"/>
              </a:rPr>
              <a:t>IV. TRÁCH  NHIỆM  CỦA GIA ĐÌNH,  NHÀ  TRƯỜNG  VÀ  CƠ  QUAN  TUYỂN  SINH</a:t>
            </a:r>
          </a:p>
          <a:p>
            <a:pPr lvl="0" algn="just"/>
            <a:r>
              <a:rPr lang="vi-VN" sz="2000" b="1" dirty="0">
                <a:solidFill>
                  <a:schemeClr val="tx1"/>
                </a:solidFill>
                <a:latin typeface="Times New Roman" panose="02020603050405020304" pitchFamily="18" charset="0"/>
                <a:cs typeface="Times New Roman" panose="02020603050405020304" pitchFamily="18" charset="0"/>
              </a:rPr>
              <a:t>TRONG ĐỊNH HƯỚNG NGHỀ NGHIỆP QUÂN SỰ, CÔNG AN NHÂN DÂN</a:t>
            </a:r>
          </a:p>
          <a:p>
            <a:pPr lvl="0" algn="just"/>
            <a:endParaRPr lang="vi-VN" b="1" dirty="0">
              <a:solidFill>
                <a:prstClr val="black"/>
              </a:solidFill>
              <a:latin typeface="Times New Roman" panose="02020603050405020304" pitchFamily="18" charset="0"/>
              <a:cs typeface="Times New Roman" panose="02020603050405020304" pitchFamily="18" charset="0"/>
            </a:endParaRPr>
          </a:p>
          <a:p>
            <a:pPr algn="just"/>
            <a:endParaRPr lang="vi-VN" sz="2000" b="1" spc="-90" dirty="0">
              <a:solidFill>
                <a:schemeClr val="tx1"/>
              </a:solidFill>
              <a:latin typeface="Times New Roman"/>
            </a:endParaRPr>
          </a:p>
        </p:txBody>
      </p:sp>
    </p:spTree>
    <p:extLst>
      <p:ext uri="{BB962C8B-B14F-4D97-AF65-F5344CB8AC3E}">
        <p14:creationId xmlns:p14="http://schemas.microsoft.com/office/powerpoint/2010/main" val="12586325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103797"/>
            <a:ext cx="1928983" cy="4128954"/>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chemeClr val="tx1"/>
                </a:solidFill>
                <a:latin typeface="Times New Roman" panose="02020603050405020304" pitchFamily="18" charset="0"/>
                <a:cs typeface="Times New Roman" panose="02020603050405020304" pitchFamily="18" charset="0"/>
              </a:rPr>
              <a:t>I. MỘT SỐ VẤN ĐỀ CHUNG VỀ CÔNG TÁC TUYỂN SINH, ĐÀO TẠO TRONG CÁC TRƯỜNG QUÂN ĐỘI, CÔNG AN NHÂN DÂN VIỆT NAM</a:t>
            </a:r>
          </a:p>
        </p:txBody>
      </p:sp>
      <p:sp>
        <p:nvSpPr>
          <p:cNvPr id="3" name="Rounded Rectangle 2"/>
          <p:cNvSpPr/>
          <p:nvPr/>
        </p:nvSpPr>
        <p:spPr>
          <a:xfrm>
            <a:off x="2377441" y="1573544"/>
            <a:ext cx="5852160" cy="4597003"/>
          </a:xfrm>
          <a:prstGeom prst="roundRect">
            <a:avLst/>
          </a:prstGeom>
          <a:solidFill>
            <a:schemeClr val="accent1">
              <a:lumMod val="20000"/>
              <a:lumOff val="80000"/>
            </a:schemeClr>
          </a:solidFill>
          <a:ln>
            <a:solidFill>
              <a:srgbClr val="FF0000"/>
            </a:solidFill>
          </a:ln>
        </p:spPr>
        <p:txBody>
          <a:bodyPr wrap="square">
            <a:spAutoFit/>
          </a:bodyPr>
          <a:lstStyle/>
          <a:p>
            <a:pPr algn="just">
              <a:lnSpc>
                <a:spcPct val="120000"/>
              </a:lnSpc>
              <a:spcAft>
                <a:spcPts val="0"/>
              </a:spcAft>
            </a:pPr>
            <a:r>
              <a:rPr lang="vi-VN" sz="2000" dirty="0">
                <a:solidFill>
                  <a:srgbClr val="002060"/>
                </a:solidFill>
                <a:latin typeface="Times New Roman"/>
                <a:ea typeface="Calibri"/>
              </a:rPr>
              <a:t>− Các trường Quân đội, Công an</a:t>
            </a:r>
            <a:r>
              <a:rPr lang="en-US" sz="2000" dirty="0">
                <a:solidFill>
                  <a:srgbClr val="002060"/>
                </a:solidFill>
                <a:latin typeface="Times New Roman"/>
                <a:ea typeface="Calibri"/>
              </a:rPr>
              <a:t> </a:t>
            </a:r>
            <a:r>
              <a:rPr lang="vi-VN" sz="2000" dirty="0">
                <a:solidFill>
                  <a:srgbClr val="002060"/>
                </a:solidFill>
                <a:latin typeface="Times New Roman"/>
                <a:ea typeface="Calibri"/>
              </a:rPr>
              <a:t>nhân dân Việt Nam thực hiện tuyển sinh, đào tạo theo  quy  chế,  hướng  dẫn  chung.</a:t>
            </a:r>
          </a:p>
          <a:p>
            <a:pPr algn="just">
              <a:lnSpc>
                <a:spcPct val="120000"/>
              </a:lnSpc>
              <a:spcAft>
                <a:spcPts val="0"/>
              </a:spcAft>
            </a:pPr>
            <a:r>
              <a:rPr lang="vi-VN" sz="2000" dirty="0">
                <a:solidFill>
                  <a:srgbClr val="002060"/>
                </a:solidFill>
                <a:latin typeface="Times New Roman"/>
                <a:ea typeface="Calibri"/>
              </a:rPr>
              <a:t>− Lựa chọn những công dân tự nguyện và có đủ tiêu chuẩn về chính trị, phẩm chất đạo đức, văn hoá, sức khoẻ và độ tuổi.</a:t>
            </a:r>
          </a:p>
          <a:p>
            <a:pPr algn="just">
              <a:lnSpc>
                <a:spcPct val="120000"/>
              </a:lnSpc>
              <a:spcAft>
                <a:spcPts val="0"/>
              </a:spcAft>
            </a:pPr>
            <a:r>
              <a:rPr lang="vi-VN" sz="2000" dirty="0">
                <a:solidFill>
                  <a:srgbClr val="002060"/>
                </a:solidFill>
                <a:latin typeface="Times New Roman"/>
                <a:ea typeface="Calibri"/>
              </a:rPr>
              <a:t>− Tổ chức tuyển sinh công khai, minh bạch, nghiêm cấm mọi hành vi sách nhiễu, gây phiền hà cho người dự tuyển.</a:t>
            </a:r>
          </a:p>
          <a:p>
            <a:pPr algn="just">
              <a:lnSpc>
                <a:spcPct val="120000"/>
              </a:lnSpc>
              <a:spcAft>
                <a:spcPts val="0"/>
              </a:spcAft>
            </a:pPr>
            <a:r>
              <a:rPr lang="vi-VN" sz="2000" dirty="0">
                <a:solidFill>
                  <a:srgbClr val="002060"/>
                </a:solidFill>
                <a:latin typeface="Times New Roman"/>
                <a:ea typeface="Calibri"/>
              </a:rPr>
              <a:t>− Quyền lợi của học viên trong các trường quân đội, công an.</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0" y="-1"/>
            <a:ext cx="12214860" cy="1155306"/>
            <a:chOff x="-549538" y="-1714500"/>
            <a:chExt cx="12214860" cy="1155306"/>
          </a:xfrm>
        </p:grpSpPr>
        <p:sp>
          <p:nvSpPr>
            <p:cNvPr id="15" name="Rectangle 14"/>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16" name="Straight Connector 15"/>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43896" y="1452227"/>
            <a:ext cx="2287825"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3630" y="1573544"/>
            <a:ext cx="2887807" cy="206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3630" y="3911716"/>
            <a:ext cx="2887807" cy="181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35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wipe(down)">
                                      <p:cBhvr>
                                        <p:cTn id="31" dur="500"/>
                                        <p:tgtEl>
                                          <p:spTgt spid="4098"/>
                                        </p:tgtEl>
                                      </p:cBhvr>
                                    </p:animEffect>
                                  </p:childTnLst>
                                </p:cTn>
                              </p:par>
                              <p:par>
                                <p:cTn id="32" presetID="22" presetClass="entr" presetSubtype="4" fill="hold" nodeType="withEffect">
                                  <p:stCondLst>
                                    <p:cond delay="0"/>
                                  </p:stCondLst>
                                  <p:childTnLst>
                                    <p:set>
                                      <p:cBhvr>
                                        <p:cTn id="33" dur="1" fill="hold">
                                          <p:stCondLst>
                                            <p:cond delay="0"/>
                                          </p:stCondLst>
                                        </p:cTn>
                                        <p:tgtEl>
                                          <p:spTgt spid="4099"/>
                                        </p:tgtEl>
                                        <p:attrNameLst>
                                          <p:attrName>style.visibility</p:attrName>
                                        </p:attrNameLst>
                                      </p:cBhvr>
                                      <p:to>
                                        <p:strVal val="visible"/>
                                      </p:to>
                                    </p:set>
                                    <p:animEffect transition="in" filter="wipe(down)">
                                      <p:cBhvr>
                                        <p:cTn id="34"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28983" cy="3388103"/>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 CÔNG TÁC TUYỂN SINH, ĐÀO TẠO TRONG CÁC TRƯỜNG QUÂN ĐỘI NHÂN DÂN</a:t>
            </a:r>
          </a:p>
          <a:p>
            <a:pPr algn="ctr"/>
            <a:r>
              <a:rPr lang="vi-VN" sz="2000" b="1">
                <a:solidFill>
                  <a:schemeClr val="tx1"/>
                </a:solidFill>
                <a:latin typeface="Times New Roman" panose="02020603050405020304" pitchFamily="18" charset="0"/>
                <a:cs typeface="Times New Roman" panose="02020603050405020304" pitchFamily="18" charset="0"/>
              </a:rPr>
              <a:t>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2292119" y="2196263"/>
            <a:ext cx="5175482" cy="2131136"/>
            <a:chOff x="2292118" y="2196263"/>
            <a:chExt cx="6029647" cy="2131136"/>
          </a:xfrm>
        </p:grpSpPr>
        <p:sp>
          <p:nvSpPr>
            <p:cNvPr id="3" name="Rounded Rectangle 2"/>
            <p:cNvSpPr/>
            <p:nvPr/>
          </p:nvSpPr>
          <p:spPr>
            <a:xfrm>
              <a:off x="2292118" y="3030023"/>
              <a:ext cx="6029647" cy="1297376"/>
            </a:xfrm>
            <a:prstGeom prst="roundRect">
              <a:avLst/>
            </a:prstGeom>
            <a:solidFill>
              <a:schemeClr val="accent4">
                <a:lumMod val="20000"/>
                <a:lumOff val="80000"/>
              </a:schemeClr>
            </a:solidFill>
            <a:ln>
              <a:solidFill>
                <a:srgbClr val="FF0000"/>
              </a:solidFill>
            </a:ln>
          </p:spPr>
          <p:txBody>
            <a:bodyPr wrap="square">
              <a:spAutoFit/>
            </a:bodyPr>
            <a:lstStyle/>
            <a:p>
              <a:pPr lvl="0" algn="just">
                <a:lnSpc>
                  <a:spcPct val="117000"/>
                </a:lnSpc>
                <a:spcAft>
                  <a:spcPts val="0"/>
                </a:spcAft>
              </a:pPr>
              <a:r>
                <a:rPr lang="en-US" sz="2000" b="1" i="1">
                  <a:latin typeface="Times New Roman"/>
                  <a:ea typeface="Times New Roman"/>
                </a:rPr>
                <a:t>Các học viện không tuyển sinh thí sinh từ học sinh phổ thông gồm: Học viện</a:t>
              </a:r>
              <a:r>
                <a:rPr lang="vi-VN" sz="2000" b="1" i="1">
                  <a:latin typeface="Times New Roman"/>
                  <a:ea typeface="Times New Roman"/>
                </a:rPr>
                <a:t> </a:t>
              </a:r>
              <a:r>
                <a:rPr lang="en-US" sz="2000" b="1" i="1">
                  <a:latin typeface="Times New Roman"/>
                  <a:ea typeface="Times New Roman"/>
                </a:rPr>
                <a:t>Quốc phòng, Học viện Lục quân và Học viện Chính trị.</a:t>
              </a:r>
            </a:p>
          </p:txBody>
        </p:sp>
        <p:sp>
          <p:nvSpPr>
            <p:cNvPr id="2" name="TextBox 1"/>
            <p:cNvSpPr txBox="1"/>
            <p:nvPr/>
          </p:nvSpPr>
          <p:spPr>
            <a:xfrm>
              <a:off x="2292118" y="2196263"/>
              <a:ext cx="5331820" cy="524439"/>
            </a:xfrm>
            <a:prstGeom prst="rect">
              <a:avLst/>
            </a:prstGeom>
            <a:solidFill>
              <a:srgbClr val="CCFF66"/>
            </a:solidFill>
          </p:spPr>
          <p:txBody>
            <a:bodyPr wrap="square" rtlCol="0">
              <a:spAutoFit/>
            </a:bodyPr>
            <a:lstStyle/>
            <a:p>
              <a:pPr algn="just">
                <a:lnSpc>
                  <a:spcPct val="117000"/>
                </a:lnSpc>
                <a:spcAft>
                  <a:spcPts val="0"/>
                </a:spcAft>
              </a:pPr>
              <a:r>
                <a:rPr lang="vi-VN" sz="2400" b="1">
                  <a:latin typeface="Times New Roman"/>
                  <a:ea typeface="Times New Roman"/>
                </a:rPr>
                <a:t>1. Hệ thống nhà trường quân đội</a:t>
              </a:r>
            </a:p>
          </p:txBody>
        </p:sp>
      </p:grpSp>
      <p:sp>
        <p:nvSpPr>
          <p:cNvPr id="28" name="Rectangle 27"/>
          <p:cNvSpPr/>
          <p:nvPr/>
        </p:nvSpPr>
        <p:spPr>
          <a:xfrm>
            <a:off x="0" y="-1"/>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29" name="Straight Connector 28"/>
          <p:cNvCxnSpPr/>
          <p:nvPr/>
        </p:nvCxnSpPr>
        <p:spPr>
          <a:xfrm>
            <a:off x="0" y="1121676"/>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9616" y="149794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647" y="1405688"/>
            <a:ext cx="28860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647" y="3234052"/>
            <a:ext cx="2886075" cy="150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2647" y="5033938"/>
            <a:ext cx="2886075" cy="163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769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wipe(down)">
                                      <p:cBhvr>
                                        <p:cTn id="7" dur="500"/>
                                        <p:tgtEl>
                                          <p:spTgt spid="1033"/>
                                        </p:tgtEl>
                                      </p:cBhvr>
                                    </p:animEffect>
                                  </p:childTnLst>
                                </p:cTn>
                              </p:par>
                              <p:par>
                                <p:cTn id="8" presetID="22" presetClass="entr" presetSubtype="4"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wipe(down)">
                                      <p:cBhvr>
                                        <p:cTn id="10" dur="500"/>
                                        <p:tgtEl>
                                          <p:spTgt spid="1034"/>
                                        </p:tgtEl>
                                      </p:cBhvr>
                                    </p:animEffect>
                                  </p:childTnLst>
                                </p:cTn>
                              </p:par>
                              <p:par>
                                <p:cTn id="11" presetID="22" presetClass="entr" presetSubtype="4" fill="hold" nodeType="withEffect">
                                  <p:stCondLst>
                                    <p:cond delay="0"/>
                                  </p:stCondLst>
                                  <p:childTnLst>
                                    <p:set>
                                      <p:cBhvr>
                                        <p:cTn id="12" dur="1" fill="hold">
                                          <p:stCondLst>
                                            <p:cond delay="0"/>
                                          </p:stCondLst>
                                        </p:cTn>
                                        <p:tgtEl>
                                          <p:spTgt spid="1035"/>
                                        </p:tgtEl>
                                        <p:attrNameLst>
                                          <p:attrName>style.visibility</p:attrName>
                                        </p:attrNameLst>
                                      </p:cBhvr>
                                      <p:to>
                                        <p:strVal val="visible"/>
                                      </p:to>
                                    </p:set>
                                    <p:animEffect transition="in" filter="wipe(down)">
                                      <p:cBhvr>
                                        <p:cTn id="13" dur="5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28983" cy="3388103"/>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 CÔNG TÁC TUYỂN SINH, ĐÀO TẠO TRONG CÁC TRƯỜNG QUÂN ĐỘI NHÂN DÂN</a:t>
            </a:r>
          </a:p>
          <a:p>
            <a:pPr algn="ctr"/>
            <a:r>
              <a:rPr lang="vi-VN" sz="2000" b="1">
                <a:solidFill>
                  <a:schemeClr val="tx1"/>
                </a:solidFill>
                <a:latin typeface="Times New Roman" panose="02020603050405020304" pitchFamily="18" charset="0"/>
                <a:cs typeface="Times New Roman" panose="02020603050405020304" pitchFamily="18" charset="0"/>
              </a:rPr>
              <a:t>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ounded Rectangle 2"/>
          <p:cNvSpPr/>
          <p:nvPr/>
        </p:nvSpPr>
        <p:spPr>
          <a:xfrm>
            <a:off x="2626625" y="3697779"/>
            <a:ext cx="5436721" cy="898970"/>
          </a:xfrm>
          <a:prstGeom prst="roundRect">
            <a:avLst/>
          </a:prstGeom>
          <a:solidFill>
            <a:schemeClr val="accent4">
              <a:lumMod val="20000"/>
              <a:lumOff val="80000"/>
            </a:schemeClr>
          </a:solidFill>
          <a:ln>
            <a:solidFill>
              <a:srgbClr val="FF0000"/>
            </a:solidFill>
          </a:ln>
        </p:spPr>
        <p:txBody>
          <a:bodyPr wrap="square">
            <a:spAutoFit/>
          </a:bodyPr>
          <a:lstStyle/>
          <a:p>
            <a:pPr lvl="0" algn="just">
              <a:lnSpc>
                <a:spcPct val="117000"/>
              </a:lnSpc>
              <a:spcAft>
                <a:spcPts val="0"/>
              </a:spcAft>
            </a:pPr>
            <a:r>
              <a:rPr lang="vi-VN" sz="2000" b="1" i="1" dirty="0">
                <a:latin typeface="Times New Roman"/>
                <a:ea typeface="Times New Roman"/>
              </a:rPr>
              <a:t>Em hãy kể tên các học viện, trường sĩ quan có tổ chức tuyển sinh quân sự từ học sinh phổ thông</a:t>
            </a:r>
            <a:r>
              <a:rPr lang="en-US" sz="2000" b="1" i="1" dirty="0">
                <a:latin typeface="Times New Roman"/>
                <a:ea typeface="Times New Roman"/>
              </a:rPr>
              <a:t>.</a:t>
            </a:r>
            <a:endParaRPr lang="vi-VN" sz="2000" b="1" i="1" dirty="0">
              <a:latin typeface="Times New Roman"/>
              <a:ea typeface="Times New Roman"/>
            </a:endParaRPr>
          </a:p>
        </p:txBody>
      </p:sp>
      <p:sp>
        <p:nvSpPr>
          <p:cNvPr id="2" name="TextBox 1"/>
          <p:cNvSpPr txBox="1"/>
          <p:nvPr/>
        </p:nvSpPr>
        <p:spPr>
          <a:xfrm>
            <a:off x="2626626" y="2536235"/>
            <a:ext cx="3556000" cy="956544"/>
          </a:xfrm>
          <a:prstGeom prst="rect">
            <a:avLst/>
          </a:prstGeom>
          <a:solidFill>
            <a:srgbClr val="CCFF66"/>
          </a:solidFill>
        </p:spPr>
        <p:txBody>
          <a:bodyPr wrap="square" rtlCol="0">
            <a:spAutoFit/>
          </a:bodyPr>
          <a:lstStyle/>
          <a:p>
            <a:pPr algn="just">
              <a:lnSpc>
                <a:spcPct val="117000"/>
              </a:lnSpc>
              <a:spcAft>
                <a:spcPts val="0"/>
              </a:spcAft>
            </a:pPr>
            <a:r>
              <a:rPr lang="vi-VN" sz="2400" b="1">
                <a:latin typeface="Times New Roman"/>
                <a:ea typeface="Times New Roman"/>
              </a:rPr>
              <a:t>1. Hệ thống nhà trường quân đội</a:t>
            </a:r>
          </a:p>
        </p:txBody>
      </p:sp>
      <p:sp>
        <p:nvSpPr>
          <p:cNvPr id="28" name="Rectangle 27"/>
          <p:cNvSpPr/>
          <p:nvPr/>
        </p:nvSpPr>
        <p:spPr>
          <a:xfrm>
            <a:off x="0" y="-1"/>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29" name="Straight Connector 28"/>
          <p:cNvCxnSpPr/>
          <p:nvPr/>
        </p:nvCxnSpPr>
        <p:spPr>
          <a:xfrm>
            <a:off x="0" y="1121676"/>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9616" y="149794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4984" y="1484776"/>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4984" y="3218326"/>
            <a:ext cx="27622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4984" y="4901454"/>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12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28983" cy="3388103"/>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 CÔNG TÁC TUYỂN SINH, ĐÀO TẠO TRONG CÁC TRƯỜNG QUÂN ĐỘI NHÂN DÂN</a:t>
            </a:r>
          </a:p>
          <a:p>
            <a:pPr algn="ctr"/>
            <a:r>
              <a:rPr lang="vi-VN" sz="2000" b="1">
                <a:solidFill>
                  <a:schemeClr val="tx1"/>
                </a:solidFill>
                <a:latin typeface="Times New Roman" panose="02020603050405020304" pitchFamily="18" charset="0"/>
                <a:cs typeface="Times New Roman" panose="02020603050405020304" pitchFamily="18" charset="0"/>
              </a:rPr>
              <a:t>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2073392" y="1261447"/>
            <a:ext cx="6029647" cy="4357152"/>
            <a:chOff x="2073392" y="1261447"/>
            <a:chExt cx="6029647" cy="4357152"/>
          </a:xfrm>
        </p:grpSpPr>
        <p:sp>
          <p:nvSpPr>
            <p:cNvPr id="3" name="Rounded Rectangle 2"/>
            <p:cNvSpPr/>
            <p:nvPr/>
          </p:nvSpPr>
          <p:spPr>
            <a:xfrm>
              <a:off x="2073392" y="2329188"/>
              <a:ext cx="6029647" cy="3289411"/>
            </a:xfrm>
            <a:prstGeom prst="roundRect">
              <a:avLst/>
            </a:prstGeom>
            <a:solidFill>
              <a:schemeClr val="accent4">
                <a:lumMod val="20000"/>
                <a:lumOff val="80000"/>
              </a:schemeClr>
            </a:solidFill>
            <a:ln>
              <a:solidFill>
                <a:srgbClr val="FF0000"/>
              </a:solidFill>
            </a:ln>
          </p:spPr>
          <p:txBody>
            <a:bodyPr wrap="square">
              <a:spAutoFit/>
            </a:bodyPr>
            <a:lstStyle/>
            <a:p>
              <a:pPr lvl="0" algn="just">
                <a:lnSpc>
                  <a:spcPct val="117000"/>
                </a:lnSpc>
                <a:spcAft>
                  <a:spcPts val="0"/>
                </a:spcAft>
              </a:pPr>
              <a:r>
                <a:rPr lang="vi-VN" sz="2000" b="1" i="1" dirty="0">
                  <a:latin typeface="Times New Roman"/>
                  <a:ea typeface="Times New Roman"/>
                </a:rPr>
                <a:t>Các học viện, trường sĩ quan (đại học) có tuyển sinh thí sinh từ học sinh phổ thông</a:t>
              </a:r>
              <a:r>
                <a:rPr lang="en-US" sz="2000" b="1" i="1" dirty="0">
                  <a:latin typeface="Times New Roman"/>
                  <a:ea typeface="Times New Roman"/>
                </a:rPr>
                <a:t> </a:t>
              </a:r>
              <a:r>
                <a:rPr lang="vi-VN" sz="2000" b="1" i="1" dirty="0">
                  <a:latin typeface="Times New Roman"/>
                  <a:ea typeface="Times New Roman"/>
                </a:rPr>
                <a:t>gồm: Học viện Kĩ thuật Quân sự (Đại học Kĩ thuật Lê Quý Đôn); Học viện Quân y</a:t>
              </a:r>
              <a:r>
                <a:rPr lang="en-US" sz="2000" b="1" i="1" dirty="0">
                  <a:latin typeface="Times New Roman"/>
                  <a:ea typeface="Times New Roman"/>
                </a:rPr>
                <a:t> </a:t>
              </a:r>
              <a:r>
                <a:rPr lang="vi-VN" sz="2000" b="1" i="1" dirty="0">
                  <a:latin typeface="Times New Roman"/>
                  <a:ea typeface="Times New Roman"/>
                </a:rPr>
                <a:t>(Trường Đại học Y – Dược Lê Hữu Trác); Học viện Hậu cần (Hình 3.2); Học viện</a:t>
              </a:r>
              <a:r>
                <a:rPr lang="en-US" sz="2000" b="1" i="1" dirty="0">
                  <a:latin typeface="Times New Roman"/>
                  <a:ea typeface="Times New Roman"/>
                </a:rPr>
                <a:t> </a:t>
              </a:r>
              <a:r>
                <a:rPr lang="vi-VN" sz="2000" b="1" i="1" dirty="0">
                  <a:latin typeface="Times New Roman"/>
                  <a:ea typeface="Times New Roman"/>
                </a:rPr>
                <a:t>Khoa học Quân sự; Học viện Biên phòng; Học viện Phòng không – Không quân;</a:t>
              </a:r>
              <a:r>
                <a:rPr lang="en-US" sz="2000" b="1" i="1" dirty="0">
                  <a:latin typeface="Times New Roman"/>
                  <a:ea typeface="Times New Roman"/>
                </a:rPr>
                <a:t> </a:t>
              </a:r>
              <a:r>
                <a:rPr lang="vi-VN" sz="2000" b="1" i="1" dirty="0">
                  <a:latin typeface="Times New Roman"/>
                  <a:ea typeface="Times New Roman"/>
                </a:rPr>
                <a:t>Học viện Hải quân; Trường Sĩ quan Lục quân 1,....</a:t>
              </a:r>
            </a:p>
          </p:txBody>
        </p:sp>
        <p:sp>
          <p:nvSpPr>
            <p:cNvPr id="2" name="TextBox 1"/>
            <p:cNvSpPr txBox="1"/>
            <p:nvPr/>
          </p:nvSpPr>
          <p:spPr>
            <a:xfrm>
              <a:off x="2540000" y="1261447"/>
              <a:ext cx="3556000" cy="956544"/>
            </a:xfrm>
            <a:prstGeom prst="rect">
              <a:avLst/>
            </a:prstGeom>
            <a:solidFill>
              <a:srgbClr val="CCFF66"/>
            </a:solidFill>
          </p:spPr>
          <p:txBody>
            <a:bodyPr wrap="square" rtlCol="0">
              <a:spAutoFit/>
            </a:bodyPr>
            <a:lstStyle/>
            <a:p>
              <a:pPr algn="just">
                <a:lnSpc>
                  <a:spcPct val="117000"/>
                </a:lnSpc>
                <a:spcAft>
                  <a:spcPts val="0"/>
                </a:spcAft>
              </a:pPr>
              <a:r>
                <a:rPr lang="vi-VN" sz="2400" b="1">
                  <a:latin typeface="Times New Roman"/>
                  <a:ea typeface="Times New Roman"/>
                </a:rPr>
                <a:t>1. Hệ thống nhà trường quân đội</a:t>
              </a:r>
            </a:p>
          </p:txBody>
        </p:sp>
      </p:grpSp>
      <p:sp>
        <p:nvSpPr>
          <p:cNvPr id="28" name="Rectangle 27"/>
          <p:cNvSpPr/>
          <p:nvPr/>
        </p:nvSpPr>
        <p:spPr>
          <a:xfrm>
            <a:off x="0" y="-1"/>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 NHÂN DÂN VIỆT NAM VÀ CÔNG AN NHÂN DÂN VIỆT NAM</a:t>
            </a:r>
            <a:endParaRPr lang="en-US" sz="2600" b="1" dirty="0">
              <a:solidFill>
                <a:schemeClr val="tx1"/>
              </a:solidFill>
              <a:latin typeface="Times New Roman"/>
              <a:ea typeface="Calibri"/>
            </a:endParaRPr>
          </a:p>
        </p:txBody>
      </p:sp>
      <p:cxnSp>
        <p:nvCxnSpPr>
          <p:cNvPr id="29" name="Straight Connector 28"/>
          <p:cNvCxnSpPr/>
          <p:nvPr/>
        </p:nvCxnSpPr>
        <p:spPr>
          <a:xfrm>
            <a:off x="0" y="1121676"/>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9616" y="149794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531" y="1389526"/>
            <a:ext cx="2857500" cy="183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531" y="3317577"/>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5531" y="5052580"/>
            <a:ext cx="2857500" cy="159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039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28983" cy="3388103"/>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 CÔNG TÁC TUYỂN SINH, ĐÀO TẠO TRONG CÁC TRƯỜNG QUÂN ĐỘI NHÂN DÂN</a:t>
            </a:r>
          </a:p>
          <a:p>
            <a:pPr algn="ctr"/>
            <a:r>
              <a:rPr lang="vi-VN" sz="2000" b="1">
                <a:solidFill>
                  <a:schemeClr val="tx1"/>
                </a:solidFill>
                <a:latin typeface="Times New Roman" panose="02020603050405020304" pitchFamily="18" charset="0"/>
                <a:cs typeface="Times New Roman" panose="02020603050405020304" pitchFamily="18" charset="0"/>
              </a:rPr>
              <a:t>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50753" y="1239719"/>
            <a:ext cx="6481767" cy="956544"/>
          </a:xfrm>
          <a:prstGeom prst="rect">
            <a:avLst/>
          </a:prstGeom>
          <a:solidFill>
            <a:srgbClr val="CCFF66"/>
          </a:solidFill>
        </p:spPr>
        <p:txBody>
          <a:bodyPr wrap="square" rtlCol="0">
            <a:spAutoFit/>
          </a:bodyPr>
          <a:lstStyle/>
          <a:p>
            <a:pPr algn="just">
              <a:lnSpc>
                <a:spcPct val="117000"/>
              </a:lnSpc>
              <a:spcAft>
                <a:spcPts val="0"/>
              </a:spcAft>
            </a:pPr>
            <a:r>
              <a:rPr lang="vi-VN" sz="2400" b="1">
                <a:solidFill>
                  <a:srgbClr val="002060"/>
                </a:solidFill>
                <a:latin typeface="Times New Roman"/>
                <a:ea typeface="Times New Roman"/>
              </a:rPr>
              <a:t>2.  Công tác tuyển sinh và đào tạo</a:t>
            </a:r>
          </a:p>
          <a:p>
            <a:pPr algn="just">
              <a:lnSpc>
                <a:spcPct val="117000"/>
              </a:lnSpc>
              <a:spcAft>
                <a:spcPts val="0"/>
              </a:spcAft>
            </a:pPr>
            <a:r>
              <a:rPr lang="vi-VN" sz="2400" b="1" i="1">
                <a:latin typeface="Times New Roman"/>
                <a:ea typeface="Times New Roman"/>
              </a:rPr>
              <a:t>a) Một số nội dung cơ bản về công tác tuyển sinh</a:t>
            </a:r>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ounded Rectangle 27"/>
          <p:cNvSpPr/>
          <p:nvPr/>
        </p:nvSpPr>
        <p:spPr>
          <a:xfrm>
            <a:off x="2250752" y="2820575"/>
            <a:ext cx="6450928" cy="3289411"/>
          </a:xfrm>
          <a:prstGeom prst="roundRect">
            <a:avLst/>
          </a:prstGeom>
          <a:solidFill>
            <a:srgbClr val="FFFFCC"/>
          </a:solidFill>
          <a:ln>
            <a:solidFill>
              <a:srgbClr val="FF0000"/>
            </a:solidFill>
          </a:ln>
        </p:spPr>
        <p:txBody>
          <a:bodyPr wrap="square">
            <a:spAutoFit/>
          </a:bodyPr>
          <a:lstStyle/>
          <a:p>
            <a:pPr lvl="0" algn="just">
              <a:lnSpc>
                <a:spcPct val="117000"/>
              </a:lnSpc>
              <a:spcAft>
                <a:spcPts val="0"/>
              </a:spcAft>
            </a:pPr>
            <a:r>
              <a:rPr lang="vi-VN" sz="2000">
                <a:latin typeface="Times New Roman"/>
                <a:ea typeface="Times New Roman"/>
              </a:rPr>
              <a:t>– Đối tượng tuyển sinh</a:t>
            </a:r>
          </a:p>
          <a:p>
            <a:pPr lvl="0" algn="just">
              <a:lnSpc>
                <a:spcPct val="117000"/>
              </a:lnSpc>
              <a:spcAft>
                <a:spcPts val="0"/>
              </a:spcAft>
            </a:pPr>
            <a:r>
              <a:rPr lang="vi-VN" sz="2000">
                <a:latin typeface="Times New Roman"/>
                <a:ea typeface="Times New Roman"/>
              </a:rPr>
              <a:t>+ Thanh niên ngoài quân đội.</a:t>
            </a:r>
          </a:p>
          <a:p>
            <a:pPr lvl="0" algn="just">
              <a:lnSpc>
                <a:spcPct val="117000"/>
              </a:lnSpc>
              <a:spcAft>
                <a:spcPts val="0"/>
              </a:spcAft>
            </a:pPr>
            <a:r>
              <a:rPr lang="vi-VN" sz="2000">
                <a:latin typeface="Times New Roman"/>
                <a:ea typeface="Times New Roman"/>
              </a:rPr>
              <a:t>+ Hạ sĩ quan, binh sĩ đang phục vụ tại ngũ theo quy định của pháp luật về nghĩa vụ quân sự, có thời gian phục vụ tại ngũ đủ 12 tháng trở lên (tính đến tháng 4 năm tuyển sinh); quân nhân chuyên nghiệp, công nhân và viên chức quốc phòng phục vụ trong quân đội đủ 12 tháng trở lên (tính đến tháng 9 năm tuyển sinh).</a:t>
            </a:r>
            <a:endParaRPr lang="en-US" sz="2000">
              <a:ea typeface="Calibri"/>
              <a:cs typeface="Times New Roman"/>
            </a:endParaRPr>
          </a:p>
        </p:txBody>
      </p:sp>
      <p:sp>
        <p:nvSpPr>
          <p:cNvPr id="3" name="Rounded Rectangle 2"/>
          <p:cNvSpPr/>
          <p:nvPr/>
        </p:nvSpPr>
        <p:spPr>
          <a:xfrm>
            <a:off x="2250752" y="2232573"/>
            <a:ext cx="6450928" cy="500563"/>
          </a:xfrm>
          <a:prstGeom prst="roundRect">
            <a:avLst/>
          </a:prstGeom>
          <a:solidFill>
            <a:schemeClr val="accent1">
              <a:lumMod val="20000"/>
              <a:lumOff val="80000"/>
            </a:schemeClr>
          </a:solidFill>
          <a:ln>
            <a:solidFill>
              <a:srgbClr val="FF0000"/>
            </a:solidFill>
          </a:ln>
        </p:spPr>
        <p:txBody>
          <a:bodyPr wrap="square">
            <a:spAutoFit/>
          </a:bodyPr>
          <a:lstStyle/>
          <a:p>
            <a:pPr lvl="0" algn="just">
              <a:lnSpc>
                <a:spcPct val="117000"/>
              </a:lnSpc>
              <a:spcAft>
                <a:spcPts val="0"/>
              </a:spcAft>
            </a:pPr>
            <a:r>
              <a:rPr lang="vi-VN" sz="2000" b="1" i="1">
                <a:latin typeface="Times New Roman"/>
                <a:ea typeface="Times New Roman"/>
              </a:rPr>
              <a:t> </a:t>
            </a:r>
            <a:r>
              <a:rPr lang="vi-VN" sz="2000" i="1">
                <a:latin typeface="Times New Roman"/>
                <a:ea typeface="Times New Roman"/>
              </a:rPr>
              <a:t>Tổ chức tuyển sinh trình độ đại học, cao đẳng hệ chính quy</a:t>
            </a:r>
            <a:endParaRPr lang="en-US" sz="2000">
              <a:latin typeface="Times New Roman"/>
              <a:ea typeface="Calibri"/>
            </a:endParaRPr>
          </a:p>
        </p:txBody>
      </p:sp>
      <p:grpSp>
        <p:nvGrpSpPr>
          <p:cNvPr id="30" name="Group 29"/>
          <p:cNvGrpSpPr/>
          <p:nvPr/>
        </p:nvGrpSpPr>
        <p:grpSpPr>
          <a:xfrm>
            <a:off x="0" y="-1"/>
            <a:ext cx="12214860" cy="1155306"/>
            <a:chOff x="-549538" y="-1714500"/>
            <a:chExt cx="12214860" cy="1155306"/>
          </a:xfrm>
        </p:grpSpPr>
        <p:sp>
          <p:nvSpPr>
            <p:cNvPr id="31" name="Rectangle 30"/>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32" name="Straight Connector 31"/>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049" y="1291671"/>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049" y="3000800"/>
            <a:ext cx="2847975" cy="189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0049" y="4961348"/>
            <a:ext cx="28479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419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arn(inVertical)">
                                      <p:cBhvr>
                                        <p:cTn id="12" dur="500"/>
                                        <p:tgtEl>
                                          <p:spTgt spid="7170"/>
                                        </p:tgtEl>
                                      </p:cBhvr>
                                    </p:animEffect>
                                  </p:childTnLst>
                                </p:cTn>
                              </p:par>
                              <p:par>
                                <p:cTn id="13" presetID="16" presetClass="entr" presetSubtype="21" fill="hold" nodeType="with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barn(inVertical)">
                                      <p:cBhvr>
                                        <p:cTn id="15" dur="500"/>
                                        <p:tgtEl>
                                          <p:spTgt spid="7171"/>
                                        </p:tgtEl>
                                      </p:cBhvr>
                                    </p:animEffect>
                                  </p:childTnLst>
                                </p:cTn>
                              </p:par>
                              <p:par>
                                <p:cTn id="16" presetID="16" presetClass="entr" presetSubtype="21" fill="hold" nodeType="with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barn(inVertical)">
                                      <p:cBhvr>
                                        <p:cTn id="18"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144409" y="2313451"/>
            <a:ext cx="1928983" cy="3388103"/>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II. CÔNG TÁC TUYỂN SINH, ĐÀO TẠO TRONG CÁC TRƯỜNG QUÂN ĐỘI NHÂN DÂN</a:t>
            </a:r>
          </a:p>
          <a:p>
            <a:pPr algn="ctr"/>
            <a:r>
              <a:rPr lang="vi-VN" sz="2000" b="1">
                <a:solidFill>
                  <a:schemeClr val="tx1"/>
                </a:solidFill>
                <a:latin typeface="Times New Roman" panose="02020603050405020304" pitchFamily="18" charset="0"/>
                <a:cs typeface="Times New Roman" panose="02020603050405020304" pitchFamily="18" charset="0"/>
              </a:rPr>
              <a:t>VIỆT NAM</a:t>
            </a:r>
          </a:p>
        </p:txBody>
      </p:sp>
      <p:sp>
        <p:nvSpPr>
          <p:cNvPr id="5" name="AutoShape 2" descr="Mua Luật Nghĩa Vụ Quân Sự (Hiện Hành) tại Sách Luật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ua Luật Nghĩa Vụ Quân Sự (Hiện Hành) tại Sách Luật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ua Luật Nghĩa Vụ Quân Sự (Hiện Hành) tại Sách Luật Onli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50753" y="1239719"/>
            <a:ext cx="6481767" cy="956544"/>
          </a:xfrm>
          <a:prstGeom prst="rect">
            <a:avLst/>
          </a:prstGeom>
          <a:solidFill>
            <a:srgbClr val="CCFF66"/>
          </a:solidFill>
        </p:spPr>
        <p:txBody>
          <a:bodyPr wrap="square" rtlCol="0">
            <a:spAutoFit/>
          </a:bodyPr>
          <a:lstStyle/>
          <a:p>
            <a:pPr algn="just">
              <a:lnSpc>
                <a:spcPct val="117000"/>
              </a:lnSpc>
              <a:spcAft>
                <a:spcPts val="0"/>
              </a:spcAft>
            </a:pPr>
            <a:r>
              <a:rPr lang="vi-VN" sz="2400" b="1">
                <a:solidFill>
                  <a:srgbClr val="002060"/>
                </a:solidFill>
                <a:latin typeface="Times New Roman"/>
                <a:ea typeface="Times New Roman"/>
              </a:rPr>
              <a:t>2.  Công tác tuyển sinh và đào tạo</a:t>
            </a:r>
          </a:p>
          <a:p>
            <a:pPr algn="just">
              <a:lnSpc>
                <a:spcPct val="117000"/>
              </a:lnSpc>
              <a:spcAft>
                <a:spcPts val="0"/>
              </a:spcAft>
            </a:pPr>
            <a:r>
              <a:rPr lang="vi-VN" sz="2400" b="1" i="1">
                <a:latin typeface="Times New Roman"/>
                <a:ea typeface="Times New Roman"/>
              </a:rPr>
              <a:t>a) Một số nội dung cơ bản về công tác tuyển sinh</a:t>
            </a:r>
          </a:p>
        </p:txBody>
      </p:sp>
      <p:sp>
        <p:nvSpPr>
          <p:cNvPr id="4" name="AutoShape 4" descr="Một ngày huấn luyện của tân binh - VnExpr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Một ngày huấn luyện của tân binh - VnExpre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ột ngày huấn luyện của tân binh - VnExpre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ounded Rectangle 27"/>
          <p:cNvSpPr/>
          <p:nvPr/>
        </p:nvSpPr>
        <p:spPr>
          <a:xfrm>
            <a:off x="2250752" y="2820575"/>
            <a:ext cx="6450928" cy="2094190"/>
          </a:xfrm>
          <a:prstGeom prst="roundRect">
            <a:avLst/>
          </a:prstGeom>
          <a:solidFill>
            <a:srgbClr val="FFFFCC"/>
          </a:solidFill>
          <a:ln>
            <a:solidFill>
              <a:srgbClr val="FF0000"/>
            </a:solidFill>
          </a:ln>
        </p:spPr>
        <p:txBody>
          <a:bodyPr wrap="square">
            <a:spAutoFit/>
          </a:bodyPr>
          <a:lstStyle/>
          <a:p>
            <a:pPr lvl="0" algn="just">
              <a:lnSpc>
                <a:spcPct val="117000"/>
              </a:lnSpc>
              <a:spcAft>
                <a:spcPts val="0"/>
              </a:spcAft>
            </a:pPr>
            <a:r>
              <a:rPr lang="vi-VN" sz="2000">
                <a:latin typeface="Times New Roman"/>
                <a:ea typeface="Times New Roman"/>
              </a:rPr>
              <a:t>– Tiêu chuẩn tuyển sinh</a:t>
            </a:r>
          </a:p>
          <a:p>
            <a:pPr lvl="0" algn="just">
              <a:lnSpc>
                <a:spcPct val="117000"/>
              </a:lnSpc>
              <a:spcAft>
                <a:spcPts val="0"/>
              </a:spcAft>
            </a:pPr>
            <a:r>
              <a:rPr lang="vi-VN" sz="2000">
                <a:latin typeface="Times New Roman"/>
                <a:ea typeface="Times New Roman"/>
              </a:rPr>
              <a:t>+ Tiêu chuẩn về chính trị, đạo đức</a:t>
            </a:r>
          </a:p>
          <a:p>
            <a:pPr lvl="0" algn="just">
              <a:lnSpc>
                <a:spcPct val="117000"/>
              </a:lnSpc>
              <a:spcAft>
                <a:spcPts val="0"/>
              </a:spcAft>
            </a:pPr>
            <a:r>
              <a:rPr lang="vi-VN" sz="2000">
                <a:latin typeface="Times New Roman"/>
                <a:ea typeface="Times New Roman"/>
              </a:rPr>
              <a:t>+ Tiêu chuẩn về văn hoá </a:t>
            </a:r>
            <a:endParaRPr lang="en-US" sz="2000">
              <a:latin typeface="Times New Roman"/>
              <a:ea typeface="Times New Roman"/>
            </a:endParaRPr>
          </a:p>
          <a:p>
            <a:pPr lvl="0" algn="just">
              <a:lnSpc>
                <a:spcPct val="117000"/>
              </a:lnSpc>
              <a:spcAft>
                <a:spcPts val="0"/>
              </a:spcAft>
            </a:pPr>
            <a:r>
              <a:rPr lang="vi-VN" sz="2000">
                <a:latin typeface="Times New Roman"/>
                <a:ea typeface="Times New Roman"/>
              </a:rPr>
              <a:t>+ Tiêu chuẩn về độ tuổi (tính đến năm dự tuyển</a:t>
            </a:r>
            <a:endParaRPr lang="en-US" sz="2000">
              <a:latin typeface="Times New Roman"/>
              <a:ea typeface="Times New Roman"/>
            </a:endParaRPr>
          </a:p>
          <a:p>
            <a:pPr lvl="0" algn="just">
              <a:lnSpc>
                <a:spcPct val="117000"/>
              </a:lnSpc>
              <a:spcAft>
                <a:spcPts val="0"/>
              </a:spcAft>
            </a:pPr>
            <a:r>
              <a:rPr lang="vi-VN" sz="2000">
                <a:latin typeface="Times New Roman"/>
                <a:ea typeface="Times New Roman"/>
              </a:rPr>
              <a:t>+ Tiêu chuẩn về sức khoẻ</a:t>
            </a:r>
          </a:p>
        </p:txBody>
      </p:sp>
      <p:sp>
        <p:nvSpPr>
          <p:cNvPr id="3" name="Rounded Rectangle 2"/>
          <p:cNvSpPr/>
          <p:nvPr/>
        </p:nvSpPr>
        <p:spPr>
          <a:xfrm>
            <a:off x="2250752" y="2232573"/>
            <a:ext cx="6450928" cy="500563"/>
          </a:xfrm>
          <a:prstGeom prst="roundRect">
            <a:avLst/>
          </a:prstGeom>
          <a:solidFill>
            <a:schemeClr val="accent1">
              <a:lumMod val="20000"/>
              <a:lumOff val="80000"/>
            </a:schemeClr>
          </a:solidFill>
          <a:ln>
            <a:solidFill>
              <a:srgbClr val="FF0000"/>
            </a:solidFill>
          </a:ln>
        </p:spPr>
        <p:txBody>
          <a:bodyPr wrap="square">
            <a:spAutoFit/>
          </a:bodyPr>
          <a:lstStyle/>
          <a:p>
            <a:pPr lvl="0" algn="just">
              <a:lnSpc>
                <a:spcPct val="117000"/>
              </a:lnSpc>
              <a:spcAft>
                <a:spcPts val="0"/>
              </a:spcAft>
            </a:pPr>
            <a:r>
              <a:rPr lang="vi-VN" sz="2000" b="1" i="1">
                <a:latin typeface="Times New Roman"/>
                <a:ea typeface="Times New Roman"/>
              </a:rPr>
              <a:t> </a:t>
            </a:r>
            <a:r>
              <a:rPr lang="vi-VN" sz="2000" i="1">
                <a:latin typeface="Times New Roman"/>
                <a:ea typeface="Times New Roman"/>
              </a:rPr>
              <a:t>Tổ chức tuyển sinh trình độ đại học, cao đẳng hệ chính quy</a:t>
            </a:r>
            <a:endParaRPr lang="en-US" sz="2000">
              <a:latin typeface="Times New Roman"/>
              <a:ea typeface="Calibri"/>
            </a:endParaRPr>
          </a:p>
        </p:txBody>
      </p:sp>
      <p:grpSp>
        <p:nvGrpSpPr>
          <p:cNvPr id="30" name="Group 29"/>
          <p:cNvGrpSpPr/>
          <p:nvPr/>
        </p:nvGrpSpPr>
        <p:grpSpPr>
          <a:xfrm>
            <a:off x="0" y="-1"/>
            <a:ext cx="12258756" cy="1155306"/>
            <a:chOff x="-593434" y="-1714500"/>
            <a:chExt cx="12258756" cy="1155306"/>
          </a:xfrm>
        </p:grpSpPr>
        <p:sp>
          <p:nvSpPr>
            <p:cNvPr id="31" name="Rectangle 30"/>
            <p:cNvSpPr/>
            <p:nvPr/>
          </p:nvSpPr>
          <p:spPr>
            <a:xfrm>
              <a:off x="-593434" y="-1714500"/>
              <a:ext cx="12258756"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r>
                <a:rPr lang="vi-VN" sz="2600" b="1" dirty="0">
                  <a:solidFill>
                    <a:schemeClr val="tx1"/>
                  </a:solidFill>
                  <a:latin typeface="Times New Roman"/>
                  <a:ea typeface="Calibri"/>
                </a:rPr>
                <a:t>CÔNG TÁC TUYỂN SINH, ĐÀO TẠO TRONG CÁC TRƯỜNG QUÂN ĐỘI </a:t>
              </a:r>
              <a:endParaRPr lang="en-US" sz="2600" b="1" dirty="0">
                <a:solidFill>
                  <a:schemeClr val="tx1"/>
                </a:solidFill>
                <a:latin typeface="Times New Roman"/>
                <a:ea typeface="Calibri"/>
              </a:endParaRPr>
            </a:p>
            <a:p>
              <a:pPr algn="ctr">
                <a:lnSpc>
                  <a:spcPct val="130000"/>
                </a:lnSpc>
                <a:spcAft>
                  <a:spcPts val="0"/>
                </a:spcAft>
              </a:pPr>
              <a:r>
                <a:rPr lang="vi-VN" sz="2600" b="1" dirty="0">
                  <a:solidFill>
                    <a:schemeClr val="tx1"/>
                  </a:solidFill>
                  <a:latin typeface="Times New Roman"/>
                  <a:ea typeface="Calibri"/>
                </a:rPr>
                <a:t>NHÂN DÂN VIỆT NAM VÀ CÔNG AN NHÂN DÂN VIỆT NAM</a:t>
              </a:r>
              <a:endParaRPr lang="en-US" sz="2600" b="1" dirty="0">
                <a:solidFill>
                  <a:schemeClr val="tx1"/>
                </a:solidFill>
                <a:latin typeface="Times New Roman"/>
                <a:ea typeface="Calibri"/>
              </a:endParaRPr>
            </a:p>
          </p:txBody>
        </p:sp>
        <p:cxnSp>
          <p:nvCxnSpPr>
            <p:cNvPr id="32" name="Straight Connector 31"/>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KHÁM PHÁ</a:t>
            </a:r>
            <a:endParaRPr lang="en-US" sz="2400" b="1">
              <a:latin typeface="+mj-l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358" y="4071802"/>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8358" y="1972850"/>
            <a:ext cx="26860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665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7146302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5549</TotalTime>
  <Words>3724</Words>
  <Application>Microsoft Office PowerPoint</Application>
  <PresentationFormat>Widescreen</PresentationFormat>
  <Paragraphs>254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Times New Roman</vt:lpstr>
      <vt:lpstr>Calibri Light</vt:lpstr>
      <vt:lpstr>Mongolian Baiti</vt:lpstr>
      <vt:lpstr>Calibri</vt:lpstr>
      <vt:lpstr>Office Theme</vt:lpstr>
      <vt:lpstr>SỞ GIÁO DỤC VÀ ĐÀO TẠO BÌNH ĐỊNH TRƯỜNG THPT NGÔ LÊ TÂN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Tien La</cp:lastModifiedBy>
  <cp:revision>1075</cp:revision>
  <dcterms:created xsi:type="dcterms:W3CDTF">2022-04-30T11:42:35Z</dcterms:created>
  <dcterms:modified xsi:type="dcterms:W3CDTF">2025-01-25T04:14:55Z</dcterms:modified>
</cp:coreProperties>
</file>