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46"/>
  </p:notesMasterIdLst>
  <p:sldIdLst>
    <p:sldId id="642" r:id="rId2"/>
    <p:sldId id="544" r:id="rId3"/>
    <p:sldId id="434" r:id="rId4"/>
    <p:sldId id="597" r:id="rId5"/>
    <p:sldId id="599" r:id="rId6"/>
    <p:sldId id="600" r:id="rId7"/>
    <p:sldId id="602" r:id="rId8"/>
    <p:sldId id="603" r:id="rId9"/>
    <p:sldId id="604" r:id="rId10"/>
    <p:sldId id="605" r:id="rId11"/>
    <p:sldId id="606" r:id="rId12"/>
    <p:sldId id="608" r:id="rId13"/>
    <p:sldId id="607" r:id="rId14"/>
    <p:sldId id="609" r:id="rId15"/>
    <p:sldId id="611" r:id="rId16"/>
    <p:sldId id="612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10" r:id="rId37"/>
    <p:sldId id="633" r:id="rId38"/>
    <p:sldId id="632" r:id="rId39"/>
    <p:sldId id="634" r:id="rId40"/>
    <p:sldId id="636" r:id="rId41"/>
    <p:sldId id="637" r:id="rId42"/>
    <p:sldId id="638" r:id="rId43"/>
    <p:sldId id="639" r:id="rId44"/>
    <p:sldId id="640" r:id="rId45"/>
  </p:sldIdLst>
  <p:sldSz cx="12192000" cy="6858000"/>
  <p:notesSz cx="6735763" cy="9866313"/>
  <p:defaultTextStyle>
    <a:defPPr>
      <a:defRPr lang="en-US"/>
    </a:defPPr>
    <a:lvl1pPr marL="0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566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137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716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270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2844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7413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1968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6551" algn="l" defTabSz="909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1"/>
    <a:srgbClr val="FFFF33"/>
    <a:srgbClr val="0060A8"/>
    <a:srgbClr val="93E3FF"/>
    <a:srgbClr val="98FEB0"/>
    <a:srgbClr val="E59FD1"/>
    <a:srgbClr val="DA76BD"/>
    <a:srgbClr val="F4B870"/>
    <a:srgbClr val="B2DE82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>
      <p:cViewPr varScale="1">
        <p:scale>
          <a:sx n="109" d="100"/>
          <a:sy n="109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495FE-5773-4B95-9215-4FB09129851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A92D-D7B4-4A6E-975E-2569A03C5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566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137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716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270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844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413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1968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6551" algn="l" defTabSz="909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33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21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7253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27603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5343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5515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700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8609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88540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0916" tIns="45460" rIns="90916" bIns="45460" anchor="ctr"/>
          <a:lstStyle/>
          <a:p>
            <a:pPr algn="ctr" defTabSz="681856">
              <a:defRPr/>
            </a:pPr>
            <a:endParaRPr lang="id-ID" sz="110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224932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38810-190F-4319-A2B3-E1113E9B9F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7257"/>
            <a:ext cx="12192000" cy="6865258"/>
          </a:xfrm>
          <a:prstGeom prst="rect">
            <a:avLst/>
          </a:prstGeom>
          <a:blipFill dpi="0" rotWithShape="0"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387" r="-2038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3" kern="0">
              <a:solidFill>
                <a:prstClr val="white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3500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id-ID" sz="1013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517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662" r:id="rId17"/>
    <p:sldLayoutId id="2147483663" r:id="rId18"/>
    <p:sldLayoutId id="2147483803" r:id="rId19"/>
    <p:sldLayoutId id="2147483804" r:id="rId20"/>
    <p:sldLayoutId id="2147483815" r:id="rId21"/>
    <p:sldLayoutId id="2147483816" r:id="rId22"/>
    <p:sldLayoutId id="2147483827" r:id="rId23"/>
    <p:sldLayoutId id="2147483828" r:id="rId24"/>
    <p:sldLayoutId id="2147483869" r:id="rId25"/>
    <p:sldLayoutId id="2147483870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>
            <a:extLst>
              <a:ext uri="{FF2B5EF4-FFF2-40B4-BE49-F238E27FC236}">
                <a16:creationId xmlns:a16="http://schemas.microsoft.com/office/drawing/2014/main" id="{F3FF4772-D7C8-4255-AF8E-2D7693E7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9" y="219430"/>
            <a:ext cx="1843088" cy="8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6930F2A3-35D8-4F2E-B47F-F69419C05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96" y="219430"/>
            <a:ext cx="1835150" cy="85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rapezoid 28">
            <a:extLst>
              <a:ext uri="{FF2B5EF4-FFF2-40B4-BE49-F238E27FC236}">
                <a16:creationId xmlns:a16="http://schemas.microsoft.com/office/drawing/2014/main" id="{C2316829-37E9-4C47-A5E1-22B92CCCA7BF}"/>
              </a:ext>
            </a:extLst>
          </p:cNvPr>
          <p:cNvSpPr/>
          <p:nvPr/>
        </p:nvSpPr>
        <p:spPr bwMode="auto">
          <a:xfrm>
            <a:off x="2503055" y="124591"/>
            <a:ext cx="7171197" cy="898522"/>
          </a:xfrm>
          <a:prstGeom prst="trapezoid">
            <a:avLst>
              <a:gd name="adj" fmla="val 21078"/>
            </a:avLst>
          </a:prstGeom>
          <a:solidFill>
            <a:srgbClr val="CC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4C9E7-A9CA-4DE9-A09A-F32ED7E928B4}"/>
              </a:ext>
            </a:extLst>
          </p:cNvPr>
          <p:cNvSpPr/>
          <p:nvPr/>
        </p:nvSpPr>
        <p:spPr>
          <a:xfrm>
            <a:off x="1768980" y="3095674"/>
            <a:ext cx="8822820" cy="175834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lvl="0" algn="ctr" defTabSz="457200">
              <a:defRPr/>
            </a:pPr>
            <a:r>
              <a:rPr lang="en-US" altLang="en-US" sz="3200" dirty="0">
                <a:solidFill>
                  <a:srgbClr val="0000FF"/>
                </a:solidFill>
                <a:latin typeface="Verdana" panose="020B0604030504040204" pitchFamily="34" charset="0"/>
              </a:rPr>
              <a:t>BÀI 2 </a:t>
            </a:r>
          </a:p>
          <a:p>
            <a:pPr lvl="0" algn="ctr" defTabSz="457200"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CHỨC QUÂN ĐỘI VÀ </a:t>
            </a:r>
          </a:p>
          <a:p>
            <a:pPr lvl="0" algn="ctr" defTabSz="457200"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AN NHÂN DÂN VIỆT NAM</a:t>
            </a:r>
            <a:r>
              <a:rPr lang="en-US" altLang="en-US" sz="3600" b="1" dirty="0">
                <a:solidFill>
                  <a:srgbClr val="82B6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82B6F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endParaRPr lang="en-US" altLang="en-US" sz="36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B4D3B3-FCD7-4513-AFDF-AA7E422D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648" y="2202297"/>
            <a:ext cx="2179178" cy="74844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B80F89C-3896-4A10-8C40-367D22DCFD21}"/>
              </a:ext>
            </a:extLst>
          </p:cNvPr>
          <p:cNvGrpSpPr/>
          <p:nvPr/>
        </p:nvGrpSpPr>
        <p:grpSpPr>
          <a:xfrm>
            <a:off x="2539338" y="5875448"/>
            <a:ext cx="6966442" cy="725267"/>
            <a:chOff x="1314476" y="5619060"/>
            <a:chExt cx="6515047" cy="8660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9FC501-7FA7-49DC-BCF0-2D86597DF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476" y="5619060"/>
              <a:ext cx="6515047" cy="86607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6BC5DF-AB7B-46F9-A1CD-4D652E1872DA}"/>
                </a:ext>
              </a:extLst>
            </p:cNvPr>
            <p:cNvSpPr/>
            <p:nvPr/>
          </p:nvSpPr>
          <p:spPr>
            <a:xfrm>
              <a:off x="2165022" y="5792544"/>
              <a:ext cx="4889182" cy="377720"/>
            </a:xfrm>
            <a:prstGeom prst="rect">
              <a:avLst/>
            </a:prstGeom>
            <a:noFill/>
          </p:spPr>
          <p:txBody>
            <a:bodyPr wrap="none" lIns="91440" tIns="45720" rIns="91440" bIns="45720" numCol="1">
              <a:prstTxWarp prst="textPlain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vi-VN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Phù Cát, tháng </a:t>
              </a:r>
              <a:r>
                <a:rPr lang="en-US" sz="5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vi-VN" sz="5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năm </a:t>
              </a:r>
              <a:r>
                <a:rPr lang="vi-VN" sz="5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202</a:t>
              </a:r>
              <a:r>
                <a:rPr lang="en-US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62AF43-E75F-4EBA-B4FE-72ADD097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445" y="168706"/>
            <a:ext cx="4640517" cy="9209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vi-VN" sz="1850" b="1" dirty="0">
                <a:solidFill>
                  <a:srgbClr val="FFFF00"/>
                </a:solidFill>
              </a:rPr>
              <a:t>SỞ GIÁO DỤC VÀ ĐÀO TẠO BÌNH ĐỊNH</a:t>
            </a:r>
            <a:r>
              <a:rPr lang="en-US" sz="1850" b="1" dirty="0">
                <a:solidFill>
                  <a:srgbClr val="FFFF00"/>
                </a:solidFill>
              </a:rPr>
              <a:t/>
            </a:r>
            <a:br>
              <a:rPr lang="en-US" sz="1850" b="1" dirty="0">
                <a:solidFill>
                  <a:srgbClr val="FFFF00"/>
                </a:solidFill>
              </a:rPr>
            </a:br>
            <a:r>
              <a:rPr lang="vi-VN" sz="1850" b="1" dirty="0">
                <a:solidFill>
                  <a:srgbClr val="FFFF00"/>
                </a:solidFill>
              </a:rPr>
              <a:t>TRƯỜNG THPT NGÔ LÊ TÂN</a:t>
            </a:r>
            <a:endParaRPr lang="en-US" sz="185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55DC0-7DB2-4893-8066-D813A77D24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96" y="124591"/>
            <a:ext cx="906149" cy="903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A7B3F-2DCF-C099-4047-01F40B32E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11" y="56790"/>
            <a:ext cx="1321985" cy="10298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A66F70-2AAF-9A8D-3355-E2681A9CD26D}"/>
              </a:ext>
            </a:extLst>
          </p:cNvPr>
          <p:cNvSpPr txBox="1"/>
          <p:nvPr/>
        </p:nvSpPr>
        <p:spPr>
          <a:xfrm>
            <a:off x="3792220" y="1521325"/>
            <a:ext cx="512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MÔN: 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Mongolian Baiti" panose="03000500000000000000" pitchFamily="66" charset="0"/>
              </a:rPr>
              <a:t>GDQP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Mongolian Baiti" panose="03000500000000000000" pitchFamily="66" charset="0"/>
              </a:rPr>
              <a:t> &amp;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Mongolian Baiti" panose="03000500000000000000" pitchFamily="66" charset="0"/>
              </a:rPr>
              <a:t> AN </a:t>
            </a:r>
            <a:r>
              <a:rPr lang="vi-VN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Mongolian Baiti" panose="03000500000000000000" pitchFamily="66" charset="0"/>
              </a:rPr>
              <a:t>– LỚP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D8B4BC-6CB6-D0BF-0D48-15BC92254C42}"/>
              </a:ext>
            </a:extLst>
          </p:cNvPr>
          <p:cNvSpPr txBox="1"/>
          <p:nvPr/>
        </p:nvSpPr>
        <p:spPr>
          <a:xfrm>
            <a:off x="7307627" y="5105842"/>
            <a:ext cx="380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GV. NGUYỄN QUỐC MY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7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981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Quân hiệu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664"/>
          <a:stretch/>
        </p:blipFill>
        <p:spPr>
          <a:xfrm>
            <a:off x="1936496" y="3973368"/>
            <a:ext cx="2209800" cy="2127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92" y="3487684"/>
            <a:ext cx="3150616" cy="2826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6434" r="7563" b="49579"/>
          <a:stretch/>
        </p:blipFill>
        <p:spPr>
          <a:xfrm>
            <a:off x="8398919" y="5037320"/>
            <a:ext cx="3031081" cy="1555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26020"/>
          <a:stretch/>
        </p:blipFill>
        <p:spPr>
          <a:xfrm>
            <a:off x="8305800" y="2044134"/>
            <a:ext cx="3013473" cy="28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quân hàm, cấp hiệu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03161"/>
              </p:ext>
            </p:extLst>
          </p:nvPr>
        </p:nvGraphicFramePr>
        <p:xfrm>
          <a:off x="1905000" y="2995330"/>
          <a:ext cx="9372600" cy="3753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quân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401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tướng,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Chuẩn Đô đốc Hải quân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tướng,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Đô đốc Hải quân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1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quân hàm, cấp hiệu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82713"/>
              </p:ext>
            </p:extLst>
          </p:nvPr>
        </p:nvGraphicFramePr>
        <p:xfrm>
          <a:off x="1981200" y="3276600"/>
          <a:ext cx="9144000" cy="2928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 hiệu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viền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tươi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đội Biên phòng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 xanh lá cây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tươi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 không – Không quân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 quân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tím than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sát biển Việt Nam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xanh dương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5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64" y="304800"/>
            <a:ext cx="9226536" cy="6066928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381000" y="2133600"/>
            <a:ext cx="1562100" cy="1938992"/>
          </a:xfrm>
          <a:prstGeom prst="homePlate">
            <a:avLst>
              <a:gd name="adj" fmla="val 21646"/>
            </a:avLst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quân hàm, cấp hiệu Lục quân</a:t>
            </a:r>
          </a:p>
        </p:txBody>
      </p:sp>
    </p:spTree>
    <p:extLst>
      <p:ext uri="{BB962C8B-B14F-4D97-AF65-F5344CB8AC3E}">
        <p14:creationId xmlns:p14="http://schemas.microsoft.com/office/powerpoint/2010/main" val="64165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870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50292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00" y="3124200"/>
            <a:ext cx="9000000" cy="14095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0200" y="4648200"/>
            <a:ext cx="55626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hiệu của quân nhân chuyên nghiệp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100" y="5496095"/>
            <a:ext cx="9028571" cy="1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828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429000"/>
            <a:ext cx="10439400" cy="25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1828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352800"/>
            <a:ext cx="10668000" cy="22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33614" y="3027328"/>
            <a:ext cx="3805240" cy="3148013"/>
            <a:chOff x="1981199" y="3100387"/>
            <a:chExt cx="3805240" cy="31480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750" t="3264" r="83600" b="14519"/>
            <a:stretch/>
          </p:blipFill>
          <p:spPr>
            <a:xfrm>
              <a:off x="1981199" y="3124200"/>
              <a:ext cx="990601" cy="3124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86955" b="12348"/>
            <a:stretch/>
          </p:blipFill>
          <p:spPr>
            <a:xfrm>
              <a:off x="3948113" y="3276600"/>
              <a:ext cx="914400" cy="28842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r="87095" b="10539"/>
            <a:stretch/>
          </p:blipFill>
          <p:spPr>
            <a:xfrm>
              <a:off x="2943225" y="3100387"/>
              <a:ext cx="914400" cy="30842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r="87894"/>
            <a:stretch/>
          </p:blipFill>
          <p:spPr>
            <a:xfrm>
              <a:off x="4948239" y="3276600"/>
              <a:ext cx="838200" cy="290476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877053" y="3032091"/>
            <a:ext cx="3757615" cy="3128781"/>
            <a:chOff x="6481762" y="3036672"/>
            <a:chExt cx="3757615" cy="31287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4137" t="2256" r="62213" b="15529"/>
            <a:stretch/>
          </p:blipFill>
          <p:spPr>
            <a:xfrm>
              <a:off x="6481762" y="3036672"/>
              <a:ext cx="990600" cy="312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20433" r="64512" b="10539"/>
            <a:stretch/>
          </p:blipFill>
          <p:spPr>
            <a:xfrm>
              <a:off x="7439025" y="3036672"/>
              <a:ext cx="1066800" cy="30842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21742" r="65213" b="10577"/>
            <a:stretch/>
          </p:blipFill>
          <p:spPr>
            <a:xfrm>
              <a:off x="8410576" y="3124200"/>
              <a:ext cx="990600" cy="30366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20911" r="66983"/>
            <a:stretch/>
          </p:blipFill>
          <p:spPr>
            <a:xfrm>
              <a:off x="9401176" y="3260691"/>
              <a:ext cx="838201" cy="2904762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3462343" y="6165815"/>
            <a:ext cx="1652585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Lục quân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72290" y="6178483"/>
            <a:ext cx="404811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không – Không quân</a:t>
            </a:r>
          </a:p>
        </p:txBody>
      </p:sp>
    </p:spTree>
    <p:extLst>
      <p:ext uri="{BB962C8B-B14F-4D97-AF65-F5344CB8AC3E}">
        <p14:creationId xmlns:p14="http://schemas.microsoft.com/office/powerpoint/2010/main" val="32011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93248" y="6165815"/>
            <a:ext cx="1652585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Hải quân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31886" y="6165815"/>
            <a:ext cx="1890704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Biên phòng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3054283"/>
            <a:ext cx="3824281" cy="3144011"/>
            <a:chOff x="1981200" y="3054283"/>
            <a:chExt cx="3824281" cy="314401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44625" t="2369" r="42775" b="15415"/>
            <a:stretch/>
          </p:blipFill>
          <p:spPr>
            <a:xfrm>
              <a:off x="1981200" y="3054283"/>
              <a:ext cx="914400" cy="3124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43016" r="43004" b="10539"/>
            <a:stretch/>
          </p:blipFill>
          <p:spPr>
            <a:xfrm>
              <a:off x="2895600" y="3081517"/>
              <a:ext cx="990600" cy="30842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44571" t="2312" r="42384" b="10577"/>
            <a:stretch/>
          </p:blipFill>
          <p:spPr>
            <a:xfrm>
              <a:off x="3871909" y="3293532"/>
              <a:ext cx="957263" cy="28746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44022" r="42771"/>
            <a:stretch/>
          </p:blipFill>
          <p:spPr>
            <a:xfrm>
              <a:off x="4891081" y="3293532"/>
              <a:ext cx="914400" cy="290476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3666" y="3054283"/>
            <a:ext cx="3814756" cy="3162480"/>
            <a:chOff x="6543666" y="3054283"/>
            <a:chExt cx="3814756" cy="316248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64575" t="2369" r="22825" b="15415"/>
            <a:stretch/>
          </p:blipFill>
          <p:spPr>
            <a:xfrm>
              <a:off x="6543666" y="3054283"/>
              <a:ext cx="914400" cy="3124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4524" r="20420" b="10539"/>
            <a:stretch/>
          </p:blipFill>
          <p:spPr>
            <a:xfrm>
              <a:off x="7410438" y="3074234"/>
              <a:ext cx="1066800" cy="30842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65226" r="20642" b="8224"/>
            <a:stretch/>
          </p:blipFill>
          <p:spPr>
            <a:xfrm>
              <a:off x="8477238" y="3244963"/>
              <a:ext cx="990600" cy="29718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/>
            <a:srcRect l="67134" r="19660"/>
            <a:stretch/>
          </p:blipFill>
          <p:spPr>
            <a:xfrm>
              <a:off x="9444022" y="3235438"/>
              <a:ext cx="914400" cy="29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3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10210800" cy="919401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39203" y="6086268"/>
            <a:ext cx="253884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biển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43400" y="2886091"/>
            <a:ext cx="3780535" cy="3124200"/>
            <a:chOff x="2119748" y="3041615"/>
            <a:chExt cx="3780535" cy="31242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83868" t="4010" b="13774"/>
            <a:stretch/>
          </p:blipFill>
          <p:spPr>
            <a:xfrm>
              <a:off x="2119748" y="3041615"/>
              <a:ext cx="1170704" cy="3124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87108" b="9433"/>
            <a:stretch/>
          </p:blipFill>
          <p:spPr>
            <a:xfrm>
              <a:off x="3106026" y="3043400"/>
              <a:ext cx="913514" cy="312241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/>
            <a:srcRect l="86967" b="8224"/>
            <a:stretch/>
          </p:blipFill>
          <p:spPr>
            <a:xfrm>
              <a:off x="4092294" y="3194015"/>
              <a:ext cx="913524" cy="29718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l="88044"/>
            <a:stretch/>
          </p:blipFill>
          <p:spPr>
            <a:xfrm>
              <a:off x="5072474" y="3261053"/>
              <a:ext cx="827809" cy="29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1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00400" y="124586"/>
            <a:ext cx="5715000" cy="707886"/>
          </a:xfrm>
          <a:prstGeom prst="rect">
            <a:avLst/>
          </a:prstGeom>
          <a:solidFill>
            <a:srgbClr val="B2D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40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7076" y="1905000"/>
            <a:ext cx="10207879" cy="3352800"/>
            <a:chOff x="1077076" y="1905000"/>
            <a:chExt cx="10207879" cy="3352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3800" y="1905000"/>
              <a:ext cx="3741155" cy="3352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076" y="2133600"/>
              <a:ext cx="6466724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81435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7315200" cy="51077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Hệ thống tổ chức của Công an nhân dân Việt Nam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679399" y="2492235"/>
            <a:ext cx="9579528" cy="2418002"/>
            <a:chOff x="1679399" y="2492235"/>
            <a:chExt cx="9579528" cy="2418002"/>
          </a:xfrm>
        </p:grpSpPr>
        <p:sp>
          <p:nvSpPr>
            <p:cNvPr id="14" name="Rectangle 13"/>
            <p:cNvSpPr/>
            <p:nvPr/>
          </p:nvSpPr>
          <p:spPr>
            <a:xfrm>
              <a:off x="1679399" y="3368954"/>
              <a:ext cx="1467814" cy="4939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CÔNG AN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39480" y="2492235"/>
              <a:ext cx="1755227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CÁC TỈNH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39480" y="3923805"/>
              <a:ext cx="1806187" cy="9864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PHỐ TRỰC THUỘC TRUNG ƯƠNG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11419" y="3284141"/>
              <a:ext cx="2017569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HUYỆN/ QUẬN/ THỊ XÃ/ THÀNH PHỐ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28953" y="3300040"/>
              <a:ext cx="2029974" cy="6516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AN XÃ/ PHƯỜNG/ THỊ TRẤN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13763" y="2824787"/>
              <a:ext cx="9728" cy="1599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3"/>
            </p:cNvCxnSpPr>
            <p:nvPr/>
          </p:nvCxnSpPr>
          <p:spPr>
            <a:xfrm>
              <a:off x="3147213" y="3615947"/>
              <a:ext cx="376278" cy="99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5" idx="1"/>
            </p:cNvCxnSpPr>
            <p:nvPr/>
          </p:nvCxnSpPr>
          <p:spPr>
            <a:xfrm flipV="1">
              <a:off x="3523491" y="2818056"/>
              <a:ext cx="315989" cy="67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7" idx="1"/>
            </p:cNvCxnSpPr>
            <p:nvPr/>
          </p:nvCxnSpPr>
          <p:spPr>
            <a:xfrm>
              <a:off x="3521525" y="4417021"/>
              <a:ext cx="3179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19800" y="2818055"/>
              <a:ext cx="12879" cy="16064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5" idx="3"/>
            </p:cNvCxnSpPr>
            <p:nvPr/>
          </p:nvCxnSpPr>
          <p:spPr>
            <a:xfrm>
              <a:off x="5594707" y="2818056"/>
              <a:ext cx="443450" cy="6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7" idx="3"/>
            </p:cNvCxnSpPr>
            <p:nvPr/>
          </p:nvCxnSpPr>
          <p:spPr>
            <a:xfrm>
              <a:off x="5645667" y="4417021"/>
              <a:ext cx="3741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18" idx="1"/>
            </p:cNvCxnSpPr>
            <p:nvPr/>
          </p:nvCxnSpPr>
          <p:spPr>
            <a:xfrm>
              <a:off x="6046686" y="3609961"/>
              <a:ext cx="46473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8" idx="3"/>
              <a:endCxn id="20" idx="1"/>
            </p:cNvCxnSpPr>
            <p:nvPr/>
          </p:nvCxnSpPr>
          <p:spPr>
            <a:xfrm>
              <a:off x="8528988" y="3609962"/>
              <a:ext cx="699965" cy="158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8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Bộ Công 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27" y="2970310"/>
            <a:ext cx="4336473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1600200" y="2985881"/>
            <a:ext cx="5649191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Đảng, Nhà nước về bảo vệ an ninh quốc gia, bảo đảm trật tự, an 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xã hội, đấu tranh phòng chống tội phạm; quản lí nhà nước về bảo vệ an ninh quốc 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4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5105399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An ninh mạng và phòng, chống tội phạm sử dụng công nghệ cao: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và thực hiện quản lí nhà nước về an ninh mạng; thực hiện các biện 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vụ bảo vệ an ninh mạng và phòng, chống tội phạm mạng theo quy định 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 luật.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04217"/>
            <a:ext cx="4470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81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075612"/>
            <a:ext cx="4038599" cy="255389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hình sự: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thực hiện các biện pháp nghiệp 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ngừa, phát hiện, điều tra, xử lí các tội phạm về trật tự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075612"/>
            <a:ext cx="5289550" cy="3595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39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075612"/>
            <a:ext cx="3962400" cy="296251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điều tra tội phạm về ma tuý: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thực hiện 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nghiệp vụ để phòng ngừa, phát hiện, điều tra, xử lí các loại tội phạm về ma tuý.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75612"/>
            <a:ext cx="5248275" cy="3501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43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51816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quản lí hành chính về trật tự xã hội: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quản lí hành chính về trật tự xã hội; thực hiện các biện pháp nghiệp vụ 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phục vụ công tác phòng ngừa, phát hiện, đấu tranh chống tội phạm và các hành 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phạm pháp luật theo quy định của pháp luật.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63" y="3020516"/>
            <a:ext cx="4956125" cy="374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42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phòng cháy, chữa cháy và cứu nạn, cứu hộ: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thực hiện quản lí nhà nước về phòng cháy, chữa cháy; thực hiện các biện 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nghiệp vụ phòng cháy, chữa cháy và cứu nạn, cứu hộ theo quy định.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85881"/>
            <a:ext cx="4911436" cy="3683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46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Cục Cảnh sát giao thông: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mưu, hướng dẫn và tổ chức thực hiện bảo 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trật tự, an toàn giao thông đường bộ, đường sắt và đường thuỷ nội địa; phòng ngừa,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đấu tranh với các loại tội phạm và vi phạm trật tự, an toàn xã hội trên các 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thông theo quy định.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45" y="3080722"/>
            <a:ext cx="5029200" cy="359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85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377975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Tư lệnh Cảnh vệ: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và thực hiện công tác cảnh vệ để bảo đảm an 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tuyệt đối cho cán bộ lãnh đạo cấp cao của Đảng và Nhà nước, khách quốc tế đến 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làm việc tại Việt Nam, các khu vực trọng yếu và các sự kiện đặc biệt quan trọng.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18" y="2985881"/>
            <a:ext cx="5486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86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867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Một số tổ chức trực thuộc Bộ Công 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985881"/>
            <a:ext cx="4572000" cy="173664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Tư lệnh Cảnh sát cơ động: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và thực hiện biện pháp vũ trang bảo 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ninh, giữ gìn trật tự, an toàn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1" y="3012727"/>
            <a:ext cx="5257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77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7158"/>
          <a:stretch/>
        </p:blipFill>
        <p:spPr>
          <a:xfrm>
            <a:off x="10393917" y="4952519"/>
            <a:ext cx="1779886" cy="1887284"/>
          </a:xfrm>
          <a:prstGeom prst="rect">
            <a:avLst/>
          </a:prstGeom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3019568" y="2771772"/>
            <a:ext cx="5476732" cy="82357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19568" y="3831455"/>
            <a:ext cx="5476732" cy="8548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3657600" y="1471368"/>
            <a:ext cx="4044455" cy="1085747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40543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56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Công an cấp tỉnh, cấp huyện và cấp xã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828800" y="3124200"/>
            <a:ext cx="8534400" cy="255389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an cấp tỉnh, cấp huyện: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cơ quan công an cấp trên, cấp uỷ,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và quản lí nhà nước về bảo vệ an ninh quốc gia và giữ gìn trật 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xã hội trên địa bàn; trực tiếp đấu tranh phòng, chống âm mưu, hoạt 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các thế lực thù địch, các loại tội phạm và các vi phạm pháp luật về an ninh quốc gia,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trật tự, an toàn xã hội.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1534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556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Công an cấp tỉnh, cấp huyện và cấp xã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3124200"/>
            <a:ext cx="5029200" cy="33711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an cấp xã: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nhiệm vụ bảo vệ an ninh quốc gia, bảo đảm trật tự,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toàn xã hội, đấu tranh phòng chống tội phạm và vi phạm pháp luật; làm nòng 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xây dựng phong trào toàn dân bảo vệ an ninh Tổ quốc ở địa bàn xã, thị trấn.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24200"/>
            <a:ext cx="4907796" cy="3371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95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362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Công an hiệu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0"/>
            <a:ext cx="410447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64287"/>
              </p:ext>
            </p:extLst>
          </p:nvPr>
        </p:nvGraphicFramePr>
        <p:xfrm>
          <a:off x="1905000" y="2995330"/>
          <a:ext cx="9829801" cy="3794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401">
                <a:tc rowSpan="3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tướng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tá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8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7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52945"/>
              </p:ext>
            </p:extLst>
          </p:nvPr>
        </p:nvGraphicFramePr>
        <p:xfrm>
          <a:off x="1905000" y="2995330"/>
          <a:ext cx="8305803" cy="2970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bậc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hàm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12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 vụ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môn kĩ thuật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sĩ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 sĩ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sĩ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 nhất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1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22210"/>
              </p:ext>
            </p:extLst>
          </p:nvPr>
        </p:nvGraphicFramePr>
        <p:xfrm>
          <a:off x="1905000" y="2995330"/>
          <a:ext cx="9601204" cy="3765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34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</a:t>
                      </a:r>
                      <a:r>
                        <a:rPr lang="en-US" sz="2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 cấp</a:t>
                      </a:r>
                      <a:r>
                        <a:rPr lang="en-US" sz="2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dọc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069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 nghiệp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tướng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8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vạch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màu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10053865" cy="571331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71600" y="228600"/>
            <a:ext cx="4343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hàm, cấp hiệu sĩ quan</a:t>
            </a:r>
          </a:p>
        </p:txBody>
      </p:sp>
    </p:spTree>
    <p:extLst>
      <p:ext uri="{BB962C8B-B14F-4D97-AF65-F5344CB8AC3E}">
        <p14:creationId xmlns:p14="http://schemas.microsoft.com/office/powerpoint/2010/main" val="395611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3505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Cấp bậc hàm, cấp hiệu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66671"/>
              </p:ext>
            </p:extLst>
          </p:nvPr>
        </p:nvGraphicFramePr>
        <p:xfrm>
          <a:off x="1905000" y="2995330"/>
          <a:ext cx="9524999" cy="316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tượng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cấp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 cấp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 ngang, chữ</a:t>
                      </a:r>
                      <a:r>
                        <a:rPr lang="en-US" sz="22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endParaRPr lang="en-US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12">
                <a:tc rowSpan="3"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sĩ quan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 vụ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môn kĩ thuật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 thẫm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58">
                <a:tc vMerge="1"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vụ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sĩ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đỏ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xanh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vàng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3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228600"/>
            <a:ext cx="5943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Cấp bậc hàm, cấp hiệu hạ sĩ quan, chiến sĩ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9290321" cy="51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19050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Phù hiệu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5" t="11091" r="44815" b="77534"/>
          <a:stretch/>
        </p:blipFill>
        <p:spPr>
          <a:xfrm>
            <a:off x="3657600" y="2743200"/>
            <a:ext cx="30480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0" t="11111" r="44605" b="77422"/>
          <a:stretch/>
        </p:blipFill>
        <p:spPr>
          <a:xfrm>
            <a:off x="7449456" y="2743200"/>
            <a:ext cx="3160173" cy="3276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85671" y="5998029"/>
            <a:ext cx="3791857" cy="91940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sĩ quan, hạ sĩ quan, học viên, chiến sĩ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00042" y="6042422"/>
            <a:ext cx="291555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cấp tướng</a:t>
            </a:r>
          </a:p>
        </p:txBody>
      </p:sp>
    </p:spTree>
    <p:extLst>
      <p:ext uri="{BB962C8B-B14F-4D97-AF65-F5344CB8AC3E}">
        <p14:creationId xmlns:p14="http://schemas.microsoft.com/office/powerpoint/2010/main" val="39691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5000" y="1356122"/>
            <a:ext cx="72390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3145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d) Trang phục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44903" y="6194062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nhân dân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04024"/>
            <a:ext cx="2561905" cy="31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219" y="3013548"/>
            <a:ext cx="2561905" cy="30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492" y="3013875"/>
            <a:ext cx="2590476" cy="311428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29322" y="6194062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ninh nhân dân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1020" y="6170944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giao thông</a:t>
            </a:r>
          </a:p>
        </p:txBody>
      </p:sp>
    </p:spTree>
    <p:extLst>
      <p:ext uri="{BB962C8B-B14F-4D97-AF65-F5344CB8AC3E}">
        <p14:creationId xmlns:p14="http://schemas.microsoft.com/office/powerpoint/2010/main" val="9030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AN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8763000" cy="91940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an hiệu, cấp bậc hàm, cấp hiệu, phù hiệu và trang phục Công an nhân dân Việt Nam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75313"/>
            <a:ext cx="22098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phục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87721" y="6253225"/>
            <a:ext cx="3291698" cy="51077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cơ động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10500" y="6048913"/>
            <a:ext cx="3361280" cy="91940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sát PCCC và cứu nạn, cứu hộ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946823"/>
            <a:ext cx="2370680" cy="3208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84" y="3117770"/>
            <a:ext cx="4363816" cy="31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9000" y="2025607"/>
            <a:ext cx="8305800" cy="91940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Hãy nêu tên một số tổ chức trong Quân đội nhân dân Việt Nam mà em biết.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9000" y="3278655"/>
            <a:ext cx="83058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So sánh cấp bậc hàm, cấp hiệu của sĩ quan, hạ sĩ quan nghiệp vụ với sĩ quan,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hạ sĩ quan chuyên môn kĩ thuật trong Công an nhân dân Việt Nam.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007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0" y="1600200"/>
            <a:ext cx="8534400" cy="452889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quân nhân trong mỗi trường hợp dưới đây có cấp bậc quân hàm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và thuộc quân, binh chủng nào của Quân đội nhân dân Việt Nam. Giải thích.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Quân nhân mặc trang phục màu xanh lá cây sẫm; mang cấp hiệu có nền màu vàng,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viền màu đỏ tươi; trên cấp hiệu có một gạch ngang và bốn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Quân nhân mặc trang phục màu xanh lá cây sẫm; mang cấp hiệu có nền 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lá cây, viền màu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trên cấp hiệu có hai gạch ngang và hai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Quân nhân mặc trang phục có áo sơ mi ngắn tay màu trắng, quần màu tím than;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cấp hiệu có nền màu vàng, viền màu tím than; trên cấp hiệu có một gạch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ngang và ba sao.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Quân nhân mặc trang phục có áo sơ mi ngắn tay màu xanh hoà bình, quần 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đậm; mang cấp hiệu có nền màu vàng, viền màu xanh hoà bình, ở giữa 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dọc màu hồng; trên cấp hiệu có một gạch ngang và một sao.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3352800" y="1600200"/>
            <a:ext cx="74676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828801"/>
            <a:ext cx="2971800" cy="28997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8655"/>
            <a:ext cx="4419600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29" y="3278655"/>
            <a:ext cx="4082297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65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7910" y="183479"/>
            <a:ext cx="2730321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1415" y="702991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2136" y="702990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64" y="1531548"/>
            <a:ext cx="2487929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2657" y="1537532"/>
            <a:ext cx="2421227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5266" y="1533229"/>
            <a:ext cx="3023963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9149" y="1519266"/>
            <a:ext cx="2431308" cy="408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8637" y="197689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BỘ QUỐC PHÒNG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8752" y="712170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TỔNG CỤC CHÍNH TRỊ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938" y="2449898"/>
            <a:ext cx="1085533" cy="76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8828" y="2449898"/>
            <a:ext cx="1141396" cy="76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2194" y="2434599"/>
            <a:ext cx="1231090" cy="775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845" y="2435378"/>
            <a:ext cx="1156674" cy="774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60466" y="2449896"/>
            <a:ext cx="1436947" cy="7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>
            <a:endCxn id="159" idx="0"/>
          </p:cNvCxnSpPr>
          <p:nvPr/>
        </p:nvCxnSpPr>
        <p:spPr>
          <a:xfrm>
            <a:off x="6006399" y="614032"/>
            <a:ext cx="20337" cy="5376177"/>
          </a:xfrm>
          <a:prstGeom prst="line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3"/>
            <a:endCxn id="4" idx="1"/>
          </p:cNvCxnSpPr>
          <p:nvPr/>
        </p:nvCxnSpPr>
        <p:spPr>
          <a:xfrm>
            <a:off x="4533363" y="907465"/>
            <a:ext cx="3078052" cy="1"/>
          </a:xfrm>
          <a:prstGeom prst="line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15549" y="1291132"/>
            <a:ext cx="8643963" cy="290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 flipV="1">
            <a:off x="7637419" y="132016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0443100" y="1319657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556727" y="129113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815549" y="1291132"/>
            <a:ext cx="8794" cy="233383"/>
          </a:xfrm>
          <a:prstGeom prst="line">
            <a:avLst/>
          </a:prstGeom>
          <a:ln w="127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73567" y="720827"/>
            <a:ext cx="2107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BỘ TỔNG THAM MƯU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7734" y="1600200"/>
            <a:ext cx="262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TỔNG CỤC HẬU CẦN – KĨ THUẬT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20200" y="1581860"/>
            <a:ext cx="2581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CỤC, VỤ TRỰC THUỘC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3399" y="1586447"/>
            <a:ext cx="324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TỔNG CỤC CÔNG NGHIỆP QUỐC PHÒNG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93276" y="2549917"/>
            <a:ext cx="117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 QUÂN CHỦNG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11815" y="2549917"/>
            <a:ext cx="1525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BỘ ĐỘI BIÊN PHÒNG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471630" y="2549917"/>
            <a:ext cx="1189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 BINH CHỦNG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2341" y="2549917"/>
            <a:ext cx="13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QUÂN KHU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35167" y="2549917"/>
            <a:ext cx="13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</a:p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QUÂN ĐOÀN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077348" y="1578038"/>
            <a:ext cx="2895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TỔNG CỤC TÌNH BÁO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1161085" y="2229301"/>
            <a:ext cx="9261774" cy="157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073414" y="2237585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2808943" y="2236775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161085" y="2229741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6919840" y="2250797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8759591" y="2245039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632389" y="5755269"/>
            <a:ext cx="5851114" cy="15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8483503" y="5779104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2632389" y="575889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4474468" y="5779104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9560632" y="7539360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401924" y="5990209"/>
            <a:ext cx="1249624" cy="709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330506" y="6059554"/>
            <a:ext cx="138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CƠ QUAN TƯ PHÁP QUÂN ĐỘI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244137" y="5963747"/>
            <a:ext cx="2435074" cy="736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186971" y="6050470"/>
            <a:ext cx="256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CƠ QUAN, ĐƠN VỊ, DOANH NGHIỆP VÀ TỔ CHỨC KHÁC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820794" y="5976346"/>
            <a:ext cx="1249624" cy="747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753430" y="6050470"/>
            <a:ext cx="13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CƠ QUAN</a:t>
            </a: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1938351" y="5976345"/>
            <a:ext cx="1249624" cy="723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871484" y="6079914"/>
            <a:ext cx="13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HỌC VIỆN, NHÀ TRƯỜNG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250416" y="2423862"/>
            <a:ext cx="1436947" cy="786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81538" y="2549917"/>
            <a:ext cx="13873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CÁC BỘ </a:t>
            </a:r>
          </a:p>
          <a:p>
            <a:pPr algn="ctr">
              <a:lnSpc>
                <a:spcPts val="15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TƯ LỆNH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665196" y="2449896"/>
            <a:ext cx="1436947" cy="7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21079" y="2549917"/>
            <a:ext cx="15251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CẢNH SÁT BIỂN VIỆT NAM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0422859" y="2245029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2344" y="3582668"/>
            <a:ext cx="636904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1591" y="3582668"/>
            <a:ext cx="875107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99041" y="3582668"/>
            <a:ext cx="644589" cy="580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4160" y="4500683"/>
            <a:ext cx="1067975" cy="624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78859" y="3636122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Sư đoàn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94" y="3636122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Lữ đoàn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5371" y="4541440"/>
            <a:ext cx="14708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Ban CHQS</a:t>
            </a:r>
          </a:p>
          <a:p>
            <a:pPr algn="ctr">
              <a:lnSpc>
                <a:spcPts val="15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6858" y="3563025"/>
            <a:ext cx="11029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Bộ CHQS tỉnh,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thành phố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98336" y="3396018"/>
            <a:ext cx="1626641" cy="203318"/>
            <a:chOff x="6357249" y="3638180"/>
            <a:chExt cx="1167790" cy="211891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6357249" y="3638180"/>
              <a:ext cx="1167790" cy="47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518005" y="3645214"/>
              <a:ext cx="0" cy="204857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363106" y="3645214"/>
              <a:ext cx="0" cy="204857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>
            <a:stCxn id="82" idx="0"/>
          </p:cNvCxnSpPr>
          <p:nvPr/>
        </p:nvCxnSpPr>
        <p:spPr>
          <a:xfrm flipV="1">
            <a:off x="1188342" y="3203325"/>
            <a:ext cx="2395" cy="359700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188105" y="4171809"/>
            <a:ext cx="237" cy="319655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447959" y="3571195"/>
            <a:ext cx="787020" cy="562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324228" y="3585889"/>
            <a:ext cx="866772" cy="2096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Connector 94"/>
          <p:cNvCxnSpPr>
            <a:cxnSpLocks/>
          </p:cNvCxnSpPr>
          <p:nvPr/>
        </p:nvCxnSpPr>
        <p:spPr>
          <a:xfrm>
            <a:off x="3324227" y="4728780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466225" y="3620363"/>
            <a:ext cx="73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Lữ đoàn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41278" y="3733800"/>
            <a:ext cx="81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Sư đoàn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282720" y="4753388"/>
            <a:ext cx="943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Đại đội</a:t>
            </a:r>
          </a:p>
        </p:txBody>
      </p: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3324227" y="4127318"/>
            <a:ext cx="864000" cy="6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41392" y="4142601"/>
            <a:ext cx="102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Trung đoàn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294354" y="5364175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Tiểu đội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94354" y="5058782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Trung đội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857489" y="3203803"/>
            <a:ext cx="3275" cy="376145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862719" y="3366600"/>
            <a:ext cx="863742" cy="59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717923" y="3372665"/>
            <a:ext cx="3307" cy="219042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655500" y="3581400"/>
            <a:ext cx="228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Bộ Chỉ huy Biên phòng </a:t>
            </a:r>
          </a:p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tỉnh, thành phố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792138" y="3580043"/>
            <a:ext cx="1977833" cy="518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959720" y="4466831"/>
            <a:ext cx="530705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563310" y="4466831"/>
            <a:ext cx="487471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124511" y="4469800"/>
            <a:ext cx="505784" cy="882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465597" y="4488437"/>
            <a:ext cx="685381" cy="84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69569" y="4603847"/>
            <a:ext cx="711006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Đồn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</a:p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057814" y="4501159"/>
            <a:ext cx="622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Các đơn vị khác</a:t>
            </a:r>
          </a:p>
        </p:txBody>
      </p:sp>
      <p:cxnSp>
        <p:nvCxnSpPr>
          <p:cNvPr id="118" name="Straight Connector 117"/>
          <p:cNvCxnSpPr>
            <a:stCxn id="110" idx="0"/>
            <a:endCxn id="22" idx="2"/>
          </p:cNvCxnSpPr>
          <p:nvPr/>
        </p:nvCxnSpPr>
        <p:spPr>
          <a:xfrm flipH="1" flipV="1">
            <a:off x="8778940" y="3210073"/>
            <a:ext cx="2115" cy="369970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8250465" y="4255638"/>
            <a:ext cx="1167790" cy="4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9411221" y="426267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8256322" y="4262672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8790290" y="4108167"/>
            <a:ext cx="1" cy="343912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357172" y="2245028"/>
            <a:ext cx="0" cy="204857"/>
          </a:xfrm>
          <a:prstGeom prst="line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294354" y="4447995"/>
            <a:ext cx="9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Straight Connector 125"/>
          <p:cNvCxnSpPr>
            <a:cxnSpLocks/>
          </p:cNvCxnSpPr>
          <p:nvPr/>
        </p:nvCxnSpPr>
        <p:spPr>
          <a:xfrm>
            <a:off x="3324227" y="4429549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3324227" y="5028011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3324227" y="5327242"/>
            <a:ext cx="864000" cy="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94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669619"/>
            <a:ext cx="6172200" cy="40359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09800" y="2012870"/>
            <a:ext cx="24384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Bộ Quốc phòng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7800" y="2669619"/>
            <a:ext cx="4191000" cy="418838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mưu với Đảng và Nhà nước về đường lối, nhiệm vụ quân sự, quốc phòng bảo 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quốc; quản lí nhà nước về lĩnh vực quân sự,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phòng trong phạm vi cả nước;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thực hiện việc xây dựng,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 lí, chỉ huy Quân đội nhân dân, Dân quân tự vệ.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3124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Bộ Tổng Tham mưu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2669618"/>
            <a:ext cx="2362200" cy="40053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huy, điều hành, xây dựng phát triển lực lượng và huấn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sẵn sàng chiến đấu, chiến đấu của Quân đội nhân dân và Dân quân tự vệ.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02676"/>
            <a:ext cx="3924153" cy="42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31242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Tổng Cục Chính trị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0800" y="2895600"/>
            <a:ext cx="2362200" cy="214526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nhiệm công tác Đảng, công tác chính trị trong toàn quân.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547460"/>
            <a:ext cx="3810000" cy="38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285"/>
            <a:ext cx="12192000" cy="1273751"/>
            <a:chOff x="0" y="14286"/>
            <a:chExt cx="12192000" cy="87654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14286"/>
              <a:ext cx="12192000" cy="87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 CHỨC QUÂN ĐỘI NHÂN DÂN VIỆT NAM VÀ CÔNG AN NHÂN DÂN VIỆT NAM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838200"/>
              <a:ext cx="12192000" cy="28577"/>
            </a:xfrm>
            <a:prstGeom prst="line">
              <a:avLst/>
            </a:prstGeom>
            <a:grpFill/>
            <a:ln w="76200">
              <a:solidFill>
                <a:srgbClr val="006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38100" y="1905000"/>
            <a:ext cx="1257300" cy="34004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QUÂN ĐỘI NHÂN DÂN VIỆT NAM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1356122"/>
            <a:ext cx="9829800" cy="510778"/>
          </a:xfrm>
          <a:prstGeom prst="roundRect">
            <a:avLst/>
          </a:prstGeom>
          <a:solidFill>
            <a:srgbClr val="FFFF7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Chức năng, nhiệm vụ chính của một số tổ chức trong QĐND Việt Nam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2012870"/>
            <a:ext cx="175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Quân khu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6462" y="2669618"/>
            <a:ext cx="8839200" cy="132802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đạo công tác quốc phòng và xây dựng tiềm lực quân sự trong thời bình;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đạo, chỉ huy lực lượng vũ trang địa phương trong 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để bảo vệ lãnh thổ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khu.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85987" y="4143611"/>
            <a:ext cx="1752600" cy="51077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Quân đoàn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09800" y="4953000"/>
            <a:ext cx="8839200" cy="91940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động lớn nhất của Lục quân, có nhiệm vụ bảo vệ các địa 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lược trọng yếu của quốc gia.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4687</TotalTime>
  <Words>3642</Words>
  <Application>Microsoft Office PowerPoint</Application>
  <PresentationFormat>Widescreen</PresentationFormat>
  <Paragraphs>388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Century Gothic</vt:lpstr>
      <vt:lpstr>Mongolian Baiti</vt:lpstr>
      <vt:lpstr>Raleway</vt:lpstr>
      <vt:lpstr>Tahoma</vt:lpstr>
      <vt:lpstr>Times New Roman</vt:lpstr>
      <vt:lpstr>Verdana</vt:lpstr>
      <vt:lpstr>Wingdings 3</vt:lpstr>
      <vt:lpstr>Wisp</vt:lpstr>
      <vt:lpstr>SỞ GIÁO DỤC VÀ ĐÀO TẠO BÌNH ĐỊNH TRƯỜNG THPT NGÔ LÊ TÂN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chaunguyen</dc:creator>
  <cp:lastModifiedBy>Tien La</cp:lastModifiedBy>
  <cp:revision>592</cp:revision>
  <cp:lastPrinted>2021-09-15T03:24:58Z</cp:lastPrinted>
  <dcterms:created xsi:type="dcterms:W3CDTF">2006-08-16T00:00:00Z</dcterms:created>
  <dcterms:modified xsi:type="dcterms:W3CDTF">2025-01-25T04:23:04Z</dcterms:modified>
</cp:coreProperties>
</file>