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8" r:id="rId3"/>
    <p:sldId id="256" r:id="rId4"/>
    <p:sldId id="288" r:id="rId5"/>
    <p:sldId id="289" r:id="rId6"/>
    <p:sldId id="262" r:id="rId7"/>
    <p:sldId id="317" r:id="rId8"/>
    <p:sldId id="290" r:id="rId9"/>
    <p:sldId id="291" r:id="rId10"/>
    <p:sldId id="292" r:id="rId11"/>
    <p:sldId id="293" r:id="rId12"/>
    <p:sldId id="322" r:id="rId13"/>
    <p:sldId id="294" r:id="rId14"/>
    <p:sldId id="318" r:id="rId15"/>
    <p:sldId id="295" r:id="rId16"/>
    <p:sldId id="296" r:id="rId17"/>
    <p:sldId id="297" r:id="rId18"/>
    <p:sldId id="298" r:id="rId19"/>
    <p:sldId id="299" r:id="rId20"/>
    <p:sldId id="300" r:id="rId21"/>
    <p:sldId id="276" r:id="rId22"/>
    <p:sldId id="321" r:id="rId23"/>
    <p:sldId id="301" r:id="rId24"/>
    <p:sldId id="323" r:id="rId25"/>
    <p:sldId id="302" r:id="rId26"/>
    <p:sldId id="303" r:id="rId27"/>
    <p:sldId id="277" r:id="rId28"/>
    <p:sldId id="304" r:id="rId29"/>
    <p:sldId id="305" r:id="rId30"/>
    <p:sldId id="306" r:id="rId31"/>
    <p:sldId id="307" r:id="rId32"/>
    <p:sldId id="320" r:id="rId33"/>
    <p:sldId id="308" r:id="rId34"/>
    <p:sldId id="309" r:id="rId35"/>
    <p:sldId id="319" r:id="rId36"/>
    <p:sldId id="310" r:id="rId37"/>
    <p:sldId id="311" r:id="rId38"/>
    <p:sldId id="312" r:id="rId39"/>
    <p:sldId id="265" r:id="rId40"/>
    <p:sldId id="313" r:id="rId41"/>
    <p:sldId id="314" r:id="rId42"/>
    <p:sldId id="315" r:id="rId43"/>
    <p:sldId id="316" r:id="rId44"/>
    <p:sldId id="259" r:id="rId45"/>
    <p:sldId id="269" r:id="rId46"/>
    <p:sldId id="264" r:id="rId47"/>
    <p:sldId id="287" r:id="rId48"/>
  </p:sldIdLst>
  <p:sldSz cx="18288000" cy="10287000"/>
  <p:notesSz cx="6858000" cy="9144000"/>
  <p:embeddedFontLs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AD1"/>
    <a:srgbClr val="D8928B"/>
    <a:srgbClr val="8FC37D"/>
    <a:srgbClr val="FAB828"/>
    <a:srgbClr val="FBC54C"/>
    <a:srgbClr val="ED7357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22" autoAdjust="0"/>
  </p:normalViewPr>
  <p:slideViewPr>
    <p:cSldViewPr>
      <p:cViewPr varScale="1">
        <p:scale>
          <a:sx n="49" d="100"/>
          <a:sy n="49" d="100"/>
        </p:scale>
        <p:origin x="4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BB44-822F-4D91-81ED-8EFCCC0F1BB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23AEB-9F9F-4BE4-9493-FA4454F9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6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9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23AEB-9F9F-4BE4-9493-FA4454F9B1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7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0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6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60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88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69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9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9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80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hdphoto" Target="../media/hdphoto1.wdp"/><Relationship Id="rId10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1.png"/><Relationship Id="rId10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3.png"/><Relationship Id="rId10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5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10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hdphoto" Target="../media/hdphoto4.wdp"/><Relationship Id="rId10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10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7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8.xml"/><Relationship Id="rId19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3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10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0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9895" y="-9092389"/>
            <a:ext cx="11432615" cy="11411829"/>
          </a:xfrm>
          <a:custGeom>
            <a:avLst/>
            <a:gdLst/>
            <a:ahLst/>
            <a:cxnLst/>
            <a:rect l="l" t="t" r="r" b="b"/>
            <a:pathLst>
              <a:path w="11432615" h="11411829">
                <a:moveTo>
                  <a:pt x="0" y="0"/>
                </a:moveTo>
                <a:lnTo>
                  <a:pt x="11432615" y="0"/>
                </a:lnTo>
                <a:lnTo>
                  <a:pt x="11432615" y="11411829"/>
                </a:lnTo>
                <a:lnTo>
                  <a:pt x="0" y="1141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782" y="7810500"/>
            <a:ext cx="11052176" cy="11032081"/>
          </a:xfrm>
          <a:custGeom>
            <a:avLst/>
            <a:gdLst/>
            <a:ahLst/>
            <a:cxnLst/>
            <a:rect l="l" t="t" r="r" b="b"/>
            <a:pathLst>
              <a:path w="11841808" h="11820277">
                <a:moveTo>
                  <a:pt x="0" y="0"/>
                </a:moveTo>
                <a:lnTo>
                  <a:pt x="11841807" y="0"/>
                </a:lnTo>
                <a:lnTo>
                  <a:pt x="11841807" y="11820278"/>
                </a:lnTo>
                <a:lnTo>
                  <a:pt x="0" y="11820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/>
          <p:cNvSpPr txBox="1"/>
          <p:nvPr/>
        </p:nvSpPr>
        <p:spPr>
          <a:xfrm>
            <a:off x="914400" y="2857500"/>
            <a:ext cx="165354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MÔN CÔNG NGHỆ!</a:t>
            </a:r>
            <a:endParaRPr lang="en-US" sz="8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1219200" y="921327"/>
            <a:ext cx="1752600" cy="1366940"/>
          </a:xfrm>
          <a:prstGeom prst="wedgeEllipseCallout">
            <a:avLst>
              <a:gd name="adj1" fmla="val 40827"/>
              <a:gd name="adj2" fmla="val 58960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VẼ CHI TIẾT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Đọc bản vẽ chi tiết đơn giản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6384" y="2751159"/>
            <a:ext cx="16830742" cy="1005833"/>
            <a:chOff x="866384" y="2751159"/>
            <a:chExt cx="16830742" cy="1005833"/>
          </a:xfrm>
        </p:grpSpPr>
        <p:sp>
          <p:nvSpPr>
            <p:cNvPr id="3" name="Rectangle 2"/>
            <p:cNvSpPr/>
            <p:nvPr/>
          </p:nvSpPr>
          <p:spPr>
            <a:xfrm>
              <a:off x="2038672" y="3044415"/>
              <a:ext cx="1565845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đệm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6384" y="2751159"/>
              <a:ext cx="1038615" cy="100583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" y="4008591"/>
            <a:ext cx="8131209" cy="6047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9132" y="4291795"/>
            <a:ext cx="355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tự đọc: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371206" y="5584830"/>
            <a:ext cx="3361122" cy="990600"/>
          </a:xfrm>
          <a:prstGeom prst="roundRect">
            <a:avLst/>
          </a:prstGeom>
          <a:solidFill>
            <a:srgbClr val="D8928B"/>
          </a:solidFill>
          <a:ln>
            <a:solidFill>
              <a:srgbClr val="D89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3341927" y="5584830"/>
            <a:ext cx="4191001" cy="990600"/>
          </a:xfrm>
          <a:prstGeom prst="roundRect">
            <a:avLst/>
          </a:prstGeom>
          <a:solidFill>
            <a:srgbClr val="FAB828"/>
          </a:solidFill>
          <a:ln>
            <a:solidFill>
              <a:srgbClr val="FAB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4406432" y="7732163"/>
            <a:ext cx="3126496" cy="990600"/>
          </a:xfrm>
          <a:prstGeom prst="roundRect">
            <a:avLst/>
          </a:prstGeom>
          <a:solidFill>
            <a:srgbClr val="8FC37D"/>
          </a:solidFill>
          <a:ln>
            <a:solidFill>
              <a:srgbClr val="8FC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39132" y="7732163"/>
            <a:ext cx="4191001" cy="990600"/>
          </a:xfrm>
          <a:prstGeom prst="roundRect">
            <a:avLst/>
          </a:prstGeom>
          <a:solidFill>
            <a:srgbClr val="A1CAD1"/>
          </a:solidFill>
          <a:ln>
            <a:solidFill>
              <a:srgbClr val="A1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kĩ thuật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44" idx="3"/>
          </p:cNvCxnSpPr>
          <p:nvPr/>
        </p:nvCxnSpPr>
        <p:spPr>
          <a:xfrm>
            <a:off x="12732328" y="6080130"/>
            <a:ext cx="60959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8" idx="0"/>
          </p:cNvCxnSpPr>
          <p:nvPr/>
        </p:nvCxnSpPr>
        <p:spPr>
          <a:xfrm>
            <a:off x="15969680" y="6621780"/>
            <a:ext cx="0" cy="111038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8" idx="1"/>
          </p:cNvCxnSpPr>
          <p:nvPr/>
        </p:nvCxnSpPr>
        <p:spPr>
          <a:xfrm>
            <a:off x="13530133" y="8227463"/>
            <a:ext cx="876299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44" grpId="0" animBg="1"/>
      <p:bldP spid="46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2900"/>
            <a:ext cx="14226295" cy="97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36464" y="1967198"/>
            <a:ext cx="6656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thảo luận và đ</a:t>
            </a:r>
            <a:r>
              <a:rPr lang="vi-VN" sz="4000" dirty="0" smtClean="0">
                <a:cs typeface="Arial" panose="020B0604020202020204" pitchFamily="34" charset="0"/>
              </a:rPr>
              <a:t>ọc </a:t>
            </a:r>
            <a:r>
              <a:rPr lang="vi-VN" sz="4000" dirty="0">
                <a:cs typeface="Arial" panose="020B0604020202020204" pitchFamily="34" charset="0"/>
              </a:rPr>
              <a:t>bản vẽ chi tiết </a:t>
            </a:r>
            <a:r>
              <a:rPr lang="vi-VN" sz="4000" b="1" i="1" dirty="0">
                <a:cs typeface="Arial" panose="020B0604020202020204" pitchFamily="34" charset="0"/>
              </a:rPr>
              <a:t>Gối đỡ </a:t>
            </a:r>
            <a:r>
              <a:rPr lang="vi-VN" sz="4000" dirty="0" smtClean="0">
                <a:cs typeface="Arial" panose="020B0604020202020204" pitchFamily="34" charset="0"/>
              </a:rPr>
              <a:t>như ở hình bên: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9745" y="1721076"/>
            <a:ext cx="9526255" cy="8292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5346119"/>
            <a:ext cx="4038600" cy="46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2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0"/>
            <a:ext cx="15011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24156"/>
              </p:ext>
            </p:extLst>
          </p:nvPr>
        </p:nvGraphicFramePr>
        <p:xfrm>
          <a:off x="1" y="-47109"/>
          <a:ext cx="18287998" cy="10380007"/>
        </p:xfrm>
        <a:graphic>
          <a:graphicData uri="http://schemas.openxmlformats.org/drawingml/2006/table">
            <a:tbl>
              <a:tblPr firstRow="1" firstCol="1" bandRow="1"/>
              <a:tblGrid>
                <a:gridCol w="4426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6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13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 tự đọc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 chi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gối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đỡ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41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chi tiết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Vật liệu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Tỉ lệ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Gối đỡ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Thép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 : 1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4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Hình biểu diễn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hình chiếu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Các hình biểu diễn khác (nếu có)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Hình chiếu đứng, hình chiếu bằng.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Không có hình biểu diễn khác.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859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Kích thước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chung của chi tiết.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các phần của chi tiết.</a:t>
                      </a: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- 50 × 25 × 25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50 × 25 × 10,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30 × 25 × 15.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lỗ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trụ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xuyên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suốt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20.</a:t>
                      </a: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163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Yêu cầu kĩ thuật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Gia công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Xử lí bề mặt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Làm tù cạnh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Mạ kẽm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372" marR="100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7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LẮP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Nội dung của bản vẽ lắp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" y="2880869"/>
            <a:ext cx="9677400" cy="72715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94189" y="2880869"/>
            <a:ext cx="6536086" cy="5171827"/>
            <a:chOff x="10958741" y="2632269"/>
            <a:chExt cx="6536086" cy="5171827"/>
          </a:xfrm>
        </p:grpSpPr>
        <p:sp>
          <p:nvSpPr>
            <p:cNvPr id="4" name="Rectangle 3"/>
            <p:cNvSpPr/>
            <p:nvPr/>
          </p:nvSpPr>
          <p:spPr>
            <a:xfrm>
              <a:off x="10958741" y="4018444"/>
              <a:ext cx="6536086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Hãy liệt kê các hình biểu diễn và các chi tiết được lắp với nhau trong bản vẽ lắp bu lông, đai ốc ở Hình 3.3.</a:t>
              </a:r>
              <a:endParaRPr lang="en-US" sz="4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08308" y="2632269"/>
              <a:ext cx="2036952" cy="1096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91209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LẮP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Nội dung của bản vẽ lắp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" y="2880869"/>
            <a:ext cx="9677400" cy="7271565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 rot="5400000">
            <a:off x="10865944" y="3267061"/>
            <a:ext cx="457200" cy="381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15385" y="2880869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Isosceles Triangle 12"/>
          <p:cNvSpPr/>
          <p:nvPr/>
        </p:nvSpPr>
        <p:spPr>
          <a:xfrm rot="5400000">
            <a:off x="10852653" y="5888069"/>
            <a:ext cx="457200" cy="381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15385" y="5295900"/>
            <a:ext cx="60960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chi tiết được lắp với nhau: bu lông M20; đai ốc M20; vòng đệm; chi tiết ghép 1, 2.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LẮP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Nội dung của bản vẽ lắp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278" y="2893121"/>
            <a:ext cx="9682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SGK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1333969" y="4943986"/>
            <a:ext cx="6324600" cy="3060115"/>
          </a:xfrm>
          <a:prstGeom prst="wedgeEllipseCallout">
            <a:avLst>
              <a:gd name="adj1" fmla="val 50615"/>
              <a:gd name="adj2" fmla="val 402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1734800" y="2491905"/>
            <a:ext cx="5639268" cy="3060115"/>
          </a:xfrm>
          <a:prstGeom prst="wedgeEllipseCallout">
            <a:avLst>
              <a:gd name="adj1" fmla="val -24782"/>
              <a:gd name="adj2" fmla="val 6216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Liệt kê nội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0" y="5848350"/>
            <a:ext cx="6204808" cy="43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LẮP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Nội dung của bản vẽ lắp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1305" y="4362534"/>
            <a:ext cx="2643895" cy="22098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vẽ lắp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64905" y="2991615"/>
            <a:ext cx="3583695" cy="123748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dụng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64905" y="6585132"/>
            <a:ext cx="3583695" cy="123748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Elbow Connector 18"/>
          <p:cNvCxnSpPr>
            <a:stCxn id="11" idx="3"/>
            <a:endCxn id="13" idx="1"/>
          </p:cNvCxnSpPr>
          <p:nvPr/>
        </p:nvCxnSpPr>
        <p:spPr>
          <a:xfrm flipV="1">
            <a:off x="3505200" y="3610358"/>
            <a:ext cx="759705" cy="1857096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997312" y="2746238"/>
            <a:ext cx="96847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iễn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tả hình dạng và vị trí tương quan giữa các chi tiết máy; dùng làm tài liệu để lắp đặt, vận hành và kiểm tra sản phẩm.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Elbow Connector 21"/>
          <p:cNvCxnSpPr>
            <a:stCxn id="11" idx="3"/>
            <a:endCxn id="16" idx="1"/>
          </p:cNvCxnSpPr>
          <p:nvPr/>
        </p:nvCxnSpPr>
        <p:spPr>
          <a:xfrm>
            <a:off x="3505200" y="5467454"/>
            <a:ext cx="759705" cy="1736421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231090" y="5657919"/>
            <a:ext cx="3818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Hình biểu diễn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31090" y="6702295"/>
            <a:ext cx="38185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Kích thước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31090" y="7794778"/>
            <a:ext cx="2808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Bảng kê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15850" y="8886530"/>
            <a:ext cx="38185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Khung tên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Elbow Connector 26"/>
          <p:cNvCxnSpPr>
            <a:stCxn id="16" idx="3"/>
          </p:cNvCxnSpPr>
          <p:nvPr/>
        </p:nvCxnSpPr>
        <p:spPr>
          <a:xfrm flipV="1">
            <a:off x="7848600" y="6169158"/>
            <a:ext cx="1394947" cy="10347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6" idx="3"/>
          </p:cNvCxnSpPr>
          <p:nvPr/>
        </p:nvCxnSpPr>
        <p:spPr>
          <a:xfrm>
            <a:off x="7848600" y="7203875"/>
            <a:ext cx="1379707" cy="3932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6" idx="3"/>
            <a:endCxn id="25" idx="1"/>
          </p:cNvCxnSpPr>
          <p:nvPr/>
        </p:nvCxnSpPr>
        <p:spPr>
          <a:xfrm>
            <a:off x="7848600" y="7203875"/>
            <a:ext cx="1382490" cy="1098735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6" idx="3"/>
            <a:endCxn id="26" idx="1"/>
          </p:cNvCxnSpPr>
          <p:nvPr/>
        </p:nvCxnSpPr>
        <p:spPr>
          <a:xfrm>
            <a:off x="7848600" y="7203875"/>
            <a:ext cx="1367250" cy="213345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4"/>
          <p:cNvSpPr/>
          <p:nvPr/>
        </p:nvSpPr>
        <p:spPr>
          <a:xfrm>
            <a:off x="13639800" y="6945098"/>
            <a:ext cx="3593951" cy="2776327"/>
          </a:xfrm>
          <a:custGeom>
            <a:avLst/>
            <a:gdLst/>
            <a:ahLst/>
            <a:cxnLst/>
            <a:rect l="l" t="t" r="r" b="b"/>
            <a:pathLst>
              <a:path w="1554584" h="1200916">
                <a:moveTo>
                  <a:pt x="0" y="0"/>
                </a:moveTo>
                <a:lnTo>
                  <a:pt x="1554584" y="0"/>
                </a:lnTo>
                <a:lnTo>
                  <a:pt x="1554584" y="1200916"/>
                </a:lnTo>
                <a:lnTo>
                  <a:pt x="0" y="1200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4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21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LẮP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Đọc bản vẽ lắp đơn giản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0825" y="2880869"/>
            <a:ext cx="685521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 bu lông, đai ốc.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785420"/>
            <a:ext cx="9677400" cy="727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6192" y="5901670"/>
            <a:ext cx="341405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3200400" y="-5753100"/>
            <a:ext cx="7010400" cy="7543800"/>
          </a:xfrm>
          <a:custGeom>
            <a:avLst/>
            <a:gdLst/>
            <a:ahLst/>
            <a:cxnLst/>
            <a:rect l="l" t="t" r="r" b="b"/>
            <a:pathLst>
              <a:path w="11432615" h="11411829">
                <a:moveTo>
                  <a:pt x="0" y="0"/>
                </a:moveTo>
                <a:lnTo>
                  <a:pt x="11432616" y="0"/>
                </a:lnTo>
                <a:lnTo>
                  <a:pt x="11432616" y="11411829"/>
                </a:lnTo>
                <a:lnTo>
                  <a:pt x="0" y="1141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/>
          <p:cNvSpPr/>
          <p:nvPr/>
        </p:nvSpPr>
        <p:spPr>
          <a:xfrm flipV="1">
            <a:off x="14478000" y="-5753100"/>
            <a:ext cx="7010400" cy="7543800"/>
          </a:xfrm>
          <a:custGeom>
            <a:avLst/>
            <a:gdLst/>
            <a:ahLst/>
            <a:cxnLst/>
            <a:rect l="l" t="t" r="r" b="b"/>
            <a:pathLst>
              <a:path w="11432615" h="11411829">
                <a:moveTo>
                  <a:pt x="0" y="0"/>
                </a:moveTo>
                <a:lnTo>
                  <a:pt x="11432616" y="0"/>
                </a:lnTo>
                <a:lnTo>
                  <a:pt x="11432616" y="11411829"/>
                </a:lnTo>
                <a:lnTo>
                  <a:pt x="0" y="1141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4409209" y="679240"/>
            <a:ext cx="952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10514" y="2528455"/>
            <a:ext cx="6797388" cy="4612549"/>
            <a:chOff x="9631505" y="2705100"/>
            <a:chExt cx="6797388" cy="4612549"/>
          </a:xfrm>
        </p:grpSpPr>
        <p:sp>
          <p:nvSpPr>
            <p:cNvPr id="17" name="Rectangle 16"/>
            <p:cNvSpPr/>
            <p:nvPr/>
          </p:nvSpPr>
          <p:spPr>
            <a:xfrm>
              <a:off x="9631505" y="4178328"/>
              <a:ext cx="6797388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Hình 3.1 cho ta biết người kĩ sư dựa trên cơ sở nào để kiểm tra chi tiết máy?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318" y="2705100"/>
              <a:ext cx="1543763" cy="141446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572500" y="2705100"/>
            <a:ext cx="9410700" cy="7148047"/>
            <a:chOff x="8477250" y="2552700"/>
            <a:chExt cx="9410700" cy="71480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0" y="2552700"/>
              <a:ext cx="9410700" cy="627313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610600" y="9054416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3.1. Kiểm tra chi tiết máy</a:t>
              </a:r>
              <a:endPara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2514601" y="7581899"/>
            <a:ext cx="6702136" cy="1795681"/>
          </a:xfrm>
          <a:prstGeom prst="wedgeRoundRectCallout">
            <a:avLst>
              <a:gd name="adj1" fmla="val 82385"/>
              <a:gd name="adj2" fmla="val -5144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trên bản vẽ kĩ thuật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1" name="Round Same Side Corner Rectangle 60"/>
          <p:cNvSpPr/>
          <p:nvPr/>
        </p:nvSpPr>
        <p:spPr>
          <a:xfrm>
            <a:off x="381000" y="1943100"/>
            <a:ext cx="17449799" cy="83439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47799" y="692860"/>
            <a:ext cx="15163799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Trình tự đọc bản vẽ lắp bu lông, đai 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68161" y="6362700"/>
            <a:ext cx="4191001" cy="990600"/>
          </a:xfrm>
          <a:prstGeom prst="roundRect">
            <a:avLst/>
          </a:prstGeom>
          <a:solidFill>
            <a:srgbClr val="ED7357"/>
          </a:solidFill>
          <a:ln>
            <a:solidFill>
              <a:srgbClr val="ED7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chi tiết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73280" y="3572628"/>
            <a:ext cx="4191001" cy="990600"/>
          </a:xfrm>
          <a:prstGeom prst="roundRect">
            <a:avLst/>
          </a:prstGeom>
          <a:solidFill>
            <a:srgbClr val="FAB828"/>
          </a:solidFill>
          <a:ln>
            <a:solidFill>
              <a:srgbClr val="FAB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263120" y="6362700"/>
            <a:ext cx="4191001" cy="990600"/>
          </a:xfrm>
          <a:prstGeom prst="roundRect">
            <a:avLst/>
          </a:prstGeom>
          <a:solidFill>
            <a:srgbClr val="8FC37D"/>
          </a:solidFill>
          <a:ln>
            <a:solidFill>
              <a:srgbClr val="8FC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2882" y="3533023"/>
            <a:ext cx="4191001" cy="990600"/>
          </a:xfrm>
          <a:prstGeom prst="roundRect">
            <a:avLst/>
          </a:prstGeom>
          <a:solidFill>
            <a:srgbClr val="D8928B"/>
          </a:solidFill>
          <a:ln>
            <a:solidFill>
              <a:srgbClr val="D89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68161" y="3553578"/>
            <a:ext cx="4191001" cy="990600"/>
          </a:xfrm>
          <a:prstGeom prst="roundRect">
            <a:avLst/>
          </a:prstGeom>
          <a:solidFill>
            <a:srgbClr val="A1CAD1"/>
          </a:solidFill>
          <a:ln>
            <a:solidFill>
              <a:srgbClr val="A1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kê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stCxn id="16" idx="3"/>
          </p:cNvCxnSpPr>
          <p:nvPr/>
        </p:nvCxnSpPr>
        <p:spPr>
          <a:xfrm>
            <a:off x="11059162" y="4048878"/>
            <a:ext cx="1203958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3" idx="2"/>
          </p:cNvCxnSpPr>
          <p:nvPr/>
        </p:nvCxnSpPr>
        <p:spPr>
          <a:xfrm>
            <a:off x="14368781" y="4563228"/>
            <a:ext cx="5079" cy="1832629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  <a:endCxn id="2" idx="3"/>
          </p:cNvCxnSpPr>
          <p:nvPr/>
        </p:nvCxnSpPr>
        <p:spPr>
          <a:xfrm flipH="1">
            <a:off x="11059162" y="6858000"/>
            <a:ext cx="1203958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4043" y="4048878"/>
            <a:ext cx="1203958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447799" y="6395857"/>
            <a:ext cx="4191001" cy="990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654043" y="6863334"/>
            <a:ext cx="1203958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86773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8307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19878" y="1666504"/>
            <a:ext cx="66568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thực hiện nhiệm vụ: </a:t>
            </a:r>
          </a:p>
          <a:p>
            <a:pPr algn="just">
              <a:lnSpc>
                <a:spcPct val="150000"/>
              </a:lnSpc>
            </a:pPr>
            <a:r>
              <a:rPr lang="nl-NL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bản vẽ lắp của bản lề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bên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5346119"/>
            <a:ext cx="4038600" cy="4667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655002"/>
            <a:ext cx="10067556" cy="82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537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"/>
            <a:ext cx="15401557" cy="102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653776"/>
                  </p:ext>
                </p:extLst>
              </p:nvPr>
            </p:nvGraphicFramePr>
            <p:xfrm>
              <a:off x="0" y="1"/>
              <a:ext cx="18287999" cy="102869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938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4645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2959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924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Trình tự đọc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Nội dung đọc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Kết quả đọc bản vẽ lắp của bộ bản lề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5044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 Khung tên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Tên gọi sản phẩm.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Tỉ lệ bản vẽ.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Bộ bản lề.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- 1 :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825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 Bảng kê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Tên gọi chi tiết và số lượng.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Bản lề (1), số lượng 2.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Vòng đệm (2), số lượng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Chốt (3), số lượng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5044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3. Hình biểu diễn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Tên gọi các hình chiếu.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Hình chiếu đứng, hình chiếu bằng, hình chiếu cạnh.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10316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4. Kích thước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chung.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lắp ghép giữa các chi tiết.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xác định khoảng cách giữa các chi tiết.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- 100; 20; 78.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lắp giữa các chi tiết (3) với các chi tiết (1), (2) đều là </a:t>
                          </a:r>
                          <a14:m>
                            <m:oMath xmlns:m="http://schemas.openxmlformats.org/officeDocument/2006/math"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10.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- 40; 33.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653776"/>
                  </p:ext>
                </p:extLst>
              </p:nvPr>
            </p:nvGraphicFramePr>
            <p:xfrm>
              <a:off x="0" y="1"/>
              <a:ext cx="18287999" cy="102869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93856"/>
                    <a:gridCol w="6464544"/>
                    <a:gridCol w="8229599"/>
                  </a:tblGrid>
                  <a:tr h="8924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Trình tự đọc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Nội dung đọc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Kết quả đọc bản vẽ lắp của bộ bản lề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15044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 Khung tên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Tên gọi sản phẩm.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Tỉ lệ bản vẽ.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Bộ bản lề.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- 1 :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2825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 Bảng kê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Tên gọi chi tiết và số lượng.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Bản lề (1), số lượng 2.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Vòng đệm (2), số lượng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Chốt (3), số lượng 1.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5044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3. Hình biểu diễn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Tên gọi các hình chiếu.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Hình chiếu đứng, hình chiếu bằng, hình chiếu cạnh.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0316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4. Kích thước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chung.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lắp ghép giữa các chi tiết.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just">
                            <a:lnSpc>
                              <a:spcPct val="130000"/>
                            </a:lnSpc>
                            <a:spcBef>
                              <a:spcPts val="240"/>
                            </a:spcBef>
                            <a:spcAft>
                              <a:spcPts val="24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 Kích thước xác định khoảng cách giữa các chi tiết.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909" marR="62909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22370" t="-151114" r="-222" b="-2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306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02371"/>
              </p:ext>
            </p:extLst>
          </p:nvPr>
        </p:nvGraphicFramePr>
        <p:xfrm>
          <a:off x="0" y="1"/>
          <a:ext cx="18287999" cy="10286999"/>
        </p:xfrm>
        <a:graphic>
          <a:graphicData uri="http://schemas.openxmlformats.org/drawingml/2006/table">
            <a:tbl>
              <a:tblPr firstRow="1" firstCol="1" bandRow="1"/>
              <a:tblGrid>
                <a:gridCol w="359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4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912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 tự đọc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 đọc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 quả đọc bản vẽ lắp của bộ bản lề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336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 Phân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tích chi tiết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Vị trí của các chi tiết.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màu các chi tiết như hình dưới để dễ phân biệt.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5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Tổng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hợp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tự tháo lắp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Tháo chi tiết 1 bên dưới - 2 - chi tiết 1 ở trên - 3.</a:t>
                      </a:r>
                      <a:endParaRPr lang="en-US" sz="36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Lắp chi tiết 3 - chi tiết 1 phái trên - 2 - chi tiết 1 dưới.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909" marR="62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714500"/>
            <a:ext cx="614923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68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705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Nội dung bản vẽ nhà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" y="2880869"/>
            <a:ext cx="9539527" cy="7215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50746" y="4629499"/>
            <a:ext cx="71800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3.4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31696" y="2743739"/>
            <a:ext cx="704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91602" y="8415151"/>
            <a:ext cx="1119798" cy="15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5608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705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Nội dung bản vẽ nhà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" y="2880869"/>
            <a:ext cx="9539527" cy="7215631"/>
          </a:xfrm>
          <a:prstGeom prst="rect">
            <a:avLst/>
          </a:prstGeom>
        </p:spPr>
      </p:pic>
      <p:sp>
        <p:nvSpPr>
          <p:cNvPr id="15" name="Isosceles Triangle 14"/>
          <p:cNvSpPr/>
          <p:nvPr/>
        </p:nvSpPr>
        <p:spPr>
          <a:xfrm rot="5400000">
            <a:off x="10740719" y="3057655"/>
            <a:ext cx="457200" cy="381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77449" y="2502066"/>
            <a:ext cx="6035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- B;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- A;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Isosceles Triangle 15"/>
          <p:cNvSpPr/>
          <p:nvPr/>
        </p:nvSpPr>
        <p:spPr>
          <a:xfrm rot="5400000">
            <a:off x="10769132" y="5886450"/>
            <a:ext cx="457200" cy="381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58401" y="5387519"/>
            <a:ext cx="6220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Bản vẽ cho biết các thông tin: Các kích thước: chiều dài, chiều rộng, chiều cao; số phòng và kích thước các phòng.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705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Nội dung bản vẽ nhà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0278" y="2893121"/>
            <a:ext cx="9682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SGK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333969" y="4943986"/>
            <a:ext cx="6324600" cy="3060115"/>
          </a:xfrm>
          <a:prstGeom prst="wedgeEllipseCallout">
            <a:avLst>
              <a:gd name="adj1" fmla="val 50615"/>
              <a:gd name="adj2" fmla="val 402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2132086" y="2507643"/>
            <a:ext cx="5639268" cy="3060115"/>
          </a:xfrm>
          <a:prstGeom prst="wedgeEllipseCallout">
            <a:avLst>
              <a:gd name="adj1" fmla="val -24782"/>
              <a:gd name="adj2" fmla="val 6216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Liệt kê nội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4"/>
          <p:cNvSpPr/>
          <p:nvPr/>
        </p:nvSpPr>
        <p:spPr>
          <a:xfrm>
            <a:off x="7924800" y="5576772"/>
            <a:ext cx="5787967" cy="4854657"/>
          </a:xfrm>
          <a:custGeom>
            <a:avLst/>
            <a:gdLst/>
            <a:ahLst/>
            <a:cxnLst/>
            <a:rect l="l" t="t" r="r" b="b"/>
            <a:pathLst>
              <a:path w="4905872" h="4114800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45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705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Nội dung bản vẽ nhà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1305" y="2880869"/>
            <a:ext cx="11102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dụng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Bản vẽ nhà thể hiện hình dạng, kích thước các bộ phận của ngôi nhà; được dùng để thi công xây dựng ngôi nhà.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31700" y="4152900"/>
            <a:ext cx="4953000" cy="5544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06" y="6617975"/>
            <a:ext cx="6464299" cy="36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89779" y="1470994"/>
            <a:ext cx="1461942" cy="7134329"/>
            <a:chOff x="-229012" y="0"/>
            <a:chExt cx="1949265" cy="9512439"/>
          </a:xfrm>
        </p:grpSpPr>
        <p:sp>
          <p:nvSpPr>
            <p:cNvPr id="5" name="TextBox 5"/>
            <p:cNvSpPr txBox="1"/>
            <p:nvPr/>
          </p:nvSpPr>
          <p:spPr>
            <a:xfrm rot="16200000">
              <a:off x="508043" y="6040907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16200000">
              <a:off x="508043" y="-737055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16200000">
              <a:off x="508043" y="392605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16200000">
              <a:off x="508044" y="1522264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16200000">
              <a:off x="508044" y="2651928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16200000">
              <a:off x="508045" y="3781588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 dirty="0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16200000">
              <a:off x="508045" y="4911251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6200000">
              <a:off x="508043" y="7170571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16200000">
              <a:off x="508047" y="8300232"/>
              <a:ext cx="475152" cy="1949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64203" y="1331673"/>
            <a:ext cx="2279618" cy="1191586"/>
            <a:chOff x="0" y="0"/>
            <a:chExt cx="3039489" cy="158878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5164203" y="2618087"/>
            <a:ext cx="2279618" cy="1191586"/>
            <a:chOff x="0" y="0"/>
            <a:chExt cx="3039489" cy="158878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5164203" y="3904501"/>
            <a:ext cx="2279618" cy="1191586"/>
            <a:chOff x="0" y="0"/>
            <a:chExt cx="3039489" cy="158878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15164203" y="5190917"/>
            <a:ext cx="2279618" cy="1191586"/>
            <a:chOff x="0" y="0"/>
            <a:chExt cx="3039489" cy="158878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15164203" y="6477331"/>
            <a:ext cx="2279618" cy="1191586"/>
            <a:chOff x="0" y="0"/>
            <a:chExt cx="3039489" cy="1588780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15164203" y="7763745"/>
            <a:ext cx="2279618" cy="1191586"/>
            <a:chOff x="0" y="0"/>
            <a:chExt cx="3039489" cy="1588780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56" name="Freeform 56"/>
          <p:cNvSpPr/>
          <p:nvPr/>
        </p:nvSpPr>
        <p:spPr>
          <a:xfrm rot="5400000">
            <a:off x="13111945" y="4512960"/>
            <a:ext cx="7623658" cy="126108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028700" y="9347332"/>
            <a:ext cx="15613812" cy="751416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1028700" y="743240"/>
            <a:ext cx="15613812" cy="8800520"/>
            <a:chOff x="0" y="0"/>
            <a:chExt cx="4112279" cy="231783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540290" y="1622752"/>
            <a:ext cx="263116" cy="263116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540290" y="2470372"/>
            <a:ext cx="263116" cy="263116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540290" y="3317994"/>
            <a:ext cx="263116" cy="263116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540290" y="4165614"/>
            <a:ext cx="263116" cy="263116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540290" y="5013236"/>
            <a:ext cx="263116" cy="263116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540290" y="5860856"/>
            <a:ext cx="263116" cy="263116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540290" y="6708478"/>
            <a:ext cx="263116" cy="263116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540290" y="7556098"/>
            <a:ext cx="263116" cy="263116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540290" y="8403718"/>
            <a:ext cx="263116" cy="263116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337095" y="1028700"/>
            <a:ext cx="14956138" cy="8229600"/>
            <a:chOff x="0" y="0"/>
            <a:chExt cx="3939065" cy="216746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9FC2B6"/>
              </a:solidFill>
            </a:ln>
          </p:spPr>
        </p:sp>
        <p:sp>
          <p:nvSpPr>
            <p:cNvPr id="90" name="TextBox 9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Freeform 94"/>
          <p:cNvSpPr/>
          <p:nvPr/>
        </p:nvSpPr>
        <p:spPr>
          <a:xfrm>
            <a:off x="7879682" y="1643470"/>
            <a:ext cx="1911848" cy="417596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97" name="TextBox 97"/>
          <p:cNvSpPr txBox="1"/>
          <p:nvPr/>
        </p:nvSpPr>
        <p:spPr>
          <a:xfrm>
            <a:off x="1621748" y="2780638"/>
            <a:ext cx="14714876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Font typeface="Arial"/>
              <a:buNone/>
            </a:pPr>
            <a:r>
              <a:rPr lang="vi-VN" sz="8800" b="1" dirty="0">
                <a:solidFill>
                  <a:srgbClr val="8064A2">
                    <a:lumMod val="50000"/>
                  </a:srgbClr>
                </a:solidFill>
                <a:cs typeface="Arial"/>
                <a:sym typeface="Arial"/>
              </a:rPr>
              <a:t>BÀI </a:t>
            </a:r>
            <a:r>
              <a:rPr lang="vi-VN" sz="8800" b="1" dirty="0" smtClean="0">
                <a:solidFill>
                  <a:srgbClr val="8064A2">
                    <a:lumMod val="50000"/>
                  </a:srgbClr>
                </a:solidFill>
                <a:cs typeface="Arial"/>
                <a:sym typeface="Arial"/>
              </a:rPr>
              <a:t>3: </a:t>
            </a:r>
            <a:r>
              <a:rPr lang="vi-VN" sz="8800" b="1" dirty="0">
                <a:solidFill>
                  <a:srgbClr val="8064A2">
                    <a:lumMod val="50000"/>
                  </a:srgbClr>
                </a:solidFill>
                <a:cs typeface="Arial"/>
                <a:sym typeface="Arial"/>
              </a:rPr>
              <a:t>BẢN VẼ </a:t>
            </a:r>
            <a:r>
              <a:rPr lang="vi-VN" sz="8800" b="1" dirty="0" smtClean="0">
                <a:solidFill>
                  <a:srgbClr val="8064A2">
                    <a:lumMod val="50000"/>
                  </a:srgbClr>
                </a:solidFill>
                <a:cs typeface="Arial"/>
                <a:sym typeface="Arial"/>
              </a:rPr>
              <a:t>KĨ THUẬT</a:t>
            </a:r>
            <a:endParaRPr lang="en-US" sz="8800" b="1" dirty="0">
              <a:solidFill>
                <a:srgbClr val="8064A2">
                  <a:lumMod val="50000"/>
                </a:srgbClr>
              </a:solidFill>
              <a:cs typeface="Arial"/>
              <a:sym typeface="Arial"/>
            </a:endParaRPr>
          </a:p>
        </p:txBody>
      </p:sp>
      <p:grpSp>
        <p:nvGrpSpPr>
          <p:cNvPr id="101" name="Group 101"/>
          <p:cNvGrpSpPr/>
          <p:nvPr/>
        </p:nvGrpSpPr>
        <p:grpSpPr>
          <a:xfrm>
            <a:off x="537407" y="1690143"/>
            <a:ext cx="1461941" cy="7134322"/>
            <a:chOff x="-76614" y="4"/>
            <a:chExt cx="1949268" cy="9512429"/>
          </a:xfrm>
        </p:grpSpPr>
        <p:sp>
          <p:nvSpPr>
            <p:cNvPr id="102" name="TextBox 102"/>
            <p:cNvSpPr txBox="1"/>
            <p:nvPr/>
          </p:nvSpPr>
          <p:spPr>
            <a:xfrm rot="5400000">
              <a:off x="660443" y="-737053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 rot="5400000">
              <a:off x="660445" y="392604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 rot="5400000">
              <a:off x="660445" y="1522264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 rot="5400000">
              <a:off x="660445" y="2651924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 rot="5400000">
              <a:off x="660445" y="3781586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 rot="5400000">
              <a:off x="660446" y="4911246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5" y="6040907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6" y="7170568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8300224"/>
              <a:ext cx="475152" cy="194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cs typeface="Arial"/>
                  <a:sym typeface="Arial"/>
                </a:rPr>
                <a:t>)</a:t>
              </a:r>
            </a:p>
          </p:txBody>
        </p:sp>
      </p:grpSp>
      <p:pic>
        <p:nvPicPr>
          <p:cNvPr id="118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49224">
            <a:off x="2325134" y="7445615"/>
            <a:ext cx="5416976" cy="880258"/>
          </a:xfrm>
          <a:prstGeom prst="rect">
            <a:avLst/>
          </a:prstGeom>
        </p:spPr>
      </p:pic>
      <p:pic>
        <p:nvPicPr>
          <p:cNvPr id="119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033623" y="5428647"/>
            <a:ext cx="1788510" cy="178851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4462"/>
          <a:stretch/>
        </p:blipFill>
        <p:spPr>
          <a:xfrm>
            <a:off x="9923710" y="5186928"/>
            <a:ext cx="5635564" cy="40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01786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7058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Nội dung bản vẽ nhà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305" y="2813344"/>
            <a:ext cx="848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Oval 10"/>
          <p:cNvSpPr/>
          <p:nvPr/>
        </p:nvSpPr>
        <p:spPr>
          <a:xfrm>
            <a:off x="2461756" y="3777519"/>
            <a:ext cx="2127981" cy="21279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đứng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41907" y="3777519"/>
            <a:ext cx="2127981" cy="2127981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bằng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609069" y="3777518"/>
            <a:ext cx="2127981" cy="21279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cắt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031" y="5905499"/>
            <a:ext cx="51932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nl-NL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</a:t>
            </a:r>
            <a:r>
              <a:rPr lang="nl-NL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đứng biểu diễn hình dạng bên ngoài của ngôi nhà, thường là hình chiếu mặt trước.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5155" y="5905500"/>
            <a:ext cx="46014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smtClean="0"/>
              <a:t>Là </a:t>
            </a:r>
            <a:r>
              <a:rPr lang="vi-VN" sz="3600" dirty="0"/>
              <a:t>hình cắt bằng của ngôi nhà </a:t>
            </a:r>
            <a:r>
              <a:rPr lang="vi-VN" sz="3600" dirty="0" smtClean="0"/>
              <a:t>được </a:t>
            </a:r>
            <a:r>
              <a:rPr lang="vi-VN" sz="3600" dirty="0"/>
              <a:t>cắt bởi mặt phẳng cắt nằm ngang đi qua các cửa </a:t>
            </a:r>
            <a:r>
              <a:rPr lang="vi-VN" sz="3600" dirty="0" smtClean="0"/>
              <a:t>sổ.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1984201" y="5905499"/>
            <a:ext cx="5486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20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7" grpId="0" animBg="1"/>
      <p:bldP spid="18" grpId="0" animBg="1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0" y="-1365706"/>
            <a:ext cx="2108175" cy="2433680"/>
          </a:xfrm>
          <a:custGeom>
            <a:avLst/>
            <a:gdLst/>
            <a:ahLst/>
            <a:cxnLst/>
            <a:rect l="l" t="t" r="r" b="b"/>
            <a:pathLst>
              <a:path w="2108175" h="2433680">
                <a:moveTo>
                  <a:pt x="0" y="0"/>
                </a:moveTo>
                <a:lnTo>
                  <a:pt x="2108175" y="0"/>
                </a:lnTo>
                <a:lnTo>
                  <a:pt x="2108175" y="2433680"/>
                </a:lnTo>
                <a:lnTo>
                  <a:pt x="0" y="243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09163" y="8927729"/>
            <a:ext cx="1187175" cy="118717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B8CB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6993562" y="9521317"/>
            <a:ext cx="1005552" cy="440623"/>
          </a:xfrm>
          <a:custGeom>
            <a:avLst/>
            <a:gdLst/>
            <a:ahLst/>
            <a:cxnLst/>
            <a:rect l="l" t="t" r="r" b="b"/>
            <a:pathLst>
              <a:path w="1005552" h="440623">
                <a:moveTo>
                  <a:pt x="0" y="0"/>
                </a:moveTo>
                <a:lnTo>
                  <a:pt x="1005553" y="0"/>
                </a:lnTo>
                <a:lnTo>
                  <a:pt x="1005553" y="440622"/>
                </a:lnTo>
                <a:lnTo>
                  <a:pt x="0" y="440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49638" b="-235516"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47205" y="685914"/>
            <a:ext cx="18217226" cy="9428990"/>
            <a:chOff x="47205" y="685914"/>
            <a:chExt cx="18217226" cy="9428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5" y="1596516"/>
              <a:ext cx="18217226" cy="851838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165343" y="685914"/>
              <a:ext cx="11980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Bảng 3.3. </a:t>
              </a:r>
              <a:r>
                <a:rPr lang="vi-VN" sz="3600" i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Kí hiệu quy ước một số bộ phận trong ngôi nhà</a:t>
              </a:r>
              <a:endPara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4901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 Same Side Corner Rectangle 11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NHÀ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85" y="1760564"/>
            <a:ext cx="8125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Đọc bản vẽ nhà đơn giản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753" y="2743169"/>
            <a:ext cx="675869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3.4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81" y="2880869"/>
            <a:ext cx="9539527" cy="72156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1709" y="4910957"/>
            <a:ext cx="355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tự đọc: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2833" y="6203992"/>
            <a:ext cx="2872079" cy="990600"/>
          </a:xfrm>
          <a:prstGeom prst="roundRect">
            <a:avLst/>
          </a:prstGeom>
          <a:solidFill>
            <a:srgbClr val="D8928B"/>
          </a:solidFill>
          <a:ln>
            <a:solidFill>
              <a:srgbClr val="D89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tên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34089" y="6203992"/>
            <a:ext cx="3329039" cy="990600"/>
          </a:xfrm>
          <a:prstGeom prst="roundRect">
            <a:avLst/>
          </a:prstGeom>
          <a:solidFill>
            <a:srgbClr val="FAB828"/>
          </a:solidFill>
          <a:ln>
            <a:solidFill>
              <a:srgbClr val="FAB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34089" y="8197492"/>
            <a:ext cx="3329039" cy="990600"/>
          </a:xfrm>
          <a:prstGeom prst="roundRect">
            <a:avLst/>
          </a:prstGeom>
          <a:solidFill>
            <a:srgbClr val="8FC37D"/>
          </a:solidFill>
          <a:ln>
            <a:solidFill>
              <a:srgbClr val="8FC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1709" y="7961617"/>
            <a:ext cx="2923203" cy="1364175"/>
          </a:xfrm>
          <a:prstGeom prst="roundRect">
            <a:avLst/>
          </a:prstGeom>
          <a:solidFill>
            <a:srgbClr val="A1CAD1"/>
          </a:solidFill>
          <a:ln>
            <a:solidFill>
              <a:srgbClr val="A1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chính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0" idx="1"/>
          </p:cNvCxnSpPr>
          <p:nvPr/>
        </p:nvCxnSpPr>
        <p:spPr>
          <a:xfrm>
            <a:off x="3794912" y="6699292"/>
            <a:ext cx="73917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172200" y="7194592"/>
            <a:ext cx="0" cy="10029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1" idx="1"/>
          </p:cNvCxnSpPr>
          <p:nvPr/>
        </p:nvCxnSpPr>
        <p:spPr>
          <a:xfrm>
            <a:off x="3723961" y="8692792"/>
            <a:ext cx="810128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8"/>
            <a:ext cx="18288000" cy="102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47723" y="1127817"/>
            <a:ext cx="7772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  <a:p>
            <a:pPr algn="just">
              <a:lnSpc>
                <a:spcPct val="170000"/>
              </a:lnSpc>
            </a:pP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nhóm, đọc bản vẽ ngôi nhà mái bằng như hình bên.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3"/>
          <p:cNvGrpSpPr/>
          <p:nvPr/>
        </p:nvGrpSpPr>
        <p:grpSpPr>
          <a:xfrm rot="886391">
            <a:off x="15168139" y="-3637818"/>
            <a:ext cx="8707516" cy="8707516"/>
            <a:chOff x="0" y="0"/>
            <a:chExt cx="812800" cy="812800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EB8CB"/>
            </a:solidFill>
          </p:spPr>
        </p:sp>
        <p:sp>
          <p:nvSpPr>
            <p:cNvPr id="28" name="TextBox 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1"/>
          <p:cNvGrpSpPr/>
          <p:nvPr/>
        </p:nvGrpSpPr>
        <p:grpSpPr>
          <a:xfrm rot="886391">
            <a:off x="15750164" y="-4385071"/>
            <a:ext cx="8707516" cy="8707516"/>
            <a:chOff x="0" y="0"/>
            <a:chExt cx="812800" cy="812800"/>
          </a:xfrm>
        </p:grpSpPr>
        <p:sp>
          <p:nvSpPr>
            <p:cNvPr id="30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F5784"/>
            </a:solidFill>
          </p:spPr>
        </p:sp>
        <p:sp>
          <p:nvSpPr>
            <p:cNvPr id="31" name="TextBox 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11021" y="5593243"/>
            <a:ext cx="4788115" cy="4645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9635" y="619634"/>
            <a:ext cx="10327236" cy="90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727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9940" y="14909"/>
          <a:ext cx="18297940" cy="10272090"/>
        </p:xfrm>
        <a:graphic>
          <a:graphicData uri="http://schemas.openxmlformats.org/drawingml/2006/table">
            <a:tbl>
              <a:tblPr firstRow="1" firstCol="1" bandRow="1"/>
              <a:tblGrid>
                <a:gridCol w="336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767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 vấn đề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 quả </a:t>
                      </a:r>
                      <a:r>
                        <a:rPr lang="nl-NL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vi-VN" sz="36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nl-NL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ản </a:t>
                      </a: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vẽ ngôi nhà mái bằng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7403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ngôi nhà.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Tỉ lệ.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Nhà mái bằng.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- 1:100.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1104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Hình biểu diễn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các hình biểu diễn.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đứng.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bằng.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cắt 1 – 1.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5910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Kích thước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chung.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từng bộ phận.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400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000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Phòng khách – bếp ăn: 6200 x 4800.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Phòng ngủ 1: 4800 x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3600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hòng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ngủ 2: 2800 x 3000.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Phòng vệ sinh: 4800 x 2200.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Hành lang: 9400 x 2200.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Mái cao: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ường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cao: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3000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ền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cao: 600.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9940" y="14909"/>
          <a:ext cx="18297940" cy="5052391"/>
        </p:xfrm>
        <a:graphic>
          <a:graphicData uri="http://schemas.openxmlformats.org/drawingml/2006/table">
            <a:tbl>
              <a:tblPr firstRow="1" firstCol="1" bandRow="1"/>
              <a:tblGrid>
                <a:gridCol w="336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767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 vấn đề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 quả </a:t>
                      </a:r>
                      <a:r>
                        <a:rPr lang="nl-NL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vi-VN" sz="36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nl-NL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ản </a:t>
                      </a: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vẽ ngôi nhà mái bằng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718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bộ phận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Số phòng.</a:t>
                      </a:r>
                      <a:endParaRPr lang="en-US" sz="36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Số cửa đi và cửa sổ.</a:t>
                      </a:r>
                      <a:endParaRPr lang="en-US" sz="36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Các bộ phận khác.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36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phòng khách – bếp ăn, 2 phòng ngủ và 1 nhà vệ sinh.</a:t>
                      </a: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 cửa sổ 2 cánh, 3 cửa sổ 1 cánh, 5 cửa sổ đơn.</a:t>
                      </a: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Hành lang.</a:t>
                      </a:r>
                    </a:p>
                  </a:txBody>
                  <a:tcPr marL="45717" marR="4571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4"/>
          <p:cNvSpPr/>
          <p:nvPr/>
        </p:nvSpPr>
        <p:spPr>
          <a:xfrm>
            <a:off x="5638800" y="5365719"/>
            <a:ext cx="5867400" cy="4921281"/>
          </a:xfrm>
          <a:custGeom>
            <a:avLst/>
            <a:gdLst/>
            <a:ahLst/>
            <a:cxnLst/>
            <a:rect l="l" t="t" r="r" b="b"/>
            <a:pathLst>
              <a:path w="4905872" h="4114800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88480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4044075" y="507099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87" y="-24245"/>
            <a:ext cx="2164268" cy="24081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62150" y="2315785"/>
            <a:ext cx="11479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Các nội dung của bản vẽ chi tiết bao gồm: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1772824" y="3575577"/>
            <a:ext cx="7106824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diễn, kích thước, bảng kê, 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9372600" y="3575577"/>
            <a:ext cx="7106824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diễn, kích thước, yêu cầu kĩ thuật, 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1753774" y="6642083"/>
            <a:ext cx="7106824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diễn, kích thước, khung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bảng kê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9353550" y="6642083"/>
            <a:ext cx="7106824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diễn, kích thước, yêu cầu kĩ thuật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77" y="274617"/>
            <a:ext cx="1770723" cy="1810403"/>
          </a:xfrm>
          <a:prstGeom prst="rect">
            <a:avLst/>
          </a:prstGeom>
        </p:spPr>
      </p:pic>
      <p:sp>
        <p:nvSpPr>
          <p:cNvPr id="13" name="Plaque 12"/>
          <p:cNvSpPr/>
          <p:nvPr/>
        </p:nvSpPr>
        <p:spPr>
          <a:xfrm>
            <a:off x="9372600" y="3575577"/>
            <a:ext cx="7106824" cy="2514600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biểu diễn, kích thước, yêu cầu kĩ thuật, 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4044075" y="507099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87" y="-24245"/>
            <a:ext cx="2164268" cy="2408129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1715674" y="5223060"/>
            <a:ext cx="7106824" cy="1861077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Cửa đi một cánh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9315450" y="5223060"/>
            <a:ext cx="7106824" cy="1861077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Cửa sổ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1696624" y="7505700"/>
            <a:ext cx="7106824" cy="1861077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Cửa sổ kép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9296400" y="7505700"/>
            <a:ext cx="7106824" cy="1861077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Cửa sổ đơn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77" y="274617"/>
            <a:ext cx="1770723" cy="18104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62150" y="2315785"/>
            <a:ext cx="14185294" cy="2466010"/>
            <a:chOff x="1962150" y="2315785"/>
            <a:chExt cx="14185294" cy="2466010"/>
          </a:xfrm>
        </p:grpSpPr>
        <p:sp>
          <p:nvSpPr>
            <p:cNvPr id="15" name="Rectangle 14"/>
            <p:cNvSpPr/>
            <p:nvPr/>
          </p:nvSpPr>
          <p:spPr>
            <a:xfrm>
              <a:off x="1962150" y="2315785"/>
              <a:ext cx="141852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nl-NL" sz="4000" dirty="0">
                  <a:latin typeface="Arial" panose="020B0604020202020204" pitchFamily="34" charset="0"/>
                  <a:cs typeface="Arial" panose="020B0604020202020204" pitchFamily="34" charset="0"/>
                </a:rPr>
                <a:t>Kí hiệu sau đây quy ước bộ phận nào trong ngôi nhà?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" t="2171" r="70041" b="71850"/>
            <a:stretch/>
          </p:blipFill>
          <p:spPr>
            <a:xfrm>
              <a:off x="7315200" y="3254436"/>
              <a:ext cx="3429000" cy="1527359"/>
            </a:xfrm>
            <a:prstGeom prst="rect">
              <a:avLst/>
            </a:prstGeom>
          </p:spPr>
        </p:pic>
      </p:grpSp>
      <p:sp>
        <p:nvSpPr>
          <p:cNvPr id="20" name="Plaque 19"/>
          <p:cNvSpPr/>
          <p:nvPr/>
        </p:nvSpPr>
        <p:spPr>
          <a:xfrm>
            <a:off x="1696624" y="5222655"/>
            <a:ext cx="7125873" cy="1861077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Cửa đi một cánh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848607" y="-372960"/>
            <a:ext cx="10656852" cy="11909670"/>
            <a:chOff x="0" y="0"/>
            <a:chExt cx="3887649" cy="43446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7649" cy="4344680"/>
            </a:xfrm>
            <a:custGeom>
              <a:avLst/>
              <a:gdLst/>
              <a:ahLst/>
              <a:cxnLst/>
              <a:rect l="l" t="t" r="r" b="b"/>
              <a:pathLst>
                <a:path w="3887649" h="4344680">
                  <a:moveTo>
                    <a:pt x="0" y="0"/>
                  </a:moveTo>
                  <a:lnTo>
                    <a:pt x="3887649" y="0"/>
                  </a:lnTo>
                  <a:lnTo>
                    <a:pt x="3887649" y="4344680"/>
                  </a:lnTo>
                  <a:lnTo>
                    <a:pt x="0" y="4344680"/>
                  </a:lnTo>
                  <a:close/>
                </a:path>
              </a:pathLst>
            </a:custGeom>
            <a:solidFill>
              <a:srgbClr val="7EB8CB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941637" y="723900"/>
            <a:ext cx="523381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rgbClr val="26459B"/>
                </a:solidFill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2645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827771" y="1320133"/>
            <a:ext cx="8431530" cy="2041672"/>
            <a:chOff x="8827771" y="1320133"/>
            <a:chExt cx="8431530" cy="2041672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12893087" y="-1144182"/>
              <a:ext cx="1762125" cy="6970302"/>
              <a:chOff x="0" y="0"/>
              <a:chExt cx="2354580" cy="931383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53310" cy="931383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9313831">
                    <a:moveTo>
                      <a:pt x="784860" y="9246522"/>
                    </a:moveTo>
                    <a:cubicBezTo>
                      <a:pt x="905510" y="9287162"/>
                      <a:pt x="1042670" y="9313831"/>
                      <a:pt x="1177290" y="9313831"/>
                    </a:cubicBezTo>
                    <a:cubicBezTo>
                      <a:pt x="1311910" y="9313831"/>
                      <a:pt x="1441450" y="9290972"/>
                      <a:pt x="1560830" y="9250331"/>
                    </a:cubicBezTo>
                    <a:cubicBezTo>
                      <a:pt x="1563370" y="9249062"/>
                      <a:pt x="1565910" y="9249062"/>
                      <a:pt x="1568450" y="9247791"/>
                    </a:cubicBezTo>
                    <a:cubicBezTo>
                      <a:pt x="2016760" y="9085231"/>
                      <a:pt x="2346960" y="8655972"/>
                      <a:pt x="2353310" y="813449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128264"/>
                    </a:lnTo>
                    <a:cubicBezTo>
                      <a:pt x="6350" y="8658511"/>
                      <a:pt x="331470" y="9087772"/>
                      <a:pt x="784860" y="9246522"/>
                    </a:cubicBezTo>
                    <a:close/>
                  </a:path>
                </a:pathLst>
              </a:custGeom>
              <a:solidFill>
                <a:srgbClr val="F6F5F5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8827771" y="1320133"/>
              <a:ext cx="2041672" cy="204167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3B2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9066844" y="1559206"/>
              <a:ext cx="1563526" cy="1563526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9339061" y="1822687"/>
              <a:ext cx="1019094" cy="1036564"/>
            </a:xfrm>
            <a:custGeom>
              <a:avLst/>
              <a:gdLst/>
              <a:ahLst/>
              <a:cxnLst/>
              <a:rect l="l" t="t" r="r" b="b"/>
              <a:pathLst>
                <a:path w="1019094" h="1036564">
                  <a:moveTo>
                    <a:pt x="0" y="0"/>
                  </a:moveTo>
                  <a:lnTo>
                    <a:pt x="1019093" y="0"/>
                  </a:lnTo>
                  <a:lnTo>
                    <a:pt x="1019093" y="1036564"/>
                  </a:lnTo>
                  <a:lnTo>
                    <a:pt x="0" y="103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4"/>
            <p:cNvSpPr txBox="1"/>
            <p:nvPr/>
          </p:nvSpPr>
          <p:spPr>
            <a:xfrm>
              <a:off x="10977383" y="1987026"/>
              <a:ext cx="541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Bản vẽ chi tiết</a:t>
              </a:r>
              <a:endPara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827771" y="4122664"/>
            <a:ext cx="8431530" cy="2041672"/>
            <a:chOff x="8827771" y="4122664"/>
            <a:chExt cx="8431530" cy="2041672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12893087" y="1658349"/>
              <a:ext cx="1762125" cy="6970302"/>
              <a:chOff x="0" y="0"/>
              <a:chExt cx="2354580" cy="931383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353310" cy="931383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9313831">
                    <a:moveTo>
                      <a:pt x="784860" y="9246522"/>
                    </a:moveTo>
                    <a:cubicBezTo>
                      <a:pt x="905510" y="9287162"/>
                      <a:pt x="1042670" y="9313831"/>
                      <a:pt x="1177290" y="9313831"/>
                    </a:cubicBezTo>
                    <a:cubicBezTo>
                      <a:pt x="1311910" y="9313831"/>
                      <a:pt x="1441450" y="9290972"/>
                      <a:pt x="1560830" y="9250331"/>
                    </a:cubicBezTo>
                    <a:cubicBezTo>
                      <a:pt x="1563370" y="9249062"/>
                      <a:pt x="1565910" y="9249062"/>
                      <a:pt x="1568450" y="9247791"/>
                    </a:cubicBezTo>
                    <a:cubicBezTo>
                      <a:pt x="2016760" y="9085231"/>
                      <a:pt x="2346960" y="8655972"/>
                      <a:pt x="2353310" y="813449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128264"/>
                    </a:lnTo>
                    <a:cubicBezTo>
                      <a:pt x="6350" y="8658511"/>
                      <a:pt x="331470" y="9087772"/>
                      <a:pt x="784860" y="9246522"/>
                    </a:cubicBezTo>
                    <a:close/>
                  </a:path>
                </a:pathLst>
              </a:custGeom>
              <a:solidFill>
                <a:srgbClr val="F6F5F5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8827771" y="4122664"/>
              <a:ext cx="2041672" cy="204167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3B2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9066844" y="4361737"/>
              <a:ext cx="1563526" cy="1563526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</p:sp>
        </p:grpSp>
        <p:sp>
          <p:nvSpPr>
            <p:cNvPr id="25" name="Freeform 25"/>
            <p:cNvSpPr/>
            <p:nvPr/>
          </p:nvSpPr>
          <p:spPr>
            <a:xfrm>
              <a:off x="9339061" y="4625218"/>
              <a:ext cx="1019094" cy="1036564"/>
            </a:xfrm>
            <a:custGeom>
              <a:avLst/>
              <a:gdLst/>
              <a:ahLst/>
              <a:cxnLst/>
              <a:rect l="l" t="t" r="r" b="b"/>
              <a:pathLst>
                <a:path w="1019094" h="1036564">
                  <a:moveTo>
                    <a:pt x="0" y="0"/>
                  </a:moveTo>
                  <a:lnTo>
                    <a:pt x="1019093" y="0"/>
                  </a:lnTo>
                  <a:lnTo>
                    <a:pt x="1019093" y="1036564"/>
                  </a:lnTo>
                  <a:lnTo>
                    <a:pt x="0" y="103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/>
            <p:cNvSpPr txBox="1"/>
            <p:nvPr/>
          </p:nvSpPr>
          <p:spPr>
            <a:xfrm>
              <a:off x="10972174" y="4651217"/>
              <a:ext cx="6005935" cy="880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4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Bản vẽ lắp</a:t>
              </a:r>
              <a:endPara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27771" y="6979232"/>
            <a:ext cx="8431530" cy="2041672"/>
            <a:chOff x="8827771" y="6979232"/>
            <a:chExt cx="8431530" cy="2041672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12893087" y="4514918"/>
              <a:ext cx="1762125" cy="6970302"/>
              <a:chOff x="0" y="0"/>
              <a:chExt cx="2354580" cy="93138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53310" cy="931383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9313831">
                    <a:moveTo>
                      <a:pt x="784860" y="9246522"/>
                    </a:moveTo>
                    <a:cubicBezTo>
                      <a:pt x="905510" y="9287162"/>
                      <a:pt x="1042670" y="9313831"/>
                      <a:pt x="1177290" y="9313831"/>
                    </a:cubicBezTo>
                    <a:cubicBezTo>
                      <a:pt x="1311910" y="9313831"/>
                      <a:pt x="1441450" y="9290972"/>
                      <a:pt x="1560830" y="9250331"/>
                    </a:cubicBezTo>
                    <a:cubicBezTo>
                      <a:pt x="1563370" y="9249062"/>
                      <a:pt x="1565910" y="9249062"/>
                      <a:pt x="1568450" y="9247791"/>
                    </a:cubicBezTo>
                    <a:cubicBezTo>
                      <a:pt x="2016760" y="9085231"/>
                      <a:pt x="2346960" y="8655972"/>
                      <a:pt x="2353310" y="813449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128264"/>
                    </a:lnTo>
                    <a:cubicBezTo>
                      <a:pt x="6350" y="8658511"/>
                      <a:pt x="331470" y="9087772"/>
                      <a:pt x="784860" y="9246522"/>
                    </a:cubicBezTo>
                    <a:close/>
                  </a:path>
                </a:pathLst>
              </a:custGeom>
              <a:solidFill>
                <a:srgbClr val="F6F5F5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8827771" y="6979232"/>
              <a:ext cx="2041672" cy="204167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3B2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9066844" y="7218306"/>
              <a:ext cx="1563526" cy="1563526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</p:sp>
        </p:grpSp>
        <p:sp>
          <p:nvSpPr>
            <p:cNvPr id="26" name="Freeform 26"/>
            <p:cNvSpPr/>
            <p:nvPr/>
          </p:nvSpPr>
          <p:spPr>
            <a:xfrm>
              <a:off x="9339061" y="7456826"/>
              <a:ext cx="1019094" cy="1036564"/>
            </a:xfrm>
            <a:custGeom>
              <a:avLst/>
              <a:gdLst/>
              <a:ahLst/>
              <a:cxnLst/>
              <a:rect l="l" t="t" r="r" b="b"/>
              <a:pathLst>
                <a:path w="1019094" h="1036564">
                  <a:moveTo>
                    <a:pt x="0" y="0"/>
                  </a:moveTo>
                  <a:lnTo>
                    <a:pt x="1019093" y="0"/>
                  </a:lnTo>
                  <a:lnTo>
                    <a:pt x="1019093" y="1036564"/>
                  </a:lnTo>
                  <a:lnTo>
                    <a:pt x="0" y="103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6"/>
            <p:cNvSpPr txBox="1"/>
            <p:nvPr/>
          </p:nvSpPr>
          <p:spPr>
            <a:xfrm>
              <a:off x="10977383" y="7646125"/>
              <a:ext cx="541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prstClr val="black"/>
                  </a:solidFill>
                  <a:cs typeface="Arial" panose="020B0604020202020204" pitchFamily="34" charset="0"/>
                </a:rPr>
                <a:t>B</a:t>
              </a:r>
              <a:r>
                <a:rPr lang="vi-VN" sz="4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ản vẽ nhà</a:t>
              </a:r>
              <a:endPara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7828" y="5176964"/>
            <a:ext cx="8643947" cy="51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277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4044075" y="507099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87" y="-24245"/>
            <a:ext cx="2164268" cy="24081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62150" y="2315785"/>
            <a:ext cx="10368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Em đọc bản vẽ lắp theo trình tự nào?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1619250" y="3575577"/>
            <a:ext cx="7294976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9372600" y="3575577"/>
            <a:ext cx="7294976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1600200" y="6642083"/>
            <a:ext cx="7294976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9353550" y="6642083"/>
            <a:ext cx="7294976" cy="25146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77" y="274617"/>
            <a:ext cx="1770723" cy="1810403"/>
          </a:xfrm>
          <a:prstGeom prst="rect">
            <a:avLst/>
          </a:prstGeom>
        </p:spPr>
      </p:pic>
      <p:sp>
        <p:nvSpPr>
          <p:cNvPr id="11" name="Plaque 10"/>
          <p:cNvSpPr/>
          <p:nvPr/>
        </p:nvSpPr>
        <p:spPr>
          <a:xfrm>
            <a:off x="1619250" y="6642083"/>
            <a:ext cx="7294976" cy="2514600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4044075" y="507099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87" y="-24245"/>
            <a:ext cx="2164268" cy="24081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8800" y="2315785"/>
            <a:ext cx="148387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Plaque 15"/>
          <p:cNvSpPr/>
          <p:nvPr/>
        </p:nvSpPr>
        <p:spPr>
          <a:xfrm>
            <a:off x="1600200" y="4679931"/>
            <a:ext cx="7294976" cy="2011685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Bản vẽ chi tiết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9353550" y="4679931"/>
            <a:ext cx="7294976" cy="2011685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Bản vẽ lắp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1600200" y="7144997"/>
            <a:ext cx="7294976" cy="2011685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Bản vẽ nhà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9353550" y="7144997"/>
            <a:ext cx="7294976" cy="2011685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Bản vẽ công trình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77" y="274617"/>
            <a:ext cx="1770723" cy="1810403"/>
          </a:xfrm>
          <a:prstGeom prst="rect">
            <a:avLst/>
          </a:prstGeom>
        </p:spPr>
      </p:pic>
      <p:sp>
        <p:nvSpPr>
          <p:cNvPr id="13" name="Plaque 12"/>
          <p:cNvSpPr/>
          <p:nvPr/>
        </p:nvSpPr>
        <p:spPr>
          <a:xfrm>
            <a:off x="1600200" y="7144997"/>
            <a:ext cx="7294976" cy="2011685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Bản vẽ nhà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4044075" y="507099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87" y="-24245"/>
            <a:ext cx="2164268" cy="24081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8800" y="2315785"/>
            <a:ext cx="14838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Plaque 15"/>
          <p:cNvSpPr/>
          <p:nvPr/>
        </p:nvSpPr>
        <p:spPr>
          <a:xfrm>
            <a:off x="1600200" y="3777179"/>
            <a:ext cx="7294976" cy="2266566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Yêu cầu kĩ thuật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9353550" y="3777179"/>
            <a:ext cx="7294976" cy="2266566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1619251" y="6602621"/>
            <a:ext cx="7294976" cy="2266566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Khung tên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9372601" y="6602621"/>
            <a:ext cx="7294976" cy="2266566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Bảng kê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77" y="274617"/>
            <a:ext cx="1770723" cy="1810403"/>
          </a:xfrm>
          <a:prstGeom prst="rect">
            <a:avLst/>
          </a:prstGeom>
        </p:spPr>
      </p:pic>
      <p:sp>
        <p:nvSpPr>
          <p:cNvPr id="11" name="Plaque 10"/>
          <p:cNvSpPr/>
          <p:nvPr/>
        </p:nvSpPr>
        <p:spPr>
          <a:xfrm>
            <a:off x="9372601" y="6602621"/>
            <a:ext cx="7294976" cy="2266566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Bảng kê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50819" y="7200900"/>
            <a:ext cx="7613176" cy="7599334"/>
          </a:xfrm>
          <a:custGeom>
            <a:avLst/>
            <a:gdLst/>
            <a:ahLst/>
            <a:cxnLst/>
            <a:rect l="l" t="t" r="r" b="b"/>
            <a:pathLst>
              <a:path w="9042909" h="9026468">
                <a:moveTo>
                  <a:pt x="0" y="0"/>
                </a:moveTo>
                <a:lnTo>
                  <a:pt x="9042909" y="0"/>
                </a:lnTo>
                <a:lnTo>
                  <a:pt x="9042909" y="9026468"/>
                </a:lnTo>
                <a:lnTo>
                  <a:pt x="0" y="902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59200" y="-3771900"/>
            <a:ext cx="6958643" cy="6945991"/>
          </a:xfrm>
          <a:custGeom>
            <a:avLst/>
            <a:gdLst/>
            <a:ahLst/>
            <a:cxnLst/>
            <a:rect l="l" t="t" r="r" b="b"/>
            <a:pathLst>
              <a:path w="9042909" h="9026468">
                <a:moveTo>
                  <a:pt x="0" y="0"/>
                </a:moveTo>
                <a:lnTo>
                  <a:pt x="9042910" y="0"/>
                </a:lnTo>
                <a:lnTo>
                  <a:pt x="9042910" y="9026467"/>
                </a:lnTo>
                <a:lnTo>
                  <a:pt x="0" y="9026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214370" y="190978"/>
            <a:ext cx="16244830" cy="2207027"/>
            <a:chOff x="214370" y="190978"/>
            <a:chExt cx="16244830" cy="2207027"/>
          </a:xfrm>
        </p:grpSpPr>
        <p:sp>
          <p:nvSpPr>
            <p:cNvPr id="16" name="Rectangle 15"/>
            <p:cNvSpPr/>
            <p:nvPr/>
          </p:nvSpPr>
          <p:spPr>
            <a:xfrm>
              <a:off x="1366957" y="573082"/>
              <a:ext cx="15092243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(SGK - tr. 24)</a:t>
              </a:r>
              <a:r>
                <a:rPr lang="nl-NL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nl-NL" sz="4000" dirty="0">
                  <a:latin typeface="Arial" panose="020B0604020202020204" pitchFamily="34" charset="0"/>
                  <a:cs typeface="Arial" panose="020B0604020202020204" pitchFamily="34" charset="0"/>
                </a:rPr>
                <a:t>So sánh nội dung cần đọc của bản vẽ chi tiết vả bản vẽ lắp.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4370" y="190978"/>
              <a:ext cx="1152587" cy="1040135"/>
              <a:chOff x="214370" y="340646"/>
              <a:chExt cx="1152587" cy="104013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370" y="371819"/>
                <a:ext cx="1152587" cy="100896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03879" y="340646"/>
                <a:ext cx="7735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...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82497"/>
              </p:ext>
            </p:extLst>
          </p:nvPr>
        </p:nvGraphicFramePr>
        <p:xfrm>
          <a:off x="790663" y="2748936"/>
          <a:ext cx="16688534" cy="7376160"/>
        </p:xfrm>
        <a:graphic>
          <a:graphicData uri="http://schemas.openxmlformats.org/drawingml/2006/table">
            <a:tbl>
              <a:tblPr firstRow="1" firstCol="1" bandRow="1"/>
              <a:tblGrid>
                <a:gridCol w="834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4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 cần đọc của </a:t>
                      </a:r>
                      <a:endParaRPr lang="vi-VN" sz="4000" b="1" i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bản </a:t>
                      </a:r>
                      <a:r>
                        <a:rPr lang="nl-NL" sz="40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vẽ </a:t>
                      </a:r>
                      <a:r>
                        <a:rPr lang="nl-NL" sz="4000" b="1" i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 </a:t>
                      </a:r>
                      <a:r>
                        <a:rPr lang="nl-NL" sz="40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 cần đọc của </a:t>
                      </a:r>
                      <a:endParaRPr lang="vi-VN" sz="4000" b="1" i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bản </a:t>
                      </a:r>
                      <a:r>
                        <a:rPr lang="nl-NL" sz="40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vẽ lắp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Hình biểu diễn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Kích thước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Yêu cầu kĩ thuật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Bảng kê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Hình biểu diễn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Kích thước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 Phân tích chi tiết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Tổng hợp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"/>
          <p:cNvSpPr txBox="1"/>
          <p:nvPr/>
        </p:nvSpPr>
        <p:spPr>
          <a:xfrm>
            <a:off x="4138207" y="495300"/>
            <a:ext cx="1003063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91350" y="2133600"/>
            <a:ext cx="100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Em hãy đọc bản vẽ ở Hình 3.7 để yêu cầu bác thợ mộc đóng cho em một cái giá sách đúng như bản vẽ.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90500"/>
            <a:ext cx="2514600" cy="21567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0" y="-190500"/>
            <a:ext cx="2514600" cy="2156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389" y="3466189"/>
            <a:ext cx="7846777" cy="5105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91350" y="5383809"/>
            <a:ext cx="1934059" cy="1694719"/>
            <a:chOff x="6991349" y="5163281"/>
            <a:chExt cx="1934059" cy="169471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91349" y="5163281"/>
              <a:ext cx="1934059" cy="16947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34453" y="5360812"/>
              <a:ext cx="1847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991350" y="7078528"/>
            <a:ext cx="11024946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accent3">
                    <a:lumMod val="50000"/>
                  </a:schemeClr>
                </a:solidFill>
              </a:rPr>
              <a:t>Mô tả giá sách qua việc đọc các hình biểu diễn; mô tả kích thước qua việc đọc các kích thước.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1762" y="5773766"/>
            <a:ext cx="9042909" cy="9026468"/>
          </a:xfrm>
          <a:custGeom>
            <a:avLst/>
            <a:gdLst/>
            <a:ahLst/>
            <a:cxnLst/>
            <a:rect l="l" t="t" r="r" b="b"/>
            <a:pathLst>
              <a:path w="9042909" h="9026468">
                <a:moveTo>
                  <a:pt x="0" y="0"/>
                </a:moveTo>
                <a:lnTo>
                  <a:pt x="9042909" y="0"/>
                </a:lnTo>
                <a:lnTo>
                  <a:pt x="9042909" y="9026468"/>
                </a:lnTo>
                <a:lnTo>
                  <a:pt x="0" y="902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5539" y="3295719"/>
            <a:ext cx="4952361" cy="4881017"/>
            <a:chOff x="0" y="0"/>
            <a:chExt cx="3736132" cy="3682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6132" cy="3682310"/>
            </a:xfrm>
            <a:custGeom>
              <a:avLst/>
              <a:gdLst/>
              <a:ahLst/>
              <a:cxnLst/>
              <a:rect l="l" t="t" r="r" b="b"/>
              <a:pathLst>
                <a:path w="3736132" h="3682310">
                  <a:moveTo>
                    <a:pt x="0" y="0"/>
                  </a:moveTo>
                  <a:lnTo>
                    <a:pt x="3736132" y="0"/>
                  </a:lnTo>
                  <a:lnTo>
                    <a:pt x="3736132" y="3682310"/>
                  </a:lnTo>
                  <a:lnTo>
                    <a:pt x="0" y="368231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68D4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67819" y="3295719"/>
            <a:ext cx="4952361" cy="4881017"/>
            <a:chOff x="0" y="0"/>
            <a:chExt cx="3736132" cy="3682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36132" cy="3682310"/>
            </a:xfrm>
            <a:custGeom>
              <a:avLst/>
              <a:gdLst/>
              <a:ahLst/>
              <a:cxnLst/>
              <a:rect l="l" t="t" r="r" b="b"/>
              <a:pathLst>
                <a:path w="3736132" h="3682310">
                  <a:moveTo>
                    <a:pt x="0" y="0"/>
                  </a:moveTo>
                  <a:lnTo>
                    <a:pt x="3736132" y="0"/>
                  </a:lnTo>
                  <a:lnTo>
                    <a:pt x="3736132" y="3682310"/>
                  </a:lnTo>
                  <a:lnTo>
                    <a:pt x="0" y="368231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68D4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06939" y="3295719"/>
            <a:ext cx="4952361" cy="4881017"/>
            <a:chOff x="0" y="0"/>
            <a:chExt cx="3736132" cy="3682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36132" cy="3682310"/>
            </a:xfrm>
            <a:custGeom>
              <a:avLst/>
              <a:gdLst/>
              <a:ahLst/>
              <a:cxnLst/>
              <a:rect l="l" t="t" r="r" b="b"/>
              <a:pathLst>
                <a:path w="3736132" h="3682310">
                  <a:moveTo>
                    <a:pt x="0" y="0"/>
                  </a:moveTo>
                  <a:lnTo>
                    <a:pt x="3736132" y="0"/>
                  </a:lnTo>
                  <a:lnTo>
                    <a:pt x="3736132" y="3682310"/>
                  </a:lnTo>
                  <a:lnTo>
                    <a:pt x="0" y="368231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68D4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38304" y="3696760"/>
            <a:ext cx="1210897" cy="1210897"/>
            <a:chOff x="0" y="0"/>
            <a:chExt cx="1614529" cy="161452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614529" cy="1614529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8D4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274835" y="364881"/>
              <a:ext cx="1064860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100585" y="3696760"/>
            <a:ext cx="1210897" cy="1210897"/>
            <a:chOff x="0" y="0"/>
            <a:chExt cx="1614529" cy="161452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614529" cy="1614529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8D4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274835" y="364881"/>
              <a:ext cx="1064860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739704" y="3696760"/>
            <a:ext cx="1210897" cy="1210897"/>
            <a:chOff x="0" y="0"/>
            <a:chExt cx="1614529" cy="1614529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614529" cy="1614529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8D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274835" y="364881"/>
              <a:ext cx="1064860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543299" y="1003869"/>
            <a:ext cx="11201400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6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3690" y="979624"/>
            <a:ext cx="3290455" cy="153403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401012" y="5068429"/>
            <a:ext cx="4440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Ghi nhớ kiến thức đã học trong 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2885" y="5111035"/>
            <a:ext cx="45822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còn lại phần Luyện tập và Vận dụng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742406" y="5111035"/>
            <a:ext cx="43263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Vật liệu cơ khí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00300"/>
            <a:ext cx="18288000" cy="4267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76300" y="2755143"/>
            <a:ext cx="165354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DÕI BÀI GIẢNG HÔM NAY!</a:t>
            </a:r>
            <a:endParaRPr lang="en-US" sz="8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3"/>
          <p:cNvSpPr/>
          <p:nvPr/>
        </p:nvSpPr>
        <p:spPr>
          <a:xfrm>
            <a:off x="20782" y="-15393"/>
            <a:ext cx="4167292" cy="2568094"/>
          </a:xfrm>
          <a:custGeom>
            <a:avLst/>
            <a:gdLst/>
            <a:ahLst/>
            <a:cxnLst/>
            <a:rect l="l" t="t" r="r" b="b"/>
            <a:pathLst>
              <a:path w="3338580" h="2057400">
                <a:moveTo>
                  <a:pt x="0" y="0"/>
                </a:moveTo>
                <a:lnTo>
                  <a:pt x="3338580" y="0"/>
                </a:lnTo>
                <a:lnTo>
                  <a:pt x="33385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29200" y="7497233"/>
            <a:ext cx="8763000" cy="27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VẼ CHI TIẾT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Nội dung của bản vẽ chi tiết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" y="3180526"/>
            <a:ext cx="8915400" cy="6630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57010" y="3001775"/>
            <a:ext cx="70888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 smtClean="0">
                <a:solidFill>
                  <a:srgbClr val="002060"/>
                </a:solidFill>
              </a:rPr>
              <a:t>Quan sát Hình </a:t>
            </a:r>
            <a:r>
              <a:rPr lang="vi-VN" sz="4000" i="1" dirty="0">
                <a:solidFill>
                  <a:srgbClr val="002060"/>
                </a:solidFill>
              </a:rPr>
              <a:t>3.2 và trả lời câu </a:t>
            </a:r>
            <a:r>
              <a:rPr lang="vi-VN" sz="4000" i="1" dirty="0" smtClean="0">
                <a:solidFill>
                  <a:srgbClr val="002060"/>
                </a:solidFill>
              </a:rPr>
              <a:t>hỏi: </a:t>
            </a:r>
          </a:p>
          <a:p>
            <a:pPr algn="just">
              <a:lnSpc>
                <a:spcPct val="150000"/>
              </a:lnSpc>
            </a:pPr>
            <a:r>
              <a:rPr lang="vi-VN" sz="4000" dirty="0" smtClean="0"/>
              <a:t>Bản </a:t>
            </a:r>
            <a:r>
              <a:rPr lang="vi-VN" sz="4000" dirty="0"/>
              <a:t>vẽ chi tiết ở Hình 3.2 cho ta biết được những thông tin gì về vòng đệm?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02084" y="7336342"/>
            <a:ext cx="1579001" cy="2206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30521" y="226801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399" y="1409700"/>
            <a:ext cx="6205231" cy="5033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43100"/>
            <a:ext cx="48101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VẼ CHI TIẾT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Nội dung của bản vẽ chi tiết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" y="3180526"/>
            <a:ext cx="8915400" cy="66303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220200" y="4457700"/>
            <a:ext cx="1828800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201400" y="3360258"/>
            <a:ext cx="6096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Hình dạng và kích thước của vòng đệm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862305" y="6451201"/>
            <a:ext cx="2186695" cy="1325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201400" y="584835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Yêu cầu kĩ thuật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525303" y="7728376"/>
            <a:ext cx="2523697" cy="140034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01400" y="7178681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Vật liệu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574653" y="9090945"/>
            <a:ext cx="2186695" cy="1325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61348" y="8521712"/>
            <a:ext cx="1345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Tỉ lệ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VẼ CHI TIẾT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Nội dung của bản vẽ chi tiết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0278" y="2893121"/>
            <a:ext cx="9682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SGK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975" y="5774694"/>
            <a:ext cx="7580648" cy="448144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333969" y="4943986"/>
            <a:ext cx="6324600" cy="3060115"/>
          </a:xfrm>
          <a:prstGeom prst="wedgeEllipseCallout">
            <a:avLst>
              <a:gd name="adj1" fmla="val 50615"/>
              <a:gd name="adj2" fmla="val 4025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công dụng của bản vẽ chi tiết.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1049468" y="2491905"/>
            <a:ext cx="6324600" cy="3060115"/>
          </a:xfrm>
          <a:prstGeom prst="wedgeEllipseCallout">
            <a:avLst>
              <a:gd name="adj1" fmla="val -42558"/>
              <a:gd name="adj2" fmla="val 5220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Liệt kê nội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"/>
          <p:cNvSpPr/>
          <p:nvPr/>
        </p:nvSpPr>
        <p:spPr>
          <a:xfrm rot="16200000">
            <a:off x="16912671" y="-419100"/>
            <a:ext cx="1988658" cy="1981200"/>
          </a:xfrm>
          <a:custGeom>
            <a:avLst/>
            <a:gdLst/>
            <a:ahLst/>
            <a:cxnLst/>
            <a:rect l="l" t="t" r="r" b="b"/>
            <a:pathLst>
              <a:path w="2532082" h="2522586">
                <a:moveTo>
                  <a:pt x="0" y="0"/>
                </a:moveTo>
                <a:lnTo>
                  <a:pt x="2532081" y="0"/>
                </a:lnTo>
                <a:lnTo>
                  <a:pt x="2532081" y="2522586"/>
                </a:lnTo>
                <a:lnTo>
                  <a:pt x="0" y="252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"/>
          <p:cNvSpPr/>
          <p:nvPr/>
        </p:nvSpPr>
        <p:spPr>
          <a:xfrm rot="5564191">
            <a:off x="-174672" y="-347185"/>
            <a:ext cx="2071955" cy="1676400"/>
          </a:xfrm>
          <a:custGeom>
            <a:avLst/>
            <a:gdLst/>
            <a:ahLst/>
            <a:cxnLst/>
            <a:rect l="l" t="t" r="r" b="b"/>
            <a:pathLst>
              <a:path w="2828527" h="2288535">
                <a:moveTo>
                  <a:pt x="0" y="0"/>
                </a:moveTo>
                <a:lnTo>
                  <a:pt x="2828526" y="0"/>
                </a:lnTo>
                <a:lnTo>
                  <a:pt x="2828526" y="2288535"/>
                </a:lnTo>
                <a:lnTo>
                  <a:pt x="0" y="2288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4264905" y="417585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VẼ CHI TIẾT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 Same Side Corner Rectangle 60"/>
          <p:cNvSpPr/>
          <p:nvPr/>
        </p:nvSpPr>
        <p:spPr>
          <a:xfrm>
            <a:off x="381000" y="1409700"/>
            <a:ext cx="17449799" cy="8877300"/>
          </a:xfrm>
          <a:prstGeom prst="round2SameRect">
            <a:avLst>
              <a:gd name="adj1" fmla="val 4512"/>
              <a:gd name="adj2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6385" y="17605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Nội dung của bản vẽ chi tiết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61305" y="4362534"/>
            <a:ext cx="2643895" cy="22098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vẽ chi tiết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64905" y="2991615"/>
            <a:ext cx="3583695" cy="123748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dụng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64905" y="6585132"/>
            <a:ext cx="3583695" cy="123748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lbow Connector 5"/>
          <p:cNvCxnSpPr>
            <a:stCxn id="2" idx="3"/>
            <a:endCxn id="12" idx="1"/>
          </p:cNvCxnSpPr>
          <p:nvPr/>
        </p:nvCxnSpPr>
        <p:spPr>
          <a:xfrm flipV="1">
            <a:off x="3505200" y="3610358"/>
            <a:ext cx="759705" cy="1857096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146024" y="2724739"/>
            <a:ext cx="93873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hiện hình dạng, kích thước, vật liệu và các yêu cầu kĩ thuật cho việc chế tạo và kiểm tra một chi tiết máy.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>
            <a:stCxn id="2" idx="3"/>
            <a:endCxn id="13" idx="1"/>
          </p:cNvCxnSpPr>
          <p:nvPr/>
        </p:nvCxnSpPr>
        <p:spPr>
          <a:xfrm>
            <a:off x="3505200" y="5467454"/>
            <a:ext cx="759705" cy="1736421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231090" y="5657919"/>
            <a:ext cx="3818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Hình biểu diễn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31090" y="6702295"/>
            <a:ext cx="38185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Kích thước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31090" y="7794778"/>
            <a:ext cx="433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Yêu cầu kĩ thuật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15850" y="8886530"/>
            <a:ext cx="381852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Khung tên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Elbow Connector 42"/>
          <p:cNvCxnSpPr>
            <a:stCxn id="13" idx="3"/>
          </p:cNvCxnSpPr>
          <p:nvPr/>
        </p:nvCxnSpPr>
        <p:spPr>
          <a:xfrm flipV="1">
            <a:off x="7848600" y="6169158"/>
            <a:ext cx="1394947" cy="10347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3" idx="3"/>
          </p:cNvCxnSpPr>
          <p:nvPr/>
        </p:nvCxnSpPr>
        <p:spPr>
          <a:xfrm>
            <a:off x="7848600" y="7203875"/>
            <a:ext cx="1379707" cy="3932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3" idx="3"/>
            <a:endCxn id="22" idx="1"/>
          </p:cNvCxnSpPr>
          <p:nvPr/>
        </p:nvCxnSpPr>
        <p:spPr>
          <a:xfrm>
            <a:off x="7848600" y="7203875"/>
            <a:ext cx="1382490" cy="1098735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13" idx="3"/>
            <a:endCxn id="24" idx="1"/>
          </p:cNvCxnSpPr>
          <p:nvPr/>
        </p:nvCxnSpPr>
        <p:spPr>
          <a:xfrm>
            <a:off x="7848600" y="7203875"/>
            <a:ext cx="1367250" cy="213345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044693" y="7243197"/>
            <a:ext cx="2862307" cy="27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7" grpId="0"/>
      <p:bldP spid="20" grpId="0"/>
      <p:bldP spid="21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2189</Words>
  <Application>Microsoft Office PowerPoint</Application>
  <PresentationFormat>Custom</PresentationFormat>
  <Paragraphs>293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Cambria Math</vt:lpstr>
      <vt:lpstr>Wingdings</vt:lpstr>
      <vt:lpstr>Calibri</vt:lpstr>
      <vt:lpstr>Times New Roman</vt:lpstr>
      <vt:lpstr>Sniglet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bản vẽ chi tiết</dc:title>
  <dc:creator>Xinh Đẹp Dịu Hiền Huế Thị</dc:creator>
  <cp:lastModifiedBy>Admin</cp:lastModifiedBy>
  <cp:revision>54</cp:revision>
  <dcterms:created xsi:type="dcterms:W3CDTF">2006-08-16T00:00:00Z</dcterms:created>
  <dcterms:modified xsi:type="dcterms:W3CDTF">2024-11-19T10:14:09Z</dcterms:modified>
  <dc:identifier>DAFl36ymF6c</dc:identifier>
</cp:coreProperties>
</file>