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9" r:id="rId4"/>
    <p:sldId id="258" r:id="rId5"/>
    <p:sldId id="257" r:id="rId6"/>
    <p:sldId id="260" r:id="rId7"/>
    <p:sldId id="261" r:id="rId8"/>
    <p:sldId id="262" r:id="rId9"/>
    <p:sldId id="263" r:id="rId10"/>
    <p:sldId id="264" r:id="rId11"/>
    <p:sldId id="265" r:id="rId12"/>
    <p:sldId id="266" r:id="rId13"/>
    <p:sldId id="268" r:id="rId14"/>
    <p:sldId id="267" r:id="rId15"/>
    <p:sldId id="269" r:id="rId16"/>
    <p:sldId id="270" r:id="rId17"/>
    <p:sldId id="271" r:id="rId18"/>
    <p:sldId id="273" r:id="rId19"/>
    <p:sldId id="272"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7" r:id="rId53"/>
    <p:sldId id="308" r:id="rId54"/>
    <p:sldId id="309" r:id="rId55"/>
    <p:sldId id="310" r:id="rId56"/>
    <p:sldId id="311" r:id="rId57"/>
    <p:sldId id="306" r:id="rId58"/>
    <p:sldId id="312" r:id="rId59"/>
    <p:sldId id="313" r:id="rId60"/>
    <p:sldId id="314" r:id="rId61"/>
    <p:sldId id="31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F3D4"/>
    <a:srgbClr val="D5E7F3"/>
    <a:srgbClr val="91D3F1"/>
    <a:srgbClr val="FAFCF7"/>
    <a:srgbClr val="9DC3E6"/>
    <a:srgbClr val="AFD4E6"/>
    <a:srgbClr val="ECE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2D7E-4FEA-D22A-ED57-2B44BCE3FC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4051BE-9C33-A835-C364-948A7C98DE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88004B-C92F-63A4-61F1-81CE669CB684}"/>
              </a:ext>
            </a:extLst>
          </p:cNvPr>
          <p:cNvSpPr>
            <a:spLocks noGrp="1"/>
          </p:cNvSpPr>
          <p:nvPr>
            <p:ph type="dt" sz="half" idx="10"/>
          </p:nvPr>
        </p:nvSpPr>
        <p:spPr/>
        <p:txBody>
          <a:bodyPr/>
          <a:lstStyle/>
          <a:p>
            <a:fld id="{AB56326F-A0A1-42CB-8221-5D35FB05D6DB}" type="datetimeFigureOut">
              <a:rPr lang="en-US" smtClean="0"/>
              <a:t>10/1/2024</a:t>
            </a:fld>
            <a:endParaRPr lang="en-US"/>
          </a:p>
        </p:txBody>
      </p:sp>
      <p:sp>
        <p:nvSpPr>
          <p:cNvPr id="5" name="Footer Placeholder 4">
            <a:extLst>
              <a:ext uri="{FF2B5EF4-FFF2-40B4-BE49-F238E27FC236}">
                <a16:creationId xmlns:a16="http://schemas.microsoft.com/office/drawing/2014/main" id="{B7B7B359-7299-FED6-9F81-FC2FFDE6DD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F635D-B1D4-077F-9774-5C46A03192AC}"/>
              </a:ext>
            </a:extLst>
          </p:cNvPr>
          <p:cNvSpPr>
            <a:spLocks noGrp="1"/>
          </p:cNvSpPr>
          <p:nvPr>
            <p:ph type="sldNum" sz="quarter" idx="12"/>
          </p:nvPr>
        </p:nvSpPr>
        <p:spPr/>
        <p:txBody>
          <a:bodyPr/>
          <a:lstStyle/>
          <a:p>
            <a:fld id="{0B1DB357-3CA8-42A5-B142-DBAFC3AD46D3}" type="slidenum">
              <a:rPr lang="en-US" smtClean="0"/>
              <a:t>‹#›</a:t>
            </a:fld>
            <a:endParaRPr lang="en-US"/>
          </a:p>
        </p:txBody>
      </p:sp>
    </p:spTree>
    <p:extLst>
      <p:ext uri="{BB962C8B-B14F-4D97-AF65-F5344CB8AC3E}">
        <p14:creationId xmlns:p14="http://schemas.microsoft.com/office/powerpoint/2010/main" val="3379971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F875-0133-0F56-789E-D41E4478DC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E9C0DA-921B-6F9E-BBE3-8BEA3125BE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22C6A-EA2C-C565-4C79-D26AB7BA5133}"/>
              </a:ext>
            </a:extLst>
          </p:cNvPr>
          <p:cNvSpPr>
            <a:spLocks noGrp="1"/>
          </p:cNvSpPr>
          <p:nvPr>
            <p:ph type="dt" sz="half" idx="10"/>
          </p:nvPr>
        </p:nvSpPr>
        <p:spPr/>
        <p:txBody>
          <a:bodyPr/>
          <a:lstStyle/>
          <a:p>
            <a:fld id="{AB56326F-A0A1-42CB-8221-5D35FB05D6DB}" type="datetimeFigureOut">
              <a:rPr lang="en-US" smtClean="0"/>
              <a:t>10/1/2024</a:t>
            </a:fld>
            <a:endParaRPr lang="en-US"/>
          </a:p>
        </p:txBody>
      </p:sp>
      <p:sp>
        <p:nvSpPr>
          <p:cNvPr id="5" name="Footer Placeholder 4">
            <a:extLst>
              <a:ext uri="{FF2B5EF4-FFF2-40B4-BE49-F238E27FC236}">
                <a16:creationId xmlns:a16="http://schemas.microsoft.com/office/drawing/2014/main" id="{F2BF7BA1-B92F-5034-665A-BFB5CBF87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BA747-BAC7-BAA2-0CD6-0E012133A9E0}"/>
              </a:ext>
            </a:extLst>
          </p:cNvPr>
          <p:cNvSpPr>
            <a:spLocks noGrp="1"/>
          </p:cNvSpPr>
          <p:nvPr>
            <p:ph type="sldNum" sz="quarter" idx="12"/>
          </p:nvPr>
        </p:nvSpPr>
        <p:spPr/>
        <p:txBody>
          <a:bodyPr/>
          <a:lstStyle/>
          <a:p>
            <a:fld id="{0B1DB357-3CA8-42A5-B142-DBAFC3AD46D3}" type="slidenum">
              <a:rPr lang="en-US" smtClean="0"/>
              <a:t>‹#›</a:t>
            </a:fld>
            <a:endParaRPr lang="en-US"/>
          </a:p>
        </p:txBody>
      </p:sp>
    </p:spTree>
    <p:extLst>
      <p:ext uri="{BB962C8B-B14F-4D97-AF65-F5344CB8AC3E}">
        <p14:creationId xmlns:p14="http://schemas.microsoft.com/office/powerpoint/2010/main" val="36388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08963-F768-7F5B-B789-44588E92C7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2BF220-AA1F-67D1-272A-061AC6246C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00528-AF4B-E217-E236-244B871D2330}"/>
              </a:ext>
            </a:extLst>
          </p:cNvPr>
          <p:cNvSpPr>
            <a:spLocks noGrp="1"/>
          </p:cNvSpPr>
          <p:nvPr>
            <p:ph type="dt" sz="half" idx="10"/>
          </p:nvPr>
        </p:nvSpPr>
        <p:spPr/>
        <p:txBody>
          <a:bodyPr/>
          <a:lstStyle/>
          <a:p>
            <a:fld id="{AB56326F-A0A1-42CB-8221-5D35FB05D6DB}" type="datetimeFigureOut">
              <a:rPr lang="en-US" smtClean="0"/>
              <a:t>10/1/2024</a:t>
            </a:fld>
            <a:endParaRPr lang="en-US"/>
          </a:p>
        </p:txBody>
      </p:sp>
      <p:sp>
        <p:nvSpPr>
          <p:cNvPr id="5" name="Footer Placeholder 4">
            <a:extLst>
              <a:ext uri="{FF2B5EF4-FFF2-40B4-BE49-F238E27FC236}">
                <a16:creationId xmlns:a16="http://schemas.microsoft.com/office/drawing/2014/main" id="{EE168DA6-116D-D0D9-7FC2-5A1AE538A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EEA92-F16C-B3E8-7FA2-A8C9CE6C3AB0}"/>
              </a:ext>
            </a:extLst>
          </p:cNvPr>
          <p:cNvSpPr>
            <a:spLocks noGrp="1"/>
          </p:cNvSpPr>
          <p:nvPr>
            <p:ph type="sldNum" sz="quarter" idx="12"/>
          </p:nvPr>
        </p:nvSpPr>
        <p:spPr/>
        <p:txBody>
          <a:bodyPr/>
          <a:lstStyle/>
          <a:p>
            <a:fld id="{0B1DB357-3CA8-42A5-B142-DBAFC3AD46D3}" type="slidenum">
              <a:rPr lang="en-US" smtClean="0"/>
              <a:t>‹#›</a:t>
            </a:fld>
            <a:endParaRPr lang="en-US"/>
          </a:p>
        </p:txBody>
      </p:sp>
    </p:spTree>
    <p:extLst>
      <p:ext uri="{BB962C8B-B14F-4D97-AF65-F5344CB8AC3E}">
        <p14:creationId xmlns:p14="http://schemas.microsoft.com/office/powerpoint/2010/main" val="1929325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60160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A9AE-1ADD-5CDA-EC19-F1A756BAD4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AC4BE-F96B-6C9F-244A-41A6667A7A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2099D-DE0F-44AF-CA86-35B0A2DBCFAC}"/>
              </a:ext>
            </a:extLst>
          </p:cNvPr>
          <p:cNvSpPr>
            <a:spLocks noGrp="1"/>
          </p:cNvSpPr>
          <p:nvPr>
            <p:ph type="dt" sz="half" idx="10"/>
          </p:nvPr>
        </p:nvSpPr>
        <p:spPr/>
        <p:txBody>
          <a:bodyPr/>
          <a:lstStyle/>
          <a:p>
            <a:fld id="{AB56326F-A0A1-42CB-8221-5D35FB05D6DB}" type="datetimeFigureOut">
              <a:rPr lang="en-US" smtClean="0"/>
              <a:t>10/1/2024</a:t>
            </a:fld>
            <a:endParaRPr lang="en-US"/>
          </a:p>
        </p:txBody>
      </p:sp>
      <p:sp>
        <p:nvSpPr>
          <p:cNvPr id="5" name="Footer Placeholder 4">
            <a:extLst>
              <a:ext uri="{FF2B5EF4-FFF2-40B4-BE49-F238E27FC236}">
                <a16:creationId xmlns:a16="http://schemas.microsoft.com/office/drawing/2014/main" id="{60EB40CF-8CB4-9A7C-1B08-7C29B205D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BDCFD-769A-4008-E07A-3D7214203F8B}"/>
              </a:ext>
            </a:extLst>
          </p:cNvPr>
          <p:cNvSpPr>
            <a:spLocks noGrp="1"/>
          </p:cNvSpPr>
          <p:nvPr>
            <p:ph type="sldNum" sz="quarter" idx="12"/>
          </p:nvPr>
        </p:nvSpPr>
        <p:spPr/>
        <p:txBody>
          <a:bodyPr/>
          <a:lstStyle/>
          <a:p>
            <a:fld id="{0B1DB357-3CA8-42A5-B142-DBAFC3AD46D3}" type="slidenum">
              <a:rPr lang="en-US" smtClean="0"/>
              <a:t>‹#›</a:t>
            </a:fld>
            <a:endParaRPr lang="en-US"/>
          </a:p>
        </p:txBody>
      </p:sp>
    </p:spTree>
    <p:extLst>
      <p:ext uri="{BB962C8B-B14F-4D97-AF65-F5344CB8AC3E}">
        <p14:creationId xmlns:p14="http://schemas.microsoft.com/office/powerpoint/2010/main" val="185527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BE3B1-307E-7373-873B-EBCDEAAA70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8BE33F-69A1-6D09-0019-D2B872E418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C1A39F-AE9D-99DB-5B56-83E8F1D8EBBD}"/>
              </a:ext>
            </a:extLst>
          </p:cNvPr>
          <p:cNvSpPr>
            <a:spLocks noGrp="1"/>
          </p:cNvSpPr>
          <p:nvPr>
            <p:ph type="dt" sz="half" idx="10"/>
          </p:nvPr>
        </p:nvSpPr>
        <p:spPr/>
        <p:txBody>
          <a:bodyPr/>
          <a:lstStyle/>
          <a:p>
            <a:fld id="{AB56326F-A0A1-42CB-8221-5D35FB05D6DB}" type="datetimeFigureOut">
              <a:rPr lang="en-US" smtClean="0"/>
              <a:t>10/1/2024</a:t>
            </a:fld>
            <a:endParaRPr lang="en-US"/>
          </a:p>
        </p:txBody>
      </p:sp>
      <p:sp>
        <p:nvSpPr>
          <p:cNvPr id="5" name="Footer Placeholder 4">
            <a:extLst>
              <a:ext uri="{FF2B5EF4-FFF2-40B4-BE49-F238E27FC236}">
                <a16:creationId xmlns:a16="http://schemas.microsoft.com/office/drawing/2014/main" id="{B2AFEB73-5DFA-5176-D8F5-1498ADBF0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FC463-11BF-2789-639E-F06BABF99053}"/>
              </a:ext>
            </a:extLst>
          </p:cNvPr>
          <p:cNvSpPr>
            <a:spLocks noGrp="1"/>
          </p:cNvSpPr>
          <p:nvPr>
            <p:ph type="sldNum" sz="quarter" idx="12"/>
          </p:nvPr>
        </p:nvSpPr>
        <p:spPr/>
        <p:txBody>
          <a:bodyPr/>
          <a:lstStyle/>
          <a:p>
            <a:fld id="{0B1DB357-3CA8-42A5-B142-DBAFC3AD46D3}" type="slidenum">
              <a:rPr lang="en-US" smtClean="0"/>
              <a:t>‹#›</a:t>
            </a:fld>
            <a:endParaRPr lang="en-US"/>
          </a:p>
        </p:txBody>
      </p:sp>
    </p:spTree>
    <p:extLst>
      <p:ext uri="{BB962C8B-B14F-4D97-AF65-F5344CB8AC3E}">
        <p14:creationId xmlns:p14="http://schemas.microsoft.com/office/powerpoint/2010/main" val="3450603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81AF-FB01-E774-5577-0BAFAD2D1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28C6A-41D4-C900-4630-F01EC7E39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C18F7-FDB8-7EE6-D48E-C7C260C5DD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10599E-D08F-2EF8-B386-A88AAD73B44A}"/>
              </a:ext>
            </a:extLst>
          </p:cNvPr>
          <p:cNvSpPr>
            <a:spLocks noGrp="1"/>
          </p:cNvSpPr>
          <p:nvPr>
            <p:ph type="dt" sz="half" idx="10"/>
          </p:nvPr>
        </p:nvSpPr>
        <p:spPr/>
        <p:txBody>
          <a:bodyPr/>
          <a:lstStyle/>
          <a:p>
            <a:fld id="{AB56326F-A0A1-42CB-8221-5D35FB05D6DB}" type="datetimeFigureOut">
              <a:rPr lang="en-US" smtClean="0"/>
              <a:t>10/1/2024</a:t>
            </a:fld>
            <a:endParaRPr lang="en-US"/>
          </a:p>
        </p:txBody>
      </p:sp>
      <p:sp>
        <p:nvSpPr>
          <p:cNvPr id="6" name="Footer Placeholder 5">
            <a:extLst>
              <a:ext uri="{FF2B5EF4-FFF2-40B4-BE49-F238E27FC236}">
                <a16:creationId xmlns:a16="http://schemas.microsoft.com/office/drawing/2014/main" id="{48B5E9C5-BC85-B3F7-36D6-C68D470A4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62630-90A9-127E-663C-7A1717A6220D}"/>
              </a:ext>
            </a:extLst>
          </p:cNvPr>
          <p:cNvSpPr>
            <a:spLocks noGrp="1"/>
          </p:cNvSpPr>
          <p:nvPr>
            <p:ph type="sldNum" sz="quarter" idx="12"/>
          </p:nvPr>
        </p:nvSpPr>
        <p:spPr/>
        <p:txBody>
          <a:bodyPr/>
          <a:lstStyle/>
          <a:p>
            <a:fld id="{0B1DB357-3CA8-42A5-B142-DBAFC3AD46D3}" type="slidenum">
              <a:rPr lang="en-US" smtClean="0"/>
              <a:t>‹#›</a:t>
            </a:fld>
            <a:endParaRPr lang="en-US"/>
          </a:p>
        </p:txBody>
      </p:sp>
    </p:spTree>
    <p:extLst>
      <p:ext uri="{BB962C8B-B14F-4D97-AF65-F5344CB8AC3E}">
        <p14:creationId xmlns:p14="http://schemas.microsoft.com/office/powerpoint/2010/main" val="2962449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B20DF-5B5A-30D1-D578-D1CF080DF1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007DFD-85F3-2F08-BAE2-79C1FADE5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01A68E-A2FF-6132-EFCB-DE21E41B18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1FDF62-32DC-4C1F-BFB9-191C589AE6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AB67B0-C3BC-919A-FA01-34BC59F05A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E13D4C-2901-BA7A-80A5-E3C869EBFCD8}"/>
              </a:ext>
            </a:extLst>
          </p:cNvPr>
          <p:cNvSpPr>
            <a:spLocks noGrp="1"/>
          </p:cNvSpPr>
          <p:nvPr>
            <p:ph type="dt" sz="half" idx="10"/>
          </p:nvPr>
        </p:nvSpPr>
        <p:spPr/>
        <p:txBody>
          <a:bodyPr/>
          <a:lstStyle/>
          <a:p>
            <a:fld id="{AB56326F-A0A1-42CB-8221-5D35FB05D6DB}" type="datetimeFigureOut">
              <a:rPr lang="en-US" smtClean="0"/>
              <a:t>10/1/2024</a:t>
            </a:fld>
            <a:endParaRPr lang="en-US"/>
          </a:p>
        </p:txBody>
      </p:sp>
      <p:sp>
        <p:nvSpPr>
          <p:cNvPr id="8" name="Footer Placeholder 7">
            <a:extLst>
              <a:ext uri="{FF2B5EF4-FFF2-40B4-BE49-F238E27FC236}">
                <a16:creationId xmlns:a16="http://schemas.microsoft.com/office/drawing/2014/main" id="{9D39C881-63E2-A9F0-B2FB-D15FA9B105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682DE2-472A-53AA-1BF8-D4A6D912AF33}"/>
              </a:ext>
            </a:extLst>
          </p:cNvPr>
          <p:cNvSpPr>
            <a:spLocks noGrp="1"/>
          </p:cNvSpPr>
          <p:nvPr>
            <p:ph type="sldNum" sz="quarter" idx="12"/>
          </p:nvPr>
        </p:nvSpPr>
        <p:spPr/>
        <p:txBody>
          <a:bodyPr/>
          <a:lstStyle/>
          <a:p>
            <a:fld id="{0B1DB357-3CA8-42A5-B142-DBAFC3AD46D3}" type="slidenum">
              <a:rPr lang="en-US" smtClean="0"/>
              <a:t>‹#›</a:t>
            </a:fld>
            <a:endParaRPr lang="en-US"/>
          </a:p>
        </p:txBody>
      </p:sp>
    </p:spTree>
    <p:extLst>
      <p:ext uri="{BB962C8B-B14F-4D97-AF65-F5344CB8AC3E}">
        <p14:creationId xmlns:p14="http://schemas.microsoft.com/office/powerpoint/2010/main" val="219057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C545-01A4-0866-0524-C699056A00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9B5A65-5A40-C8E7-C903-F5789D06B63A}"/>
              </a:ext>
            </a:extLst>
          </p:cNvPr>
          <p:cNvSpPr>
            <a:spLocks noGrp="1"/>
          </p:cNvSpPr>
          <p:nvPr>
            <p:ph type="dt" sz="half" idx="10"/>
          </p:nvPr>
        </p:nvSpPr>
        <p:spPr/>
        <p:txBody>
          <a:bodyPr/>
          <a:lstStyle/>
          <a:p>
            <a:fld id="{AB56326F-A0A1-42CB-8221-5D35FB05D6DB}" type="datetimeFigureOut">
              <a:rPr lang="en-US" smtClean="0"/>
              <a:t>10/1/2024</a:t>
            </a:fld>
            <a:endParaRPr lang="en-US"/>
          </a:p>
        </p:txBody>
      </p:sp>
      <p:sp>
        <p:nvSpPr>
          <p:cNvPr id="4" name="Footer Placeholder 3">
            <a:extLst>
              <a:ext uri="{FF2B5EF4-FFF2-40B4-BE49-F238E27FC236}">
                <a16:creationId xmlns:a16="http://schemas.microsoft.com/office/drawing/2014/main" id="{E12F2AFD-ADFC-4E31-2815-28B9D59620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37B185-2284-F7D5-0EBD-BFEF3E52B18D}"/>
              </a:ext>
            </a:extLst>
          </p:cNvPr>
          <p:cNvSpPr>
            <a:spLocks noGrp="1"/>
          </p:cNvSpPr>
          <p:nvPr>
            <p:ph type="sldNum" sz="quarter" idx="12"/>
          </p:nvPr>
        </p:nvSpPr>
        <p:spPr/>
        <p:txBody>
          <a:bodyPr/>
          <a:lstStyle/>
          <a:p>
            <a:fld id="{0B1DB357-3CA8-42A5-B142-DBAFC3AD46D3}" type="slidenum">
              <a:rPr lang="en-US" smtClean="0"/>
              <a:t>‹#›</a:t>
            </a:fld>
            <a:endParaRPr lang="en-US"/>
          </a:p>
        </p:txBody>
      </p:sp>
    </p:spTree>
    <p:extLst>
      <p:ext uri="{BB962C8B-B14F-4D97-AF65-F5344CB8AC3E}">
        <p14:creationId xmlns:p14="http://schemas.microsoft.com/office/powerpoint/2010/main" val="334153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C2876F-BB39-967D-03BF-6A681738FCA1}"/>
              </a:ext>
            </a:extLst>
          </p:cNvPr>
          <p:cNvSpPr>
            <a:spLocks noGrp="1"/>
          </p:cNvSpPr>
          <p:nvPr>
            <p:ph type="dt" sz="half" idx="10"/>
          </p:nvPr>
        </p:nvSpPr>
        <p:spPr/>
        <p:txBody>
          <a:bodyPr/>
          <a:lstStyle/>
          <a:p>
            <a:fld id="{AB56326F-A0A1-42CB-8221-5D35FB05D6DB}" type="datetimeFigureOut">
              <a:rPr lang="en-US" smtClean="0"/>
              <a:t>10/1/2024</a:t>
            </a:fld>
            <a:endParaRPr lang="en-US"/>
          </a:p>
        </p:txBody>
      </p:sp>
      <p:sp>
        <p:nvSpPr>
          <p:cNvPr id="3" name="Footer Placeholder 2">
            <a:extLst>
              <a:ext uri="{FF2B5EF4-FFF2-40B4-BE49-F238E27FC236}">
                <a16:creationId xmlns:a16="http://schemas.microsoft.com/office/drawing/2014/main" id="{F32A15C3-D2A0-AF09-B8DB-2D0FC1E7B9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2C7A00-478C-541A-495C-C8B3CD6D4241}"/>
              </a:ext>
            </a:extLst>
          </p:cNvPr>
          <p:cNvSpPr>
            <a:spLocks noGrp="1"/>
          </p:cNvSpPr>
          <p:nvPr>
            <p:ph type="sldNum" sz="quarter" idx="12"/>
          </p:nvPr>
        </p:nvSpPr>
        <p:spPr/>
        <p:txBody>
          <a:bodyPr/>
          <a:lstStyle/>
          <a:p>
            <a:fld id="{0B1DB357-3CA8-42A5-B142-DBAFC3AD46D3}" type="slidenum">
              <a:rPr lang="en-US" smtClean="0"/>
              <a:t>‹#›</a:t>
            </a:fld>
            <a:endParaRPr lang="en-US"/>
          </a:p>
        </p:txBody>
      </p:sp>
    </p:spTree>
    <p:extLst>
      <p:ext uri="{BB962C8B-B14F-4D97-AF65-F5344CB8AC3E}">
        <p14:creationId xmlns:p14="http://schemas.microsoft.com/office/powerpoint/2010/main" val="3159186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D54A-2B09-243C-8C58-7D63F96135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1DEE8C-FB59-2A78-D896-9F39BF792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240DF6-2C55-8C06-DFFC-3C351A25B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820C70-596C-CBB0-FF7D-31CC36C71A56}"/>
              </a:ext>
            </a:extLst>
          </p:cNvPr>
          <p:cNvSpPr>
            <a:spLocks noGrp="1"/>
          </p:cNvSpPr>
          <p:nvPr>
            <p:ph type="dt" sz="half" idx="10"/>
          </p:nvPr>
        </p:nvSpPr>
        <p:spPr/>
        <p:txBody>
          <a:bodyPr/>
          <a:lstStyle/>
          <a:p>
            <a:fld id="{AB56326F-A0A1-42CB-8221-5D35FB05D6DB}" type="datetimeFigureOut">
              <a:rPr lang="en-US" smtClean="0"/>
              <a:t>10/1/2024</a:t>
            </a:fld>
            <a:endParaRPr lang="en-US"/>
          </a:p>
        </p:txBody>
      </p:sp>
      <p:sp>
        <p:nvSpPr>
          <p:cNvPr id="6" name="Footer Placeholder 5">
            <a:extLst>
              <a:ext uri="{FF2B5EF4-FFF2-40B4-BE49-F238E27FC236}">
                <a16:creationId xmlns:a16="http://schemas.microsoft.com/office/drawing/2014/main" id="{C186F291-CA5E-BB39-560A-5640104351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A95F8-0739-BB73-E888-DCCB579D69BA}"/>
              </a:ext>
            </a:extLst>
          </p:cNvPr>
          <p:cNvSpPr>
            <a:spLocks noGrp="1"/>
          </p:cNvSpPr>
          <p:nvPr>
            <p:ph type="sldNum" sz="quarter" idx="12"/>
          </p:nvPr>
        </p:nvSpPr>
        <p:spPr/>
        <p:txBody>
          <a:bodyPr/>
          <a:lstStyle/>
          <a:p>
            <a:fld id="{0B1DB357-3CA8-42A5-B142-DBAFC3AD46D3}" type="slidenum">
              <a:rPr lang="en-US" smtClean="0"/>
              <a:t>‹#›</a:t>
            </a:fld>
            <a:endParaRPr lang="en-US"/>
          </a:p>
        </p:txBody>
      </p:sp>
    </p:spTree>
    <p:extLst>
      <p:ext uri="{BB962C8B-B14F-4D97-AF65-F5344CB8AC3E}">
        <p14:creationId xmlns:p14="http://schemas.microsoft.com/office/powerpoint/2010/main" val="174592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EC44-5171-0F46-48AA-3DF1973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2D65FB-CB0A-C140-C323-D0BCB086F4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477CF-2837-F4D2-C86F-1DA92150AD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B58E9F-28F1-996B-E4C0-07D3E26EC7FC}"/>
              </a:ext>
            </a:extLst>
          </p:cNvPr>
          <p:cNvSpPr>
            <a:spLocks noGrp="1"/>
          </p:cNvSpPr>
          <p:nvPr>
            <p:ph type="dt" sz="half" idx="10"/>
          </p:nvPr>
        </p:nvSpPr>
        <p:spPr/>
        <p:txBody>
          <a:bodyPr/>
          <a:lstStyle/>
          <a:p>
            <a:fld id="{AB56326F-A0A1-42CB-8221-5D35FB05D6DB}" type="datetimeFigureOut">
              <a:rPr lang="en-US" smtClean="0"/>
              <a:t>10/1/2024</a:t>
            </a:fld>
            <a:endParaRPr lang="en-US"/>
          </a:p>
        </p:txBody>
      </p:sp>
      <p:sp>
        <p:nvSpPr>
          <p:cNvPr id="6" name="Footer Placeholder 5">
            <a:extLst>
              <a:ext uri="{FF2B5EF4-FFF2-40B4-BE49-F238E27FC236}">
                <a16:creationId xmlns:a16="http://schemas.microsoft.com/office/drawing/2014/main" id="{48183D8B-AD4A-BDDD-79DD-B4E227C54D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6BC977-6A54-5727-EF70-38E61A1BC41B}"/>
              </a:ext>
            </a:extLst>
          </p:cNvPr>
          <p:cNvSpPr>
            <a:spLocks noGrp="1"/>
          </p:cNvSpPr>
          <p:nvPr>
            <p:ph type="sldNum" sz="quarter" idx="12"/>
          </p:nvPr>
        </p:nvSpPr>
        <p:spPr/>
        <p:txBody>
          <a:bodyPr/>
          <a:lstStyle/>
          <a:p>
            <a:fld id="{0B1DB357-3CA8-42A5-B142-DBAFC3AD46D3}" type="slidenum">
              <a:rPr lang="en-US" smtClean="0"/>
              <a:t>‹#›</a:t>
            </a:fld>
            <a:endParaRPr lang="en-US"/>
          </a:p>
        </p:txBody>
      </p:sp>
    </p:spTree>
    <p:extLst>
      <p:ext uri="{BB962C8B-B14F-4D97-AF65-F5344CB8AC3E}">
        <p14:creationId xmlns:p14="http://schemas.microsoft.com/office/powerpoint/2010/main" val="97259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64A827-EEE1-3DE1-C0B0-5FDC3343E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1DCB-FE27-29E6-5C2E-32E2EAD725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A53D8-5922-6F9A-9776-69C73700BE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6326F-A0A1-42CB-8221-5D35FB05D6DB}" type="datetimeFigureOut">
              <a:rPr lang="en-US" smtClean="0"/>
              <a:t>10/1/2024</a:t>
            </a:fld>
            <a:endParaRPr lang="en-US"/>
          </a:p>
        </p:txBody>
      </p:sp>
      <p:sp>
        <p:nvSpPr>
          <p:cNvPr id="5" name="Footer Placeholder 4">
            <a:extLst>
              <a:ext uri="{FF2B5EF4-FFF2-40B4-BE49-F238E27FC236}">
                <a16:creationId xmlns:a16="http://schemas.microsoft.com/office/drawing/2014/main" id="{D6C05446-9AF7-F007-7B24-ABBCB60CF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C840B7-5A30-672C-C62E-2C2F94B060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DB357-3CA8-42A5-B142-DBAFC3AD46D3}" type="slidenum">
              <a:rPr lang="en-US" smtClean="0"/>
              <a:t>‹#›</a:t>
            </a:fld>
            <a:endParaRPr lang="en-US"/>
          </a:p>
        </p:txBody>
      </p:sp>
    </p:spTree>
    <p:extLst>
      <p:ext uri="{BB962C8B-B14F-4D97-AF65-F5344CB8AC3E}">
        <p14:creationId xmlns:p14="http://schemas.microsoft.com/office/powerpoint/2010/main" val="3446952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73409919"/>
      </p:ext>
    </p:extLst>
  </p:cSld>
  <p:clrMap bg1="lt1" tx1="dk1" bg2="lt2" tx2="dk2" accent1="accent1" accent2="accent2" accent3="accent3" accent4="accent4" accent5="accent5" accent6="accent6" hlink="hlink" folHlink="folHlink"/>
  <p:sldLayoutIdLst>
    <p:sldLayoutId id="2147483661" r:id="rId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8.svg"/><Relationship Id="rId3" Type="http://schemas.microsoft.com/office/2007/relationships/media" Target="../media/media2.mp3"/><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slideLayout" Target="../slideLayouts/slideLayout12.xml"/><Relationship Id="rId10" Type="http://schemas.openxmlformats.org/officeDocument/2006/relationships/image" Target="../media/image50.svg"/><Relationship Id="rId4" Type="http://schemas.openxmlformats.org/officeDocument/2006/relationships/audio" Target="../media/media2.mp3"/><Relationship Id="rId9" Type="http://schemas.openxmlformats.org/officeDocument/2006/relationships/image" Target="../media/image54.png"/></Relationships>
</file>

<file path=ppt/slides/_rels/slide52.xml.rels><?xml version="1.0" encoding="UTF-8" standalone="yes"?>
<Relationships xmlns="http://schemas.openxmlformats.org/package/2006/relationships"><Relationship Id="rId8" Type="http://schemas.openxmlformats.org/officeDocument/2006/relationships/image" Target="../media/image48.svg"/><Relationship Id="rId3" Type="http://schemas.microsoft.com/office/2007/relationships/media" Target="../media/media2.mp3"/><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slideLayout" Target="../slideLayouts/slideLayout12.xml"/><Relationship Id="rId10" Type="http://schemas.openxmlformats.org/officeDocument/2006/relationships/image" Target="../media/image50.svg"/><Relationship Id="rId4" Type="http://schemas.openxmlformats.org/officeDocument/2006/relationships/audio" Target="../media/media2.mp3"/><Relationship Id="rId9" Type="http://schemas.openxmlformats.org/officeDocument/2006/relationships/image" Target="../media/image54.png"/></Relationships>
</file>

<file path=ppt/slides/_rels/slide53.xml.rels><?xml version="1.0" encoding="UTF-8" standalone="yes"?>
<Relationships xmlns="http://schemas.openxmlformats.org/package/2006/relationships"><Relationship Id="rId8" Type="http://schemas.openxmlformats.org/officeDocument/2006/relationships/image" Target="../media/image48.svg"/><Relationship Id="rId3" Type="http://schemas.microsoft.com/office/2007/relationships/media" Target="../media/media2.mp3"/><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slideLayout" Target="../slideLayouts/slideLayout12.xml"/><Relationship Id="rId10" Type="http://schemas.openxmlformats.org/officeDocument/2006/relationships/image" Target="../media/image50.svg"/><Relationship Id="rId4" Type="http://schemas.openxmlformats.org/officeDocument/2006/relationships/audio" Target="../media/media2.mp3"/><Relationship Id="rId9" Type="http://schemas.openxmlformats.org/officeDocument/2006/relationships/image" Target="../media/image54.png"/></Relationships>
</file>

<file path=ppt/slides/_rels/slide54.xml.rels><?xml version="1.0" encoding="UTF-8" standalone="yes"?>
<Relationships xmlns="http://schemas.openxmlformats.org/package/2006/relationships"><Relationship Id="rId8" Type="http://schemas.openxmlformats.org/officeDocument/2006/relationships/image" Target="../media/image48.svg"/><Relationship Id="rId3" Type="http://schemas.microsoft.com/office/2007/relationships/media" Target="../media/media2.mp3"/><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slideLayout" Target="../slideLayouts/slideLayout12.xml"/><Relationship Id="rId10" Type="http://schemas.openxmlformats.org/officeDocument/2006/relationships/image" Target="../media/image50.svg"/><Relationship Id="rId4" Type="http://schemas.openxmlformats.org/officeDocument/2006/relationships/audio" Target="../media/media2.mp3"/><Relationship Id="rId9" Type="http://schemas.openxmlformats.org/officeDocument/2006/relationships/image" Target="../media/image54.png"/></Relationships>
</file>

<file path=ppt/slides/_rels/slide55.xml.rels><?xml version="1.0" encoding="UTF-8" standalone="yes"?>
<Relationships xmlns="http://schemas.openxmlformats.org/package/2006/relationships"><Relationship Id="rId8" Type="http://schemas.openxmlformats.org/officeDocument/2006/relationships/image" Target="../media/image48.svg"/><Relationship Id="rId3" Type="http://schemas.microsoft.com/office/2007/relationships/media" Target="../media/media2.mp3"/><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slideLayout" Target="../slideLayouts/slideLayout12.xml"/><Relationship Id="rId10" Type="http://schemas.openxmlformats.org/officeDocument/2006/relationships/image" Target="../media/image50.svg"/><Relationship Id="rId4" Type="http://schemas.openxmlformats.org/officeDocument/2006/relationships/audio" Target="../media/media2.mp3"/><Relationship Id="rId9" Type="http://schemas.openxmlformats.org/officeDocument/2006/relationships/image" Target="../media/image54.png"/></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9.svg"/></Relationships>
</file>

<file path=ppt/slides/_rels/slide6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767BEF-049A-67C0-E38B-D4A65337947A}"/>
              </a:ext>
            </a:extLst>
          </p:cNvPr>
          <p:cNvSpPr/>
          <p:nvPr/>
        </p:nvSpPr>
        <p:spPr>
          <a:xfrm>
            <a:off x="-119332" y="1561381"/>
            <a:ext cx="12430664" cy="3398807"/>
          </a:xfrm>
          <a:prstGeom prst="rect">
            <a:avLst/>
          </a:prstGeom>
          <a:solidFill>
            <a:srgbClr val="ECECEA"/>
          </a:solidFill>
          <a:ln>
            <a:solidFill>
              <a:srgbClr val="ECE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a:extLst>
              <a:ext uri="{FF2B5EF4-FFF2-40B4-BE49-F238E27FC236}">
                <a16:creationId xmlns:a16="http://schemas.microsoft.com/office/drawing/2014/main" id="{722B2518-86E3-B348-A6CE-5216310B40B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256610" y="4849132"/>
            <a:ext cx="5678780" cy="2008868"/>
          </a:xfrm>
          <a:prstGeom prst="rect">
            <a:avLst/>
          </a:prstGeom>
        </p:spPr>
      </p:pic>
      <p:sp>
        <p:nvSpPr>
          <p:cNvPr id="7" name="TextBox 6">
            <a:extLst>
              <a:ext uri="{FF2B5EF4-FFF2-40B4-BE49-F238E27FC236}">
                <a16:creationId xmlns:a16="http://schemas.microsoft.com/office/drawing/2014/main" id="{A5BCEEF0-DF9B-229B-52F5-A7F5615F5B35}"/>
              </a:ext>
            </a:extLst>
          </p:cNvPr>
          <p:cNvSpPr txBox="1"/>
          <p:nvPr/>
        </p:nvSpPr>
        <p:spPr>
          <a:xfrm>
            <a:off x="1032294" y="2408272"/>
            <a:ext cx="10127411" cy="2041456"/>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CHÀO MỪNG CÁC EM ĐÃ ĐẾN VỚI BUỔI HỌC NGÀY HÔM NAY!</a:t>
            </a:r>
          </a:p>
        </p:txBody>
      </p:sp>
      <p:pic>
        <p:nvPicPr>
          <p:cNvPr id="8" name="Picture 7">
            <a:extLst>
              <a:ext uri="{FF2B5EF4-FFF2-40B4-BE49-F238E27FC236}">
                <a16:creationId xmlns:a16="http://schemas.microsoft.com/office/drawing/2014/main" id="{CF64E950-7797-FB35-1620-E4CA817C7E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81542" y="1071332"/>
            <a:ext cx="728390" cy="663745"/>
          </a:xfrm>
          <a:prstGeom prst="rect">
            <a:avLst/>
          </a:prstGeom>
        </p:spPr>
      </p:pic>
      <p:pic>
        <p:nvPicPr>
          <p:cNvPr id="9" name="Picture 10">
            <a:extLst>
              <a:ext uri="{FF2B5EF4-FFF2-40B4-BE49-F238E27FC236}">
                <a16:creationId xmlns:a16="http://schemas.microsoft.com/office/drawing/2014/main" id="{91BE9686-1B12-C6F9-124B-978C9ABEC5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00391">
            <a:off x="10464827" y="4722407"/>
            <a:ext cx="1389754" cy="874966"/>
          </a:xfrm>
          <a:prstGeom prst="rect">
            <a:avLst/>
          </a:prstGeom>
        </p:spPr>
      </p:pic>
      <p:pic>
        <p:nvPicPr>
          <p:cNvPr id="10" name="Picture 12">
            <a:extLst>
              <a:ext uri="{FF2B5EF4-FFF2-40B4-BE49-F238E27FC236}">
                <a16:creationId xmlns:a16="http://schemas.microsoft.com/office/drawing/2014/main" id="{2628427C-C39D-A1F3-6DCA-33754D125C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900267">
            <a:off x="1048790" y="5182617"/>
            <a:ext cx="362263" cy="1065479"/>
          </a:xfrm>
          <a:prstGeom prst="rect">
            <a:avLst/>
          </a:prstGeom>
        </p:spPr>
      </p:pic>
      <p:pic>
        <p:nvPicPr>
          <p:cNvPr id="11" name="Picture 12">
            <a:extLst>
              <a:ext uri="{FF2B5EF4-FFF2-40B4-BE49-F238E27FC236}">
                <a16:creationId xmlns:a16="http://schemas.microsoft.com/office/drawing/2014/main" id="{1E6A4194-23D0-DB89-A67B-0C3D880B374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900267" flipH="1">
            <a:off x="10978895" y="295295"/>
            <a:ext cx="361617" cy="1065479"/>
          </a:xfrm>
          <a:prstGeom prst="rect">
            <a:avLst/>
          </a:prstGeom>
        </p:spPr>
      </p:pic>
    </p:spTree>
    <p:extLst>
      <p:ext uri="{BB962C8B-B14F-4D97-AF65-F5344CB8AC3E}">
        <p14:creationId xmlns:p14="http://schemas.microsoft.com/office/powerpoint/2010/main" val="181488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3020683" y="245074"/>
            <a:ext cx="6150634" cy="553998"/>
          </a:xfrm>
          <a:prstGeom prst="rect">
            <a:avLst/>
          </a:prstGeom>
          <a:noFill/>
        </p:spPr>
        <p:txBody>
          <a:bodyPr wrap="square" rtlCol="0">
            <a:spAutoFit/>
          </a:bodyPr>
          <a:lstStyle/>
          <a:p>
            <a:pPr algn="ctr"/>
            <a:r>
              <a:rPr lang="en-US" sz="3000" b="1" dirty="0">
                <a:solidFill>
                  <a:srgbClr val="0070C0"/>
                </a:solidFill>
                <a:latin typeface="Arial" panose="020B0604020202020204" pitchFamily="34" charset="0"/>
                <a:cs typeface="Arial" panose="020B0604020202020204" pitchFamily="34" charset="0"/>
              </a:rPr>
              <a:t>1. HÌNH CHIẾU VẬT THỂ </a:t>
            </a:r>
          </a:p>
        </p:txBody>
      </p:sp>
      <p:sp>
        <p:nvSpPr>
          <p:cNvPr id="8" name="TextBox 7">
            <a:extLst>
              <a:ext uri="{FF2B5EF4-FFF2-40B4-BE49-F238E27FC236}">
                <a16:creationId xmlns:a16="http://schemas.microsoft.com/office/drawing/2014/main" id="{96F19899-2319-B259-E722-08509AAF5965}"/>
              </a:ext>
            </a:extLst>
          </p:cNvPr>
          <p:cNvSpPr txBox="1"/>
          <p:nvPr/>
        </p:nvSpPr>
        <p:spPr>
          <a:xfrm>
            <a:off x="1078301" y="1060892"/>
            <a:ext cx="10394829" cy="598177"/>
          </a:xfrm>
          <a:prstGeom prst="rect">
            <a:avLst/>
          </a:prstGeom>
          <a:noFill/>
        </p:spPr>
        <p:txBody>
          <a:bodyPr wrap="square">
            <a:spAutoFit/>
          </a:bodyPr>
          <a:lstStyle/>
          <a:p>
            <a:pPr algn="ctr">
              <a:lnSpc>
                <a:spcPct val="150000"/>
              </a:lnSpc>
            </a:pPr>
            <a:r>
              <a:rPr lang="en-US" sz="2500" u="sng" dirty="0" err="1">
                <a:latin typeface="Arial" panose="020B0604020202020204" pitchFamily="34" charset="0"/>
                <a:cs typeface="Arial" panose="020B0604020202020204" pitchFamily="34" charset="0"/>
              </a:rPr>
              <a:t>Trả</a:t>
            </a:r>
            <a:r>
              <a:rPr lang="en-US" sz="2500" u="sng" dirty="0">
                <a:latin typeface="Arial" panose="020B0604020202020204" pitchFamily="34" charset="0"/>
                <a:cs typeface="Arial" panose="020B0604020202020204" pitchFamily="34" charset="0"/>
              </a:rPr>
              <a:t> </a:t>
            </a:r>
            <a:r>
              <a:rPr lang="en-US" sz="2500" u="sng" dirty="0" err="1">
                <a:latin typeface="Arial" panose="020B0604020202020204" pitchFamily="34" charset="0"/>
                <a:cs typeface="Arial" panose="020B0604020202020204" pitchFamily="34" charset="0"/>
              </a:rPr>
              <a:t>lời</a:t>
            </a:r>
            <a:r>
              <a:rPr lang="en-US" sz="2500" u="sng" dirty="0">
                <a:latin typeface="Arial" panose="020B0604020202020204" pitchFamily="34" charset="0"/>
                <a:cs typeface="Arial" panose="020B0604020202020204" pitchFamily="34" charset="0"/>
              </a:rPr>
              <a:t> </a:t>
            </a:r>
            <a:r>
              <a:rPr lang="en-US" sz="2500" u="sng" dirty="0" err="1">
                <a:latin typeface="Arial" panose="020B0604020202020204" pitchFamily="34" charset="0"/>
                <a:cs typeface="Arial" panose="020B0604020202020204" pitchFamily="34" charset="0"/>
              </a:rPr>
              <a:t>câu</a:t>
            </a:r>
            <a:r>
              <a:rPr lang="en-US" sz="2500" u="sng" dirty="0">
                <a:latin typeface="Arial" panose="020B0604020202020204" pitchFamily="34" charset="0"/>
                <a:cs typeface="Arial" panose="020B0604020202020204" pitchFamily="34" charset="0"/>
              </a:rPr>
              <a:t> </a:t>
            </a:r>
            <a:r>
              <a:rPr lang="en-US" sz="2500" u="sng" dirty="0" err="1">
                <a:latin typeface="Arial" panose="020B0604020202020204" pitchFamily="34" charset="0"/>
                <a:cs typeface="Arial" panose="020B0604020202020204" pitchFamily="34" charset="0"/>
              </a:rPr>
              <a:t>hỏi</a:t>
            </a:r>
            <a:r>
              <a:rPr lang="en-US" sz="2500" u="sng" dirty="0">
                <a:latin typeface="Arial" panose="020B0604020202020204" pitchFamily="34" charset="0"/>
                <a:cs typeface="Arial" panose="020B0604020202020204" pitchFamily="34" charset="0"/>
              </a:rPr>
              <a:t> </a:t>
            </a:r>
            <a:r>
              <a:rPr lang="en-US" sz="2500" u="sng" dirty="0" err="1">
                <a:latin typeface="Arial" panose="020B0604020202020204" pitchFamily="34" charset="0"/>
                <a:cs typeface="Arial" panose="020B0604020202020204" pitchFamily="34" charset="0"/>
              </a:rPr>
              <a:t>Khám</a:t>
            </a:r>
            <a:r>
              <a:rPr lang="en-US" sz="2500" u="sng" dirty="0">
                <a:latin typeface="Arial" panose="020B0604020202020204" pitchFamily="34" charset="0"/>
                <a:cs typeface="Arial" panose="020B0604020202020204" pitchFamily="34" charset="0"/>
              </a:rPr>
              <a:t> </a:t>
            </a:r>
            <a:r>
              <a:rPr lang="en-US" sz="2500" u="sng" dirty="0" err="1">
                <a:latin typeface="Arial" panose="020B0604020202020204" pitchFamily="34" charset="0"/>
                <a:cs typeface="Arial" panose="020B0604020202020204" pitchFamily="34" charset="0"/>
              </a:rPr>
              <a:t>phá</a:t>
            </a:r>
            <a:r>
              <a:rPr lang="en-US" sz="2500" u="sng" dirty="0">
                <a:latin typeface="Arial" panose="020B0604020202020204" pitchFamily="34" charset="0"/>
                <a:cs typeface="Arial" panose="020B0604020202020204" pitchFamily="34" charset="0"/>
              </a:rPr>
              <a:t> 2 SGK </a:t>
            </a:r>
            <a:r>
              <a:rPr lang="en-US" sz="2500" u="sng" dirty="0" err="1">
                <a:latin typeface="Arial" panose="020B0604020202020204" pitchFamily="34" charset="0"/>
                <a:cs typeface="Arial" panose="020B0604020202020204" pitchFamily="34" charset="0"/>
              </a:rPr>
              <a:t>trang</a:t>
            </a:r>
            <a:r>
              <a:rPr lang="en-US" sz="2500" u="sng" dirty="0">
                <a:latin typeface="Arial" panose="020B0604020202020204" pitchFamily="34" charset="0"/>
                <a:cs typeface="Arial" panose="020B0604020202020204" pitchFamily="34" charset="0"/>
              </a:rPr>
              <a:t> 11:</a:t>
            </a:r>
          </a:p>
        </p:txBody>
      </p:sp>
      <p:grpSp>
        <p:nvGrpSpPr>
          <p:cNvPr id="20" name="Group 19">
            <a:extLst>
              <a:ext uri="{FF2B5EF4-FFF2-40B4-BE49-F238E27FC236}">
                <a16:creationId xmlns:a16="http://schemas.microsoft.com/office/drawing/2014/main" id="{D8B87420-87D1-D4E1-10E3-85CA9C8A053C}"/>
              </a:ext>
            </a:extLst>
          </p:cNvPr>
          <p:cNvGrpSpPr/>
          <p:nvPr/>
        </p:nvGrpSpPr>
        <p:grpSpPr>
          <a:xfrm>
            <a:off x="2040546" y="1805561"/>
            <a:ext cx="8110907" cy="2960693"/>
            <a:chOff x="141295" y="3492959"/>
            <a:chExt cx="8110907" cy="2960693"/>
          </a:xfrm>
        </p:grpSpPr>
        <p:pic>
          <p:nvPicPr>
            <p:cNvPr id="22" name="Picture 21">
              <a:extLst>
                <a:ext uri="{FF2B5EF4-FFF2-40B4-BE49-F238E27FC236}">
                  <a16:creationId xmlns:a16="http://schemas.microsoft.com/office/drawing/2014/main" id="{E40943C2-0E27-7DFC-C9EE-68E31E020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95" y="3492959"/>
              <a:ext cx="8110907" cy="2436243"/>
            </a:xfrm>
            <a:prstGeom prst="rect">
              <a:avLst/>
            </a:prstGeom>
          </p:spPr>
        </p:pic>
        <p:sp>
          <p:nvSpPr>
            <p:cNvPr id="23" name="TextBox 22">
              <a:extLst>
                <a:ext uri="{FF2B5EF4-FFF2-40B4-BE49-F238E27FC236}">
                  <a16:creationId xmlns:a16="http://schemas.microsoft.com/office/drawing/2014/main" id="{E598D512-726C-D7E1-8069-DA2815609C44}"/>
                </a:ext>
              </a:extLst>
            </p:cNvPr>
            <p:cNvSpPr txBox="1"/>
            <p:nvPr/>
          </p:nvSpPr>
          <p:spPr>
            <a:xfrm>
              <a:off x="2802144" y="6084320"/>
              <a:ext cx="2789208" cy="369332"/>
            </a:xfrm>
            <a:prstGeom prst="rect">
              <a:avLst/>
            </a:prstGeom>
            <a:noFill/>
          </p:spPr>
          <p:txBody>
            <a:bodyPr wrap="square" rtlCol="0">
              <a:spAutoFit/>
            </a:bodyPr>
            <a:lstStyle/>
            <a:p>
              <a:pPr algn="ctr"/>
              <a:r>
                <a:rPr lang="en-US" dirty="0" err="1">
                  <a:solidFill>
                    <a:srgbClr val="0070C0"/>
                  </a:solidFill>
                  <a:latin typeface="Arial" panose="020B0604020202020204" pitchFamily="34" charset="0"/>
                  <a:cs typeface="Arial" panose="020B0604020202020204" pitchFamily="34" charset="0"/>
                </a:rPr>
                <a:t>Hình</a:t>
              </a:r>
              <a:r>
                <a:rPr lang="en-US" dirty="0">
                  <a:solidFill>
                    <a:srgbClr val="0070C0"/>
                  </a:solidFill>
                  <a:latin typeface="Arial" panose="020B0604020202020204" pitchFamily="34" charset="0"/>
                  <a:cs typeface="Arial" panose="020B0604020202020204" pitchFamily="34" charset="0"/>
                </a:rPr>
                <a:t> 2.3. </a:t>
              </a:r>
              <a:r>
                <a:rPr lang="en-US" dirty="0" err="1">
                  <a:solidFill>
                    <a:srgbClr val="0070C0"/>
                  </a:solidFill>
                  <a:latin typeface="Arial" panose="020B0604020202020204" pitchFamily="34" charset="0"/>
                  <a:cs typeface="Arial" panose="020B0604020202020204" pitchFamily="34" charset="0"/>
                </a:rPr>
                <a:t>Các</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phép</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chiếu</a:t>
              </a:r>
              <a:r>
                <a:rPr lang="en-US" dirty="0">
                  <a:solidFill>
                    <a:srgbClr val="0070C0"/>
                  </a:solidFill>
                  <a:latin typeface="Arial" panose="020B0604020202020204" pitchFamily="34" charset="0"/>
                  <a:cs typeface="Arial" panose="020B0604020202020204" pitchFamily="34" charset="0"/>
                </a:rPr>
                <a:t> </a:t>
              </a:r>
            </a:p>
          </p:txBody>
        </p:sp>
      </p:grpSp>
      <p:grpSp>
        <p:nvGrpSpPr>
          <p:cNvPr id="16" name="Group 15">
            <a:extLst>
              <a:ext uri="{FF2B5EF4-FFF2-40B4-BE49-F238E27FC236}">
                <a16:creationId xmlns:a16="http://schemas.microsoft.com/office/drawing/2014/main" id="{E59CBA1D-3C66-A0FD-9902-8B33DF56F8F9}"/>
              </a:ext>
            </a:extLst>
          </p:cNvPr>
          <p:cNvGrpSpPr/>
          <p:nvPr/>
        </p:nvGrpSpPr>
        <p:grpSpPr>
          <a:xfrm>
            <a:off x="147774" y="4987367"/>
            <a:ext cx="11359863" cy="1619482"/>
            <a:chOff x="147774" y="4987367"/>
            <a:chExt cx="11359863" cy="1619482"/>
          </a:xfrm>
        </p:grpSpPr>
        <p:sp>
          <p:nvSpPr>
            <p:cNvPr id="12" name="TextBox 11">
              <a:extLst>
                <a:ext uri="{FF2B5EF4-FFF2-40B4-BE49-F238E27FC236}">
                  <a16:creationId xmlns:a16="http://schemas.microsoft.com/office/drawing/2014/main" id="{6CD9499F-C325-F4B2-0272-E3D9E68281BE}"/>
                </a:ext>
              </a:extLst>
            </p:cNvPr>
            <p:cNvSpPr txBox="1"/>
            <p:nvPr/>
          </p:nvSpPr>
          <p:spPr>
            <a:xfrm>
              <a:off x="1043793" y="4987367"/>
              <a:ext cx="10463844" cy="1619482"/>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300" dirty="0" err="1">
                  <a:latin typeface="Arial" panose="020B0604020202020204" pitchFamily="34" charset="0"/>
                  <a:cs typeface="Arial" panose="020B0604020202020204" pitchFamily="34" charset="0"/>
                </a:rPr>
                <a:t>Phép</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chiếu</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vuông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góc</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dùng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để</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vẽ</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các</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hình</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chiếu</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vuông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góc</a:t>
              </a:r>
              <a:endParaRPr lang="en-US" sz="2300" dirty="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n-US" sz="2300" dirty="0" err="1">
                  <a:latin typeface="Arial" panose="020B0604020202020204" pitchFamily="34" charset="0"/>
                  <a:cs typeface="Arial" panose="020B0604020202020204" pitchFamily="34" charset="0"/>
                </a:rPr>
                <a:t>Phép</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chiếu</a:t>
              </a:r>
              <a:r>
                <a:rPr lang="en-US" sz="2300" dirty="0">
                  <a:latin typeface="Arial" panose="020B0604020202020204" pitchFamily="34" charset="0"/>
                  <a:cs typeface="Arial" panose="020B0604020202020204" pitchFamily="34" charset="0"/>
                </a:rPr>
                <a:t> song </a:t>
              </a:r>
              <a:r>
                <a:rPr lang="en-US" sz="2300" dirty="0" err="1">
                  <a:latin typeface="Arial" panose="020B0604020202020204" pitchFamily="34" charset="0"/>
                  <a:cs typeface="Arial" panose="020B0604020202020204" pitchFamily="34" charset="0"/>
                </a:rPr>
                <a:t>song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và</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phép</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chiếu</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xuyên</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tâm</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dùng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để</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vẽ</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hình</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biểu</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diễn</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ba</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chiều</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bổ</a:t>
              </a:r>
              <a:r>
                <a:rPr lang="en-US" sz="2300" dirty="0">
                  <a:latin typeface="Arial" panose="020B0604020202020204" pitchFamily="34" charset="0"/>
                  <a:cs typeface="Arial" panose="020B0604020202020204" pitchFamily="34" charset="0"/>
                </a:rPr>
                <a:t> sung </a:t>
              </a:r>
              <a:r>
                <a:rPr lang="en-US" sz="2300" dirty="0" err="1">
                  <a:latin typeface="Arial" panose="020B0604020202020204" pitchFamily="34" charset="0"/>
                  <a:cs typeface="Arial" panose="020B0604020202020204" pitchFamily="34" charset="0"/>
                </a:rPr>
                <a:t>cho</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các</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hình</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chiếu</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vuông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góc</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trên</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bản</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vẽ</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kĩ</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thuật</a:t>
              </a:r>
              <a:r>
                <a:rPr lang="en-US" sz="2300" dirty="0">
                  <a:latin typeface="Arial" panose="020B0604020202020204" pitchFamily="34" charset="0"/>
                  <a:cs typeface="Arial" panose="020B0604020202020204" pitchFamily="34" charset="0"/>
                </a:rPr>
                <a:t>. </a:t>
              </a:r>
            </a:p>
          </p:txBody>
        </p:sp>
        <p:pic>
          <p:nvPicPr>
            <p:cNvPr id="14" name="Graphic 13" descr="Back with solid fill">
              <a:extLst>
                <a:ext uri="{FF2B5EF4-FFF2-40B4-BE49-F238E27FC236}">
                  <a16:creationId xmlns:a16="http://schemas.microsoft.com/office/drawing/2014/main" id="{208D0895-F15D-02D1-20E4-DBBDB149F5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flipV="1">
              <a:off x="147774" y="5406575"/>
              <a:ext cx="766626" cy="701780"/>
            </a:xfrm>
            <a:prstGeom prst="rect">
              <a:avLst/>
            </a:prstGeom>
          </p:spPr>
        </p:pic>
      </p:grpSp>
    </p:spTree>
    <p:extLst>
      <p:ext uri="{BB962C8B-B14F-4D97-AF65-F5344CB8AC3E}">
        <p14:creationId xmlns:p14="http://schemas.microsoft.com/office/powerpoint/2010/main" val="2409735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2. PHƯƠNG PHÁP CHIẾU GÓC THỨ NHẤT </a:t>
            </a:r>
          </a:p>
        </p:txBody>
      </p:sp>
      <p:sp>
        <p:nvSpPr>
          <p:cNvPr id="12" name="TextBox 11">
            <a:extLst>
              <a:ext uri="{FF2B5EF4-FFF2-40B4-BE49-F238E27FC236}">
                <a16:creationId xmlns:a16="http://schemas.microsoft.com/office/drawing/2014/main" id="{6CD9499F-C325-F4B2-0272-E3D9E68281BE}"/>
              </a:ext>
            </a:extLst>
          </p:cNvPr>
          <p:cNvSpPr txBox="1"/>
          <p:nvPr/>
        </p:nvSpPr>
        <p:spPr>
          <a:xfrm>
            <a:off x="644823" y="1548743"/>
            <a:ext cx="11228719" cy="598177"/>
          </a:xfrm>
          <a:prstGeom prst="rect">
            <a:avLst/>
          </a:prstGeom>
          <a:noFill/>
        </p:spPr>
        <p:txBody>
          <a:bodyPr wrap="square">
            <a:spAutoFit/>
          </a:bodyPr>
          <a:lstStyle/>
          <a:p>
            <a:pPr algn="just">
              <a:lnSpc>
                <a:spcPct val="150000"/>
              </a:lnSpc>
            </a:pPr>
            <a:r>
              <a:rPr lang="en-US" sz="2500">
                <a:latin typeface="Arial" panose="020B0604020202020204" pitchFamily="34" charset="0"/>
                <a:cs typeface="Arial" panose="020B0604020202020204" pitchFamily="34" charset="0"/>
              </a:rPr>
              <a:t>Đọc nội dung mục 2.1 SGK trang 11, quan sát Hình 2.4 SGK và trả lời câu hỏi:</a:t>
            </a:r>
          </a:p>
        </p:txBody>
      </p:sp>
      <p:sp>
        <p:nvSpPr>
          <p:cNvPr id="2" name="TextBox 1">
            <a:extLst>
              <a:ext uri="{FF2B5EF4-FFF2-40B4-BE49-F238E27FC236}">
                <a16:creationId xmlns:a16="http://schemas.microsoft.com/office/drawing/2014/main" id="{23FA205F-BA92-4F69-6391-10C7F9AB8678}"/>
              </a:ext>
            </a:extLst>
          </p:cNvPr>
          <p:cNvSpPr txBox="1"/>
          <p:nvPr/>
        </p:nvSpPr>
        <p:spPr>
          <a:xfrm>
            <a:off x="2684892" y="994745"/>
            <a:ext cx="6107502" cy="553998"/>
          </a:xfrm>
          <a:prstGeom prst="rect">
            <a:avLst/>
          </a:prstGeom>
          <a:noFill/>
        </p:spPr>
        <p:txBody>
          <a:bodyPr wrap="square">
            <a:spAutoFit/>
          </a:bodyPr>
          <a:lstStyle/>
          <a:p>
            <a:pPr algn="ctr"/>
            <a:r>
              <a:rPr lang="en-US" sz="3000" b="1">
                <a:solidFill>
                  <a:srgbClr val="C00000"/>
                </a:solidFill>
                <a:latin typeface="Arial" panose="020B0604020202020204" pitchFamily="34" charset="0"/>
                <a:cs typeface="Arial" panose="020B0604020202020204" pitchFamily="34" charset="0"/>
              </a:rPr>
              <a:t>2.1. Các mặt phẳng hình chiếu </a:t>
            </a:r>
          </a:p>
        </p:txBody>
      </p:sp>
      <p:pic>
        <p:nvPicPr>
          <p:cNvPr id="13" name="Picture 12">
            <a:extLst>
              <a:ext uri="{FF2B5EF4-FFF2-40B4-BE49-F238E27FC236}">
                <a16:creationId xmlns:a16="http://schemas.microsoft.com/office/drawing/2014/main" id="{CE9A445A-56BB-BB95-31FE-4AF9CAA18A5A}"/>
              </a:ext>
            </a:extLst>
          </p:cNvPr>
          <p:cNvPicPr>
            <a:picLocks noChangeAspect="1"/>
          </p:cNvPicPr>
          <p:nvPr/>
        </p:nvPicPr>
        <p:blipFill>
          <a:blip r:embed="rId2" cstate="print">
            <a:clrChange>
              <a:clrFrom>
                <a:srgbClr val="F0F0F0"/>
              </a:clrFrom>
              <a:clrTo>
                <a:srgbClr val="F0F0F0">
                  <a:alpha val="0"/>
                </a:srgbClr>
              </a:clrTo>
            </a:clrChange>
            <a:extLst>
              <a:ext uri="{28A0092B-C50C-407E-A947-70E740481C1C}">
                <a14:useLocalDpi xmlns:a14="http://schemas.microsoft.com/office/drawing/2010/main" val="0"/>
              </a:ext>
            </a:extLst>
          </a:blip>
          <a:stretch>
            <a:fillRect/>
          </a:stretch>
        </p:blipFill>
        <p:spPr>
          <a:xfrm>
            <a:off x="396917" y="2324063"/>
            <a:ext cx="4575949" cy="4374069"/>
          </a:xfrm>
          <a:prstGeom prst="rect">
            <a:avLst/>
          </a:prstGeom>
        </p:spPr>
      </p:pic>
      <p:grpSp>
        <p:nvGrpSpPr>
          <p:cNvPr id="19" name="Group 18">
            <a:extLst>
              <a:ext uri="{FF2B5EF4-FFF2-40B4-BE49-F238E27FC236}">
                <a16:creationId xmlns:a16="http://schemas.microsoft.com/office/drawing/2014/main" id="{FBD313F9-E23B-98E6-39A1-6045A7849B21}"/>
              </a:ext>
            </a:extLst>
          </p:cNvPr>
          <p:cNvGrpSpPr/>
          <p:nvPr/>
        </p:nvGrpSpPr>
        <p:grpSpPr>
          <a:xfrm>
            <a:off x="5244063" y="2214270"/>
            <a:ext cx="6325318" cy="4102924"/>
            <a:chOff x="5244063" y="2214270"/>
            <a:chExt cx="6325318" cy="4102924"/>
          </a:xfrm>
        </p:grpSpPr>
        <p:sp>
          <p:nvSpPr>
            <p:cNvPr id="17" name="TextBox 16">
              <a:extLst>
                <a:ext uri="{FF2B5EF4-FFF2-40B4-BE49-F238E27FC236}">
                  <a16:creationId xmlns:a16="http://schemas.microsoft.com/office/drawing/2014/main" id="{A5D72AF6-28BB-3847-B7DD-5C1400AB3BE4}"/>
                </a:ext>
              </a:extLst>
            </p:cNvPr>
            <p:cNvSpPr txBox="1"/>
            <p:nvPr/>
          </p:nvSpPr>
          <p:spPr>
            <a:xfrm>
              <a:off x="5738643" y="3104968"/>
              <a:ext cx="5830738" cy="3212226"/>
            </a:xfrm>
            <a:prstGeom prst="rect">
              <a:avLst/>
            </a:prstGeom>
            <a:solidFill>
              <a:schemeClr val="accent4">
                <a:lumMod val="20000"/>
                <a:lumOff val="80000"/>
              </a:schemeClr>
            </a:solidFill>
            <a:ln w="19050">
              <a:solidFill>
                <a:schemeClr val="tx1"/>
              </a:solidFill>
              <a:prstDash val="dash"/>
            </a:ln>
          </p:spPr>
          <p:txBody>
            <a:bodyPr wrap="square">
              <a:spAutoFit/>
            </a:bodyPr>
            <a:lstStyle/>
            <a:p>
              <a:pPr marL="342900" indent="-342900" algn="just">
                <a:lnSpc>
                  <a:spcPct val="150000"/>
                </a:lnSpc>
                <a:buFont typeface="Wingdings" panose="05000000000000000000" pitchFamily="2" charset="2"/>
                <a:buChar char="§"/>
              </a:pPr>
              <a:r>
                <a:rPr lang="vi-VN" sz="2300"/>
                <a:t>Nhận xét về mối quan hệ giữa ba mặt phẳng hình chiếu?</a:t>
              </a:r>
            </a:p>
            <a:p>
              <a:pPr marL="342900" indent="-342900" algn="just">
                <a:lnSpc>
                  <a:spcPct val="150000"/>
                </a:lnSpc>
                <a:buFont typeface="Wingdings" panose="05000000000000000000" pitchFamily="2" charset="2"/>
                <a:buChar char="§"/>
              </a:pPr>
              <a:r>
                <a:rPr lang="vi-VN" sz="2300"/>
                <a:t>Làm thế nào để diễn tả chính xác hình dạng của vật thể?</a:t>
              </a:r>
            </a:p>
            <a:p>
              <a:pPr marL="342900" indent="-342900" algn="just">
                <a:lnSpc>
                  <a:spcPct val="150000"/>
                </a:lnSpc>
                <a:buFont typeface="Wingdings" panose="05000000000000000000" pitchFamily="2" charset="2"/>
                <a:buChar char="§"/>
              </a:pPr>
              <a:r>
                <a:rPr lang="vi-VN" sz="2300"/>
                <a:t>MPHC đứng, MPHC bằng và MPHC cạnh có vị trí như thế nào so với vật thể?</a:t>
              </a:r>
            </a:p>
          </p:txBody>
        </p:sp>
        <p:pic>
          <p:nvPicPr>
            <p:cNvPr id="18" name="Picture 2">
              <a:extLst>
                <a:ext uri="{FF2B5EF4-FFF2-40B4-BE49-F238E27FC236}">
                  <a16:creationId xmlns:a16="http://schemas.microsoft.com/office/drawing/2014/main" id="{673E6427-E5A9-3CEA-8E42-E15650DFAD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244063" y="2214270"/>
              <a:ext cx="1247952" cy="1151235"/>
            </a:xfrm>
            <a:prstGeom prst="rect">
              <a:avLst/>
            </a:prstGeom>
          </p:spPr>
        </p:pic>
      </p:grpSp>
    </p:spTree>
    <p:extLst>
      <p:ext uri="{BB962C8B-B14F-4D97-AF65-F5344CB8AC3E}">
        <p14:creationId xmlns:p14="http://schemas.microsoft.com/office/powerpoint/2010/main" val="15023066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2. PHƯƠNG PHÁP CHIẾU GÓC THỨ NHẤT </a:t>
            </a:r>
          </a:p>
        </p:txBody>
      </p:sp>
      <p:sp>
        <p:nvSpPr>
          <p:cNvPr id="12" name="TextBox 11">
            <a:extLst>
              <a:ext uri="{FF2B5EF4-FFF2-40B4-BE49-F238E27FC236}">
                <a16:creationId xmlns:a16="http://schemas.microsoft.com/office/drawing/2014/main" id="{6CD9499F-C325-F4B2-0272-E3D9E68281BE}"/>
              </a:ext>
            </a:extLst>
          </p:cNvPr>
          <p:cNvSpPr txBox="1"/>
          <p:nvPr/>
        </p:nvSpPr>
        <p:spPr>
          <a:xfrm>
            <a:off x="5262114" y="1652135"/>
            <a:ext cx="6320289" cy="463774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500" dirty="0">
                <a:latin typeface="Arial" panose="020B0604020202020204" pitchFamily="34" charset="0"/>
                <a:cs typeface="Arial" panose="020B0604020202020204" pitchFamily="34" charset="0"/>
              </a:rPr>
              <a:t>Vật thể được đặt vào một góc tạo thành bởi ba mặt phẳng hình chiếu (MPHC) vuông góc với nhau từng đôi một. </a:t>
            </a:r>
            <a:endParaRPr lang="en-US" sz="2500" dirty="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500" dirty="0">
                <a:latin typeface="Arial" panose="020B0604020202020204" pitchFamily="34" charset="0"/>
                <a:cs typeface="Arial" panose="020B0604020202020204" pitchFamily="34" charset="0"/>
              </a:rPr>
              <a:t>Để diễn tả chính xác hình dạng của vật thể, lần lượt chiếu vuông góc vật thể lên ba MPHC.</a:t>
            </a:r>
          </a:p>
          <a:p>
            <a:pPr marL="342900" indent="-342900" algn="just">
              <a:lnSpc>
                <a:spcPct val="150000"/>
              </a:lnSpc>
              <a:buFont typeface="Arial" panose="020B0604020202020204" pitchFamily="34" charset="0"/>
              <a:buChar char="•"/>
            </a:pPr>
            <a:r>
              <a:rPr lang="vi-VN" sz="2500" dirty="0">
                <a:latin typeface="Arial" panose="020B0604020202020204" pitchFamily="34" charset="0"/>
                <a:cs typeface="Arial" panose="020B0604020202020204" pitchFamily="34" charset="0"/>
              </a:rPr>
              <a:t>MPHC đứng ở sau, MPHC bằng ở dưới và MPHC cạnh ở bên phải vật thể. </a:t>
            </a:r>
          </a:p>
        </p:txBody>
      </p:sp>
      <p:pic>
        <p:nvPicPr>
          <p:cNvPr id="3" name="Picture 2">
            <a:extLst>
              <a:ext uri="{FF2B5EF4-FFF2-40B4-BE49-F238E27FC236}">
                <a16:creationId xmlns:a16="http://schemas.microsoft.com/office/drawing/2014/main" id="{FA2B858C-CAA4-04CA-4D2F-4C8C8E1BC852}"/>
              </a:ext>
            </a:extLst>
          </p:cNvPr>
          <p:cNvPicPr>
            <a:picLocks noChangeAspect="1"/>
          </p:cNvPicPr>
          <p:nvPr/>
        </p:nvPicPr>
        <p:blipFill>
          <a:blip r:embed="rId2" cstate="print">
            <a:clrChange>
              <a:clrFrom>
                <a:srgbClr val="F0F0F0"/>
              </a:clrFrom>
              <a:clrTo>
                <a:srgbClr val="F0F0F0">
                  <a:alpha val="0"/>
                </a:srgbClr>
              </a:clrTo>
            </a:clrChange>
            <a:extLst>
              <a:ext uri="{28A0092B-C50C-407E-A947-70E740481C1C}">
                <a14:useLocalDpi xmlns:a14="http://schemas.microsoft.com/office/drawing/2010/main" val="0"/>
              </a:ext>
            </a:extLst>
          </a:blip>
          <a:stretch>
            <a:fillRect/>
          </a:stretch>
        </p:blipFill>
        <p:spPr>
          <a:xfrm>
            <a:off x="358149" y="1899939"/>
            <a:ext cx="4575949" cy="4374069"/>
          </a:xfrm>
          <a:prstGeom prst="rect">
            <a:avLst/>
          </a:prstGeom>
        </p:spPr>
      </p:pic>
    </p:spTree>
    <p:extLst>
      <p:ext uri="{BB962C8B-B14F-4D97-AF65-F5344CB8AC3E}">
        <p14:creationId xmlns:p14="http://schemas.microsoft.com/office/powerpoint/2010/main" val="2767301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2. PHƯƠNG PHÁP CHIẾU GÓC THỨ NHẤT </a:t>
            </a:r>
          </a:p>
        </p:txBody>
      </p:sp>
      <p:sp>
        <p:nvSpPr>
          <p:cNvPr id="12" name="TextBox 11">
            <a:extLst>
              <a:ext uri="{FF2B5EF4-FFF2-40B4-BE49-F238E27FC236}">
                <a16:creationId xmlns:a16="http://schemas.microsoft.com/office/drawing/2014/main" id="{6CD9499F-C325-F4B2-0272-E3D9E68281BE}"/>
              </a:ext>
            </a:extLst>
          </p:cNvPr>
          <p:cNvSpPr txBox="1"/>
          <p:nvPr/>
        </p:nvSpPr>
        <p:spPr>
          <a:xfrm>
            <a:off x="1287492" y="1698468"/>
            <a:ext cx="9943382" cy="598177"/>
          </a:xfrm>
          <a:prstGeom prst="rect">
            <a:avLst/>
          </a:prstGeom>
          <a:noFill/>
        </p:spPr>
        <p:txBody>
          <a:bodyPr wrap="square">
            <a:spAutoFit/>
          </a:bodyPr>
          <a:lstStyle/>
          <a:p>
            <a:pPr algn="ctr">
              <a:lnSpc>
                <a:spcPct val="150000"/>
              </a:lnSpc>
            </a:pPr>
            <a:r>
              <a:rPr lang="en-US" sz="2500">
                <a:latin typeface="Arial" panose="020B0604020202020204" pitchFamily="34" charset="0"/>
                <a:cs typeface="Arial" panose="020B0604020202020204" pitchFamily="34" charset="0"/>
              </a:rPr>
              <a:t>Các em thảo luận và </a:t>
            </a:r>
            <a:r>
              <a:rPr lang="vi-VN" sz="2500">
                <a:latin typeface="Arial" panose="020B0604020202020204" pitchFamily="34" charset="0"/>
                <a:cs typeface="Arial" panose="020B0604020202020204" pitchFamily="34" charset="0"/>
              </a:rPr>
              <a:t>trả lời</a:t>
            </a:r>
            <a:r>
              <a:rPr lang="en-US" sz="2500">
                <a:latin typeface="Arial" panose="020B0604020202020204" pitchFamily="34" charset="0"/>
                <a:cs typeface="Arial" panose="020B0604020202020204" pitchFamily="34" charset="0"/>
              </a:rPr>
              <a:t> câu hỏi</a:t>
            </a:r>
            <a:r>
              <a:rPr lang="vi-VN" sz="2500">
                <a:latin typeface="Arial" panose="020B0604020202020204" pitchFamily="34" charset="0"/>
                <a:cs typeface="Arial" panose="020B0604020202020204" pitchFamily="34" charset="0"/>
              </a:rPr>
              <a:t> Khám phá 3, 4, 5 SGK trang 11: </a:t>
            </a:r>
          </a:p>
        </p:txBody>
      </p:sp>
      <p:sp>
        <p:nvSpPr>
          <p:cNvPr id="8" name="TextBox 7">
            <a:extLst>
              <a:ext uri="{FF2B5EF4-FFF2-40B4-BE49-F238E27FC236}">
                <a16:creationId xmlns:a16="http://schemas.microsoft.com/office/drawing/2014/main" id="{F0FCC3BB-E364-815F-A996-172944E5C817}"/>
              </a:ext>
            </a:extLst>
          </p:cNvPr>
          <p:cNvSpPr txBox="1"/>
          <p:nvPr/>
        </p:nvSpPr>
        <p:spPr>
          <a:xfrm>
            <a:off x="2110596" y="1204513"/>
            <a:ext cx="7970808" cy="477054"/>
          </a:xfrm>
          <a:prstGeom prst="rect">
            <a:avLst/>
          </a:prstGeom>
          <a:noFill/>
        </p:spPr>
        <p:txBody>
          <a:bodyPr wrap="square" rtlCol="0">
            <a:spAutoFit/>
          </a:bodyPr>
          <a:lstStyle/>
          <a:p>
            <a:pPr algn="ctr"/>
            <a:r>
              <a:rPr lang="en-US" sz="2500" b="1">
                <a:solidFill>
                  <a:schemeClr val="accent2">
                    <a:lumMod val="75000"/>
                  </a:schemeClr>
                </a:solidFill>
                <a:latin typeface="Arial" panose="020B0604020202020204" pitchFamily="34" charset="0"/>
                <a:cs typeface="Arial" panose="020B0604020202020204" pitchFamily="34" charset="0"/>
              </a:rPr>
              <a:t>THẢO LUẬN NHÓM ĐÔI </a:t>
            </a:r>
          </a:p>
        </p:txBody>
      </p:sp>
      <p:grpSp>
        <p:nvGrpSpPr>
          <p:cNvPr id="14" name="Group 13">
            <a:extLst>
              <a:ext uri="{FF2B5EF4-FFF2-40B4-BE49-F238E27FC236}">
                <a16:creationId xmlns:a16="http://schemas.microsoft.com/office/drawing/2014/main" id="{F0639B0E-76D8-6B96-5E96-5C0C909B461C}"/>
              </a:ext>
            </a:extLst>
          </p:cNvPr>
          <p:cNvGrpSpPr/>
          <p:nvPr/>
        </p:nvGrpSpPr>
        <p:grpSpPr>
          <a:xfrm>
            <a:off x="664234" y="2457008"/>
            <a:ext cx="10359607" cy="3576530"/>
            <a:chOff x="474453" y="2612162"/>
            <a:chExt cx="10359607" cy="3576530"/>
          </a:xfrm>
        </p:grpSpPr>
        <p:sp>
          <p:nvSpPr>
            <p:cNvPr id="15" name="TextBox 14">
              <a:extLst>
                <a:ext uri="{FF2B5EF4-FFF2-40B4-BE49-F238E27FC236}">
                  <a16:creationId xmlns:a16="http://schemas.microsoft.com/office/drawing/2014/main" id="{03967DF2-6084-EBD2-82DA-BE1A4A11BB3F}"/>
                </a:ext>
              </a:extLst>
            </p:cNvPr>
            <p:cNvSpPr txBox="1"/>
            <p:nvPr/>
          </p:nvSpPr>
          <p:spPr>
            <a:xfrm>
              <a:off x="1570008" y="2705110"/>
              <a:ext cx="9264052" cy="3483582"/>
            </a:xfrm>
            <a:prstGeom prst="rect">
              <a:avLst/>
            </a:prstGeom>
            <a:noFill/>
          </p:spPr>
          <p:txBody>
            <a:bodyPr wrap="square">
              <a:spAutoFit/>
            </a:bodyPr>
            <a:lstStyle/>
            <a:p>
              <a:pPr algn="just">
                <a:lnSpc>
                  <a:spcPct val="150000"/>
                </a:lnSpc>
              </a:pPr>
              <a:r>
                <a:rPr lang="vi-VN" sz="2500" i="1"/>
                <a:t>3. Quan sát Hình 2.4 và liệt kê các cặp mặt phẳng vuông góc với nhau?</a:t>
              </a:r>
              <a:endParaRPr lang="en-US" sz="2500" i="1"/>
            </a:p>
            <a:p>
              <a:pPr algn="just">
                <a:lnSpc>
                  <a:spcPct val="150000"/>
                </a:lnSpc>
              </a:pPr>
              <a:r>
                <a:rPr lang="vi-VN" sz="2500" i="1"/>
                <a:t>4. Nhận xét vị trí của vật thể so với mỗi MPHC và người quan sát trong Hình 2.4</a:t>
              </a:r>
              <a:r>
                <a:rPr lang="en-US" sz="2500" i="1"/>
                <a:t>.</a:t>
              </a:r>
            </a:p>
            <a:p>
              <a:pPr algn="just">
                <a:lnSpc>
                  <a:spcPct val="150000"/>
                </a:lnSpc>
              </a:pPr>
              <a:r>
                <a:rPr lang="en-US" sz="2500" i="1">
                  <a:latin typeface="Arial" panose="020B0604020202020204" pitchFamily="34" charset="0"/>
                  <a:cs typeface="Arial" panose="020B0604020202020204" pitchFamily="34" charset="0"/>
                </a:rPr>
                <a:t>5. Hình biểu diễn trên các MPHC (Hình 2.4) thể hiện phần nào của vật thể?</a:t>
              </a:r>
            </a:p>
          </p:txBody>
        </p:sp>
        <p:pic>
          <p:nvPicPr>
            <p:cNvPr id="16" name="Picture 2">
              <a:extLst>
                <a:ext uri="{FF2B5EF4-FFF2-40B4-BE49-F238E27FC236}">
                  <a16:creationId xmlns:a16="http://schemas.microsoft.com/office/drawing/2014/main" id="{4632B036-63CB-84F0-383C-C5B0877C393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74453" y="2612162"/>
              <a:ext cx="1182840" cy="1091169"/>
            </a:xfrm>
            <a:prstGeom prst="rect">
              <a:avLst/>
            </a:prstGeom>
          </p:spPr>
        </p:pic>
      </p:grpSp>
    </p:spTree>
    <p:extLst>
      <p:ext uri="{BB962C8B-B14F-4D97-AF65-F5344CB8AC3E}">
        <p14:creationId xmlns:p14="http://schemas.microsoft.com/office/powerpoint/2010/main" val="956793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2. PHƯƠNG PHÁP CHIẾU GÓC THỨ NHẤT </a:t>
            </a:r>
          </a:p>
        </p:txBody>
      </p:sp>
      <p:sp>
        <p:nvSpPr>
          <p:cNvPr id="12" name="TextBox 11">
            <a:extLst>
              <a:ext uri="{FF2B5EF4-FFF2-40B4-BE49-F238E27FC236}">
                <a16:creationId xmlns:a16="http://schemas.microsoft.com/office/drawing/2014/main" id="{6CD9499F-C325-F4B2-0272-E3D9E68281BE}"/>
              </a:ext>
            </a:extLst>
          </p:cNvPr>
          <p:cNvSpPr txBox="1"/>
          <p:nvPr/>
        </p:nvSpPr>
        <p:spPr>
          <a:xfrm>
            <a:off x="1495244" y="1169058"/>
            <a:ext cx="9201512" cy="598177"/>
          </a:xfrm>
          <a:prstGeom prst="rect">
            <a:avLst/>
          </a:prstGeom>
          <a:noFill/>
        </p:spPr>
        <p:txBody>
          <a:bodyPr wrap="square">
            <a:spAutoFit/>
          </a:bodyPr>
          <a:lstStyle/>
          <a:p>
            <a:pPr algn="ctr">
              <a:lnSpc>
                <a:spcPct val="150000"/>
              </a:lnSpc>
            </a:pPr>
            <a:r>
              <a:rPr lang="vi-VN" sz="2500" u="sng">
                <a:latin typeface="Arial" panose="020B0604020202020204" pitchFamily="34" charset="0"/>
                <a:cs typeface="Arial" panose="020B0604020202020204" pitchFamily="34" charset="0"/>
              </a:rPr>
              <a:t>Trả lời</a:t>
            </a:r>
            <a:r>
              <a:rPr lang="en-US" sz="2500" u="sng">
                <a:latin typeface="Arial" panose="020B0604020202020204" pitchFamily="34" charset="0"/>
                <a:cs typeface="Arial" panose="020B0604020202020204" pitchFamily="34" charset="0"/>
              </a:rPr>
              <a:t> câu hỏi</a:t>
            </a:r>
            <a:r>
              <a:rPr lang="vi-VN" sz="2500" u="sng">
                <a:latin typeface="Arial" panose="020B0604020202020204" pitchFamily="34" charset="0"/>
                <a:cs typeface="Arial" panose="020B0604020202020204" pitchFamily="34" charset="0"/>
              </a:rPr>
              <a:t> Khám phá 3, 4, 5 SGK trang 11: </a:t>
            </a:r>
          </a:p>
        </p:txBody>
      </p:sp>
      <p:sp>
        <p:nvSpPr>
          <p:cNvPr id="3" name="TextBox 2">
            <a:extLst>
              <a:ext uri="{FF2B5EF4-FFF2-40B4-BE49-F238E27FC236}">
                <a16:creationId xmlns:a16="http://schemas.microsoft.com/office/drawing/2014/main" id="{FB04883F-C9B6-4501-994C-BA6058C7B5F6}"/>
              </a:ext>
            </a:extLst>
          </p:cNvPr>
          <p:cNvSpPr txBox="1"/>
          <p:nvPr/>
        </p:nvSpPr>
        <p:spPr>
          <a:xfrm>
            <a:off x="914400" y="2068334"/>
            <a:ext cx="7470476" cy="4274055"/>
          </a:xfrm>
          <a:prstGeom prst="rect">
            <a:avLst/>
          </a:prstGeom>
          <a:noFill/>
        </p:spPr>
        <p:txBody>
          <a:bodyPr wrap="square">
            <a:spAutoFit/>
          </a:bodyPr>
          <a:lstStyle/>
          <a:p>
            <a:pPr>
              <a:lnSpc>
                <a:spcPct val="150000"/>
              </a:lnSpc>
            </a:pPr>
            <a:r>
              <a:rPr lang="vi-VN" sz="2300" b="1"/>
              <a:t>3. </a:t>
            </a:r>
            <a:r>
              <a:rPr lang="vi-VN" sz="2300"/>
              <a:t>Các cặp mặt phẳng vuông góc với nhau là:</a:t>
            </a:r>
          </a:p>
          <a:p>
            <a:pPr marL="342900" indent="-342900">
              <a:lnSpc>
                <a:spcPct val="150000"/>
              </a:lnSpc>
              <a:buFont typeface="Arial" panose="020B0604020202020204" pitchFamily="34" charset="0"/>
              <a:buChar char="•"/>
            </a:pPr>
            <a:r>
              <a:rPr lang="vi-VN" sz="2300"/>
              <a:t>MPHC đứng và MPHC cạnh</a:t>
            </a:r>
          </a:p>
          <a:p>
            <a:pPr marL="342900" indent="-342900">
              <a:lnSpc>
                <a:spcPct val="150000"/>
              </a:lnSpc>
              <a:buFont typeface="Arial" panose="020B0604020202020204" pitchFamily="34" charset="0"/>
              <a:buChar char="•"/>
            </a:pPr>
            <a:r>
              <a:rPr lang="vi-VN" sz="2300"/>
              <a:t>MPHC bằng và MPHC cạnh</a:t>
            </a:r>
          </a:p>
          <a:p>
            <a:pPr marL="342900" indent="-342900">
              <a:lnSpc>
                <a:spcPct val="150000"/>
              </a:lnSpc>
              <a:buFont typeface="Arial" panose="020B0604020202020204" pitchFamily="34" charset="0"/>
              <a:buChar char="•"/>
            </a:pPr>
            <a:r>
              <a:rPr lang="vi-VN" sz="2300"/>
              <a:t>MPHC đứng và MPHC bằng</a:t>
            </a:r>
          </a:p>
          <a:p>
            <a:pPr>
              <a:lnSpc>
                <a:spcPct val="150000"/>
              </a:lnSpc>
            </a:pPr>
            <a:r>
              <a:rPr lang="vi-VN" sz="2300" b="1"/>
              <a:t>4.  </a:t>
            </a:r>
          </a:p>
          <a:p>
            <a:pPr marL="342900" indent="-342900">
              <a:lnSpc>
                <a:spcPct val="150000"/>
              </a:lnSpc>
              <a:buFont typeface="Arial" panose="020B0604020202020204" pitchFamily="34" charset="0"/>
              <a:buChar char="•"/>
            </a:pPr>
            <a:r>
              <a:rPr lang="vi-VN" sz="2300"/>
              <a:t>MPHC đứng: Mặt phẳng thẳng đứng ở chính diện</a:t>
            </a:r>
          </a:p>
          <a:p>
            <a:pPr marL="342900" indent="-342900">
              <a:lnSpc>
                <a:spcPct val="150000"/>
              </a:lnSpc>
              <a:buFont typeface="Arial" panose="020B0604020202020204" pitchFamily="34" charset="0"/>
              <a:buChar char="•"/>
            </a:pPr>
            <a:r>
              <a:rPr lang="vi-VN" sz="2300"/>
              <a:t>MPHC bằng: Mặt phẳng nằm ngang</a:t>
            </a:r>
          </a:p>
          <a:p>
            <a:pPr marL="342900" indent="-342900">
              <a:lnSpc>
                <a:spcPct val="150000"/>
              </a:lnSpc>
              <a:buFont typeface="Arial" panose="020B0604020202020204" pitchFamily="34" charset="0"/>
              <a:buChar char="•"/>
            </a:pPr>
            <a:r>
              <a:rPr lang="vi-VN" sz="2300"/>
              <a:t>MPHC cạnh: Mặt phẳng bên phải</a:t>
            </a:r>
          </a:p>
        </p:txBody>
      </p:sp>
    </p:spTree>
    <p:extLst>
      <p:ext uri="{BB962C8B-B14F-4D97-AF65-F5344CB8AC3E}">
        <p14:creationId xmlns:p14="http://schemas.microsoft.com/office/powerpoint/2010/main" val="1531282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down)">
                                      <p:cBhvr>
                                        <p:cTn id="26" dur="500"/>
                                        <p:tgtEl>
                                          <p:spTgt spid="3">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down)">
                                      <p:cBhvr>
                                        <p:cTn id="29" dur="500"/>
                                        <p:tgtEl>
                                          <p:spTgt spid="3">
                                            <p:txEl>
                                              <p:pRg st="5" end="5"/>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down)">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2. PHƯƠNG PHÁP CHIẾU GÓC THỨ NHẤT </a:t>
            </a:r>
          </a:p>
        </p:txBody>
      </p:sp>
      <p:sp>
        <p:nvSpPr>
          <p:cNvPr id="12" name="TextBox 11">
            <a:extLst>
              <a:ext uri="{FF2B5EF4-FFF2-40B4-BE49-F238E27FC236}">
                <a16:creationId xmlns:a16="http://schemas.microsoft.com/office/drawing/2014/main" id="{6CD9499F-C325-F4B2-0272-E3D9E68281BE}"/>
              </a:ext>
            </a:extLst>
          </p:cNvPr>
          <p:cNvSpPr txBox="1"/>
          <p:nvPr/>
        </p:nvSpPr>
        <p:spPr>
          <a:xfrm>
            <a:off x="1495244" y="1169058"/>
            <a:ext cx="9201512" cy="598177"/>
          </a:xfrm>
          <a:prstGeom prst="rect">
            <a:avLst/>
          </a:prstGeom>
          <a:noFill/>
        </p:spPr>
        <p:txBody>
          <a:bodyPr wrap="square">
            <a:spAutoFit/>
          </a:bodyPr>
          <a:lstStyle/>
          <a:p>
            <a:pPr algn="ctr">
              <a:lnSpc>
                <a:spcPct val="150000"/>
              </a:lnSpc>
            </a:pPr>
            <a:r>
              <a:rPr lang="vi-VN" sz="2500" u="sng">
                <a:latin typeface="Arial" panose="020B0604020202020204" pitchFamily="34" charset="0"/>
                <a:cs typeface="Arial" panose="020B0604020202020204" pitchFamily="34" charset="0"/>
              </a:rPr>
              <a:t>Trả lời</a:t>
            </a:r>
            <a:r>
              <a:rPr lang="en-US" sz="2500" u="sng">
                <a:latin typeface="Arial" panose="020B0604020202020204" pitchFamily="34" charset="0"/>
                <a:cs typeface="Arial" panose="020B0604020202020204" pitchFamily="34" charset="0"/>
              </a:rPr>
              <a:t> câu hỏi</a:t>
            </a:r>
            <a:r>
              <a:rPr lang="vi-VN" sz="2500" u="sng">
                <a:latin typeface="Arial" panose="020B0604020202020204" pitchFamily="34" charset="0"/>
                <a:cs typeface="Arial" panose="020B0604020202020204" pitchFamily="34" charset="0"/>
              </a:rPr>
              <a:t> Khám phá 3, 4, 5 SGK trang 11: </a:t>
            </a:r>
          </a:p>
        </p:txBody>
      </p:sp>
      <p:sp>
        <p:nvSpPr>
          <p:cNvPr id="3" name="TextBox 2">
            <a:extLst>
              <a:ext uri="{FF2B5EF4-FFF2-40B4-BE49-F238E27FC236}">
                <a16:creationId xmlns:a16="http://schemas.microsoft.com/office/drawing/2014/main" id="{FB04883F-C9B6-4501-994C-BA6058C7B5F6}"/>
              </a:ext>
            </a:extLst>
          </p:cNvPr>
          <p:cNvSpPr txBox="1"/>
          <p:nvPr/>
        </p:nvSpPr>
        <p:spPr>
          <a:xfrm>
            <a:off x="914400" y="2030518"/>
            <a:ext cx="7470476" cy="2329420"/>
          </a:xfrm>
          <a:prstGeom prst="rect">
            <a:avLst/>
          </a:prstGeom>
          <a:noFill/>
        </p:spPr>
        <p:txBody>
          <a:bodyPr wrap="square">
            <a:spAutoFit/>
          </a:bodyPr>
          <a:lstStyle/>
          <a:p>
            <a:pPr>
              <a:lnSpc>
                <a:spcPct val="150000"/>
              </a:lnSpc>
            </a:pPr>
            <a:r>
              <a:rPr lang="vi-VN" sz="2500" b="1"/>
              <a:t>5. </a:t>
            </a:r>
          </a:p>
          <a:p>
            <a:pPr marL="342900" indent="-342900">
              <a:lnSpc>
                <a:spcPct val="150000"/>
              </a:lnSpc>
              <a:buFont typeface="Arial" panose="020B0604020202020204" pitchFamily="34" charset="0"/>
              <a:buChar char="•"/>
            </a:pPr>
            <a:r>
              <a:rPr lang="vi-VN" sz="2500"/>
              <a:t>Hình chiếu đứng thể hiện mặt trước của vật thể</a:t>
            </a:r>
          </a:p>
          <a:p>
            <a:pPr marL="342900" indent="-342900">
              <a:lnSpc>
                <a:spcPct val="150000"/>
              </a:lnSpc>
              <a:buFont typeface="Arial" panose="020B0604020202020204" pitchFamily="34" charset="0"/>
              <a:buChar char="•"/>
            </a:pPr>
            <a:r>
              <a:rPr lang="vi-VN" sz="2500"/>
              <a:t>Hình chiếu bằng thể hiện mặt đáy của vật thể</a:t>
            </a:r>
          </a:p>
          <a:p>
            <a:pPr marL="342900" indent="-342900">
              <a:lnSpc>
                <a:spcPct val="150000"/>
              </a:lnSpc>
              <a:buFont typeface="Arial" panose="020B0604020202020204" pitchFamily="34" charset="0"/>
              <a:buChar char="•"/>
            </a:pPr>
            <a:r>
              <a:rPr lang="vi-VN" sz="2500"/>
              <a:t>Hình chiếu cạnh thể hiện phần cạnh của vật thể</a:t>
            </a:r>
          </a:p>
        </p:txBody>
      </p:sp>
    </p:spTree>
    <p:extLst>
      <p:ext uri="{BB962C8B-B14F-4D97-AF65-F5344CB8AC3E}">
        <p14:creationId xmlns:p14="http://schemas.microsoft.com/office/powerpoint/2010/main" val="26853346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2. PHƯƠNG PHÁP CHIẾU GÓC THỨ NHẤT </a:t>
            </a:r>
          </a:p>
        </p:txBody>
      </p:sp>
      <p:sp>
        <p:nvSpPr>
          <p:cNvPr id="24" name="TextBox 23">
            <a:extLst>
              <a:ext uri="{FF2B5EF4-FFF2-40B4-BE49-F238E27FC236}">
                <a16:creationId xmlns:a16="http://schemas.microsoft.com/office/drawing/2014/main" id="{5C2DA922-2AB4-2ABB-B249-9692F62E1E91}"/>
              </a:ext>
            </a:extLst>
          </p:cNvPr>
          <p:cNvSpPr txBox="1"/>
          <p:nvPr/>
        </p:nvSpPr>
        <p:spPr>
          <a:xfrm>
            <a:off x="2684892" y="994745"/>
            <a:ext cx="6107502" cy="553998"/>
          </a:xfrm>
          <a:prstGeom prst="rect">
            <a:avLst/>
          </a:prstGeom>
          <a:noFill/>
        </p:spPr>
        <p:txBody>
          <a:bodyPr wrap="square">
            <a:spAutoFit/>
          </a:bodyPr>
          <a:lstStyle/>
          <a:p>
            <a:pPr algn="ctr"/>
            <a:r>
              <a:rPr lang="en-US" sz="3000" b="1">
                <a:solidFill>
                  <a:srgbClr val="C00000"/>
                </a:solidFill>
                <a:latin typeface="Arial" panose="020B0604020202020204" pitchFamily="34" charset="0"/>
                <a:cs typeface="Arial" panose="020B0604020202020204" pitchFamily="34" charset="0"/>
              </a:rPr>
              <a:t>2.2. Các hình chiếu </a:t>
            </a:r>
          </a:p>
        </p:txBody>
      </p:sp>
      <p:pic>
        <p:nvPicPr>
          <p:cNvPr id="25" name="Picture 24">
            <a:extLst>
              <a:ext uri="{FF2B5EF4-FFF2-40B4-BE49-F238E27FC236}">
                <a16:creationId xmlns:a16="http://schemas.microsoft.com/office/drawing/2014/main" id="{034DAFAF-7057-13C7-7B4B-CD5257EFDAB5}"/>
              </a:ext>
            </a:extLst>
          </p:cNvPr>
          <p:cNvPicPr>
            <a:picLocks noChangeAspect="1"/>
          </p:cNvPicPr>
          <p:nvPr/>
        </p:nvPicPr>
        <p:blipFill>
          <a:blip r:embed="rId2" cstate="print">
            <a:clrChange>
              <a:clrFrom>
                <a:srgbClr val="F0F0F0"/>
              </a:clrFrom>
              <a:clrTo>
                <a:srgbClr val="F0F0F0">
                  <a:alpha val="0"/>
                </a:srgbClr>
              </a:clrTo>
            </a:clrChange>
            <a:extLst>
              <a:ext uri="{28A0092B-C50C-407E-A947-70E740481C1C}">
                <a14:useLocalDpi xmlns:a14="http://schemas.microsoft.com/office/drawing/2010/main" val="0"/>
              </a:ext>
            </a:extLst>
          </a:blip>
          <a:stretch>
            <a:fillRect/>
          </a:stretch>
        </p:blipFill>
        <p:spPr>
          <a:xfrm>
            <a:off x="266137" y="1927527"/>
            <a:ext cx="4575949" cy="4374069"/>
          </a:xfrm>
          <a:prstGeom prst="rect">
            <a:avLst/>
          </a:prstGeom>
        </p:spPr>
      </p:pic>
      <p:grpSp>
        <p:nvGrpSpPr>
          <p:cNvPr id="28" name="Group 27">
            <a:extLst>
              <a:ext uri="{FF2B5EF4-FFF2-40B4-BE49-F238E27FC236}">
                <a16:creationId xmlns:a16="http://schemas.microsoft.com/office/drawing/2014/main" id="{D6801DB9-7202-77C6-B46C-AB7D052A36D0}"/>
              </a:ext>
            </a:extLst>
          </p:cNvPr>
          <p:cNvGrpSpPr/>
          <p:nvPr/>
        </p:nvGrpSpPr>
        <p:grpSpPr>
          <a:xfrm>
            <a:off x="5065359" y="1837426"/>
            <a:ext cx="6764331" cy="2311879"/>
            <a:chOff x="5300678" y="1781283"/>
            <a:chExt cx="6764331" cy="2311879"/>
          </a:xfrm>
        </p:grpSpPr>
        <p:sp>
          <p:nvSpPr>
            <p:cNvPr id="26" name="Rectangle: Rounded Corners 25">
              <a:extLst>
                <a:ext uri="{FF2B5EF4-FFF2-40B4-BE49-F238E27FC236}">
                  <a16:creationId xmlns:a16="http://schemas.microsoft.com/office/drawing/2014/main" id="{AAD80741-0391-000D-FDEB-A2523982690A}"/>
                </a:ext>
              </a:extLst>
            </p:cNvPr>
            <p:cNvSpPr/>
            <p:nvPr/>
          </p:nvSpPr>
          <p:spPr>
            <a:xfrm>
              <a:off x="6351447" y="1781283"/>
              <a:ext cx="5713562" cy="23118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i="1">
                  <a:solidFill>
                    <a:schemeClr val="tx1"/>
                  </a:solidFill>
                </a:rPr>
                <a:t>Quan sát Hình 2.4 và nhận xét hướng chiếu của các hình chiếu nhận được trên các MPHC tương ứng. </a:t>
              </a:r>
              <a:endParaRPr lang="en-US" sz="2500" i="1">
                <a:solidFill>
                  <a:schemeClr val="tx1"/>
                </a:solidFill>
              </a:endParaRPr>
            </a:p>
          </p:txBody>
        </p:sp>
        <p:pic>
          <p:nvPicPr>
            <p:cNvPr id="27" name="Picture 2">
              <a:extLst>
                <a:ext uri="{FF2B5EF4-FFF2-40B4-BE49-F238E27FC236}">
                  <a16:creationId xmlns:a16="http://schemas.microsoft.com/office/drawing/2014/main" id="{446CC936-856D-ACF2-3AD9-611D04A694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300678" y="2535839"/>
              <a:ext cx="1108278" cy="1022386"/>
            </a:xfrm>
            <a:prstGeom prst="rect">
              <a:avLst/>
            </a:prstGeom>
          </p:spPr>
        </p:pic>
      </p:grpSp>
      <p:sp>
        <p:nvSpPr>
          <p:cNvPr id="30" name="TextBox 29">
            <a:extLst>
              <a:ext uri="{FF2B5EF4-FFF2-40B4-BE49-F238E27FC236}">
                <a16:creationId xmlns:a16="http://schemas.microsoft.com/office/drawing/2014/main" id="{BF69F844-5FD3-7AEF-26EA-8C0EB4CF9A45}"/>
              </a:ext>
            </a:extLst>
          </p:cNvPr>
          <p:cNvSpPr txBox="1"/>
          <p:nvPr/>
        </p:nvSpPr>
        <p:spPr>
          <a:xfrm>
            <a:off x="5141343" y="4288580"/>
            <a:ext cx="6688347" cy="1619482"/>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300" dirty="0"/>
              <a:t>Hình chiếu đứng có hướng chiếu từ trước tới</a:t>
            </a:r>
          </a:p>
          <a:p>
            <a:pPr marL="342900" indent="-342900">
              <a:lnSpc>
                <a:spcPct val="150000"/>
              </a:lnSpc>
              <a:buFont typeface="Arial" panose="020B0604020202020204" pitchFamily="34" charset="0"/>
              <a:buChar char="•"/>
            </a:pPr>
            <a:r>
              <a:rPr lang="vi-VN" sz="2300" dirty="0"/>
              <a:t>Hình chiếu bằng có hướng chiếu từ trên xuống</a:t>
            </a:r>
          </a:p>
          <a:p>
            <a:pPr marL="342900" indent="-342900">
              <a:lnSpc>
                <a:spcPct val="150000"/>
              </a:lnSpc>
              <a:buFont typeface="Arial" panose="020B0604020202020204" pitchFamily="34" charset="0"/>
              <a:buChar char="•"/>
            </a:pPr>
            <a:r>
              <a:rPr lang="vi-VN" sz="2300" dirty="0"/>
              <a:t>Hình chiếu cạnh có hướng chiếu từ trái sang</a:t>
            </a:r>
          </a:p>
        </p:txBody>
      </p:sp>
    </p:spTree>
    <p:extLst>
      <p:ext uri="{BB962C8B-B14F-4D97-AF65-F5344CB8AC3E}">
        <p14:creationId xmlns:p14="http://schemas.microsoft.com/office/powerpoint/2010/main" val="11831430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2. PHƯƠNG PHÁP CHIẾU GÓC THỨ NHẤT </a:t>
            </a:r>
          </a:p>
        </p:txBody>
      </p:sp>
      <p:sp>
        <p:nvSpPr>
          <p:cNvPr id="12" name="TextBox 11">
            <a:extLst>
              <a:ext uri="{FF2B5EF4-FFF2-40B4-BE49-F238E27FC236}">
                <a16:creationId xmlns:a16="http://schemas.microsoft.com/office/drawing/2014/main" id="{7B26E88F-D0D8-2E86-5806-B8413ACBA216}"/>
              </a:ext>
            </a:extLst>
          </p:cNvPr>
          <p:cNvSpPr txBox="1"/>
          <p:nvPr/>
        </p:nvSpPr>
        <p:spPr>
          <a:xfrm>
            <a:off x="2684892" y="994745"/>
            <a:ext cx="6107502" cy="553998"/>
          </a:xfrm>
          <a:prstGeom prst="rect">
            <a:avLst/>
          </a:prstGeom>
          <a:noFill/>
        </p:spPr>
        <p:txBody>
          <a:bodyPr wrap="square">
            <a:spAutoFit/>
          </a:bodyPr>
          <a:lstStyle/>
          <a:p>
            <a:pPr algn="ctr"/>
            <a:r>
              <a:rPr lang="en-US" sz="3000" b="1">
                <a:solidFill>
                  <a:srgbClr val="C00000"/>
                </a:solidFill>
                <a:latin typeface="Arial" panose="020B0604020202020204" pitchFamily="34" charset="0"/>
                <a:cs typeface="Arial" panose="020B0604020202020204" pitchFamily="34" charset="0"/>
              </a:rPr>
              <a:t>2.3. Vị trí hình chiếu </a:t>
            </a:r>
          </a:p>
        </p:txBody>
      </p:sp>
      <p:sp>
        <p:nvSpPr>
          <p:cNvPr id="14" name="TextBox 13">
            <a:extLst>
              <a:ext uri="{FF2B5EF4-FFF2-40B4-BE49-F238E27FC236}">
                <a16:creationId xmlns:a16="http://schemas.microsoft.com/office/drawing/2014/main" id="{1D6DE63E-4A74-6EAF-7A80-CD2512812D23}"/>
              </a:ext>
            </a:extLst>
          </p:cNvPr>
          <p:cNvSpPr txBox="1"/>
          <p:nvPr/>
        </p:nvSpPr>
        <p:spPr>
          <a:xfrm>
            <a:off x="1463615" y="1771114"/>
            <a:ext cx="9264770" cy="47705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Để 3 hình chiếu vuông góc cùng nằm trong mặt phẳng bản vẽ: </a:t>
            </a:r>
          </a:p>
        </p:txBody>
      </p:sp>
      <p:grpSp>
        <p:nvGrpSpPr>
          <p:cNvPr id="17" name="Group 16">
            <a:extLst>
              <a:ext uri="{FF2B5EF4-FFF2-40B4-BE49-F238E27FC236}">
                <a16:creationId xmlns:a16="http://schemas.microsoft.com/office/drawing/2014/main" id="{C9E085AC-C81F-FB65-E62D-5FF9F8D752D9}"/>
              </a:ext>
            </a:extLst>
          </p:cNvPr>
          <p:cNvGrpSpPr/>
          <p:nvPr/>
        </p:nvGrpSpPr>
        <p:grpSpPr>
          <a:xfrm>
            <a:off x="423413" y="2286000"/>
            <a:ext cx="11671539" cy="1307537"/>
            <a:chOff x="457200" y="2709255"/>
            <a:chExt cx="11671539" cy="1307537"/>
          </a:xfrm>
        </p:grpSpPr>
        <p:sp>
          <p:nvSpPr>
            <p:cNvPr id="15" name="TextBox 14">
              <a:extLst>
                <a:ext uri="{FF2B5EF4-FFF2-40B4-BE49-F238E27FC236}">
                  <a16:creationId xmlns:a16="http://schemas.microsoft.com/office/drawing/2014/main" id="{9221A2C7-8AE5-5076-8199-81AE4557ABF1}"/>
                </a:ext>
              </a:extLst>
            </p:cNvPr>
            <p:cNvSpPr txBox="1"/>
            <p:nvPr/>
          </p:nvSpPr>
          <p:spPr>
            <a:xfrm>
              <a:off x="1797169" y="2709255"/>
              <a:ext cx="10331570" cy="1307537"/>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500">
                  <a:latin typeface="Arial" panose="020B0604020202020204" pitchFamily="34" charset="0"/>
                  <a:cs typeface="Arial" panose="020B0604020202020204" pitchFamily="34" charset="0"/>
                </a:rPr>
                <a:t>MPHC bằng được mở xuống dưới </a:t>
              </a:r>
              <a:r>
                <a:rPr lang="nl-NL" sz="2800">
                  <a:effectLst/>
                  <a:latin typeface="Arial" panose="020B0604020202020204" pitchFamily="34" charset="0"/>
                  <a:ea typeface="Times New Roman" panose="02020603050405020304" pitchFamily="18" charset="0"/>
                  <a:cs typeface="Arial" panose="020B0604020202020204" pitchFamily="34" charset="0"/>
                </a:rPr>
                <a:t>90</a:t>
              </a:r>
              <a:r>
                <a:rPr lang="nl-NL" sz="2800" baseline="30000">
                  <a:effectLst/>
                  <a:latin typeface="Arial" panose="020B0604020202020204" pitchFamily="34" charset="0"/>
                  <a:ea typeface="Times New Roman" panose="02020603050405020304" pitchFamily="18" charset="0"/>
                  <a:cs typeface="Arial" panose="020B0604020202020204" pitchFamily="34" charset="0"/>
                </a:rPr>
                <a:t>o</a:t>
              </a:r>
              <a:endParaRPr lang="en-US" sz="250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500">
                  <a:latin typeface="Arial" panose="020B0604020202020204" pitchFamily="34" charset="0"/>
                  <a:cs typeface="Arial" panose="020B0604020202020204" pitchFamily="34" charset="0"/>
                </a:rPr>
                <a:t>MPHC cạnh được mở sang phải </a:t>
              </a:r>
              <a:r>
                <a:rPr lang="nl-NL" sz="2800">
                  <a:effectLst/>
                  <a:latin typeface="Arial" panose="020B0604020202020204" pitchFamily="34" charset="0"/>
                  <a:ea typeface="Times New Roman" panose="02020603050405020304" pitchFamily="18" charset="0"/>
                  <a:cs typeface="Arial" panose="020B0604020202020204" pitchFamily="34" charset="0"/>
                </a:rPr>
                <a:t>90</a:t>
              </a:r>
              <a:r>
                <a:rPr lang="nl-NL" sz="2800" baseline="30000">
                  <a:effectLst/>
                  <a:latin typeface="Arial" panose="020B0604020202020204" pitchFamily="34" charset="0"/>
                  <a:ea typeface="Times New Roman" panose="02020603050405020304" pitchFamily="18" charset="0"/>
                  <a:cs typeface="Arial" panose="020B0604020202020204" pitchFamily="34" charset="0"/>
                </a:rPr>
                <a:t>o</a:t>
              </a:r>
              <a:r>
                <a:rPr lang="vi-VN" sz="2500">
                  <a:latin typeface="Arial" panose="020B0604020202020204" pitchFamily="34" charset="0"/>
                  <a:cs typeface="Arial" panose="020B0604020202020204" pitchFamily="34" charset="0"/>
                </a:rPr>
                <a:t> cho trùng với MPHC đứng. </a:t>
              </a:r>
              <a:endParaRPr lang="en-US" sz="2500">
                <a:latin typeface="Arial" panose="020B0604020202020204" pitchFamily="34" charset="0"/>
                <a:cs typeface="Arial" panose="020B0604020202020204" pitchFamily="34" charset="0"/>
              </a:endParaRPr>
            </a:p>
          </p:txBody>
        </p:sp>
        <p:pic>
          <p:nvPicPr>
            <p:cNvPr id="16" name="Picture 4">
              <a:extLst>
                <a:ext uri="{FF2B5EF4-FFF2-40B4-BE49-F238E27FC236}">
                  <a16:creationId xmlns:a16="http://schemas.microsoft.com/office/drawing/2014/main" id="{D6ADA6CF-8023-DCD8-ECC3-C15D63F77EB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57200" y="3000957"/>
              <a:ext cx="1256640" cy="856086"/>
            </a:xfrm>
            <a:prstGeom prst="rect">
              <a:avLst/>
            </a:prstGeom>
          </p:spPr>
        </p:pic>
      </p:grpSp>
      <p:pic>
        <p:nvPicPr>
          <p:cNvPr id="18" name="Picture 17">
            <a:extLst>
              <a:ext uri="{FF2B5EF4-FFF2-40B4-BE49-F238E27FC236}">
                <a16:creationId xmlns:a16="http://schemas.microsoft.com/office/drawing/2014/main" id="{9ABF9706-4833-B3E5-DC79-F141E54AB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096" y="3795622"/>
            <a:ext cx="6395807" cy="2964905"/>
          </a:xfrm>
          <a:prstGeom prst="rect">
            <a:avLst/>
          </a:prstGeom>
        </p:spPr>
      </p:pic>
    </p:spTree>
    <p:extLst>
      <p:ext uri="{BB962C8B-B14F-4D97-AF65-F5344CB8AC3E}">
        <p14:creationId xmlns:p14="http://schemas.microsoft.com/office/powerpoint/2010/main" val="2925571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2. PHƯƠNG PHÁP CHIẾU GÓC THỨ NHẤT </a:t>
            </a:r>
          </a:p>
        </p:txBody>
      </p:sp>
      <p:sp>
        <p:nvSpPr>
          <p:cNvPr id="15" name="TextBox 14">
            <a:extLst>
              <a:ext uri="{FF2B5EF4-FFF2-40B4-BE49-F238E27FC236}">
                <a16:creationId xmlns:a16="http://schemas.microsoft.com/office/drawing/2014/main" id="{9221A2C7-8AE5-5076-8199-81AE4557ABF1}"/>
              </a:ext>
            </a:extLst>
          </p:cNvPr>
          <p:cNvSpPr txBox="1"/>
          <p:nvPr/>
        </p:nvSpPr>
        <p:spPr>
          <a:xfrm>
            <a:off x="553528" y="4623142"/>
            <a:ext cx="11084944" cy="1752339"/>
          </a:xfrm>
          <a:prstGeom prst="rect">
            <a:avLst/>
          </a:prstGeom>
          <a:noFill/>
        </p:spPr>
        <p:txBody>
          <a:bodyPr wrap="square">
            <a:spAutoFit/>
          </a:bodyPr>
          <a:lstStyle/>
          <a:p>
            <a:pPr algn="just">
              <a:lnSpc>
                <a:spcPct val="150000"/>
              </a:lnSpc>
            </a:pPr>
            <a:r>
              <a:rPr lang="en-US" sz="2500" b="1">
                <a:latin typeface="Arial" panose="020B0604020202020204" pitchFamily="34" charset="0"/>
                <a:cs typeface="Arial" panose="020B0604020202020204" pitchFamily="34" charset="0"/>
              </a:rPr>
              <a:t>Lưu ý: </a:t>
            </a:r>
          </a:p>
          <a:p>
            <a:pPr algn="just">
              <a:lnSpc>
                <a:spcPct val="150000"/>
              </a:lnSpc>
            </a:pPr>
            <a:r>
              <a:rPr lang="vi-VN" sz="2500">
                <a:latin typeface="Arial" panose="020B0604020202020204" pitchFamily="34" charset="0"/>
                <a:cs typeface="Arial" panose="020B0604020202020204" pitchFamily="34" charset="0"/>
              </a:rPr>
              <a:t>Trên mặt phẳng giấy vẽ chỉ biểu diễn các hình chiếu như Hình 2.5 với lưu ý bố trí khoảng cách các hình chiếu không xa quá hoặc không gần nhau quá.</a:t>
            </a:r>
            <a:endParaRPr lang="en-US" sz="25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782260C-ADE4-587C-5601-05603D29E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099" y="1566743"/>
            <a:ext cx="6781802" cy="3143840"/>
          </a:xfrm>
          <a:prstGeom prst="rect">
            <a:avLst/>
          </a:prstGeom>
        </p:spPr>
      </p:pic>
    </p:spTree>
    <p:extLst>
      <p:ext uri="{BB962C8B-B14F-4D97-AF65-F5344CB8AC3E}">
        <p14:creationId xmlns:p14="http://schemas.microsoft.com/office/powerpoint/2010/main" val="1697722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2. PHƯƠNG PHÁP CHIẾU GÓC THỨ NHẤT </a:t>
            </a:r>
          </a:p>
        </p:txBody>
      </p:sp>
      <p:sp>
        <p:nvSpPr>
          <p:cNvPr id="15" name="TextBox 14">
            <a:extLst>
              <a:ext uri="{FF2B5EF4-FFF2-40B4-BE49-F238E27FC236}">
                <a16:creationId xmlns:a16="http://schemas.microsoft.com/office/drawing/2014/main" id="{9221A2C7-8AE5-5076-8199-81AE4557ABF1}"/>
              </a:ext>
            </a:extLst>
          </p:cNvPr>
          <p:cNvSpPr txBox="1"/>
          <p:nvPr/>
        </p:nvSpPr>
        <p:spPr>
          <a:xfrm>
            <a:off x="553528" y="1687823"/>
            <a:ext cx="11084944" cy="598177"/>
          </a:xfrm>
          <a:prstGeom prst="rect">
            <a:avLst/>
          </a:prstGeom>
          <a:noFill/>
        </p:spPr>
        <p:txBody>
          <a:bodyPr wrap="square">
            <a:spAutoFit/>
          </a:bodyPr>
          <a:lstStyle/>
          <a:p>
            <a:pPr algn="ctr">
              <a:lnSpc>
                <a:spcPct val="150000"/>
              </a:lnSpc>
            </a:pPr>
            <a:r>
              <a:rPr lang="en-US" sz="2500">
                <a:latin typeface="Arial" panose="020B0604020202020204" pitchFamily="34" charset="0"/>
                <a:cs typeface="Arial" panose="020B0604020202020204" pitchFamily="34" charset="0"/>
              </a:rPr>
              <a:t>Thảo luận trả lời câu hỏi Khám Phá 6, 7 SGK trang 12:</a:t>
            </a:r>
          </a:p>
        </p:txBody>
      </p:sp>
      <p:sp>
        <p:nvSpPr>
          <p:cNvPr id="2" name="TextBox 1">
            <a:extLst>
              <a:ext uri="{FF2B5EF4-FFF2-40B4-BE49-F238E27FC236}">
                <a16:creationId xmlns:a16="http://schemas.microsoft.com/office/drawing/2014/main" id="{8578204C-03CF-FF53-E654-0E4F6A9CC05A}"/>
              </a:ext>
            </a:extLst>
          </p:cNvPr>
          <p:cNvSpPr txBox="1"/>
          <p:nvPr/>
        </p:nvSpPr>
        <p:spPr>
          <a:xfrm>
            <a:off x="2110596" y="1204513"/>
            <a:ext cx="7970808" cy="477054"/>
          </a:xfrm>
          <a:prstGeom prst="rect">
            <a:avLst/>
          </a:prstGeom>
          <a:noFill/>
        </p:spPr>
        <p:txBody>
          <a:bodyPr wrap="square" rtlCol="0">
            <a:spAutoFit/>
          </a:bodyPr>
          <a:lstStyle/>
          <a:p>
            <a:pPr algn="ctr"/>
            <a:r>
              <a:rPr lang="en-US" sz="2500" b="1">
                <a:solidFill>
                  <a:schemeClr val="accent2">
                    <a:lumMod val="75000"/>
                  </a:schemeClr>
                </a:solidFill>
                <a:latin typeface="Arial" panose="020B0604020202020204" pitchFamily="34" charset="0"/>
                <a:cs typeface="Arial" panose="020B0604020202020204" pitchFamily="34" charset="0"/>
              </a:rPr>
              <a:t>THẢO LUẬN NHÓM</a:t>
            </a:r>
          </a:p>
        </p:txBody>
      </p:sp>
      <p:grpSp>
        <p:nvGrpSpPr>
          <p:cNvPr id="16" name="Group 15">
            <a:extLst>
              <a:ext uri="{FF2B5EF4-FFF2-40B4-BE49-F238E27FC236}">
                <a16:creationId xmlns:a16="http://schemas.microsoft.com/office/drawing/2014/main" id="{ADAAFB4C-1E82-C24B-6CBF-EB979B696C0E}"/>
              </a:ext>
            </a:extLst>
          </p:cNvPr>
          <p:cNvGrpSpPr/>
          <p:nvPr/>
        </p:nvGrpSpPr>
        <p:grpSpPr>
          <a:xfrm>
            <a:off x="359779" y="2541669"/>
            <a:ext cx="5221138" cy="4060663"/>
            <a:chOff x="0" y="2463615"/>
            <a:chExt cx="5221138" cy="4060663"/>
          </a:xfrm>
        </p:grpSpPr>
        <p:sp>
          <p:nvSpPr>
            <p:cNvPr id="12" name="TextBox 11">
              <a:extLst>
                <a:ext uri="{FF2B5EF4-FFF2-40B4-BE49-F238E27FC236}">
                  <a16:creationId xmlns:a16="http://schemas.microsoft.com/office/drawing/2014/main" id="{631F9D0E-49B9-2311-BB12-EC57EED9EED9}"/>
                </a:ext>
              </a:extLst>
            </p:cNvPr>
            <p:cNvSpPr txBox="1"/>
            <p:nvPr/>
          </p:nvSpPr>
          <p:spPr>
            <a:xfrm>
              <a:off x="1092679" y="2463615"/>
              <a:ext cx="4128459" cy="4060663"/>
            </a:xfrm>
            <a:prstGeom prst="rect">
              <a:avLst/>
            </a:prstGeom>
            <a:noFill/>
          </p:spPr>
          <p:txBody>
            <a:bodyPr wrap="square">
              <a:spAutoFit/>
            </a:bodyPr>
            <a:lstStyle/>
            <a:p>
              <a:pPr algn="just">
                <a:lnSpc>
                  <a:spcPct val="150000"/>
                </a:lnSpc>
              </a:pPr>
              <a:r>
                <a:rPr lang="en-US" sz="2500" i="1">
                  <a:latin typeface="Arial" panose="020B0604020202020204" pitchFamily="34" charset="0"/>
                  <a:cs typeface="Arial" panose="020B0604020202020204" pitchFamily="34" charset="0"/>
                </a:rPr>
                <a:t>6. Hãy nhận xét vị trí các MPHC bằng và MPHC cạnh so với MPHC đứng ở Hình 2.5b.</a:t>
              </a:r>
            </a:p>
            <a:p>
              <a:pPr algn="just">
                <a:lnSpc>
                  <a:spcPct val="150000"/>
                </a:lnSpc>
              </a:pPr>
              <a:r>
                <a:rPr lang="vi-VN" sz="2500" i="1">
                  <a:latin typeface="Arial" panose="020B0604020202020204" pitchFamily="34" charset="0"/>
                  <a:cs typeface="Arial" panose="020B0604020202020204" pitchFamily="34" charset="0"/>
                </a:rPr>
                <a:t>7. Các hình chiếu (Hình 2.6) có mối quan hệ với nhau như thế nào?</a:t>
              </a:r>
              <a:endParaRPr lang="en-US" sz="2500" i="1">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C10A19FE-A8A1-AE4B-5377-4BFD69B2780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540051"/>
              <a:ext cx="1108278" cy="1022386"/>
            </a:xfrm>
            <a:prstGeom prst="rect">
              <a:avLst/>
            </a:prstGeom>
          </p:spPr>
        </p:pic>
      </p:grpSp>
      <p:pic>
        <p:nvPicPr>
          <p:cNvPr id="21" name="Picture 20">
            <a:extLst>
              <a:ext uri="{FF2B5EF4-FFF2-40B4-BE49-F238E27FC236}">
                <a16:creationId xmlns:a16="http://schemas.microsoft.com/office/drawing/2014/main" id="{22DEC540-7C7D-E083-2D20-04A94B72E4A2}"/>
              </a:ext>
            </a:extLst>
          </p:cNvPr>
          <p:cNvPicPr>
            <a:picLocks noChangeAspect="1"/>
          </p:cNvPicPr>
          <p:nvPr/>
        </p:nvPicPr>
        <p:blipFill rotWithShape="1">
          <a:blip r:embed="rId4">
            <a:extLst>
              <a:ext uri="{28A0092B-C50C-407E-A947-70E740481C1C}">
                <a14:useLocalDpi xmlns:a14="http://schemas.microsoft.com/office/drawing/2010/main" val="0"/>
              </a:ext>
            </a:extLst>
          </a:blip>
          <a:srcRect l="52586" b="7426"/>
          <a:stretch/>
        </p:blipFill>
        <p:spPr>
          <a:xfrm>
            <a:off x="5901905" y="3068048"/>
            <a:ext cx="2648309" cy="2397001"/>
          </a:xfrm>
          <a:prstGeom prst="rect">
            <a:avLst/>
          </a:prstGeom>
        </p:spPr>
      </p:pic>
      <p:pic>
        <p:nvPicPr>
          <p:cNvPr id="24" name="Picture 23">
            <a:extLst>
              <a:ext uri="{FF2B5EF4-FFF2-40B4-BE49-F238E27FC236}">
                <a16:creationId xmlns:a16="http://schemas.microsoft.com/office/drawing/2014/main" id="{0D7036FE-3768-F203-0558-37305F00B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6362" y="3047336"/>
            <a:ext cx="2765859" cy="3626927"/>
          </a:xfrm>
          <a:prstGeom prst="rect">
            <a:avLst/>
          </a:prstGeom>
        </p:spPr>
      </p:pic>
    </p:spTree>
    <p:extLst>
      <p:ext uri="{BB962C8B-B14F-4D97-AF65-F5344CB8AC3E}">
        <p14:creationId xmlns:p14="http://schemas.microsoft.com/office/powerpoint/2010/main" val="9643798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3020683" y="132930"/>
            <a:ext cx="6150634"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cs typeface="Arial" panose="020B0604020202020204" pitchFamily="34" charset="0"/>
              </a:rPr>
              <a:t>KHỞI ĐỘNG </a:t>
            </a:r>
          </a:p>
        </p:txBody>
      </p:sp>
      <p:pic>
        <p:nvPicPr>
          <p:cNvPr id="13" name="Picture 12">
            <a:extLst>
              <a:ext uri="{FF2B5EF4-FFF2-40B4-BE49-F238E27FC236}">
                <a16:creationId xmlns:a16="http://schemas.microsoft.com/office/drawing/2014/main" id="{E2D25640-097E-972C-D282-2CFBB2A32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891" y="2111721"/>
            <a:ext cx="5266831" cy="4399353"/>
          </a:xfrm>
          <a:prstGeom prst="rect">
            <a:avLst/>
          </a:prstGeom>
        </p:spPr>
      </p:pic>
      <p:sp>
        <p:nvSpPr>
          <p:cNvPr id="14" name="TextBox 13">
            <a:extLst>
              <a:ext uri="{FF2B5EF4-FFF2-40B4-BE49-F238E27FC236}">
                <a16:creationId xmlns:a16="http://schemas.microsoft.com/office/drawing/2014/main" id="{56E67EBB-F0B2-0223-FBAD-FA1B697E24C0}"/>
              </a:ext>
            </a:extLst>
          </p:cNvPr>
          <p:cNvSpPr txBox="1"/>
          <p:nvPr/>
        </p:nvSpPr>
        <p:spPr>
          <a:xfrm>
            <a:off x="2369388" y="1297095"/>
            <a:ext cx="7453223"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Quan sát </a:t>
            </a:r>
            <a:r>
              <a:rPr lang="en-US" sz="2500" b="1" i="1">
                <a:latin typeface="Arial" panose="020B0604020202020204" pitchFamily="34" charset="0"/>
                <a:cs typeface="Arial" panose="020B0604020202020204" pitchFamily="34" charset="0"/>
              </a:rPr>
              <a:t>hình 2.1 </a:t>
            </a:r>
            <a:r>
              <a:rPr lang="en-US" sz="2500">
                <a:latin typeface="Arial" panose="020B0604020202020204" pitchFamily="34" charset="0"/>
                <a:cs typeface="Arial" panose="020B0604020202020204" pitchFamily="34" charset="0"/>
              </a:rPr>
              <a:t>trong SGK và trả lời câu hỏi: </a:t>
            </a:r>
          </a:p>
        </p:txBody>
      </p:sp>
      <p:grpSp>
        <p:nvGrpSpPr>
          <p:cNvPr id="18" name="Group 17">
            <a:extLst>
              <a:ext uri="{FF2B5EF4-FFF2-40B4-BE49-F238E27FC236}">
                <a16:creationId xmlns:a16="http://schemas.microsoft.com/office/drawing/2014/main" id="{A0505516-9184-5F79-9612-17FE90567A77}"/>
              </a:ext>
            </a:extLst>
          </p:cNvPr>
          <p:cNvGrpSpPr/>
          <p:nvPr/>
        </p:nvGrpSpPr>
        <p:grpSpPr>
          <a:xfrm>
            <a:off x="6515819" y="2111721"/>
            <a:ext cx="4609383" cy="4178804"/>
            <a:chOff x="6458308" y="2107739"/>
            <a:chExt cx="4609383" cy="4178804"/>
          </a:xfrm>
        </p:grpSpPr>
        <p:sp>
          <p:nvSpPr>
            <p:cNvPr id="17" name="Rectangle 16">
              <a:extLst>
                <a:ext uri="{FF2B5EF4-FFF2-40B4-BE49-F238E27FC236}">
                  <a16:creationId xmlns:a16="http://schemas.microsoft.com/office/drawing/2014/main" id="{8F0B7B80-DE79-7E49-377E-9D2429B348B5}"/>
                </a:ext>
              </a:extLst>
            </p:cNvPr>
            <p:cNvSpPr/>
            <p:nvPr/>
          </p:nvSpPr>
          <p:spPr>
            <a:xfrm>
              <a:off x="6875253" y="2976113"/>
              <a:ext cx="4192438" cy="3310430"/>
            </a:xfrm>
            <a:prstGeom prst="rect">
              <a:avLst/>
            </a:prstGeom>
            <a:solidFill>
              <a:schemeClr val="accent4">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Nếu nhìn các đồ vật đơn giản ở </a:t>
              </a:r>
              <a:r>
                <a:rPr lang="vi-VN" sz="2500" b="1" i="1">
                  <a:solidFill>
                    <a:schemeClr val="tx1"/>
                  </a:solidFill>
                </a:rPr>
                <a:t>Hình 2.1 </a:t>
              </a:r>
              <a:r>
                <a:rPr lang="vi-VN" sz="2500">
                  <a:solidFill>
                    <a:schemeClr val="tx1"/>
                  </a:solidFill>
                </a:rPr>
                <a:t>theo các hướng khác nhau, ta sẽ thấy chúng có hình dạng như thế nào?</a:t>
              </a:r>
              <a:endParaRPr lang="en-US" sz="2500">
                <a:solidFill>
                  <a:schemeClr val="tx1"/>
                </a:solidFill>
              </a:endParaRPr>
            </a:p>
          </p:txBody>
        </p:sp>
        <p:pic>
          <p:nvPicPr>
            <p:cNvPr id="16" name="Picture 2">
              <a:extLst>
                <a:ext uri="{FF2B5EF4-FFF2-40B4-BE49-F238E27FC236}">
                  <a16:creationId xmlns:a16="http://schemas.microsoft.com/office/drawing/2014/main" id="{77C21488-01DC-9237-9FC8-2B7637790D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58308" y="2107739"/>
              <a:ext cx="1247952" cy="1151235"/>
            </a:xfrm>
            <a:prstGeom prst="rect">
              <a:avLst/>
            </a:prstGeom>
          </p:spPr>
        </p:pic>
      </p:grpSp>
    </p:spTree>
    <p:extLst>
      <p:ext uri="{BB962C8B-B14F-4D97-AF65-F5344CB8AC3E}">
        <p14:creationId xmlns:p14="http://schemas.microsoft.com/office/powerpoint/2010/main" val="3015845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2. PHƯƠNG PHÁP CHIẾU GÓC THỨ NHẤT </a:t>
            </a:r>
          </a:p>
        </p:txBody>
      </p:sp>
      <p:sp>
        <p:nvSpPr>
          <p:cNvPr id="15" name="TextBox 14">
            <a:extLst>
              <a:ext uri="{FF2B5EF4-FFF2-40B4-BE49-F238E27FC236}">
                <a16:creationId xmlns:a16="http://schemas.microsoft.com/office/drawing/2014/main" id="{9221A2C7-8AE5-5076-8199-81AE4557ABF1}"/>
              </a:ext>
            </a:extLst>
          </p:cNvPr>
          <p:cNvSpPr txBox="1"/>
          <p:nvPr/>
        </p:nvSpPr>
        <p:spPr>
          <a:xfrm>
            <a:off x="553528" y="1194935"/>
            <a:ext cx="11084944" cy="598177"/>
          </a:xfrm>
          <a:prstGeom prst="rect">
            <a:avLst/>
          </a:prstGeom>
          <a:noFill/>
        </p:spPr>
        <p:txBody>
          <a:bodyPr wrap="square">
            <a:spAutoFit/>
          </a:bodyPr>
          <a:lstStyle/>
          <a:p>
            <a:pPr algn="ctr">
              <a:lnSpc>
                <a:spcPct val="150000"/>
              </a:lnSpc>
            </a:pPr>
            <a:r>
              <a:rPr lang="en-US" sz="2500" u="sng">
                <a:latin typeface="Arial" panose="020B0604020202020204" pitchFamily="34" charset="0"/>
                <a:cs typeface="Arial" panose="020B0604020202020204" pitchFamily="34" charset="0"/>
              </a:rPr>
              <a:t>Trả lời câu hỏi Khám Phá 6, 7 SGK trang 12:</a:t>
            </a:r>
          </a:p>
        </p:txBody>
      </p:sp>
      <p:pic>
        <p:nvPicPr>
          <p:cNvPr id="13" name="Picture 12">
            <a:extLst>
              <a:ext uri="{FF2B5EF4-FFF2-40B4-BE49-F238E27FC236}">
                <a16:creationId xmlns:a16="http://schemas.microsoft.com/office/drawing/2014/main" id="{B5E839D3-0D32-14C7-2995-CEF5FA3A84E5}"/>
              </a:ext>
            </a:extLst>
          </p:cNvPr>
          <p:cNvPicPr>
            <a:picLocks noChangeAspect="1"/>
          </p:cNvPicPr>
          <p:nvPr/>
        </p:nvPicPr>
        <p:blipFill rotWithShape="1">
          <a:blip r:embed="rId2">
            <a:extLst>
              <a:ext uri="{28A0092B-C50C-407E-A947-70E740481C1C}">
                <a14:useLocalDpi xmlns:a14="http://schemas.microsoft.com/office/drawing/2010/main" val="0"/>
              </a:ext>
            </a:extLst>
          </a:blip>
          <a:srcRect l="54470" b="7426"/>
          <a:stretch/>
        </p:blipFill>
        <p:spPr>
          <a:xfrm>
            <a:off x="749435" y="3200401"/>
            <a:ext cx="3395436" cy="3200400"/>
          </a:xfrm>
          <a:prstGeom prst="rect">
            <a:avLst/>
          </a:prstGeom>
        </p:spPr>
      </p:pic>
      <p:grpSp>
        <p:nvGrpSpPr>
          <p:cNvPr id="20" name="Group 19">
            <a:extLst>
              <a:ext uri="{FF2B5EF4-FFF2-40B4-BE49-F238E27FC236}">
                <a16:creationId xmlns:a16="http://schemas.microsoft.com/office/drawing/2014/main" id="{AD3440CD-A03C-25B3-6A5C-236342E9A51C}"/>
              </a:ext>
            </a:extLst>
          </p:cNvPr>
          <p:cNvGrpSpPr/>
          <p:nvPr/>
        </p:nvGrpSpPr>
        <p:grpSpPr>
          <a:xfrm>
            <a:off x="4202755" y="3432403"/>
            <a:ext cx="7532045" cy="1277850"/>
            <a:chOff x="4202755" y="4375637"/>
            <a:chExt cx="7532045" cy="1277850"/>
          </a:xfrm>
        </p:grpSpPr>
        <p:sp>
          <p:nvSpPr>
            <p:cNvPr id="17" name="TextBox 16">
              <a:extLst>
                <a:ext uri="{FF2B5EF4-FFF2-40B4-BE49-F238E27FC236}">
                  <a16:creationId xmlns:a16="http://schemas.microsoft.com/office/drawing/2014/main" id="{8C63103F-D09A-5401-AB67-C7EE3BFC597C}"/>
                </a:ext>
              </a:extLst>
            </p:cNvPr>
            <p:cNvSpPr txBox="1"/>
            <p:nvPr/>
          </p:nvSpPr>
          <p:spPr>
            <a:xfrm>
              <a:off x="5230735" y="4375637"/>
              <a:ext cx="6504065" cy="1277850"/>
            </a:xfrm>
            <a:prstGeom prst="rect">
              <a:avLst/>
            </a:prstGeom>
            <a:noFill/>
          </p:spPr>
          <p:txBody>
            <a:bodyPr wrap="square" rtlCol="0">
              <a:spAutoFit/>
            </a:bodyPr>
            <a:lstStyle/>
            <a:p>
              <a:pPr marL="342900" marR="0" indent="-342900" algn="just">
                <a:lnSpc>
                  <a:spcPct val="150000"/>
                </a:lnSpc>
                <a:spcBef>
                  <a:spcPts val="0"/>
                </a:spcBef>
                <a:spcAft>
                  <a:spcPts val="800"/>
                </a:spcAft>
                <a:buFont typeface="Wingdings" panose="05000000000000000000" pitchFamily="2" charset="2"/>
                <a:buChar char="§"/>
                <a:tabLst>
                  <a:tab pos="360045" algn="l"/>
                  <a:tab pos="720090" algn="l"/>
                </a:tabLst>
              </a:pPr>
              <a:r>
                <a:rPr lang="nl-NL" sz="2500">
                  <a:effectLst/>
                  <a:latin typeface="Arial" panose="020B0604020202020204" pitchFamily="34" charset="0"/>
                  <a:ea typeface="Times New Roman" panose="02020603050405020304" pitchFamily="18" charset="0"/>
                  <a:cs typeface="Arial" panose="020B0604020202020204" pitchFamily="34" charset="0"/>
                </a:rPr>
                <a:t>MPHC bằng nằm phía dưới MPHC đứng</a:t>
              </a:r>
              <a:endParaRPr lang="en-US" sz="2500">
                <a:effectLst/>
                <a:latin typeface="Arial" panose="020B0604020202020204" pitchFamily="34" charset="0"/>
                <a:ea typeface="Times New Roman" panose="02020603050405020304" pitchFamily="18" charset="0"/>
                <a:cs typeface="Arial" panose="020B0604020202020204" pitchFamily="34" charset="0"/>
              </a:endParaRPr>
            </a:p>
            <a:p>
              <a:pPr marL="342900" marR="0" indent="-342900" algn="just">
                <a:lnSpc>
                  <a:spcPct val="150000"/>
                </a:lnSpc>
                <a:spcBef>
                  <a:spcPts val="0"/>
                </a:spcBef>
                <a:spcAft>
                  <a:spcPts val="800"/>
                </a:spcAft>
                <a:buFont typeface="Wingdings" panose="05000000000000000000" pitchFamily="2" charset="2"/>
                <a:buChar char="§"/>
                <a:tabLst>
                  <a:tab pos="360045" algn="l"/>
                  <a:tab pos="720090" algn="l"/>
                </a:tabLst>
              </a:pPr>
              <a:r>
                <a:rPr lang="nl-NL" sz="2500">
                  <a:effectLst/>
                  <a:latin typeface="Arial" panose="020B0604020202020204" pitchFamily="34" charset="0"/>
                  <a:ea typeface="Times New Roman" panose="02020603050405020304" pitchFamily="18" charset="0"/>
                  <a:cs typeface="Arial" panose="020B0604020202020204" pitchFamily="34" charset="0"/>
                </a:rPr>
                <a:t>MPHC cạnh nằm bên phải MPHC đứng</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Graphic 18" descr="Back with solid fill">
              <a:extLst>
                <a:ext uri="{FF2B5EF4-FFF2-40B4-BE49-F238E27FC236}">
                  <a16:creationId xmlns:a16="http://schemas.microsoft.com/office/drawing/2014/main" id="{EE48C5CF-EF98-1E34-6FD1-4935ABFC83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flipV="1">
              <a:off x="4202755" y="4602108"/>
              <a:ext cx="914400" cy="824908"/>
            </a:xfrm>
            <a:prstGeom prst="rect">
              <a:avLst/>
            </a:prstGeom>
          </p:spPr>
        </p:pic>
      </p:grpSp>
      <p:sp>
        <p:nvSpPr>
          <p:cNvPr id="8" name="TextBox 7">
            <a:extLst>
              <a:ext uri="{FF2B5EF4-FFF2-40B4-BE49-F238E27FC236}">
                <a16:creationId xmlns:a16="http://schemas.microsoft.com/office/drawing/2014/main" id="{74F31B41-4884-B39D-B56F-FE6A9AEC7E16}"/>
              </a:ext>
            </a:extLst>
          </p:cNvPr>
          <p:cNvSpPr txBox="1"/>
          <p:nvPr/>
        </p:nvSpPr>
        <p:spPr>
          <a:xfrm>
            <a:off x="914400" y="2248939"/>
            <a:ext cx="2147977" cy="477054"/>
          </a:xfrm>
          <a:prstGeom prst="rect">
            <a:avLst/>
          </a:prstGeom>
          <a:noFill/>
        </p:spPr>
        <p:txBody>
          <a:bodyPr wrap="square" rtlCol="0">
            <a:spAutoFit/>
          </a:bodyPr>
          <a:lstStyle/>
          <a:p>
            <a:r>
              <a:rPr lang="en-US" sz="2500" b="1">
                <a:latin typeface="Arial" panose="020B0604020202020204" pitchFamily="34" charset="0"/>
                <a:cs typeface="Arial" panose="020B0604020202020204" pitchFamily="34" charset="0"/>
              </a:rPr>
              <a:t>6. </a:t>
            </a:r>
          </a:p>
        </p:txBody>
      </p:sp>
    </p:spTree>
    <p:extLst>
      <p:ext uri="{BB962C8B-B14F-4D97-AF65-F5344CB8AC3E}">
        <p14:creationId xmlns:p14="http://schemas.microsoft.com/office/powerpoint/2010/main" val="1068075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2. PHƯƠNG PHÁP CHIẾU GÓC THỨ NHẤT </a:t>
            </a:r>
          </a:p>
        </p:txBody>
      </p:sp>
      <p:sp>
        <p:nvSpPr>
          <p:cNvPr id="15" name="TextBox 14">
            <a:extLst>
              <a:ext uri="{FF2B5EF4-FFF2-40B4-BE49-F238E27FC236}">
                <a16:creationId xmlns:a16="http://schemas.microsoft.com/office/drawing/2014/main" id="{9221A2C7-8AE5-5076-8199-81AE4557ABF1}"/>
              </a:ext>
            </a:extLst>
          </p:cNvPr>
          <p:cNvSpPr txBox="1"/>
          <p:nvPr/>
        </p:nvSpPr>
        <p:spPr>
          <a:xfrm>
            <a:off x="553528" y="1194935"/>
            <a:ext cx="11084944" cy="598177"/>
          </a:xfrm>
          <a:prstGeom prst="rect">
            <a:avLst/>
          </a:prstGeom>
          <a:noFill/>
        </p:spPr>
        <p:txBody>
          <a:bodyPr wrap="square">
            <a:spAutoFit/>
          </a:bodyPr>
          <a:lstStyle/>
          <a:p>
            <a:pPr algn="ctr">
              <a:lnSpc>
                <a:spcPct val="150000"/>
              </a:lnSpc>
            </a:pPr>
            <a:r>
              <a:rPr lang="en-US" sz="2500" u="sng">
                <a:latin typeface="Arial" panose="020B0604020202020204" pitchFamily="34" charset="0"/>
                <a:cs typeface="Arial" panose="020B0604020202020204" pitchFamily="34" charset="0"/>
              </a:rPr>
              <a:t>Trả lời câu hỏi Khám Phá 6, 7 SGK trang 12:</a:t>
            </a:r>
          </a:p>
        </p:txBody>
      </p:sp>
      <p:grpSp>
        <p:nvGrpSpPr>
          <p:cNvPr id="20" name="Group 19">
            <a:extLst>
              <a:ext uri="{FF2B5EF4-FFF2-40B4-BE49-F238E27FC236}">
                <a16:creationId xmlns:a16="http://schemas.microsoft.com/office/drawing/2014/main" id="{AD3440CD-A03C-25B3-6A5C-236342E9A51C}"/>
              </a:ext>
            </a:extLst>
          </p:cNvPr>
          <p:cNvGrpSpPr/>
          <p:nvPr/>
        </p:nvGrpSpPr>
        <p:grpSpPr>
          <a:xfrm>
            <a:off x="4202755" y="3432403"/>
            <a:ext cx="7532045" cy="2432012"/>
            <a:chOff x="4202755" y="4375637"/>
            <a:chExt cx="7532045" cy="2432012"/>
          </a:xfrm>
        </p:grpSpPr>
        <p:sp>
          <p:nvSpPr>
            <p:cNvPr id="17" name="TextBox 16">
              <a:extLst>
                <a:ext uri="{FF2B5EF4-FFF2-40B4-BE49-F238E27FC236}">
                  <a16:creationId xmlns:a16="http://schemas.microsoft.com/office/drawing/2014/main" id="{8C63103F-D09A-5401-AB67-C7EE3BFC597C}"/>
                </a:ext>
              </a:extLst>
            </p:cNvPr>
            <p:cNvSpPr txBox="1"/>
            <p:nvPr/>
          </p:nvSpPr>
          <p:spPr>
            <a:xfrm>
              <a:off x="5230735" y="4375637"/>
              <a:ext cx="6504065" cy="2432012"/>
            </a:xfrm>
            <a:prstGeom prst="rect">
              <a:avLst/>
            </a:prstGeom>
            <a:noFill/>
          </p:spPr>
          <p:txBody>
            <a:bodyPr wrap="square" rtlCol="0">
              <a:spAutoFit/>
            </a:bodyPr>
            <a:lstStyle/>
            <a:p>
              <a:pPr marL="342900" marR="0" indent="-342900" algn="just">
                <a:lnSpc>
                  <a:spcPct val="150000"/>
                </a:lnSpc>
                <a:spcBef>
                  <a:spcPts val="0"/>
                </a:spcBef>
                <a:spcAft>
                  <a:spcPts val="800"/>
                </a:spcAft>
                <a:buFont typeface="Wingdings" panose="05000000000000000000" pitchFamily="2" charset="2"/>
                <a:buChar char="§"/>
                <a:tabLst>
                  <a:tab pos="360045" algn="l"/>
                  <a:tab pos="720090" algn="l"/>
                </a:tabLst>
              </a:pPr>
              <a:r>
                <a:rPr lang="vi-VN" sz="2500">
                  <a:effectLst/>
                  <a:latin typeface="Arial" panose="020B0604020202020204" pitchFamily="34" charset="0"/>
                  <a:ea typeface="Times New Roman" panose="02020603050405020304" pitchFamily="18" charset="0"/>
                  <a:cs typeface="Arial" panose="020B0604020202020204" pitchFamily="34" charset="0"/>
                </a:rPr>
                <a:t>Hình chiếu bằng (B) đặt dưới hình chiếu đứng (A).</a:t>
              </a:r>
            </a:p>
            <a:p>
              <a:pPr marL="342900" marR="0" indent="-342900" algn="just">
                <a:lnSpc>
                  <a:spcPct val="150000"/>
                </a:lnSpc>
                <a:spcBef>
                  <a:spcPts val="0"/>
                </a:spcBef>
                <a:spcAft>
                  <a:spcPts val="800"/>
                </a:spcAft>
                <a:buFont typeface="Wingdings" panose="05000000000000000000" pitchFamily="2" charset="2"/>
                <a:buChar char="§"/>
                <a:tabLst>
                  <a:tab pos="360045" algn="l"/>
                  <a:tab pos="720090" algn="l"/>
                </a:tabLst>
              </a:pPr>
              <a:r>
                <a:rPr lang="vi-VN" sz="2500">
                  <a:effectLst/>
                  <a:latin typeface="Arial" panose="020B0604020202020204" pitchFamily="34" charset="0"/>
                  <a:ea typeface="Times New Roman" panose="02020603050405020304" pitchFamily="18" charset="0"/>
                  <a:cs typeface="Arial" panose="020B0604020202020204" pitchFamily="34" charset="0"/>
                </a:rPr>
                <a:t>Hình chiếu cạnh (C) đặt bên phải hình chiếu đứng (Hình 2.6). </a:t>
              </a:r>
            </a:p>
          </p:txBody>
        </p:sp>
        <p:pic>
          <p:nvPicPr>
            <p:cNvPr id="19" name="Graphic 18" descr="Back with solid fill">
              <a:extLst>
                <a:ext uri="{FF2B5EF4-FFF2-40B4-BE49-F238E27FC236}">
                  <a16:creationId xmlns:a16="http://schemas.microsoft.com/office/drawing/2014/main" id="{EE48C5CF-EF98-1E34-6FD1-4935ABFC83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V="1">
              <a:off x="4202755" y="4602108"/>
              <a:ext cx="914400" cy="824908"/>
            </a:xfrm>
            <a:prstGeom prst="rect">
              <a:avLst/>
            </a:prstGeom>
          </p:spPr>
        </p:pic>
      </p:grpSp>
      <p:sp>
        <p:nvSpPr>
          <p:cNvPr id="8" name="TextBox 7">
            <a:extLst>
              <a:ext uri="{FF2B5EF4-FFF2-40B4-BE49-F238E27FC236}">
                <a16:creationId xmlns:a16="http://schemas.microsoft.com/office/drawing/2014/main" id="{74F31B41-4884-B39D-B56F-FE6A9AEC7E16}"/>
              </a:ext>
            </a:extLst>
          </p:cNvPr>
          <p:cNvSpPr txBox="1"/>
          <p:nvPr/>
        </p:nvSpPr>
        <p:spPr>
          <a:xfrm>
            <a:off x="914400" y="2005455"/>
            <a:ext cx="2147977" cy="477054"/>
          </a:xfrm>
          <a:prstGeom prst="rect">
            <a:avLst/>
          </a:prstGeom>
          <a:noFill/>
        </p:spPr>
        <p:txBody>
          <a:bodyPr wrap="square" rtlCol="0">
            <a:spAutoFit/>
          </a:bodyPr>
          <a:lstStyle/>
          <a:p>
            <a:r>
              <a:rPr lang="en-US" sz="2500" b="1">
                <a:latin typeface="Arial" panose="020B0604020202020204" pitchFamily="34" charset="0"/>
                <a:cs typeface="Arial" panose="020B0604020202020204" pitchFamily="34" charset="0"/>
              </a:rPr>
              <a:t>7. </a:t>
            </a:r>
          </a:p>
        </p:txBody>
      </p:sp>
      <p:pic>
        <p:nvPicPr>
          <p:cNvPr id="2" name="Picture 1">
            <a:extLst>
              <a:ext uri="{FF2B5EF4-FFF2-40B4-BE49-F238E27FC236}">
                <a16:creationId xmlns:a16="http://schemas.microsoft.com/office/drawing/2014/main" id="{B7511044-8978-F6AE-33B2-38797F5CE5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628679"/>
            <a:ext cx="3174775" cy="4163147"/>
          </a:xfrm>
          <a:prstGeom prst="rect">
            <a:avLst/>
          </a:prstGeom>
        </p:spPr>
      </p:pic>
    </p:spTree>
    <p:extLst>
      <p:ext uri="{BB962C8B-B14F-4D97-AF65-F5344CB8AC3E}">
        <p14:creationId xmlns:p14="http://schemas.microsoft.com/office/powerpoint/2010/main" val="37007535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3. HÌNH CHIẾU KHỐI ĐA DIỆN</a:t>
            </a:r>
          </a:p>
        </p:txBody>
      </p:sp>
      <p:sp>
        <p:nvSpPr>
          <p:cNvPr id="3" name="TextBox 2">
            <a:extLst>
              <a:ext uri="{FF2B5EF4-FFF2-40B4-BE49-F238E27FC236}">
                <a16:creationId xmlns:a16="http://schemas.microsoft.com/office/drawing/2014/main" id="{C94108F2-DFC0-8879-EF4D-D5B2F34C794E}"/>
              </a:ext>
            </a:extLst>
          </p:cNvPr>
          <p:cNvSpPr txBox="1"/>
          <p:nvPr/>
        </p:nvSpPr>
        <p:spPr>
          <a:xfrm>
            <a:off x="2684892" y="994745"/>
            <a:ext cx="6107502" cy="553998"/>
          </a:xfrm>
          <a:prstGeom prst="rect">
            <a:avLst/>
          </a:prstGeom>
          <a:noFill/>
        </p:spPr>
        <p:txBody>
          <a:bodyPr wrap="square">
            <a:spAutoFit/>
          </a:bodyPr>
          <a:lstStyle/>
          <a:p>
            <a:pPr algn="ctr"/>
            <a:r>
              <a:rPr lang="en-US" sz="3000" b="1">
                <a:solidFill>
                  <a:srgbClr val="C00000"/>
                </a:solidFill>
                <a:latin typeface="Arial" panose="020B0604020202020204" pitchFamily="34" charset="0"/>
                <a:cs typeface="Arial" panose="020B0604020202020204" pitchFamily="34" charset="0"/>
              </a:rPr>
              <a:t>3.1. Khối đa diện</a:t>
            </a:r>
          </a:p>
        </p:txBody>
      </p:sp>
      <p:sp>
        <p:nvSpPr>
          <p:cNvPr id="13" name="TextBox 12">
            <a:extLst>
              <a:ext uri="{FF2B5EF4-FFF2-40B4-BE49-F238E27FC236}">
                <a16:creationId xmlns:a16="http://schemas.microsoft.com/office/drawing/2014/main" id="{7E41BE9F-757D-F938-F3D7-EECE0858B5D1}"/>
              </a:ext>
            </a:extLst>
          </p:cNvPr>
          <p:cNvSpPr txBox="1"/>
          <p:nvPr/>
        </p:nvSpPr>
        <p:spPr>
          <a:xfrm>
            <a:off x="577251" y="1773053"/>
            <a:ext cx="11363863"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Đọc nội dung mục 3.1 SGK trang 12, quan sát Hình 2.7 và trả lời các câu hỏi:</a:t>
            </a:r>
          </a:p>
        </p:txBody>
      </p:sp>
      <p:pic>
        <p:nvPicPr>
          <p:cNvPr id="16" name="Picture 15">
            <a:extLst>
              <a:ext uri="{FF2B5EF4-FFF2-40B4-BE49-F238E27FC236}">
                <a16:creationId xmlns:a16="http://schemas.microsoft.com/office/drawing/2014/main" id="{4F270A3A-2135-F8F8-DC18-23EB29353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126" y="3984320"/>
            <a:ext cx="7221747" cy="2796911"/>
          </a:xfrm>
          <a:prstGeom prst="rect">
            <a:avLst/>
          </a:prstGeom>
        </p:spPr>
      </p:pic>
      <p:grpSp>
        <p:nvGrpSpPr>
          <p:cNvPr id="23" name="Group 22">
            <a:extLst>
              <a:ext uri="{FF2B5EF4-FFF2-40B4-BE49-F238E27FC236}">
                <a16:creationId xmlns:a16="http://schemas.microsoft.com/office/drawing/2014/main" id="{4C7D8951-3C23-6982-ED5E-28B1A1648F81}"/>
              </a:ext>
            </a:extLst>
          </p:cNvPr>
          <p:cNvGrpSpPr/>
          <p:nvPr/>
        </p:nvGrpSpPr>
        <p:grpSpPr>
          <a:xfrm>
            <a:off x="2072589" y="2529756"/>
            <a:ext cx="7332107" cy="1175258"/>
            <a:chOff x="1817643" y="2529756"/>
            <a:chExt cx="7332107" cy="1175258"/>
          </a:xfrm>
        </p:grpSpPr>
        <p:sp>
          <p:nvSpPr>
            <p:cNvPr id="21" name="TextBox 20">
              <a:extLst>
                <a:ext uri="{FF2B5EF4-FFF2-40B4-BE49-F238E27FC236}">
                  <a16:creationId xmlns:a16="http://schemas.microsoft.com/office/drawing/2014/main" id="{8BAEF7B7-4629-FFAB-C24B-7A600F46AC38}"/>
                </a:ext>
              </a:extLst>
            </p:cNvPr>
            <p:cNvSpPr txBox="1"/>
            <p:nvPr/>
          </p:nvSpPr>
          <p:spPr>
            <a:xfrm>
              <a:off x="3042248" y="2529756"/>
              <a:ext cx="6107502" cy="1175258"/>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500"/>
                <a:t>Khối đa diện là gì?</a:t>
              </a:r>
            </a:p>
            <a:p>
              <a:pPr marL="342900" indent="-342900">
                <a:lnSpc>
                  <a:spcPct val="150000"/>
                </a:lnSpc>
                <a:buFont typeface="Wingdings" panose="05000000000000000000" pitchFamily="2" charset="2"/>
                <a:buChar char="§"/>
              </a:pPr>
              <a:r>
                <a:rPr lang="vi-VN" sz="2500"/>
                <a:t>Kể tên một số khối đa diện thường gặp</a:t>
              </a:r>
            </a:p>
          </p:txBody>
        </p:sp>
        <p:pic>
          <p:nvPicPr>
            <p:cNvPr id="22" name="Picture 2">
              <a:extLst>
                <a:ext uri="{FF2B5EF4-FFF2-40B4-BE49-F238E27FC236}">
                  <a16:creationId xmlns:a16="http://schemas.microsoft.com/office/drawing/2014/main" id="{4508E58A-757E-94FE-6319-5529582C96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17643" y="2587221"/>
              <a:ext cx="1108278" cy="1022386"/>
            </a:xfrm>
            <a:prstGeom prst="rect">
              <a:avLst/>
            </a:prstGeom>
          </p:spPr>
        </p:pic>
      </p:grpSp>
    </p:spTree>
    <p:extLst>
      <p:ext uri="{BB962C8B-B14F-4D97-AF65-F5344CB8AC3E}">
        <p14:creationId xmlns:p14="http://schemas.microsoft.com/office/powerpoint/2010/main" val="229697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3. HÌNH CHIẾU KHỐI ĐA DIỆN</a:t>
            </a:r>
          </a:p>
        </p:txBody>
      </p:sp>
      <p:sp>
        <p:nvSpPr>
          <p:cNvPr id="13" name="TextBox 12">
            <a:extLst>
              <a:ext uri="{FF2B5EF4-FFF2-40B4-BE49-F238E27FC236}">
                <a16:creationId xmlns:a16="http://schemas.microsoft.com/office/drawing/2014/main" id="{7E41BE9F-757D-F938-F3D7-EECE0858B5D1}"/>
              </a:ext>
            </a:extLst>
          </p:cNvPr>
          <p:cNvSpPr txBox="1"/>
          <p:nvPr/>
        </p:nvSpPr>
        <p:spPr>
          <a:xfrm>
            <a:off x="577251" y="1539639"/>
            <a:ext cx="11363863" cy="1175258"/>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en-US" sz="2500" b="1">
                <a:latin typeface="Arial" panose="020B0604020202020204" pitchFamily="34" charset="0"/>
                <a:cs typeface="Arial" panose="020B0604020202020204" pitchFamily="34" charset="0"/>
              </a:rPr>
              <a:t>Khái niệm: </a:t>
            </a:r>
            <a:r>
              <a:rPr lang="nl-NL" sz="2500">
                <a:effectLst/>
                <a:latin typeface="Arial" panose="020B0604020202020204" pitchFamily="34" charset="0"/>
                <a:ea typeface="Times New Roman" panose="02020603050405020304" pitchFamily="18" charset="0"/>
                <a:cs typeface="Arial" panose="020B0604020202020204" pitchFamily="34" charset="0"/>
              </a:rPr>
              <a:t>Khối đa diện là khối được bao bởi các hình đa giác phẳng.</a:t>
            </a:r>
          </a:p>
          <a:p>
            <a:pPr marL="342900" indent="-342900">
              <a:lnSpc>
                <a:spcPct val="150000"/>
              </a:lnSpc>
              <a:buFont typeface="Wingdings" panose="05000000000000000000" pitchFamily="2" charset="2"/>
              <a:buChar char="§"/>
            </a:pPr>
            <a:r>
              <a:rPr lang="nl-NL" sz="2500" b="1">
                <a:latin typeface="Arial" panose="020B0604020202020204" pitchFamily="34" charset="0"/>
                <a:ea typeface="Times New Roman" panose="02020603050405020304" pitchFamily="18" charset="0"/>
                <a:cs typeface="Arial" panose="020B0604020202020204" pitchFamily="34" charset="0"/>
              </a:rPr>
              <a:t>Các khối đa diện thường gặp: </a:t>
            </a:r>
            <a:r>
              <a:rPr lang="nl-NL" sz="2500" b="1">
                <a:effectLst/>
                <a:latin typeface="Arial" panose="020B0604020202020204" pitchFamily="34" charset="0"/>
                <a:ea typeface="Times New Roman" panose="02020603050405020304" pitchFamily="18" charset="0"/>
                <a:cs typeface="Arial" panose="020B0604020202020204" pitchFamily="34" charset="0"/>
              </a:rPr>
              <a:t> </a:t>
            </a:r>
            <a:endParaRPr lang="en-US" sz="2500" b="1">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F270A3A-2135-F8F8-DC18-23EB29353063}"/>
              </a:ext>
            </a:extLst>
          </p:cNvPr>
          <p:cNvPicPr>
            <a:picLocks noChangeAspect="1"/>
          </p:cNvPicPr>
          <p:nvPr/>
        </p:nvPicPr>
        <p:blipFill rotWithShape="1">
          <a:blip r:embed="rId2">
            <a:extLst>
              <a:ext uri="{28A0092B-C50C-407E-A947-70E740481C1C}">
                <a14:useLocalDpi xmlns:a14="http://schemas.microsoft.com/office/drawing/2010/main" val="0"/>
              </a:ext>
            </a:extLst>
          </a:blip>
          <a:srcRect r="65489" b="12985"/>
          <a:stretch/>
        </p:blipFill>
        <p:spPr>
          <a:xfrm>
            <a:off x="709163" y="3348761"/>
            <a:ext cx="2932262" cy="2863337"/>
          </a:xfrm>
          <a:prstGeom prst="rect">
            <a:avLst/>
          </a:prstGeom>
        </p:spPr>
      </p:pic>
      <p:pic>
        <p:nvPicPr>
          <p:cNvPr id="2" name="Picture 1">
            <a:extLst>
              <a:ext uri="{FF2B5EF4-FFF2-40B4-BE49-F238E27FC236}">
                <a16:creationId xmlns:a16="http://schemas.microsoft.com/office/drawing/2014/main" id="{6392327F-E662-D099-183F-4A3C9B73854D}"/>
              </a:ext>
            </a:extLst>
          </p:cNvPr>
          <p:cNvPicPr>
            <a:picLocks noChangeAspect="1"/>
          </p:cNvPicPr>
          <p:nvPr/>
        </p:nvPicPr>
        <p:blipFill rotWithShape="1">
          <a:blip r:embed="rId2">
            <a:extLst>
              <a:ext uri="{28A0092B-C50C-407E-A947-70E740481C1C}">
                <a14:useLocalDpi xmlns:a14="http://schemas.microsoft.com/office/drawing/2010/main" val="0"/>
              </a:ext>
            </a:extLst>
          </a:blip>
          <a:srcRect l="33673" t="-1059" r="31816" b="14045"/>
          <a:stretch/>
        </p:blipFill>
        <p:spPr>
          <a:xfrm>
            <a:off x="4629869" y="3348761"/>
            <a:ext cx="2932262" cy="2863337"/>
          </a:xfrm>
          <a:prstGeom prst="rect">
            <a:avLst/>
          </a:prstGeom>
        </p:spPr>
      </p:pic>
      <p:pic>
        <p:nvPicPr>
          <p:cNvPr id="8" name="Picture 7">
            <a:extLst>
              <a:ext uri="{FF2B5EF4-FFF2-40B4-BE49-F238E27FC236}">
                <a16:creationId xmlns:a16="http://schemas.microsoft.com/office/drawing/2014/main" id="{E38BEE64-F974-D09A-E5FF-E1975A79AB51}"/>
              </a:ext>
            </a:extLst>
          </p:cNvPr>
          <p:cNvPicPr>
            <a:picLocks noChangeAspect="1"/>
          </p:cNvPicPr>
          <p:nvPr/>
        </p:nvPicPr>
        <p:blipFill rotWithShape="1">
          <a:blip r:embed="rId2">
            <a:extLst>
              <a:ext uri="{28A0092B-C50C-407E-A947-70E740481C1C}">
                <a14:useLocalDpi xmlns:a14="http://schemas.microsoft.com/office/drawing/2010/main" val="0"/>
              </a:ext>
            </a:extLst>
          </a:blip>
          <a:srcRect l="68803" t="2822" r="-3314" b="10163"/>
          <a:stretch/>
        </p:blipFill>
        <p:spPr>
          <a:xfrm>
            <a:off x="8705850" y="3429000"/>
            <a:ext cx="2932262" cy="2863337"/>
          </a:xfrm>
          <a:prstGeom prst="rect">
            <a:avLst/>
          </a:prstGeom>
        </p:spPr>
      </p:pic>
    </p:spTree>
    <p:extLst>
      <p:ext uri="{BB962C8B-B14F-4D97-AF65-F5344CB8AC3E}">
        <p14:creationId xmlns:p14="http://schemas.microsoft.com/office/powerpoint/2010/main" val="33964520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3. HÌNH CHIẾU KHỐI ĐA DIỆN</a:t>
            </a:r>
          </a:p>
        </p:txBody>
      </p:sp>
      <p:sp>
        <p:nvSpPr>
          <p:cNvPr id="13" name="TextBox 12">
            <a:extLst>
              <a:ext uri="{FF2B5EF4-FFF2-40B4-BE49-F238E27FC236}">
                <a16:creationId xmlns:a16="http://schemas.microsoft.com/office/drawing/2014/main" id="{7E41BE9F-757D-F938-F3D7-EECE0858B5D1}"/>
              </a:ext>
            </a:extLst>
          </p:cNvPr>
          <p:cNvSpPr txBox="1"/>
          <p:nvPr/>
        </p:nvSpPr>
        <p:spPr>
          <a:xfrm>
            <a:off x="414068" y="1687823"/>
            <a:ext cx="11363863" cy="598177"/>
          </a:xfrm>
          <a:prstGeom prst="rect">
            <a:avLst/>
          </a:prstGeom>
          <a:noFill/>
        </p:spPr>
        <p:txBody>
          <a:bodyPr wrap="square">
            <a:spAutoFit/>
          </a:bodyPr>
          <a:lstStyle/>
          <a:p>
            <a:pPr algn="ctr">
              <a:lnSpc>
                <a:spcPct val="150000"/>
              </a:lnSpc>
            </a:pPr>
            <a:r>
              <a:rPr lang="en-US" sz="2500">
                <a:latin typeface="Arial" panose="020B0604020202020204" pitchFamily="34" charset="0"/>
                <a:cs typeface="Arial" panose="020B0604020202020204" pitchFamily="34" charset="0"/>
              </a:rPr>
              <a:t>Thảo luận trả lời câu hỏi Khám phá 8 SGK trang 12: </a:t>
            </a:r>
          </a:p>
        </p:txBody>
      </p:sp>
      <p:sp>
        <p:nvSpPr>
          <p:cNvPr id="3" name="TextBox 2">
            <a:extLst>
              <a:ext uri="{FF2B5EF4-FFF2-40B4-BE49-F238E27FC236}">
                <a16:creationId xmlns:a16="http://schemas.microsoft.com/office/drawing/2014/main" id="{A845EA99-CA64-CDA4-6A86-DFAC049EF64D}"/>
              </a:ext>
            </a:extLst>
          </p:cNvPr>
          <p:cNvSpPr txBox="1"/>
          <p:nvPr/>
        </p:nvSpPr>
        <p:spPr>
          <a:xfrm>
            <a:off x="2110596" y="1204513"/>
            <a:ext cx="7970808" cy="477054"/>
          </a:xfrm>
          <a:prstGeom prst="rect">
            <a:avLst/>
          </a:prstGeom>
          <a:noFill/>
        </p:spPr>
        <p:txBody>
          <a:bodyPr wrap="square" rtlCol="0">
            <a:spAutoFit/>
          </a:bodyPr>
          <a:lstStyle/>
          <a:p>
            <a:pPr algn="ctr"/>
            <a:r>
              <a:rPr lang="en-US" sz="2500" b="1">
                <a:solidFill>
                  <a:schemeClr val="accent2">
                    <a:lumMod val="75000"/>
                  </a:schemeClr>
                </a:solidFill>
                <a:latin typeface="Arial" panose="020B0604020202020204" pitchFamily="34" charset="0"/>
                <a:cs typeface="Arial" panose="020B0604020202020204" pitchFamily="34" charset="0"/>
              </a:rPr>
              <a:t>THẢO LUẬN NHÓM</a:t>
            </a:r>
          </a:p>
        </p:txBody>
      </p:sp>
      <p:grpSp>
        <p:nvGrpSpPr>
          <p:cNvPr id="18" name="Group 17">
            <a:extLst>
              <a:ext uri="{FF2B5EF4-FFF2-40B4-BE49-F238E27FC236}">
                <a16:creationId xmlns:a16="http://schemas.microsoft.com/office/drawing/2014/main" id="{466502F3-1E77-B5F5-AF64-C8969D0FD468}"/>
              </a:ext>
            </a:extLst>
          </p:cNvPr>
          <p:cNvGrpSpPr/>
          <p:nvPr/>
        </p:nvGrpSpPr>
        <p:grpSpPr>
          <a:xfrm>
            <a:off x="268855" y="2286000"/>
            <a:ext cx="11654288" cy="1184363"/>
            <a:chOff x="1945473" y="3402195"/>
            <a:chExt cx="11654288" cy="1184363"/>
          </a:xfrm>
        </p:grpSpPr>
        <p:sp>
          <p:nvSpPr>
            <p:cNvPr id="14" name="TextBox 13">
              <a:extLst>
                <a:ext uri="{FF2B5EF4-FFF2-40B4-BE49-F238E27FC236}">
                  <a16:creationId xmlns:a16="http://schemas.microsoft.com/office/drawing/2014/main" id="{25FE9E3B-9F91-BCA3-CB7B-F75D75E696F2}"/>
                </a:ext>
              </a:extLst>
            </p:cNvPr>
            <p:cNvSpPr txBox="1"/>
            <p:nvPr/>
          </p:nvSpPr>
          <p:spPr>
            <a:xfrm>
              <a:off x="3053751" y="3402195"/>
              <a:ext cx="10546010" cy="1184363"/>
            </a:xfrm>
            <a:prstGeom prst="rect">
              <a:avLst/>
            </a:prstGeom>
            <a:noFill/>
          </p:spPr>
          <p:txBody>
            <a:bodyPr wrap="square">
              <a:spAutoFit/>
            </a:bodyPr>
            <a:lstStyle/>
            <a:p>
              <a:pPr algn="just">
                <a:lnSpc>
                  <a:spcPct val="150000"/>
                </a:lnSpc>
              </a:pPr>
              <a:r>
                <a:rPr lang="vi-VN" sz="2500" i="1"/>
                <a:t>8. Hãy cho biết khối đa diện trong mỗi trường hợp ở Hình 2.7 được bao bởi các hình gì?</a:t>
              </a:r>
              <a:endParaRPr lang="en-US" sz="2500" i="1"/>
            </a:p>
          </p:txBody>
        </p:sp>
        <p:pic>
          <p:nvPicPr>
            <p:cNvPr id="15" name="Picture 2">
              <a:extLst>
                <a:ext uri="{FF2B5EF4-FFF2-40B4-BE49-F238E27FC236}">
                  <a16:creationId xmlns:a16="http://schemas.microsoft.com/office/drawing/2014/main" id="{DEA7A74A-3AFE-55CB-0680-78FA3174C9A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45473" y="3471051"/>
              <a:ext cx="1108278" cy="1022386"/>
            </a:xfrm>
            <a:prstGeom prst="rect">
              <a:avLst/>
            </a:prstGeom>
          </p:spPr>
        </p:pic>
      </p:grpSp>
      <p:pic>
        <p:nvPicPr>
          <p:cNvPr id="21" name="Picture 20">
            <a:extLst>
              <a:ext uri="{FF2B5EF4-FFF2-40B4-BE49-F238E27FC236}">
                <a16:creationId xmlns:a16="http://schemas.microsoft.com/office/drawing/2014/main" id="{3ED020C7-6C7F-0AB2-439C-DFB910FD09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5489" b="12985"/>
          <a:stretch/>
        </p:blipFill>
        <p:spPr>
          <a:xfrm>
            <a:off x="1110830" y="3539219"/>
            <a:ext cx="1999531" cy="1952531"/>
          </a:xfrm>
          <a:prstGeom prst="rect">
            <a:avLst/>
          </a:prstGeom>
        </p:spPr>
      </p:pic>
      <p:pic>
        <p:nvPicPr>
          <p:cNvPr id="22" name="Picture 21">
            <a:extLst>
              <a:ext uri="{FF2B5EF4-FFF2-40B4-BE49-F238E27FC236}">
                <a16:creationId xmlns:a16="http://schemas.microsoft.com/office/drawing/2014/main" id="{D1DA0428-0CFB-175A-420A-768C50EF9D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673" t="-1059" r="31816" b="14045"/>
          <a:stretch/>
        </p:blipFill>
        <p:spPr>
          <a:xfrm>
            <a:off x="5000805" y="3644618"/>
            <a:ext cx="1891595" cy="1847132"/>
          </a:xfrm>
          <a:prstGeom prst="rect">
            <a:avLst/>
          </a:prstGeom>
        </p:spPr>
      </p:pic>
      <p:pic>
        <p:nvPicPr>
          <p:cNvPr id="23" name="Picture 22">
            <a:extLst>
              <a:ext uri="{FF2B5EF4-FFF2-40B4-BE49-F238E27FC236}">
                <a16:creationId xmlns:a16="http://schemas.microsoft.com/office/drawing/2014/main" id="{01A8063A-8B43-6EAB-F6EA-B8833D8BDA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803" t="2822" r="-3314" b="10163"/>
          <a:stretch/>
        </p:blipFill>
        <p:spPr>
          <a:xfrm>
            <a:off x="9199532" y="3700956"/>
            <a:ext cx="1999531" cy="1952531"/>
          </a:xfrm>
          <a:prstGeom prst="rect">
            <a:avLst/>
          </a:prstGeom>
        </p:spPr>
      </p:pic>
      <p:sp>
        <p:nvSpPr>
          <p:cNvPr id="24" name="TextBox 23">
            <a:extLst>
              <a:ext uri="{FF2B5EF4-FFF2-40B4-BE49-F238E27FC236}">
                <a16:creationId xmlns:a16="http://schemas.microsoft.com/office/drawing/2014/main" id="{3E39DDB8-40BB-1853-F123-709A3C59E0E9}"/>
              </a:ext>
            </a:extLst>
          </p:cNvPr>
          <p:cNvSpPr txBox="1"/>
          <p:nvPr/>
        </p:nvSpPr>
        <p:spPr>
          <a:xfrm>
            <a:off x="605285" y="5545084"/>
            <a:ext cx="3010619" cy="1088568"/>
          </a:xfrm>
          <a:prstGeom prst="rect">
            <a:avLst/>
          </a:prstGeom>
          <a:noFill/>
        </p:spPr>
        <p:txBody>
          <a:bodyPr wrap="square" rtlCol="0">
            <a:spAutoFit/>
          </a:bodyPr>
          <a:lstStyle/>
          <a:p>
            <a:pPr algn="just">
              <a:lnSpc>
                <a:spcPct val="150000"/>
              </a:lnSpc>
            </a:pPr>
            <a:r>
              <a:rPr lang="en-US" sz="2300">
                <a:latin typeface="Arial" panose="020B0604020202020204" pitchFamily="34" charset="0"/>
                <a:cs typeface="Arial" panose="020B0604020202020204" pitchFamily="34" charset="0"/>
              </a:rPr>
              <a:t>Hai mặt đáy, bốn mặt bên là hình chữ nhật </a:t>
            </a:r>
          </a:p>
        </p:txBody>
      </p:sp>
      <p:sp>
        <p:nvSpPr>
          <p:cNvPr id="25" name="TextBox 24">
            <a:extLst>
              <a:ext uri="{FF2B5EF4-FFF2-40B4-BE49-F238E27FC236}">
                <a16:creationId xmlns:a16="http://schemas.microsoft.com/office/drawing/2014/main" id="{23E70978-6A4F-8624-E3CF-EC3A1C90C67D}"/>
              </a:ext>
            </a:extLst>
          </p:cNvPr>
          <p:cNvSpPr txBox="1"/>
          <p:nvPr/>
        </p:nvSpPr>
        <p:spPr>
          <a:xfrm>
            <a:off x="4485734" y="5545084"/>
            <a:ext cx="3010619" cy="1088568"/>
          </a:xfrm>
          <a:prstGeom prst="rect">
            <a:avLst/>
          </a:prstGeom>
          <a:noFill/>
        </p:spPr>
        <p:txBody>
          <a:bodyPr wrap="square" rtlCol="0">
            <a:spAutoFit/>
          </a:bodyPr>
          <a:lstStyle/>
          <a:p>
            <a:pPr algn="just">
              <a:lnSpc>
                <a:spcPct val="150000"/>
              </a:lnSpc>
            </a:pPr>
            <a:r>
              <a:rPr lang="en-US" sz="2300">
                <a:latin typeface="Arial" panose="020B0604020202020204" pitchFamily="34" charset="0"/>
                <a:cs typeface="Arial" panose="020B0604020202020204" pitchFamily="34" charset="0"/>
              </a:rPr>
              <a:t>Đáy là tam giác đều, các mặt bên là HCN</a:t>
            </a:r>
          </a:p>
        </p:txBody>
      </p:sp>
      <p:sp>
        <p:nvSpPr>
          <p:cNvPr id="26" name="TextBox 25">
            <a:extLst>
              <a:ext uri="{FF2B5EF4-FFF2-40B4-BE49-F238E27FC236}">
                <a16:creationId xmlns:a16="http://schemas.microsoft.com/office/drawing/2014/main" id="{2496DD42-ED90-4A73-ED47-3CF44BC7DDFB}"/>
              </a:ext>
            </a:extLst>
          </p:cNvPr>
          <p:cNvSpPr txBox="1"/>
          <p:nvPr/>
        </p:nvSpPr>
        <p:spPr>
          <a:xfrm>
            <a:off x="8338148" y="5568707"/>
            <a:ext cx="3486511" cy="1088568"/>
          </a:xfrm>
          <a:prstGeom prst="rect">
            <a:avLst/>
          </a:prstGeom>
          <a:noFill/>
        </p:spPr>
        <p:txBody>
          <a:bodyPr wrap="square" rtlCol="0">
            <a:spAutoFit/>
          </a:bodyPr>
          <a:lstStyle/>
          <a:p>
            <a:pPr algn="just">
              <a:lnSpc>
                <a:spcPct val="150000"/>
              </a:lnSpc>
            </a:pPr>
            <a:r>
              <a:rPr lang="en-US" sz="2300" dirty="0" err="1">
                <a:latin typeface="Arial" panose="020B0604020202020204" pitchFamily="34" charset="0"/>
                <a:cs typeface="Arial" panose="020B0604020202020204" pitchFamily="34" charset="0"/>
              </a:rPr>
              <a:t>Đáy</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là</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hình</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vuông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các</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mặt</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bên</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là</a:t>
            </a:r>
            <a:r>
              <a:rPr lang="en-US" sz="2300" dirty="0">
                <a:latin typeface="Arial" panose="020B0604020202020204" pitchFamily="34" charset="0"/>
                <a:cs typeface="Arial" panose="020B0604020202020204" pitchFamily="34" charset="0"/>
              </a:rPr>
              <a:t> tam </a:t>
            </a:r>
            <a:r>
              <a:rPr lang="en-US" sz="2300" dirty="0" err="1">
                <a:latin typeface="Arial" panose="020B0604020202020204" pitchFamily="34" charset="0"/>
                <a:cs typeface="Arial" panose="020B0604020202020204" pitchFamily="34" charset="0"/>
              </a:rPr>
              <a:t>giác</a:t>
            </a:r>
            <a:r>
              <a:rPr lang="en-US" sz="2300" dirty="0">
                <a:latin typeface="Arial" panose="020B0604020202020204" pitchFamily="34" charset="0"/>
                <a:cs typeface="Arial" panose="020B0604020202020204" pitchFamily="34" charset="0"/>
              </a:rPr>
              <a:t> </a:t>
            </a:r>
            <a:r>
              <a:rPr lang="en-US" sz="2300" dirty="0" err="1" smtClean="0">
                <a:latin typeface="Arial" panose="020B0604020202020204" pitchFamily="34" charset="0"/>
                <a:cs typeface="Arial" panose="020B0604020202020204" pitchFamily="34" charset="0"/>
              </a:rPr>
              <a:t>cân</a:t>
            </a:r>
            <a:endParaRPr lang="en-US"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9102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3. HÌNH CHIẾU KHỐI ĐA DIỆN</a:t>
            </a:r>
          </a:p>
        </p:txBody>
      </p:sp>
      <p:sp>
        <p:nvSpPr>
          <p:cNvPr id="2" name="TextBox 1">
            <a:extLst>
              <a:ext uri="{FF2B5EF4-FFF2-40B4-BE49-F238E27FC236}">
                <a16:creationId xmlns:a16="http://schemas.microsoft.com/office/drawing/2014/main" id="{6C3047D9-6B2D-AF39-B551-0DC7D99179B4}"/>
              </a:ext>
            </a:extLst>
          </p:cNvPr>
          <p:cNvSpPr txBox="1"/>
          <p:nvPr/>
        </p:nvSpPr>
        <p:spPr>
          <a:xfrm>
            <a:off x="2684892" y="994745"/>
            <a:ext cx="6107502" cy="553998"/>
          </a:xfrm>
          <a:prstGeom prst="rect">
            <a:avLst/>
          </a:prstGeom>
          <a:noFill/>
        </p:spPr>
        <p:txBody>
          <a:bodyPr wrap="square">
            <a:spAutoFit/>
          </a:bodyPr>
          <a:lstStyle/>
          <a:p>
            <a:pPr algn="ctr"/>
            <a:r>
              <a:rPr lang="en-US" sz="3000" b="1">
                <a:solidFill>
                  <a:srgbClr val="C00000"/>
                </a:solidFill>
                <a:latin typeface="Arial" panose="020B0604020202020204" pitchFamily="34" charset="0"/>
                <a:cs typeface="Arial" panose="020B0604020202020204" pitchFamily="34" charset="0"/>
              </a:rPr>
              <a:t>3.2. Hình chiếu của khối đa diện</a:t>
            </a:r>
          </a:p>
        </p:txBody>
      </p:sp>
      <p:grpSp>
        <p:nvGrpSpPr>
          <p:cNvPr id="17" name="Group 16">
            <a:extLst>
              <a:ext uri="{FF2B5EF4-FFF2-40B4-BE49-F238E27FC236}">
                <a16:creationId xmlns:a16="http://schemas.microsoft.com/office/drawing/2014/main" id="{9FB8DDED-02AB-EC89-9118-934E9C15C904}"/>
              </a:ext>
            </a:extLst>
          </p:cNvPr>
          <p:cNvGrpSpPr/>
          <p:nvPr/>
        </p:nvGrpSpPr>
        <p:grpSpPr>
          <a:xfrm>
            <a:off x="612170" y="1637713"/>
            <a:ext cx="11294026" cy="1184363"/>
            <a:chOff x="817461" y="3101522"/>
            <a:chExt cx="11294026" cy="1184363"/>
          </a:xfrm>
        </p:grpSpPr>
        <p:sp>
          <p:nvSpPr>
            <p:cNvPr id="12" name="TextBox 11">
              <a:extLst>
                <a:ext uri="{FF2B5EF4-FFF2-40B4-BE49-F238E27FC236}">
                  <a16:creationId xmlns:a16="http://schemas.microsoft.com/office/drawing/2014/main" id="{611ADEDD-4F38-5165-00F3-DC2D7BA6214C}"/>
                </a:ext>
              </a:extLst>
            </p:cNvPr>
            <p:cNvSpPr txBox="1"/>
            <p:nvPr/>
          </p:nvSpPr>
          <p:spPr>
            <a:xfrm>
              <a:off x="1925739" y="3101522"/>
              <a:ext cx="10185748" cy="1184363"/>
            </a:xfrm>
            <a:prstGeom prst="rect">
              <a:avLst/>
            </a:prstGeom>
            <a:noFill/>
          </p:spPr>
          <p:txBody>
            <a:bodyPr wrap="square">
              <a:spAutoFit/>
            </a:bodyPr>
            <a:lstStyle/>
            <a:p>
              <a:pPr>
                <a:lnSpc>
                  <a:spcPct val="150000"/>
                </a:lnSpc>
              </a:pPr>
              <a:r>
                <a:rPr lang="vi-VN" sz="2500"/>
                <a:t>Quan sát Hình 2.8, khi chọn ba hướng chiếu như hình, hình chiếu của khối đa diện có hình dạng như thế nào?</a:t>
              </a:r>
              <a:endParaRPr lang="en-US" sz="2500"/>
            </a:p>
          </p:txBody>
        </p:sp>
        <p:pic>
          <p:nvPicPr>
            <p:cNvPr id="16" name="Picture 2">
              <a:extLst>
                <a:ext uri="{FF2B5EF4-FFF2-40B4-BE49-F238E27FC236}">
                  <a16:creationId xmlns:a16="http://schemas.microsoft.com/office/drawing/2014/main" id="{DC23C1D5-C81E-CF2A-3F3E-F78813EA8AA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7461" y="3182510"/>
              <a:ext cx="1108278" cy="1022386"/>
            </a:xfrm>
            <a:prstGeom prst="rect">
              <a:avLst/>
            </a:prstGeom>
          </p:spPr>
        </p:pic>
      </p:grpSp>
      <p:pic>
        <p:nvPicPr>
          <p:cNvPr id="20" name="Picture 19">
            <a:extLst>
              <a:ext uri="{FF2B5EF4-FFF2-40B4-BE49-F238E27FC236}">
                <a16:creationId xmlns:a16="http://schemas.microsoft.com/office/drawing/2014/main" id="{C4AFD20A-7B9B-3D86-37C2-A3C23E859A0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94521" y="2911046"/>
            <a:ext cx="6490203" cy="2574752"/>
          </a:xfrm>
          <a:prstGeom prst="rect">
            <a:avLst/>
          </a:prstGeom>
        </p:spPr>
      </p:pic>
      <p:grpSp>
        <p:nvGrpSpPr>
          <p:cNvPr id="31" name="Group 30">
            <a:extLst>
              <a:ext uri="{FF2B5EF4-FFF2-40B4-BE49-F238E27FC236}">
                <a16:creationId xmlns:a16="http://schemas.microsoft.com/office/drawing/2014/main" id="{52CC3537-CE01-180E-7711-D98B551917C1}"/>
              </a:ext>
            </a:extLst>
          </p:cNvPr>
          <p:cNvGrpSpPr/>
          <p:nvPr/>
        </p:nvGrpSpPr>
        <p:grpSpPr>
          <a:xfrm>
            <a:off x="251940" y="5502449"/>
            <a:ext cx="11375366" cy="1184363"/>
            <a:chOff x="359434" y="5574768"/>
            <a:chExt cx="11375366" cy="1184363"/>
          </a:xfrm>
        </p:grpSpPr>
        <p:sp>
          <p:nvSpPr>
            <p:cNvPr id="28" name="TextBox 27">
              <a:extLst>
                <a:ext uri="{FF2B5EF4-FFF2-40B4-BE49-F238E27FC236}">
                  <a16:creationId xmlns:a16="http://schemas.microsoft.com/office/drawing/2014/main" id="{DF47FD1D-BA58-DBBA-B38F-E0ED7B96D972}"/>
                </a:ext>
              </a:extLst>
            </p:cNvPr>
            <p:cNvSpPr txBox="1"/>
            <p:nvPr/>
          </p:nvSpPr>
          <p:spPr>
            <a:xfrm>
              <a:off x="1371600" y="5574768"/>
              <a:ext cx="10363200" cy="1184363"/>
            </a:xfrm>
            <a:prstGeom prst="rect">
              <a:avLst/>
            </a:prstGeom>
            <a:noFill/>
          </p:spPr>
          <p:txBody>
            <a:bodyPr wrap="square">
              <a:spAutoFit/>
            </a:bodyPr>
            <a:lstStyle/>
            <a:p>
              <a:pPr>
                <a:lnSpc>
                  <a:spcPct val="150000"/>
                </a:lnSpc>
              </a:pPr>
              <a:r>
                <a:rPr lang="vi-VN" sz="2500"/>
                <a:t>Hình chiếu của khối đa diện có hình dạng là hình dạng các mặt bao của khối đa diện đó. </a:t>
              </a:r>
              <a:endParaRPr lang="en-US" sz="2500"/>
            </a:p>
          </p:txBody>
        </p:sp>
        <p:pic>
          <p:nvPicPr>
            <p:cNvPr id="30" name="Graphic 29" descr="Back with solid fill">
              <a:extLst>
                <a:ext uri="{FF2B5EF4-FFF2-40B4-BE49-F238E27FC236}">
                  <a16:creationId xmlns:a16="http://schemas.microsoft.com/office/drawing/2014/main" id="{0BD1C809-1005-10F0-FA1C-7FF3CE39F1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flipV="1">
              <a:off x="359434" y="5952226"/>
              <a:ext cx="914400" cy="628491"/>
            </a:xfrm>
            <a:prstGeom prst="rect">
              <a:avLst/>
            </a:prstGeom>
          </p:spPr>
        </p:pic>
      </p:grpSp>
    </p:spTree>
    <p:extLst>
      <p:ext uri="{BB962C8B-B14F-4D97-AF65-F5344CB8AC3E}">
        <p14:creationId xmlns:p14="http://schemas.microsoft.com/office/powerpoint/2010/main" val="2051629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0-#ppt_w/2"/>
                                          </p:val>
                                        </p:tav>
                                        <p:tav tm="100000">
                                          <p:val>
                                            <p:strVal val="#ppt_x"/>
                                          </p:val>
                                        </p:tav>
                                      </p:tavLst>
                                    </p:anim>
                                    <p:anim calcmode="lin" valueType="num">
                                      <p:cBhvr additive="base">
                                        <p:cTn id="21"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3. HÌNH CHIẾU KHỐI ĐA DIỆN</a:t>
            </a:r>
          </a:p>
        </p:txBody>
      </p:sp>
      <p:grpSp>
        <p:nvGrpSpPr>
          <p:cNvPr id="17" name="Group 16">
            <a:extLst>
              <a:ext uri="{FF2B5EF4-FFF2-40B4-BE49-F238E27FC236}">
                <a16:creationId xmlns:a16="http://schemas.microsoft.com/office/drawing/2014/main" id="{9FB8DDED-02AB-EC89-9118-934E9C15C904}"/>
              </a:ext>
            </a:extLst>
          </p:cNvPr>
          <p:cNvGrpSpPr/>
          <p:nvPr/>
        </p:nvGrpSpPr>
        <p:grpSpPr>
          <a:xfrm>
            <a:off x="612169" y="2317127"/>
            <a:ext cx="11294026" cy="1184363"/>
            <a:chOff x="817461" y="3101522"/>
            <a:chExt cx="11294026" cy="1184363"/>
          </a:xfrm>
        </p:grpSpPr>
        <p:sp>
          <p:nvSpPr>
            <p:cNvPr id="12" name="TextBox 11">
              <a:extLst>
                <a:ext uri="{FF2B5EF4-FFF2-40B4-BE49-F238E27FC236}">
                  <a16:creationId xmlns:a16="http://schemas.microsoft.com/office/drawing/2014/main" id="{611ADEDD-4F38-5165-00F3-DC2D7BA6214C}"/>
                </a:ext>
              </a:extLst>
            </p:cNvPr>
            <p:cNvSpPr txBox="1"/>
            <p:nvPr/>
          </p:nvSpPr>
          <p:spPr>
            <a:xfrm>
              <a:off x="1925739" y="3101522"/>
              <a:ext cx="10185748" cy="1184363"/>
            </a:xfrm>
            <a:prstGeom prst="rect">
              <a:avLst/>
            </a:prstGeom>
            <a:noFill/>
          </p:spPr>
          <p:txBody>
            <a:bodyPr wrap="square">
              <a:spAutoFit/>
            </a:bodyPr>
            <a:lstStyle/>
            <a:p>
              <a:pPr>
                <a:lnSpc>
                  <a:spcPct val="150000"/>
                </a:lnSpc>
              </a:pPr>
              <a:r>
                <a:rPr lang="vi-VN" sz="2500" i="1"/>
                <a:t>9. Các hình chiếu của khối đa diện (Hình 2.8) có hình dạng và kích thước như thế nào?</a:t>
              </a:r>
              <a:endParaRPr lang="en-US" sz="2500" i="1"/>
            </a:p>
          </p:txBody>
        </p:sp>
        <p:pic>
          <p:nvPicPr>
            <p:cNvPr id="16" name="Picture 2">
              <a:extLst>
                <a:ext uri="{FF2B5EF4-FFF2-40B4-BE49-F238E27FC236}">
                  <a16:creationId xmlns:a16="http://schemas.microsoft.com/office/drawing/2014/main" id="{DC23C1D5-C81E-CF2A-3F3E-F78813EA8AA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7461" y="3182510"/>
              <a:ext cx="1108278" cy="1022386"/>
            </a:xfrm>
            <a:prstGeom prst="rect">
              <a:avLst/>
            </a:prstGeom>
          </p:spPr>
        </p:pic>
      </p:grpSp>
      <p:sp>
        <p:nvSpPr>
          <p:cNvPr id="3" name="TextBox 2">
            <a:extLst>
              <a:ext uri="{FF2B5EF4-FFF2-40B4-BE49-F238E27FC236}">
                <a16:creationId xmlns:a16="http://schemas.microsoft.com/office/drawing/2014/main" id="{10DBE909-7503-A1F4-125A-45AC789D85FD}"/>
              </a:ext>
            </a:extLst>
          </p:cNvPr>
          <p:cNvSpPr txBox="1"/>
          <p:nvPr/>
        </p:nvSpPr>
        <p:spPr>
          <a:xfrm>
            <a:off x="2110596" y="1204513"/>
            <a:ext cx="7970808" cy="477054"/>
          </a:xfrm>
          <a:prstGeom prst="rect">
            <a:avLst/>
          </a:prstGeom>
          <a:noFill/>
        </p:spPr>
        <p:txBody>
          <a:bodyPr wrap="square" rtlCol="0">
            <a:spAutoFit/>
          </a:bodyPr>
          <a:lstStyle/>
          <a:p>
            <a:pPr algn="ctr"/>
            <a:r>
              <a:rPr lang="en-US" sz="2500" b="1">
                <a:solidFill>
                  <a:schemeClr val="accent2">
                    <a:lumMod val="75000"/>
                  </a:schemeClr>
                </a:solidFill>
                <a:latin typeface="Arial" panose="020B0604020202020204" pitchFamily="34" charset="0"/>
                <a:cs typeface="Arial" panose="020B0604020202020204" pitchFamily="34" charset="0"/>
              </a:rPr>
              <a:t>THẢO LUẬN NHÓM ĐÔI</a:t>
            </a:r>
          </a:p>
        </p:txBody>
      </p:sp>
      <p:sp>
        <p:nvSpPr>
          <p:cNvPr id="13" name="TextBox 12">
            <a:extLst>
              <a:ext uri="{FF2B5EF4-FFF2-40B4-BE49-F238E27FC236}">
                <a16:creationId xmlns:a16="http://schemas.microsoft.com/office/drawing/2014/main" id="{B7867F4C-0939-47AF-86FB-3E8D2532A737}"/>
              </a:ext>
            </a:extLst>
          </p:cNvPr>
          <p:cNvSpPr txBox="1"/>
          <p:nvPr/>
        </p:nvSpPr>
        <p:spPr>
          <a:xfrm>
            <a:off x="1918658" y="1760820"/>
            <a:ext cx="8681049"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Đọc và trả lời các câu hỏi Khám phá 9 SGK trang 13:</a:t>
            </a:r>
          </a:p>
        </p:txBody>
      </p:sp>
      <p:pic>
        <p:nvPicPr>
          <p:cNvPr id="14" name="Picture 13">
            <a:extLst>
              <a:ext uri="{FF2B5EF4-FFF2-40B4-BE49-F238E27FC236}">
                <a16:creationId xmlns:a16="http://schemas.microsoft.com/office/drawing/2014/main" id="{F87B4BD5-0864-B0A3-0183-221CE65C27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22243" y="3501490"/>
            <a:ext cx="7849833" cy="3114136"/>
          </a:xfrm>
          <a:prstGeom prst="rect">
            <a:avLst/>
          </a:prstGeom>
        </p:spPr>
      </p:pic>
    </p:spTree>
    <p:extLst>
      <p:ext uri="{BB962C8B-B14F-4D97-AF65-F5344CB8AC3E}">
        <p14:creationId xmlns:p14="http://schemas.microsoft.com/office/powerpoint/2010/main" val="24951291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3. HÌNH CHIẾU KHỐI ĐA DIỆN</a:t>
            </a:r>
          </a:p>
        </p:txBody>
      </p:sp>
      <p:sp>
        <p:nvSpPr>
          <p:cNvPr id="13" name="TextBox 12">
            <a:extLst>
              <a:ext uri="{FF2B5EF4-FFF2-40B4-BE49-F238E27FC236}">
                <a16:creationId xmlns:a16="http://schemas.microsoft.com/office/drawing/2014/main" id="{B7867F4C-0939-47AF-86FB-3E8D2532A737}"/>
              </a:ext>
            </a:extLst>
          </p:cNvPr>
          <p:cNvSpPr txBox="1"/>
          <p:nvPr/>
        </p:nvSpPr>
        <p:spPr>
          <a:xfrm>
            <a:off x="1918658" y="1186309"/>
            <a:ext cx="8681049" cy="477054"/>
          </a:xfrm>
          <a:prstGeom prst="rect">
            <a:avLst/>
          </a:prstGeom>
          <a:noFill/>
        </p:spPr>
        <p:txBody>
          <a:bodyPr wrap="square">
            <a:spAutoFit/>
          </a:bodyPr>
          <a:lstStyle/>
          <a:p>
            <a:pPr algn="ctr"/>
            <a:r>
              <a:rPr lang="en-US" sz="2500" u="sng">
                <a:latin typeface="Arial" panose="020B0604020202020204" pitchFamily="34" charset="0"/>
                <a:cs typeface="Arial" panose="020B0604020202020204" pitchFamily="34" charset="0"/>
              </a:rPr>
              <a:t>Trả lời các câu hỏi Khám phá 9 SGK trang 13:</a:t>
            </a:r>
          </a:p>
        </p:txBody>
      </p:sp>
      <p:sp>
        <p:nvSpPr>
          <p:cNvPr id="8" name="TextBox 7">
            <a:extLst>
              <a:ext uri="{FF2B5EF4-FFF2-40B4-BE49-F238E27FC236}">
                <a16:creationId xmlns:a16="http://schemas.microsoft.com/office/drawing/2014/main" id="{034C9012-71C7-18C1-07AF-2F544209C59F}"/>
              </a:ext>
            </a:extLst>
          </p:cNvPr>
          <p:cNvSpPr txBox="1"/>
          <p:nvPr/>
        </p:nvSpPr>
        <p:spPr>
          <a:xfrm>
            <a:off x="883488" y="1997133"/>
            <a:ext cx="10751388" cy="477054"/>
          </a:xfrm>
          <a:prstGeom prst="rect">
            <a:avLst/>
          </a:prstGeom>
          <a:noFill/>
        </p:spPr>
        <p:txBody>
          <a:bodyPr wrap="square">
            <a:spAutoFit/>
          </a:bodyPr>
          <a:lstStyle/>
          <a:p>
            <a:pPr algn="ctr"/>
            <a:r>
              <a:rPr lang="vi-VN" sz="2500"/>
              <a:t>Các hình chiếu của hình hộp chữ nhật có hình dạng và kích thước là:</a:t>
            </a:r>
            <a:endParaRPr lang="en-US" sz="2500"/>
          </a:p>
        </p:txBody>
      </p:sp>
      <p:graphicFrame>
        <p:nvGraphicFramePr>
          <p:cNvPr id="15" name="Table 14">
            <a:extLst>
              <a:ext uri="{FF2B5EF4-FFF2-40B4-BE49-F238E27FC236}">
                <a16:creationId xmlns:a16="http://schemas.microsoft.com/office/drawing/2014/main" id="{E8ED8598-83DB-4B8B-B875-2FB79E315D6B}"/>
              </a:ext>
            </a:extLst>
          </p:cNvPr>
          <p:cNvGraphicFramePr>
            <a:graphicFrameLocks noGrp="1"/>
          </p:cNvGraphicFramePr>
          <p:nvPr>
            <p:extLst>
              <p:ext uri="{D42A27DB-BD31-4B8C-83A1-F6EECF244321}">
                <p14:modId xmlns:p14="http://schemas.microsoft.com/office/powerpoint/2010/main" val="715804935"/>
              </p:ext>
            </p:extLst>
          </p:nvPr>
        </p:nvGraphicFramePr>
        <p:xfrm>
          <a:off x="1390290" y="2993248"/>
          <a:ext cx="9411419" cy="3173446"/>
        </p:xfrm>
        <a:graphic>
          <a:graphicData uri="http://schemas.openxmlformats.org/drawingml/2006/table">
            <a:tbl>
              <a:tblPr firstRow="1" firstCol="1" bandRow="1"/>
              <a:tblGrid>
                <a:gridCol w="3135571">
                  <a:extLst>
                    <a:ext uri="{9D8B030D-6E8A-4147-A177-3AD203B41FA5}">
                      <a16:colId xmlns:a16="http://schemas.microsoft.com/office/drawing/2014/main" val="1109231296"/>
                    </a:ext>
                  </a:extLst>
                </a:gridCol>
                <a:gridCol w="3137924">
                  <a:extLst>
                    <a:ext uri="{9D8B030D-6E8A-4147-A177-3AD203B41FA5}">
                      <a16:colId xmlns:a16="http://schemas.microsoft.com/office/drawing/2014/main" val="794611167"/>
                    </a:ext>
                  </a:extLst>
                </a:gridCol>
                <a:gridCol w="3137924">
                  <a:extLst>
                    <a:ext uri="{9D8B030D-6E8A-4147-A177-3AD203B41FA5}">
                      <a16:colId xmlns:a16="http://schemas.microsoft.com/office/drawing/2014/main" val="1342762064"/>
                    </a:ext>
                  </a:extLst>
                </a:gridCol>
              </a:tblGrid>
              <a:tr h="617302">
                <a:tc>
                  <a:txBody>
                    <a:bodyPr/>
                    <a:lstStyle/>
                    <a:p>
                      <a:pPr marL="0" marR="0" algn="ctr">
                        <a:lnSpc>
                          <a:spcPct val="150000"/>
                        </a:lnSpc>
                        <a:spcBef>
                          <a:spcPts val="0"/>
                        </a:spcBef>
                        <a:spcAft>
                          <a:spcPts val="0"/>
                        </a:spcAft>
                      </a:pPr>
                      <a:r>
                        <a:rPr lang="nl-NL" sz="2500" b="1">
                          <a:effectLst/>
                          <a:latin typeface="Arial" panose="020B0604020202020204" pitchFamily="34" charset="0"/>
                          <a:ea typeface="Times New Roman" panose="02020603050405020304" pitchFamily="18" charset="0"/>
                          <a:cs typeface="Arial" panose="020B0604020202020204" pitchFamily="34" charset="0"/>
                        </a:rPr>
                        <a:t>Hình chiếu</a:t>
                      </a:r>
                      <a:endParaRPr lang="en-US" sz="25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nl-NL" sz="2500" b="1">
                          <a:effectLst/>
                          <a:latin typeface="Arial" panose="020B0604020202020204" pitchFamily="34" charset="0"/>
                          <a:ea typeface="Times New Roman" panose="02020603050405020304" pitchFamily="18" charset="0"/>
                          <a:cs typeface="Arial" panose="020B0604020202020204" pitchFamily="34" charset="0"/>
                        </a:rPr>
                        <a:t>Hình dạng</a:t>
                      </a:r>
                      <a:endParaRPr lang="en-US" sz="25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nl-NL" sz="2500" b="1">
                          <a:effectLst/>
                          <a:latin typeface="Arial" panose="020B0604020202020204" pitchFamily="34" charset="0"/>
                          <a:ea typeface="Times New Roman" panose="02020603050405020304" pitchFamily="18" charset="0"/>
                          <a:cs typeface="Arial" panose="020B0604020202020204" pitchFamily="34" charset="0"/>
                        </a:rPr>
                        <a:t>Kích thước</a:t>
                      </a:r>
                      <a:endParaRPr lang="en-US" sz="25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78507558"/>
                  </a:ext>
                </a:extLst>
              </a:tr>
              <a:tr h="1321540">
                <a:tc>
                  <a:txBody>
                    <a:bodyPr/>
                    <a:lstStyle/>
                    <a:p>
                      <a:pPr marL="0" marR="0" algn="ctr">
                        <a:lnSpc>
                          <a:spcPct val="150000"/>
                        </a:lnSpc>
                        <a:spcBef>
                          <a:spcPts val="0"/>
                        </a:spcBef>
                        <a:spcAft>
                          <a:spcPts val="0"/>
                        </a:spcAft>
                      </a:pPr>
                      <a:r>
                        <a:rPr lang="nl-NL" sz="2500">
                          <a:effectLst/>
                          <a:latin typeface="Arial" panose="020B0604020202020204" pitchFamily="34" charset="0"/>
                          <a:ea typeface="Times New Roman" panose="02020603050405020304" pitchFamily="18" charset="0"/>
                          <a:cs typeface="Arial" panose="020B0604020202020204" pitchFamily="34" charset="0"/>
                        </a:rPr>
                        <a:t>Đứng</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7F3"/>
                    </a:solidFill>
                  </a:tcPr>
                </a:tc>
                <a:tc>
                  <a:txBody>
                    <a:bodyPr/>
                    <a:lstStyle/>
                    <a:p>
                      <a:pPr marL="0" marR="0" algn="ctr">
                        <a:lnSpc>
                          <a:spcPct val="150000"/>
                        </a:lnSpc>
                        <a:spcBef>
                          <a:spcPts val="0"/>
                        </a:spcBef>
                        <a:spcAft>
                          <a:spcPts val="0"/>
                        </a:spcAft>
                      </a:pPr>
                      <a:r>
                        <a:rPr lang="nl-NL" sz="2500">
                          <a:effectLst/>
                          <a:latin typeface="Arial" panose="020B0604020202020204" pitchFamily="34" charset="0"/>
                          <a:ea typeface="Times New Roman" panose="02020603050405020304" pitchFamily="18" charset="0"/>
                          <a:cs typeface="Arial" panose="020B0604020202020204" pitchFamily="34" charset="0"/>
                        </a:rPr>
                        <a:t>Hình chữ nhật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7F3"/>
                    </a:solidFill>
                  </a:tcPr>
                </a:tc>
                <a:tc>
                  <a:txBody>
                    <a:bodyPr/>
                    <a:lstStyle/>
                    <a:p>
                      <a:pPr marL="0" marR="0" algn="ctr">
                        <a:lnSpc>
                          <a:spcPct val="150000"/>
                        </a:lnSpc>
                        <a:spcBef>
                          <a:spcPts val="0"/>
                        </a:spcBef>
                        <a:spcAft>
                          <a:spcPts val="0"/>
                        </a:spcAft>
                      </a:pPr>
                      <a:r>
                        <a:rPr lang="nl-NL" sz="2500">
                          <a:effectLst/>
                          <a:latin typeface="Arial" panose="020B0604020202020204" pitchFamily="34" charset="0"/>
                          <a:ea typeface="Times New Roman" panose="02020603050405020304" pitchFamily="18" charset="0"/>
                          <a:cs typeface="Arial" panose="020B0604020202020204" pitchFamily="34" charset="0"/>
                        </a:rPr>
                        <a:t>Chiều cao h, chiều dài a</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7F3"/>
                    </a:solidFill>
                  </a:tcPr>
                </a:tc>
                <a:extLst>
                  <a:ext uri="{0D108BD9-81ED-4DB2-BD59-A6C34878D82A}">
                    <a16:rowId xmlns:a16="http://schemas.microsoft.com/office/drawing/2014/main" val="3366817643"/>
                  </a:ext>
                </a:extLst>
              </a:tr>
              <a:tr h="617302">
                <a:tc>
                  <a:txBody>
                    <a:bodyPr/>
                    <a:lstStyle/>
                    <a:p>
                      <a:pPr marL="0" marR="0" algn="ctr">
                        <a:lnSpc>
                          <a:spcPct val="150000"/>
                        </a:lnSpc>
                        <a:spcBef>
                          <a:spcPts val="0"/>
                        </a:spcBef>
                        <a:spcAft>
                          <a:spcPts val="0"/>
                        </a:spcAft>
                      </a:pPr>
                      <a:r>
                        <a:rPr lang="nl-NL" sz="2500">
                          <a:effectLst/>
                          <a:latin typeface="Arial" panose="020B0604020202020204" pitchFamily="34" charset="0"/>
                          <a:ea typeface="Times New Roman" panose="02020603050405020304" pitchFamily="18" charset="0"/>
                          <a:cs typeface="Arial" panose="020B0604020202020204" pitchFamily="34" charset="0"/>
                        </a:rPr>
                        <a:t>Bằng</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7F3"/>
                    </a:solidFill>
                  </a:tcPr>
                </a:tc>
                <a:tc>
                  <a:txBody>
                    <a:bodyPr/>
                    <a:lstStyle/>
                    <a:p>
                      <a:pPr marL="0" marR="0" algn="ctr">
                        <a:lnSpc>
                          <a:spcPct val="150000"/>
                        </a:lnSpc>
                        <a:spcBef>
                          <a:spcPts val="0"/>
                        </a:spcBef>
                        <a:spcAft>
                          <a:spcPts val="0"/>
                        </a:spcAft>
                      </a:pPr>
                      <a:r>
                        <a:rPr lang="nl-NL" sz="2500">
                          <a:effectLst/>
                          <a:latin typeface="Arial" panose="020B0604020202020204" pitchFamily="34" charset="0"/>
                          <a:ea typeface="Times New Roman" panose="02020603050405020304" pitchFamily="18" charset="0"/>
                          <a:cs typeface="Arial" panose="020B0604020202020204" pitchFamily="34" charset="0"/>
                        </a:rPr>
                        <a:t>Hình chữ nhật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7F3"/>
                    </a:solidFill>
                  </a:tcPr>
                </a:tc>
                <a:tc>
                  <a:txBody>
                    <a:bodyPr/>
                    <a:lstStyle/>
                    <a:p>
                      <a:pPr marL="0" marR="0" algn="ctr">
                        <a:lnSpc>
                          <a:spcPct val="150000"/>
                        </a:lnSpc>
                        <a:spcBef>
                          <a:spcPts val="0"/>
                        </a:spcBef>
                        <a:spcAft>
                          <a:spcPts val="0"/>
                        </a:spcAft>
                      </a:pPr>
                      <a:r>
                        <a:rPr lang="nl-NL" sz="2500">
                          <a:effectLst/>
                          <a:latin typeface="Arial" panose="020B0604020202020204" pitchFamily="34" charset="0"/>
                          <a:ea typeface="Times New Roman" panose="02020603050405020304" pitchFamily="18" charset="0"/>
                          <a:cs typeface="Arial" panose="020B0604020202020204" pitchFamily="34" charset="0"/>
                        </a:rPr>
                        <a:t>Chiều rộng b</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7F3"/>
                    </a:solidFill>
                  </a:tcPr>
                </a:tc>
                <a:extLst>
                  <a:ext uri="{0D108BD9-81ED-4DB2-BD59-A6C34878D82A}">
                    <a16:rowId xmlns:a16="http://schemas.microsoft.com/office/drawing/2014/main" val="1312506078"/>
                  </a:ext>
                </a:extLst>
              </a:tr>
              <a:tr h="617302">
                <a:tc>
                  <a:txBody>
                    <a:bodyPr/>
                    <a:lstStyle/>
                    <a:p>
                      <a:pPr marL="0" marR="0" algn="ctr">
                        <a:lnSpc>
                          <a:spcPct val="150000"/>
                        </a:lnSpc>
                        <a:spcBef>
                          <a:spcPts val="0"/>
                        </a:spcBef>
                        <a:spcAft>
                          <a:spcPts val="0"/>
                        </a:spcAft>
                      </a:pPr>
                      <a:r>
                        <a:rPr lang="nl-NL" sz="2500">
                          <a:effectLst/>
                          <a:latin typeface="Arial" panose="020B0604020202020204" pitchFamily="34" charset="0"/>
                          <a:ea typeface="Times New Roman" panose="02020603050405020304" pitchFamily="18" charset="0"/>
                          <a:cs typeface="Arial" panose="020B0604020202020204" pitchFamily="34" charset="0"/>
                        </a:rPr>
                        <a:t>Cạnh</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7F3"/>
                    </a:solidFill>
                  </a:tcPr>
                </a:tc>
                <a:tc>
                  <a:txBody>
                    <a:bodyPr/>
                    <a:lstStyle/>
                    <a:p>
                      <a:pPr marL="0" marR="0" algn="ctr">
                        <a:lnSpc>
                          <a:spcPct val="150000"/>
                        </a:lnSpc>
                        <a:spcBef>
                          <a:spcPts val="0"/>
                        </a:spcBef>
                        <a:spcAft>
                          <a:spcPts val="0"/>
                        </a:spcAft>
                      </a:pPr>
                      <a:r>
                        <a:rPr lang="nl-NL" sz="2500">
                          <a:effectLst/>
                          <a:latin typeface="Arial" panose="020B0604020202020204" pitchFamily="34" charset="0"/>
                          <a:ea typeface="Times New Roman" panose="02020603050405020304" pitchFamily="18" charset="0"/>
                          <a:cs typeface="Arial" panose="020B0604020202020204" pitchFamily="34" charset="0"/>
                        </a:rPr>
                        <a:t>Hình chữ nhật</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7F3"/>
                    </a:solidFill>
                  </a:tcPr>
                </a:tc>
                <a:tc>
                  <a:txBody>
                    <a:bodyPr/>
                    <a:lstStyle/>
                    <a:p>
                      <a:pPr marL="0" marR="0" algn="ctr">
                        <a:lnSpc>
                          <a:spcPct val="150000"/>
                        </a:lnSpc>
                        <a:spcBef>
                          <a:spcPts val="0"/>
                        </a:spcBef>
                        <a:spcAft>
                          <a:spcPts val="0"/>
                        </a:spcAft>
                      </a:pPr>
                      <a:r>
                        <a:rPr lang="nl-NL" sz="2500">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7F3"/>
                    </a:solidFill>
                  </a:tcPr>
                </a:tc>
                <a:extLst>
                  <a:ext uri="{0D108BD9-81ED-4DB2-BD59-A6C34878D82A}">
                    <a16:rowId xmlns:a16="http://schemas.microsoft.com/office/drawing/2014/main" val="4218942883"/>
                  </a:ext>
                </a:extLst>
              </a:tr>
            </a:tbl>
          </a:graphicData>
        </a:graphic>
      </p:graphicFrame>
    </p:spTree>
    <p:extLst>
      <p:ext uri="{BB962C8B-B14F-4D97-AF65-F5344CB8AC3E}">
        <p14:creationId xmlns:p14="http://schemas.microsoft.com/office/powerpoint/2010/main" val="10388632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3. HÌNH CHIẾU KHỐI ĐA DIỆN</a:t>
            </a:r>
          </a:p>
        </p:txBody>
      </p:sp>
      <p:grpSp>
        <p:nvGrpSpPr>
          <p:cNvPr id="3" name="Group 2">
            <a:extLst>
              <a:ext uri="{FF2B5EF4-FFF2-40B4-BE49-F238E27FC236}">
                <a16:creationId xmlns:a16="http://schemas.microsoft.com/office/drawing/2014/main" id="{1B432C6F-047E-56DE-3697-087049297EBF}"/>
              </a:ext>
            </a:extLst>
          </p:cNvPr>
          <p:cNvGrpSpPr/>
          <p:nvPr/>
        </p:nvGrpSpPr>
        <p:grpSpPr>
          <a:xfrm>
            <a:off x="150496" y="1539639"/>
            <a:ext cx="11503073" cy="1752339"/>
            <a:chOff x="-22033" y="2005757"/>
            <a:chExt cx="11503073" cy="1752339"/>
          </a:xfrm>
        </p:grpSpPr>
        <p:sp>
          <p:nvSpPr>
            <p:cNvPr id="8" name="TextBox 7">
              <a:extLst>
                <a:ext uri="{FF2B5EF4-FFF2-40B4-BE49-F238E27FC236}">
                  <a16:creationId xmlns:a16="http://schemas.microsoft.com/office/drawing/2014/main" id="{034C9012-71C7-18C1-07AF-2F544209C59F}"/>
                </a:ext>
              </a:extLst>
            </p:cNvPr>
            <p:cNvSpPr txBox="1"/>
            <p:nvPr/>
          </p:nvSpPr>
          <p:spPr>
            <a:xfrm>
              <a:off x="1466490" y="2005757"/>
              <a:ext cx="10014550" cy="1752339"/>
            </a:xfrm>
            <a:prstGeom prst="rect">
              <a:avLst/>
            </a:prstGeom>
            <a:noFill/>
          </p:spPr>
          <p:txBody>
            <a:bodyPr wrap="square">
              <a:spAutoFit/>
            </a:bodyPr>
            <a:lstStyle/>
            <a:p>
              <a:pPr algn="just">
                <a:lnSpc>
                  <a:spcPct val="150000"/>
                </a:lnSpc>
              </a:pPr>
              <a:r>
                <a:rPr lang="nl-NL" sz="2500">
                  <a:effectLst/>
                  <a:latin typeface="Arial" panose="020B0604020202020204" pitchFamily="34" charset="0"/>
                  <a:ea typeface="Times New Roman" panose="02020603050405020304" pitchFamily="18" charset="0"/>
                  <a:cs typeface="Arial" panose="020B0604020202020204" pitchFamily="34" charset="0"/>
                </a:rPr>
                <a:t>Hình hộp chữ nhật (Hình 2.8) là hình ba chiều, biểu thị các kích thước chiều dài, chiều cao và chiều rộng của nó. Độ dài đoạn chiều rộng b (nghiêng 45</a:t>
              </a:r>
              <a:r>
                <a:rPr lang="nl-NL" sz="2500" baseline="30000">
                  <a:effectLst/>
                  <a:latin typeface="Arial" panose="020B0604020202020204" pitchFamily="34" charset="0"/>
                  <a:ea typeface="Times New Roman" panose="02020603050405020304" pitchFamily="18" charset="0"/>
                  <a:cs typeface="Arial" panose="020B0604020202020204" pitchFamily="34" charset="0"/>
                </a:rPr>
                <a:t>o</a:t>
              </a:r>
              <a:r>
                <a:rPr lang="nl-NL" sz="2500">
                  <a:effectLst/>
                  <a:latin typeface="Arial" panose="020B0604020202020204" pitchFamily="34" charset="0"/>
                  <a:ea typeface="Times New Roman" panose="02020603050405020304" pitchFamily="18" charset="0"/>
                  <a:cs typeface="Arial" panose="020B0604020202020204" pitchFamily="34" charset="0"/>
                </a:rPr>
                <a:t>) được vẽ 0,5b nhưng vẫn ghi kích thước là b</a:t>
              </a:r>
              <a:endParaRPr lang="en-US" sz="2500">
                <a:latin typeface="Arial" panose="020B0604020202020204" pitchFamily="34" charset="0"/>
                <a:cs typeface="Arial" panose="020B0604020202020204" pitchFamily="34" charset="0"/>
              </a:endParaRPr>
            </a:p>
          </p:txBody>
        </p:sp>
        <p:pic>
          <p:nvPicPr>
            <p:cNvPr id="2" name="Picture 3">
              <a:extLst>
                <a:ext uri="{FF2B5EF4-FFF2-40B4-BE49-F238E27FC236}">
                  <a16:creationId xmlns:a16="http://schemas.microsoft.com/office/drawing/2014/main" id="{F307278B-CFF7-796A-3882-A88BC548440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033" y="2346490"/>
              <a:ext cx="1465985" cy="1271742"/>
            </a:xfrm>
            <a:prstGeom prst="rect">
              <a:avLst/>
            </a:prstGeom>
          </p:spPr>
        </p:pic>
      </p:grpSp>
      <p:pic>
        <p:nvPicPr>
          <p:cNvPr id="12" name="Picture 11">
            <a:extLst>
              <a:ext uri="{FF2B5EF4-FFF2-40B4-BE49-F238E27FC236}">
                <a16:creationId xmlns:a16="http://schemas.microsoft.com/office/drawing/2014/main" id="{80146F2F-665E-5637-7D4D-EACB708EAE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71083" y="3560127"/>
            <a:ext cx="7849833" cy="3114136"/>
          </a:xfrm>
          <a:prstGeom prst="rect">
            <a:avLst/>
          </a:prstGeom>
        </p:spPr>
      </p:pic>
    </p:spTree>
    <p:extLst>
      <p:ext uri="{BB962C8B-B14F-4D97-AF65-F5344CB8AC3E}">
        <p14:creationId xmlns:p14="http://schemas.microsoft.com/office/powerpoint/2010/main" val="3439169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4. HÌNH CHIẾU KHỐI TRÒN XOAY</a:t>
            </a:r>
          </a:p>
        </p:txBody>
      </p:sp>
      <p:sp>
        <p:nvSpPr>
          <p:cNvPr id="14" name="TextBox 13">
            <a:extLst>
              <a:ext uri="{FF2B5EF4-FFF2-40B4-BE49-F238E27FC236}">
                <a16:creationId xmlns:a16="http://schemas.microsoft.com/office/drawing/2014/main" id="{45AE95E6-6D56-001A-4220-85DDB07CC20D}"/>
              </a:ext>
            </a:extLst>
          </p:cNvPr>
          <p:cNvSpPr txBox="1"/>
          <p:nvPr/>
        </p:nvSpPr>
        <p:spPr>
          <a:xfrm>
            <a:off x="2684892" y="994745"/>
            <a:ext cx="6107502" cy="553998"/>
          </a:xfrm>
          <a:prstGeom prst="rect">
            <a:avLst/>
          </a:prstGeom>
          <a:noFill/>
        </p:spPr>
        <p:txBody>
          <a:bodyPr wrap="square">
            <a:spAutoFit/>
          </a:bodyPr>
          <a:lstStyle/>
          <a:p>
            <a:pPr algn="ctr"/>
            <a:r>
              <a:rPr lang="en-US" sz="3000" b="1">
                <a:solidFill>
                  <a:srgbClr val="C00000"/>
                </a:solidFill>
                <a:latin typeface="Arial" panose="020B0604020202020204" pitchFamily="34" charset="0"/>
                <a:cs typeface="Arial" panose="020B0604020202020204" pitchFamily="34" charset="0"/>
              </a:rPr>
              <a:t>4.1. Khối tròn xoay</a:t>
            </a:r>
          </a:p>
        </p:txBody>
      </p:sp>
      <p:sp>
        <p:nvSpPr>
          <p:cNvPr id="16" name="TextBox 15">
            <a:extLst>
              <a:ext uri="{FF2B5EF4-FFF2-40B4-BE49-F238E27FC236}">
                <a16:creationId xmlns:a16="http://schemas.microsoft.com/office/drawing/2014/main" id="{C4B99491-2173-2292-FCA0-4F32820D69C7}"/>
              </a:ext>
            </a:extLst>
          </p:cNvPr>
          <p:cNvSpPr txBox="1"/>
          <p:nvPr/>
        </p:nvSpPr>
        <p:spPr>
          <a:xfrm>
            <a:off x="570062" y="1637713"/>
            <a:ext cx="11378242" cy="598177"/>
          </a:xfrm>
          <a:prstGeom prst="rect">
            <a:avLst/>
          </a:prstGeom>
          <a:noFill/>
        </p:spPr>
        <p:txBody>
          <a:bodyPr wrap="square">
            <a:spAutoFit/>
          </a:bodyPr>
          <a:lstStyle/>
          <a:p>
            <a:pPr algn="ctr">
              <a:lnSpc>
                <a:spcPct val="150000"/>
              </a:lnSpc>
            </a:pPr>
            <a:r>
              <a:rPr lang="en-US" sz="2500">
                <a:latin typeface="Arial" panose="020B0604020202020204" pitchFamily="34" charset="0"/>
                <a:cs typeface="Arial" panose="020B0604020202020204" pitchFamily="34" charset="0"/>
              </a:rPr>
              <a:t>Đọc nội dung mục 4 SGK trang 13, quan sát Hình 2.9 và trả lời các câu hỏi:</a:t>
            </a:r>
          </a:p>
        </p:txBody>
      </p:sp>
      <p:pic>
        <p:nvPicPr>
          <p:cNvPr id="18" name="Picture 17">
            <a:extLst>
              <a:ext uri="{FF2B5EF4-FFF2-40B4-BE49-F238E27FC236}">
                <a16:creationId xmlns:a16="http://schemas.microsoft.com/office/drawing/2014/main" id="{731519E2-3B73-56A6-9881-68849D55F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343" y="3835010"/>
            <a:ext cx="5694599" cy="2907299"/>
          </a:xfrm>
          <a:prstGeom prst="rect">
            <a:avLst/>
          </a:prstGeom>
        </p:spPr>
      </p:pic>
      <p:grpSp>
        <p:nvGrpSpPr>
          <p:cNvPr id="22" name="Group 21">
            <a:extLst>
              <a:ext uri="{FF2B5EF4-FFF2-40B4-BE49-F238E27FC236}">
                <a16:creationId xmlns:a16="http://schemas.microsoft.com/office/drawing/2014/main" id="{7316FA26-4935-34BD-860A-06AB7E431DE5}"/>
              </a:ext>
            </a:extLst>
          </p:cNvPr>
          <p:cNvGrpSpPr/>
          <p:nvPr/>
        </p:nvGrpSpPr>
        <p:grpSpPr>
          <a:xfrm>
            <a:off x="2060314" y="2464682"/>
            <a:ext cx="8071371" cy="1175258"/>
            <a:chOff x="6259183" y="3500153"/>
            <a:chExt cx="8071371" cy="1175258"/>
          </a:xfrm>
        </p:grpSpPr>
        <p:sp>
          <p:nvSpPr>
            <p:cNvPr id="20" name="TextBox 19">
              <a:extLst>
                <a:ext uri="{FF2B5EF4-FFF2-40B4-BE49-F238E27FC236}">
                  <a16:creationId xmlns:a16="http://schemas.microsoft.com/office/drawing/2014/main" id="{3BFC8136-758E-CFFB-F310-E4503BF7129C}"/>
                </a:ext>
              </a:extLst>
            </p:cNvPr>
            <p:cNvSpPr txBox="1"/>
            <p:nvPr/>
          </p:nvSpPr>
          <p:spPr>
            <a:xfrm>
              <a:off x="7509934" y="3500153"/>
              <a:ext cx="6820620" cy="1175258"/>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500"/>
                <a:t>Khối tròn xoay là gì?</a:t>
              </a:r>
            </a:p>
            <a:p>
              <a:pPr marL="342900" indent="-342900" algn="just">
                <a:lnSpc>
                  <a:spcPct val="150000"/>
                </a:lnSpc>
                <a:buFont typeface="Arial" panose="020B0604020202020204" pitchFamily="34" charset="0"/>
                <a:buChar char="•"/>
              </a:pPr>
              <a:r>
                <a:rPr lang="vi-VN" sz="2500"/>
                <a:t>Kể tên một số khối tròn xoay thường gặp</a:t>
              </a:r>
            </a:p>
          </p:txBody>
        </p:sp>
        <p:pic>
          <p:nvPicPr>
            <p:cNvPr id="21" name="Picture 2">
              <a:extLst>
                <a:ext uri="{FF2B5EF4-FFF2-40B4-BE49-F238E27FC236}">
                  <a16:creationId xmlns:a16="http://schemas.microsoft.com/office/drawing/2014/main" id="{6E2B3DDD-806B-CDB1-6B82-4D5AD5E03FF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59183" y="3599724"/>
              <a:ext cx="1108278" cy="1022386"/>
            </a:xfrm>
            <a:prstGeom prst="rect">
              <a:avLst/>
            </a:prstGeom>
          </p:spPr>
        </p:pic>
      </p:grpSp>
    </p:spTree>
    <p:extLst>
      <p:ext uri="{BB962C8B-B14F-4D97-AF65-F5344CB8AC3E}">
        <p14:creationId xmlns:p14="http://schemas.microsoft.com/office/powerpoint/2010/main" val="7975088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068A-986B-20DB-5291-E6E7E2FA91BC}"/>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0DCF963-A571-9A52-6397-4748EA245366}"/>
              </a:ext>
            </a:extLst>
          </p:cNvPr>
          <p:cNvSpPr/>
          <p:nvPr/>
        </p:nvSpPr>
        <p:spPr>
          <a:xfrm>
            <a:off x="11277600" y="594360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D60C6D-4D11-DD66-9C5C-14FECAFA41B5}"/>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2E734D-1600-4FFA-5B4F-85C3E808A3A8}"/>
              </a:ext>
            </a:extLst>
          </p:cNvPr>
          <p:cNvSpPr/>
          <p:nvPr/>
        </p:nvSpPr>
        <p:spPr>
          <a:xfrm>
            <a:off x="10820400" y="54864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6C92721-4B12-183B-7C8B-C2B78981DF94}"/>
              </a:ext>
            </a:extLst>
          </p:cNvPr>
          <p:cNvPicPr>
            <a:picLocks noChangeAspect="1"/>
          </p:cNvPicPr>
          <p:nvPr/>
        </p:nvPicPr>
        <p:blipFill>
          <a:blip r:embed="rId2">
            <a:alphaModFix amt="35000"/>
          </a:blip>
          <a:stretch>
            <a:fillRect/>
          </a:stretch>
        </p:blipFill>
        <p:spPr>
          <a:xfrm>
            <a:off x="5711390" y="0"/>
            <a:ext cx="6480610" cy="4444369"/>
          </a:xfrm>
          <a:prstGeom prst="rect">
            <a:avLst/>
          </a:prstGeom>
        </p:spPr>
      </p:pic>
      <p:pic>
        <p:nvPicPr>
          <p:cNvPr id="15" name="Picture 14">
            <a:extLst>
              <a:ext uri="{FF2B5EF4-FFF2-40B4-BE49-F238E27FC236}">
                <a16:creationId xmlns:a16="http://schemas.microsoft.com/office/drawing/2014/main" id="{F0FAEA24-A864-E663-B897-C90A09C9B7A8}"/>
              </a:ext>
            </a:extLst>
          </p:cNvPr>
          <p:cNvPicPr>
            <a:picLocks noChangeAspect="1"/>
          </p:cNvPicPr>
          <p:nvPr/>
        </p:nvPicPr>
        <p:blipFill>
          <a:blip r:embed="rId3">
            <a:alphaModFix amt="35000"/>
          </a:blip>
          <a:stretch>
            <a:fillRect/>
          </a:stretch>
        </p:blipFill>
        <p:spPr>
          <a:xfrm>
            <a:off x="0" y="2413631"/>
            <a:ext cx="6480610" cy="4444369"/>
          </a:xfrm>
          <a:prstGeom prst="rect">
            <a:avLst/>
          </a:prstGeom>
        </p:spPr>
      </p:pic>
      <p:cxnSp>
        <p:nvCxnSpPr>
          <p:cNvPr id="17" name="Straight Connector 16">
            <a:extLst>
              <a:ext uri="{FF2B5EF4-FFF2-40B4-BE49-F238E27FC236}">
                <a16:creationId xmlns:a16="http://schemas.microsoft.com/office/drawing/2014/main" id="{B8B055B0-349A-534E-9E5D-E061C3A35064}"/>
              </a:ext>
            </a:extLst>
          </p:cNvPr>
          <p:cNvCxnSpPr>
            <a:cxnSpLocks/>
          </p:cNvCxnSpPr>
          <p:nvPr/>
        </p:nvCxnSpPr>
        <p:spPr>
          <a:xfrm>
            <a:off x="0" y="3881886"/>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003E870-EF95-72C6-04EE-A73552254AB3}"/>
              </a:ext>
            </a:extLst>
          </p:cNvPr>
          <p:cNvSpPr txBox="1"/>
          <p:nvPr/>
        </p:nvSpPr>
        <p:spPr>
          <a:xfrm>
            <a:off x="1240398" y="1315871"/>
            <a:ext cx="9711203" cy="2908489"/>
          </a:xfrm>
          <a:prstGeom prst="rect">
            <a:avLst/>
          </a:prstGeom>
          <a:noFill/>
        </p:spPr>
        <p:txBody>
          <a:bodyPr wrap="square" rtlCol="0">
            <a:spAutoFit/>
          </a:bodyPr>
          <a:lstStyle/>
          <a:p>
            <a:pPr algn="ctr">
              <a:lnSpc>
                <a:spcPct val="150000"/>
              </a:lnSpc>
            </a:pPr>
            <a:r>
              <a:rPr lang="nl-NL" sz="5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2: </a:t>
            </a:r>
          </a:p>
          <a:p>
            <a:pPr algn="ctr">
              <a:lnSpc>
                <a:spcPct val="150000"/>
              </a:lnSpc>
            </a:pPr>
            <a:r>
              <a:rPr lang="nl-NL" sz="5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 CHIẾU VUÔNG GÓC </a:t>
            </a:r>
            <a:endParaRPr lang="en-US" sz="5500" b="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a:p>
        </p:txBody>
      </p:sp>
    </p:spTree>
    <p:extLst>
      <p:ext uri="{BB962C8B-B14F-4D97-AF65-F5344CB8AC3E}">
        <p14:creationId xmlns:p14="http://schemas.microsoft.com/office/powerpoint/2010/main" val="15311016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4. HÌNH CHIẾU KHỐI TRÒN XOAY</a:t>
            </a:r>
          </a:p>
        </p:txBody>
      </p:sp>
      <p:sp>
        <p:nvSpPr>
          <p:cNvPr id="16" name="TextBox 15">
            <a:extLst>
              <a:ext uri="{FF2B5EF4-FFF2-40B4-BE49-F238E27FC236}">
                <a16:creationId xmlns:a16="http://schemas.microsoft.com/office/drawing/2014/main" id="{C4B99491-2173-2292-FCA0-4F32820D69C7}"/>
              </a:ext>
            </a:extLst>
          </p:cNvPr>
          <p:cNvSpPr txBox="1"/>
          <p:nvPr/>
        </p:nvSpPr>
        <p:spPr>
          <a:xfrm>
            <a:off x="653091" y="1390730"/>
            <a:ext cx="10885817" cy="175233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500" b="1">
                <a:latin typeface="Arial" panose="020B0604020202020204" pitchFamily="34" charset="0"/>
                <a:cs typeface="Arial" panose="020B0604020202020204" pitchFamily="34" charset="0"/>
              </a:rPr>
              <a:t>Khái niệm: </a:t>
            </a:r>
            <a:r>
              <a:rPr lang="nl-NL" sz="2500">
                <a:effectLst/>
                <a:latin typeface="Arial" panose="020B0604020202020204" pitchFamily="34" charset="0"/>
                <a:ea typeface="Times New Roman" panose="02020603050405020304" pitchFamily="18" charset="0"/>
                <a:cs typeface="Arial" panose="020B0604020202020204" pitchFamily="34" charset="0"/>
              </a:rPr>
              <a:t>Khối tròn xoay được tạo thành khi quay một hình phẳng quanh một trục cố định (trục quay) của hình.</a:t>
            </a:r>
          </a:p>
          <a:p>
            <a:pPr marL="342900" indent="-342900" algn="just">
              <a:lnSpc>
                <a:spcPct val="150000"/>
              </a:lnSpc>
              <a:buFont typeface="Arial" panose="020B0604020202020204" pitchFamily="34" charset="0"/>
              <a:buChar char="•"/>
            </a:pPr>
            <a:r>
              <a:rPr lang="nl-NL" sz="2500" b="1">
                <a:latin typeface="Arial" panose="020B0604020202020204" pitchFamily="34" charset="0"/>
                <a:cs typeface="Arial" panose="020B0604020202020204" pitchFamily="34" charset="0"/>
              </a:rPr>
              <a:t>Một số khối tròn xoay thường gặp: </a:t>
            </a:r>
            <a:endParaRPr lang="en-US" sz="2500" b="1">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E2C017B-A492-68AE-D66A-D056858D56C9}"/>
              </a:ext>
            </a:extLst>
          </p:cNvPr>
          <p:cNvPicPr>
            <a:picLocks noChangeAspect="1"/>
          </p:cNvPicPr>
          <p:nvPr/>
        </p:nvPicPr>
        <p:blipFill rotWithShape="1">
          <a:blip r:embed="rId2">
            <a:extLst>
              <a:ext uri="{28A0092B-C50C-407E-A947-70E740481C1C}">
                <a14:useLocalDpi xmlns:a14="http://schemas.microsoft.com/office/drawing/2010/main" val="0"/>
              </a:ext>
            </a:extLst>
          </a:blip>
          <a:srcRect t="3605" r="65804" b="23443"/>
          <a:stretch/>
        </p:blipFill>
        <p:spPr>
          <a:xfrm>
            <a:off x="657402" y="3277215"/>
            <a:ext cx="2463562" cy="2908794"/>
          </a:xfrm>
          <a:prstGeom prst="rect">
            <a:avLst/>
          </a:prstGeom>
        </p:spPr>
      </p:pic>
      <p:pic>
        <p:nvPicPr>
          <p:cNvPr id="15" name="Picture 14">
            <a:extLst>
              <a:ext uri="{FF2B5EF4-FFF2-40B4-BE49-F238E27FC236}">
                <a16:creationId xmlns:a16="http://schemas.microsoft.com/office/drawing/2014/main" id="{8A2AE467-DA69-10DD-17AE-62638D0806F9}"/>
              </a:ext>
            </a:extLst>
          </p:cNvPr>
          <p:cNvPicPr>
            <a:picLocks noChangeAspect="1"/>
          </p:cNvPicPr>
          <p:nvPr/>
        </p:nvPicPr>
        <p:blipFill rotWithShape="1">
          <a:blip r:embed="rId2">
            <a:extLst>
              <a:ext uri="{28A0092B-C50C-407E-A947-70E740481C1C}">
                <a14:useLocalDpi xmlns:a14="http://schemas.microsoft.com/office/drawing/2010/main" val="0"/>
              </a:ext>
            </a:extLst>
          </a:blip>
          <a:srcRect l="32885" t="2877" r="32919" b="25443"/>
          <a:stretch/>
        </p:blipFill>
        <p:spPr>
          <a:xfrm>
            <a:off x="4664014" y="3311109"/>
            <a:ext cx="2507259" cy="2908794"/>
          </a:xfrm>
          <a:prstGeom prst="rect">
            <a:avLst/>
          </a:prstGeom>
        </p:spPr>
      </p:pic>
      <p:pic>
        <p:nvPicPr>
          <p:cNvPr id="17" name="Picture 16">
            <a:extLst>
              <a:ext uri="{FF2B5EF4-FFF2-40B4-BE49-F238E27FC236}">
                <a16:creationId xmlns:a16="http://schemas.microsoft.com/office/drawing/2014/main" id="{10B437F7-32A5-C104-987B-D273A2956B24}"/>
              </a:ext>
            </a:extLst>
          </p:cNvPr>
          <p:cNvPicPr>
            <a:picLocks noChangeAspect="1"/>
          </p:cNvPicPr>
          <p:nvPr/>
        </p:nvPicPr>
        <p:blipFill rotWithShape="1">
          <a:blip r:embed="rId2">
            <a:extLst>
              <a:ext uri="{28A0092B-C50C-407E-A947-70E740481C1C}">
                <a14:useLocalDpi xmlns:a14="http://schemas.microsoft.com/office/drawing/2010/main" val="0"/>
              </a:ext>
            </a:extLst>
          </a:blip>
          <a:srcRect l="68122" r="-2318" b="23443"/>
          <a:stretch/>
        </p:blipFill>
        <p:spPr>
          <a:xfrm>
            <a:off x="9118841" y="2979371"/>
            <a:ext cx="2587925" cy="3206638"/>
          </a:xfrm>
          <a:prstGeom prst="rect">
            <a:avLst/>
          </a:prstGeom>
        </p:spPr>
      </p:pic>
      <p:sp>
        <p:nvSpPr>
          <p:cNvPr id="19" name="Rectangle: Rounded Corners 18">
            <a:extLst>
              <a:ext uri="{FF2B5EF4-FFF2-40B4-BE49-F238E27FC236}">
                <a16:creationId xmlns:a16="http://schemas.microsoft.com/office/drawing/2014/main" id="{14C3FFB6-5427-9507-FEEB-8A579C736C32}"/>
              </a:ext>
            </a:extLst>
          </p:cNvPr>
          <p:cNvSpPr/>
          <p:nvPr/>
        </p:nvSpPr>
        <p:spPr>
          <a:xfrm>
            <a:off x="884206" y="6245700"/>
            <a:ext cx="2009954" cy="491357"/>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Arial" panose="020B0604020202020204" pitchFamily="34" charset="0"/>
                <a:cs typeface="Arial" panose="020B0604020202020204" pitchFamily="34" charset="0"/>
              </a:rPr>
              <a:t>Khối trụ </a:t>
            </a:r>
          </a:p>
        </p:txBody>
      </p:sp>
      <p:sp>
        <p:nvSpPr>
          <p:cNvPr id="23" name="Rectangle: Rounded Corners 22">
            <a:extLst>
              <a:ext uri="{FF2B5EF4-FFF2-40B4-BE49-F238E27FC236}">
                <a16:creationId xmlns:a16="http://schemas.microsoft.com/office/drawing/2014/main" id="{4ED2D235-1C90-4846-C787-D6971C88B3D1}"/>
              </a:ext>
            </a:extLst>
          </p:cNvPr>
          <p:cNvSpPr/>
          <p:nvPr/>
        </p:nvSpPr>
        <p:spPr>
          <a:xfrm>
            <a:off x="4912666" y="6245700"/>
            <a:ext cx="2009954" cy="491357"/>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Arial" panose="020B0604020202020204" pitchFamily="34" charset="0"/>
                <a:cs typeface="Arial" panose="020B0604020202020204" pitchFamily="34" charset="0"/>
              </a:rPr>
              <a:t>Khối chóp </a:t>
            </a:r>
          </a:p>
        </p:txBody>
      </p:sp>
      <p:sp>
        <p:nvSpPr>
          <p:cNvPr id="24" name="Rectangle: Rounded Corners 23">
            <a:extLst>
              <a:ext uri="{FF2B5EF4-FFF2-40B4-BE49-F238E27FC236}">
                <a16:creationId xmlns:a16="http://schemas.microsoft.com/office/drawing/2014/main" id="{5BC3C504-204D-2DB7-5788-22DCA8933D3B}"/>
              </a:ext>
            </a:extLst>
          </p:cNvPr>
          <p:cNvSpPr/>
          <p:nvPr/>
        </p:nvSpPr>
        <p:spPr>
          <a:xfrm>
            <a:off x="9297840" y="6246799"/>
            <a:ext cx="2009954" cy="491357"/>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Arial" panose="020B0604020202020204" pitchFamily="34" charset="0"/>
                <a:cs typeface="Arial" panose="020B0604020202020204" pitchFamily="34" charset="0"/>
              </a:rPr>
              <a:t>Khối cầu </a:t>
            </a:r>
          </a:p>
        </p:txBody>
      </p:sp>
    </p:spTree>
    <p:extLst>
      <p:ext uri="{BB962C8B-B14F-4D97-AF65-F5344CB8AC3E}">
        <p14:creationId xmlns:p14="http://schemas.microsoft.com/office/powerpoint/2010/main" val="3499013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4. HÌNH CHIẾU KHỐI TRÒN XOAY</a:t>
            </a:r>
          </a:p>
        </p:txBody>
      </p:sp>
      <p:sp>
        <p:nvSpPr>
          <p:cNvPr id="16" name="TextBox 15">
            <a:extLst>
              <a:ext uri="{FF2B5EF4-FFF2-40B4-BE49-F238E27FC236}">
                <a16:creationId xmlns:a16="http://schemas.microsoft.com/office/drawing/2014/main" id="{C4B99491-2173-2292-FCA0-4F32820D69C7}"/>
              </a:ext>
            </a:extLst>
          </p:cNvPr>
          <p:cNvSpPr txBox="1"/>
          <p:nvPr/>
        </p:nvSpPr>
        <p:spPr>
          <a:xfrm>
            <a:off x="653091" y="1082439"/>
            <a:ext cx="10885817" cy="598177"/>
          </a:xfrm>
          <a:prstGeom prst="rect">
            <a:avLst/>
          </a:prstGeom>
          <a:noFill/>
        </p:spPr>
        <p:txBody>
          <a:bodyPr wrap="square">
            <a:spAutoFit/>
          </a:bodyPr>
          <a:lstStyle/>
          <a:p>
            <a:pPr algn="ctr">
              <a:lnSpc>
                <a:spcPct val="150000"/>
              </a:lnSpc>
            </a:pPr>
            <a:r>
              <a:rPr lang="en-US" sz="2500">
                <a:latin typeface="Arial" panose="020B0604020202020204" pitchFamily="34" charset="0"/>
                <a:cs typeface="Arial" panose="020B0604020202020204" pitchFamily="34" charset="0"/>
              </a:rPr>
              <a:t>Câu hỏi Khám phá 10, 11 SGK trang 13:</a:t>
            </a:r>
          </a:p>
        </p:txBody>
      </p:sp>
      <p:grpSp>
        <p:nvGrpSpPr>
          <p:cNvPr id="15" name="Group 14">
            <a:extLst>
              <a:ext uri="{FF2B5EF4-FFF2-40B4-BE49-F238E27FC236}">
                <a16:creationId xmlns:a16="http://schemas.microsoft.com/office/drawing/2014/main" id="{CAA868EF-25B0-4EC7-B51C-728F4DCD3E95}"/>
              </a:ext>
            </a:extLst>
          </p:cNvPr>
          <p:cNvGrpSpPr/>
          <p:nvPr/>
        </p:nvGrpSpPr>
        <p:grpSpPr>
          <a:xfrm>
            <a:off x="466294" y="1785668"/>
            <a:ext cx="11268506" cy="1854931"/>
            <a:chOff x="98952" y="2286000"/>
            <a:chExt cx="11268506" cy="1854931"/>
          </a:xfrm>
        </p:grpSpPr>
        <p:sp>
          <p:nvSpPr>
            <p:cNvPr id="13" name="TextBox 12">
              <a:extLst>
                <a:ext uri="{FF2B5EF4-FFF2-40B4-BE49-F238E27FC236}">
                  <a16:creationId xmlns:a16="http://schemas.microsoft.com/office/drawing/2014/main" id="{F5483F36-7A49-9810-F6B6-7AB85DE77164}"/>
                </a:ext>
              </a:extLst>
            </p:cNvPr>
            <p:cNvSpPr txBox="1"/>
            <p:nvPr/>
          </p:nvSpPr>
          <p:spPr>
            <a:xfrm>
              <a:off x="1150908" y="2286000"/>
              <a:ext cx="10216550" cy="1854931"/>
            </a:xfrm>
            <a:prstGeom prst="rect">
              <a:avLst/>
            </a:prstGeom>
            <a:noFill/>
          </p:spPr>
          <p:txBody>
            <a:bodyPr wrap="square">
              <a:spAutoFit/>
            </a:bodyPr>
            <a:lstStyle/>
            <a:p>
              <a:pPr marL="0" marR="0" algn="just">
                <a:lnSpc>
                  <a:spcPct val="150000"/>
                </a:lnSpc>
                <a:spcBef>
                  <a:spcPts val="0"/>
                </a:spcBef>
                <a:spcAft>
                  <a:spcPts val="800"/>
                </a:spcAft>
              </a:pPr>
              <a:r>
                <a:rPr lang="nl-NL" sz="2500" i="1">
                  <a:effectLst/>
                  <a:latin typeface="Arial" panose="020B0604020202020204" pitchFamily="34" charset="0"/>
                  <a:ea typeface="Times New Roman" panose="02020603050405020304" pitchFamily="18" charset="0"/>
                  <a:cs typeface="Arial" panose="020B0604020202020204" pitchFamily="34" charset="0"/>
                </a:rPr>
                <a:t>10. Hãy nhận xét hình dạng của hình phẳng (đường gạch chéo) ở mỗi trường hợp trong Hình 2.9.</a:t>
              </a:r>
              <a:endParaRPr lang="en-US" sz="2500" i="1">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2500" i="1">
                  <a:effectLst/>
                  <a:latin typeface="Arial" panose="020B0604020202020204" pitchFamily="34" charset="0"/>
                  <a:ea typeface="Times New Roman" panose="02020603050405020304" pitchFamily="18" charset="0"/>
                  <a:cs typeface="Arial" panose="020B0604020202020204" pitchFamily="34" charset="0"/>
                </a:rPr>
                <a:t>11. Hãy kể tên một số vật dụng có dạng khối tròn xoay trong đời sống. </a:t>
              </a:r>
              <a:endParaRPr lang="en-US" sz="2500" i="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a:extLst>
                <a:ext uri="{FF2B5EF4-FFF2-40B4-BE49-F238E27FC236}">
                  <a16:creationId xmlns:a16="http://schemas.microsoft.com/office/drawing/2014/main" id="{91FDAD45-714D-7D68-922E-15232BDC729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8952" y="2702272"/>
              <a:ext cx="1108278" cy="1022386"/>
            </a:xfrm>
            <a:prstGeom prst="rect">
              <a:avLst/>
            </a:prstGeom>
          </p:spPr>
        </p:pic>
      </p:grpSp>
      <p:pic>
        <p:nvPicPr>
          <p:cNvPr id="17" name="Picture 16">
            <a:extLst>
              <a:ext uri="{FF2B5EF4-FFF2-40B4-BE49-F238E27FC236}">
                <a16:creationId xmlns:a16="http://schemas.microsoft.com/office/drawing/2014/main" id="{D6E625CC-F37F-B118-E25E-1361165A6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2418" y="3678728"/>
            <a:ext cx="5875756" cy="2999787"/>
          </a:xfrm>
          <a:prstGeom prst="rect">
            <a:avLst/>
          </a:prstGeom>
        </p:spPr>
      </p:pic>
    </p:spTree>
    <p:extLst>
      <p:ext uri="{BB962C8B-B14F-4D97-AF65-F5344CB8AC3E}">
        <p14:creationId xmlns:p14="http://schemas.microsoft.com/office/powerpoint/2010/main" val="29945724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4. HÌNH CHIẾU KHỐI TRÒN XOAY</a:t>
            </a:r>
          </a:p>
        </p:txBody>
      </p:sp>
      <p:sp>
        <p:nvSpPr>
          <p:cNvPr id="16" name="TextBox 15">
            <a:extLst>
              <a:ext uri="{FF2B5EF4-FFF2-40B4-BE49-F238E27FC236}">
                <a16:creationId xmlns:a16="http://schemas.microsoft.com/office/drawing/2014/main" id="{C4B99491-2173-2292-FCA0-4F32820D69C7}"/>
              </a:ext>
            </a:extLst>
          </p:cNvPr>
          <p:cNvSpPr txBox="1"/>
          <p:nvPr/>
        </p:nvSpPr>
        <p:spPr>
          <a:xfrm>
            <a:off x="653091" y="1082439"/>
            <a:ext cx="10885817" cy="598177"/>
          </a:xfrm>
          <a:prstGeom prst="rect">
            <a:avLst/>
          </a:prstGeom>
          <a:noFill/>
        </p:spPr>
        <p:txBody>
          <a:bodyPr wrap="square">
            <a:spAutoFit/>
          </a:bodyPr>
          <a:lstStyle/>
          <a:p>
            <a:pPr algn="ctr">
              <a:lnSpc>
                <a:spcPct val="150000"/>
              </a:lnSpc>
            </a:pPr>
            <a:r>
              <a:rPr lang="en-US" sz="2500" u="sng">
                <a:latin typeface="Arial" panose="020B0604020202020204" pitchFamily="34" charset="0"/>
                <a:cs typeface="Arial" panose="020B0604020202020204" pitchFamily="34" charset="0"/>
              </a:rPr>
              <a:t>Trả lời câu hỏi Khám phá 10, 11 SGK trang 13:</a:t>
            </a:r>
          </a:p>
        </p:txBody>
      </p:sp>
      <p:sp>
        <p:nvSpPr>
          <p:cNvPr id="3" name="TextBox 2">
            <a:extLst>
              <a:ext uri="{FF2B5EF4-FFF2-40B4-BE49-F238E27FC236}">
                <a16:creationId xmlns:a16="http://schemas.microsoft.com/office/drawing/2014/main" id="{250EBAC0-4D0C-B77E-996E-A89E0CAC2F7F}"/>
              </a:ext>
            </a:extLst>
          </p:cNvPr>
          <p:cNvSpPr txBox="1"/>
          <p:nvPr/>
        </p:nvSpPr>
        <p:spPr>
          <a:xfrm>
            <a:off x="889239" y="2012210"/>
            <a:ext cx="10739887" cy="4060663"/>
          </a:xfrm>
          <a:prstGeom prst="rect">
            <a:avLst/>
          </a:prstGeom>
          <a:noFill/>
        </p:spPr>
        <p:txBody>
          <a:bodyPr wrap="square">
            <a:spAutoFit/>
          </a:bodyPr>
          <a:lstStyle/>
          <a:p>
            <a:pPr algn="just">
              <a:lnSpc>
                <a:spcPct val="150000"/>
              </a:lnSpc>
            </a:pPr>
            <a:r>
              <a:rPr lang="vi-VN" sz="2500"/>
              <a:t>10. </a:t>
            </a:r>
          </a:p>
          <a:p>
            <a:pPr marL="342900" indent="-342900" algn="just">
              <a:lnSpc>
                <a:spcPct val="150000"/>
              </a:lnSpc>
              <a:buFont typeface="Wingdings" panose="05000000000000000000" pitchFamily="2" charset="2"/>
              <a:buChar char="§"/>
            </a:pPr>
            <a:r>
              <a:rPr lang="vi-VN" sz="2500"/>
              <a:t>Khi quay hình chữ nhật quanh một trục cố định ta được khối trụ</a:t>
            </a:r>
            <a:r>
              <a:rPr lang="en-US" sz="2500">
                <a:latin typeface="Arial" panose="020B0604020202020204" pitchFamily="34" charset="0"/>
                <a:cs typeface="Arial" panose="020B0604020202020204" pitchFamily="34" charset="0"/>
              </a:rPr>
              <a:t>.</a:t>
            </a:r>
            <a:endParaRPr lang="vi-VN" sz="250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500"/>
              <a:t>Khi quay hình tam giác vuông quanh một trục cố định ta được khối tròn</a:t>
            </a:r>
            <a:r>
              <a:rPr lang="en-US" sz="2500">
                <a:latin typeface="Arial" panose="020B0604020202020204" pitchFamily="34" charset="0"/>
                <a:cs typeface="Arial" panose="020B0604020202020204" pitchFamily="34" charset="0"/>
              </a:rPr>
              <a:t>.</a:t>
            </a:r>
            <a:endParaRPr lang="vi-VN" sz="250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500"/>
              <a:t>Khi quay nửa hình tròn quanh một trục cố định ta được khối cầu. </a:t>
            </a:r>
            <a:endParaRPr lang="en-US" sz="2500"/>
          </a:p>
          <a:p>
            <a:pPr algn="just">
              <a:lnSpc>
                <a:spcPct val="150000"/>
              </a:lnSpc>
            </a:pPr>
            <a:r>
              <a:rPr lang="en-US" sz="2500">
                <a:latin typeface="Arial" panose="020B0604020202020204" pitchFamily="34" charset="0"/>
                <a:cs typeface="Arial" panose="020B0604020202020204" pitchFamily="34" charset="0"/>
              </a:rPr>
              <a:t>11. </a:t>
            </a:r>
          </a:p>
          <a:p>
            <a:pPr algn="just">
              <a:lnSpc>
                <a:spcPct val="150000"/>
              </a:lnSpc>
            </a:pPr>
            <a:r>
              <a:rPr lang="vi-VN" sz="2500"/>
              <a:t>Một số vật dụng có dạng khối tròn xoay trong đời sống: Quả bóng, Trái Đất, Nón lá, Lon bia, Quả tenis,...</a:t>
            </a:r>
          </a:p>
        </p:txBody>
      </p:sp>
    </p:spTree>
    <p:extLst>
      <p:ext uri="{BB962C8B-B14F-4D97-AF65-F5344CB8AC3E}">
        <p14:creationId xmlns:p14="http://schemas.microsoft.com/office/powerpoint/2010/main" val="285435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500"/>
                                        <p:tgtEl>
                                          <p:spTgt spid="3">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6" dur="500"/>
                                        <p:tgtEl>
                                          <p:spTgt spid="3">
                                            <p:txEl>
                                              <p:pRg st="4" end="4"/>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4. HÌNH CHIẾU KHỐI TRÒN XOAY</a:t>
            </a:r>
          </a:p>
        </p:txBody>
      </p:sp>
      <p:sp>
        <p:nvSpPr>
          <p:cNvPr id="2" name="TextBox 1">
            <a:extLst>
              <a:ext uri="{FF2B5EF4-FFF2-40B4-BE49-F238E27FC236}">
                <a16:creationId xmlns:a16="http://schemas.microsoft.com/office/drawing/2014/main" id="{C57E61C3-C7AC-A836-8542-00DF944408C7}"/>
              </a:ext>
            </a:extLst>
          </p:cNvPr>
          <p:cNvSpPr txBox="1"/>
          <p:nvPr/>
        </p:nvSpPr>
        <p:spPr>
          <a:xfrm>
            <a:off x="2689604" y="1013953"/>
            <a:ext cx="6812791" cy="553998"/>
          </a:xfrm>
          <a:prstGeom prst="rect">
            <a:avLst/>
          </a:prstGeom>
          <a:noFill/>
        </p:spPr>
        <p:txBody>
          <a:bodyPr wrap="square">
            <a:spAutoFit/>
          </a:bodyPr>
          <a:lstStyle/>
          <a:p>
            <a:pPr algn="ctr"/>
            <a:r>
              <a:rPr lang="en-US" sz="3000" b="1">
                <a:solidFill>
                  <a:srgbClr val="C00000"/>
                </a:solidFill>
                <a:latin typeface="Arial" panose="020B0604020202020204" pitchFamily="34" charset="0"/>
                <a:cs typeface="Arial" panose="020B0604020202020204" pitchFamily="34" charset="0"/>
              </a:rPr>
              <a:t>4.2. Hình chiếu của khối tròn xoay</a:t>
            </a:r>
          </a:p>
        </p:txBody>
      </p:sp>
      <p:grpSp>
        <p:nvGrpSpPr>
          <p:cNvPr id="12" name="Group 11">
            <a:extLst>
              <a:ext uri="{FF2B5EF4-FFF2-40B4-BE49-F238E27FC236}">
                <a16:creationId xmlns:a16="http://schemas.microsoft.com/office/drawing/2014/main" id="{C49A65BB-A69B-1966-E182-CBA8D712AC61}"/>
              </a:ext>
            </a:extLst>
          </p:cNvPr>
          <p:cNvGrpSpPr/>
          <p:nvPr/>
        </p:nvGrpSpPr>
        <p:grpSpPr>
          <a:xfrm>
            <a:off x="667629" y="2268747"/>
            <a:ext cx="10856739" cy="1752339"/>
            <a:chOff x="241503" y="2038089"/>
            <a:chExt cx="10856739" cy="1752339"/>
          </a:xfrm>
        </p:grpSpPr>
        <p:sp>
          <p:nvSpPr>
            <p:cNvPr id="3" name="TextBox 2">
              <a:extLst>
                <a:ext uri="{FF2B5EF4-FFF2-40B4-BE49-F238E27FC236}">
                  <a16:creationId xmlns:a16="http://schemas.microsoft.com/office/drawing/2014/main" id="{250EBAC0-4D0C-B77E-996E-A89E0CAC2F7F}"/>
                </a:ext>
              </a:extLst>
            </p:cNvPr>
            <p:cNvSpPr txBox="1"/>
            <p:nvPr/>
          </p:nvSpPr>
          <p:spPr>
            <a:xfrm>
              <a:off x="1420123" y="2038089"/>
              <a:ext cx="9678119" cy="175233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500" i="1"/>
                <a:t>Hình chiếu mặt đáy của các khối tròn xoay có dạng hình gì?</a:t>
              </a:r>
            </a:p>
            <a:p>
              <a:pPr marL="342900" indent="-342900" algn="just">
                <a:lnSpc>
                  <a:spcPct val="150000"/>
                </a:lnSpc>
                <a:buFont typeface="Arial" panose="020B0604020202020204" pitchFamily="34" charset="0"/>
                <a:buChar char="•"/>
              </a:pPr>
              <a:r>
                <a:rPr lang="vi-VN" sz="2500" i="1"/>
                <a:t>Các hướng chiếu còn lại của hình trụ, hình chữ nhật, hình nón, hình cầu có dạng hình gì?</a:t>
              </a:r>
            </a:p>
          </p:txBody>
        </p:sp>
        <p:pic>
          <p:nvPicPr>
            <p:cNvPr id="8" name="Picture 2">
              <a:extLst>
                <a:ext uri="{FF2B5EF4-FFF2-40B4-BE49-F238E27FC236}">
                  <a16:creationId xmlns:a16="http://schemas.microsoft.com/office/drawing/2014/main" id="{2B28978B-B03A-C76E-2132-A12C8992963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1503" y="2403065"/>
              <a:ext cx="1108278" cy="1022386"/>
            </a:xfrm>
            <a:prstGeom prst="rect">
              <a:avLst/>
            </a:prstGeom>
          </p:spPr>
        </p:pic>
      </p:grpSp>
      <p:pic>
        <p:nvPicPr>
          <p:cNvPr id="14" name="Graphic 13" descr="Back with solid fill">
            <a:extLst>
              <a:ext uri="{FF2B5EF4-FFF2-40B4-BE49-F238E27FC236}">
                <a16:creationId xmlns:a16="http://schemas.microsoft.com/office/drawing/2014/main" id="{98645101-C2C9-82AB-5B5B-2E3DBFA09C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V="1">
            <a:off x="42825" y="5033513"/>
            <a:ext cx="914400" cy="918713"/>
          </a:xfrm>
          <a:prstGeom prst="rect">
            <a:avLst/>
          </a:prstGeom>
        </p:spPr>
      </p:pic>
      <p:sp>
        <p:nvSpPr>
          <p:cNvPr id="15" name="TextBox 14">
            <a:extLst>
              <a:ext uri="{FF2B5EF4-FFF2-40B4-BE49-F238E27FC236}">
                <a16:creationId xmlns:a16="http://schemas.microsoft.com/office/drawing/2014/main" id="{A7C50C6A-BC24-187E-F210-1AB1ED4D0162}"/>
              </a:ext>
            </a:extLst>
          </p:cNvPr>
          <p:cNvSpPr txBox="1"/>
          <p:nvPr/>
        </p:nvSpPr>
        <p:spPr>
          <a:xfrm>
            <a:off x="2110595" y="1753049"/>
            <a:ext cx="7970808" cy="477054"/>
          </a:xfrm>
          <a:prstGeom prst="rect">
            <a:avLst/>
          </a:prstGeom>
          <a:noFill/>
        </p:spPr>
        <p:txBody>
          <a:bodyPr wrap="square" rtlCol="0">
            <a:spAutoFit/>
          </a:bodyPr>
          <a:lstStyle/>
          <a:p>
            <a:pPr algn="ctr"/>
            <a:r>
              <a:rPr lang="en-US" sz="2500" b="1">
                <a:solidFill>
                  <a:schemeClr val="accent2">
                    <a:lumMod val="75000"/>
                  </a:schemeClr>
                </a:solidFill>
                <a:latin typeface="Arial" panose="020B0604020202020204" pitchFamily="34" charset="0"/>
                <a:cs typeface="Arial" panose="020B0604020202020204" pitchFamily="34" charset="0"/>
              </a:rPr>
              <a:t>THẢO LUẬN NHÓM</a:t>
            </a:r>
          </a:p>
        </p:txBody>
      </p:sp>
      <p:sp>
        <p:nvSpPr>
          <p:cNvPr id="18" name="TextBox 17">
            <a:extLst>
              <a:ext uri="{FF2B5EF4-FFF2-40B4-BE49-F238E27FC236}">
                <a16:creationId xmlns:a16="http://schemas.microsoft.com/office/drawing/2014/main" id="{0490E93C-2115-0304-5BEC-B94AAA29A281}"/>
              </a:ext>
            </a:extLst>
          </p:cNvPr>
          <p:cNvSpPr txBox="1"/>
          <p:nvPr/>
        </p:nvSpPr>
        <p:spPr>
          <a:xfrm>
            <a:off x="1043489" y="4328159"/>
            <a:ext cx="10777575" cy="232942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500"/>
              <a:t>Hình chiếu mặt đáy của các khối tròn xoay là hình tròn.</a:t>
            </a:r>
          </a:p>
          <a:p>
            <a:pPr marL="342900" indent="-342900">
              <a:lnSpc>
                <a:spcPct val="150000"/>
              </a:lnSpc>
              <a:buFont typeface="Arial" panose="020B0604020202020204" pitchFamily="34" charset="0"/>
              <a:buChar char="•"/>
            </a:pPr>
            <a:r>
              <a:rPr lang="vi-VN" sz="2500"/>
              <a:t>Các hướng chiếu còn lại của hình trụ là hình chữ nhật và của hình nón là hình tam giác cân. </a:t>
            </a:r>
          </a:p>
          <a:p>
            <a:pPr marL="342900" indent="-342900">
              <a:lnSpc>
                <a:spcPct val="150000"/>
              </a:lnSpc>
              <a:buFont typeface="Arial" panose="020B0604020202020204" pitchFamily="34" charset="0"/>
              <a:buChar char="•"/>
            </a:pPr>
            <a:r>
              <a:rPr lang="vi-VN" sz="2500"/>
              <a:t>Hình chiếu theo các hướng chiếu của hình cầu là hình tròn giống nhau. </a:t>
            </a:r>
          </a:p>
        </p:txBody>
      </p:sp>
    </p:spTree>
    <p:extLst>
      <p:ext uri="{BB962C8B-B14F-4D97-AF65-F5344CB8AC3E}">
        <p14:creationId xmlns:p14="http://schemas.microsoft.com/office/powerpoint/2010/main" val="269919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4. HÌNH CHIẾU KHỐI TRÒN XOAY</a:t>
            </a:r>
          </a:p>
        </p:txBody>
      </p:sp>
      <p:sp>
        <p:nvSpPr>
          <p:cNvPr id="16" name="TextBox 15">
            <a:extLst>
              <a:ext uri="{FF2B5EF4-FFF2-40B4-BE49-F238E27FC236}">
                <a16:creationId xmlns:a16="http://schemas.microsoft.com/office/drawing/2014/main" id="{61751F18-684C-A5FA-63A9-9D86159C43C0}"/>
              </a:ext>
            </a:extLst>
          </p:cNvPr>
          <p:cNvSpPr txBox="1"/>
          <p:nvPr/>
        </p:nvSpPr>
        <p:spPr>
          <a:xfrm>
            <a:off x="3042249" y="1247319"/>
            <a:ext cx="6107502" cy="477054"/>
          </a:xfrm>
          <a:prstGeom prst="rect">
            <a:avLst/>
          </a:prstGeom>
          <a:noFill/>
        </p:spPr>
        <p:txBody>
          <a:bodyPr wrap="square">
            <a:spAutoFit/>
          </a:bodyPr>
          <a:lstStyle/>
          <a:p>
            <a:pPr algn="ctr"/>
            <a:r>
              <a:rPr lang="nl-NL" sz="2500">
                <a:effectLst/>
                <a:latin typeface="Arial" panose="020B0604020202020204" pitchFamily="34" charset="0"/>
                <a:ea typeface="Times New Roman" panose="02020603050405020304" pitchFamily="18" charset="0"/>
                <a:cs typeface="Arial" panose="020B0604020202020204" pitchFamily="34" charset="0"/>
              </a:rPr>
              <a:t>Câu hỏi Khám phá 12 SGK trang 13:</a:t>
            </a:r>
            <a:endParaRPr lang="en-US" sz="250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57266306-E38D-E4F7-1643-2F1662E2AE0C}"/>
              </a:ext>
            </a:extLst>
          </p:cNvPr>
          <p:cNvGrpSpPr/>
          <p:nvPr/>
        </p:nvGrpSpPr>
        <p:grpSpPr>
          <a:xfrm>
            <a:off x="490527" y="1962064"/>
            <a:ext cx="11210945" cy="1175258"/>
            <a:chOff x="641749" y="2557287"/>
            <a:chExt cx="11210945" cy="1175258"/>
          </a:xfrm>
        </p:grpSpPr>
        <p:sp>
          <p:nvSpPr>
            <p:cNvPr id="18" name="TextBox 17">
              <a:extLst>
                <a:ext uri="{FF2B5EF4-FFF2-40B4-BE49-F238E27FC236}">
                  <a16:creationId xmlns:a16="http://schemas.microsoft.com/office/drawing/2014/main" id="{0490E93C-2115-0304-5BEC-B94AAA29A281}"/>
                </a:ext>
              </a:extLst>
            </p:cNvPr>
            <p:cNvSpPr txBox="1"/>
            <p:nvPr/>
          </p:nvSpPr>
          <p:spPr>
            <a:xfrm>
              <a:off x="1854679" y="2557287"/>
              <a:ext cx="9998015" cy="1175258"/>
            </a:xfrm>
            <a:prstGeom prst="rect">
              <a:avLst/>
            </a:prstGeom>
            <a:noFill/>
          </p:spPr>
          <p:txBody>
            <a:bodyPr wrap="square">
              <a:spAutoFit/>
            </a:bodyPr>
            <a:lstStyle/>
            <a:p>
              <a:pPr algn="just">
                <a:lnSpc>
                  <a:spcPct val="150000"/>
                </a:lnSpc>
              </a:pPr>
              <a:r>
                <a:rPr lang="vi-VN" sz="2500"/>
                <a:t>12. Quan sát Hình 2.10 và nhận xét hình dạng các hình chiếu của khối tròn xoay. </a:t>
              </a:r>
            </a:p>
          </p:txBody>
        </p:sp>
        <p:pic>
          <p:nvPicPr>
            <p:cNvPr id="17" name="Picture 2">
              <a:extLst>
                <a:ext uri="{FF2B5EF4-FFF2-40B4-BE49-F238E27FC236}">
                  <a16:creationId xmlns:a16="http://schemas.microsoft.com/office/drawing/2014/main" id="{98388B14-F84F-2E86-01D6-08B6E5AFA3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41749" y="2633723"/>
              <a:ext cx="1108278" cy="1022386"/>
            </a:xfrm>
            <a:prstGeom prst="rect">
              <a:avLst/>
            </a:prstGeom>
          </p:spPr>
        </p:pic>
      </p:grpSp>
      <p:pic>
        <p:nvPicPr>
          <p:cNvPr id="21" name="Picture 20">
            <a:extLst>
              <a:ext uri="{FF2B5EF4-FFF2-40B4-BE49-F238E27FC236}">
                <a16:creationId xmlns:a16="http://schemas.microsoft.com/office/drawing/2014/main" id="{B53A41B6-65CB-E42F-A69B-1F6F42DDD8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9362" y="3221773"/>
            <a:ext cx="6778925" cy="3452490"/>
          </a:xfrm>
          <a:prstGeom prst="rect">
            <a:avLst/>
          </a:prstGeom>
        </p:spPr>
      </p:pic>
    </p:spTree>
    <p:extLst>
      <p:ext uri="{BB962C8B-B14F-4D97-AF65-F5344CB8AC3E}">
        <p14:creationId xmlns:p14="http://schemas.microsoft.com/office/powerpoint/2010/main" val="3425606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2252932" y="183737"/>
            <a:ext cx="8012502"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4. HÌNH CHIẾU KHỐI TRÒN XOAY</a:t>
            </a:r>
          </a:p>
        </p:txBody>
      </p:sp>
      <p:sp>
        <p:nvSpPr>
          <p:cNvPr id="16" name="TextBox 15">
            <a:extLst>
              <a:ext uri="{FF2B5EF4-FFF2-40B4-BE49-F238E27FC236}">
                <a16:creationId xmlns:a16="http://schemas.microsoft.com/office/drawing/2014/main" id="{61751F18-684C-A5FA-63A9-9D86159C43C0}"/>
              </a:ext>
            </a:extLst>
          </p:cNvPr>
          <p:cNvSpPr txBox="1"/>
          <p:nvPr/>
        </p:nvSpPr>
        <p:spPr>
          <a:xfrm>
            <a:off x="3014213" y="1233610"/>
            <a:ext cx="6489940" cy="477054"/>
          </a:xfrm>
          <a:prstGeom prst="rect">
            <a:avLst/>
          </a:prstGeom>
          <a:noFill/>
        </p:spPr>
        <p:txBody>
          <a:bodyPr wrap="square">
            <a:spAutoFit/>
          </a:bodyPr>
          <a:lstStyle/>
          <a:p>
            <a:pPr algn="ctr"/>
            <a:r>
              <a:rPr lang="nl-NL" sz="2500" u="sng">
                <a:latin typeface="Arial" panose="020B0604020202020204" pitchFamily="34" charset="0"/>
                <a:ea typeface="Times New Roman" panose="02020603050405020304" pitchFamily="18" charset="0"/>
                <a:cs typeface="Arial" panose="020B0604020202020204" pitchFamily="34" charset="0"/>
              </a:rPr>
              <a:t>Trả lời c</a:t>
            </a:r>
            <a:r>
              <a:rPr lang="nl-NL" sz="2500" u="sng">
                <a:effectLst/>
                <a:latin typeface="Arial" panose="020B0604020202020204" pitchFamily="34" charset="0"/>
                <a:ea typeface="Times New Roman" panose="02020603050405020304" pitchFamily="18" charset="0"/>
                <a:cs typeface="Arial" panose="020B0604020202020204" pitchFamily="34" charset="0"/>
              </a:rPr>
              <a:t>âu hỏi Khám phá 12 SGK trang 13:</a:t>
            </a:r>
            <a:endParaRPr lang="en-US" sz="2500" u="sng">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B53A41B6-65CB-E42F-A69B-1F6F42DDD8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01"/>
          <a:stretch/>
        </p:blipFill>
        <p:spPr>
          <a:xfrm>
            <a:off x="153641" y="2810761"/>
            <a:ext cx="5600177" cy="2931337"/>
          </a:xfrm>
          <a:prstGeom prst="rect">
            <a:avLst/>
          </a:prstGeom>
        </p:spPr>
      </p:pic>
      <p:sp>
        <p:nvSpPr>
          <p:cNvPr id="3" name="TextBox 2">
            <a:extLst>
              <a:ext uri="{FF2B5EF4-FFF2-40B4-BE49-F238E27FC236}">
                <a16:creationId xmlns:a16="http://schemas.microsoft.com/office/drawing/2014/main" id="{16B21DA2-5487-A281-EC65-DCD53D39988F}"/>
              </a:ext>
            </a:extLst>
          </p:cNvPr>
          <p:cNvSpPr txBox="1"/>
          <p:nvPr/>
        </p:nvSpPr>
        <p:spPr>
          <a:xfrm>
            <a:off x="5926543" y="2823178"/>
            <a:ext cx="5894717" cy="2906501"/>
          </a:xfrm>
          <a:prstGeom prst="rect">
            <a:avLst/>
          </a:prstGeom>
          <a:noFill/>
        </p:spPr>
        <p:txBody>
          <a:bodyPr wrap="square">
            <a:spAutoFit/>
          </a:bodyPr>
          <a:lstStyle/>
          <a:p>
            <a:pPr>
              <a:lnSpc>
                <a:spcPct val="150000"/>
              </a:lnSpc>
            </a:pPr>
            <a:r>
              <a:rPr lang="en-US" sz="2500">
                <a:latin typeface="Arial" panose="020B0604020202020204" pitchFamily="34" charset="0"/>
                <a:cs typeface="Arial" panose="020B0604020202020204" pitchFamily="34" charset="0"/>
              </a:rPr>
              <a:t>Hình dạng của các hình chiếu trong Hình 2.10: </a:t>
            </a:r>
          </a:p>
          <a:p>
            <a:pPr marL="342900" indent="-342900">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Hình chiếu đứng dạng hình chữ nhật.</a:t>
            </a:r>
          </a:p>
          <a:p>
            <a:pPr marL="342900" indent="-342900">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Hình chiếu cạnh dạng hình chữ nhật.</a:t>
            </a:r>
          </a:p>
          <a:p>
            <a:pPr marL="342900" indent="-342900">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Hình chiếu bằng dạng hình tròn. </a:t>
            </a:r>
          </a:p>
        </p:txBody>
      </p:sp>
    </p:spTree>
    <p:extLst>
      <p:ext uri="{BB962C8B-B14F-4D97-AF65-F5344CB8AC3E}">
        <p14:creationId xmlns:p14="http://schemas.microsoft.com/office/powerpoint/2010/main" val="25310117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19D7343-E69B-6296-4313-167647D5285C}"/>
              </a:ext>
            </a:extLst>
          </p:cNvPr>
          <p:cNvSpPr txBox="1"/>
          <p:nvPr/>
        </p:nvSpPr>
        <p:spPr>
          <a:xfrm>
            <a:off x="2689604" y="1013953"/>
            <a:ext cx="6812791" cy="553998"/>
          </a:xfrm>
          <a:prstGeom prst="rect">
            <a:avLst/>
          </a:prstGeom>
          <a:noFill/>
        </p:spPr>
        <p:txBody>
          <a:bodyPr wrap="square">
            <a:spAutoFit/>
          </a:bodyPr>
          <a:lstStyle/>
          <a:p>
            <a:pPr algn="ctr"/>
            <a:r>
              <a:rPr lang="en-US" sz="3000" b="1">
                <a:solidFill>
                  <a:srgbClr val="C00000"/>
                </a:solidFill>
                <a:latin typeface="Arial" panose="020B0604020202020204" pitchFamily="34" charset="0"/>
                <a:cs typeface="Arial" panose="020B0604020202020204" pitchFamily="34" charset="0"/>
              </a:rPr>
              <a:t>5.1. Vẽ hình chiếu khối hình học</a:t>
            </a:r>
          </a:p>
        </p:txBody>
      </p:sp>
      <p:sp>
        <p:nvSpPr>
          <p:cNvPr id="12" name="TextBox 11">
            <a:extLst>
              <a:ext uri="{FF2B5EF4-FFF2-40B4-BE49-F238E27FC236}">
                <a16:creationId xmlns:a16="http://schemas.microsoft.com/office/drawing/2014/main" id="{F590EC54-3061-5022-799E-E6DE8BACE046}"/>
              </a:ext>
            </a:extLst>
          </p:cNvPr>
          <p:cNvSpPr txBox="1"/>
          <p:nvPr/>
        </p:nvSpPr>
        <p:spPr>
          <a:xfrm>
            <a:off x="-1" y="1757106"/>
            <a:ext cx="12191999" cy="477054"/>
          </a:xfrm>
          <a:prstGeom prst="rect">
            <a:avLst/>
          </a:prstGeom>
          <a:noFill/>
        </p:spPr>
        <p:txBody>
          <a:bodyPr wrap="square">
            <a:spAutoFit/>
          </a:bodyPr>
          <a:lstStyle/>
          <a:p>
            <a:pPr algn="ctr"/>
            <a:r>
              <a:rPr lang="vi-VN" sz="2500"/>
              <a:t>Tìm hiểu mục 5.1 SGK</a:t>
            </a:r>
            <a:r>
              <a:rPr lang="en-US" sz="2500"/>
              <a:t>, </a:t>
            </a:r>
            <a:r>
              <a:rPr lang="vi-VN" sz="2500"/>
              <a:t>nêu các bước vẽ hình chiếu vuông góc của khối hình học</a:t>
            </a:r>
            <a:endParaRPr lang="en-US" sz="2500"/>
          </a:p>
        </p:txBody>
      </p:sp>
      <p:pic>
        <p:nvPicPr>
          <p:cNvPr id="14" name="Picture 13">
            <a:extLst>
              <a:ext uri="{FF2B5EF4-FFF2-40B4-BE49-F238E27FC236}">
                <a16:creationId xmlns:a16="http://schemas.microsoft.com/office/drawing/2014/main" id="{F175709F-2346-C4F9-AADA-194C899237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155" y="2410657"/>
            <a:ext cx="4076534" cy="4225396"/>
          </a:xfrm>
          <a:prstGeom prst="rect">
            <a:avLst/>
          </a:prstGeom>
        </p:spPr>
      </p:pic>
      <p:sp>
        <p:nvSpPr>
          <p:cNvPr id="15" name="TextBox 14">
            <a:extLst>
              <a:ext uri="{FF2B5EF4-FFF2-40B4-BE49-F238E27FC236}">
                <a16:creationId xmlns:a16="http://schemas.microsoft.com/office/drawing/2014/main" id="{10427E75-7957-B395-0988-184C1FE71437}"/>
              </a:ext>
            </a:extLst>
          </p:cNvPr>
          <p:cNvSpPr txBox="1"/>
          <p:nvPr/>
        </p:nvSpPr>
        <p:spPr>
          <a:xfrm>
            <a:off x="4891177" y="2575390"/>
            <a:ext cx="6656718" cy="4060663"/>
          </a:xfrm>
          <a:prstGeom prst="rect">
            <a:avLst/>
          </a:prstGeom>
          <a:noFill/>
        </p:spPr>
        <p:txBody>
          <a:bodyPr wrap="square" rtlCol="0">
            <a:spAutoFit/>
          </a:bodyPr>
          <a:lstStyle/>
          <a:p>
            <a:pPr algn="just">
              <a:lnSpc>
                <a:spcPct val="150000"/>
              </a:lnSpc>
            </a:pPr>
            <a:r>
              <a:rPr lang="en-US" sz="2500" b="1">
                <a:latin typeface="Arial" panose="020B0604020202020204" pitchFamily="34" charset="0"/>
                <a:cs typeface="Arial" panose="020B0604020202020204" pitchFamily="34" charset="0"/>
              </a:rPr>
              <a:t>Bước 1. </a:t>
            </a:r>
            <a:r>
              <a:rPr lang="en-US" sz="2500">
                <a:latin typeface="Arial" panose="020B0604020202020204" pitchFamily="34" charset="0"/>
                <a:cs typeface="Arial" panose="020B0604020202020204" pitchFamily="34" charset="0"/>
              </a:rPr>
              <a:t>Xác định đặc điểm và kích thước của khối hình học. </a:t>
            </a:r>
          </a:p>
          <a:p>
            <a:pPr algn="just">
              <a:lnSpc>
                <a:spcPct val="150000"/>
              </a:lnSpc>
            </a:pPr>
            <a:r>
              <a:rPr lang="en-US" sz="2500" b="1">
                <a:latin typeface="Arial" panose="020B0604020202020204" pitchFamily="34" charset="0"/>
                <a:cs typeface="Arial" panose="020B0604020202020204" pitchFamily="34" charset="0"/>
              </a:rPr>
              <a:t>Bước 2. </a:t>
            </a:r>
            <a:r>
              <a:rPr lang="en-US" sz="2500">
                <a:latin typeface="Arial" panose="020B0604020202020204" pitchFamily="34" charset="0"/>
                <a:cs typeface="Arial" panose="020B0604020202020204" pitchFamily="34" charset="0"/>
              </a:rPr>
              <a:t>Xác định các hướng chiếu.</a:t>
            </a:r>
          </a:p>
          <a:p>
            <a:pPr algn="just">
              <a:lnSpc>
                <a:spcPct val="150000"/>
              </a:lnSpc>
            </a:pPr>
            <a:r>
              <a:rPr lang="en-US" sz="2500" b="1">
                <a:latin typeface="Arial" panose="020B0604020202020204" pitchFamily="34" charset="0"/>
                <a:cs typeface="Arial" panose="020B0604020202020204" pitchFamily="34" charset="0"/>
              </a:rPr>
              <a:t>Bước 3. </a:t>
            </a:r>
            <a:r>
              <a:rPr lang="en-US" sz="2500">
                <a:latin typeface="Arial" panose="020B0604020202020204" pitchFamily="34" charset="0"/>
                <a:cs typeface="Arial" panose="020B0604020202020204" pitchFamily="34" charset="0"/>
              </a:rPr>
              <a:t>Xác định tỉ lệ và vị trí các hình chiếu trên giấy vẽ.</a:t>
            </a:r>
          </a:p>
          <a:p>
            <a:pPr algn="just">
              <a:lnSpc>
                <a:spcPct val="150000"/>
              </a:lnSpc>
            </a:pPr>
            <a:r>
              <a:rPr lang="en-US" sz="2500" b="1">
                <a:latin typeface="Arial" panose="020B0604020202020204" pitchFamily="34" charset="0"/>
                <a:cs typeface="Arial" panose="020B0604020202020204" pitchFamily="34" charset="0"/>
              </a:rPr>
              <a:t>Bước 4. </a:t>
            </a:r>
            <a:r>
              <a:rPr lang="en-US" sz="2500">
                <a:latin typeface="Arial" panose="020B0604020202020204" pitchFamily="34" charset="0"/>
                <a:cs typeface="Arial" panose="020B0604020202020204" pitchFamily="34" charset="0"/>
              </a:rPr>
              <a:t>Vẽ các hình chiếu vuông góc của khối hình học. </a:t>
            </a:r>
          </a:p>
        </p:txBody>
      </p:sp>
    </p:spTree>
    <p:extLst>
      <p:ext uri="{BB962C8B-B14F-4D97-AF65-F5344CB8AC3E}">
        <p14:creationId xmlns:p14="http://schemas.microsoft.com/office/powerpoint/2010/main" val="1088617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27" dur="500"/>
                                        <p:tgtEl>
                                          <p:spTgt spid="15">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30" dur="500"/>
                                        <p:tgtEl>
                                          <p:spTgt spid="15">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33" dur="500"/>
                                        <p:tgtEl>
                                          <p:spTgt spid="15">
                                            <p:txEl>
                                              <p:pRg st="2" end="2"/>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36"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0427E75-7957-B395-0988-184C1FE71437}"/>
              </a:ext>
            </a:extLst>
          </p:cNvPr>
          <p:cNvSpPr txBox="1"/>
          <p:nvPr/>
        </p:nvSpPr>
        <p:spPr>
          <a:xfrm>
            <a:off x="1654833" y="1449391"/>
            <a:ext cx="8882333" cy="598177"/>
          </a:xfrm>
          <a:prstGeom prst="rect">
            <a:avLst/>
          </a:prstGeom>
          <a:noFill/>
        </p:spPr>
        <p:txBody>
          <a:bodyPr wrap="square" rtlCol="0">
            <a:spAutoFit/>
          </a:bodyPr>
          <a:lstStyle/>
          <a:p>
            <a:pPr algn="just">
              <a:lnSpc>
                <a:spcPct val="150000"/>
              </a:lnSpc>
            </a:pPr>
            <a:r>
              <a:rPr lang="en-US" sz="2500" b="1">
                <a:latin typeface="Arial" panose="020B0604020202020204" pitchFamily="34" charset="0"/>
                <a:cs typeface="Arial" panose="020B0604020202020204" pitchFamily="34" charset="0"/>
              </a:rPr>
              <a:t>Bước 1. </a:t>
            </a:r>
            <a:r>
              <a:rPr lang="en-US" sz="2500">
                <a:latin typeface="Arial" panose="020B0604020202020204" pitchFamily="34" charset="0"/>
                <a:cs typeface="Arial" panose="020B0604020202020204" pitchFamily="34" charset="0"/>
              </a:rPr>
              <a:t>Xác định đặc điểm và kích thước của khối hình học. </a:t>
            </a:r>
          </a:p>
        </p:txBody>
      </p:sp>
      <p:sp>
        <p:nvSpPr>
          <p:cNvPr id="3" name="Rectangle: Rounded Corners 2">
            <a:extLst>
              <a:ext uri="{FF2B5EF4-FFF2-40B4-BE49-F238E27FC236}">
                <a16:creationId xmlns:a16="http://schemas.microsoft.com/office/drawing/2014/main" id="{42FA5389-1693-7977-4CE6-0C51578886FF}"/>
              </a:ext>
            </a:extLst>
          </p:cNvPr>
          <p:cNvSpPr/>
          <p:nvPr/>
        </p:nvSpPr>
        <p:spPr>
          <a:xfrm>
            <a:off x="457200" y="2427749"/>
            <a:ext cx="1915064" cy="684441"/>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Yêu cầu </a:t>
            </a:r>
          </a:p>
        </p:txBody>
      </p:sp>
      <p:sp>
        <p:nvSpPr>
          <p:cNvPr id="16" name="TextBox 15">
            <a:extLst>
              <a:ext uri="{FF2B5EF4-FFF2-40B4-BE49-F238E27FC236}">
                <a16:creationId xmlns:a16="http://schemas.microsoft.com/office/drawing/2014/main" id="{49E24A0E-588E-B819-66F0-6411DD953FE8}"/>
              </a:ext>
            </a:extLst>
          </p:cNvPr>
          <p:cNvSpPr txBox="1"/>
          <p:nvPr/>
        </p:nvSpPr>
        <p:spPr>
          <a:xfrm>
            <a:off x="457200" y="3569542"/>
            <a:ext cx="5434641" cy="232942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Xác định được đặc điểm hình dạng của khối hình học. </a:t>
            </a:r>
          </a:p>
          <a:p>
            <a:pPr marL="342900" indent="-342900" algn="just">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Xác định được các kích thước của khối hình học. </a:t>
            </a:r>
          </a:p>
        </p:txBody>
      </p:sp>
      <p:grpSp>
        <p:nvGrpSpPr>
          <p:cNvPr id="19" name="Group 18">
            <a:extLst>
              <a:ext uri="{FF2B5EF4-FFF2-40B4-BE49-F238E27FC236}">
                <a16:creationId xmlns:a16="http://schemas.microsoft.com/office/drawing/2014/main" id="{B8D2B7CD-A7B6-5B60-B4E6-96D550BE59E7}"/>
              </a:ext>
            </a:extLst>
          </p:cNvPr>
          <p:cNvGrpSpPr/>
          <p:nvPr/>
        </p:nvGrpSpPr>
        <p:grpSpPr>
          <a:xfrm>
            <a:off x="7376471" y="2524432"/>
            <a:ext cx="4076534" cy="3876368"/>
            <a:chOff x="7264327" y="2524432"/>
            <a:chExt cx="4076534" cy="3876368"/>
          </a:xfrm>
        </p:grpSpPr>
        <p:pic>
          <p:nvPicPr>
            <p:cNvPr id="17" name="Picture 16">
              <a:extLst>
                <a:ext uri="{FF2B5EF4-FFF2-40B4-BE49-F238E27FC236}">
                  <a16:creationId xmlns:a16="http://schemas.microsoft.com/office/drawing/2014/main" id="{43CE074A-E2A2-EBD1-CA65-E7BAEF55AB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742"/>
            <a:stretch/>
          </p:blipFill>
          <p:spPr>
            <a:xfrm>
              <a:off x="7264327" y="2524432"/>
              <a:ext cx="4076534" cy="3391233"/>
            </a:xfrm>
            <a:prstGeom prst="rect">
              <a:avLst/>
            </a:prstGeom>
          </p:spPr>
        </p:pic>
        <p:sp>
          <p:nvSpPr>
            <p:cNvPr id="18" name="TextBox 17">
              <a:extLst>
                <a:ext uri="{FF2B5EF4-FFF2-40B4-BE49-F238E27FC236}">
                  <a16:creationId xmlns:a16="http://schemas.microsoft.com/office/drawing/2014/main" id="{B3ED074A-AF30-5DEE-7814-8DEEFFF59D67}"/>
                </a:ext>
              </a:extLst>
            </p:cNvPr>
            <p:cNvSpPr txBox="1"/>
            <p:nvPr/>
          </p:nvSpPr>
          <p:spPr>
            <a:xfrm>
              <a:off x="7986623" y="6031468"/>
              <a:ext cx="3290977" cy="369332"/>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Ví dụ minh họa </a:t>
              </a:r>
            </a:p>
          </p:txBody>
        </p:sp>
      </p:grpSp>
    </p:spTree>
    <p:extLst>
      <p:ext uri="{BB962C8B-B14F-4D97-AF65-F5344CB8AC3E}">
        <p14:creationId xmlns:p14="http://schemas.microsoft.com/office/powerpoint/2010/main" val="37694863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0427E75-7957-B395-0988-184C1FE71437}"/>
              </a:ext>
            </a:extLst>
          </p:cNvPr>
          <p:cNvSpPr txBox="1"/>
          <p:nvPr/>
        </p:nvSpPr>
        <p:spPr>
          <a:xfrm>
            <a:off x="1654833" y="1449391"/>
            <a:ext cx="8882333" cy="59817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Bước 2. </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 định các hướng chiếu.</a:t>
            </a:r>
          </a:p>
        </p:txBody>
      </p:sp>
      <p:sp>
        <p:nvSpPr>
          <p:cNvPr id="3" name="Rectangle: Rounded Corners 2">
            <a:extLst>
              <a:ext uri="{FF2B5EF4-FFF2-40B4-BE49-F238E27FC236}">
                <a16:creationId xmlns:a16="http://schemas.microsoft.com/office/drawing/2014/main" id="{42FA5389-1693-7977-4CE6-0C51578886FF}"/>
              </a:ext>
            </a:extLst>
          </p:cNvPr>
          <p:cNvSpPr/>
          <p:nvPr/>
        </p:nvSpPr>
        <p:spPr>
          <a:xfrm>
            <a:off x="457200" y="2426107"/>
            <a:ext cx="1915064" cy="684441"/>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Yêu cầu </a:t>
            </a:r>
          </a:p>
        </p:txBody>
      </p:sp>
      <p:sp>
        <p:nvSpPr>
          <p:cNvPr id="16" name="TextBox 15">
            <a:extLst>
              <a:ext uri="{FF2B5EF4-FFF2-40B4-BE49-F238E27FC236}">
                <a16:creationId xmlns:a16="http://schemas.microsoft.com/office/drawing/2014/main" id="{49E24A0E-588E-B819-66F0-6411DD953FE8}"/>
              </a:ext>
            </a:extLst>
          </p:cNvPr>
          <p:cNvSpPr txBox="1"/>
          <p:nvPr/>
        </p:nvSpPr>
        <p:spPr>
          <a:xfrm>
            <a:off x="457200" y="3567748"/>
            <a:ext cx="5434641" cy="1752339"/>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Xác định được các hướng chiếu từ trước tới, từ trên xuống và từ trái qua. </a:t>
            </a:r>
          </a:p>
        </p:txBody>
      </p:sp>
      <p:grpSp>
        <p:nvGrpSpPr>
          <p:cNvPr id="14" name="Group 13">
            <a:extLst>
              <a:ext uri="{FF2B5EF4-FFF2-40B4-BE49-F238E27FC236}">
                <a16:creationId xmlns:a16="http://schemas.microsoft.com/office/drawing/2014/main" id="{CBC4A7DB-DEB1-1C1B-F1EB-AF3BBAFFEBE8}"/>
              </a:ext>
            </a:extLst>
          </p:cNvPr>
          <p:cNvGrpSpPr/>
          <p:nvPr/>
        </p:nvGrpSpPr>
        <p:grpSpPr>
          <a:xfrm>
            <a:off x="8228163" y="2386517"/>
            <a:ext cx="3290977" cy="4114800"/>
            <a:chOff x="8098767" y="2286000"/>
            <a:chExt cx="3290977" cy="4114800"/>
          </a:xfrm>
        </p:grpSpPr>
        <p:sp>
          <p:nvSpPr>
            <p:cNvPr id="18" name="TextBox 17">
              <a:extLst>
                <a:ext uri="{FF2B5EF4-FFF2-40B4-BE49-F238E27FC236}">
                  <a16:creationId xmlns:a16="http://schemas.microsoft.com/office/drawing/2014/main" id="{B3ED074A-AF30-5DEE-7814-8DEEFFF59D67}"/>
                </a:ext>
              </a:extLst>
            </p:cNvPr>
            <p:cNvSpPr txBox="1"/>
            <p:nvPr/>
          </p:nvSpPr>
          <p:spPr>
            <a:xfrm>
              <a:off x="8098767" y="6031468"/>
              <a:ext cx="3290977" cy="369332"/>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Ví dụ minh họa </a:t>
              </a:r>
            </a:p>
          </p:txBody>
        </p:sp>
        <p:pic>
          <p:nvPicPr>
            <p:cNvPr id="13" name="Picture 12">
              <a:extLst>
                <a:ext uri="{FF2B5EF4-FFF2-40B4-BE49-F238E27FC236}">
                  <a16:creationId xmlns:a16="http://schemas.microsoft.com/office/drawing/2014/main" id="{572D92D5-1739-120D-4604-067DAC097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32"/>
            <a:stretch/>
          </p:blipFill>
          <p:spPr>
            <a:xfrm>
              <a:off x="8236791" y="2286000"/>
              <a:ext cx="2828558" cy="3586615"/>
            </a:xfrm>
            <a:prstGeom prst="rect">
              <a:avLst/>
            </a:prstGeom>
          </p:spPr>
        </p:pic>
      </p:grpSp>
    </p:spTree>
    <p:extLst>
      <p:ext uri="{BB962C8B-B14F-4D97-AF65-F5344CB8AC3E}">
        <p14:creationId xmlns:p14="http://schemas.microsoft.com/office/powerpoint/2010/main" val="41298533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0427E75-7957-B395-0988-184C1FE71437}"/>
              </a:ext>
            </a:extLst>
          </p:cNvPr>
          <p:cNvSpPr txBox="1"/>
          <p:nvPr/>
        </p:nvSpPr>
        <p:spPr>
          <a:xfrm>
            <a:off x="1654833" y="1458017"/>
            <a:ext cx="8882333" cy="59817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Bước 3. </a:t>
            </a:r>
            <a:r>
              <a:rPr kumimoji="0" lang="vi-VN" sz="25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 định tỉ lệ và vị trí các hình chiếu trên giấy vẽ.</a:t>
            </a:r>
          </a:p>
        </p:txBody>
      </p:sp>
      <p:sp>
        <p:nvSpPr>
          <p:cNvPr id="3" name="Rectangle: Rounded Corners 2">
            <a:extLst>
              <a:ext uri="{FF2B5EF4-FFF2-40B4-BE49-F238E27FC236}">
                <a16:creationId xmlns:a16="http://schemas.microsoft.com/office/drawing/2014/main" id="{42FA5389-1693-7977-4CE6-0C51578886FF}"/>
              </a:ext>
            </a:extLst>
          </p:cNvPr>
          <p:cNvSpPr/>
          <p:nvPr/>
        </p:nvSpPr>
        <p:spPr>
          <a:xfrm>
            <a:off x="457200" y="2426107"/>
            <a:ext cx="1915064" cy="684441"/>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Yêu cầu </a:t>
            </a:r>
          </a:p>
        </p:txBody>
      </p:sp>
      <p:sp>
        <p:nvSpPr>
          <p:cNvPr id="16" name="TextBox 15">
            <a:extLst>
              <a:ext uri="{FF2B5EF4-FFF2-40B4-BE49-F238E27FC236}">
                <a16:creationId xmlns:a16="http://schemas.microsoft.com/office/drawing/2014/main" id="{49E24A0E-588E-B819-66F0-6411DD953FE8}"/>
              </a:ext>
            </a:extLst>
          </p:cNvPr>
          <p:cNvSpPr txBox="1"/>
          <p:nvPr/>
        </p:nvSpPr>
        <p:spPr>
          <a:xfrm>
            <a:off x="457200" y="3576526"/>
            <a:ext cx="6288657" cy="1752339"/>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Xác định được vị trí các hình chiếu và cân đối về khoảng cách trên trang giấy.</a:t>
            </a:r>
          </a:p>
          <a:p>
            <a:pPr marL="342900" indent="-342900" algn="just">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Xác định được tỉ lệ các hình chiếu. </a:t>
            </a:r>
          </a:p>
        </p:txBody>
      </p:sp>
      <p:grpSp>
        <p:nvGrpSpPr>
          <p:cNvPr id="19" name="Group 18">
            <a:extLst>
              <a:ext uri="{FF2B5EF4-FFF2-40B4-BE49-F238E27FC236}">
                <a16:creationId xmlns:a16="http://schemas.microsoft.com/office/drawing/2014/main" id="{1A390C38-43DE-CB49-5D4B-16DCFE1F4EB0}"/>
              </a:ext>
            </a:extLst>
          </p:cNvPr>
          <p:cNvGrpSpPr/>
          <p:nvPr/>
        </p:nvGrpSpPr>
        <p:grpSpPr>
          <a:xfrm>
            <a:off x="7739909" y="2608436"/>
            <a:ext cx="3994891" cy="3892881"/>
            <a:chOff x="7739909" y="2608436"/>
            <a:chExt cx="3994891" cy="3892881"/>
          </a:xfrm>
        </p:grpSpPr>
        <p:sp>
          <p:nvSpPr>
            <p:cNvPr id="18" name="TextBox 17">
              <a:extLst>
                <a:ext uri="{FF2B5EF4-FFF2-40B4-BE49-F238E27FC236}">
                  <a16:creationId xmlns:a16="http://schemas.microsoft.com/office/drawing/2014/main" id="{B3ED074A-AF30-5DEE-7814-8DEEFFF59D67}"/>
                </a:ext>
              </a:extLst>
            </p:cNvPr>
            <p:cNvSpPr txBox="1"/>
            <p:nvPr/>
          </p:nvSpPr>
          <p:spPr>
            <a:xfrm>
              <a:off x="8228163" y="6131985"/>
              <a:ext cx="3290977" cy="369332"/>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Ví dụ minh họa </a:t>
              </a:r>
            </a:p>
          </p:txBody>
        </p:sp>
        <p:pic>
          <p:nvPicPr>
            <p:cNvPr id="17" name="Picture 16">
              <a:extLst>
                <a:ext uri="{FF2B5EF4-FFF2-40B4-BE49-F238E27FC236}">
                  <a16:creationId xmlns:a16="http://schemas.microsoft.com/office/drawing/2014/main" id="{AFB7BB4C-E7A2-C337-20FA-021534AA24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9909" y="2608436"/>
              <a:ext cx="3994891" cy="3343790"/>
            </a:xfrm>
            <a:prstGeom prst="rect">
              <a:avLst/>
            </a:prstGeom>
          </p:spPr>
        </p:pic>
      </p:grpSp>
    </p:spTree>
    <p:extLst>
      <p:ext uri="{BB962C8B-B14F-4D97-AF65-F5344CB8AC3E}">
        <p14:creationId xmlns:p14="http://schemas.microsoft.com/office/powerpoint/2010/main" val="1427235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2751CCDF-AECF-34A9-E4DE-41CDED549D8E}"/>
              </a:ext>
            </a:extLst>
          </p:cNvPr>
          <p:cNvCxnSpPr>
            <a:cxnSpLocks/>
          </p:cNvCxnSpPr>
          <p:nvPr/>
        </p:nvCxnSpPr>
        <p:spPr>
          <a:xfrm>
            <a:off x="1648118" y="-77638"/>
            <a:ext cx="0" cy="6858000"/>
          </a:xfrm>
          <a:prstGeom prst="line">
            <a:avLst/>
          </a:prstGeom>
          <a:ln w="38100">
            <a:solidFill>
              <a:srgbClr val="9DC3E6"/>
            </a:solidFill>
          </a:ln>
        </p:spPr>
        <p:style>
          <a:lnRef idx="1">
            <a:schemeClr val="accent1"/>
          </a:lnRef>
          <a:fillRef idx="0">
            <a:schemeClr val="accent1"/>
          </a:fillRef>
          <a:effectRef idx="0">
            <a:schemeClr val="accent1"/>
          </a:effectRef>
          <a:fontRef idx="minor">
            <a:schemeClr val="tx1"/>
          </a:fontRef>
        </p:style>
      </p:cxnSp>
      <p:pic>
        <p:nvPicPr>
          <p:cNvPr id="9" name="Picture 7">
            <a:extLst>
              <a:ext uri="{FF2B5EF4-FFF2-40B4-BE49-F238E27FC236}">
                <a16:creationId xmlns:a16="http://schemas.microsoft.com/office/drawing/2014/main" id="{A29FD70F-8911-79E3-DCBF-409ECBEBB13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47090" y="5222795"/>
            <a:ext cx="1152849" cy="649788"/>
          </a:xfrm>
          <a:prstGeom prst="rect">
            <a:avLst/>
          </a:prstGeom>
        </p:spPr>
      </p:pic>
      <p:sp>
        <p:nvSpPr>
          <p:cNvPr id="5" name="Rectangle 4">
            <a:extLst>
              <a:ext uri="{FF2B5EF4-FFF2-40B4-BE49-F238E27FC236}">
                <a16:creationId xmlns:a16="http://schemas.microsoft.com/office/drawing/2014/main" id="{B3C5BD26-9ADF-E541-1048-53E512F2B24E}"/>
              </a:ext>
            </a:extLst>
          </p:cNvPr>
          <p:cNvSpPr/>
          <p:nvPr/>
        </p:nvSpPr>
        <p:spPr>
          <a:xfrm>
            <a:off x="-196970" y="6540437"/>
            <a:ext cx="12585940" cy="1300973"/>
          </a:xfrm>
          <a:prstGeom prst="rect">
            <a:avLst/>
          </a:prstGeom>
          <a:solidFill>
            <a:srgbClr val="AFD4E6"/>
          </a:solidFill>
          <a:ln>
            <a:solidFill>
              <a:srgbClr val="AFD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a:extLst>
              <a:ext uri="{FF2B5EF4-FFF2-40B4-BE49-F238E27FC236}">
                <a16:creationId xmlns:a16="http://schemas.microsoft.com/office/drawing/2014/main" id="{2916E43C-31A8-8493-697F-68887B25826F}"/>
              </a:ext>
            </a:extLst>
          </p:cNvPr>
          <p:cNvPicPr>
            <a:picLocks noChangeAspect="1"/>
          </p:cNvPicPr>
          <p:nvPr/>
        </p:nvPicPr>
        <p:blipFill>
          <a:blip r:embed="rId4"/>
          <a:srcRect/>
          <a:stretch>
            <a:fillRect/>
          </a:stretch>
        </p:blipFill>
        <p:spPr>
          <a:xfrm>
            <a:off x="9891087" y="5289130"/>
            <a:ext cx="2056497" cy="1601498"/>
          </a:xfrm>
          <a:prstGeom prst="rect">
            <a:avLst/>
          </a:prstGeom>
        </p:spPr>
      </p:pic>
      <p:pic>
        <p:nvPicPr>
          <p:cNvPr id="7" name="Picture 7">
            <a:extLst>
              <a:ext uri="{FF2B5EF4-FFF2-40B4-BE49-F238E27FC236}">
                <a16:creationId xmlns:a16="http://schemas.microsoft.com/office/drawing/2014/main" id="{CA1E3E00-D11B-3B32-FA23-48A00B70D65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0592" y="249413"/>
            <a:ext cx="1152849" cy="649788"/>
          </a:xfrm>
          <a:prstGeom prst="rect">
            <a:avLst/>
          </a:prstGeom>
        </p:spPr>
      </p:pic>
      <p:pic>
        <p:nvPicPr>
          <p:cNvPr id="8" name="Picture 7">
            <a:extLst>
              <a:ext uri="{FF2B5EF4-FFF2-40B4-BE49-F238E27FC236}">
                <a16:creationId xmlns:a16="http://schemas.microsoft.com/office/drawing/2014/main" id="{CF9E9C03-F097-4656-B895-872FBE04F4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371160" y="1903496"/>
            <a:ext cx="1152849" cy="649788"/>
          </a:xfrm>
          <a:prstGeom prst="rect">
            <a:avLst/>
          </a:prstGeom>
        </p:spPr>
      </p:pic>
      <p:pic>
        <p:nvPicPr>
          <p:cNvPr id="10" name="Picture 7">
            <a:extLst>
              <a:ext uri="{FF2B5EF4-FFF2-40B4-BE49-F238E27FC236}">
                <a16:creationId xmlns:a16="http://schemas.microsoft.com/office/drawing/2014/main" id="{CE6D35CE-E79E-87BF-9C3C-9D6E88F8ED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6970" y="3639594"/>
            <a:ext cx="1152849" cy="649788"/>
          </a:xfrm>
          <a:prstGeom prst="rect">
            <a:avLst/>
          </a:prstGeom>
        </p:spPr>
      </p:pic>
      <p:sp>
        <p:nvSpPr>
          <p:cNvPr id="11" name="TextBox 10">
            <a:extLst>
              <a:ext uri="{FF2B5EF4-FFF2-40B4-BE49-F238E27FC236}">
                <a16:creationId xmlns:a16="http://schemas.microsoft.com/office/drawing/2014/main" id="{AF664F09-DB86-C3A7-87C7-5A5466468575}"/>
              </a:ext>
            </a:extLst>
          </p:cNvPr>
          <p:cNvSpPr txBox="1"/>
          <p:nvPr/>
        </p:nvSpPr>
        <p:spPr>
          <a:xfrm>
            <a:off x="0" y="307495"/>
            <a:ext cx="1219200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NỘI DUNG BÀI HỌC </a:t>
            </a:r>
          </a:p>
        </p:txBody>
      </p:sp>
      <p:sp>
        <p:nvSpPr>
          <p:cNvPr id="12" name="Oval 11">
            <a:extLst>
              <a:ext uri="{FF2B5EF4-FFF2-40B4-BE49-F238E27FC236}">
                <a16:creationId xmlns:a16="http://schemas.microsoft.com/office/drawing/2014/main" id="{9EA02A09-6AE4-BDD9-EBE0-3CE933D65668}"/>
              </a:ext>
            </a:extLst>
          </p:cNvPr>
          <p:cNvSpPr/>
          <p:nvPr/>
        </p:nvSpPr>
        <p:spPr>
          <a:xfrm>
            <a:off x="1259932" y="1114515"/>
            <a:ext cx="776377" cy="776377"/>
          </a:xfrm>
          <a:prstGeom prst="ellipse">
            <a:avLst/>
          </a:prstGeom>
          <a:solidFill>
            <a:srgbClr val="FAFCF7"/>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A6A6A12D-583D-EE6A-BCDA-9B17834010C4}"/>
              </a:ext>
            </a:extLst>
          </p:cNvPr>
          <p:cNvSpPr/>
          <p:nvPr/>
        </p:nvSpPr>
        <p:spPr>
          <a:xfrm>
            <a:off x="1259932" y="2199699"/>
            <a:ext cx="776377" cy="776377"/>
          </a:xfrm>
          <a:prstGeom prst="ellipse">
            <a:avLst/>
          </a:prstGeom>
          <a:solidFill>
            <a:srgbClr val="FAFCF7"/>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8530C1AC-81BD-4B43-D9B1-9CDA79B2EB36}"/>
              </a:ext>
            </a:extLst>
          </p:cNvPr>
          <p:cNvSpPr/>
          <p:nvPr/>
        </p:nvSpPr>
        <p:spPr>
          <a:xfrm>
            <a:off x="1259931" y="3284884"/>
            <a:ext cx="776377" cy="776377"/>
          </a:xfrm>
          <a:prstGeom prst="ellipse">
            <a:avLst/>
          </a:prstGeom>
          <a:solidFill>
            <a:srgbClr val="FAFCF7"/>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3</a:t>
            </a:r>
          </a:p>
        </p:txBody>
      </p:sp>
      <p:sp>
        <p:nvSpPr>
          <p:cNvPr id="15" name="Oval 14">
            <a:extLst>
              <a:ext uri="{FF2B5EF4-FFF2-40B4-BE49-F238E27FC236}">
                <a16:creationId xmlns:a16="http://schemas.microsoft.com/office/drawing/2014/main" id="{D20CB8AB-143C-EA16-E1FA-2ED8847E6AFD}"/>
              </a:ext>
            </a:extLst>
          </p:cNvPr>
          <p:cNvSpPr/>
          <p:nvPr/>
        </p:nvSpPr>
        <p:spPr>
          <a:xfrm>
            <a:off x="1259930" y="4370068"/>
            <a:ext cx="776377" cy="776377"/>
          </a:xfrm>
          <a:prstGeom prst="ellipse">
            <a:avLst/>
          </a:prstGeom>
          <a:solidFill>
            <a:srgbClr val="FAFCF7"/>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4</a:t>
            </a:r>
          </a:p>
        </p:txBody>
      </p:sp>
      <p:sp>
        <p:nvSpPr>
          <p:cNvPr id="16" name="Oval 15">
            <a:extLst>
              <a:ext uri="{FF2B5EF4-FFF2-40B4-BE49-F238E27FC236}">
                <a16:creationId xmlns:a16="http://schemas.microsoft.com/office/drawing/2014/main" id="{8313FDA5-7DB4-938B-EA4B-610ED6ADD91B}"/>
              </a:ext>
            </a:extLst>
          </p:cNvPr>
          <p:cNvSpPr/>
          <p:nvPr/>
        </p:nvSpPr>
        <p:spPr>
          <a:xfrm>
            <a:off x="1259930" y="5459186"/>
            <a:ext cx="776377" cy="776377"/>
          </a:xfrm>
          <a:prstGeom prst="ellipse">
            <a:avLst/>
          </a:prstGeom>
          <a:solidFill>
            <a:srgbClr val="FAFCF7"/>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5</a:t>
            </a:r>
          </a:p>
        </p:txBody>
      </p:sp>
      <p:sp>
        <p:nvSpPr>
          <p:cNvPr id="20" name="TextBox 19">
            <a:extLst>
              <a:ext uri="{FF2B5EF4-FFF2-40B4-BE49-F238E27FC236}">
                <a16:creationId xmlns:a16="http://schemas.microsoft.com/office/drawing/2014/main" id="{8E210D7A-2DF8-AF36-7E74-2B290F2E5DF7}"/>
              </a:ext>
            </a:extLst>
          </p:cNvPr>
          <p:cNvSpPr txBox="1"/>
          <p:nvPr/>
        </p:nvSpPr>
        <p:spPr>
          <a:xfrm>
            <a:off x="2340358" y="1225704"/>
            <a:ext cx="4647038"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Hình chiếu vật thể </a:t>
            </a:r>
          </a:p>
        </p:txBody>
      </p:sp>
      <p:sp>
        <p:nvSpPr>
          <p:cNvPr id="21" name="TextBox 20">
            <a:extLst>
              <a:ext uri="{FF2B5EF4-FFF2-40B4-BE49-F238E27FC236}">
                <a16:creationId xmlns:a16="http://schemas.microsoft.com/office/drawing/2014/main" id="{E09BEA2F-F4EB-8442-4CC1-AF59EA12EF90}"/>
              </a:ext>
            </a:extLst>
          </p:cNvPr>
          <p:cNvSpPr txBox="1"/>
          <p:nvPr/>
        </p:nvSpPr>
        <p:spPr>
          <a:xfrm>
            <a:off x="2340357" y="2276285"/>
            <a:ext cx="6165287"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Phương pháp chiếu góc thứ nhất </a:t>
            </a:r>
          </a:p>
        </p:txBody>
      </p:sp>
      <p:sp>
        <p:nvSpPr>
          <p:cNvPr id="22" name="TextBox 21">
            <a:extLst>
              <a:ext uri="{FF2B5EF4-FFF2-40B4-BE49-F238E27FC236}">
                <a16:creationId xmlns:a16="http://schemas.microsoft.com/office/drawing/2014/main" id="{240D00A7-9EA9-EC2B-2DC8-DE935888A988}"/>
              </a:ext>
            </a:extLst>
          </p:cNvPr>
          <p:cNvSpPr txBox="1"/>
          <p:nvPr/>
        </p:nvSpPr>
        <p:spPr>
          <a:xfrm>
            <a:off x="2345336" y="3429000"/>
            <a:ext cx="4647038"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Hình chiếu khối đa diện </a:t>
            </a:r>
          </a:p>
        </p:txBody>
      </p:sp>
      <p:sp>
        <p:nvSpPr>
          <p:cNvPr id="23" name="TextBox 22">
            <a:extLst>
              <a:ext uri="{FF2B5EF4-FFF2-40B4-BE49-F238E27FC236}">
                <a16:creationId xmlns:a16="http://schemas.microsoft.com/office/drawing/2014/main" id="{FAAFCB97-D1CC-17AB-45E7-C669D9000A59}"/>
              </a:ext>
            </a:extLst>
          </p:cNvPr>
          <p:cNvSpPr txBox="1"/>
          <p:nvPr/>
        </p:nvSpPr>
        <p:spPr>
          <a:xfrm>
            <a:off x="2340358" y="4476122"/>
            <a:ext cx="4647038"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Hình chiếu khối tròn xoay </a:t>
            </a:r>
          </a:p>
        </p:txBody>
      </p:sp>
      <p:sp>
        <p:nvSpPr>
          <p:cNvPr id="24" name="TextBox 23">
            <a:extLst>
              <a:ext uri="{FF2B5EF4-FFF2-40B4-BE49-F238E27FC236}">
                <a16:creationId xmlns:a16="http://schemas.microsoft.com/office/drawing/2014/main" id="{B28BBE69-6079-6FF6-FC77-87FA67F3D649}"/>
              </a:ext>
            </a:extLst>
          </p:cNvPr>
          <p:cNvSpPr txBox="1"/>
          <p:nvPr/>
        </p:nvSpPr>
        <p:spPr>
          <a:xfrm>
            <a:off x="2284769" y="5218920"/>
            <a:ext cx="6747087" cy="1391728"/>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Quy trình vẽ hình chiếu khối hình học, vật thể đơn giản </a:t>
            </a:r>
          </a:p>
        </p:txBody>
      </p:sp>
    </p:spTree>
    <p:extLst>
      <p:ext uri="{BB962C8B-B14F-4D97-AF65-F5344CB8AC3E}">
        <p14:creationId xmlns:p14="http://schemas.microsoft.com/office/powerpoint/2010/main" val="37779998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P spid="20" grpId="0"/>
      <p:bldP spid="21" grpId="0"/>
      <p:bldP spid="22" grpId="0"/>
      <p:bldP spid="23"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0427E75-7957-B395-0988-184C1FE71437}"/>
              </a:ext>
            </a:extLst>
          </p:cNvPr>
          <p:cNvSpPr txBox="1"/>
          <p:nvPr/>
        </p:nvSpPr>
        <p:spPr>
          <a:xfrm>
            <a:off x="1654833" y="1458017"/>
            <a:ext cx="8882333" cy="59817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Bước 4. </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Vẽ các hình chiếu</a:t>
            </a:r>
            <a:endParaRPr kumimoji="0" lang="vi-VN" sz="25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42FA5389-1693-7977-4CE6-0C51578886FF}"/>
              </a:ext>
            </a:extLst>
          </p:cNvPr>
          <p:cNvSpPr/>
          <p:nvPr/>
        </p:nvSpPr>
        <p:spPr>
          <a:xfrm>
            <a:off x="457200" y="2426107"/>
            <a:ext cx="1915064" cy="684441"/>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Yêu cầu </a:t>
            </a:r>
          </a:p>
        </p:txBody>
      </p:sp>
      <p:sp>
        <p:nvSpPr>
          <p:cNvPr id="16" name="TextBox 15">
            <a:extLst>
              <a:ext uri="{FF2B5EF4-FFF2-40B4-BE49-F238E27FC236}">
                <a16:creationId xmlns:a16="http://schemas.microsoft.com/office/drawing/2014/main" id="{49E24A0E-588E-B819-66F0-6411DD953FE8}"/>
              </a:ext>
            </a:extLst>
          </p:cNvPr>
          <p:cNvSpPr txBox="1"/>
          <p:nvPr/>
        </p:nvSpPr>
        <p:spPr>
          <a:xfrm>
            <a:off x="457200" y="3576526"/>
            <a:ext cx="6288657" cy="1752339"/>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Vẽ được các hình chiếu vuông góc của hình khối hình học theo kích thước và tỉ lệ cho trước. </a:t>
            </a:r>
          </a:p>
        </p:txBody>
      </p:sp>
      <p:grpSp>
        <p:nvGrpSpPr>
          <p:cNvPr id="14" name="Group 13">
            <a:extLst>
              <a:ext uri="{FF2B5EF4-FFF2-40B4-BE49-F238E27FC236}">
                <a16:creationId xmlns:a16="http://schemas.microsoft.com/office/drawing/2014/main" id="{3A26341F-975E-D161-954D-D779A6EA242E}"/>
              </a:ext>
            </a:extLst>
          </p:cNvPr>
          <p:cNvGrpSpPr/>
          <p:nvPr/>
        </p:nvGrpSpPr>
        <p:grpSpPr>
          <a:xfrm>
            <a:off x="8100800" y="2432873"/>
            <a:ext cx="3418340" cy="4068444"/>
            <a:chOff x="8100800" y="2432873"/>
            <a:chExt cx="3418340" cy="4068444"/>
          </a:xfrm>
        </p:grpSpPr>
        <p:sp>
          <p:nvSpPr>
            <p:cNvPr id="18" name="TextBox 17">
              <a:extLst>
                <a:ext uri="{FF2B5EF4-FFF2-40B4-BE49-F238E27FC236}">
                  <a16:creationId xmlns:a16="http://schemas.microsoft.com/office/drawing/2014/main" id="{B3ED074A-AF30-5DEE-7814-8DEEFFF59D67}"/>
                </a:ext>
              </a:extLst>
            </p:cNvPr>
            <p:cNvSpPr txBox="1"/>
            <p:nvPr/>
          </p:nvSpPr>
          <p:spPr>
            <a:xfrm>
              <a:off x="8228163" y="6131985"/>
              <a:ext cx="3290977" cy="369332"/>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Ví dụ minh họa </a:t>
              </a:r>
            </a:p>
          </p:txBody>
        </p:sp>
        <p:pic>
          <p:nvPicPr>
            <p:cNvPr id="13" name="Picture 12">
              <a:extLst>
                <a:ext uri="{FF2B5EF4-FFF2-40B4-BE49-F238E27FC236}">
                  <a16:creationId xmlns:a16="http://schemas.microsoft.com/office/drawing/2014/main" id="{B0F4EA1C-BC6B-9361-A4F3-66071A4A27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800" y="2432873"/>
              <a:ext cx="3096286" cy="3394325"/>
            </a:xfrm>
            <a:prstGeom prst="rect">
              <a:avLst/>
            </a:prstGeom>
          </p:spPr>
        </p:pic>
      </p:grpSp>
    </p:spTree>
    <p:extLst>
      <p:ext uri="{BB962C8B-B14F-4D97-AF65-F5344CB8AC3E}">
        <p14:creationId xmlns:p14="http://schemas.microsoft.com/office/powerpoint/2010/main" val="22005565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3CEF715-1C85-2E23-8FA9-34946DC6FFE9}"/>
              </a:ext>
            </a:extLst>
          </p:cNvPr>
          <p:cNvSpPr txBox="1"/>
          <p:nvPr/>
        </p:nvSpPr>
        <p:spPr>
          <a:xfrm>
            <a:off x="2689604" y="1013953"/>
            <a:ext cx="6812791" cy="553998"/>
          </a:xfrm>
          <a:prstGeom prst="rect">
            <a:avLst/>
          </a:prstGeom>
          <a:noFill/>
        </p:spPr>
        <p:txBody>
          <a:bodyPr wrap="square">
            <a:spAutoFit/>
          </a:bodyPr>
          <a:lstStyle/>
          <a:p>
            <a:pPr algn="ctr"/>
            <a:r>
              <a:rPr lang="vi-VN" sz="3000" b="1">
                <a:solidFill>
                  <a:srgbClr val="C00000"/>
                </a:solidFill>
                <a:latin typeface="Arial" panose="020B0604020202020204" pitchFamily="34" charset="0"/>
                <a:cs typeface="Arial" panose="020B0604020202020204" pitchFamily="34" charset="0"/>
              </a:rPr>
              <a:t>5.2. Vẽ hình chiếu vật thể đơn giản</a:t>
            </a:r>
            <a:endParaRPr lang="en-US" sz="3000" b="1">
              <a:solidFill>
                <a:srgbClr val="C0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B29B365-03B5-6B05-1F7F-F44FF09F3616}"/>
              </a:ext>
            </a:extLst>
          </p:cNvPr>
          <p:cNvGrpSpPr/>
          <p:nvPr/>
        </p:nvGrpSpPr>
        <p:grpSpPr>
          <a:xfrm>
            <a:off x="567905" y="1837426"/>
            <a:ext cx="11056188" cy="1175258"/>
            <a:chOff x="263105" y="1757106"/>
            <a:chExt cx="11056188" cy="1175258"/>
          </a:xfrm>
        </p:grpSpPr>
        <p:sp>
          <p:nvSpPr>
            <p:cNvPr id="16" name="TextBox 15">
              <a:extLst>
                <a:ext uri="{FF2B5EF4-FFF2-40B4-BE49-F238E27FC236}">
                  <a16:creationId xmlns:a16="http://schemas.microsoft.com/office/drawing/2014/main" id="{49E24A0E-588E-B819-66F0-6411DD953FE8}"/>
                </a:ext>
              </a:extLst>
            </p:cNvPr>
            <p:cNvSpPr txBox="1"/>
            <p:nvPr/>
          </p:nvSpPr>
          <p:spPr>
            <a:xfrm>
              <a:off x="1716657" y="1757106"/>
              <a:ext cx="9602636" cy="1175258"/>
            </a:xfrm>
            <a:prstGeom prst="rect">
              <a:avLst/>
            </a:prstGeom>
            <a:noFill/>
          </p:spPr>
          <p:txBody>
            <a:bodyPr wrap="square" rtlCol="0">
              <a:spAutoFit/>
            </a:bodyPr>
            <a:lstStyle/>
            <a:p>
              <a:pPr algn="just">
                <a:lnSpc>
                  <a:spcPct val="150000"/>
                </a:lnSpc>
              </a:pPr>
              <a:r>
                <a:rPr lang="en-US" sz="2500">
                  <a:latin typeface="Arial" panose="020B0604020202020204" pitchFamily="34" charset="0"/>
                  <a:cs typeface="Arial" panose="020B0604020202020204" pitchFamily="34" charset="0"/>
                </a:rPr>
                <a:t>T</a:t>
              </a:r>
              <a:r>
                <a:rPr lang="vi-VN" sz="2500">
                  <a:latin typeface="Arial" panose="020B0604020202020204" pitchFamily="34" charset="0"/>
                  <a:cs typeface="Arial" panose="020B0604020202020204" pitchFamily="34" charset="0"/>
                </a:rPr>
                <a:t>ìm hiểu mục 5.2 SGK và nêu các bước thực vẽ hình chiếu vuông góc của vật thể đơn giản (Hình 2.12) </a:t>
              </a:r>
              <a:endParaRPr lang="en-US" sz="2500">
                <a:latin typeface="Arial" panose="020B0604020202020204" pitchFamily="34" charset="0"/>
                <a:cs typeface="Arial" panose="020B0604020202020204" pitchFamily="34" charset="0"/>
              </a:endParaRPr>
            </a:p>
          </p:txBody>
        </p:sp>
        <p:pic>
          <p:nvPicPr>
            <p:cNvPr id="8" name="Picture 4">
              <a:extLst>
                <a:ext uri="{FF2B5EF4-FFF2-40B4-BE49-F238E27FC236}">
                  <a16:creationId xmlns:a16="http://schemas.microsoft.com/office/drawing/2014/main" id="{35DC8A1A-6956-B35D-4080-CCAF224F0E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63105" y="1901041"/>
              <a:ext cx="1302589" cy="887388"/>
            </a:xfrm>
            <a:prstGeom prst="rect">
              <a:avLst/>
            </a:prstGeom>
          </p:spPr>
        </p:pic>
      </p:grpSp>
      <p:pic>
        <p:nvPicPr>
          <p:cNvPr id="19" name="Picture 18">
            <a:extLst>
              <a:ext uri="{FF2B5EF4-FFF2-40B4-BE49-F238E27FC236}">
                <a16:creationId xmlns:a16="http://schemas.microsoft.com/office/drawing/2014/main" id="{3CB75429-05B7-841D-25AF-39CA00A9D01B}"/>
              </a:ext>
            </a:extLst>
          </p:cNvPr>
          <p:cNvPicPr>
            <a:picLocks noChangeAspect="1"/>
          </p:cNvPicPr>
          <p:nvPr/>
        </p:nvPicPr>
        <p:blipFill rotWithShape="1">
          <a:blip r:embed="rId4">
            <a:extLst>
              <a:ext uri="{28A0092B-C50C-407E-A947-70E740481C1C}">
                <a14:useLocalDpi xmlns:a14="http://schemas.microsoft.com/office/drawing/2010/main" val="0"/>
              </a:ext>
            </a:extLst>
          </a:blip>
          <a:srcRect l="3889" t="10870" r="6854"/>
          <a:stretch/>
        </p:blipFill>
        <p:spPr>
          <a:xfrm>
            <a:off x="567905" y="3221866"/>
            <a:ext cx="4628643" cy="3636134"/>
          </a:xfrm>
          <a:prstGeom prst="rect">
            <a:avLst/>
          </a:prstGeom>
        </p:spPr>
      </p:pic>
      <p:grpSp>
        <p:nvGrpSpPr>
          <p:cNvPr id="23" name="Group 22">
            <a:extLst>
              <a:ext uri="{FF2B5EF4-FFF2-40B4-BE49-F238E27FC236}">
                <a16:creationId xmlns:a16="http://schemas.microsoft.com/office/drawing/2014/main" id="{5D14F132-E1AB-1AED-5874-6AC5CD49AE3B}"/>
              </a:ext>
            </a:extLst>
          </p:cNvPr>
          <p:cNvGrpSpPr/>
          <p:nvPr/>
        </p:nvGrpSpPr>
        <p:grpSpPr>
          <a:xfrm>
            <a:off x="5638799" y="3944335"/>
            <a:ext cx="5985294" cy="1175258"/>
            <a:chOff x="5638799" y="3944335"/>
            <a:chExt cx="5985294" cy="1175258"/>
          </a:xfrm>
        </p:grpSpPr>
        <p:pic>
          <p:nvPicPr>
            <p:cNvPr id="21" name="Graphic 20" descr="Back with solid fill">
              <a:extLst>
                <a:ext uri="{FF2B5EF4-FFF2-40B4-BE49-F238E27FC236}">
                  <a16:creationId xmlns:a16="http://schemas.microsoft.com/office/drawing/2014/main" id="{15BA5FB1-631F-CF3F-16EB-0E1E54D92DF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flipV="1">
              <a:off x="5638799" y="4142651"/>
              <a:ext cx="914400" cy="778625"/>
            </a:xfrm>
            <a:prstGeom prst="rect">
              <a:avLst/>
            </a:prstGeom>
          </p:spPr>
        </p:pic>
        <p:sp>
          <p:nvSpPr>
            <p:cNvPr id="22" name="TextBox 21">
              <a:extLst>
                <a:ext uri="{FF2B5EF4-FFF2-40B4-BE49-F238E27FC236}">
                  <a16:creationId xmlns:a16="http://schemas.microsoft.com/office/drawing/2014/main" id="{D09D1277-273D-EA1A-9F0B-B24926BBDF52}"/>
                </a:ext>
              </a:extLst>
            </p:cNvPr>
            <p:cNvSpPr txBox="1"/>
            <p:nvPr/>
          </p:nvSpPr>
          <p:spPr>
            <a:xfrm>
              <a:off x="6745137" y="3944335"/>
              <a:ext cx="4878956" cy="1175258"/>
            </a:xfrm>
            <a:prstGeom prst="rect">
              <a:avLst/>
            </a:prstGeom>
            <a:noFill/>
          </p:spPr>
          <p:txBody>
            <a:bodyPr wrap="square" rtlCol="0">
              <a:spAutoFit/>
            </a:bodyPr>
            <a:lstStyle/>
            <a:p>
              <a:pPr>
                <a:lnSpc>
                  <a:spcPct val="150000"/>
                </a:lnSpc>
              </a:pPr>
              <a:r>
                <a:rPr lang="en-US" sz="2500">
                  <a:latin typeface="Arial" panose="020B0604020202020204" pitchFamily="34" charset="0"/>
                  <a:cs typeface="Arial" panose="020B0604020202020204" pitchFamily="34" charset="0"/>
                </a:rPr>
                <a:t>Có 5 bước để vẽ một hình chiếu vuông góc của vật thể đơn giản. </a:t>
              </a:r>
            </a:p>
          </p:txBody>
        </p:sp>
      </p:grpSp>
    </p:spTree>
    <p:extLst>
      <p:ext uri="{BB962C8B-B14F-4D97-AF65-F5344CB8AC3E}">
        <p14:creationId xmlns:p14="http://schemas.microsoft.com/office/powerpoint/2010/main" val="208168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6E49072-DE7E-9EF3-548B-4D6FA57F6252}"/>
              </a:ext>
            </a:extLst>
          </p:cNvPr>
          <p:cNvSpPr txBox="1"/>
          <p:nvPr/>
        </p:nvSpPr>
        <p:spPr>
          <a:xfrm>
            <a:off x="1240766" y="1371600"/>
            <a:ext cx="9710469" cy="607282"/>
          </a:xfrm>
          <a:prstGeom prst="rect">
            <a:avLst/>
          </a:prstGeom>
          <a:noFill/>
        </p:spPr>
        <p:txBody>
          <a:bodyPr wrap="square">
            <a:spAutoFit/>
          </a:bodyPr>
          <a:lstStyle/>
          <a:p>
            <a:pPr algn="ctr">
              <a:lnSpc>
                <a:spcPct val="150000"/>
              </a:lnSpc>
            </a:pPr>
            <a:r>
              <a:rPr lang="vi-VN" sz="2500" b="1"/>
              <a:t>Bước 1: </a:t>
            </a:r>
            <a:r>
              <a:rPr lang="vi-VN" sz="2500"/>
              <a:t>Xác định đặc điểm hình dạng và kích thước của vật thể.</a:t>
            </a:r>
            <a:endParaRPr lang="en-US" sz="2500"/>
          </a:p>
        </p:txBody>
      </p:sp>
      <p:sp>
        <p:nvSpPr>
          <p:cNvPr id="14" name="Rectangle: Rounded Corners 13">
            <a:extLst>
              <a:ext uri="{FF2B5EF4-FFF2-40B4-BE49-F238E27FC236}">
                <a16:creationId xmlns:a16="http://schemas.microsoft.com/office/drawing/2014/main" id="{A105D750-3ABC-A7EE-EED4-60670A3A1AD2}"/>
              </a:ext>
            </a:extLst>
          </p:cNvPr>
          <p:cNvSpPr/>
          <p:nvPr/>
        </p:nvSpPr>
        <p:spPr>
          <a:xfrm>
            <a:off x="457200" y="2426107"/>
            <a:ext cx="1915064" cy="68444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Yêu cầu </a:t>
            </a:r>
          </a:p>
        </p:txBody>
      </p:sp>
      <p:grpSp>
        <p:nvGrpSpPr>
          <p:cNvPr id="18" name="Group 17">
            <a:extLst>
              <a:ext uri="{FF2B5EF4-FFF2-40B4-BE49-F238E27FC236}">
                <a16:creationId xmlns:a16="http://schemas.microsoft.com/office/drawing/2014/main" id="{F10AC8CB-748C-D3C1-4CAD-85D0BE581F8F}"/>
              </a:ext>
            </a:extLst>
          </p:cNvPr>
          <p:cNvGrpSpPr/>
          <p:nvPr/>
        </p:nvGrpSpPr>
        <p:grpSpPr>
          <a:xfrm>
            <a:off x="7106157" y="3019423"/>
            <a:ext cx="4628643" cy="3487881"/>
            <a:chOff x="7106157" y="3019423"/>
            <a:chExt cx="4628643" cy="3487881"/>
          </a:xfrm>
        </p:grpSpPr>
        <p:pic>
          <p:nvPicPr>
            <p:cNvPr id="15" name="Picture 14">
              <a:extLst>
                <a:ext uri="{FF2B5EF4-FFF2-40B4-BE49-F238E27FC236}">
                  <a16:creationId xmlns:a16="http://schemas.microsoft.com/office/drawing/2014/main" id="{DB9D640D-FFCD-2D87-E19A-EBCBC0875DB1}"/>
                </a:ext>
              </a:extLst>
            </p:cNvPr>
            <p:cNvPicPr>
              <a:picLocks noChangeAspect="1"/>
            </p:cNvPicPr>
            <p:nvPr/>
          </p:nvPicPr>
          <p:blipFill rotWithShape="1">
            <a:blip r:embed="rId2">
              <a:extLst>
                <a:ext uri="{28A0092B-C50C-407E-A947-70E740481C1C}">
                  <a14:useLocalDpi xmlns:a14="http://schemas.microsoft.com/office/drawing/2010/main" val="0"/>
                </a:ext>
              </a:extLst>
            </a:blip>
            <a:srcRect l="3889" t="10871" r="6854" b="12687"/>
            <a:stretch/>
          </p:blipFill>
          <p:spPr>
            <a:xfrm>
              <a:off x="7106157" y="3019423"/>
              <a:ext cx="4628643" cy="3118549"/>
            </a:xfrm>
            <a:prstGeom prst="rect">
              <a:avLst/>
            </a:prstGeom>
          </p:spPr>
        </p:pic>
        <p:sp>
          <p:nvSpPr>
            <p:cNvPr id="17" name="TextBox 16">
              <a:extLst>
                <a:ext uri="{FF2B5EF4-FFF2-40B4-BE49-F238E27FC236}">
                  <a16:creationId xmlns:a16="http://schemas.microsoft.com/office/drawing/2014/main" id="{422D5F97-AF89-D6B0-E34D-25092377CF21}"/>
                </a:ext>
              </a:extLst>
            </p:cNvPr>
            <p:cNvSpPr txBox="1"/>
            <p:nvPr/>
          </p:nvSpPr>
          <p:spPr>
            <a:xfrm>
              <a:off x="8049884" y="6137972"/>
              <a:ext cx="3290977" cy="369332"/>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Ví dụ minh họa </a:t>
              </a:r>
            </a:p>
          </p:txBody>
        </p:sp>
      </p:grpSp>
      <p:sp>
        <p:nvSpPr>
          <p:cNvPr id="25" name="TextBox 24">
            <a:extLst>
              <a:ext uri="{FF2B5EF4-FFF2-40B4-BE49-F238E27FC236}">
                <a16:creationId xmlns:a16="http://schemas.microsoft.com/office/drawing/2014/main" id="{1A76A099-066F-241B-DC7F-706ECFA0B0EB}"/>
              </a:ext>
            </a:extLst>
          </p:cNvPr>
          <p:cNvSpPr txBox="1"/>
          <p:nvPr/>
        </p:nvSpPr>
        <p:spPr>
          <a:xfrm>
            <a:off x="655608" y="3605842"/>
            <a:ext cx="5658928" cy="2329420"/>
          </a:xfrm>
          <a:prstGeom prst="rect">
            <a:avLst/>
          </a:prstGeom>
          <a:noFill/>
        </p:spPr>
        <p:txBody>
          <a:bodyPr wrap="square" rtlCol="0">
            <a:spAutoFit/>
          </a:bodyPr>
          <a:lstStyle/>
          <a:p>
            <a:pPr marL="285750" indent="-285750" algn="just">
              <a:lnSpc>
                <a:spcPct val="150000"/>
              </a:lnSpc>
              <a:buFontTx/>
              <a:buChar char="-"/>
            </a:pPr>
            <a:r>
              <a:rPr lang="en-US" sz="2500">
                <a:latin typeface="Arial" panose="020B0604020202020204" pitchFamily="34" charset="0"/>
                <a:cs typeface="Arial" panose="020B0604020202020204" pitchFamily="34" charset="0"/>
              </a:rPr>
              <a:t>Xác định được đặc điểm về hình dạng của vật thể. </a:t>
            </a:r>
          </a:p>
          <a:p>
            <a:pPr marL="285750" indent="-285750" algn="just">
              <a:lnSpc>
                <a:spcPct val="150000"/>
              </a:lnSpc>
              <a:buFontTx/>
              <a:buChar char="-"/>
            </a:pPr>
            <a:r>
              <a:rPr lang="en-US" sz="2500">
                <a:latin typeface="Arial" panose="020B0604020202020204" pitchFamily="34" charset="0"/>
                <a:cs typeface="Arial" panose="020B0604020202020204" pitchFamily="34" charset="0"/>
              </a:rPr>
              <a:t>Xác định được các kích thước của vật thể. </a:t>
            </a:r>
          </a:p>
        </p:txBody>
      </p:sp>
    </p:spTree>
    <p:extLst>
      <p:ext uri="{BB962C8B-B14F-4D97-AF65-F5344CB8AC3E}">
        <p14:creationId xmlns:p14="http://schemas.microsoft.com/office/powerpoint/2010/main" val="801735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6E49072-DE7E-9EF3-548B-4D6FA57F6252}"/>
              </a:ext>
            </a:extLst>
          </p:cNvPr>
          <p:cNvSpPr txBox="1"/>
          <p:nvPr/>
        </p:nvSpPr>
        <p:spPr>
          <a:xfrm>
            <a:off x="1240766" y="1371600"/>
            <a:ext cx="9710469" cy="607282"/>
          </a:xfrm>
          <a:prstGeom prst="rect">
            <a:avLst/>
          </a:prstGeom>
          <a:noFill/>
        </p:spPr>
        <p:txBody>
          <a:bodyPr wrap="square">
            <a:spAutoFit/>
          </a:bodyPr>
          <a:lstStyle/>
          <a:p>
            <a:pPr algn="ctr">
              <a:lnSpc>
                <a:spcPct val="150000"/>
              </a:lnSpc>
            </a:pPr>
            <a:r>
              <a:rPr lang="vi-VN" sz="2500" b="1"/>
              <a:t>Bước 2: </a:t>
            </a:r>
            <a:r>
              <a:rPr lang="vi-VN" sz="2500"/>
              <a:t>Xác định các hướng chiếu</a:t>
            </a:r>
            <a:endParaRPr lang="en-US" sz="2500"/>
          </a:p>
        </p:txBody>
      </p:sp>
      <p:sp>
        <p:nvSpPr>
          <p:cNvPr id="14" name="Rectangle: Rounded Corners 13">
            <a:extLst>
              <a:ext uri="{FF2B5EF4-FFF2-40B4-BE49-F238E27FC236}">
                <a16:creationId xmlns:a16="http://schemas.microsoft.com/office/drawing/2014/main" id="{A105D750-3ABC-A7EE-EED4-60670A3A1AD2}"/>
              </a:ext>
            </a:extLst>
          </p:cNvPr>
          <p:cNvSpPr/>
          <p:nvPr/>
        </p:nvSpPr>
        <p:spPr>
          <a:xfrm>
            <a:off x="457200" y="2426107"/>
            <a:ext cx="1915064" cy="68444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Yêu cầu </a:t>
            </a:r>
          </a:p>
        </p:txBody>
      </p:sp>
      <p:sp>
        <p:nvSpPr>
          <p:cNvPr id="25" name="TextBox 24">
            <a:extLst>
              <a:ext uri="{FF2B5EF4-FFF2-40B4-BE49-F238E27FC236}">
                <a16:creationId xmlns:a16="http://schemas.microsoft.com/office/drawing/2014/main" id="{1A76A099-066F-241B-DC7F-706ECFA0B0EB}"/>
              </a:ext>
            </a:extLst>
          </p:cNvPr>
          <p:cNvSpPr txBox="1"/>
          <p:nvPr/>
        </p:nvSpPr>
        <p:spPr>
          <a:xfrm>
            <a:off x="655608" y="3605842"/>
            <a:ext cx="5658928" cy="2329420"/>
          </a:xfrm>
          <a:prstGeom prst="rect">
            <a:avLst/>
          </a:prstGeom>
          <a:noFill/>
        </p:spPr>
        <p:txBody>
          <a:bodyPr wrap="square" rtlCol="0">
            <a:spAutoFit/>
          </a:bodyPr>
          <a:lstStyle/>
          <a:p>
            <a:pPr marL="285750" indent="-285750" algn="just">
              <a:lnSpc>
                <a:spcPct val="150000"/>
              </a:lnSpc>
              <a:buFontTx/>
              <a:buChar char="-"/>
            </a:pPr>
            <a:r>
              <a:rPr lang="en-US" sz="2500">
                <a:latin typeface="Arial" panose="020B0604020202020204" pitchFamily="34" charset="0"/>
                <a:cs typeface="Arial" panose="020B0604020202020204" pitchFamily="34" charset="0"/>
              </a:rPr>
              <a:t>Xác định được đặc điểm về hình dạng của vật thể. </a:t>
            </a:r>
          </a:p>
          <a:p>
            <a:pPr marL="285750" indent="-285750" algn="just">
              <a:lnSpc>
                <a:spcPct val="150000"/>
              </a:lnSpc>
              <a:buFontTx/>
              <a:buChar char="-"/>
            </a:pPr>
            <a:r>
              <a:rPr lang="en-US" sz="2500">
                <a:latin typeface="Arial" panose="020B0604020202020204" pitchFamily="34" charset="0"/>
                <a:cs typeface="Arial" panose="020B0604020202020204" pitchFamily="34" charset="0"/>
              </a:rPr>
              <a:t>Xác định được các kích thước của vật thể. </a:t>
            </a:r>
          </a:p>
        </p:txBody>
      </p:sp>
      <p:grpSp>
        <p:nvGrpSpPr>
          <p:cNvPr id="8" name="Group 7">
            <a:extLst>
              <a:ext uri="{FF2B5EF4-FFF2-40B4-BE49-F238E27FC236}">
                <a16:creationId xmlns:a16="http://schemas.microsoft.com/office/drawing/2014/main" id="{F95D2B44-214A-2536-657F-6E877206D78F}"/>
              </a:ext>
            </a:extLst>
          </p:cNvPr>
          <p:cNvGrpSpPr/>
          <p:nvPr/>
        </p:nvGrpSpPr>
        <p:grpSpPr>
          <a:xfrm>
            <a:off x="8045704" y="2801055"/>
            <a:ext cx="3295157" cy="3706249"/>
            <a:chOff x="8045704" y="2801055"/>
            <a:chExt cx="3295157" cy="3706249"/>
          </a:xfrm>
        </p:grpSpPr>
        <p:sp>
          <p:nvSpPr>
            <p:cNvPr id="17" name="TextBox 16">
              <a:extLst>
                <a:ext uri="{FF2B5EF4-FFF2-40B4-BE49-F238E27FC236}">
                  <a16:creationId xmlns:a16="http://schemas.microsoft.com/office/drawing/2014/main" id="{422D5F97-AF89-D6B0-E34D-25092377CF21}"/>
                </a:ext>
              </a:extLst>
            </p:cNvPr>
            <p:cNvSpPr txBox="1"/>
            <p:nvPr/>
          </p:nvSpPr>
          <p:spPr>
            <a:xfrm>
              <a:off x="8049884" y="6137972"/>
              <a:ext cx="3290977" cy="369332"/>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Ví dụ minh họa </a:t>
              </a:r>
            </a:p>
          </p:txBody>
        </p:sp>
        <p:pic>
          <p:nvPicPr>
            <p:cNvPr id="3" name="Picture 2">
              <a:extLst>
                <a:ext uri="{FF2B5EF4-FFF2-40B4-BE49-F238E27FC236}">
                  <a16:creationId xmlns:a16="http://schemas.microsoft.com/office/drawing/2014/main" id="{3D0097CB-6DBD-67F1-5DB1-9C435EBE6744}"/>
                </a:ext>
              </a:extLst>
            </p:cNvPr>
            <p:cNvPicPr>
              <a:picLocks noChangeAspect="1"/>
            </p:cNvPicPr>
            <p:nvPr/>
          </p:nvPicPr>
          <p:blipFill>
            <a:blip r:embed="rId2">
              <a:clrChange>
                <a:clrFrom>
                  <a:srgbClr val="DDD9DA"/>
                </a:clrFrom>
                <a:clrTo>
                  <a:srgbClr val="DDD9DA">
                    <a:alpha val="0"/>
                  </a:srgbClr>
                </a:clrTo>
              </a:clrChange>
              <a:extLst>
                <a:ext uri="{28A0092B-C50C-407E-A947-70E740481C1C}">
                  <a14:useLocalDpi xmlns:a14="http://schemas.microsoft.com/office/drawing/2010/main" val="0"/>
                </a:ext>
              </a:extLst>
            </a:blip>
            <a:stretch>
              <a:fillRect/>
            </a:stretch>
          </p:blipFill>
          <p:spPr>
            <a:xfrm>
              <a:off x="8045704" y="2801055"/>
              <a:ext cx="3247537" cy="3151171"/>
            </a:xfrm>
            <a:prstGeom prst="rect">
              <a:avLst/>
            </a:prstGeom>
          </p:spPr>
        </p:pic>
      </p:grpSp>
    </p:spTree>
    <p:extLst>
      <p:ext uri="{BB962C8B-B14F-4D97-AF65-F5344CB8AC3E}">
        <p14:creationId xmlns:p14="http://schemas.microsoft.com/office/powerpoint/2010/main" val="6557114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6E49072-DE7E-9EF3-548B-4D6FA57F6252}"/>
              </a:ext>
            </a:extLst>
          </p:cNvPr>
          <p:cNvSpPr txBox="1"/>
          <p:nvPr/>
        </p:nvSpPr>
        <p:spPr>
          <a:xfrm>
            <a:off x="1240766" y="1371600"/>
            <a:ext cx="9710469" cy="607282"/>
          </a:xfrm>
          <a:prstGeom prst="rect">
            <a:avLst/>
          </a:prstGeom>
          <a:noFill/>
        </p:spPr>
        <p:txBody>
          <a:bodyPr wrap="square">
            <a:spAutoFit/>
          </a:bodyPr>
          <a:lstStyle/>
          <a:p>
            <a:pPr algn="ctr">
              <a:lnSpc>
                <a:spcPct val="150000"/>
              </a:lnSpc>
            </a:pPr>
            <a:r>
              <a:rPr lang="vi-VN" sz="2500" b="1"/>
              <a:t>Bước 3: </a:t>
            </a:r>
            <a:r>
              <a:rPr lang="vi-VN" sz="2500"/>
              <a:t>Xác định vị trí và tỉ lệ các hình chiếu trên giấy vẽ</a:t>
            </a:r>
            <a:endParaRPr lang="en-US" sz="2500"/>
          </a:p>
        </p:txBody>
      </p:sp>
      <p:sp>
        <p:nvSpPr>
          <p:cNvPr id="14" name="Rectangle: Rounded Corners 13">
            <a:extLst>
              <a:ext uri="{FF2B5EF4-FFF2-40B4-BE49-F238E27FC236}">
                <a16:creationId xmlns:a16="http://schemas.microsoft.com/office/drawing/2014/main" id="{A105D750-3ABC-A7EE-EED4-60670A3A1AD2}"/>
              </a:ext>
            </a:extLst>
          </p:cNvPr>
          <p:cNvSpPr/>
          <p:nvPr/>
        </p:nvSpPr>
        <p:spPr>
          <a:xfrm>
            <a:off x="457200" y="2426107"/>
            <a:ext cx="1915064" cy="68444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Yêu cầu </a:t>
            </a:r>
          </a:p>
        </p:txBody>
      </p:sp>
      <p:sp>
        <p:nvSpPr>
          <p:cNvPr id="25" name="TextBox 24">
            <a:extLst>
              <a:ext uri="{FF2B5EF4-FFF2-40B4-BE49-F238E27FC236}">
                <a16:creationId xmlns:a16="http://schemas.microsoft.com/office/drawing/2014/main" id="{1A76A099-066F-241B-DC7F-706ECFA0B0EB}"/>
              </a:ext>
            </a:extLst>
          </p:cNvPr>
          <p:cNvSpPr txBox="1"/>
          <p:nvPr/>
        </p:nvSpPr>
        <p:spPr>
          <a:xfrm>
            <a:off x="623837" y="3557773"/>
            <a:ext cx="5658928" cy="2906501"/>
          </a:xfrm>
          <a:prstGeom prst="rect">
            <a:avLst/>
          </a:prstGeom>
          <a:noFill/>
        </p:spPr>
        <p:txBody>
          <a:bodyPr wrap="square" rtlCol="0">
            <a:spAutoFit/>
          </a:bodyPr>
          <a:lstStyle/>
          <a:p>
            <a:pPr marL="285750" indent="-285750" algn="just">
              <a:lnSpc>
                <a:spcPct val="150000"/>
              </a:lnSpc>
              <a:buFontTx/>
              <a:buChar char="-"/>
            </a:pPr>
            <a:r>
              <a:rPr lang="en-US" sz="2500">
                <a:latin typeface="Arial" panose="020B0604020202020204" pitchFamily="34" charset="0"/>
                <a:cs typeface="Arial" panose="020B0604020202020204" pitchFamily="34" charset="0"/>
              </a:rPr>
              <a:t>Xác định được vị trí các hình chiếu và cân đối về khoảng cách trên trang giấy.</a:t>
            </a:r>
          </a:p>
          <a:p>
            <a:pPr marL="285750" indent="-285750" algn="just">
              <a:lnSpc>
                <a:spcPct val="150000"/>
              </a:lnSpc>
              <a:buFontTx/>
              <a:buChar char="-"/>
            </a:pPr>
            <a:r>
              <a:rPr lang="en-US" sz="2500">
                <a:latin typeface="Arial" panose="020B0604020202020204" pitchFamily="34" charset="0"/>
                <a:cs typeface="Arial" panose="020B0604020202020204" pitchFamily="34" charset="0"/>
              </a:rPr>
              <a:t>Xác định được tỉ lệ các hình chiếu của vật thể. </a:t>
            </a:r>
          </a:p>
        </p:txBody>
      </p:sp>
      <p:grpSp>
        <p:nvGrpSpPr>
          <p:cNvPr id="15" name="Group 14">
            <a:extLst>
              <a:ext uri="{FF2B5EF4-FFF2-40B4-BE49-F238E27FC236}">
                <a16:creationId xmlns:a16="http://schemas.microsoft.com/office/drawing/2014/main" id="{1DFBFE42-28A3-D11D-F6B7-82A979433814}"/>
              </a:ext>
            </a:extLst>
          </p:cNvPr>
          <p:cNvGrpSpPr/>
          <p:nvPr/>
        </p:nvGrpSpPr>
        <p:grpSpPr>
          <a:xfrm>
            <a:off x="7910283" y="2515139"/>
            <a:ext cx="3657880" cy="3992165"/>
            <a:chOff x="7910283" y="2515139"/>
            <a:chExt cx="3657880" cy="3992165"/>
          </a:xfrm>
        </p:grpSpPr>
        <p:sp>
          <p:nvSpPr>
            <p:cNvPr id="17" name="TextBox 16">
              <a:extLst>
                <a:ext uri="{FF2B5EF4-FFF2-40B4-BE49-F238E27FC236}">
                  <a16:creationId xmlns:a16="http://schemas.microsoft.com/office/drawing/2014/main" id="{422D5F97-AF89-D6B0-E34D-25092377CF21}"/>
                </a:ext>
              </a:extLst>
            </p:cNvPr>
            <p:cNvSpPr txBox="1"/>
            <p:nvPr/>
          </p:nvSpPr>
          <p:spPr>
            <a:xfrm>
              <a:off x="8049884" y="6137972"/>
              <a:ext cx="3290977" cy="369332"/>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Ví dụ minh họa </a:t>
              </a:r>
            </a:p>
          </p:txBody>
        </p:sp>
        <p:pic>
          <p:nvPicPr>
            <p:cNvPr id="12" name="Picture 11">
              <a:extLst>
                <a:ext uri="{FF2B5EF4-FFF2-40B4-BE49-F238E27FC236}">
                  <a16:creationId xmlns:a16="http://schemas.microsoft.com/office/drawing/2014/main" id="{BCED365C-A23F-0794-80D5-D09B8573B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0283" y="2515139"/>
              <a:ext cx="3657880" cy="3157008"/>
            </a:xfrm>
            <a:prstGeom prst="rect">
              <a:avLst/>
            </a:prstGeom>
          </p:spPr>
        </p:pic>
      </p:grpSp>
    </p:spTree>
    <p:extLst>
      <p:ext uri="{BB962C8B-B14F-4D97-AF65-F5344CB8AC3E}">
        <p14:creationId xmlns:p14="http://schemas.microsoft.com/office/powerpoint/2010/main" val="1062225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6E49072-DE7E-9EF3-548B-4D6FA57F6252}"/>
              </a:ext>
            </a:extLst>
          </p:cNvPr>
          <p:cNvSpPr txBox="1"/>
          <p:nvPr/>
        </p:nvSpPr>
        <p:spPr>
          <a:xfrm>
            <a:off x="1240766" y="1371600"/>
            <a:ext cx="9710469" cy="607282"/>
          </a:xfrm>
          <a:prstGeom prst="rect">
            <a:avLst/>
          </a:prstGeom>
          <a:noFill/>
        </p:spPr>
        <p:txBody>
          <a:bodyPr wrap="square">
            <a:spAutoFit/>
          </a:bodyPr>
          <a:lstStyle/>
          <a:p>
            <a:pPr algn="ctr">
              <a:lnSpc>
                <a:spcPct val="150000"/>
              </a:lnSpc>
            </a:pPr>
            <a:r>
              <a:rPr lang="vi-VN" sz="2500" b="1"/>
              <a:t>Bước 4: </a:t>
            </a:r>
            <a:r>
              <a:rPr lang="vi-VN" sz="2500"/>
              <a:t>Vẽ các hình chiếu</a:t>
            </a:r>
            <a:endParaRPr lang="en-US" sz="2500"/>
          </a:p>
        </p:txBody>
      </p:sp>
      <p:sp>
        <p:nvSpPr>
          <p:cNvPr id="14" name="Rectangle: Rounded Corners 13">
            <a:extLst>
              <a:ext uri="{FF2B5EF4-FFF2-40B4-BE49-F238E27FC236}">
                <a16:creationId xmlns:a16="http://schemas.microsoft.com/office/drawing/2014/main" id="{A105D750-3ABC-A7EE-EED4-60670A3A1AD2}"/>
              </a:ext>
            </a:extLst>
          </p:cNvPr>
          <p:cNvSpPr/>
          <p:nvPr/>
        </p:nvSpPr>
        <p:spPr>
          <a:xfrm>
            <a:off x="457200" y="2426107"/>
            <a:ext cx="1915064" cy="68444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Yêu cầu </a:t>
            </a:r>
          </a:p>
        </p:txBody>
      </p:sp>
      <p:sp>
        <p:nvSpPr>
          <p:cNvPr id="25" name="TextBox 24">
            <a:extLst>
              <a:ext uri="{FF2B5EF4-FFF2-40B4-BE49-F238E27FC236}">
                <a16:creationId xmlns:a16="http://schemas.microsoft.com/office/drawing/2014/main" id="{1A76A099-066F-241B-DC7F-706ECFA0B0EB}"/>
              </a:ext>
            </a:extLst>
          </p:cNvPr>
          <p:cNvSpPr txBox="1"/>
          <p:nvPr/>
        </p:nvSpPr>
        <p:spPr>
          <a:xfrm>
            <a:off x="589332" y="3489363"/>
            <a:ext cx="5658928" cy="2906501"/>
          </a:xfrm>
          <a:prstGeom prst="rect">
            <a:avLst/>
          </a:prstGeom>
          <a:noFill/>
        </p:spPr>
        <p:txBody>
          <a:bodyPr wrap="square" rtlCol="0">
            <a:spAutoFit/>
          </a:bodyPr>
          <a:lstStyle/>
          <a:p>
            <a:pPr algn="just">
              <a:lnSpc>
                <a:spcPct val="150000"/>
              </a:lnSpc>
            </a:pPr>
            <a:r>
              <a:rPr lang="en-US" sz="2500" i="1">
                <a:latin typeface="Arial" panose="020B0604020202020204" pitchFamily="34" charset="0"/>
                <a:cs typeface="Arial" panose="020B0604020202020204" pitchFamily="34" charset="0"/>
              </a:rPr>
              <a:t>Vẽ mờ các hình chiếu</a:t>
            </a:r>
          </a:p>
          <a:p>
            <a:pPr marL="285750" indent="-285750" algn="just">
              <a:lnSpc>
                <a:spcPct val="150000"/>
              </a:lnSpc>
              <a:buFontTx/>
              <a:buChar char="-"/>
            </a:pPr>
            <a:r>
              <a:rPr lang="en-US" sz="2500">
                <a:latin typeface="Arial" panose="020B0604020202020204" pitchFamily="34" charset="0"/>
                <a:cs typeface="Arial" panose="020B0604020202020204" pitchFamily="34" charset="0"/>
              </a:rPr>
              <a:t>Vẽ mờ được các hình chiếu theo tỉ lệ của vật thể bằng nét mảnh.</a:t>
            </a:r>
          </a:p>
          <a:p>
            <a:pPr marL="285750" indent="-285750" algn="just">
              <a:lnSpc>
                <a:spcPct val="150000"/>
              </a:lnSpc>
              <a:buFontTx/>
              <a:buChar char="-"/>
            </a:pPr>
            <a:r>
              <a:rPr lang="en-US" sz="2500">
                <a:latin typeface="Arial" panose="020B0604020202020204" pitchFamily="34" charset="0"/>
                <a:cs typeface="Arial" panose="020B0604020202020204" pitchFamily="34" charset="0"/>
              </a:rPr>
              <a:t>Thể hiện được mối quan hệ giữa các hình chiếu. </a:t>
            </a:r>
          </a:p>
        </p:txBody>
      </p:sp>
      <p:grpSp>
        <p:nvGrpSpPr>
          <p:cNvPr id="18" name="Group 17">
            <a:extLst>
              <a:ext uri="{FF2B5EF4-FFF2-40B4-BE49-F238E27FC236}">
                <a16:creationId xmlns:a16="http://schemas.microsoft.com/office/drawing/2014/main" id="{A2DBB7C8-EAC3-29C5-60FE-0B8AE968A84F}"/>
              </a:ext>
            </a:extLst>
          </p:cNvPr>
          <p:cNvGrpSpPr/>
          <p:nvPr/>
        </p:nvGrpSpPr>
        <p:grpSpPr>
          <a:xfrm>
            <a:off x="7387916" y="2297238"/>
            <a:ext cx="4126915" cy="4283292"/>
            <a:chOff x="7387916" y="2297238"/>
            <a:chExt cx="4126915" cy="4283292"/>
          </a:xfrm>
        </p:grpSpPr>
        <p:sp>
          <p:nvSpPr>
            <p:cNvPr id="17" name="TextBox 16">
              <a:extLst>
                <a:ext uri="{FF2B5EF4-FFF2-40B4-BE49-F238E27FC236}">
                  <a16:creationId xmlns:a16="http://schemas.microsoft.com/office/drawing/2014/main" id="{422D5F97-AF89-D6B0-E34D-25092377CF21}"/>
                </a:ext>
              </a:extLst>
            </p:cNvPr>
            <p:cNvSpPr txBox="1"/>
            <p:nvPr/>
          </p:nvSpPr>
          <p:spPr>
            <a:xfrm>
              <a:off x="7805886" y="6211198"/>
              <a:ext cx="3290977" cy="369332"/>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Ví dụ minh họa </a:t>
              </a:r>
            </a:p>
          </p:txBody>
        </p:sp>
        <p:pic>
          <p:nvPicPr>
            <p:cNvPr id="16" name="Picture 15">
              <a:extLst>
                <a:ext uri="{FF2B5EF4-FFF2-40B4-BE49-F238E27FC236}">
                  <a16:creationId xmlns:a16="http://schemas.microsoft.com/office/drawing/2014/main" id="{B5ADB445-CEB2-D688-E416-214B2AD92C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7916" y="2297238"/>
              <a:ext cx="4126915" cy="3913960"/>
            </a:xfrm>
            <a:prstGeom prst="rect">
              <a:avLst/>
            </a:prstGeom>
          </p:spPr>
        </p:pic>
      </p:grpSp>
    </p:spTree>
    <p:extLst>
      <p:ext uri="{BB962C8B-B14F-4D97-AF65-F5344CB8AC3E}">
        <p14:creationId xmlns:p14="http://schemas.microsoft.com/office/powerpoint/2010/main" val="740539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6E49072-DE7E-9EF3-548B-4D6FA57F6252}"/>
              </a:ext>
            </a:extLst>
          </p:cNvPr>
          <p:cNvSpPr txBox="1"/>
          <p:nvPr/>
        </p:nvSpPr>
        <p:spPr>
          <a:xfrm>
            <a:off x="1240766" y="1371600"/>
            <a:ext cx="9710469" cy="607282"/>
          </a:xfrm>
          <a:prstGeom prst="rect">
            <a:avLst/>
          </a:prstGeom>
          <a:noFill/>
        </p:spPr>
        <p:txBody>
          <a:bodyPr wrap="square">
            <a:spAutoFit/>
          </a:bodyPr>
          <a:lstStyle/>
          <a:p>
            <a:pPr algn="ctr">
              <a:lnSpc>
                <a:spcPct val="150000"/>
              </a:lnSpc>
            </a:pPr>
            <a:r>
              <a:rPr lang="vi-VN" sz="2500" b="1"/>
              <a:t>Bước 4: </a:t>
            </a:r>
            <a:r>
              <a:rPr lang="vi-VN" sz="2500"/>
              <a:t>Vẽ các hình chiếu</a:t>
            </a:r>
            <a:endParaRPr lang="en-US" sz="2500"/>
          </a:p>
        </p:txBody>
      </p:sp>
      <p:sp>
        <p:nvSpPr>
          <p:cNvPr id="14" name="Rectangle: Rounded Corners 13">
            <a:extLst>
              <a:ext uri="{FF2B5EF4-FFF2-40B4-BE49-F238E27FC236}">
                <a16:creationId xmlns:a16="http://schemas.microsoft.com/office/drawing/2014/main" id="{A105D750-3ABC-A7EE-EED4-60670A3A1AD2}"/>
              </a:ext>
            </a:extLst>
          </p:cNvPr>
          <p:cNvSpPr/>
          <p:nvPr/>
        </p:nvSpPr>
        <p:spPr>
          <a:xfrm>
            <a:off x="457200" y="2426107"/>
            <a:ext cx="1915064" cy="68444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Yêu cầu </a:t>
            </a:r>
          </a:p>
        </p:txBody>
      </p:sp>
      <p:sp>
        <p:nvSpPr>
          <p:cNvPr id="25" name="TextBox 24">
            <a:extLst>
              <a:ext uri="{FF2B5EF4-FFF2-40B4-BE49-F238E27FC236}">
                <a16:creationId xmlns:a16="http://schemas.microsoft.com/office/drawing/2014/main" id="{1A76A099-066F-241B-DC7F-706ECFA0B0EB}"/>
              </a:ext>
            </a:extLst>
          </p:cNvPr>
          <p:cNvSpPr txBox="1"/>
          <p:nvPr/>
        </p:nvSpPr>
        <p:spPr>
          <a:xfrm>
            <a:off x="589332" y="3489363"/>
            <a:ext cx="5658928" cy="2329420"/>
          </a:xfrm>
          <a:prstGeom prst="rect">
            <a:avLst/>
          </a:prstGeom>
          <a:noFill/>
        </p:spPr>
        <p:txBody>
          <a:bodyPr wrap="square" rtlCol="0">
            <a:spAutoFit/>
          </a:bodyPr>
          <a:lstStyle/>
          <a:p>
            <a:pPr algn="just">
              <a:lnSpc>
                <a:spcPct val="150000"/>
              </a:lnSpc>
            </a:pPr>
            <a:r>
              <a:rPr lang="en-US" sz="2500" i="1">
                <a:latin typeface="Arial" panose="020B0604020202020204" pitchFamily="34" charset="0"/>
                <a:cs typeface="Arial" panose="020B0604020202020204" pitchFamily="34" charset="0"/>
              </a:rPr>
              <a:t>Sửa chữa các nét của hình chiếu</a:t>
            </a:r>
          </a:p>
          <a:p>
            <a:pPr marL="285750" indent="-285750" algn="just">
              <a:lnSpc>
                <a:spcPct val="150000"/>
              </a:lnSpc>
              <a:buFontTx/>
              <a:buChar char="-"/>
            </a:pPr>
            <a:r>
              <a:rPr lang="en-US" sz="2500">
                <a:latin typeface="Arial" panose="020B0604020202020204" pitchFamily="34" charset="0"/>
                <a:cs typeface="Arial" panose="020B0604020202020204" pitchFamily="34" charset="0"/>
              </a:rPr>
              <a:t>Sửa chữa các nét của hình chiếu theo đúng quy cách trình bày của bản vẽ. </a:t>
            </a:r>
          </a:p>
        </p:txBody>
      </p:sp>
      <p:grpSp>
        <p:nvGrpSpPr>
          <p:cNvPr id="15" name="Group 14">
            <a:extLst>
              <a:ext uri="{FF2B5EF4-FFF2-40B4-BE49-F238E27FC236}">
                <a16:creationId xmlns:a16="http://schemas.microsoft.com/office/drawing/2014/main" id="{6FD301DE-6FCF-8155-A3C4-9D711CF14257}"/>
              </a:ext>
            </a:extLst>
          </p:cNvPr>
          <p:cNvGrpSpPr/>
          <p:nvPr/>
        </p:nvGrpSpPr>
        <p:grpSpPr>
          <a:xfrm>
            <a:off x="7155611" y="2543514"/>
            <a:ext cx="4340526" cy="4037016"/>
            <a:chOff x="7155611" y="2543514"/>
            <a:chExt cx="4340526" cy="4037016"/>
          </a:xfrm>
        </p:grpSpPr>
        <p:sp>
          <p:nvSpPr>
            <p:cNvPr id="17" name="TextBox 16">
              <a:extLst>
                <a:ext uri="{FF2B5EF4-FFF2-40B4-BE49-F238E27FC236}">
                  <a16:creationId xmlns:a16="http://schemas.microsoft.com/office/drawing/2014/main" id="{422D5F97-AF89-D6B0-E34D-25092377CF21}"/>
                </a:ext>
              </a:extLst>
            </p:cNvPr>
            <p:cNvSpPr txBox="1"/>
            <p:nvPr/>
          </p:nvSpPr>
          <p:spPr>
            <a:xfrm>
              <a:off x="7805886" y="6211198"/>
              <a:ext cx="3290977" cy="369332"/>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Ví dụ minh họa </a:t>
              </a:r>
            </a:p>
          </p:txBody>
        </p:sp>
        <p:pic>
          <p:nvPicPr>
            <p:cNvPr id="12" name="Picture 11">
              <a:extLst>
                <a:ext uri="{FF2B5EF4-FFF2-40B4-BE49-F238E27FC236}">
                  <a16:creationId xmlns:a16="http://schemas.microsoft.com/office/drawing/2014/main" id="{94AD5AC7-3118-850B-21A1-AEACC5AAEC34}"/>
                </a:ext>
              </a:extLst>
            </p:cNvPr>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7155611" y="2543514"/>
              <a:ext cx="4340526" cy="3275269"/>
            </a:xfrm>
            <a:prstGeom prst="rect">
              <a:avLst/>
            </a:prstGeom>
          </p:spPr>
        </p:pic>
      </p:grpSp>
    </p:spTree>
    <p:extLst>
      <p:ext uri="{BB962C8B-B14F-4D97-AF65-F5344CB8AC3E}">
        <p14:creationId xmlns:p14="http://schemas.microsoft.com/office/powerpoint/2010/main" val="8507421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6E49072-DE7E-9EF3-548B-4D6FA57F6252}"/>
              </a:ext>
            </a:extLst>
          </p:cNvPr>
          <p:cNvSpPr txBox="1"/>
          <p:nvPr/>
        </p:nvSpPr>
        <p:spPr>
          <a:xfrm>
            <a:off x="1240766" y="1371600"/>
            <a:ext cx="9710469" cy="607282"/>
          </a:xfrm>
          <a:prstGeom prst="rect">
            <a:avLst/>
          </a:prstGeom>
          <a:noFill/>
        </p:spPr>
        <p:txBody>
          <a:bodyPr wrap="square">
            <a:spAutoFit/>
          </a:bodyPr>
          <a:lstStyle/>
          <a:p>
            <a:pPr algn="ctr">
              <a:lnSpc>
                <a:spcPct val="150000"/>
              </a:lnSpc>
            </a:pPr>
            <a:r>
              <a:rPr lang="vi-VN" sz="2500" b="1"/>
              <a:t>Bước </a:t>
            </a:r>
            <a:r>
              <a:rPr lang="en-US" sz="2500" b="1">
                <a:latin typeface="Arial" panose="020B0604020202020204" pitchFamily="34" charset="0"/>
                <a:cs typeface="Arial" panose="020B0604020202020204" pitchFamily="34" charset="0"/>
              </a:rPr>
              <a:t>5</a:t>
            </a:r>
            <a:r>
              <a:rPr lang="vi-VN" sz="2500" b="1">
                <a:latin typeface="Arial" panose="020B0604020202020204" pitchFamily="34" charset="0"/>
                <a:cs typeface="Arial" panose="020B0604020202020204" pitchFamily="34" charset="0"/>
              </a:rPr>
              <a:t>: </a:t>
            </a:r>
            <a:r>
              <a:rPr lang="en-US" sz="2500">
                <a:latin typeface="Arial" panose="020B0604020202020204" pitchFamily="34" charset="0"/>
                <a:cs typeface="Arial" panose="020B0604020202020204" pitchFamily="34" charset="0"/>
              </a:rPr>
              <a:t>Ghi lại các kích thước của vật thể</a:t>
            </a:r>
          </a:p>
        </p:txBody>
      </p:sp>
      <p:sp>
        <p:nvSpPr>
          <p:cNvPr id="14" name="Rectangle: Rounded Corners 13">
            <a:extLst>
              <a:ext uri="{FF2B5EF4-FFF2-40B4-BE49-F238E27FC236}">
                <a16:creationId xmlns:a16="http://schemas.microsoft.com/office/drawing/2014/main" id="{A105D750-3ABC-A7EE-EED4-60670A3A1AD2}"/>
              </a:ext>
            </a:extLst>
          </p:cNvPr>
          <p:cNvSpPr/>
          <p:nvPr/>
        </p:nvSpPr>
        <p:spPr>
          <a:xfrm>
            <a:off x="457200" y="2426107"/>
            <a:ext cx="1915064" cy="68444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Yêu cầu </a:t>
            </a:r>
          </a:p>
        </p:txBody>
      </p:sp>
      <p:sp>
        <p:nvSpPr>
          <p:cNvPr id="25" name="TextBox 24">
            <a:extLst>
              <a:ext uri="{FF2B5EF4-FFF2-40B4-BE49-F238E27FC236}">
                <a16:creationId xmlns:a16="http://schemas.microsoft.com/office/drawing/2014/main" id="{1A76A099-066F-241B-DC7F-706ECFA0B0EB}"/>
              </a:ext>
            </a:extLst>
          </p:cNvPr>
          <p:cNvSpPr txBox="1"/>
          <p:nvPr/>
        </p:nvSpPr>
        <p:spPr>
          <a:xfrm>
            <a:off x="546199" y="3557773"/>
            <a:ext cx="5871853" cy="1752339"/>
          </a:xfrm>
          <a:prstGeom prst="rect">
            <a:avLst/>
          </a:prstGeom>
          <a:noFill/>
        </p:spPr>
        <p:txBody>
          <a:bodyPr wrap="square" rtlCol="0">
            <a:spAutoFit/>
          </a:bodyPr>
          <a:lstStyle/>
          <a:p>
            <a:pPr algn="just">
              <a:lnSpc>
                <a:spcPct val="150000"/>
              </a:lnSpc>
            </a:pPr>
            <a:r>
              <a:rPr lang="en-US" sz="2500" i="1">
                <a:latin typeface="Arial" panose="020B0604020202020204" pitchFamily="34" charset="0"/>
                <a:cs typeface="Arial" panose="020B0604020202020204" pitchFamily="34" charset="0"/>
              </a:rPr>
              <a:t>Vẽ các đường gióng, đường kích thước</a:t>
            </a:r>
          </a:p>
          <a:p>
            <a:pPr marL="285750" indent="-285750" algn="just">
              <a:lnSpc>
                <a:spcPct val="150000"/>
              </a:lnSpc>
              <a:buFontTx/>
              <a:buChar char="-"/>
            </a:pPr>
            <a:r>
              <a:rPr lang="en-US" sz="2500">
                <a:latin typeface="Arial" panose="020B0604020202020204" pitchFamily="34" charset="0"/>
                <a:cs typeface="Arial" panose="020B0604020202020204" pitchFamily="34" charset="0"/>
              </a:rPr>
              <a:t>Vẽ đúng quy cách các đường going, đường kích thước ở các hình chiếu. </a:t>
            </a:r>
          </a:p>
        </p:txBody>
      </p:sp>
      <p:grpSp>
        <p:nvGrpSpPr>
          <p:cNvPr id="18" name="Group 17">
            <a:extLst>
              <a:ext uri="{FF2B5EF4-FFF2-40B4-BE49-F238E27FC236}">
                <a16:creationId xmlns:a16="http://schemas.microsoft.com/office/drawing/2014/main" id="{F25F0778-B686-EBEB-8AA1-B7FBE90E3EFE}"/>
              </a:ext>
            </a:extLst>
          </p:cNvPr>
          <p:cNvGrpSpPr/>
          <p:nvPr/>
        </p:nvGrpSpPr>
        <p:grpSpPr>
          <a:xfrm>
            <a:off x="7281135" y="2426107"/>
            <a:ext cx="4059726" cy="4164128"/>
            <a:chOff x="7281135" y="2426107"/>
            <a:chExt cx="4059726" cy="4164128"/>
          </a:xfrm>
        </p:grpSpPr>
        <p:sp>
          <p:nvSpPr>
            <p:cNvPr id="17" name="TextBox 16">
              <a:extLst>
                <a:ext uri="{FF2B5EF4-FFF2-40B4-BE49-F238E27FC236}">
                  <a16:creationId xmlns:a16="http://schemas.microsoft.com/office/drawing/2014/main" id="{422D5F97-AF89-D6B0-E34D-25092377CF21}"/>
                </a:ext>
              </a:extLst>
            </p:cNvPr>
            <p:cNvSpPr txBox="1"/>
            <p:nvPr/>
          </p:nvSpPr>
          <p:spPr>
            <a:xfrm>
              <a:off x="7831766" y="6220903"/>
              <a:ext cx="3290977" cy="369332"/>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Ví dụ minh họa </a:t>
              </a:r>
            </a:p>
          </p:txBody>
        </p:sp>
        <p:pic>
          <p:nvPicPr>
            <p:cNvPr id="16" name="Picture 15">
              <a:extLst>
                <a:ext uri="{FF2B5EF4-FFF2-40B4-BE49-F238E27FC236}">
                  <a16:creationId xmlns:a16="http://schemas.microsoft.com/office/drawing/2014/main" id="{A518338E-58AD-40D1-58D0-BFC9BB3CE0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1135" y="2426107"/>
              <a:ext cx="4059726" cy="3753331"/>
            </a:xfrm>
            <a:prstGeom prst="rect">
              <a:avLst/>
            </a:prstGeom>
          </p:spPr>
        </p:pic>
      </p:grpSp>
    </p:spTree>
    <p:extLst>
      <p:ext uri="{BB962C8B-B14F-4D97-AF65-F5344CB8AC3E}">
        <p14:creationId xmlns:p14="http://schemas.microsoft.com/office/powerpoint/2010/main" val="3465905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288708"/>
            <a:ext cx="10489721" cy="553998"/>
          </a:xfrm>
          <a:prstGeom prst="rect">
            <a:avLst/>
          </a:prstGeom>
          <a:noFill/>
        </p:spPr>
        <p:txBody>
          <a:bodyPr wrap="square" rtlCol="0">
            <a:spAutoFit/>
          </a:bodyPr>
          <a:lstStyle/>
          <a:p>
            <a:pPr algn="ctr"/>
            <a:r>
              <a:rPr lang="vi-VN" sz="3000" b="1">
                <a:solidFill>
                  <a:srgbClr val="0070C0"/>
                </a:solidFill>
                <a:latin typeface="Arial" panose="020B0604020202020204" pitchFamily="34" charset="0"/>
                <a:cs typeface="Arial" panose="020B0604020202020204" pitchFamily="34" charset="0"/>
              </a:rPr>
              <a:t>5. VẼ HÌNH CHIẾU KHỐI HÌNH HỌC, VẬT THỂ ĐƠN GIẢN </a:t>
            </a:r>
            <a:endParaRPr lang="en-US" sz="3000" b="1">
              <a:solidFill>
                <a:srgbClr val="0070C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6E49072-DE7E-9EF3-548B-4D6FA57F6252}"/>
              </a:ext>
            </a:extLst>
          </p:cNvPr>
          <p:cNvSpPr txBox="1"/>
          <p:nvPr/>
        </p:nvSpPr>
        <p:spPr>
          <a:xfrm>
            <a:off x="1240766" y="1371600"/>
            <a:ext cx="9710469" cy="607282"/>
          </a:xfrm>
          <a:prstGeom prst="rect">
            <a:avLst/>
          </a:prstGeom>
          <a:noFill/>
        </p:spPr>
        <p:txBody>
          <a:bodyPr wrap="square">
            <a:spAutoFit/>
          </a:bodyPr>
          <a:lstStyle/>
          <a:p>
            <a:pPr algn="ctr">
              <a:lnSpc>
                <a:spcPct val="150000"/>
              </a:lnSpc>
            </a:pPr>
            <a:r>
              <a:rPr lang="vi-VN" sz="2500" b="1"/>
              <a:t>Bước </a:t>
            </a:r>
            <a:r>
              <a:rPr lang="en-US" sz="2500" b="1">
                <a:latin typeface="Arial" panose="020B0604020202020204" pitchFamily="34" charset="0"/>
                <a:cs typeface="Arial" panose="020B0604020202020204" pitchFamily="34" charset="0"/>
              </a:rPr>
              <a:t>5</a:t>
            </a:r>
            <a:r>
              <a:rPr lang="vi-VN" sz="2500" b="1">
                <a:latin typeface="Arial" panose="020B0604020202020204" pitchFamily="34" charset="0"/>
                <a:cs typeface="Arial" panose="020B0604020202020204" pitchFamily="34" charset="0"/>
              </a:rPr>
              <a:t>: </a:t>
            </a:r>
            <a:r>
              <a:rPr lang="en-US" sz="2500">
                <a:latin typeface="Arial" panose="020B0604020202020204" pitchFamily="34" charset="0"/>
                <a:cs typeface="Arial" panose="020B0604020202020204" pitchFamily="34" charset="0"/>
              </a:rPr>
              <a:t>Ghi lại các kích thước của vật thể</a:t>
            </a:r>
          </a:p>
        </p:txBody>
      </p:sp>
      <p:sp>
        <p:nvSpPr>
          <p:cNvPr id="14" name="Rectangle: Rounded Corners 13">
            <a:extLst>
              <a:ext uri="{FF2B5EF4-FFF2-40B4-BE49-F238E27FC236}">
                <a16:creationId xmlns:a16="http://schemas.microsoft.com/office/drawing/2014/main" id="{A105D750-3ABC-A7EE-EED4-60670A3A1AD2}"/>
              </a:ext>
            </a:extLst>
          </p:cNvPr>
          <p:cNvSpPr/>
          <p:nvPr/>
        </p:nvSpPr>
        <p:spPr>
          <a:xfrm>
            <a:off x="457200" y="2426107"/>
            <a:ext cx="1915064" cy="68444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Yêu cầu </a:t>
            </a:r>
          </a:p>
        </p:txBody>
      </p:sp>
      <p:sp>
        <p:nvSpPr>
          <p:cNvPr id="25" name="TextBox 24">
            <a:extLst>
              <a:ext uri="{FF2B5EF4-FFF2-40B4-BE49-F238E27FC236}">
                <a16:creationId xmlns:a16="http://schemas.microsoft.com/office/drawing/2014/main" id="{1A76A099-066F-241B-DC7F-706ECFA0B0EB}"/>
              </a:ext>
            </a:extLst>
          </p:cNvPr>
          <p:cNvSpPr txBox="1"/>
          <p:nvPr/>
        </p:nvSpPr>
        <p:spPr>
          <a:xfrm>
            <a:off x="546199" y="3557773"/>
            <a:ext cx="5871853" cy="2329420"/>
          </a:xfrm>
          <a:prstGeom prst="rect">
            <a:avLst/>
          </a:prstGeom>
          <a:noFill/>
        </p:spPr>
        <p:txBody>
          <a:bodyPr wrap="square" rtlCol="0">
            <a:spAutoFit/>
          </a:bodyPr>
          <a:lstStyle/>
          <a:p>
            <a:pPr algn="just">
              <a:lnSpc>
                <a:spcPct val="150000"/>
              </a:lnSpc>
            </a:pPr>
            <a:r>
              <a:rPr lang="en-US" sz="2500" i="1">
                <a:latin typeface="Arial" panose="020B0604020202020204" pitchFamily="34" charset="0"/>
                <a:cs typeface="Arial" panose="020B0604020202020204" pitchFamily="34" charset="0"/>
              </a:rPr>
              <a:t>Ghi các chữ số kích thước của vật thể lên hình chiếu</a:t>
            </a:r>
          </a:p>
          <a:p>
            <a:pPr marL="285750" indent="-285750" algn="just">
              <a:lnSpc>
                <a:spcPct val="150000"/>
              </a:lnSpc>
              <a:buFontTx/>
              <a:buChar char="-"/>
            </a:pPr>
            <a:r>
              <a:rPr lang="en-US" sz="2500">
                <a:latin typeface="Arial" panose="020B0604020202020204" pitchFamily="34" charset="0"/>
                <a:cs typeface="Arial" panose="020B0604020202020204" pitchFamily="34" charset="0"/>
              </a:rPr>
              <a:t>Ghi đúng quy cách các chữ số kích thước của các vật thể lên hình chiếu. </a:t>
            </a:r>
          </a:p>
        </p:txBody>
      </p:sp>
      <p:grpSp>
        <p:nvGrpSpPr>
          <p:cNvPr id="8" name="Group 7">
            <a:extLst>
              <a:ext uri="{FF2B5EF4-FFF2-40B4-BE49-F238E27FC236}">
                <a16:creationId xmlns:a16="http://schemas.microsoft.com/office/drawing/2014/main" id="{C98BA079-C873-8322-4534-5A703DB3997F}"/>
              </a:ext>
            </a:extLst>
          </p:cNvPr>
          <p:cNvGrpSpPr/>
          <p:nvPr/>
        </p:nvGrpSpPr>
        <p:grpSpPr>
          <a:xfrm>
            <a:off x="7497731" y="2444707"/>
            <a:ext cx="3959046" cy="3996660"/>
            <a:chOff x="7497731" y="2444707"/>
            <a:chExt cx="3959046" cy="3996660"/>
          </a:xfrm>
        </p:grpSpPr>
        <p:sp>
          <p:nvSpPr>
            <p:cNvPr id="17" name="TextBox 16">
              <a:extLst>
                <a:ext uri="{FF2B5EF4-FFF2-40B4-BE49-F238E27FC236}">
                  <a16:creationId xmlns:a16="http://schemas.microsoft.com/office/drawing/2014/main" id="{422D5F97-AF89-D6B0-E34D-25092377CF21}"/>
                </a:ext>
              </a:extLst>
            </p:cNvPr>
            <p:cNvSpPr txBox="1"/>
            <p:nvPr/>
          </p:nvSpPr>
          <p:spPr>
            <a:xfrm>
              <a:off x="7986623" y="6072035"/>
              <a:ext cx="3290977" cy="369332"/>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Ví dụ minh họa </a:t>
              </a:r>
            </a:p>
          </p:txBody>
        </p:sp>
        <p:pic>
          <p:nvPicPr>
            <p:cNvPr id="3" name="Picture 2">
              <a:extLst>
                <a:ext uri="{FF2B5EF4-FFF2-40B4-BE49-F238E27FC236}">
                  <a16:creationId xmlns:a16="http://schemas.microsoft.com/office/drawing/2014/main" id="{0381CFCA-7DAD-48A8-25CB-8715A5122C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731" y="2444707"/>
              <a:ext cx="3959046" cy="3346169"/>
            </a:xfrm>
            <a:prstGeom prst="rect">
              <a:avLst/>
            </a:prstGeom>
          </p:spPr>
        </p:pic>
      </p:grpSp>
    </p:spTree>
    <p:extLst>
      <p:ext uri="{BB962C8B-B14F-4D97-AF65-F5344CB8AC3E}">
        <p14:creationId xmlns:p14="http://schemas.microsoft.com/office/powerpoint/2010/main" val="33875226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197888"/>
            <a:ext cx="10489721" cy="707886"/>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LUYỆN TẬP </a:t>
            </a:r>
          </a:p>
        </p:txBody>
      </p:sp>
      <p:grpSp>
        <p:nvGrpSpPr>
          <p:cNvPr id="15" name="Group 14">
            <a:extLst>
              <a:ext uri="{FF2B5EF4-FFF2-40B4-BE49-F238E27FC236}">
                <a16:creationId xmlns:a16="http://schemas.microsoft.com/office/drawing/2014/main" id="{51728D3B-8EB8-695B-08BB-43A9B9A633DD}"/>
              </a:ext>
            </a:extLst>
          </p:cNvPr>
          <p:cNvGrpSpPr/>
          <p:nvPr/>
        </p:nvGrpSpPr>
        <p:grpSpPr>
          <a:xfrm>
            <a:off x="2943046" y="1371600"/>
            <a:ext cx="6305907" cy="935424"/>
            <a:chOff x="2165233" y="2374019"/>
            <a:chExt cx="6305907" cy="935424"/>
          </a:xfrm>
        </p:grpSpPr>
        <p:pic>
          <p:nvPicPr>
            <p:cNvPr id="2" name="Picture 3">
              <a:extLst>
                <a:ext uri="{FF2B5EF4-FFF2-40B4-BE49-F238E27FC236}">
                  <a16:creationId xmlns:a16="http://schemas.microsoft.com/office/drawing/2014/main" id="{C6ADF027-1882-99E4-0C75-A916FE1EA52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5233" y="2374019"/>
              <a:ext cx="1078299" cy="935424"/>
            </a:xfrm>
            <a:prstGeom prst="rect">
              <a:avLst/>
            </a:prstGeom>
          </p:spPr>
        </p:pic>
        <p:sp>
          <p:nvSpPr>
            <p:cNvPr id="12" name="TextBox 11">
              <a:extLst>
                <a:ext uri="{FF2B5EF4-FFF2-40B4-BE49-F238E27FC236}">
                  <a16:creationId xmlns:a16="http://schemas.microsoft.com/office/drawing/2014/main" id="{0EEEA5C8-C60B-59CB-BF0C-34DE60E3D87C}"/>
                </a:ext>
              </a:extLst>
            </p:cNvPr>
            <p:cNvSpPr txBox="1"/>
            <p:nvPr/>
          </p:nvSpPr>
          <p:spPr>
            <a:xfrm>
              <a:off x="2958860" y="2562046"/>
              <a:ext cx="5512280" cy="477054"/>
            </a:xfrm>
            <a:prstGeom prst="rect">
              <a:avLst/>
            </a:prstGeom>
            <a:noFill/>
          </p:spPr>
          <p:txBody>
            <a:bodyPr wrap="square" rtlCol="0">
              <a:spAutoFit/>
            </a:bodyPr>
            <a:lstStyle/>
            <a:p>
              <a:pPr algn="ctr"/>
              <a:r>
                <a:rPr lang="en-US" sz="2500" b="1" i="1">
                  <a:latin typeface="Arial" panose="020B0604020202020204" pitchFamily="34" charset="0"/>
                  <a:cs typeface="Arial" panose="020B0604020202020204" pitchFamily="34" charset="0"/>
                </a:rPr>
                <a:t>Các kiến thức cần ghi nhớ </a:t>
              </a:r>
            </a:p>
          </p:txBody>
        </p:sp>
      </p:grpSp>
      <p:sp>
        <p:nvSpPr>
          <p:cNvPr id="18" name="TextBox 17">
            <a:extLst>
              <a:ext uri="{FF2B5EF4-FFF2-40B4-BE49-F238E27FC236}">
                <a16:creationId xmlns:a16="http://schemas.microsoft.com/office/drawing/2014/main" id="{7261C5E8-65F7-688C-DB22-5BE938A92FF4}"/>
              </a:ext>
            </a:extLst>
          </p:cNvPr>
          <p:cNvSpPr txBox="1"/>
          <p:nvPr/>
        </p:nvSpPr>
        <p:spPr>
          <a:xfrm>
            <a:off x="842515" y="2495051"/>
            <a:ext cx="10498346" cy="4060663"/>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500"/>
              <a:t>Trên bản vẽ kĩ thuật, các hình chiếu biểu diễn hình dạng của vật thể theo các hướng chiếu khác nhau, hình chiếu bằng đặt dưới hình chiếu đứng, hình chiếu cạnh đặt bên phải hình chiếu đứng.</a:t>
            </a:r>
          </a:p>
          <a:p>
            <a:pPr marL="342900" indent="-342900" algn="just">
              <a:lnSpc>
                <a:spcPct val="150000"/>
              </a:lnSpc>
              <a:buFont typeface="Arial" panose="020B0604020202020204" pitchFamily="34" charset="0"/>
              <a:buChar char="•"/>
            </a:pPr>
            <a:r>
              <a:rPr lang="vi-VN" sz="2500"/>
              <a:t>Các hình chiếu khối đa diện là các đa giác phẳng tương ứng với các mặt bao của khối đa diện đó, Khối tròn xoay có một hình chiếu là hình tròn, hai hình chiếu còn lại là các đa giác có hình dạng giống nhau (ngoại trừ hình cầu).</a:t>
            </a:r>
          </a:p>
        </p:txBody>
      </p:sp>
    </p:spTree>
    <p:extLst>
      <p:ext uri="{BB962C8B-B14F-4D97-AF65-F5344CB8AC3E}">
        <p14:creationId xmlns:p14="http://schemas.microsoft.com/office/powerpoint/2010/main" val="3128612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barn(inVertical)">
                                      <p:cBhvr>
                                        <p:cTn id="2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3020683" y="245074"/>
            <a:ext cx="6150634"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1. HÌNH CHIẾU VẬT THỂ </a:t>
            </a:r>
          </a:p>
        </p:txBody>
      </p:sp>
      <p:sp>
        <p:nvSpPr>
          <p:cNvPr id="3" name="TextBox 2">
            <a:extLst>
              <a:ext uri="{FF2B5EF4-FFF2-40B4-BE49-F238E27FC236}">
                <a16:creationId xmlns:a16="http://schemas.microsoft.com/office/drawing/2014/main" id="{E8C94DF2-9095-5A6B-CCCA-581E4FFB575F}"/>
              </a:ext>
            </a:extLst>
          </p:cNvPr>
          <p:cNvSpPr txBox="1"/>
          <p:nvPr/>
        </p:nvSpPr>
        <p:spPr>
          <a:xfrm>
            <a:off x="457200" y="1620464"/>
            <a:ext cx="11429999"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Đọc nội dung mục 1.1 SGK trang 10, quan sát Hình 2.2 và trả lời các câu hỏi:</a:t>
            </a:r>
          </a:p>
        </p:txBody>
      </p:sp>
      <p:pic>
        <p:nvPicPr>
          <p:cNvPr id="12" name="Picture 11">
            <a:extLst>
              <a:ext uri="{FF2B5EF4-FFF2-40B4-BE49-F238E27FC236}">
                <a16:creationId xmlns:a16="http://schemas.microsoft.com/office/drawing/2014/main" id="{B62C5932-CB6E-5CA4-AE27-77DC62D7AA93}"/>
              </a:ext>
            </a:extLst>
          </p:cNvPr>
          <p:cNvPicPr>
            <a:picLocks noChangeAspect="1"/>
          </p:cNvPicPr>
          <p:nvPr/>
        </p:nvPicPr>
        <p:blipFill>
          <a:blip r:embed="rId2" cstate="print">
            <a:clrChange>
              <a:clrFrom>
                <a:srgbClr val="F0F0F0"/>
              </a:clrFrom>
              <a:clrTo>
                <a:srgbClr val="F0F0F0">
                  <a:alpha val="0"/>
                </a:srgbClr>
              </a:clrTo>
            </a:clrChange>
            <a:extLst>
              <a:ext uri="{28A0092B-C50C-407E-A947-70E740481C1C}">
                <a14:useLocalDpi xmlns:a14="http://schemas.microsoft.com/office/drawing/2010/main" val="0"/>
              </a:ext>
            </a:extLst>
          </a:blip>
          <a:stretch>
            <a:fillRect/>
          </a:stretch>
        </p:blipFill>
        <p:spPr>
          <a:xfrm>
            <a:off x="0" y="2591825"/>
            <a:ext cx="5132849" cy="3767026"/>
          </a:xfrm>
          <a:prstGeom prst="rect">
            <a:avLst/>
          </a:prstGeom>
        </p:spPr>
      </p:pic>
      <p:grpSp>
        <p:nvGrpSpPr>
          <p:cNvPr id="22" name="Group 21">
            <a:extLst>
              <a:ext uri="{FF2B5EF4-FFF2-40B4-BE49-F238E27FC236}">
                <a16:creationId xmlns:a16="http://schemas.microsoft.com/office/drawing/2014/main" id="{CAABB5EA-6F78-E62A-DEA8-4A393F8CB605}"/>
              </a:ext>
            </a:extLst>
          </p:cNvPr>
          <p:cNvGrpSpPr/>
          <p:nvPr/>
        </p:nvGrpSpPr>
        <p:grpSpPr>
          <a:xfrm>
            <a:off x="5371382" y="2016207"/>
            <a:ext cx="6363418" cy="4384593"/>
            <a:chOff x="5371382" y="2016207"/>
            <a:chExt cx="6363418" cy="4384593"/>
          </a:xfrm>
        </p:grpSpPr>
        <p:sp>
          <p:nvSpPr>
            <p:cNvPr id="20" name="Rectangle 19">
              <a:extLst>
                <a:ext uri="{FF2B5EF4-FFF2-40B4-BE49-F238E27FC236}">
                  <a16:creationId xmlns:a16="http://schemas.microsoft.com/office/drawing/2014/main" id="{F0C744AD-EA71-2A0A-6B66-6FEAD46714DC}"/>
                </a:ext>
              </a:extLst>
            </p:cNvPr>
            <p:cNvSpPr/>
            <p:nvPr/>
          </p:nvSpPr>
          <p:spPr>
            <a:xfrm>
              <a:off x="5371382" y="2591825"/>
              <a:ext cx="6032739" cy="3808975"/>
            </a:xfrm>
            <a:prstGeom prst="rect">
              <a:avLst/>
            </a:prstGeom>
            <a:solidFill>
              <a:srgbClr val="E9F3D4"/>
            </a:solid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200">
                  <a:solidFill>
                    <a:schemeClr val="tx1"/>
                  </a:solidFill>
                </a:rPr>
                <a:t>Hình chiếu của vật thể là gì?</a:t>
              </a:r>
              <a:endParaRPr lang="en-US" sz="2200">
                <a:solidFill>
                  <a:schemeClr val="tx1"/>
                </a:solidFill>
              </a:endParaRPr>
            </a:p>
            <a:p>
              <a:pPr marL="342900" indent="-342900" algn="just">
                <a:lnSpc>
                  <a:spcPct val="150000"/>
                </a:lnSpc>
                <a:buFont typeface="Arial" panose="020B0604020202020204" pitchFamily="34" charset="0"/>
                <a:buChar char="•"/>
              </a:pPr>
              <a:r>
                <a:rPr lang="en-US" sz="2200">
                  <a:solidFill>
                    <a:schemeClr val="tx1"/>
                  </a:solidFill>
                  <a:latin typeface="Arial" panose="020B0604020202020204" pitchFamily="34" charset="0"/>
                  <a:cs typeface="Arial" panose="020B0604020202020204" pitchFamily="34" charset="0"/>
                </a:rPr>
                <a:t>Hình 2.1 có mấy phép chiếu? Đó là những phép chiếu nào? </a:t>
              </a:r>
            </a:p>
            <a:p>
              <a:pPr marL="342900" indent="-342900" algn="just">
                <a:lnSpc>
                  <a:spcPct val="150000"/>
                </a:lnSpc>
                <a:buFont typeface="Arial" panose="020B0604020202020204" pitchFamily="34" charset="0"/>
                <a:buChar char="•"/>
              </a:pPr>
              <a:r>
                <a:rPr lang="vi-VN" sz="2200">
                  <a:solidFill>
                    <a:schemeClr val="tx1"/>
                  </a:solidFill>
                </a:rPr>
                <a:t>Các điểm A’, B’, C’; trên mặt phẳng lần lượt là gì?</a:t>
              </a:r>
              <a:endParaRPr lang="en-US" sz="2200">
                <a:solidFill>
                  <a:schemeClr val="tx1"/>
                </a:solidFill>
              </a:endParaRPr>
            </a:p>
            <a:p>
              <a:pPr marL="342900" indent="-342900" algn="just">
                <a:lnSpc>
                  <a:spcPct val="150000"/>
                </a:lnSpc>
                <a:buFont typeface="Arial" panose="020B0604020202020204" pitchFamily="34" charset="0"/>
                <a:buChar char="•"/>
              </a:pPr>
              <a:r>
                <a:rPr lang="vi-VN" sz="2200">
                  <a:solidFill>
                    <a:schemeClr val="tx1"/>
                  </a:solidFill>
                </a:rPr>
                <a:t>Các đường thẳng OAA’, OBB’và OCC’là gì?</a:t>
              </a:r>
            </a:p>
            <a:p>
              <a:pPr marL="342900" indent="-342900" algn="just">
                <a:lnSpc>
                  <a:spcPct val="150000"/>
                </a:lnSpc>
                <a:buFont typeface="Arial" panose="020B0604020202020204" pitchFamily="34" charset="0"/>
                <a:buChar char="•"/>
              </a:pPr>
              <a:r>
                <a:rPr lang="vi-VN" sz="2200">
                  <a:solidFill>
                    <a:schemeClr val="tx1"/>
                  </a:solidFill>
                </a:rPr>
                <a:t>Mặt phẳng chứa hình chiếu là gì?</a:t>
              </a:r>
              <a:endParaRPr lang="en-US" sz="2200">
                <a:solidFill>
                  <a:schemeClr val="tx1"/>
                </a:solidFill>
              </a:endParaRPr>
            </a:p>
          </p:txBody>
        </p:sp>
        <p:pic>
          <p:nvPicPr>
            <p:cNvPr id="21" name="Picture 2">
              <a:extLst>
                <a:ext uri="{FF2B5EF4-FFF2-40B4-BE49-F238E27FC236}">
                  <a16:creationId xmlns:a16="http://schemas.microsoft.com/office/drawing/2014/main" id="{34FC2492-E536-E516-D38C-23F087D0FDA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486848" y="2016207"/>
              <a:ext cx="1247952" cy="1151235"/>
            </a:xfrm>
            <a:prstGeom prst="rect">
              <a:avLst/>
            </a:prstGeom>
          </p:spPr>
        </p:pic>
      </p:grpSp>
      <p:sp>
        <p:nvSpPr>
          <p:cNvPr id="24" name="TextBox 23">
            <a:extLst>
              <a:ext uri="{FF2B5EF4-FFF2-40B4-BE49-F238E27FC236}">
                <a16:creationId xmlns:a16="http://schemas.microsoft.com/office/drawing/2014/main" id="{B8CBE4E5-A97C-0F9D-B9EF-73E60F0192CD}"/>
              </a:ext>
            </a:extLst>
          </p:cNvPr>
          <p:cNvSpPr txBox="1"/>
          <p:nvPr/>
        </p:nvSpPr>
        <p:spPr>
          <a:xfrm>
            <a:off x="2684892" y="994745"/>
            <a:ext cx="6107502" cy="553998"/>
          </a:xfrm>
          <a:prstGeom prst="rect">
            <a:avLst/>
          </a:prstGeom>
          <a:noFill/>
        </p:spPr>
        <p:txBody>
          <a:bodyPr wrap="square">
            <a:spAutoFit/>
          </a:bodyPr>
          <a:lstStyle/>
          <a:p>
            <a:pPr algn="ctr"/>
            <a:r>
              <a:rPr lang="en-US" sz="3000" b="1">
                <a:solidFill>
                  <a:srgbClr val="C00000"/>
                </a:solidFill>
                <a:latin typeface="Arial" panose="020B0604020202020204" pitchFamily="34" charset="0"/>
                <a:cs typeface="Arial" panose="020B0604020202020204" pitchFamily="34" charset="0"/>
              </a:rPr>
              <a:t>1.1. Khái niệm </a:t>
            </a:r>
          </a:p>
        </p:txBody>
      </p:sp>
    </p:spTree>
    <p:extLst>
      <p:ext uri="{BB962C8B-B14F-4D97-AF65-F5344CB8AC3E}">
        <p14:creationId xmlns:p14="http://schemas.microsoft.com/office/powerpoint/2010/main" val="4173571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197888"/>
            <a:ext cx="10489721" cy="707886"/>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LUYỆN TẬP </a:t>
            </a:r>
          </a:p>
        </p:txBody>
      </p:sp>
      <p:grpSp>
        <p:nvGrpSpPr>
          <p:cNvPr id="15" name="Group 14">
            <a:extLst>
              <a:ext uri="{FF2B5EF4-FFF2-40B4-BE49-F238E27FC236}">
                <a16:creationId xmlns:a16="http://schemas.microsoft.com/office/drawing/2014/main" id="{51728D3B-8EB8-695B-08BB-43A9B9A633DD}"/>
              </a:ext>
            </a:extLst>
          </p:cNvPr>
          <p:cNvGrpSpPr/>
          <p:nvPr/>
        </p:nvGrpSpPr>
        <p:grpSpPr>
          <a:xfrm>
            <a:off x="2943046" y="1371600"/>
            <a:ext cx="6305907" cy="935424"/>
            <a:chOff x="2165233" y="2374019"/>
            <a:chExt cx="6305907" cy="935424"/>
          </a:xfrm>
        </p:grpSpPr>
        <p:pic>
          <p:nvPicPr>
            <p:cNvPr id="2" name="Picture 3">
              <a:extLst>
                <a:ext uri="{FF2B5EF4-FFF2-40B4-BE49-F238E27FC236}">
                  <a16:creationId xmlns:a16="http://schemas.microsoft.com/office/drawing/2014/main" id="{C6ADF027-1882-99E4-0C75-A916FE1EA52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5233" y="2374019"/>
              <a:ext cx="1078299" cy="935424"/>
            </a:xfrm>
            <a:prstGeom prst="rect">
              <a:avLst/>
            </a:prstGeom>
          </p:spPr>
        </p:pic>
        <p:sp>
          <p:nvSpPr>
            <p:cNvPr id="12" name="TextBox 11">
              <a:extLst>
                <a:ext uri="{FF2B5EF4-FFF2-40B4-BE49-F238E27FC236}">
                  <a16:creationId xmlns:a16="http://schemas.microsoft.com/office/drawing/2014/main" id="{0EEEA5C8-C60B-59CB-BF0C-34DE60E3D87C}"/>
                </a:ext>
              </a:extLst>
            </p:cNvPr>
            <p:cNvSpPr txBox="1"/>
            <p:nvPr/>
          </p:nvSpPr>
          <p:spPr>
            <a:xfrm>
              <a:off x="2958860" y="2562046"/>
              <a:ext cx="5512280" cy="477054"/>
            </a:xfrm>
            <a:prstGeom prst="rect">
              <a:avLst/>
            </a:prstGeom>
            <a:noFill/>
          </p:spPr>
          <p:txBody>
            <a:bodyPr wrap="square" rtlCol="0">
              <a:spAutoFit/>
            </a:bodyPr>
            <a:lstStyle/>
            <a:p>
              <a:pPr algn="ctr"/>
              <a:r>
                <a:rPr lang="en-US" sz="2500" b="1" i="1">
                  <a:latin typeface="Arial" panose="020B0604020202020204" pitchFamily="34" charset="0"/>
                  <a:cs typeface="Arial" panose="020B0604020202020204" pitchFamily="34" charset="0"/>
                </a:rPr>
                <a:t>Các kiến thức cần ghi nhớ </a:t>
              </a:r>
            </a:p>
          </p:txBody>
        </p:sp>
      </p:grpSp>
      <p:sp>
        <p:nvSpPr>
          <p:cNvPr id="18" name="TextBox 17">
            <a:extLst>
              <a:ext uri="{FF2B5EF4-FFF2-40B4-BE49-F238E27FC236}">
                <a16:creationId xmlns:a16="http://schemas.microsoft.com/office/drawing/2014/main" id="{7261C5E8-65F7-688C-DB22-5BE938A92FF4}"/>
              </a:ext>
            </a:extLst>
          </p:cNvPr>
          <p:cNvSpPr txBox="1"/>
          <p:nvPr/>
        </p:nvSpPr>
        <p:spPr>
          <a:xfrm>
            <a:off x="457200" y="2495051"/>
            <a:ext cx="11113698" cy="4060663"/>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500"/>
              <a:t>Hình chiếu của khối hình học được vẽ theo quy trình:</a:t>
            </a:r>
          </a:p>
          <a:p>
            <a:pPr marL="342900" indent="-342900" algn="just">
              <a:lnSpc>
                <a:spcPct val="150000"/>
              </a:lnSpc>
              <a:buFontTx/>
              <a:buChar char="-"/>
            </a:pPr>
            <a:r>
              <a:rPr lang="vi-VN" sz="2500"/>
              <a:t>1. Xác định đặc điểm hình dạng và kích thước của khối hình học</a:t>
            </a:r>
            <a:endParaRPr lang="en-US" sz="2500"/>
          </a:p>
          <a:p>
            <a:pPr marL="342900" indent="-342900" algn="just">
              <a:lnSpc>
                <a:spcPct val="150000"/>
              </a:lnSpc>
              <a:buFontTx/>
              <a:buChar char="-"/>
            </a:pPr>
            <a:r>
              <a:rPr lang="vi-VN" sz="2500"/>
              <a:t>2. Xác định các hướng chiếu</a:t>
            </a:r>
            <a:endParaRPr lang="en-US" sz="2500"/>
          </a:p>
          <a:p>
            <a:pPr marL="342900" indent="-342900" algn="just">
              <a:lnSpc>
                <a:spcPct val="150000"/>
              </a:lnSpc>
              <a:buFontTx/>
              <a:buChar char="-"/>
            </a:pPr>
            <a:r>
              <a:rPr lang="vi-VN" sz="2500"/>
              <a:t>3. Xác định vị trí và tỉ lệ các hình chiếu trên giấy vẽ</a:t>
            </a:r>
            <a:endParaRPr lang="en-US" sz="2500"/>
          </a:p>
          <a:p>
            <a:pPr marL="342900" indent="-342900" algn="just">
              <a:lnSpc>
                <a:spcPct val="150000"/>
              </a:lnSpc>
              <a:buFontTx/>
              <a:buChar char="-"/>
            </a:pPr>
            <a:r>
              <a:rPr lang="vi-VN" sz="2500"/>
              <a:t>4. Vẽ các hình chiếu</a:t>
            </a:r>
          </a:p>
          <a:p>
            <a:pPr marL="342900" indent="-342900" algn="just">
              <a:lnSpc>
                <a:spcPct val="150000"/>
              </a:lnSpc>
              <a:buFont typeface="Arial" panose="020B0604020202020204" pitchFamily="34" charset="0"/>
              <a:buChar char="•"/>
            </a:pPr>
            <a:r>
              <a:rPr lang="vi-VN" sz="2500"/>
              <a:t>Quy trình vẽ hình chiếu của vật thể đơn giản tương tự như quy trình vẽ hình chiếu của khối hình học nhưng thêm Bước 5. Ghi các kích thước. </a:t>
            </a:r>
          </a:p>
        </p:txBody>
      </p:sp>
    </p:spTree>
    <p:extLst>
      <p:ext uri="{BB962C8B-B14F-4D97-AF65-F5344CB8AC3E}">
        <p14:creationId xmlns:p14="http://schemas.microsoft.com/office/powerpoint/2010/main" val="816856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0" dur="500"/>
                                        <p:tgtEl>
                                          <p:spTgt spid="18">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13" dur="500"/>
                                        <p:tgtEl>
                                          <p:spTgt spid="18">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animEffect transition="in" filter="randombar(horizontal)">
                                      <p:cBhvr>
                                        <p:cTn id="16" dur="500"/>
                                        <p:tgtEl>
                                          <p:spTgt spid="18">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animEffect transition="in" filter="randombar(horizontal)">
                                      <p:cBhvr>
                                        <p:cTn id="19" dur="500"/>
                                        <p:tgtEl>
                                          <p:spTgt spid="1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8">
                                            <p:txEl>
                                              <p:pRg st="5" end="5"/>
                                            </p:txEl>
                                          </p:spTgt>
                                        </p:tgtEl>
                                        <p:attrNameLst>
                                          <p:attrName>style.visibility</p:attrName>
                                        </p:attrNameLst>
                                      </p:cBhvr>
                                      <p:to>
                                        <p:strVal val="visible"/>
                                      </p:to>
                                    </p:set>
                                    <p:animEffect transition="in" filter="randombar(horizontal)">
                                      <p:cBhvr>
                                        <p:cTn id="24"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A19ECB77-B032-4E88-B15F-FDAE0101D1A8}"/>
              </a:ext>
            </a:extLst>
          </p:cNvPr>
          <p:cNvSpPr txBox="1"/>
          <p:nvPr/>
        </p:nvSpPr>
        <p:spPr>
          <a:xfrm>
            <a:off x="3029025" y="570602"/>
            <a:ext cx="6133950" cy="626518"/>
          </a:xfrm>
          <a:prstGeom prst="rect">
            <a:avLst/>
          </a:prstGeom>
        </p:spPr>
        <p:txBody>
          <a:bodyPr wrap="square" lIns="0" tIns="0" rIns="0" bIns="0" rtlCol="0" anchor="t">
            <a:spAutoFit/>
          </a:bodyPr>
          <a:lstStyle/>
          <a:p>
            <a:pPr marL="0" marR="0" lvl="0" indent="0" algn="ctr" defTabSz="609630" rtl="0" eaLnBrk="1" fontAlgn="auto" latinLnBrk="0" hangingPunct="1">
              <a:lnSpc>
                <a:spcPts val="5334"/>
              </a:lnSpc>
              <a:spcBef>
                <a:spcPct val="0"/>
              </a:spcBef>
              <a:spcAft>
                <a:spcPts val="0"/>
              </a:spcAft>
              <a:buClrTx/>
              <a:buSzTx/>
              <a:buFontTx/>
              <a:buNone/>
              <a:tabLst/>
              <a:defRPr/>
            </a:pPr>
            <a:r>
              <a:rPr kumimoji="0" lang="en-US" sz="4000" b="1" i="0" u="none" strike="noStrike" kern="1200" cap="none" spc="-5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TRÒ CHƠI TRẮC NGHIỆM</a:t>
            </a:r>
          </a:p>
        </p:txBody>
      </p:sp>
      <p:sp>
        <p:nvSpPr>
          <p:cNvPr id="2" name="Câu hỏi">
            <a:extLst>
              <a:ext uri="{FF2B5EF4-FFF2-40B4-BE49-F238E27FC236}">
                <a16:creationId xmlns:a16="http://schemas.microsoft.com/office/drawing/2014/main" id="{4ADFFF1A-F500-CC57-185E-00F4826D0836}"/>
              </a:ext>
            </a:extLst>
          </p:cNvPr>
          <p:cNvSpPr/>
          <p:nvPr/>
        </p:nvSpPr>
        <p:spPr>
          <a:xfrm>
            <a:off x="1214581" y="1399310"/>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1: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Khi chiếu một vật thể lên một mặt phẳng, hình nhận được trên mặt phẳng đó gọi là:</a:t>
            </a:r>
          </a:p>
        </p:txBody>
      </p:sp>
      <p:sp>
        <p:nvSpPr>
          <p:cNvPr id="5" name="Đáp án đúng">
            <a:extLst>
              <a:ext uri="{FF2B5EF4-FFF2-40B4-BE49-F238E27FC236}">
                <a16:creationId xmlns:a16="http://schemas.microsoft.com/office/drawing/2014/main" id="{8B66CBE4-2DB9-BCF7-D1C4-281B894BFE17}"/>
              </a:ext>
            </a:extLst>
          </p:cNvPr>
          <p:cNvSpPr/>
          <p:nvPr/>
        </p:nvSpPr>
        <p:spPr>
          <a:xfrm>
            <a:off x="1214581" y="369916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Hình chiếu </a:t>
            </a:r>
            <a:endPar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214581" y="533399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Vật chiếu </a:t>
            </a:r>
            <a:endPar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6442363" y="369916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Mặt phẳng chiếu </a:t>
            </a:r>
            <a:endPar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6442362" y="533399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Vật thể</a:t>
            </a:r>
            <a:endPar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16431" y="3992934"/>
            <a:ext cx="853046" cy="742494"/>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27295" y="3970481"/>
            <a:ext cx="85012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27295" y="5620324"/>
            <a:ext cx="85012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19355" y="5620324"/>
            <a:ext cx="850122" cy="7573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244918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214581" y="777010"/>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2: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Để diễn tả chính xác hình dạng vật thể, ta chiếu vuông góc vật thể theo:</a:t>
            </a:r>
          </a:p>
        </p:txBody>
      </p:sp>
      <p:sp>
        <p:nvSpPr>
          <p:cNvPr id="5" name="Đáp án đúng">
            <a:extLst>
              <a:ext uri="{FF2B5EF4-FFF2-40B4-BE49-F238E27FC236}">
                <a16:creationId xmlns:a16="http://schemas.microsoft.com/office/drawing/2014/main" id="{8B66CBE4-2DB9-BCF7-D1C4-281B894BFE17}"/>
              </a:ext>
            </a:extLst>
          </p:cNvPr>
          <p:cNvSpPr/>
          <p:nvPr/>
        </p:nvSpPr>
        <p:spPr>
          <a:xfrm>
            <a:off x="6442362" y="307686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Ba hướng </a:t>
            </a:r>
          </a:p>
        </p:txBody>
      </p:sp>
      <p:sp>
        <p:nvSpPr>
          <p:cNvPr id="6" name="Đáp án sai 1">
            <a:extLst>
              <a:ext uri="{FF2B5EF4-FFF2-40B4-BE49-F238E27FC236}">
                <a16:creationId xmlns:a16="http://schemas.microsoft.com/office/drawing/2014/main" id="{3FCD9830-5FD1-BD44-878B-228BD96CE996}"/>
              </a:ext>
            </a:extLst>
          </p:cNvPr>
          <p:cNvSpPr/>
          <p:nvPr/>
        </p:nvSpPr>
        <p:spPr>
          <a:xfrm>
            <a:off x="1214581" y="307686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Một hướng </a:t>
            </a:r>
          </a:p>
        </p:txBody>
      </p:sp>
      <p:sp>
        <p:nvSpPr>
          <p:cNvPr id="7" name="Đáp án sai 2">
            <a:extLst>
              <a:ext uri="{FF2B5EF4-FFF2-40B4-BE49-F238E27FC236}">
                <a16:creationId xmlns:a16="http://schemas.microsoft.com/office/drawing/2014/main" id="{6A919885-0285-0403-1E09-FA94D8BC080B}"/>
              </a:ext>
            </a:extLst>
          </p:cNvPr>
          <p:cNvSpPr/>
          <p:nvPr/>
        </p:nvSpPr>
        <p:spPr>
          <a:xfrm>
            <a:off x="1214581" y="471746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Hai hướng </a:t>
            </a:r>
          </a:p>
        </p:txBody>
      </p:sp>
      <p:sp>
        <p:nvSpPr>
          <p:cNvPr id="8" name="Đáp án sai 3">
            <a:extLst>
              <a:ext uri="{FF2B5EF4-FFF2-40B4-BE49-F238E27FC236}">
                <a16:creationId xmlns:a16="http://schemas.microsoft.com/office/drawing/2014/main" id="{2E7D83A4-3758-8699-4DD0-010A80780539}"/>
              </a:ext>
            </a:extLst>
          </p:cNvPr>
          <p:cNvSpPr/>
          <p:nvPr/>
        </p:nvSpPr>
        <p:spPr>
          <a:xfrm>
            <a:off x="6442362" y="471169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Bốn hướng</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051095" y="3370634"/>
            <a:ext cx="853046" cy="742494"/>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19357" y="4998024"/>
            <a:ext cx="85012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27295" y="4998024"/>
            <a:ext cx="85012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19357" y="3348181"/>
            <a:ext cx="850122" cy="7573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80965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214581" y="777010"/>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3: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Hình chiếu đứng của hình hộp chữ nhật có hình dạng:</a:t>
            </a:r>
          </a:p>
        </p:txBody>
      </p:sp>
      <p:sp>
        <p:nvSpPr>
          <p:cNvPr id="5" name="Đáp án đúng">
            <a:extLst>
              <a:ext uri="{FF2B5EF4-FFF2-40B4-BE49-F238E27FC236}">
                <a16:creationId xmlns:a16="http://schemas.microsoft.com/office/drawing/2014/main" id="{8B66CBE4-2DB9-BCF7-D1C4-281B894BFE17}"/>
              </a:ext>
            </a:extLst>
          </p:cNvPr>
          <p:cNvSpPr/>
          <p:nvPr/>
        </p:nvSpPr>
        <p:spPr>
          <a:xfrm>
            <a:off x="6442362" y="471746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Hình chữ nhật</a:t>
            </a:r>
            <a:endPar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214581" y="307686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Hình vuông </a:t>
            </a:r>
            <a:endPar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214581" y="471746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Hình lăng trụ </a:t>
            </a:r>
            <a:endPar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6442362" y="3076863"/>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Hình tam giác </a:t>
            </a:r>
            <a:endPar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127295" y="5012911"/>
            <a:ext cx="853046" cy="742494"/>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19357" y="4998024"/>
            <a:ext cx="85012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27295" y="3348180"/>
            <a:ext cx="85012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19357" y="3348181"/>
            <a:ext cx="850122" cy="7573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1556107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214581" y="777010"/>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4: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Hình nón có hình chiếu đứng là tam giác cân, hình chiếu bằng là:</a:t>
            </a:r>
          </a:p>
        </p:txBody>
      </p:sp>
      <p:sp>
        <p:nvSpPr>
          <p:cNvPr id="5" name="Đáp án đúng">
            <a:extLst>
              <a:ext uri="{FF2B5EF4-FFF2-40B4-BE49-F238E27FC236}">
                <a16:creationId xmlns:a16="http://schemas.microsoft.com/office/drawing/2014/main" id="{8B66CBE4-2DB9-BCF7-D1C4-281B894BFE17}"/>
              </a:ext>
            </a:extLst>
          </p:cNvPr>
          <p:cNvSpPr/>
          <p:nvPr/>
        </p:nvSpPr>
        <p:spPr>
          <a:xfrm>
            <a:off x="6442362" y="307686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Hình tròn </a:t>
            </a:r>
          </a:p>
        </p:txBody>
      </p:sp>
      <p:sp>
        <p:nvSpPr>
          <p:cNvPr id="6" name="Đáp án sai 1">
            <a:extLst>
              <a:ext uri="{FF2B5EF4-FFF2-40B4-BE49-F238E27FC236}">
                <a16:creationId xmlns:a16="http://schemas.microsoft.com/office/drawing/2014/main" id="{3FCD9830-5FD1-BD44-878B-228BD96CE996}"/>
              </a:ext>
            </a:extLst>
          </p:cNvPr>
          <p:cNvSpPr/>
          <p:nvPr/>
        </p:nvSpPr>
        <p:spPr>
          <a:xfrm>
            <a:off x="1214581" y="307686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Tam giác </a:t>
            </a:r>
          </a:p>
        </p:txBody>
      </p:sp>
      <p:sp>
        <p:nvSpPr>
          <p:cNvPr id="7" name="Đáp án sai 2">
            <a:extLst>
              <a:ext uri="{FF2B5EF4-FFF2-40B4-BE49-F238E27FC236}">
                <a16:creationId xmlns:a16="http://schemas.microsoft.com/office/drawing/2014/main" id="{6A919885-0285-0403-1E09-FA94D8BC080B}"/>
              </a:ext>
            </a:extLst>
          </p:cNvPr>
          <p:cNvSpPr/>
          <p:nvPr/>
        </p:nvSpPr>
        <p:spPr>
          <a:xfrm>
            <a:off x="1214581" y="471746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Tam giác cân </a:t>
            </a:r>
          </a:p>
        </p:txBody>
      </p:sp>
      <p:sp>
        <p:nvSpPr>
          <p:cNvPr id="8" name="Đáp án sai 3">
            <a:extLst>
              <a:ext uri="{FF2B5EF4-FFF2-40B4-BE49-F238E27FC236}">
                <a16:creationId xmlns:a16="http://schemas.microsoft.com/office/drawing/2014/main" id="{2E7D83A4-3758-8699-4DD0-010A80780539}"/>
              </a:ext>
            </a:extLst>
          </p:cNvPr>
          <p:cNvSpPr/>
          <p:nvPr/>
        </p:nvSpPr>
        <p:spPr>
          <a:xfrm>
            <a:off x="6442362" y="471169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Đáp án khác</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051095" y="3370634"/>
            <a:ext cx="853046" cy="742494"/>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19357" y="4998024"/>
            <a:ext cx="85012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27295" y="4998024"/>
            <a:ext cx="85012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19357" y="3348181"/>
            <a:ext cx="850122" cy="7573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78964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214581" y="777010"/>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5: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Khi quay nửa hình tròn một vòng quanh đường kính cố định, ta được:</a:t>
            </a:r>
          </a:p>
        </p:txBody>
      </p:sp>
      <p:sp>
        <p:nvSpPr>
          <p:cNvPr id="5" name="Đáp án đúng">
            <a:extLst>
              <a:ext uri="{FF2B5EF4-FFF2-40B4-BE49-F238E27FC236}">
                <a16:creationId xmlns:a16="http://schemas.microsoft.com/office/drawing/2014/main" id="{8B66CBE4-2DB9-BCF7-D1C4-281B894BFE17}"/>
              </a:ext>
            </a:extLst>
          </p:cNvPr>
          <p:cNvSpPr/>
          <p:nvPr/>
        </p:nvSpPr>
        <p:spPr>
          <a:xfrm>
            <a:off x="6442362" y="307686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Hình cầu </a:t>
            </a:r>
          </a:p>
        </p:txBody>
      </p:sp>
      <p:sp>
        <p:nvSpPr>
          <p:cNvPr id="6" name="Đáp án sai 1">
            <a:extLst>
              <a:ext uri="{FF2B5EF4-FFF2-40B4-BE49-F238E27FC236}">
                <a16:creationId xmlns:a16="http://schemas.microsoft.com/office/drawing/2014/main" id="{3FCD9830-5FD1-BD44-878B-228BD96CE996}"/>
              </a:ext>
            </a:extLst>
          </p:cNvPr>
          <p:cNvSpPr/>
          <p:nvPr/>
        </p:nvSpPr>
        <p:spPr>
          <a:xfrm>
            <a:off x="1214581" y="307686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Hình trụ </a:t>
            </a:r>
          </a:p>
        </p:txBody>
      </p:sp>
      <p:sp>
        <p:nvSpPr>
          <p:cNvPr id="7" name="Đáp án sai 2">
            <a:extLst>
              <a:ext uri="{FF2B5EF4-FFF2-40B4-BE49-F238E27FC236}">
                <a16:creationId xmlns:a16="http://schemas.microsoft.com/office/drawing/2014/main" id="{6A919885-0285-0403-1E09-FA94D8BC080B}"/>
              </a:ext>
            </a:extLst>
          </p:cNvPr>
          <p:cNvSpPr/>
          <p:nvPr/>
        </p:nvSpPr>
        <p:spPr>
          <a:xfrm>
            <a:off x="1214581" y="471746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Hình nón </a:t>
            </a:r>
          </a:p>
        </p:txBody>
      </p:sp>
      <p:sp>
        <p:nvSpPr>
          <p:cNvPr id="8" name="Đáp án sai 3">
            <a:extLst>
              <a:ext uri="{FF2B5EF4-FFF2-40B4-BE49-F238E27FC236}">
                <a16:creationId xmlns:a16="http://schemas.microsoft.com/office/drawing/2014/main" id="{2E7D83A4-3758-8699-4DD0-010A80780539}"/>
              </a:ext>
            </a:extLst>
          </p:cNvPr>
          <p:cNvSpPr/>
          <p:nvPr/>
        </p:nvSpPr>
        <p:spPr>
          <a:xfrm>
            <a:off x="6442362" y="471169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kumimoji="0" lang="vi-VN" sz="3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Hình chóp</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051095" y="3370634"/>
            <a:ext cx="853046" cy="742494"/>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19357" y="4998024"/>
            <a:ext cx="85012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27295" y="4998024"/>
            <a:ext cx="85012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19357" y="3348181"/>
            <a:ext cx="850122" cy="7573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1406497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197888"/>
            <a:ext cx="10489721" cy="707886"/>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LUYỆN TẬP </a:t>
            </a:r>
          </a:p>
        </p:txBody>
      </p:sp>
      <p:sp>
        <p:nvSpPr>
          <p:cNvPr id="18" name="TextBox 17">
            <a:extLst>
              <a:ext uri="{FF2B5EF4-FFF2-40B4-BE49-F238E27FC236}">
                <a16:creationId xmlns:a16="http://schemas.microsoft.com/office/drawing/2014/main" id="{7261C5E8-65F7-688C-DB22-5BE938A92FF4}"/>
              </a:ext>
            </a:extLst>
          </p:cNvPr>
          <p:cNvSpPr txBox="1"/>
          <p:nvPr/>
        </p:nvSpPr>
        <p:spPr>
          <a:xfrm>
            <a:off x="423411" y="4413128"/>
            <a:ext cx="11345175" cy="2150397"/>
          </a:xfrm>
          <a:prstGeom prst="rect">
            <a:avLst/>
          </a:prstGeom>
          <a:noFill/>
        </p:spPr>
        <p:txBody>
          <a:bodyPr wrap="square">
            <a:spAutoFit/>
          </a:bodyPr>
          <a:lstStyle/>
          <a:p>
            <a:pPr marL="457200" indent="-457200" algn="just">
              <a:lnSpc>
                <a:spcPct val="150000"/>
              </a:lnSpc>
              <a:buAutoNum type="arabicPeriod"/>
            </a:pPr>
            <a:r>
              <a:rPr lang="vi-VN" sz="2300"/>
              <a:t>Cho hình chóp đều đáy vuông có kích thước như Hình 2.13. Hãy vẽ và ghi kích thước hình chiếu đứng và hình chiếu cạnh sau khi xoay đáy của hình chóp đều này song song với mặt phẳng hình chiếu cạnh (tỉ lệ 1 : 1)</a:t>
            </a:r>
            <a:r>
              <a:rPr lang="en-US" sz="2300"/>
              <a:t>.</a:t>
            </a:r>
          </a:p>
          <a:p>
            <a:pPr marL="457200" indent="-457200" algn="just">
              <a:lnSpc>
                <a:spcPct val="150000"/>
              </a:lnSpc>
              <a:buAutoNum type="arabicPeriod"/>
            </a:pPr>
            <a:r>
              <a:rPr lang="vi-VN" sz="2300"/>
              <a:t>2. Vẽ và ghi kích thước các hình chiếu của vật thể đơn giản ở Hình 2.14 (tỉ lệ 1 : 1)</a:t>
            </a:r>
          </a:p>
        </p:txBody>
      </p:sp>
      <p:sp>
        <p:nvSpPr>
          <p:cNvPr id="3" name="TextBox 2">
            <a:extLst>
              <a:ext uri="{FF2B5EF4-FFF2-40B4-BE49-F238E27FC236}">
                <a16:creationId xmlns:a16="http://schemas.microsoft.com/office/drawing/2014/main" id="{E260CFAE-F624-FA43-9F8F-024604884C6D}"/>
              </a:ext>
            </a:extLst>
          </p:cNvPr>
          <p:cNvSpPr txBox="1"/>
          <p:nvPr/>
        </p:nvSpPr>
        <p:spPr>
          <a:xfrm>
            <a:off x="3671977" y="1112288"/>
            <a:ext cx="4848045" cy="477054"/>
          </a:xfrm>
          <a:prstGeom prst="rect">
            <a:avLst/>
          </a:prstGeom>
          <a:noFill/>
        </p:spPr>
        <p:txBody>
          <a:bodyPr wrap="square" rtlCol="0">
            <a:spAutoFit/>
          </a:bodyPr>
          <a:lstStyle/>
          <a:p>
            <a:pPr algn="ctr"/>
            <a:r>
              <a:rPr lang="en-US" sz="2500" b="1">
                <a:latin typeface="Arial" panose="020B0604020202020204" pitchFamily="34" charset="0"/>
                <a:cs typeface="Arial" panose="020B0604020202020204" pitchFamily="34" charset="0"/>
              </a:rPr>
              <a:t>BÀI TẬP </a:t>
            </a:r>
          </a:p>
        </p:txBody>
      </p:sp>
      <p:pic>
        <p:nvPicPr>
          <p:cNvPr id="13" name="Picture 12">
            <a:extLst>
              <a:ext uri="{FF2B5EF4-FFF2-40B4-BE49-F238E27FC236}">
                <a16:creationId xmlns:a16="http://schemas.microsoft.com/office/drawing/2014/main" id="{DBDDA4C4-B3B4-B880-1B98-2D0C2AEC6924}"/>
              </a:ext>
            </a:extLst>
          </p:cNvPr>
          <p:cNvPicPr>
            <a:picLocks noChangeAspect="1"/>
          </p:cNvPicPr>
          <p:nvPr/>
        </p:nvPicPr>
        <p:blipFill rotWithShape="1">
          <a:blip r:embed="rId2">
            <a:extLst>
              <a:ext uri="{28A0092B-C50C-407E-A947-70E740481C1C}">
                <a14:useLocalDpi xmlns:a14="http://schemas.microsoft.com/office/drawing/2010/main" val="0"/>
              </a:ext>
            </a:extLst>
          </a:blip>
          <a:srcRect t="4145"/>
          <a:stretch/>
        </p:blipFill>
        <p:spPr>
          <a:xfrm>
            <a:off x="3070463" y="1795855"/>
            <a:ext cx="5613460" cy="2498407"/>
          </a:xfrm>
          <a:prstGeom prst="rect">
            <a:avLst/>
          </a:prstGeom>
        </p:spPr>
      </p:pic>
    </p:spTree>
    <p:extLst>
      <p:ext uri="{BB962C8B-B14F-4D97-AF65-F5344CB8AC3E}">
        <p14:creationId xmlns:p14="http://schemas.microsoft.com/office/powerpoint/2010/main" val="40004282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197888"/>
            <a:ext cx="10489721" cy="707886"/>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LUYỆN TẬP </a:t>
            </a:r>
          </a:p>
        </p:txBody>
      </p:sp>
      <p:sp>
        <p:nvSpPr>
          <p:cNvPr id="3" name="TextBox 2">
            <a:extLst>
              <a:ext uri="{FF2B5EF4-FFF2-40B4-BE49-F238E27FC236}">
                <a16:creationId xmlns:a16="http://schemas.microsoft.com/office/drawing/2014/main" id="{E260CFAE-F624-FA43-9F8F-024604884C6D}"/>
              </a:ext>
            </a:extLst>
          </p:cNvPr>
          <p:cNvSpPr txBox="1"/>
          <p:nvPr/>
        </p:nvSpPr>
        <p:spPr>
          <a:xfrm>
            <a:off x="3671977" y="1112288"/>
            <a:ext cx="4848045" cy="477054"/>
          </a:xfrm>
          <a:prstGeom prst="rect">
            <a:avLst/>
          </a:prstGeom>
          <a:noFill/>
        </p:spPr>
        <p:txBody>
          <a:bodyPr wrap="square" rtlCol="0">
            <a:spAutoFit/>
          </a:bodyPr>
          <a:lstStyle/>
          <a:p>
            <a:pPr algn="ctr"/>
            <a:r>
              <a:rPr lang="en-US" sz="2500" b="1" u="sng">
                <a:latin typeface="Arial" panose="020B0604020202020204" pitchFamily="34" charset="0"/>
                <a:cs typeface="Arial" panose="020B0604020202020204" pitchFamily="34" charset="0"/>
              </a:rPr>
              <a:t>Hướng dẫn giải</a:t>
            </a:r>
          </a:p>
        </p:txBody>
      </p:sp>
      <p:grpSp>
        <p:nvGrpSpPr>
          <p:cNvPr id="16" name="Group 15">
            <a:extLst>
              <a:ext uri="{FF2B5EF4-FFF2-40B4-BE49-F238E27FC236}">
                <a16:creationId xmlns:a16="http://schemas.microsoft.com/office/drawing/2014/main" id="{8F544E59-21FE-37CF-4B08-D7B3089ECBC3}"/>
              </a:ext>
            </a:extLst>
          </p:cNvPr>
          <p:cNvGrpSpPr/>
          <p:nvPr/>
        </p:nvGrpSpPr>
        <p:grpSpPr>
          <a:xfrm>
            <a:off x="517585" y="2204570"/>
            <a:ext cx="5306452" cy="4084086"/>
            <a:chOff x="517585" y="2204570"/>
            <a:chExt cx="5306452" cy="4084086"/>
          </a:xfrm>
        </p:grpSpPr>
        <p:pic>
          <p:nvPicPr>
            <p:cNvPr id="2" name="Picture 1">
              <a:extLst>
                <a:ext uri="{FF2B5EF4-FFF2-40B4-BE49-F238E27FC236}">
                  <a16:creationId xmlns:a16="http://schemas.microsoft.com/office/drawing/2014/main" id="{70968794-C51A-7799-7B21-F67AEFA3641F}"/>
                </a:ext>
              </a:extLst>
            </p:cNvPr>
            <p:cNvPicPr>
              <a:picLocks noChangeAspect="1"/>
            </p:cNvPicPr>
            <p:nvPr/>
          </p:nvPicPr>
          <p:blipFill>
            <a:blip r:embed="rId2"/>
            <a:stretch>
              <a:fillRect/>
            </a:stretch>
          </p:blipFill>
          <p:spPr>
            <a:xfrm>
              <a:off x="517585" y="3514594"/>
              <a:ext cx="5306452" cy="2774062"/>
            </a:xfrm>
            <a:prstGeom prst="rect">
              <a:avLst/>
            </a:prstGeom>
          </p:spPr>
        </p:pic>
        <p:sp>
          <p:nvSpPr>
            <p:cNvPr id="12" name="TextBox 11">
              <a:extLst>
                <a:ext uri="{FF2B5EF4-FFF2-40B4-BE49-F238E27FC236}">
                  <a16:creationId xmlns:a16="http://schemas.microsoft.com/office/drawing/2014/main" id="{7D87EE7E-289E-6F68-D263-9AC7DF9B2332}"/>
                </a:ext>
              </a:extLst>
            </p:cNvPr>
            <p:cNvSpPr txBox="1"/>
            <p:nvPr/>
          </p:nvSpPr>
          <p:spPr>
            <a:xfrm>
              <a:off x="841712" y="2204570"/>
              <a:ext cx="785004" cy="477054"/>
            </a:xfrm>
            <a:prstGeom prst="rect">
              <a:avLst/>
            </a:prstGeom>
            <a:noFill/>
          </p:spPr>
          <p:txBody>
            <a:bodyPr wrap="square" rtlCol="0">
              <a:spAutoFit/>
            </a:bodyPr>
            <a:lstStyle/>
            <a:p>
              <a:r>
                <a:rPr lang="en-US" sz="2500" b="1">
                  <a:latin typeface="Arial" panose="020B0604020202020204" pitchFamily="34" charset="0"/>
                  <a:cs typeface="Arial" panose="020B0604020202020204" pitchFamily="34" charset="0"/>
                </a:rPr>
                <a:t>1.</a:t>
              </a:r>
            </a:p>
          </p:txBody>
        </p:sp>
      </p:grpSp>
      <p:grpSp>
        <p:nvGrpSpPr>
          <p:cNvPr id="15" name="Group 14">
            <a:extLst>
              <a:ext uri="{FF2B5EF4-FFF2-40B4-BE49-F238E27FC236}">
                <a16:creationId xmlns:a16="http://schemas.microsoft.com/office/drawing/2014/main" id="{BA285534-714C-423C-81FC-8A7EB52B67EB}"/>
              </a:ext>
            </a:extLst>
          </p:cNvPr>
          <p:cNvGrpSpPr/>
          <p:nvPr/>
        </p:nvGrpSpPr>
        <p:grpSpPr>
          <a:xfrm>
            <a:off x="6851912" y="2204570"/>
            <a:ext cx="4882888" cy="4196230"/>
            <a:chOff x="6851912" y="2204570"/>
            <a:chExt cx="4882888" cy="4196230"/>
          </a:xfrm>
        </p:grpSpPr>
        <p:pic>
          <p:nvPicPr>
            <p:cNvPr id="8" name="Picture 7">
              <a:extLst>
                <a:ext uri="{FF2B5EF4-FFF2-40B4-BE49-F238E27FC236}">
                  <a16:creationId xmlns:a16="http://schemas.microsoft.com/office/drawing/2014/main" id="{8BB432E9-2F1A-E19C-D04D-C183F0C90681}"/>
                </a:ext>
              </a:extLst>
            </p:cNvPr>
            <p:cNvPicPr>
              <a:picLocks noChangeAspect="1"/>
            </p:cNvPicPr>
            <p:nvPr/>
          </p:nvPicPr>
          <p:blipFill rotWithShape="1">
            <a:blip r:embed="rId3"/>
            <a:srcRect l="4761" t="4139" b="3089"/>
            <a:stretch/>
          </p:blipFill>
          <p:spPr bwMode="auto">
            <a:xfrm>
              <a:off x="6851912" y="2526181"/>
              <a:ext cx="4882888" cy="3874619"/>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DBD693C2-E0C7-A4C3-0838-7698C65C78D7}"/>
                </a:ext>
              </a:extLst>
            </p:cNvPr>
            <p:cNvSpPr txBox="1"/>
            <p:nvPr/>
          </p:nvSpPr>
          <p:spPr>
            <a:xfrm>
              <a:off x="6851912" y="2204570"/>
              <a:ext cx="785004" cy="477054"/>
            </a:xfrm>
            <a:prstGeom prst="rect">
              <a:avLst/>
            </a:prstGeom>
            <a:noFill/>
          </p:spPr>
          <p:txBody>
            <a:bodyPr wrap="square" rtlCol="0">
              <a:spAutoFit/>
            </a:bodyPr>
            <a:lstStyle/>
            <a:p>
              <a:r>
                <a:rPr lang="en-US" sz="2500" b="1">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991345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197888"/>
            <a:ext cx="10489721" cy="707886"/>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VẬN DỤNG</a:t>
            </a:r>
          </a:p>
        </p:txBody>
      </p:sp>
      <p:pic>
        <p:nvPicPr>
          <p:cNvPr id="17" name="Picture 16">
            <a:extLst>
              <a:ext uri="{FF2B5EF4-FFF2-40B4-BE49-F238E27FC236}">
                <a16:creationId xmlns:a16="http://schemas.microsoft.com/office/drawing/2014/main" id="{32030870-EA28-3735-DF7C-818BD506E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075" y="2853908"/>
            <a:ext cx="5120068" cy="2754565"/>
          </a:xfrm>
          <a:prstGeom prst="rect">
            <a:avLst/>
          </a:prstGeom>
        </p:spPr>
      </p:pic>
      <p:sp>
        <p:nvSpPr>
          <p:cNvPr id="19" name="TextBox 18">
            <a:extLst>
              <a:ext uri="{FF2B5EF4-FFF2-40B4-BE49-F238E27FC236}">
                <a16:creationId xmlns:a16="http://schemas.microsoft.com/office/drawing/2014/main" id="{6EB02B6C-9358-E76D-4E3F-48AB9B8FB06E}"/>
              </a:ext>
            </a:extLst>
          </p:cNvPr>
          <p:cNvSpPr txBox="1"/>
          <p:nvPr/>
        </p:nvSpPr>
        <p:spPr>
          <a:xfrm>
            <a:off x="319179" y="2607024"/>
            <a:ext cx="6935638" cy="2906501"/>
          </a:xfrm>
          <a:prstGeom prst="rect">
            <a:avLst/>
          </a:prstGeom>
          <a:noFill/>
        </p:spPr>
        <p:txBody>
          <a:bodyPr wrap="square">
            <a:spAutoFit/>
          </a:bodyPr>
          <a:lstStyle/>
          <a:p>
            <a:pPr>
              <a:lnSpc>
                <a:spcPct val="150000"/>
              </a:lnSpc>
            </a:pPr>
            <a:r>
              <a:rPr lang="vi-VN" sz="2500" i="1"/>
              <a:t>Hãy vẽ các hình chiếu của vòng đệm phẳng (Hình 2.15) có kích thước như sau:</a:t>
            </a:r>
          </a:p>
          <a:p>
            <a:pPr marL="342900" indent="-342900">
              <a:lnSpc>
                <a:spcPct val="150000"/>
              </a:lnSpc>
              <a:buFont typeface="Arial" panose="020B0604020202020204" pitchFamily="34" charset="0"/>
              <a:buChar char="•"/>
            </a:pPr>
            <a:r>
              <a:rPr lang="vi-VN" sz="2500"/>
              <a:t>Đường kính trong của vòng đệm: ∅34 mm</a:t>
            </a:r>
          </a:p>
          <a:p>
            <a:pPr marL="342900" indent="-342900">
              <a:lnSpc>
                <a:spcPct val="150000"/>
              </a:lnSpc>
              <a:buFont typeface="Arial" panose="020B0604020202020204" pitchFamily="34" charset="0"/>
              <a:buChar char="•"/>
            </a:pPr>
            <a:r>
              <a:rPr lang="vi-VN" sz="2500"/>
              <a:t>Đường kính ngoài của vòng đệm: ∅60 mm</a:t>
            </a:r>
          </a:p>
          <a:p>
            <a:pPr marL="342900" indent="-342900">
              <a:lnSpc>
                <a:spcPct val="150000"/>
              </a:lnSpc>
              <a:buFont typeface="Arial" panose="020B0604020202020204" pitchFamily="34" charset="0"/>
              <a:buChar char="•"/>
            </a:pPr>
            <a:r>
              <a:rPr lang="vi-VN" sz="2500"/>
              <a:t>Bề dày của vòng đệm: 5 mm</a:t>
            </a:r>
          </a:p>
        </p:txBody>
      </p:sp>
    </p:spTree>
    <p:extLst>
      <p:ext uri="{BB962C8B-B14F-4D97-AF65-F5344CB8AC3E}">
        <p14:creationId xmlns:p14="http://schemas.microsoft.com/office/powerpoint/2010/main" val="7343997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851140" y="197888"/>
            <a:ext cx="10489721" cy="707886"/>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HƯỚNG DẪN VỀ NHÀ </a:t>
            </a:r>
          </a:p>
        </p:txBody>
      </p:sp>
      <p:grpSp>
        <p:nvGrpSpPr>
          <p:cNvPr id="12" name="Group 11">
            <a:extLst>
              <a:ext uri="{FF2B5EF4-FFF2-40B4-BE49-F238E27FC236}">
                <a16:creationId xmlns:a16="http://schemas.microsoft.com/office/drawing/2014/main" id="{449781EF-1F50-8EB0-A654-09FCB5991145}"/>
              </a:ext>
            </a:extLst>
          </p:cNvPr>
          <p:cNvGrpSpPr/>
          <p:nvPr/>
        </p:nvGrpSpPr>
        <p:grpSpPr>
          <a:xfrm>
            <a:off x="457200" y="2079486"/>
            <a:ext cx="5149050" cy="4004975"/>
            <a:chOff x="851140" y="2264374"/>
            <a:chExt cx="5149050" cy="4004975"/>
          </a:xfrm>
        </p:grpSpPr>
        <p:pic>
          <p:nvPicPr>
            <p:cNvPr id="2" name="Picture 11">
              <a:extLst>
                <a:ext uri="{FF2B5EF4-FFF2-40B4-BE49-F238E27FC236}">
                  <a16:creationId xmlns:a16="http://schemas.microsoft.com/office/drawing/2014/main" id="{47CC08D0-0AEE-12CE-9732-F9AF03A27E3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1140" y="2493034"/>
              <a:ext cx="5149050" cy="3776315"/>
            </a:xfrm>
            <a:prstGeom prst="rect">
              <a:avLst/>
            </a:prstGeom>
          </p:spPr>
        </p:pic>
        <p:pic>
          <p:nvPicPr>
            <p:cNvPr id="3" name="Picture 13">
              <a:extLst>
                <a:ext uri="{FF2B5EF4-FFF2-40B4-BE49-F238E27FC236}">
                  <a16:creationId xmlns:a16="http://schemas.microsoft.com/office/drawing/2014/main" id="{3E43A102-6695-11EC-F872-08551046A89B}"/>
                </a:ext>
              </a:extLst>
            </p:cNvPr>
            <p:cNvPicPr>
              <a:picLocks noChangeAspect="1"/>
            </p:cNvPicPr>
            <p:nvPr/>
          </p:nvPicPr>
          <p:blipFill>
            <a:blip r:embed="rId4"/>
            <a:srcRect/>
            <a:stretch>
              <a:fillRect/>
            </a:stretch>
          </p:blipFill>
          <p:spPr>
            <a:xfrm>
              <a:off x="2480993" y="2264374"/>
              <a:ext cx="2055361" cy="457318"/>
            </a:xfrm>
            <a:prstGeom prst="rect">
              <a:avLst/>
            </a:prstGeom>
          </p:spPr>
        </p:pic>
        <p:sp>
          <p:nvSpPr>
            <p:cNvPr id="8" name="TextBox 7">
              <a:extLst>
                <a:ext uri="{FF2B5EF4-FFF2-40B4-BE49-F238E27FC236}">
                  <a16:creationId xmlns:a16="http://schemas.microsoft.com/office/drawing/2014/main" id="{49EB7F8A-AECD-8DB8-EA17-A06EBB8FF4E3}"/>
                </a:ext>
              </a:extLst>
            </p:cNvPr>
            <p:cNvSpPr txBox="1"/>
            <p:nvPr/>
          </p:nvSpPr>
          <p:spPr>
            <a:xfrm>
              <a:off x="1563418" y="3571583"/>
              <a:ext cx="3890513" cy="1819942"/>
            </a:xfrm>
            <a:prstGeom prst="rect">
              <a:avLst/>
            </a:prstGeom>
            <a:noFill/>
          </p:spPr>
          <p:txBody>
            <a:bodyPr wrap="square" rtlCol="0">
              <a:spAutoFit/>
            </a:bodyPr>
            <a:lstStyle/>
            <a:p>
              <a:pPr algn="ctr">
                <a:lnSpc>
                  <a:spcPct val="150000"/>
                </a:lnSpc>
              </a:pPr>
              <a:r>
                <a:rPr lang="en-US" sz="2500">
                  <a:latin typeface="Arial" panose="020B0604020202020204" pitchFamily="34" charset="0"/>
                  <a:cs typeface="Arial" panose="020B0604020202020204" pitchFamily="34" charset="0"/>
                </a:rPr>
                <a:t>Ôn tập lại nội dung bài học, hoàn thành bài tập phần vận dụng </a:t>
              </a:r>
            </a:p>
          </p:txBody>
        </p:sp>
      </p:grpSp>
      <p:grpSp>
        <p:nvGrpSpPr>
          <p:cNvPr id="13" name="Group 12">
            <a:extLst>
              <a:ext uri="{FF2B5EF4-FFF2-40B4-BE49-F238E27FC236}">
                <a16:creationId xmlns:a16="http://schemas.microsoft.com/office/drawing/2014/main" id="{42AF5DE4-4D3A-1B65-B645-0A108E0F57A5}"/>
              </a:ext>
            </a:extLst>
          </p:cNvPr>
          <p:cNvGrpSpPr/>
          <p:nvPr/>
        </p:nvGrpSpPr>
        <p:grpSpPr>
          <a:xfrm>
            <a:off x="6318528" y="2079486"/>
            <a:ext cx="5149050" cy="4004975"/>
            <a:chOff x="851140" y="2264374"/>
            <a:chExt cx="5149050" cy="4004975"/>
          </a:xfrm>
        </p:grpSpPr>
        <p:pic>
          <p:nvPicPr>
            <p:cNvPr id="14" name="Picture 11">
              <a:extLst>
                <a:ext uri="{FF2B5EF4-FFF2-40B4-BE49-F238E27FC236}">
                  <a16:creationId xmlns:a16="http://schemas.microsoft.com/office/drawing/2014/main" id="{F0443581-A471-188D-5379-EC9C6D8C2E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1140" y="2493034"/>
              <a:ext cx="5149050" cy="3776315"/>
            </a:xfrm>
            <a:prstGeom prst="rect">
              <a:avLst/>
            </a:prstGeom>
          </p:spPr>
        </p:pic>
        <p:pic>
          <p:nvPicPr>
            <p:cNvPr id="15" name="Picture 13">
              <a:extLst>
                <a:ext uri="{FF2B5EF4-FFF2-40B4-BE49-F238E27FC236}">
                  <a16:creationId xmlns:a16="http://schemas.microsoft.com/office/drawing/2014/main" id="{F2B5762B-23D1-B5F2-0473-C8309FADC21E}"/>
                </a:ext>
              </a:extLst>
            </p:cNvPr>
            <p:cNvPicPr>
              <a:picLocks noChangeAspect="1"/>
            </p:cNvPicPr>
            <p:nvPr/>
          </p:nvPicPr>
          <p:blipFill>
            <a:blip r:embed="rId4"/>
            <a:srcRect/>
            <a:stretch>
              <a:fillRect/>
            </a:stretch>
          </p:blipFill>
          <p:spPr>
            <a:xfrm>
              <a:off x="2480993" y="2264374"/>
              <a:ext cx="2055361" cy="457318"/>
            </a:xfrm>
            <a:prstGeom prst="rect">
              <a:avLst/>
            </a:prstGeom>
          </p:spPr>
        </p:pic>
        <p:sp>
          <p:nvSpPr>
            <p:cNvPr id="16" name="TextBox 15">
              <a:extLst>
                <a:ext uri="{FF2B5EF4-FFF2-40B4-BE49-F238E27FC236}">
                  <a16:creationId xmlns:a16="http://schemas.microsoft.com/office/drawing/2014/main" id="{E54D6E3A-ABBB-CD19-7E7E-556529371419}"/>
                </a:ext>
              </a:extLst>
            </p:cNvPr>
            <p:cNvSpPr txBox="1"/>
            <p:nvPr/>
          </p:nvSpPr>
          <p:spPr>
            <a:xfrm>
              <a:off x="1589298" y="3658238"/>
              <a:ext cx="3890513" cy="1175258"/>
            </a:xfrm>
            <a:prstGeom prst="rect">
              <a:avLst/>
            </a:prstGeom>
            <a:noFill/>
          </p:spPr>
          <p:txBody>
            <a:bodyPr wrap="square" rtlCol="0">
              <a:spAutoFit/>
            </a:bodyPr>
            <a:lstStyle/>
            <a:p>
              <a:pPr algn="ctr">
                <a:lnSpc>
                  <a:spcPct val="150000"/>
                </a:lnSpc>
              </a:pPr>
              <a:r>
                <a:rPr lang="en-US" sz="2500">
                  <a:latin typeface="Arial" panose="020B0604020202020204" pitchFamily="34" charset="0"/>
                  <a:cs typeface="Arial" panose="020B0604020202020204" pitchFamily="34" charset="0"/>
                </a:rPr>
                <a:t>Đọc và chuẩn bị bài mới</a:t>
              </a:r>
            </a:p>
            <a:p>
              <a:pPr algn="ctr">
                <a:lnSpc>
                  <a:spcPct val="150000"/>
                </a:lnSpc>
              </a:pPr>
              <a:r>
                <a:rPr lang="en-US" sz="2500" b="1" i="1">
                  <a:latin typeface="Arial" panose="020B0604020202020204" pitchFamily="34" charset="0"/>
                  <a:cs typeface="Arial" panose="020B0604020202020204" pitchFamily="34" charset="0"/>
                </a:rPr>
                <a:t>Bài 3. Bản vẽ kĩ thuật </a:t>
              </a:r>
            </a:p>
          </p:txBody>
        </p:sp>
      </p:grpSp>
    </p:spTree>
    <p:extLst>
      <p:ext uri="{BB962C8B-B14F-4D97-AF65-F5344CB8AC3E}">
        <p14:creationId xmlns:p14="http://schemas.microsoft.com/office/powerpoint/2010/main" val="2846437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3020683" y="245074"/>
            <a:ext cx="6150634"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1. HÌNH CHIẾU VẬT THỂ </a:t>
            </a:r>
          </a:p>
        </p:txBody>
      </p:sp>
      <p:grpSp>
        <p:nvGrpSpPr>
          <p:cNvPr id="16" name="Group 15">
            <a:extLst>
              <a:ext uri="{FF2B5EF4-FFF2-40B4-BE49-F238E27FC236}">
                <a16:creationId xmlns:a16="http://schemas.microsoft.com/office/drawing/2014/main" id="{FDA1B85E-B7A5-2910-DF28-D61E7F940622}"/>
              </a:ext>
            </a:extLst>
          </p:cNvPr>
          <p:cNvGrpSpPr/>
          <p:nvPr/>
        </p:nvGrpSpPr>
        <p:grpSpPr>
          <a:xfrm>
            <a:off x="379561" y="1478302"/>
            <a:ext cx="11147485" cy="1175258"/>
            <a:chOff x="0" y="1452159"/>
            <a:chExt cx="11147485" cy="1175258"/>
          </a:xfrm>
        </p:grpSpPr>
        <p:sp>
          <p:nvSpPr>
            <p:cNvPr id="3" name="TextBox 2">
              <a:extLst>
                <a:ext uri="{FF2B5EF4-FFF2-40B4-BE49-F238E27FC236}">
                  <a16:creationId xmlns:a16="http://schemas.microsoft.com/office/drawing/2014/main" id="{E8C94DF2-9095-5A6B-CCCA-581E4FFB575F}"/>
                </a:ext>
              </a:extLst>
            </p:cNvPr>
            <p:cNvSpPr txBox="1"/>
            <p:nvPr/>
          </p:nvSpPr>
          <p:spPr>
            <a:xfrm>
              <a:off x="1044515" y="1452159"/>
              <a:ext cx="10102970" cy="1175258"/>
            </a:xfrm>
            <a:prstGeom prst="rect">
              <a:avLst/>
            </a:prstGeom>
            <a:noFill/>
          </p:spPr>
          <p:txBody>
            <a:bodyPr wrap="square">
              <a:spAutoFit/>
            </a:bodyPr>
            <a:lstStyle/>
            <a:p>
              <a:pPr>
                <a:lnSpc>
                  <a:spcPct val="150000"/>
                </a:lnSpc>
              </a:pPr>
              <a:r>
                <a:rPr lang="en-US" sz="2500" b="1">
                  <a:latin typeface="Arial" panose="020B0604020202020204" pitchFamily="34" charset="0"/>
                  <a:cs typeface="Arial" panose="020B0604020202020204" pitchFamily="34" charset="0"/>
                </a:rPr>
                <a:t>Khái niệm: </a:t>
              </a:r>
              <a:r>
                <a:rPr lang="vi-VN" sz="2500">
                  <a:latin typeface="Arial" panose="020B0604020202020204" pitchFamily="34" charset="0"/>
                  <a:cs typeface="Arial" panose="020B0604020202020204" pitchFamily="34" charset="0"/>
                </a:rPr>
                <a:t>là hình nhận được trên mặt phẳng sau khi ta chiếu vật thể lên mặt phẳng đó. </a:t>
              </a:r>
              <a:endParaRPr lang="en-US" sz="2500">
                <a:latin typeface="Arial" panose="020B0604020202020204" pitchFamily="34" charset="0"/>
                <a:cs typeface="Arial" panose="020B0604020202020204" pitchFamily="34" charset="0"/>
              </a:endParaRPr>
            </a:p>
          </p:txBody>
        </p:sp>
        <p:pic>
          <p:nvPicPr>
            <p:cNvPr id="15" name="Picture 3">
              <a:extLst>
                <a:ext uri="{FF2B5EF4-FFF2-40B4-BE49-F238E27FC236}">
                  <a16:creationId xmlns:a16="http://schemas.microsoft.com/office/drawing/2014/main" id="{B2C66174-03EF-315D-D805-3549915FB9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590881"/>
              <a:ext cx="1054063" cy="914400"/>
            </a:xfrm>
            <a:prstGeom prst="rect">
              <a:avLst/>
            </a:prstGeom>
          </p:spPr>
        </p:pic>
      </p:grpSp>
      <p:sp>
        <p:nvSpPr>
          <p:cNvPr id="17" name="TextBox 16">
            <a:extLst>
              <a:ext uri="{FF2B5EF4-FFF2-40B4-BE49-F238E27FC236}">
                <a16:creationId xmlns:a16="http://schemas.microsoft.com/office/drawing/2014/main" id="{67E552DB-84F3-E396-242D-CAB630516FF5}"/>
              </a:ext>
            </a:extLst>
          </p:cNvPr>
          <p:cNvSpPr txBox="1"/>
          <p:nvPr/>
        </p:nvSpPr>
        <p:spPr>
          <a:xfrm>
            <a:off x="4962971" y="2854202"/>
            <a:ext cx="6771829" cy="3743141"/>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300">
                <a:latin typeface="Arial" panose="020B0604020202020204" pitchFamily="34" charset="0"/>
                <a:cs typeface="Arial" panose="020B0604020202020204" pitchFamily="34" charset="0"/>
              </a:rPr>
              <a:t>Trong hình có 3 phép chiếu.</a:t>
            </a:r>
          </a:p>
          <a:p>
            <a:pPr marL="285750" indent="-285750">
              <a:lnSpc>
                <a:spcPct val="150000"/>
              </a:lnSpc>
              <a:buFont typeface="Wingdings" panose="05000000000000000000" pitchFamily="2" charset="2"/>
              <a:buChar char="à"/>
            </a:pPr>
            <a:r>
              <a:rPr lang="en-US" sz="2300">
                <a:latin typeface="Arial" panose="020B0604020202020204" pitchFamily="34" charset="0"/>
                <a:cs typeface="Arial" panose="020B0604020202020204" pitchFamily="34" charset="0"/>
                <a:sym typeface="Wingdings" panose="05000000000000000000" pitchFamily="2" charset="2"/>
              </a:rPr>
              <a:t>Phép chiếu xuyên tâm, vuông góc và song song. </a:t>
            </a:r>
          </a:p>
          <a:p>
            <a:pPr marL="342900" indent="-342900">
              <a:lnSpc>
                <a:spcPct val="150000"/>
              </a:lnSpc>
              <a:buFont typeface="Wingdings" panose="05000000000000000000" pitchFamily="2" charset="2"/>
              <a:buChar char="§"/>
            </a:pPr>
            <a:r>
              <a:rPr lang="en-US" sz="2300">
                <a:latin typeface="Arial" panose="020B0604020202020204" pitchFamily="34" charset="0"/>
                <a:cs typeface="Arial" panose="020B0604020202020204" pitchFamily="34" charset="0"/>
                <a:sym typeface="Wingdings" panose="05000000000000000000" pitchFamily="2" charset="2"/>
              </a:rPr>
              <a:t>Các điểm A’, B’, C’ là hình chiếu của các điểm A, B, C.</a:t>
            </a:r>
          </a:p>
          <a:p>
            <a:pPr marL="342900" indent="-342900">
              <a:lnSpc>
                <a:spcPct val="150000"/>
              </a:lnSpc>
              <a:buFont typeface="Wingdings" panose="05000000000000000000" pitchFamily="2" charset="2"/>
              <a:buChar char="§"/>
            </a:pPr>
            <a:r>
              <a:rPr lang="en-US" sz="2300">
                <a:latin typeface="Arial" panose="020B0604020202020204" pitchFamily="34" charset="0"/>
                <a:cs typeface="Arial" panose="020B0604020202020204" pitchFamily="34" charset="0"/>
                <a:sym typeface="Wingdings" panose="05000000000000000000" pitchFamily="2" charset="2"/>
              </a:rPr>
              <a:t>OAA’, OBB’ và OCC’ là tia chiếu.</a:t>
            </a:r>
          </a:p>
          <a:p>
            <a:pPr marL="342900" indent="-342900">
              <a:lnSpc>
                <a:spcPct val="150000"/>
              </a:lnSpc>
              <a:buFont typeface="Wingdings" panose="05000000000000000000" pitchFamily="2" charset="2"/>
              <a:buChar char="§"/>
            </a:pPr>
            <a:r>
              <a:rPr lang="en-US" sz="2300">
                <a:latin typeface="Arial" panose="020B0604020202020204" pitchFamily="34" charset="0"/>
                <a:cs typeface="Arial" panose="020B0604020202020204" pitchFamily="34" charset="0"/>
                <a:sym typeface="Wingdings" panose="05000000000000000000" pitchFamily="2" charset="2"/>
              </a:rPr>
              <a:t>Mặt phẳng chứa hình chiếu gọi là mặt phẳng hình chiếu. </a:t>
            </a:r>
          </a:p>
        </p:txBody>
      </p:sp>
      <p:pic>
        <p:nvPicPr>
          <p:cNvPr id="18" name="Picture 17">
            <a:extLst>
              <a:ext uri="{FF2B5EF4-FFF2-40B4-BE49-F238E27FC236}">
                <a16:creationId xmlns:a16="http://schemas.microsoft.com/office/drawing/2014/main" id="{B62C5932-CB6E-5CA4-AE27-77DC62D7AA93}"/>
              </a:ext>
            </a:extLst>
          </p:cNvPr>
          <p:cNvPicPr>
            <a:picLocks noChangeAspect="1"/>
          </p:cNvPicPr>
          <p:nvPr/>
        </p:nvPicPr>
        <p:blipFill>
          <a:blip r:embed="rId5" cstate="print">
            <a:clrChange>
              <a:clrFrom>
                <a:srgbClr val="F0F0F0"/>
              </a:clrFrom>
              <a:clrTo>
                <a:srgbClr val="F0F0F0">
                  <a:alpha val="0"/>
                </a:srgbClr>
              </a:clrTo>
            </a:clrChange>
            <a:extLst>
              <a:ext uri="{28A0092B-C50C-407E-A947-70E740481C1C}">
                <a14:useLocalDpi xmlns:a14="http://schemas.microsoft.com/office/drawing/2010/main" val="0"/>
              </a:ext>
            </a:extLst>
          </a:blip>
          <a:stretch>
            <a:fillRect/>
          </a:stretch>
        </p:blipFill>
        <p:spPr>
          <a:xfrm>
            <a:off x="92765" y="2854202"/>
            <a:ext cx="4775341" cy="3504649"/>
          </a:xfrm>
          <a:prstGeom prst="rect">
            <a:avLst/>
          </a:prstGeom>
        </p:spPr>
      </p:pic>
    </p:spTree>
    <p:extLst>
      <p:ext uri="{BB962C8B-B14F-4D97-AF65-F5344CB8AC3E}">
        <p14:creationId xmlns:p14="http://schemas.microsoft.com/office/powerpoint/2010/main" val="5662175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down)">
                                      <p:cBhvr>
                                        <p:cTn id="15" dur="500"/>
                                        <p:tgtEl>
                                          <p:spTgt spid="17">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wipe(down)">
                                      <p:cBhvr>
                                        <p:cTn id="18" dur="500"/>
                                        <p:tgtEl>
                                          <p:spTgt spid="17">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wipe(down)">
                                      <p:cBhvr>
                                        <p:cTn id="21" dur="500"/>
                                        <p:tgtEl>
                                          <p:spTgt spid="17">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xEl>
                                              <p:pRg st="3" end="3"/>
                                            </p:txEl>
                                          </p:spTgt>
                                        </p:tgtEl>
                                        <p:attrNameLst>
                                          <p:attrName>style.visibility</p:attrName>
                                        </p:attrNameLst>
                                      </p:cBhvr>
                                      <p:to>
                                        <p:strVal val="visible"/>
                                      </p:to>
                                    </p:set>
                                    <p:animEffect transition="in" filter="wipe(down)">
                                      <p:cBhvr>
                                        <p:cTn id="24" dur="500"/>
                                        <p:tgtEl>
                                          <p:spTgt spid="17">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wipe(down)">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767BEF-049A-67C0-E38B-D4A65337947A}"/>
              </a:ext>
            </a:extLst>
          </p:cNvPr>
          <p:cNvSpPr/>
          <p:nvPr/>
        </p:nvSpPr>
        <p:spPr>
          <a:xfrm>
            <a:off x="-119332" y="1561381"/>
            <a:ext cx="12430664" cy="3398807"/>
          </a:xfrm>
          <a:prstGeom prst="rect">
            <a:avLst/>
          </a:prstGeom>
          <a:solidFill>
            <a:srgbClr val="ECECEA"/>
          </a:solidFill>
          <a:ln>
            <a:solidFill>
              <a:srgbClr val="ECE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a:extLst>
              <a:ext uri="{FF2B5EF4-FFF2-40B4-BE49-F238E27FC236}">
                <a16:creationId xmlns:a16="http://schemas.microsoft.com/office/drawing/2014/main" id="{722B2518-86E3-B348-A6CE-5216310B40B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256610" y="4849132"/>
            <a:ext cx="5678780" cy="2008868"/>
          </a:xfrm>
          <a:prstGeom prst="rect">
            <a:avLst/>
          </a:prstGeom>
        </p:spPr>
      </p:pic>
      <p:sp>
        <p:nvSpPr>
          <p:cNvPr id="7" name="TextBox 6">
            <a:extLst>
              <a:ext uri="{FF2B5EF4-FFF2-40B4-BE49-F238E27FC236}">
                <a16:creationId xmlns:a16="http://schemas.microsoft.com/office/drawing/2014/main" id="{A5BCEEF0-DF9B-229B-52F5-A7F5615F5B35}"/>
              </a:ext>
            </a:extLst>
          </p:cNvPr>
          <p:cNvSpPr txBox="1"/>
          <p:nvPr/>
        </p:nvSpPr>
        <p:spPr>
          <a:xfrm>
            <a:off x="1032294" y="2408272"/>
            <a:ext cx="10127411" cy="2041456"/>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CẢM ƠN CÁC EM ĐÃ CHÚ Ý </a:t>
            </a:r>
          </a:p>
          <a:p>
            <a:pPr algn="ctr">
              <a:lnSpc>
                <a:spcPct val="150000"/>
              </a:lnSpc>
            </a:pPr>
            <a:r>
              <a:rPr lang="en-US" sz="4500" b="1">
                <a:latin typeface="Arial" panose="020B0604020202020204" pitchFamily="34" charset="0"/>
                <a:cs typeface="Arial" panose="020B0604020202020204" pitchFamily="34" charset="0"/>
              </a:rPr>
              <a:t>LẮNG NGHE BÀI GIẢNG!</a:t>
            </a:r>
          </a:p>
        </p:txBody>
      </p:sp>
      <p:pic>
        <p:nvPicPr>
          <p:cNvPr id="8" name="Picture 7">
            <a:extLst>
              <a:ext uri="{FF2B5EF4-FFF2-40B4-BE49-F238E27FC236}">
                <a16:creationId xmlns:a16="http://schemas.microsoft.com/office/drawing/2014/main" id="{CF64E950-7797-FB35-1620-E4CA817C7E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81542" y="1071332"/>
            <a:ext cx="728390" cy="663745"/>
          </a:xfrm>
          <a:prstGeom prst="rect">
            <a:avLst/>
          </a:prstGeom>
        </p:spPr>
      </p:pic>
      <p:pic>
        <p:nvPicPr>
          <p:cNvPr id="9" name="Picture 10">
            <a:extLst>
              <a:ext uri="{FF2B5EF4-FFF2-40B4-BE49-F238E27FC236}">
                <a16:creationId xmlns:a16="http://schemas.microsoft.com/office/drawing/2014/main" id="{91BE9686-1B12-C6F9-124B-978C9ABEC5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00391">
            <a:off x="10464827" y="4722407"/>
            <a:ext cx="1389754" cy="874966"/>
          </a:xfrm>
          <a:prstGeom prst="rect">
            <a:avLst/>
          </a:prstGeom>
        </p:spPr>
      </p:pic>
      <p:pic>
        <p:nvPicPr>
          <p:cNvPr id="10" name="Picture 12">
            <a:extLst>
              <a:ext uri="{FF2B5EF4-FFF2-40B4-BE49-F238E27FC236}">
                <a16:creationId xmlns:a16="http://schemas.microsoft.com/office/drawing/2014/main" id="{2628427C-C39D-A1F3-6DCA-33754D125C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900267">
            <a:off x="1048790" y="5182617"/>
            <a:ext cx="362263" cy="1065479"/>
          </a:xfrm>
          <a:prstGeom prst="rect">
            <a:avLst/>
          </a:prstGeom>
        </p:spPr>
      </p:pic>
      <p:pic>
        <p:nvPicPr>
          <p:cNvPr id="11" name="Picture 12">
            <a:extLst>
              <a:ext uri="{FF2B5EF4-FFF2-40B4-BE49-F238E27FC236}">
                <a16:creationId xmlns:a16="http://schemas.microsoft.com/office/drawing/2014/main" id="{1E6A4194-23D0-DB89-A67B-0C3D880B374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900267" flipH="1">
            <a:off x="10978895" y="295295"/>
            <a:ext cx="361617" cy="1065479"/>
          </a:xfrm>
          <a:prstGeom prst="rect">
            <a:avLst/>
          </a:prstGeom>
        </p:spPr>
      </p:pic>
    </p:spTree>
    <p:extLst>
      <p:ext uri="{BB962C8B-B14F-4D97-AF65-F5344CB8AC3E}">
        <p14:creationId xmlns:p14="http://schemas.microsoft.com/office/powerpoint/2010/main" val="19808466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3020683" y="245074"/>
            <a:ext cx="6150634"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1. HÌNH CHIẾU VẬT THỂ </a:t>
            </a:r>
          </a:p>
        </p:txBody>
      </p:sp>
      <p:sp>
        <p:nvSpPr>
          <p:cNvPr id="12" name="TextBox 11">
            <a:extLst>
              <a:ext uri="{FF2B5EF4-FFF2-40B4-BE49-F238E27FC236}">
                <a16:creationId xmlns:a16="http://schemas.microsoft.com/office/drawing/2014/main" id="{8AF112C2-B147-AE94-34E3-45FE094814C5}"/>
              </a:ext>
            </a:extLst>
          </p:cNvPr>
          <p:cNvSpPr txBox="1"/>
          <p:nvPr/>
        </p:nvSpPr>
        <p:spPr>
          <a:xfrm>
            <a:off x="2110596" y="1204513"/>
            <a:ext cx="7970808" cy="477054"/>
          </a:xfrm>
          <a:prstGeom prst="rect">
            <a:avLst/>
          </a:prstGeom>
          <a:noFill/>
        </p:spPr>
        <p:txBody>
          <a:bodyPr wrap="square" rtlCol="0">
            <a:spAutoFit/>
          </a:bodyPr>
          <a:lstStyle/>
          <a:p>
            <a:pPr algn="ctr"/>
            <a:r>
              <a:rPr lang="en-US" sz="2500" b="1">
                <a:solidFill>
                  <a:schemeClr val="accent2">
                    <a:lumMod val="75000"/>
                  </a:schemeClr>
                </a:solidFill>
                <a:latin typeface="Arial" panose="020B0604020202020204" pitchFamily="34" charset="0"/>
                <a:cs typeface="Arial" panose="020B0604020202020204" pitchFamily="34" charset="0"/>
              </a:rPr>
              <a:t>THẢO LUẬN NHÓM </a:t>
            </a:r>
          </a:p>
        </p:txBody>
      </p:sp>
      <p:sp>
        <p:nvSpPr>
          <p:cNvPr id="18" name="TextBox 17">
            <a:extLst>
              <a:ext uri="{FF2B5EF4-FFF2-40B4-BE49-F238E27FC236}">
                <a16:creationId xmlns:a16="http://schemas.microsoft.com/office/drawing/2014/main" id="{2AD63B45-6C1A-7168-5A17-80D9792A36DE}"/>
              </a:ext>
            </a:extLst>
          </p:cNvPr>
          <p:cNvSpPr txBox="1"/>
          <p:nvPr/>
        </p:nvSpPr>
        <p:spPr>
          <a:xfrm>
            <a:off x="2424021" y="1820175"/>
            <a:ext cx="787591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Thảo luận trả lời câu hỏi Khám phá 1 SGK trang 10 </a:t>
            </a:r>
          </a:p>
        </p:txBody>
      </p:sp>
      <p:grpSp>
        <p:nvGrpSpPr>
          <p:cNvPr id="23" name="Group 22">
            <a:extLst>
              <a:ext uri="{FF2B5EF4-FFF2-40B4-BE49-F238E27FC236}">
                <a16:creationId xmlns:a16="http://schemas.microsoft.com/office/drawing/2014/main" id="{15D52566-35A1-30D2-FEE1-E32BE175452A}"/>
              </a:ext>
            </a:extLst>
          </p:cNvPr>
          <p:cNvGrpSpPr/>
          <p:nvPr/>
        </p:nvGrpSpPr>
        <p:grpSpPr>
          <a:xfrm>
            <a:off x="527139" y="2435837"/>
            <a:ext cx="11137722" cy="1184363"/>
            <a:chOff x="457200" y="2549369"/>
            <a:chExt cx="11137722" cy="1184363"/>
          </a:xfrm>
        </p:grpSpPr>
        <p:pic>
          <p:nvPicPr>
            <p:cNvPr id="20" name="Picture 2">
              <a:extLst>
                <a:ext uri="{FF2B5EF4-FFF2-40B4-BE49-F238E27FC236}">
                  <a16:creationId xmlns:a16="http://schemas.microsoft.com/office/drawing/2014/main" id="{8292DE12-894A-4F97-BDB3-9B00B456D0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57200" y="2595967"/>
              <a:ext cx="1182840" cy="1091169"/>
            </a:xfrm>
            <a:prstGeom prst="rect">
              <a:avLst/>
            </a:prstGeom>
          </p:spPr>
        </p:pic>
        <p:sp>
          <p:nvSpPr>
            <p:cNvPr id="22" name="TextBox 21">
              <a:extLst>
                <a:ext uri="{FF2B5EF4-FFF2-40B4-BE49-F238E27FC236}">
                  <a16:creationId xmlns:a16="http://schemas.microsoft.com/office/drawing/2014/main" id="{307548B8-4257-3CDC-5C46-861E99B3156F}"/>
                </a:ext>
              </a:extLst>
            </p:cNvPr>
            <p:cNvSpPr txBox="1"/>
            <p:nvPr/>
          </p:nvSpPr>
          <p:spPr>
            <a:xfrm>
              <a:off x="1640040" y="2549369"/>
              <a:ext cx="9954882" cy="1184363"/>
            </a:xfrm>
            <a:prstGeom prst="rect">
              <a:avLst/>
            </a:prstGeom>
            <a:noFill/>
          </p:spPr>
          <p:txBody>
            <a:bodyPr wrap="square">
              <a:spAutoFit/>
            </a:bodyPr>
            <a:lstStyle/>
            <a:p>
              <a:pPr>
                <a:lnSpc>
                  <a:spcPct val="150000"/>
                </a:lnSpc>
              </a:pPr>
              <a:r>
                <a:rPr lang="vi-VN" sz="2500" i="1"/>
                <a:t>Giữa hình chiếu và vật thể chiếu ở Hình 2.2 có mối quan hệ với nhau như thế nào?</a:t>
              </a:r>
              <a:endParaRPr lang="en-US" sz="2500" i="1"/>
            </a:p>
          </p:txBody>
        </p:sp>
      </p:grpSp>
      <p:grpSp>
        <p:nvGrpSpPr>
          <p:cNvPr id="28" name="Group 27">
            <a:extLst>
              <a:ext uri="{FF2B5EF4-FFF2-40B4-BE49-F238E27FC236}">
                <a16:creationId xmlns:a16="http://schemas.microsoft.com/office/drawing/2014/main" id="{35170399-1E70-15B2-8CC0-7DE665E55AA3}"/>
              </a:ext>
            </a:extLst>
          </p:cNvPr>
          <p:cNvGrpSpPr/>
          <p:nvPr/>
        </p:nvGrpSpPr>
        <p:grpSpPr>
          <a:xfrm>
            <a:off x="632093" y="4684437"/>
            <a:ext cx="10927813" cy="1184363"/>
            <a:chOff x="661359" y="4374470"/>
            <a:chExt cx="10927813" cy="1184363"/>
          </a:xfrm>
        </p:grpSpPr>
        <p:pic>
          <p:nvPicPr>
            <p:cNvPr id="25" name="Graphic 24" descr="Back with solid fill">
              <a:extLst>
                <a:ext uri="{FF2B5EF4-FFF2-40B4-BE49-F238E27FC236}">
                  <a16:creationId xmlns:a16="http://schemas.microsoft.com/office/drawing/2014/main" id="{D438E9D3-10A9-A4FB-AF8B-749408E0F2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V="1">
              <a:off x="661359" y="4548123"/>
              <a:ext cx="914400" cy="837055"/>
            </a:xfrm>
            <a:prstGeom prst="rect">
              <a:avLst/>
            </a:prstGeom>
          </p:spPr>
        </p:pic>
        <p:sp>
          <p:nvSpPr>
            <p:cNvPr id="27" name="TextBox 26">
              <a:extLst>
                <a:ext uri="{FF2B5EF4-FFF2-40B4-BE49-F238E27FC236}">
                  <a16:creationId xmlns:a16="http://schemas.microsoft.com/office/drawing/2014/main" id="{CE8B7699-E63E-7328-75A1-0797C3B296B2}"/>
                </a:ext>
              </a:extLst>
            </p:cNvPr>
            <p:cNvSpPr txBox="1"/>
            <p:nvPr/>
          </p:nvSpPr>
          <p:spPr>
            <a:xfrm>
              <a:off x="1709979" y="4374470"/>
              <a:ext cx="9879193" cy="1184363"/>
            </a:xfrm>
            <a:prstGeom prst="rect">
              <a:avLst/>
            </a:prstGeom>
            <a:noFill/>
          </p:spPr>
          <p:txBody>
            <a:bodyPr wrap="square">
              <a:spAutoFit/>
            </a:bodyPr>
            <a:lstStyle/>
            <a:p>
              <a:pPr>
                <a:lnSpc>
                  <a:spcPct val="150000"/>
                </a:lnSpc>
              </a:pPr>
              <a:r>
                <a:rPr lang="vi-VN" sz="2500"/>
                <a:t>Hình chiếu được biểu diễn trên mặt phẳng thông qua các phép chiếu lên vật thể. </a:t>
              </a:r>
              <a:endParaRPr lang="en-US" sz="2500"/>
            </a:p>
          </p:txBody>
        </p:sp>
      </p:grpSp>
      <p:sp>
        <p:nvSpPr>
          <p:cNvPr id="29" name="TextBox 28">
            <a:extLst>
              <a:ext uri="{FF2B5EF4-FFF2-40B4-BE49-F238E27FC236}">
                <a16:creationId xmlns:a16="http://schemas.microsoft.com/office/drawing/2014/main" id="{BB8238B1-6B45-1947-F842-049B28683E4A}"/>
              </a:ext>
            </a:extLst>
          </p:cNvPr>
          <p:cNvSpPr txBox="1"/>
          <p:nvPr/>
        </p:nvSpPr>
        <p:spPr>
          <a:xfrm>
            <a:off x="914400" y="3977320"/>
            <a:ext cx="1705665" cy="477054"/>
          </a:xfrm>
          <a:prstGeom prst="rect">
            <a:avLst/>
          </a:prstGeom>
          <a:noFill/>
        </p:spPr>
        <p:txBody>
          <a:bodyPr wrap="square" rtlCol="0">
            <a:spAutoFit/>
          </a:bodyPr>
          <a:lstStyle/>
          <a:p>
            <a:r>
              <a:rPr lang="en-US" sz="2500" u="sng">
                <a:latin typeface="Arial" panose="020B0604020202020204" pitchFamily="34" charset="0"/>
                <a:cs typeface="Arial" panose="020B0604020202020204" pitchFamily="34" charset="0"/>
              </a:rPr>
              <a:t>Trả lời: </a:t>
            </a:r>
          </a:p>
        </p:txBody>
      </p:sp>
    </p:spTree>
    <p:extLst>
      <p:ext uri="{BB962C8B-B14F-4D97-AF65-F5344CB8AC3E}">
        <p14:creationId xmlns:p14="http://schemas.microsoft.com/office/powerpoint/2010/main" val="476429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0-#ppt_w/2"/>
                                          </p:val>
                                        </p:tav>
                                        <p:tav tm="100000">
                                          <p:val>
                                            <p:strVal val="#ppt_x"/>
                                          </p:val>
                                        </p:tav>
                                      </p:tavLst>
                                    </p:anim>
                                    <p:anim calcmode="lin" valueType="num">
                                      <p:cBhvr additive="base">
                                        <p:cTn id="27"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3020683" y="245074"/>
            <a:ext cx="6150634"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1. HÌNH CHIẾU VẬT THỂ </a:t>
            </a:r>
          </a:p>
        </p:txBody>
      </p:sp>
      <p:sp>
        <p:nvSpPr>
          <p:cNvPr id="2" name="TextBox 1">
            <a:extLst>
              <a:ext uri="{FF2B5EF4-FFF2-40B4-BE49-F238E27FC236}">
                <a16:creationId xmlns:a16="http://schemas.microsoft.com/office/drawing/2014/main" id="{9351460D-4A9E-B7C4-0799-574949E4B2D9}"/>
              </a:ext>
            </a:extLst>
          </p:cNvPr>
          <p:cNvSpPr txBox="1"/>
          <p:nvPr/>
        </p:nvSpPr>
        <p:spPr>
          <a:xfrm>
            <a:off x="2684892" y="994745"/>
            <a:ext cx="6107502" cy="553998"/>
          </a:xfrm>
          <a:prstGeom prst="rect">
            <a:avLst/>
          </a:prstGeom>
          <a:noFill/>
        </p:spPr>
        <p:txBody>
          <a:bodyPr wrap="square">
            <a:spAutoFit/>
          </a:bodyPr>
          <a:lstStyle/>
          <a:p>
            <a:pPr algn="ctr"/>
            <a:r>
              <a:rPr lang="en-US" sz="3000" b="1">
                <a:solidFill>
                  <a:srgbClr val="C00000"/>
                </a:solidFill>
                <a:latin typeface="Arial" panose="020B0604020202020204" pitchFamily="34" charset="0"/>
                <a:cs typeface="Arial" panose="020B0604020202020204" pitchFamily="34" charset="0"/>
              </a:rPr>
              <a:t>1.2. Các phép chiếu </a:t>
            </a:r>
          </a:p>
        </p:txBody>
      </p:sp>
      <p:sp>
        <p:nvSpPr>
          <p:cNvPr id="8" name="TextBox 7">
            <a:extLst>
              <a:ext uri="{FF2B5EF4-FFF2-40B4-BE49-F238E27FC236}">
                <a16:creationId xmlns:a16="http://schemas.microsoft.com/office/drawing/2014/main" id="{96F19899-2319-B259-E722-08509AAF5965}"/>
              </a:ext>
            </a:extLst>
          </p:cNvPr>
          <p:cNvSpPr txBox="1"/>
          <p:nvPr/>
        </p:nvSpPr>
        <p:spPr>
          <a:xfrm>
            <a:off x="1017917" y="1548743"/>
            <a:ext cx="10394829" cy="598177"/>
          </a:xfrm>
          <a:prstGeom prst="rect">
            <a:avLst/>
          </a:prstGeom>
          <a:noFill/>
        </p:spPr>
        <p:txBody>
          <a:bodyPr wrap="square">
            <a:spAutoFit/>
          </a:bodyPr>
          <a:lstStyle/>
          <a:p>
            <a:pPr algn="ctr">
              <a:lnSpc>
                <a:spcPct val="150000"/>
              </a:lnSpc>
            </a:pPr>
            <a:r>
              <a:rPr lang="en-US" sz="2500">
                <a:latin typeface="Arial" panose="020B0604020202020204" pitchFamily="34" charset="0"/>
                <a:cs typeface="Arial" panose="020B0604020202020204" pitchFamily="34" charset="0"/>
              </a:rPr>
              <a:t>Tìm hiểu mục 1.2 SGK kết hợp với quan sát hình 2.3 và trả lời câu hỏi:</a:t>
            </a:r>
          </a:p>
        </p:txBody>
      </p:sp>
      <p:grpSp>
        <p:nvGrpSpPr>
          <p:cNvPr id="19" name="Group 18">
            <a:extLst>
              <a:ext uri="{FF2B5EF4-FFF2-40B4-BE49-F238E27FC236}">
                <a16:creationId xmlns:a16="http://schemas.microsoft.com/office/drawing/2014/main" id="{A036A3C3-42FB-3EE0-6A4D-7A0D943FEC6F}"/>
              </a:ext>
            </a:extLst>
          </p:cNvPr>
          <p:cNvGrpSpPr/>
          <p:nvPr/>
        </p:nvGrpSpPr>
        <p:grpSpPr>
          <a:xfrm>
            <a:off x="2156027" y="2231587"/>
            <a:ext cx="8402705" cy="930214"/>
            <a:chOff x="1802344" y="2324781"/>
            <a:chExt cx="8402705" cy="930214"/>
          </a:xfrm>
        </p:grpSpPr>
        <p:sp>
          <p:nvSpPr>
            <p:cNvPr id="16" name="TextBox 15">
              <a:extLst>
                <a:ext uri="{FF2B5EF4-FFF2-40B4-BE49-F238E27FC236}">
                  <a16:creationId xmlns:a16="http://schemas.microsoft.com/office/drawing/2014/main" id="{8E36C4C4-C1CF-6D53-3150-92108C0256C1}"/>
                </a:ext>
              </a:extLst>
            </p:cNvPr>
            <p:cNvSpPr txBox="1"/>
            <p:nvPr/>
          </p:nvSpPr>
          <p:spPr>
            <a:xfrm>
              <a:off x="2769079" y="2681317"/>
              <a:ext cx="7435970" cy="477054"/>
            </a:xfrm>
            <a:prstGeom prst="rect">
              <a:avLst/>
            </a:prstGeom>
            <a:noFill/>
          </p:spPr>
          <p:txBody>
            <a:bodyPr wrap="square">
              <a:spAutoFit/>
            </a:bodyPr>
            <a:lstStyle/>
            <a:p>
              <a:r>
                <a:rPr lang="en-US" sz="2500" i="1">
                  <a:latin typeface="Arial" panose="020B0604020202020204" pitchFamily="34" charset="0"/>
                  <a:cs typeface="Arial" panose="020B0604020202020204" pitchFamily="34" charset="0"/>
                </a:rPr>
                <a:t>Có mấy loại phép chiếu? Kể tên các phép chiếu?</a:t>
              </a:r>
            </a:p>
          </p:txBody>
        </p:sp>
        <p:pic>
          <p:nvPicPr>
            <p:cNvPr id="17" name="Picture 2">
              <a:extLst>
                <a:ext uri="{FF2B5EF4-FFF2-40B4-BE49-F238E27FC236}">
                  <a16:creationId xmlns:a16="http://schemas.microsoft.com/office/drawing/2014/main" id="{32766FE3-D372-AFC8-25F8-8B7EF221D2E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02344" y="2324781"/>
              <a:ext cx="1008363" cy="930214"/>
            </a:xfrm>
            <a:prstGeom prst="rect">
              <a:avLst/>
            </a:prstGeom>
          </p:spPr>
        </p:pic>
      </p:grpSp>
      <p:grpSp>
        <p:nvGrpSpPr>
          <p:cNvPr id="24" name="Group 23">
            <a:extLst>
              <a:ext uri="{FF2B5EF4-FFF2-40B4-BE49-F238E27FC236}">
                <a16:creationId xmlns:a16="http://schemas.microsoft.com/office/drawing/2014/main" id="{F39A6AD9-6EC6-83A2-45CC-0AEA3D0D3051}"/>
              </a:ext>
            </a:extLst>
          </p:cNvPr>
          <p:cNvGrpSpPr/>
          <p:nvPr/>
        </p:nvGrpSpPr>
        <p:grpSpPr>
          <a:xfrm>
            <a:off x="0" y="3518337"/>
            <a:ext cx="8110907" cy="2952067"/>
            <a:chOff x="141295" y="3492959"/>
            <a:chExt cx="8110907" cy="2952067"/>
          </a:xfrm>
        </p:grpSpPr>
        <p:pic>
          <p:nvPicPr>
            <p:cNvPr id="14" name="Picture 13">
              <a:extLst>
                <a:ext uri="{FF2B5EF4-FFF2-40B4-BE49-F238E27FC236}">
                  <a16:creationId xmlns:a16="http://schemas.microsoft.com/office/drawing/2014/main" id="{6B3D87F0-2BD1-6668-86A0-7C3E8EDD8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95" y="3492959"/>
              <a:ext cx="8110907" cy="2436243"/>
            </a:xfrm>
            <a:prstGeom prst="rect">
              <a:avLst/>
            </a:prstGeom>
          </p:spPr>
        </p:pic>
        <p:sp>
          <p:nvSpPr>
            <p:cNvPr id="21" name="TextBox 20">
              <a:extLst>
                <a:ext uri="{FF2B5EF4-FFF2-40B4-BE49-F238E27FC236}">
                  <a16:creationId xmlns:a16="http://schemas.microsoft.com/office/drawing/2014/main" id="{E1020B98-469F-210F-21C2-CD20061A19E5}"/>
                </a:ext>
              </a:extLst>
            </p:cNvPr>
            <p:cNvSpPr txBox="1"/>
            <p:nvPr/>
          </p:nvSpPr>
          <p:spPr>
            <a:xfrm>
              <a:off x="2602699" y="6075694"/>
              <a:ext cx="2789208"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Hình 2.3. Các phép chiếu </a:t>
              </a:r>
            </a:p>
          </p:txBody>
        </p:sp>
      </p:grpSp>
      <p:sp>
        <p:nvSpPr>
          <p:cNvPr id="26" name="TextBox 25">
            <a:extLst>
              <a:ext uri="{FF2B5EF4-FFF2-40B4-BE49-F238E27FC236}">
                <a16:creationId xmlns:a16="http://schemas.microsoft.com/office/drawing/2014/main" id="{69E8AA96-414E-79D9-DA77-E6F0D9B81F30}"/>
              </a:ext>
            </a:extLst>
          </p:cNvPr>
          <p:cNvSpPr txBox="1"/>
          <p:nvPr/>
        </p:nvSpPr>
        <p:spPr>
          <a:xfrm>
            <a:off x="8110907" y="3695480"/>
            <a:ext cx="3890513" cy="2329420"/>
          </a:xfrm>
          <a:prstGeom prst="rect">
            <a:avLst/>
          </a:prstGeom>
          <a:noFill/>
        </p:spPr>
        <p:txBody>
          <a:bodyPr wrap="square" rtlCol="0">
            <a:spAutoFit/>
          </a:bodyPr>
          <a:lstStyle/>
          <a:p>
            <a:pPr>
              <a:lnSpc>
                <a:spcPct val="150000"/>
              </a:lnSpc>
            </a:pPr>
            <a:r>
              <a:rPr lang="en-US" sz="2500" b="1" i="1">
                <a:latin typeface="Arial" panose="020B0604020202020204" pitchFamily="34" charset="0"/>
                <a:cs typeface="Arial" panose="020B0604020202020204" pitchFamily="34" charset="0"/>
              </a:rPr>
              <a:t>Có 3 loại phép chiếu:</a:t>
            </a:r>
          </a:p>
          <a:p>
            <a:pPr marL="342900" indent="-342900">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Phép chiếu vuông góc</a:t>
            </a:r>
          </a:p>
          <a:p>
            <a:pPr marL="342900" indent="-342900">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Phép chiếu song song</a:t>
            </a:r>
          </a:p>
          <a:p>
            <a:pPr marL="342900" indent="-342900">
              <a:lnSpc>
                <a:spcPct val="150000"/>
              </a:lnSpc>
              <a:buFont typeface="Arial" panose="020B0604020202020204" pitchFamily="34" charset="0"/>
              <a:buChar char="•"/>
            </a:pPr>
            <a:r>
              <a:rPr lang="en-US" sz="2500">
                <a:latin typeface="Arial" panose="020B0604020202020204" pitchFamily="34" charset="0"/>
                <a:cs typeface="Arial" panose="020B0604020202020204" pitchFamily="34" charset="0"/>
              </a:rPr>
              <a:t>Phép chiéu xuyên tâm</a:t>
            </a:r>
          </a:p>
        </p:txBody>
      </p:sp>
    </p:spTree>
    <p:extLst>
      <p:ext uri="{BB962C8B-B14F-4D97-AF65-F5344CB8AC3E}">
        <p14:creationId xmlns:p14="http://schemas.microsoft.com/office/powerpoint/2010/main" val="649847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3" dur="500"/>
                                        <p:tgtEl>
                                          <p:spTgt spid="26">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6" dur="500"/>
                                        <p:tgtEl>
                                          <p:spTgt spid="26">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9" dur="500"/>
                                        <p:tgtEl>
                                          <p:spTgt spid="26">
                                            <p:txEl>
                                              <p:pRg st="2" end="2"/>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32"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CFC8C29-D77E-B36C-94B3-E31FC7311364}"/>
              </a:ext>
            </a:extLst>
          </p:cNvPr>
          <p:cNvGrpSpPr/>
          <p:nvPr/>
        </p:nvGrpSpPr>
        <p:grpSpPr>
          <a:xfrm>
            <a:off x="0" y="-8626"/>
            <a:ext cx="12192000" cy="1380226"/>
            <a:chOff x="0" y="-8626"/>
            <a:chExt cx="12192000" cy="1380226"/>
          </a:xfrm>
        </p:grpSpPr>
        <p:cxnSp>
          <p:nvCxnSpPr>
            <p:cNvPr id="9" name="Straight Connector 8">
              <a:extLst>
                <a:ext uri="{FF2B5EF4-FFF2-40B4-BE49-F238E27FC236}">
                  <a16:creationId xmlns:a16="http://schemas.microsoft.com/office/drawing/2014/main" id="{48455DFD-B3B6-F66D-4C96-BB21FC74879C}"/>
                </a:ext>
              </a:extLst>
            </p:cNvPr>
            <p:cNvCxnSpPr/>
            <p:nvPr/>
          </p:nvCxnSpPr>
          <p:spPr>
            <a:xfrm>
              <a:off x="0" y="90577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167D54-4C60-C6ED-42D7-CA9934AB91DF}"/>
                </a:ext>
              </a:extLst>
            </p:cNvPr>
            <p:cNvSpPr/>
            <p:nvPr/>
          </p:nvSpPr>
          <p:spPr>
            <a:xfrm>
              <a:off x="0" y="0"/>
              <a:ext cx="914400" cy="914400"/>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A73299-D922-92B3-A4F9-47D4F69EE841}"/>
                </a:ext>
              </a:extLst>
            </p:cNvPr>
            <p:cNvSpPr/>
            <p:nvPr/>
          </p:nvSpPr>
          <p:spPr>
            <a:xfrm>
              <a:off x="4572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CB3EE-2364-0A0A-721A-707631F1E4C7}"/>
                </a:ext>
              </a:extLst>
            </p:cNvPr>
            <p:cNvSpPr/>
            <p:nvPr/>
          </p:nvSpPr>
          <p:spPr>
            <a:xfrm>
              <a:off x="11277600" y="-8626"/>
              <a:ext cx="914400" cy="923026"/>
            </a:xfrm>
            <a:prstGeom prst="rect">
              <a:avLst/>
            </a:prstGeom>
            <a:solidFill>
              <a:srgbClr val="91D3F1"/>
            </a:solidFill>
            <a:ln>
              <a:solidFill>
                <a:srgbClr val="91D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1723F-564D-3B32-51A2-3FD2EFD9A022}"/>
                </a:ext>
              </a:extLst>
            </p:cNvPr>
            <p:cNvSpPr/>
            <p:nvPr/>
          </p:nvSpPr>
          <p:spPr>
            <a:xfrm>
              <a:off x="10820400" y="457200"/>
              <a:ext cx="914400" cy="914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A1548C0-93CC-1B67-8193-DDEE2E39E903}"/>
              </a:ext>
            </a:extLst>
          </p:cNvPr>
          <p:cNvSpPr txBox="1"/>
          <p:nvPr/>
        </p:nvSpPr>
        <p:spPr>
          <a:xfrm>
            <a:off x="3020683" y="245074"/>
            <a:ext cx="6150634"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1. HÌNH CHIẾU VẬT THỂ </a:t>
            </a:r>
          </a:p>
        </p:txBody>
      </p:sp>
      <p:sp>
        <p:nvSpPr>
          <p:cNvPr id="8" name="TextBox 7">
            <a:extLst>
              <a:ext uri="{FF2B5EF4-FFF2-40B4-BE49-F238E27FC236}">
                <a16:creationId xmlns:a16="http://schemas.microsoft.com/office/drawing/2014/main" id="{96F19899-2319-B259-E722-08509AAF5965}"/>
              </a:ext>
            </a:extLst>
          </p:cNvPr>
          <p:cNvSpPr txBox="1"/>
          <p:nvPr/>
        </p:nvSpPr>
        <p:spPr>
          <a:xfrm>
            <a:off x="1155940" y="1687823"/>
            <a:ext cx="10394829" cy="598177"/>
          </a:xfrm>
          <a:prstGeom prst="rect">
            <a:avLst/>
          </a:prstGeom>
          <a:noFill/>
        </p:spPr>
        <p:txBody>
          <a:bodyPr wrap="square">
            <a:spAutoFit/>
          </a:bodyPr>
          <a:lstStyle/>
          <a:p>
            <a:pPr algn="ctr">
              <a:lnSpc>
                <a:spcPct val="150000"/>
              </a:lnSpc>
            </a:pPr>
            <a:r>
              <a:rPr lang="en-US" sz="2500">
                <a:latin typeface="Arial" panose="020B0604020202020204" pitchFamily="34" charset="0"/>
                <a:cs typeface="Arial" panose="020B0604020202020204" pitchFamily="34" charset="0"/>
              </a:rPr>
              <a:t>Thảo luận trả lời câu hỏi Khám phá 2 SGK trang 11:</a:t>
            </a:r>
          </a:p>
        </p:txBody>
      </p:sp>
      <p:sp>
        <p:nvSpPr>
          <p:cNvPr id="3" name="TextBox 2">
            <a:extLst>
              <a:ext uri="{FF2B5EF4-FFF2-40B4-BE49-F238E27FC236}">
                <a16:creationId xmlns:a16="http://schemas.microsoft.com/office/drawing/2014/main" id="{80429F6F-F81C-287D-F2E2-2E2B8FDBA3E2}"/>
              </a:ext>
            </a:extLst>
          </p:cNvPr>
          <p:cNvSpPr txBox="1"/>
          <p:nvPr/>
        </p:nvSpPr>
        <p:spPr>
          <a:xfrm>
            <a:off x="2110596" y="1204513"/>
            <a:ext cx="7970808" cy="477054"/>
          </a:xfrm>
          <a:prstGeom prst="rect">
            <a:avLst/>
          </a:prstGeom>
          <a:noFill/>
        </p:spPr>
        <p:txBody>
          <a:bodyPr wrap="square" rtlCol="0">
            <a:spAutoFit/>
          </a:bodyPr>
          <a:lstStyle/>
          <a:p>
            <a:pPr algn="ctr"/>
            <a:r>
              <a:rPr lang="en-US" sz="2500" b="1">
                <a:solidFill>
                  <a:schemeClr val="accent2">
                    <a:lumMod val="75000"/>
                  </a:schemeClr>
                </a:solidFill>
                <a:latin typeface="Arial" panose="020B0604020202020204" pitchFamily="34" charset="0"/>
                <a:cs typeface="Arial" panose="020B0604020202020204" pitchFamily="34" charset="0"/>
              </a:rPr>
              <a:t>THẢO LUẬN NHÓM </a:t>
            </a:r>
          </a:p>
        </p:txBody>
      </p:sp>
      <p:grpSp>
        <p:nvGrpSpPr>
          <p:cNvPr id="18" name="Group 17">
            <a:extLst>
              <a:ext uri="{FF2B5EF4-FFF2-40B4-BE49-F238E27FC236}">
                <a16:creationId xmlns:a16="http://schemas.microsoft.com/office/drawing/2014/main" id="{79498E0D-3D9D-6F5A-852D-7B33474F27C3}"/>
              </a:ext>
            </a:extLst>
          </p:cNvPr>
          <p:cNvGrpSpPr/>
          <p:nvPr/>
        </p:nvGrpSpPr>
        <p:grpSpPr>
          <a:xfrm>
            <a:off x="543464" y="1980305"/>
            <a:ext cx="11378241" cy="1091169"/>
            <a:chOff x="457200" y="2395143"/>
            <a:chExt cx="11378241" cy="1091169"/>
          </a:xfrm>
        </p:grpSpPr>
        <p:sp>
          <p:nvSpPr>
            <p:cNvPr id="13" name="TextBox 12">
              <a:extLst>
                <a:ext uri="{FF2B5EF4-FFF2-40B4-BE49-F238E27FC236}">
                  <a16:creationId xmlns:a16="http://schemas.microsoft.com/office/drawing/2014/main" id="{78DF19F9-4C8B-9A4C-8FEB-4D0BE063E080}"/>
                </a:ext>
              </a:extLst>
            </p:cNvPr>
            <p:cNvSpPr txBox="1"/>
            <p:nvPr/>
          </p:nvSpPr>
          <p:spPr>
            <a:xfrm>
              <a:off x="1570007" y="2705110"/>
              <a:ext cx="10265434" cy="607282"/>
            </a:xfrm>
            <a:prstGeom prst="rect">
              <a:avLst/>
            </a:prstGeom>
            <a:noFill/>
          </p:spPr>
          <p:txBody>
            <a:bodyPr wrap="square">
              <a:spAutoFit/>
            </a:bodyPr>
            <a:lstStyle/>
            <a:p>
              <a:pPr>
                <a:lnSpc>
                  <a:spcPct val="150000"/>
                </a:lnSpc>
              </a:pPr>
              <a:r>
                <a:rPr lang="vi-VN" sz="2500" i="1"/>
                <a:t>Nhận xét đặc điểm của các tia chiếu trong mỗi trường hợp ở </a:t>
              </a:r>
              <a:r>
                <a:rPr lang="vi-VN" sz="2500" b="1" i="1"/>
                <a:t>Hình 2.3 </a:t>
              </a:r>
              <a:endParaRPr lang="en-US" sz="2500" b="1" i="1"/>
            </a:p>
          </p:txBody>
        </p:sp>
        <p:pic>
          <p:nvPicPr>
            <p:cNvPr id="15" name="Picture 2">
              <a:extLst>
                <a:ext uri="{FF2B5EF4-FFF2-40B4-BE49-F238E27FC236}">
                  <a16:creationId xmlns:a16="http://schemas.microsoft.com/office/drawing/2014/main" id="{D3E6E8AC-22AB-1C7D-48E6-540B084A85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57200" y="2395143"/>
              <a:ext cx="1182840" cy="1091169"/>
            </a:xfrm>
            <a:prstGeom prst="rect">
              <a:avLst/>
            </a:prstGeom>
          </p:spPr>
        </p:pic>
      </p:grpSp>
      <p:grpSp>
        <p:nvGrpSpPr>
          <p:cNvPr id="20" name="Group 19">
            <a:extLst>
              <a:ext uri="{FF2B5EF4-FFF2-40B4-BE49-F238E27FC236}">
                <a16:creationId xmlns:a16="http://schemas.microsoft.com/office/drawing/2014/main" id="{D8B87420-87D1-D4E1-10E3-85CA9C8A053C}"/>
              </a:ext>
            </a:extLst>
          </p:cNvPr>
          <p:cNvGrpSpPr/>
          <p:nvPr/>
        </p:nvGrpSpPr>
        <p:grpSpPr>
          <a:xfrm>
            <a:off x="2040546" y="3429000"/>
            <a:ext cx="8110907" cy="2952067"/>
            <a:chOff x="141295" y="3492959"/>
            <a:chExt cx="8110907" cy="2952067"/>
          </a:xfrm>
        </p:grpSpPr>
        <p:pic>
          <p:nvPicPr>
            <p:cNvPr id="22" name="Picture 21">
              <a:extLst>
                <a:ext uri="{FF2B5EF4-FFF2-40B4-BE49-F238E27FC236}">
                  <a16:creationId xmlns:a16="http://schemas.microsoft.com/office/drawing/2014/main" id="{E40943C2-0E27-7DFC-C9EE-68E31E020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95" y="3492959"/>
              <a:ext cx="8110907" cy="2436243"/>
            </a:xfrm>
            <a:prstGeom prst="rect">
              <a:avLst/>
            </a:prstGeom>
          </p:spPr>
        </p:pic>
        <p:sp>
          <p:nvSpPr>
            <p:cNvPr id="23" name="TextBox 22">
              <a:extLst>
                <a:ext uri="{FF2B5EF4-FFF2-40B4-BE49-F238E27FC236}">
                  <a16:creationId xmlns:a16="http://schemas.microsoft.com/office/drawing/2014/main" id="{E598D512-726C-D7E1-8069-DA2815609C44}"/>
                </a:ext>
              </a:extLst>
            </p:cNvPr>
            <p:cNvSpPr txBox="1"/>
            <p:nvPr/>
          </p:nvSpPr>
          <p:spPr>
            <a:xfrm>
              <a:off x="2602699" y="6075694"/>
              <a:ext cx="2789208"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Hình 2.3. Các phép chiếu </a:t>
              </a:r>
            </a:p>
          </p:txBody>
        </p:sp>
      </p:grpSp>
    </p:spTree>
    <p:extLst>
      <p:ext uri="{BB962C8B-B14F-4D97-AF65-F5344CB8AC3E}">
        <p14:creationId xmlns:p14="http://schemas.microsoft.com/office/powerpoint/2010/main" val="9717079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TotalTime>
  <Words>3358</Words>
  <Application>Microsoft Office PowerPoint</Application>
  <PresentationFormat>Widescreen</PresentationFormat>
  <Paragraphs>331</Paragraphs>
  <Slides>60</Slides>
  <Notes>0</Notes>
  <HiddenSlides>0</HiddenSlides>
  <MMClips>10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60</vt:i4>
      </vt:variant>
    </vt:vector>
  </HeadingPairs>
  <TitlesOfParts>
    <vt:vector size="67" baseType="lpstr">
      <vt:lpstr>Arial</vt:lpstr>
      <vt:lpstr>Calibri</vt:lpstr>
      <vt:lpstr>Calibri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Thảo Đào</dc:creator>
  <cp:lastModifiedBy>Admin</cp:lastModifiedBy>
  <cp:revision>6</cp:revision>
  <dcterms:created xsi:type="dcterms:W3CDTF">2023-02-23T04:36:59Z</dcterms:created>
  <dcterms:modified xsi:type="dcterms:W3CDTF">2024-10-01T10:16:32Z</dcterms:modified>
</cp:coreProperties>
</file>