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68" r:id="rId2"/>
    <p:sldMasterId id="2147483780" r:id="rId3"/>
  </p:sldMasterIdLst>
  <p:notesMasterIdLst>
    <p:notesMasterId r:id="rId29"/>
  </p:notesMasterIdLst>
  <p:sldIdLst>
    <p:sldId id="256" r:id="rId4"/>
    <p:sldId id="257" r:id="rId5"/>
    <p:sldId id="258" r:id="rId6"/>
    <p:sldId id="259" r:id="rId7"/>
    <p:sldId id="260" r:id="rId8"/>
    <p:sldId id="488" r:id="rId9"/>
    <p:sldId id="470" r:id="rId10"/>
    <p:sldId id="467" r:id="rId11"/>
    <p:sldId id="344" r:id="rId12"/>
    <p:sldId id="460" r:id="rId13"/>
    <p:sldId id="468" r:id="rId14"/>
    <p:sldId id="489" r:id="rId15"/>
    <p:sldId id="490" r:id="rId16"/>
    <p:sldId id="469" r:id="rId17"/>
    <p:sldId id="491" r:id="rId18"/>
    <p:sldId id="471" r:id="rId19"/>
    <p:sldId id="472" r:id="rId20"/>
    <p:sldId id="369" r:id="rId21"/>
    <p:sldId id="261" r:id="rId22"/>
    <p:sldId id="266" r:id="rId23"/>
    <p:sldId id="391" r:id="rId24"/>
    <p:sldId id="492" r:id="rId25"/>
    <p:sldId id="389" r:id="rId26"/>
    <p:sldId id="393" r:id="rId27"/>
    <p:sldId id="264"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12">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gWdNpDqWeJw7b6OjSEYMiih9n2+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xmlns=""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ECCF5"/>
    <a:srgbClr val="F8F9E0"/>
    <a:srgbClr val="F479B0"/>
    <a:srgbClr val="8DC73F"/>
    <a:srgbClr val="F3702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73" autoAdjust="0"/>
    <p:restoredTop sz="91862" autoAdjust="0"/>
  </p:normalViewPr>
  <p:slideViewPr>
    <p:cSldViewPr snapToGrid="0">
      <p:cViewPr>
        <p:scale>
          <a:sx n="119" d="100"/>
          <a:sy n="119" d="100"/>
        </p:scale>
        <p:origin x="-114" y="-738"/>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63"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6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6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561416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391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376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391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90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0017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954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1477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864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9212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0245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6687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6259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863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659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207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0107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0720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0276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5396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1645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9481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1309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9789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2983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866699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96294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250281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988624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3/3/2026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50386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3/3/2026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817709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3/3/2026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13106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514168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93481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58639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671779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xmlns="" id="{2873E87E-129D-4528-BC3F-44B1EADF450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23023818-8ACC-4593-9CFE-36D0F6237A4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7765035"/>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AAD82F0A-97DF-44EF-B397-1AB764B9DE1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3/3/2026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5650375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5.wdp"/><Relationship Id="rId18" Type="http://schemas.openxmlformats.org/officeDocument/2006/relationships/image" Target="../media/image29.png"/><Relationship Id="rId3" Type="http://schemas.openxmlformats.org/officeDocument/2006/relationships/image" Target="../media/image21.png"/><Relationship Id="rId21" Type="http://schemas.openxmlformats.org/officeDocument/2006/relationships/image" Target="../media/image31.png"/><Relationship Id="rId7" Type="http://schemas.microsoft.com/office/2007/relationships/hdphoto" Target="../media/hdphoto2.wdp"/><Relationship Id="rId12" Type="http://schemas.openxmlformats.org/officeDocument/2006/relationships/image" Target="../media/image26.png"/><Relationship Id="rId17" Type="http://schemas.microsoft.com/office/2007/relationships/hdphoto" Target="../media/hdphoto7.wdp"/><Relationship Id="rId2" Type="http://schemas.openxmlformats.org/officeDocument/2006/relationships/image" Target="../media/image20.jpeg"/><Relationship Id="rId16" Type="http://schemas.openxmlformats.org/officeDocument/2006/relationships/image" Target="../media/image28.png"/><Relationship Id="rId20" Type="http://schemas.openxmlformats.org/officeDocument/2006/relationships/slide" Target="slide21.xml"/><Relationship Id="rId1" Type="http://schemas.openxmlformats.org/officeDocument/2006/relationships/slideLayout" Target="../slideLayouts/slideLayout23.xml"/><Relationship Id="rId6" Type="http://schemas.openxmlformats.org/officeDocument/2006/relationships/image" Target="../media/image2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25.png"/><Relationship Id="rId19" Type="http://schemas.openxmlformats.org/officeDocument/2006/relationships/image" Target="../media/image30.png"/><Relationship Id="rId4" Type="http://schemas.openxmlformats.org/officeDocument/2006/relationships/image" Target="../media/image22.png"/><Relationship Id="rId9" Type="http://schemas.microsoft.com/office/2007/relationships/hdphoto" Target="../media/hdphoto3.wdp"/><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8.wdp"/><Relationship Id="rId18" Type="http://schemas.openxmlformats.org/officeDocument/2006/relationships/image" Target="../media/image40.png"/><Relationship Id="rId3" Type="http://schemas.microsoft.com/office/2007/relationships/media" Target="../media/media2.mp3"/><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39.png"/><Relationship Id="rId20" Type="http://schemas.openxmlformats.org/officeDocument/2006/relationships/image" Target="../media/image42.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36.png"/><Relationship Id="rId5" Type="http://schemas.openxmlformats.org/officeDocument/2006/relationships/slideLayout" Target="../slideLayouts/slideLayout23.xml"/><Relationship Id="rId15" Type="http://schemas.openxmlformats.org/officeDocument/2006/relationships/image" Target="../media/image38.png"/><Relationship Id="rId10" Type="http://schemas.openxmlformats.org/officeDocument/2006/relationships/image" Target="../media/image35.png"/><Relationship Id="rId19"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34.gif"/><Relationship Id="rId1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8.wdp"/><Relationship Id="rId18" Type="http://schemas.openxmlformats.org/officeDocument/2006/relationships/image" Target="../media/image40.png"/><Relationship Id="rId3" Type="http://schemas.microsoft.com/office/2007/relationships/media" Target="../media/media2.mp3"/><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39.png"/><Relationship Id="rId20" Type="http://schemas.openxmlformats.org/officeDocument/2006/relationships/image" Target="../media/image42.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36.png"/><Relationship Id="rId5" Type="http://schemas.openxmlformats.org/officeDocument/2006/relationships/slideLayout" Target="../slideLayouts/slideLayout29.xml"/><Relationship Id="rId15" Type="http://schemas.openxmlformats.org/officeDocument/2006/relationships/image" Target="../media/image38.png"/><Relationship Id="rId10" Type="http://schemas.openxmlformats.org/officeDocument/2006/relationships/image" Target="../media/image35.png"/><Relationship Id="rId19"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34.gif"/><Relationship Id="rId1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0.png"/><Relationship Id="rId3" Type="http://schemas.microsoft.com/office/2007/relationships/media" Target="../media/media2.mp3"/><Relationship Id="rId21" Type="http://schemas.microsoft.com/office/2007/relationships/hdphoto" Target="../media/hdphoto10.wdp"/><Relationship Id="rId7" Type="http://schemas.openxmlformats.org/officeDocument/2006/relationships/image" Target="../media/image43.jpeg"/><Relationship Id="rId12" Type="http://schemas.microsoft.com/office/2007/relationships/hdphoto" Target="../media/hdphoto9.wdp"/><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38.png"/><Relationship Id="rId20" Type="http://schemas.openxmlformats.org/officeDocument/2006/relationships/image" Target="../media/image45.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44.png"/><Relationship Id="rId5" Type="http://schemas.openxmlformats.org/officeDocument/2006/relationships/slideLayout" Target="../slideLayouts/slideLayout23.xml"/><Relationship Id="rId15" Type="http://schemas.openxmlformats.org/officeDocument/2006/relationships/image" Target="../media/image29.png"/><Relationship Id="rId10" Type="http://schemas.openxmlformats.org/officeDocument/2006/relationships/image" Target="../media/image35.png"/><Relationship Id="rId19"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34.gif"/><Relationship Id="rId14" Type="http://schemas.microsoft.com/office/2007/relationships/hdphoto" Target="../media/hdphoto8.wdp"/><Relationship Id="rId22"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0.png"/><Relationship Id="rId3" Type="http://schemas.microsoft.com/office/2007/relationships/media" Target="../media/media2.mp3"/><Relationship Id="rId21" Type="http://schemas.openxmlformats.org/officeDocument/2006/relationships/image" Target="../media/image42.png"/><Relationship Id="rId7" Type="http://schemas.openxmlformats.org/officeDocument/2006/relationships/image" Target="../media/image43.jpeg"/><Relationship Id="rId12" Type="http://schemas.microsoft.com/office/2007/relationships/hdphoto" Target="../media/hdphoto11.wdp"/><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9.png"/><Relationship Id="rId20" Type="http://schemas.openxmlformats.org/officeDocument/2006/relationships/image" Target="../media/image41.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slideLayout" Target="../slideLayouts/slideLayout23.xml"/><Relationship Id="rId15" Type="http://schemas.openxmlformats.org/officeDocument/2006/relationships/image" Target="../media/image38.png"/><Relationship Id="rId10" Type="http://schemas.openxmlformats.org/officeDocument/2006/relationships/image" Target="../media/image35.png"/><Relationship Id="rId19" Type="http://schemas.openxmlformats.org/officeDocument/2006/relationships/image" Target="../media/image47.png"/><Relationship Id="rId4" Type="http://schemas.openxmlformats.org/officeDocument/2006/relationships/audio" Target="../media/media2.mp3"/><Relationship Id="rId9" Type="http://schemas.openxmlformats.org/officeDocument/2006/relationships/image" Target="../media/image34.gif"/><Relationship Id="rId1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83"/>
        <p:cNvGrpSpPr/>
        <p:nvPr/>
      </p:nvGrpSpPr>
      <p:grpSpPr>
        <a:xfrm>
          <a:off x="0" y="0"/>
          <a:ext cx="0" cy="0"/>
          <a:chOff x="0" y="0"/>
          <a:chExt cx="0" cy="0"/>
        </a:xfrm>
      </p:grpSpPr>
      <p:sp>
        <p:nvSpPr>
          <p:cNvPr id="2" name="Title 1">
            <a:extLst>
              <a:ext uri="{FF2B5EF4-FFF2-40B4-BE49-F238E27FC236}">
                <a16:creationId xmlns:a16="http://schemas.microsoft.com/office/drawing/2014/main" xmlns="" id="{0E885BDC-4DEC-965A-A859-4A3E5F5BE87C}"/>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vi-VN" sz="3600">
                <a:solidFill>
                  <a:schemeClr val="bg1"/>
                </a:solidFill>
                <a:effectLst>
                  <a:outerShdw blurRad="38100" dist="38100" dir="2700000" algn="tl">
                    <a:srgbClr val="000000">
                      <a:alpha val="43137"/>
                    </a:srgbClr>
                  </a:outerShdw>
                </a:effectLst>
                <a:latin typeface="UTM Avo" panose="02040603050506020204" pitchFamily="18" charset="0"/>
              </a:rPr>
              <a:t>KH</a:t>
            </a:r>
            <a:r>
              <a:rPr lang="en-US" sz="3600">
                <a:solidFill>
                  <a:schemeClr val="bg1"/>
                </a:solidFill>
                <a:effectLst>
                  <a:outerShdw blurRad="38100" dist="38100" dir="2700000" algn="tl">
                    <a:srgbClr val="000000">
                      <a:alpha val="43137"/>
                    </a:srgbClr>
                  </a:outerShdw>
                </a:effectLst>
                <a:latin typeface="UTM Avo" panose="02040603050506020204" pitchFamily="18" charset="0"/>
              </a:rPr>
              <a:t>TN </a:t>
            </a:r>
            <a:r>
              <a:rPr lang="vi-VN" sz="3600">
                <a:solidFill>
                  <a:schemeClr val="bg1"/>
                </a:solidFill>
                <a:effectLst>
                  <a:outerShdw blurRad="38100" dist="38100" dir="2700000" algn="tl">
                    <a:srgbClr val="000000">
                      <a:alpha val="43137"/>
                    </a:srgbClr>
                  </a:outerShdw>
                </a:effectLst>
                <a:latin typeface="UTM Avo" panose="02040603050506020204" pitchFamily="18" charset="0"/>
              </a:rPr>
              <a:t>6</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3" name="Title 1">
            <a:extLst>
              <a:ext uri="{FF2B5EF4-FFF2-40B4-BE49-F238E27FC236}">
                <a16:creationId xmlns:a16="http://schemas.microsoft.com/office/drawing/2014/main" xmlns="" id="{744DECCF-7C5E-E54E-F432-2FE09F4823C3}"/>
              </a:ext>
            </a:extLst>
          </p:cNvPr>
          <p:cNvSpPr txBox="1">
            <a:spLocks/>
          </p:cNvSpPr>
          <p:nvPr/>
        </p:nvSpPr>
        <p:spPr>
          <a:xfrm>
            <a:off x="346461" y="808787"/>
            <a:ext cx="11845539" cy="2045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vi-VN" sz="5400" b="1" dirty="0">
                <a:solidFill>
                  <a:srgbClr val="002060"/>
                </a:solidFill>
                <a:latin typeface="UTM Avo" panose="02040603050506020204" pitchFamily="18" charset="0"/>
              </a:rPr>
              <a:t>Chủ đề </a:t>
            </a:r>
            <a:r>
              <a:rPr lang="en-US" sz="5400" b="1" dirty="0">
                <a:solidFill>
                  <a:srgbClr val="002060"/>
                </a:solidFill>
                <a:latin typeface="UTM Avo" panose="02040603050506020204" pitchFamily="18" charset="0"/>
              </a:rPr>
              <a:t>9</a:t>
            </a:r>
            <a:r>
              <a:rPr lang="vi-VN"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Lực</a:t>
            </a:r>
            <a:endParaRPr lang="en-US" sz="5400" b="1" dirty="0">
              <a:solidFill>
                <a:srgbClr val="002060"/>
              </a:solidFill>
              <a:latin typeface="UTM Avo" panose="02040603050506020204" pitchFamily="18" charset="0"/>
            </a:endParaRPr>
          </a:p>
        </p:txBody>
      </p:sp>
      <p:sp>
        <p:nvSpPr>
          <p:cNvPr id="7" name="Subtitle 2">
            <a:extLst>
              <a:ext uri="{FF2B5EF4-FFF2-40B4-BE49-F238E27FC236}">
                <a16:creationId xmlns:a16="http://schemas.microsoft.com/office/drawing/2014/main" xmlns="" id="{A253C86F-F3FE-8896-ABA0-8999CCFBC6DA}"/>
              </a:ext>
            </a:extLst>
          </p:cNvPr>
          <p:cNvSpPr txBox="1">
            <a:spLocks/>
          </p:cNvSpPr>
          <p:nvPr/>
        </p:nvSpPr>
        <p:spPr>
          <a:xfrm>
            <a:off x="644769" y="2854570"/>
            <a:ext cx="10902462"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vi-VN" sz="6000" b="1" dirty="0">
                <a:solidFill>
                  <a:srgbClr val="FF0000"/>
                </a:solidFill>
                <a:latin typeface="UTM Avo" panose="02040603050506020204" pitchFamily="18" charset="0"/>
              </a:rPr>
              <a:t>Bài </a:t>
            </a:r>
            <a:r>
              <a:rPr lang="en-US" sz="6000" b="1" dirty="0">
                <a:solidFill>
                  <a:srgbClr val="FF0000"/>
                </a:solidFill>
                <a:latin typeface="UTM Avo" panose="02040603050506020204" pitchFamily="18" charset="0"/>
              </a:rPr>
              <a:t>27: </a:t>
            </a:r>
            <a:r>
              <a:rPr lang="en-US" sz="6000" b="1" dirty="0" err="1">
                <a:solidFill>
                  <a:srgbClr val="FF0000"/>
                </a:solidFill>
                <a:latin typeface="UTM Avo" panose="02040603050506020204" pitchFamily="18" charset="0"/>
              </a:rPr>
              <a:t>Lực</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tiếp</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xúc</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và</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lực</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không</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tiếp</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xúc</a:t>
            </a:r>
            <a:endParaRPr lang="en-US" sz="6000" b="1" dirty="0">
              <a:solidFill>
                <a:srgbClr val="FF0000"/>
              </a:solidFill>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CB26306-E6C9-4117-BCC1-E055B96E28A4}"/>
              </a:ext>
            </a:extLst>
          </p:cNvPr>
          <p:cNvSpPr/>
          <p:nvPr/>
        </p:nvSpPr>
        <p:spPr>
          <a:xfrm>
            <a:off x="2509644" y="1787213"/>
            <a:ext cx="6808739" cy="1359502"/>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UTM Avo" panose="02040603050506020204" pitchFamily="18" charset="0"/>
            </a:endParaRPr>
          </a:p>
        </p:txBody>
      </p:sp>
      <p:sp>
        <p:nvSpPr>
          <p:cNvPr id="6" name="TextBox 5">
            <a:extLst>
              <a:ext uri="{FF2B5EF4-FFF2-40B4-BE49-F238E27FC236}">
                <a16:creationId xmlns:a16="http://schemas.microsoft.com/office/drawing/2014/main" xmlns="" id="{427C8EC5-ED92-48F8-866A-C1199BF6B37B}"/>
              </a:ext>
            </a:extLst>
          </p:cNvPr>
          <p:cNvSpPr txBox="1"/>
          <p:nvPr/>
        </p:nvSpPr>
        <p:spPr>
          <a:xfrm>
            <a:off x="3537612" y="1928355"/>
            <a:ext cx="4752801" cy="1077218"/>
          </a:xfrm>
          <a:prstGeom prst="rect">
            <a:avLst/>
          </a:prstGeom>
          <a:noFill/>
        </p:spPr>
        <p:txBody>
          <a:bodyPr wrap="square" rtlCol="0">
            <a:spAutoFit/>
          </a:bodyPr>
          <a:lstStyle/>
          <a:p>
            <a:pPr algn="ctr"/>
            <a:r>
              <a:rPr lang="en-US" sz="3200" dirty="0" err="1">
                <a:latin typeface="UTM Avo" panose="02040603050506020204" pitchFamily="18" charset="0"/>
              </a:rPr>
              <a:t>Lực</a:t>
            </a:r>
            <a:r>
              <a:rPr lang="en-US" sz="3200" dirty="0">
                <a:latin typeface="UTM Avo" panose="02040603050506020204" pitchFamily="18" charset="0"/>
              </a:rPr>
              <a:t> </a:t>
            </a:r>
            <a:r>
              <a:rPr lang="en-US" sz="3200" dirty="0" err="1">
                <a:latin typeface="UTM Avo" panose="02040603050506020204" pitchFamily="18" charset="0"/>
              </a:rPr>
              <a:t>hai</a:t>
            </a:r>
            <a:r>
              <a:rPr lang="en-US" sz="3200" dirty="0">
                <a:latin typeface="UTM Avo" panose="02040603050506020204" pitchFamily="18" charset="0"/>
              </a:rPr>
              <a:t> </a:t>
            </a:r>
            <a:r>
              <a:rPr lang="en-US" sz="3200" dirty="0" err="1">
                <a:latin typeface="UTM Avo" panose="02040603050506020204" pitchFamily="18" charset="0"/>
              </a:rPr>
              <a:t>đội</a:t>
            </a:r>
            <a:r>
              <a:rPr lang="en-US" sz="3200" dirty="0">
                <a:latin typeface="UTM Avo" panose="02040603050506020204" pitchFamily="18" charset="0"/>
              </a:rPr>
              <a:t> </a:t>
            </a:r>
            <a:r>
              <a:rPr lang="en-US" sz="3200" dirty="0" err="1">
                <a:latin typeface="UTM Avo" panose="02040603050506020204" pitchFamily="18" charset="0"/>
              </a:rPr>
              <a:t>kéo</a:t>
            </a:r>
            <a:r>
              <a:rPr lang="en-US" sz="3200" dirty="0">
                <a:latin typeface="UTM Avo" panose="02040603050506020204" pitchFamily="18" charset="0"/>
              </a:rPr>
              <a:t> co </a:t>
            </a:r>
            <a:r>
              <a:rPr lang="en-US" sz="3200" dirty="0" err="1">
                <a:latin typeface="UTM Avo" panose="02040603050506020204" pitchFamily="18" charset="0"/>
              </a:rPr>
              <a:t>tác</a:t>
            </a:r>
            <a:r>
              <a:rPr lang="en-US" sz="3200" dirty="0">
                <a:latin typeface="UTM Avo" panose="02040603050506020204" pitchFamily="18" charset="0"/>
              </a:rPr>
              <a:t> </a:t>
            </a:r>
            <a:r>
              <a:rPr lang="en-US" sz="3200" dirty="0" err="1">
                <a:latin typeface="UTM Avo" panose="02040603050506020204" pitchFamily="18" charset="0"/>
              </a:rPr>
              <a:t>dụng</a:t>
            </a:r>
            <a:r>
              <a:rPr lang="en-US" sz="3200" dirty="0">
                <a:latin typeface="UTM Avo" panose="02040603050506020204" pitchFamily="18" charset="0"/>
              </a:rPr>
              <a:t> </a:t>
            </a:r>
            <a:r>
              <a:rPr lang="en-US" sz="3200" dirty="0" err="1">
                <a:latin typeface="UTM Avo" panose="02040603050506020204" pitchFamily="18" charset="0"/>
              </a:rPr>
              <a:t>vào</a:t>
            </a:r>
            <a:r>
              <a:rPr lang="en-US" sz="3200" dirty="0">
                <a:latin typeface="UTM Avo" panose="02040603050506020204" pitchFamily="18" charset="0"/>
              </a:rPr>
              <a:t> </a:t>
            </a:r>
            <a:r>
              <a:rPr lang="en-US" sz="3200" dirty="0" err="1">
                <a:latin typeface="UTM Avo" panose="02040603050506020204" pitchFamily="18" charset="0"/>
              </a:rPr>
              <a:t>dây</a:t>
            </a:r>
            <a:r>
              <a:rPr lang="en-US" sz="2489" dirty="0">
                <a:latin typeface="UTM Avo" panose="02040603050506020204" pitchFamily="18" charset="0"/>
              </a:rPr>
              <a:t>.</a:t>
            </a:r>
          </a:p>
        </p:txBody>
      </p:sp>
      <p:pic>
        <p:nvPicPr>
          <p:cNvPr id="7" name="Picture 6">
            <a:extLst>
              <a:ext uri="{FF2B5EF4-FFF2-40B4-BE49-F238E27FC236}">
                <a16:creationId xmlns:a16="http://schemas.microsoft.com/office/drawing/2014/main" xmlns="" id="{C2A9FC10-EF01-4B7B-9C43-8C60C89CFA77}"/>
              </a:ext>
            </a:extLst>
          </p:cNvPr>
          <p:cNvPicPr>
            <a:picLocks noChangeAspect="1"/>
          </p:cNvPicPr>
          <p:nvPr/>
        </p:nvPicPr>
        <p:blipFill rotWithShape="1">
          <a:blip r:embed="rId4">
            <a:extLst>
              <a:ext uri="{28A0092B-C50C-407E-A947-70E740481C1C}">
                <a14:useLocalDpi xmlns:a14="http://schemas.microsoft.com/office/drawing/2010/main" val="0"/>
              </a:ext>
            </a:extLst>
          </a:blip>
          <a:srcRect l="3711" t="6514" r="4537" b="6665"/>
          <a:stretch/>
        </p:blipFill>
        <p:spPr>
          <a:xfrm>
            <a:off x="3714750" y="3629024"/>
            <a:ext cx="4000500" cy="2666267"/>
          </a:xfrm>
          <a:prstGeom prst="rect">
            <a:avLst/>
          </a:prstGeom>
        </p:spPr>
      </p:pic>
    </p:spTree>
    <p:extLst>
      <p:ext uri="{BB962C8B-B14F-4D97-AF65-F5344CB8AC3E}">
        <p14:creationId xmlns:p14="http://schemas.microsoft.com/office/powerpoint/2010/main" val="127608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pic>
        <p:nvPicPr>
          <p:cNvPr id="2050" name="Picture 2" descr="lò xo đàn hồi">
            <a:extLst>
              <a:ext uri="{FF2B5EF4-FFF2-40B4-BE49-F238E27FC236}">
                <a16:creationId xmlns:a16="http://schemas.microsoft.com/office/drawing/2014/main" xmlns="" id="{C42D8B5F-E1F7-402A-9DC9-7B89DF2A6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479" y="3429000"/>
            <a:ext cx="4277041" cy="2926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05B6ECB3-D6C9-53E5-5B88-460E4F5B6804}"/>
              </a:ext>
            </a:extLst>
          </p:cNvPr>
          <p:cNvSpPr/>
          <p:nvPr/>
        </p:nvSpPr>
        <p:spPr>
          <a:xfrm>
            <a:off x="2020283" y="1691419"/>
            <a:ext cx="8151434" cy="1359502"/>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UTM Avo" panose="02040603050506020204" pitchFamily="18" charset="0"/>
            </a:endParaRPr>
          </a:p>
        </p:txBody>
      </p:sp>
      <p:sp>
        <p:nvSpPr>
          <p:cNvPr id="11" name="TextBox 10">
            <a:extLst>
              <a:ext uri="{FF2B5EF4-FFF2-40B4-BE49-F238E27FC236}">
                <a16:creationId xmlns:a16="http://schemas.microsoft.com/office/drawing/2014/main" xmlns="" id="{3E9560C0-9578-4697-BCCC-7CDAE680B2B8}"/>
              </a:ext>
            </a:extLst>
          </p:cNvPr>
          <p:cNvSpPr txBox="1"/>
          <p:nvPr/>
        </p:nvSpPr>
        <p:spPr>
          <a:xfrm>
            <a:off x="2272399" y="1832561"/>
            <a:ext cx="7647201" cy="1077218"/>
          </a:xfrm>
          <a:prstGeom prst="rect">
            <a:avLst/>
          </a:prstGeom>
          <a:noFill/>
        </p:spPr>
        <p:txBody>
          <a:bodyPr wrap="square" rtlCol="0">
            <a:spAutoFit/>
          </a:bodyPr>
          <a:lstStyle/>
          <a:p>
            <a:pPr algn="ctr"/>
            <a:r>
              <a:rPr lang="en-US" sz="3200" dirty="0" err="1">
                <a:latin typeface="UTM Avo" panose="02040603050506020204" pitchFamily="18" charset="0"/>
              </a:rPr>
              <a:t>Kéo</a:t>
            </a:r>
            <a:r>
              <a:rPr lang="en-US" sz="3200" dirty="0">
                <a:latin typeface="UTM Avo" panose="02040603050506020204" pitchFamily="18" charset="0"/>
              </a:rPr>
              <a:t> </a:t>
            </a:r>
            <a:r>
              <a:rPr lang="en-US" sz="3200" dirty="0" err="1">
                <a:latin typeface="UTM Avo" panose="02040603050506020204" pitchFamily="18" charset="0"/>
              </a:rPr>
              <a:t>giãn</a:t>
            </a:r>
            <a:r>
              <a:rPr lang="en-US" sz="3200" dirty="0">
                <a:latin typeface="UTM Avo" panose="02040603050506020204" pitchFamily="18" charset="0"/>
              </a:rPr>
              <a:t> </a:t>
            </a:r>
            <a:r>
              <a:rPr lang="en-US" sz="3200" dirty="0" err="1">
                <a:latin typeface="UTM Avo" panose="02040603050506020204" pitchFamily="18" charset="0"/>
              </a:rPr>
              <a:t>hoặc</a:t>
            </a:r>
            <a:r>
              <a:rPr lang="en-US" sz="3200" dirty="0">
                <a:latin typeface="UTM Avo" panose="02040603050506020204" pitchFamily="18" charset="0"/>
              </a:rPr>
              <a:t> </a:t>
            </a:r>
            <a:r>
              <a:rPr lang="en-US" sz="3200" dirty="0" err="1">
                <a:latin typeface="UTM Avo" panose="02040603050506020204" pitchFamily="18" charset="0"/>
              </a:rPr>
              <a:t>ép</a:t>
            </a:r>
            <a:r>
              <a:rPr lang="en-US" sz="3200" dirty="0">
                <a:latin typeface="UTM Avo" panose="02040603050506020204" pitchFamily="18" charset="0"/>
              </a:rPr>
              <a:t> </a:t>
            </a:r>
            <a:r>
              <a:rPr lang="en-US" sz="3200" dirty="0" err="1">
                <a:latin typeface="UTM Avo" panose="02040603050506020204" pitchFamily="18" charset="0"/>
              </a:rPr>
              <a:t>một</a:t>
            </a:r>
            <a:r>
              <a:rPr lang="en-US" sz="3200" dirty="0">
                <a:latin typeface="UTM Avo" panose="02040603050506020204" pitchFamily="18" charset="0"/>
              </a:rPr>
              <a:t> </a:t>
            </a:r>
            <a:r>
              <a:rPr lang="en-US" sz="3200" dirty="0" err="1">
                <a:latin typeface="UTM Avo" panose="02040603050506020204" pitchFamily="18" charset="0"/>
              </a:rPr>
              <a:t>chiếc</a:t>
            </a:r>
            <a:r>
              <a:rPr lang="en-US" sz="3200" dirty="0">
                <a:latin typeface="UTM Avo" panose="02040603050506020204" pitchFamily="18" charset="0"/>
              </a:rPr>
              <a:t> </a:t>
            </a:r>
            <a:r>
              <a:rPr lang="en-US" sz="3200" dirty="0" err="1">
                <a:latin typeface="UTM Avo" panose="02040603050506020204" pitchFamily="18" charset="0"/>
              </a:rPr>
              <a:t>lò</a:t>
            </a:r>
            <a:r>
              <a:rPr lang="en-US" sz="3200" dirty="0">
                <a:latin typeface="UTM Avo" panose="02040603050506020204" pitchFamily="18" charset="0"/>
              </a:rPr>
              <a:t> xo, </a:t>
            </a:r>
            <a:r>
              <a:rPr lang="en-US" sz="3200" dirty="0" err="1">
                <a:latin typeface="UTM Avo" panose="02040603050506020204" pitchFamily="18" charset="0"/>
              </a:rPr>
              <a:t>làm</a:t>
            </a:r>
            <a:r>
              <a:rPr lang="en-US" sz="3200" dirty="0">
                <a:latin typeface="UTM Avo" panose="02040603050506020204" pitchFamily="18" charset="0"/>
              </a:rPr>
              <a:t> </a:t>
            </a:r>
            <a:r>
              <a:rPr lang="en-US" sz="3200" dirty="0" err="1">
                <a:latin typeface="UTM Avo" panose="02040603050506020204" pitchFamily="18" charset="0"/>
              </a:rPr>
              <a:t>cho</a:t>
            </a:r>
            <a:r>
              <a:rPr lang="en-US" sz="3200" dirty="0">
                <a:latin typeface="UTM Avo" panose="02040603050506020204" pitchFamily="18" charset="0"/>
              </a:rPr>
              <a:t> </a:t>
            </a:r>
            <a:r>
              <a:rPr lang="en-US" sz="3200" dirty="0" err="1">
                <a:latin typeface="UTM Avo" panose="02040603050506020204" pitchFamily="18" charset="0"/>
              </a:rPr>
              <a:t>chúng</a:t>
            </a:r>
            <a:r>
              <a:rPr lang="en-US" sz="3200" dirty="0">
                <a:latin typeface="UTM Avo" panose="02040603050506020204" pitchFamily="18" charset="0"/>
              </a:rPr>
              <a:t> </a:t>
            </a:r>
            <a:r>
              <a:rPr lang="en-US" sz="3200" dirty="0" err="1">
                <a:latin typeface="UTM Avo" panose="02040603050506020204" pitchFamily="18" charset="0"/>
              </a:rPr>
              <a:t>biến</a:t>
            </a:r>
            <a:r>
              <a:rPr lang="en-US" sz="3200" dirty="0">
                <a:latin typeface="UTM Avo" panose="02040603050506020204" pitchFamily="18" charset="0"/>
              </a:rPr>
              <a:t> </a:t>
            </a:r>
            <a:r>
              <a:rPr lang="en-US" sz="3200" dirty="0" err="1">
                <a:latin typeface="UTM Avo" panose="02040603050506020204" pitchFamily="18" charset="0"/>
              </a:rPr>
              <a:t>dạng</a:t>
            </a:r>
            <a:r>
              <a:rPr lang="en-US" sz="3200" dirty="0">
                <a:latin typeface="UTM Avo" panose="02040603050506020204" pitchFamily="18" charset="0"/>
              </a:rPr>
              <a:t>.</a:t>
            </a:r>
          </a:p>
        </p:txBody>
      </p:sp>
    </p:spTree>
    <p:extLst>
      <p:ext uri="{BB962C8B-B14F-4D97-AF65-F5344CB8AC3E}">
        <p14:creationId xmlns:p14="http://schemas.microsoft.com/office/powerpoint/2010/main" val="24044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sp>
        <p:nvSpPr>
          <p:cNvPr id="38" name="Google Shape;600;p25">
            <a:extLst>
              <a:ext uri="{FF2B5EF4-FFF2-40B4-BE49-F238E27FC236}">
                <a16:creationId xmlns:a16="http://schemas.microsoft.com/office/drawing/2014/main" xmlns="" id="{F858A867-22EE-4AD7-9494-5556E693A1B9}"/>
              </a:ext>
            </a:extLst>
          </p:cNvPr>
          <p:cNvSpPr txBox="1">
            <a:spLocks/>
          </p:cNvSpPr>
          <p:nvPr/>
        </p:nvSpPr>
        <p:spPr>
          <a:xfrm>
            <a:off x="706684" y="1669259"/>
            <a:ext cx="10778632" cy="58614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tabLst>
                <a:tab pos="3581400" algn="l"/>
              </a:tabLst>
            </a:pPr>
            <a:r>
              <a:rPr lang="vi-VN" sz="2800" b="1" dirty="0">
                <a:solidFill>
                  <a:schemeClr val="tx1"/>
                </a:solidFill>
                <a:latin typeface="UTM Avo" panose="02040603050506020204" pitchFamily="18" charset="0"/>
              </a:rPr>
              <a:t>II. LỰC KHÔNG TIẾP XÚC</a:t>
            </a:r>
          </a:p>
        </p:txBody>
      </p:sp>
      <p:grpSp>
        <p:nvGrpSpPr>
          <p:cNvPr id="6" name="Group 5">
            <a:extLst>
              <a:ext uri="{FF2B5EF4-FFF2-40B4-BE49-F238E27FC236}">
                <a16:creationId xmlns:a16="http://schemas.microsoft.com/office/drawing/2014/main" xmlns="" id="{18A2CF8C-3C2B-4444-AAF0-ED9FC91361C7}"/>
              </a:ext>
            </a:extLst>
          </p:cNvPr>
          <p:cNvGrpSpPr/>
          <p:nvPr/>
        </p:nvGrpSpPr>
        <p:grpSpPr>
          <a:xfrm>
            <a:off x="4544646" y="2177123"/>
            <a:ext cx="3102708" cy="1251877"/>
            <a:chOff x="3227534" y="1092839"/>
            <a:chExt cx="2327031" cy="938908"/>
          </a:xfrm>
        </p:grpSpPr>
        <p:sp>
          <p:nvSpPr>
            <p:cNvPr id="7" name="Horizontal Scroll 10">
              <a:extLst>
                <a:ext uri="{FF2B5EF4-FFF2-40B4-BE49-F238E27FC236}">
                  <a16:creationId xmlns:a16="http://schemas.microsoft.com/office/drawing/2014/main" xmlns="" id="{6A067808-E95A-48A0-B58C-37DC12F8C552}"/>
                </a:ext>
              </a:extLst>
            </p:cNvPr>
            <p:cNvSpPr/>
            <p:nvPr/>
          </p:nvSpPr>
          <p:spPr>
            <a:xfrm>
              <a:off x="3227534" y="1092839"/>
              <a:ext cx="2145323" cy="938908"/>
            </a:xfrm>
            <a:prstGeom prst="horizontalScrol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489">
                <a:latin typeface="UTM Avo" panose="02040603050506020204" pitchFamily="18" charset="0"/>
              </a:endParaRPr>
            </a:p>
          </p:txBody>
        </p:sp>
        <p:sp>
          <p:nvSpPr>
            <p:cNvPr id="8" name="Google Shape;67;p13">
              <a:extLst>
                <a:ext uri="{FF2B5EF4-FFF2-40B4-BE49-F238E27FC236}">
                  <a16:creationId xmlns:a16="http://schemas.microsoft.com/office/drawing/2014/main" xmlns="" id="{AB6726A3-D00E-4AFA-825E-40F5A0E3B50E}"/>
                </a:ext>
              </a:extLst>
            </p:cNvPr>
            <p:cNvSpPr txBox="1">
              <a:spLocks/>
            </p:cNvSpPr>
            <p:nvPr/>
          </p:nvSpPr>
          <p:spPr>
            <a:xfrm>
              <a:off x="3247005" y="1181293"/>
              <a:ext cx="2307560" cy="76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3200" b="1">
                  <a:solidFill>
                    <a:schemeClr val="bg1"/>
                  </a:solidFill>
                  <a:latin typeface="UTM Avo" panose="02040603050506020204" pitchFamily="18" charset="0"/>
                  <a:cs typeface="Arial" panose="020B0604020202020204" pitchFamily="34" charset="0"/>
                </a:rPr>
                <a:t>Thí nghiệm</a:t>
              </a:r>
              <a:endParaRPr lang="vi-VN" sz="3200" b="1">
                <a:solidFill>
                  <a:schemeClr val="bg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xmlns="" id="{86D162E7-0312-45B1-80AE-44DD985FD088}"/>
              </a:ext>
            </a:extLst>
          </p:cNvPr>
          <p:cNvGrpSpPr/>
          <p:nvPr/>
        </p:nvGrpSpPr>
        <p:grpSpPr>
          <a:xfrm>
            <a:off x="1075052" y="3617277"/>
            <a:ext cx="10067855" cy="2766699"/>
            <a:chOff x="1172308" y="2434450"/>
            <a:chExt cx="7217102" cy="2075024"/>
          </a:xfrm>
        </p:grpSpPr>
        <p:sp>
          <p:nvSpPr>
            <p:cNvPr id="10" name="Rounded Rectangle 9">
              <a:extLst>
                <a:ext uri="{FF2B5EF4-FFF2-40B4-BE49-F238E27FC236}">
                  <a16:creationId xmlns:a16="http://schemas.microsoft.com/office/drawing/2014/main" xmlns="" id="{3C37FFBA-2E4D-45BE-A10B-E3046885A4BA}"/>
                </a:ext>
              </a:extLst>
            </p:cNvPr>
            <p:cNvSpPr/>
            <p:nvPr/>
          </p:nvSpPr>
          <p:spPr>
            <a:xfrm>
              <a:off x="1172308" y="2434450"/>
              <a:ext cx="7217102" cy="2067212"/>
            </a:xfrm>
            <a:prstGeom prst="roundRect">
              <a:avLst/>
            </a:prstGeom>
            <a:solidFill>
              <a:schemeClr val="accent2">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89">
                <a:latin typeface="UTM Avo" panose="02040603050506020204" pitchFamily="18" charset="0"/>
              </a:endParaRPr>
            </a:p>
          </p:txBody>
        </p:sp>
        <p:sp>
          <p:nvSpPr>
            <p:cNvPr id="11" name="Google Shape;67;p13">
              <a:extLst>
                <a:ext uri="{FF2B5EF4-FFF2-40B4-BE49-F238E27FC236}">
                  <a16:creationId xmlns:a16="http://schemas.microsoft.com/office/drawing/2014/main" xmlns="" id="{9B19B6BC-D72A-44EF-9CA7-1B0E78256999}"/>
                </a:ext>
              </a:extLst>
            </p:cNvPr>
            <p:cNvSpPr txBox="1">
              <a:spLocks/>
            </p:cNvSpPr>
            <p:nvPr/>
          </p:nvSpPr>
          <p:spPr>
            <a:xfrm>
              <a:off x="1223241" y="2434450"/>
              <a:ext cx="7058763" cy="207502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2933">
                  <a:solidFill>
                    <a:schemeClr val="tx1"/>
                  </a:solidFill>
                  <a:latin typeface="UTM Avo" panose="02040603050506020204" pitchFamily="18" charset="0"/>
                  <a:cs typeface="Arial" panose="020B0604020202020204" pitchFamily="34" charset="0"/>
                </a:rPr>
                <a:t>Thực hiện thí nghiệm theo nhóm, đưa thanh nam châm lại gần với vật nhỏ bằng sắt và đưa hai thanh nam châm lại gần nhau nhưng chúng không tiếp xúc nhau mô tả kết quả và đưa ra kết luận.</a:t>
              </a:r>
              <a:endParaRPr lang="vi-VN" sz="2933">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055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pic>
        <p:nvPicPr>
          <p:cNvPr id="12" name="Picture 11">
            <a:extLst>
              <a:ext uri="{FF2B5EF4-FFF2-40B4-BE49-F238E27FC236}">
                <a16:creationId xmlns:a16="http://schemas.microsoft.com/office/drawing/2014/main" xmlns="" id="{5525A562-8BC5-4D86-83DF-59723DF3A76B}"/>
              </a:ext>
            </a:extLst>
          </p:cNvPr>
          <p:cNvPicPr>
            <a:picLocks noChangeAspect="1"/>
          </p:cNvPicPr>
          <p:nvPr/>
        </p:nvPicPr>
        <p:blipFill>
          <a:blip r:embed="rId4"/>
          <a:stretch>
            <a:fillRect/>
          </a:stretch>
        </p:blipFill>
        <p:spPr>
          <a:xfrm>
            <a:off x="3745033" y="2024203"/>
            <a:ext cx="4889500" cy="3314700"/>
          </a:xfrm>
          <a:prstGeom prst="rect">
            <a:avLst/>
          </a:prstGeom>
        </p:spPr>
      </p:pic>
      <p:sp>
        <p:nvSpPr>
          <p:cNvPr id="13" name="TextBox 12">
            <a:extLst>
              <a:ext uri="{FF2B5EF4-FFF2-40B4-BE49-F238E27FC236}">
                <a16:creationId xmlns:a16="http://schemas.microsoft.com/office/drawing/2014/main" xmlns="" id="{D1ED1B2C-418E-49D0-9945-F88B4BDB2637}"/>
              </a:ext>
            </a:extLst>
          </p:cNvPr>
          <p:cNvSpPr txBox="1"/>
          <p:nvPr/>
        </p:nvSpPr>
        <p:spPr>
          <a:xfrm>
            <a:off x="2692542" y="5584493"/>
            <a:ext cx="6994482" cy="584775"/>
          </a:xfrm>
          <a:prstGeom prst="rect">
            <a:avLst/>
          </a:prstGeom>
          <a:noFill/>
        </p:spPr>
        <p:txBody>
          <a:bodyPr wrap="square" rtlCol="0">
            <a:spAutoFit/>
          </a:bodyPr>
          <a:lstStyle/>
          <a:p>
            <a:pPr algn="ctr"/>
            <a:r>
              <a:rPr lang="en-US" sz="3200">
                <a:latin typeface="UTM Avo" panose="02040603050506020204" pitchFamily="18" charset="0"/>
              </a:rPr>
              <a:t>Nam châm hút các vật bằng sắt</a:t>
            </a:r>
            <a:r>
              <a:rPr lang="vi-VN" sz="3200">
                <a:latin typeface="UTM Avo" panose="02040603050506020204" pitchFamily="18" charset="0"/>
              </a:rPr>
              <a:t>.</a:t>
            </a:r>
            <a:endParaRPr lang="en-US" sz="3200">
              <a:latin typeface="UTM Avo" panose="02040603050506020204" pitchFamily="18" charset="0"/>
            </a:endParaRPr>
          </a:p>
        </p:txBody>
      </p:sp>
    </p:spTree>
    <p:extLst>
      <p:ext uri="{BB962C8B-B14F-4D97-AF65-F5344CB8AC3E}">
        <p14:creationId xmlns:p14="http://schemas.microsoft.com/office/powerpoint/2010/main" val="236013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pic>
        <p:nvPicPr>
          <p:cNvPr id="9" name="Picture 8">
            <a:extLst>
              <a:ext uri="{FF2B5EF4-FFF2-40B4-BE49-F238E27FC236}">
                <a16:creationId xmlns:a16="http://schemas.microsoft.com/office/drawing/2014/main" xmlns="" id="{38887B62-1C2C-425D-A39E-60BF3E95F743}"/>
              </a:ext>
            </a:extLst>
          </p:cNvPr>
          <p:cNvPicPr>
            <a:picLocks noChangeAspect="1"/>
          </p:cNvPicPr>
          <p:nvPr/>
        </p:nvPicPr>
        <p:blipFill>
          <a:blip r:embed="rId4"/>
          <a:stretch>
            <a:fillRect/>
          </a:stretch>
        </p:blipFill>
        <p:spPr>
          <a:xfrm>
            <a:off x="6807656" y="2013705"/>
            <a:ext cx="4483731" cy="2155419"/>
          </a:xfrm>
          <a:prstGeom prst="rect">
            <a:avLst/>
          </a:prstGeom>
        </p:spPr>
      </p:pic>
      <p:sp>
        <p:nvSpPr>
          <p:cNvPr id="10" name="TextBox 9">
            <a:extLst>
              <a:ext uri="{FF2B5EF4-FFF2-40B4-BE49-F238E27FC236}">
                <a16:creationId xmlns:a16="http://schemas.microsoft.com/office/drawing/2014/main" xmlns="" id="{BCE1FA1C-3628-48BE-8DD6-62D14E9EF10D}"/>
              </a:ext>
            </a:extLst>
          </p:cNvPr>
          <p:cNvSpPr txBox="1"/>
          <p:nvPr/>
        </p:nvSpPr>
        <p:spPr>
          <a:xfrm>
            <a:off x="1440270" y="4358574"/>
            <a:ext cx="3854652" cy="1077218"/>
          </a:xfrm>
          <a:prstGeom prst="rect">
            <a:avLst/>
          </a:prstGeom>
          <a:noFill/>
        </p:spPr>
        <p:txBody>
          <a:bodyPr wrap="square" rtlCol="0">
            <a:spAutoFit/>
          </a:bodyPr>
          <a:lstStyle/>
          <a:p>
            <a:pPr algn="ctr"/>
            <a:r>
              <a:rPr lang="en-GB" sz="3200">
                <a:latin typeface="UTM Avo" panose="02040603050506020204" pitchFamily="18" charset="0"/>
              </a:rPr>
              <a:t>Hai thanh nam châm hút nhau</a:t>
            </a:r>
            <a:r>
              <a:rPr lang="vi-VN" sz="3200">
                <a:latin typeface="UTM Avo" panose="02040603050506020204" pitchFamily="18" charset="0"/>
              </a:rPr>
              <a:t>.</a:t>
            </a:r>
            <a:endParaRPr lang="en-US" sz="3200">
              <a:latin typeface="UTM Avo" panose="02040603050506020204" pitchFamily="18" charset="0"/>
            </a:endParaRPr>
          </a:p>
        </p:txBody>
      </p:sp>
      <p:sp>
        <p:nvSpPr>
          <p:cNvPr id="17" name="TextBox 16">
            <a:extLst>
              <a:ext uri="{FF2B5EF4-FFF2-40B4-BE49-F238E27FC236}">
                <a16:creationId xmlns:a16="http://schemas.microsoft.com/office/drawing/2014/main" xmlns="" id="{54AFA5F0-A91E-440D-867C-BC8C9839A836}"/>
              </a:ext>
            </a:extLst>
          </p:cNvPr>
          <p:cNvSpPr txBox="1"/>
          <p:nvPr/>
        </p:nvSpPr>
        <p:spPr>
          <a:xfrm>
            <a:off x="7293528" y="4383878"/>
            <a:ext cx="3854652" cy="1077218"/>
          </a:xfrm>
          <a:prstGeom prst="rect">
            <a:avLst/>
          </a:prstGeom>
          <a:noFill/>
        </p:spPr>
        <p:txBody>
          <a:bodyPr wrap="square" rtlCol="0">
            <a:spAutoFit/>
          </a:bodyPr>
          <a:lstStyle/>
          <a:p>
            <a:pPr algn="ctr"/>
            <a:r>
              <a:rPr lang="en-GB" sz="3200">
                <a:latin typeface="UTM Avo" panose="02040603050506020204" pitchFamily="18" charset="0"/>
              </a:rPr>
              <a:t>Hai thanh nam châm đẩy nhau</a:t>
            </a:r>
            <a:r>
              <a:rPr lang="vi-VN" sz="3200">
                <a:latin typeface="UTM Avo" panose="02040603050506020204" pitchFamily="18" charset="0"/>
              </a:rPr>
              <a:t>.</a:t>
            </a:r>
            <a:endParaRPr lang="en-US" sz="3200">
              <a:latin typeface="UTM Avo" panose="02040603050506020204" pitchFamily="18" charset="0"/>
            </a:endParaRPr>
          </a:p>
        </p:txBody>
      </p:sp>
      <p:pic>
        <p:nvPicPr>
          <p:cNvPr id="18" name="Picture 17">
            <a:extLst>
              <a:ext uri="{FF2B5EF4-FFF2-40B4-BE49-F238E27FC236}">
                <a16:creationId xmlns:a16="http://schemas.microsoft.com/office/drawing/2014/main" xmlns="" id="{1E7A6AE5-545A-403B-A3D1-376769B73D02}"/>
              </a:ext>
            </a:extLst>
          </p:cNvPr>
          <p:cNvPicPr>
            <a:picLocks noChangeAspect="1"/>
          </p:cNvPicPr>
          <p:nvPr/>
        </p:nvPicPr>
        <p:blipFill>
          <a:blip r:embed="rId5"/>
          <a:stretch>
            <a:fillRect/>
          </a:stretch>
        </p:blipFill>
        <p:spPr>
          <a:xfrm>
            <a:off x="670282" y="1961834"/>
            <a:ext cx="5606581" cy="1972856"/>
          </a:xfrm>
          <a:prstGeom prst="rect">
            <a:avLst/>
          </a:prstGeom>
        </p:spPr>
      </p:pic>
    </p:spTree>
    <p:extLst>
      <p:ext uri="{BB962C8B-B14F-4D97-AF65-F5344CB8AC3E}">
        <p14:creationId xmlns:p14="http://schemas.microsoft.com/office/powerpoint/2010/main" val="239203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sp>
        <p:nvSpPr>
          <p:cNvPr id="4" name="Rectangle 3">
            <a:extLst>
              <a:ext uri="{FF2B5EF4-FFF2-40B4-BE49-F238E27FC236}">
                <a16:creationId xmlns:a16="http://schemas.microsoft.com/office/drawing/2014/main" xmlns="" id="{00F1613C-C32C-40F9-89F2-A1A2FEC41446}"/>
              </a:ext>
            </a:extLst>
          </p:cNvPr>
          <p:cNvSpPr/>
          <p:nvPr/>
        </p:nvSpPr>
        <p:spPr>
          <a:xfrm>
            <a:off x="3789042" y="2382560"/>
            <a:ext cx="3165211" cy="674031"/>
          </a:xfrm>
          <a:prstGeom prst="rect">
            <a:avLst/>
          </a:prstGeom>
        </p:spPr>
        <p:txBody>
          <a:bodyPr wrap="square">
            <a:spAutoFit/>
          </a:bodyPr>
          <a:lstStyle/>
          <a:p>
            <a:pPr>
              <a:lnSpc>
                <a:spcPct val="135000"/>
              </a:lnSpc>
              <a:spcBef>
                <a:spcPts val="600"/>
              </a:spcBef>
              <a:spcAft>
                <a:spcPts val="600"/>
              </a:spcAft>
            </a:pPr>
            <a:r>
              <a:rPr lang="en-GB" sz="2800" b="1" cap="all" dirty="0" err="1">
                <a:solidFill>
                  <a:schemeClr val="accent2"/>
                </a:solidFill>
                <a:latin typeface="UTM Avo" panose="02040603050506020204" pitchFamily="18" charset="0"/>
                <a:ea typeface="Calibri" panose="020F0502020204030204" pitchFamily="34" charset="0"/>
                <a:cs typeface="Arial" panose="020B0604020202020204" pitchFamily="34" charset="0"/>
              </a:rPr>
              <a:t>Kết</a:t>
            </a:r>
            <a:r>
              <a:rPr lang="en-GB" sz="2800" b="1" cap="all" dirty="0">
                <a:solidFill>
                  <a:schemeClr val="accent2"/>
                </a:solidFill>
                <a:latin typeface="UTM Avo" panose="02040603050506020204" pitchFamily="18" charset="0"/>
                <a:ea typeface="Calibri" panose="020F0502020204030204" pitchFamily="34" charset="0"/>
                <a:cs typeface="Arial" panose="020B0604020202020204" pitchFamily="34" charset="0"/>
              </a:rPr>
              <a:t> </a:t>
            </a:r>
            <a:r>
              <a:rPr lang="en-GB" sz="2800" b="1" cap="all" dirty="0" err="1">
                <a:solidFill>
                  <a:schemeClr val="accent2"/>
                </a:solidFill>
                <a:latin typeface="UTM Avo" panose="02040603050506020204" pitchFamily="18" charset="0"/>
                <a:ea typeface="Calibri" panose="020F0502020204030204" pitchFamily="34" charset="0"/>
                <a:cs typeface="Arial" panose="020B0604020202020204" pitchFamily="34" charset="0"/>
              </a:rPr>
              <a:t>luận</a:t>
            </a:r>
            <a:endParaRPr lang="en-GB" sz="2800" b="1" cap="all" dirty="0">
              <a:solidFill>
                <a:schemeClr val="accent2"/>
              </a:solidFill>
              <a:latin typeface="UTM Avo" panose="02040603050506020204" pitchFamily="18" charset="0"/>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xmlns="" id="{E1967E9B-A202-4A49-8E75-339E6047E253}"/>
              </a:ext>
            </a:extLst>
          </p:cNvPr>
          <p:cNvSpPr txBox="1">
            <a:spLocks/>
          </p:cNvSpPr>
          <p:nvPr/>
        </p:nvSpPr>
        <p:spPr>
          <a:xfrm>
            <a:off x="843488" y="3065016"/>
            <a:ext cx="7808827" cy="13336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50000"/>
              </a:lnSpc>
              <a:spcBef>
                <a:spcPts val="600"/>
              </a:spcBef>
              <a:spcAft>
                <a:spcPts val="600"/>
              </a:spcAft>
            </a:pP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không</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tiếp</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xúc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xuất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hiện</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khi</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vật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gây</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ra</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không</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tiếp</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xúc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với</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vật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chịu</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tác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dụng</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a:t>
            </a:r>
          </a:p>
        </p:txBody>
      </p:sp>
      <p:pic>
        <p:nvPicPr>
          <p:cNvPr id="3074" name="Picture 2" descr="Team management ">
            <a:extLst>
              <a:ext uri="{FF2B5EF4-FFF2-40B4-BE49-F238E27FC236}">
                <a16:creationId xmlns:a16="http://schemas.microsoft.com/office/drawing/2014/main" xmlns="" id="{531FD8EF-0E88-4242-A98C-74BA4C806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9496" y="3648891"/>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09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sp>
        <p:nvSpPr>
          <p:cNvPr id="7" name="Rounded Rectangular Callout 2">
            <a:extLst>
              <a:ext uri="{FF2B5EF4-FFF2-40B4-BE49-F238E27FC236}">
                <a16:creationId xmlns:a16="http://schemas.microsoft.com/office/drawing/2014/main" xmlns="" id="{C8F07D9A-AE1D-4CCD-BF81-EE18D98D8C93}"/>
              </a:ext>
            </a:extLst>
          </p:cNvPr>
          <p:cNvSpPr/>
          <p:nvPr/>
        </p:nvSpPr>
        <p:spPr>
          <a:xfrm>
            <a:off x="2028092" y="1980846"/>
            <a:ext cx="4954955" cy="2377440"/>
          </a:xfrm>
          <a:prstGeom prst="wedgeRoundRectCallout">
            <a:avLst>
              <a:gd name="adj1" fmla="val 56455"/>
              <a:gd name="adj2" fmla="val 81566"/>
              <a:gd name="adj3" fmla="val 16667"/>
            </a:avLst>
          </a:prstGeom>
          <a:solidFill>
            <a:schemeClr val="accent2">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89">
              <a:latin typeface="UTM Avo" panose="02040603050506020204" pitchFamily="18" charset="0"/>
            </a:endParaRPr>
          </a:p>
        </p:txBody>
      </p:sp>
      <p:sp>
        <p:nvSpPr>
          <p:cNvPr id="8" name="TextBox 7">
            <a:extLst>
              <a:ext uri="{FF2B5EF4-FFF2-40B4-BE49-F238E27FC236}">
                <a16:creationId xmlns:a16="http://schemas.microsoft.com/office/drawing/2014/main" xmlns="" id="{4BA9D74C-3CCB-47CE-841A-35DBF64BDD66}"/>
              </a:ext>
            </a:extLst>
          </p:cNvPr>
          <p:cNvSpPr txBox="1"/>
          <p:nvPr/>
        </p:nvSpPr>
        <p:spPr>
          <a:xfrm>
            <a:off x="2028092" y="2164190"/>
            <a:ext cx="4862423" cy="2000612"/>
          </a:xfrm>
          <a:prstGeom prst="rect">
            <a:avLst/>
          </a:prstGeom>
          <a:noFill/>
        </p:spPr>
        <p:txBody>
          <a:bodyPr wrap="square" rtlCol="0">
            <a:spAutoFit/>
          </a:bodyPr>
          <a:lstStyle/>
          <a:p>
            <a:pPr algn="ctr" defTabSz="1219170">
              <a:lnSpc>
                <a:spcPct val="135000"/>
              </a:lnSpc>
              <a:defRPr/>
            </a:pPr>
            <a:r>
              <a:rPr lang="en-GB" altLang="en-US" sz="3200">
                <a:latin typeface="UTM Avo" panose="02040603050506020204" pitchFamily="18" charset="0"/>
                <a:cs typeface="Arial" panose="020B0604020202020204" pitchFamily="34" charset="0"/>
              </a:rPr>
              <a:t>Nêu các ví dụ khác về lực không tiếp xúc mà em biết.</a:t>
            </a:r>
            <a:endParaRPr lang="en-US" altLang="en-US" sz="3200">
              <a:latin typeface="UTM Avo" panose="02040603050506020204" pitchFamily="18" charset="0"/>
              <a:cs typeface="Arial" panose="020B0604020202020204" pitchFamily="34" charset="0"/>
            </a:endParaRPr>
          </a:p>
        </p:txBody>
      </p:sp>
      <p:pic>
        <p:nvPicPr>
          <p:cNvPr id="9" name="Picture 8">
            <a:extLst>
              <a:ext uri="{FF2B5EF4-FFF2-40B4-BE49-F238E27FC236}">
                <a16:creationId xmlns:a16="http://schemas.microsoft.com/office/drawing/2014/main" xmlns="" id="{DCB28C95-0999-40DE-B458-68ED7E0C0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69385" y="3429000"/>
            <a:ext cx="2302671" cy="2286788"/>
          </a:xfrm>
          <a:prstGeom prst="rect">
            <a:avLst/>
          </a:prstGeom>
        </p:spPr>
      </p:pic>
    </p:spTree>
    <p:extLst>
      <p:ext uri="{BB962C8B-B14F-4D97-AF65-F5344CB8AC3E}">
        <p14:creationId xmlns:p14="http://schemas.microsoft.com/office/powerpoint/2010/main" val="293410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sp>
        <p:nvSpPr>
          <p:cNvPr id="7" name="Rounded Rectangle 15">
            <a:extLst>
              <a:ext uri="{FF2B5EF4-FFF2-40B4-BE49-F238E27FC236}">
                <a16:creationId xmlns:a16="http://schemas.microsoft.com/office/drawing/2014/main" xmlns="" id="{1F00BD1A-D732-44DD-8712-0F75ECDAA371}"/>
              </a:ext>
            </a:extLst>
          </p:cNvPr>
          <p:cNvSpPr/>
          <p:nvPr/>
        </p:nvSpPr>
        <p:spPr>
          <a:xfrm>
            <a:off x="3532554" y="1820801"/>
            <a:ext cx="5126891" cy="9898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UTM Avo" panose="02040603050506020204" pitchFamily="18" charset="0"/>
              <a:cs typeface="Arial" panose="020B0604020202020204" pitchFamily="34" charset="0"/>
            </a:endParaRPr>
          </a:p>
        </p:txBody>
      </p:sp>
      <p:sp>
        <p:nvSpPr>
          <p:cNvPr id="8" name="Rectangle 7">
            <a:extLst>
              <a:ext uri="{FF2B5EF4-FFF2-40B4-BE49-F238E27FC236}">
                <a16:creationId xmlns:a16="http://schemas.microsoft.com/office/drawing/2014/main" xmlns="" id="{9E7A847A-372F-4148-B8CB-D8A5DAF1F4C6}"/>
              </a:ext>
            </a:extLst>
          </p:cNvPr>
          <p:cNvSpPr/>
          <p:nvPr/>
        </p:nvSpPr>
        <p:spPr>
          <a:xfrm>
            <a:off x="3646851" y="2043912"/>
            <a:ext cx="4881465" cy="543675"/>
          </a:xfrm>
          <a:prstGeom prst="rect">
            <a:avLst/>
          </a:prstGeom>
        </p:spPr>
        <p:txBody>
          <a:bodyPr wrap="none">
            <a:spAutoFit/>
          </a:bodyPr>
          <a:lstStyle/>
          <a:p>
            <a:r>
              <a:rPr lang="en-GB" sz="2933">
                <a:latin typeface="UTM Avo" panose="02040603050506020204" pitchFamily="18" charset="0"/>
              </a:rPr>
              <a:t>Nam châm hút viên bi sắt</a:t>
            </a:r>
            <a:endParaRPr lang="en-US" sz="2933">
              <a:latin typeface="UTM Avo" panose="02040603050506020204" pitchFamily="18" charset="0"/>
            </a:endParaRPr>
          </a:p>
        </p:txBody>
      </p:sp>
      <p:pic>
        <p:nvPicPr>
          <p:cNvPr id="9" name="Picture 8">
            <a:extLst>
              <a:ext uri="{FF2B5EF4-FFF2-40B4-BE49-F238E27FC236}">
                <a16:creationId xmlns:a16="http://schemas.microsoft.com/office/drawing/2014/main" xmlns="" id="{D3EC561E-4454-432F-950C-BBF8BDC2CB70}"/>
              </a:ext>
            </a:extLst>
          </p:cNvPr>
          <p:cNvPicPr>
            <a:picLocks noChangeAspect="1"/>
          </p:cNvPicPr>
          <p:nvPr/>
        </p:nvPicPr>
        <p:blipFill>
          <a:blip r:embed="rId4"/>
          <a:stretch>
            <a:fillRect/>
          </a:stretch>
        </p:blipFill>
        <p:spPr>
          <a:xfrm>
            <a:off x="2747187" y="3033811"/>
            <a:ext cx="6697624" cy="3082681"/>
          </a:xfrm>
          <a:prstGeom prst="rect">
            <a:avLst/>
          </a:prstGeom>
        </p:spPr>
      </p:pic>
    </p:spTree>
    <p:extLst>
      <p:ext uri="{BB962C8B-B14F-4D97-AF65-F5344CB8AC3E}">
        <p14:creationId xmlns:p14="http://schemas.microsoft.com/office/powerpoint/2010/main" val="116745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52E1AB91-6ADB-4766-9CB4-8EB2EAABB8D2}"/>
              </a:ext>
            </a:extLst>
          </p:cNvPr>
          <p:cNvSpPr/>
          <p:nvPr/>
        </p:nvSpPr>
        <p:spPr>
          <a:xfrm>
            <a:off x="637868" y="2876884"/>
            <a:ext cx="10638768" cy="2252465"/>
          </a:xfrm>
          <a:prstGeom prst="roundRect">
            <a:avLst>
              <a:gd name="adj" fmla="val 10128"/>
            </a:avLst>
          </a:prstGeom>
          <a:solidFill>
            <a:srgbClr val="F9E9F2"/>
          </a:solidFill>
          <a:ln w="57150">
            <a:solidFill>
              <a:srgbClr val="E28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55B20386-F9F3-410C-B9DD-3AE6059AA395}"/>
              </a:ext>
            </a:extLst>
          </p:cNvPr>
          <p:cNvPicPr>
            <a:picLocks noChangeAspect="1"/>
          </p:cNvPicPr>
          <p:nvPr/>
        </p:nvPicPr>
        <p:blipFill>
          <a:blip r:embed="rId4"/>
          <a:stretch>
            <a:fillRect/>
          </a:stretch>
        </p:blipFill>
        <p:spPr>
          <a:xfrm>
            <a:off x="10531575" y="2232219"/>
            <a:ext cx="1022557" cy="965351"/>
          </a:xfrm>
          <a:prstGeom prst="rect">
            <a:avLst/>
          </a:prstGeom>
        </p:spPr>
      </p:pic>
      <p:sp>
        <p:nvSpPr>
          <p:cNvPr id="10" name="Rectangle 9">
            <a:extLst>
              <a:ext uri="{FF2B5EF4-FFF2-40B4-BE49-F238E27FC236}">
                <a16:creationId xmlns:a16="http://schemas.microsoft.com/office/drawing/2014/main" xmlns="" id="{5D367424-EF6A-4B67-BD41-7E0008A70CB0}"/>
              </a:ext>
            </a:extLst>
          </p:cNvPr>
          <p:cNvSpPr/>
          <p:nvPr/>
        </p:nvSpPr>
        <p:spPr>
          <a:xfrm>
            <a:off x="871368" y="2986555"/>
            <a:ext cx="10127772" cy="2051780"/>
          </a:xfrm>
          <a:prstGeom prst="rect">
            <a:avLst/>
          </a:prstGeom>
        </p:spPr>
        <p:txBody>
          <a:bodyPr wrap="square">
            <a:spAutoFit/>
          </a:bodyPr>
          <a:lstStyle/>
          <a:p>
            <a:pPr marL="342900" lvl="0" indent="-342900" algn="just">
              <a:lnSpc>
                <a:spcPct val="150000"/>
              </a:lnSpc>
              <a:buSzPct val="120000"/>
              <a:buFont typeface="Arial" panose="020B0604020202020204" pitchFamily="34" charset="0"/>
              <a:buChar char="•"/>
            </a:pPr>
            <a:r>
              <a:rPr lang="vi-VN" sz="2200" dirty="0">
                <a:solidFill>
                  <a:sysClr val="windowText" lastClr="000000"/>
                </a:solidFill>
                <a:latin typeface="UTM Avo" panose="02040603050506020204" pitchFamily="18" charset="0"/>
              </a:rPr>
              <a:t>Lực tiếp xúc xuất hiện khi vật gây ra lực có sự tiếp xúc với vật chịu tác dụng của lực.</a:t>
            </a:r>
          </a:p>
          <a:p>
            <a:pPr marL="342900" lvl="0" indent="-342900" algn="just">
              <a:lnSpc>
                <a:spcPct val="150000"/>
              </a:lnSpc>
              <a:buSzPct val="120000"/>
              <a:buFont typeface="Arial" panose="020B0604020202020204" pitchFamily="34" charset="0"/>
              <a:buChar char="•"/>
            </a:pPr>
            <a:r>
              <a:rPr lang="vi-VN" sz="2200" dirty="0">
                <a:solidFill>
                  <a:sysClr val="windowText" lastClr="000000"/>
                </a:solidFill>
                <a:latin typeface="UTM Avo" panose="02040603050506020204" pitchFamily="18" charset="0"/>
              </a:rPr>
              <a:t>Lực không tiếp xúc xuất hiện khi vật gây ra lực không có sự tiếp xúc với vật chịu tác dụng của lực.</a:t>
            </a:r>
            <a:endParaRPr kumimoji="0" lang="vi-VN" sz="2200" b="0" i="0" u="none" strike="noStrike" kern="0" cap="none" spc="0" normalizeH="0" baseline="0" noProof="0" dirty="0">
              <a:ln>
                <a:noFill/>
              </a:ln>
              <a:solidFill>
                <a:sysClr val="windowText" lastClr="000000"/>
              </a:solidFill>
              <a:effectLst/>
              <a:uLnTx/>
              <a:uFillTx/>
              <a:latin typeface="UTM Avo" panose="02040603050506020204" pitchFamily="18" charset="0"/>
              <a:sym typeface="Arial"/>
            </a:endParaRPr>
          </a:p>
        </p:txBody>
      </p:sp>
    </p:spTree>
    <p:extLst>
      <p:ext uri="{BB962C8B-B14F-4D97-AF65-F5344CB8AC3E}">
        <p14:creationId xmlns:p14="http://schemas.microsoft.com/office/powerpoint/2010/main" val="328322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Shape 8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rPr>
              <a:t>CHƠI TRỐN TÌM </a:t>
            </a:r>
          </a:p>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8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908421" y="597067"/>
            <a:ext cx="6178952" cy="1077218"/>
          </a:xfrm>
          <a:prstGeom prst="rect">
            <a:avLst/>
          </a:prstGeom>
          <a:noFill/>
        </p:spPr>
        <p:txBody>
          <a:bodyPr wrap="square" rtlCol="0">
            <a:spAutoFit/>
          </a:bodyPr>
          <a:lstStyle/>
          <a:p>
            <a:pPr lvl="0" algn="ctr" defTabSz="1219170">
              <a:buClrTx/>
            </a:pPr>
            <a:r>
              <a:rPr lang="vi-VN" sz="3200" b="1" kern="1200">
                <a:solidFill>
                  <a:prstClr val="white"/>
                </a:solidFill>
                <a:latin typeface="UTM Avo" panose="02040603050506020204" pitchFamily="18" charset="0"/>
                <a:ea typeface="+mn-ea"/>
              </a:rPr>
              <a:t>Câu 1: </a:t>
            </a:r>
            <a:r>
              <a:rPr lang="vi-VN" sz="3200" kern="1200">
                <a:solidFill>
                  <a:prstClr val="white"/>
                </a:solidFill>
                <a:latin typeface="UTM Avo" panose="02040603050506020204" pitchFamily="18" charset="0"/>
                <a:ea typeface="+mn-ea"/>
              </a:rPr>
              <a:t>Lực nào sau đây là lực tiếp xúc?</a:t>
            </a: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16088"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rPr>
              <a:t>ĐÚNG RỒI</a:t>
            </a:r>
          </a:p>
        </p:txBody>
      </p:sp>
      <p:sp>
        <p:nvSpPr>
          <p:cNvPr id="33" name="Rounded Rectangle 32"/>
          <p:cNvSpPr/>
          <p:nvPr/>
        </p:nvSpPr>
        <p:spPr>
          <a:xfrm>
            <a:off x="85742" y="2068385"/>
            <a:ext cx="2567676"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A. </a:t>
            </a:r>
            <a:r>
              <a:rPr lang="vi-VN" sz="2133" kern="1200">
                <a:solidFill>
                  <a:srgbClr val="0000FF"/>
                </a:solidFill>
                <a:latin typeface="UTM Avo" panose="02040603050506020204" pitchFamily="18" charset="0"/>
              </a:rPr>
              <a:t>Lực hút giữa Trái Đất và Mặt Trăng.</a:t>
            </a:r>
          </a:p>
        </p:txBody>
      </p:sp>
      <p:sp>
        <p:nvSpPr>
          <p:cNvPr id="44" name="Rounded Rectangle 43"/>
          <p:cNvSpPr/>
          <p:nvPr/>
        </p:nvSpPr>
        <p:spPr>
          <a:xfrm>
            <a:off x="2804715" y="2072881"/>
            <a:ext cx="2881308"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B. </a:t>
            </a:r>
            <a:r>
              <a:rPr lang="vi-VN" sz="2133" kern="1200" dirty="0">
                <a:solidFill>
                  <a:srgbClr val="0000FF"/>
                </a:solidFill>
                <a:latin typeface="UTM Avo" panose="02040603050506020204" pitchFamily="18" charset="0"/>
              </a:rPr>
              <a:t>Lực của nam cham hút thanh sắt đặt cách đó một đoạn.</a:t>
            </a:r>
          </a:p>
        </p:txBody>
      </p:sp>
      <p:sp>
        <p:nvSpPr>
          <p:cNvPr id="45" name="Rounded Rectangle 44"/>
          <p:cNvSpPr/>
          <p:nvPr/>
        </p:nvSpPr>
        <p:spPr>
          <a:xfrm>
            <a:off x="5810922" y="2073670"/>
            <a:ext cx="2773127"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C. </a:t>
            </a:r>
            <a:r>
              <a:rPr lang="vi-VN" sz="2133" kern="1200">
                <a:solidFill>
                  <a:srgbClr val="0000FF"/>
                </a:solidFill>
                <a:latin typeface="UTM Avo" panose="02040603050506020204" pitchFamily="18" charset="0"/>
              </a:rPr>
              <a:t>Lực của quả cân tác dụng lên lò xo khi treo quả cân vào lò xo.</a:t>
            </a:r>
          </a:p>
        </p:txBody>
      </p:sp>
      <p:sp>
        <p:nvSpPr>
          <p:cNvPr id="46" name="Rounded Rectangle 45"/>
          <p:cNvSpPr/>
          <p:nvPr/>
        </p:nvSpPr>
        <p:spPr>
          <a:xfrm>
            <a:off x="8763037" y="2068385"/>
            <a:ext cx="3345239" cy="162993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D. </a:t>
            </a:r>
            <a:r>
              <a:rPr lang="vi-VN" sz="2133" kern="1200">
                <a:solidFill>
                  <a:srgbClr val="0000FF"/>
                </a:solidFill>
                <a:latin typeface="UTM Avo" panose="02040603050506020204" pitchFamily="18" charset="0"/>
              </a:rPr>
              <a:t>Lực của Trái Đất tác dụng lên bóng đèn treo trên trần nhà.</a:t>
            </a: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03201"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xmlns="" id="{1F9662C5-19E2-57F1-A462-479CD2520AE0}"/>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xmlns="" id="{736E44D3-F3F8-3EC9-BF12-E77608E0431C}"/>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xmlns="" id="{8CEE230A-3DDE-ECB7-5C66-48966C71991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xmlns="" id="{42198ABF-A3F9-36C8-9FA0-659AFE71B37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267728" y="6682775"/>
            <a:ext cx="812800" cy="812800"/>
          </a:xfrm>
          <a:prstGeom prst="rect">
            <a:avLst/>
          </a:prstGeom>
        </p:spPr>
      </p:pic>
    </p:spTree>
    <p:extLst>
      <p:ext uri="{BB962C8B-B14F-4D97-AF65-F5344CB8AC3E}">
        <p14:creationId xmlns:p14="http://schemas.microsoft.com/office/powerpoint/2010/main" val="365058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28"/>
                                        </p:tgtEl>
                                        <p:attrNameLst>
                                          <p:attrName>r</p:attrName>
                                        </p:attrNameLst>
                                      </p:cBhvr>
                                    </p:animRot>
                                    <p:animRot by="-240000">
                                      <p:cBhvr>
                                        <p:cTn id="36" dur="600" fill="hold">
                                          <p:stCondLst>
                                            <p:cond delay="600"/>
                                          </p:stCondLst>
                                        </p:cTn>
                                        <p:tgtEl>
                                          <p:spTgt spid="28"/>
                                        </p:tgtEl>
                                        <p:attrNameLst>
                                          <p:attrName>r</p:attrName>
                                        </p:attrNameLst>
                                      </p:cBhvr>
                                    </p:animRot>
                                    <p:animRot by="240000">
                                      <p:cBhvr>
                                        <p:cTn id="37" dur="600" fill="hold">
                                          <p:stCondLst>
                                            <p:cond delay="1200"/>
                                          </p:stCondLst>
                                        </p:cTn>
                                        <p:tgtEl>
                                          <p:spTgt spid="28"/>
                                        </p:tgtEl>
                                        <p:attrNameLst>
                                          <p:attrName>r</p:attrName>
                                        </p:attrNameLst>
                                      </p:cBhvr>
                                    </p:animRot>
                                    <p:animRot by="-240000">
                                      <p:cBhvr>
                                        <p:cTn id="38" dur="600" fill="hold">
                                          <p:stCondLst>
                                            <p:cond delay="1800"/>
                                          </p:stCondLst>
                                        </p:cTn>
                                        <p:tgtEl>
                                          <p:spTgt spid="28"/>
                                        </p:tgtEl>
                                        <p:attrNameLst>
                                          <p:attrName>r</p:attrName>
                                        </p:attrNameLst>
                                      </p:cBhvr>
                                    </p:animRot>
                                    <p:animRot by="120000">
                                      <p:cBhvr>
                                        <p:cTn id="39" dur="600" fill="hold">
                                          <p:stCondLst>
                                            <p:cond delay="2400"/>
                                          </p:stCondLst>
                                        </p:cTn>
                                        <p:tgtEl>
                                          <p:spTgt spid="28"/>
                                        </p:tgtEl>
                                        <p:attrNameLst>
                                          <p:attrName>r</p:attrName>
                                        </p:attrNameLst>
                                      </p:cBhvr>
                                    </p:animRot>
                                  </p:childTnLst>
                                </p:cTn>
                              </p:par>
                              <p:par>
                                <p:cTn id="40" presetID="1" presetClass="mediacall" presetSubtype="0" fill="hold" nodeType="withEffect">
                                  <p:stCondLst>
                                    <p:cond delay="0"/>
                                  </p:stCondLst>
                                  <p:childTnLst>
                                    <p:cmd type="call" cmd="playFrom(0.0)">
                                      <p:cBhvr>
                                        <p:cTn id="41" dur="2843" fill="hold"/>
                                        <p:tgtEl>
                                          <p:spTgt spid="5"/>
                                        </p:tgtEl>
                                      </p:cBhvr>
                                    </p:cmd>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26"/>
                                        </p:tgtEl>
                                        <p:attrNameLst>
                                          <p:attrName>r</p:attrName>
                                        </p:attrNameLst>
                                      </p:cBhvr>
                                    </p:animRot>
                                    <p:animRot by="-240000">
                                      <p:cBhvr>
                                        <p:cTn id="49" dur="600" fill="hold">
                                          <p:stCondLst>
                                            <p:cond delay="600"/>
                                          </p:stCondLst>
                                        </p:cTn>
                                        <p:tgtEl>
                                          <p:spTgt spid="26"/>
                                        </p:tgtEl>
                                        <p:attrNameLst>
                                          <p:attrName>r</p:attrName>
                                        </p:attrNameLst>
                                      </p:cBhvr>
                                    </p:animRot>
                                    <p:animRot by="240000">
                                      <p:cBhvr>
                                        <p:cTn id="50" dur="600" fill="hold">
                                          <p:stCondLst>
                                            <p:cond delay="1200"/>
                                          </p:stCondLst>
                                        </p:cTn>
                                        <p:tgtEl>
                                          <p:spTgt spid="26"/>
                                        </p:tgtEl>
                                        <p:attrNameLst>
                                          <p:attrName>r</p:attrName>
                                        </p:attrNameLst>
                                      </p:cBhvr>
                                    </p:animRot>
                                    <p:animRot by="-240000">
                                      <p:cBhvr>
                                        <p:cTn id="51" dur="600" fill="hold">
                                          <p:stCondLst>
                                            <p:cond delay="1800"/>
                                          </p:stCondLst>
                                        </p:cTn>
                                        <p:tgtEl>
                                          <p:spTgt spid="26"/>
                                        </p:tgtEl>
                                        <p:attrNameLst>
                                          <p:attrName>r</p:attrName>
                                        </p:attrNameLst>
                                      </p:cBhvr>
                                    </p:animRot>
                                    <p:animRot by="120000">
                                      <p:cBhvr>
                                        <p:cTn id="52" dur="600" fill="hold">
                                          <p:stCondLst>
                                            <p:cond delay="2400"/>
                                          </p:stCondLst>
                                        </p:cTn>
                                        <p:tgtEl>
                                          <p:spTgt spid="26"/>
                                        </p:tgtEl>
                                        <p:attrNameLst>
                                          <p:attrName>r</p:attrName>
                                        </p:attrNameLst>
                                      </p:cBhvr>
                                    </p:animRot>
                                  </p:childTnLst>
                                </p:cTn>
                              </p:par>
                              <p:par>
                                <p:cTn id="53" presetID="1" presetClass="mediacall" presetSubtype="0" fill="hold" nodeType="withEffect">
                                  <p:stCondLst>
                                    <p:cond delay="0"/>
                                  </p:stCondLst>
                                  <p:childTnLst>
                                    <p:cmd type="call" cmd="playFrom(0.0)">
                                      <p:cBhvr>
                                        <p:cTn id="54" dur="2843" fill="hold"/>
                                        <p:tgtEl>
                                          <p:spTgt spid="4"/>
                                        </p:tgtEl>
                                      </p:cBhvr>
                                    </p:cmd>
                                  </p:childTnLst>
                                </p:cTn>
                              </p:par>
                            </p:childTnLst>
                          </p:cTn>
                        </p:par>
                      </p:childTnLst>
                    </p:cTn>
                  </p:par>
                </p:childTnLst>
              </p:cTn>
              <p:nextCondLst>
                <p:cond evt="onClick" delay="0">
                  <p:tgtEl>
                    <p:spTgt spid="44"/>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par>
                                <p:cTn id="60" presetID="32" presetClass="emph" presetSubtype="0" repeatCount="indefinite" fill="hold" nodeType="withEffect">
                                  <p:stCondLst>
                                    <p:cond delay="0"/>
                                  </p:stCondLst>
                                  <p:childTnLst>
                                    <p:animRot by="120000">
                                      <p:cBhvr>
                                        <p:cTn id="61" dur="300" fill="hold">
                                          <p:stCondLst>
                                            <p:cond delay="0"/>
                                          </p:stCondLst>
                                        </p:cTn>
                                        <p:tgtEl>
                                          <p:spTgt spid="27"/>
                                        </p:tgtEl>
                                        <p:attrNameLst>
                                          <p:attrName>r</p:attrName>
                                        </p:attrNameLst>
                                      </p:cBhvr>
                                    </p:animRot>
                                    <p:animRot by="-240000">
                                      <p:cBhvr>
                                        <p:cTn id="62" dur="600" fill="hold">
                                          <p:stCondLst>
                                            <p:cond delay="600"/>
                                          </p:stCondLst>
                                        </p:cTn>
                                        <p:tgtEl>
                                          <p:spTgt spid="27"/>
                                        </p:tgtEl>
                                        <p:attrNameLst>
                                          <p:attrName>r</p:attrName>
                                        </p:attrNameLst>
                                      </p:cBhvr>
                                    </p:animRot>
                                    <p:animRot by="240000">
                                      <p:cBhvr>
                                        <p:cTn id="63" dur="600" fill="hold">
                                          <p:stCondLst>
                                            <p:cond delay="1200"/>
                                          </p:stCondLst>
                                        </p:cTn>
                                        <p:tgtEl>
                                          <p:spTgt spid="27"/>
                                        </p:tgtEl>
                                        <p:attrNameLst>
                                          <p:attrName>r</p:attrName>
                                        </p:attrNameLst>
                                      </p:cBhvr>
                                    </p:animRot>
                                    <p:animRot by="-240000">
                                      <p:cBhvr>
                                        <p:cTn id="64" dur="600" fill="hold">
                                          <p:stCondLst>
                                            <p:cond delay="1800"/>
                                          </p:stCondLst>
                                        </p:cTn>
                                        <p:tgtEl>
                                          <p:spTgt spid="27"/>
                                        </p:tgtEl>
                                        <p:attrNameLst>
                                          <p:attrName>r</p:attrName>
                                        </p:attrNameLst>
                                      </p:cBhvr>
                                    </p:animRot>
                                    <p:animRot by="120000">
                                      <p:cBhvr>
                                        <p:cTn id="65" dur="600" fill="hold">
                                          <p:stCondLst>
                                            <p:cond delay="2400"/>
                                          </p:stCondLst>
                                        </p:cTn>
                                        <p:tgtEl>
                                          <p:spTgt spid="27"/>
                                        </p:tgtEl>
                                        <p:attrNameLst>
                                          <p:attrName>r</p:attrName>
                                        </p:attrNameLst>
                                      </p:cBhvr>
                                    </p:animRot>
                                  </p:childTnLst>
                                </p:cTn>
                              </p:par>
                              <p:par>
                                <p:cTn id="66" presetID="1" presetClass="mediacall" presetSubtype="0" fill="hold" nodeType="withEffect">
                                  <p:stCondLst>
                                    <p:cond delay="0"/>
                                  </p:stCondLst>
                                  <p:childTnLst>
                                    <p:cmd type="call" cmd="playFrom(0.0)">
                                      <p:cBhvr>
                                        <p:cTn id="67" dur="2843" fill="hold"/>
                                        <p:tgtEl>
                                          <p:spTgt spid="2"/>
                                        </p:tgtEl>
                                      </p:cBhvr>
                                    </p:cmd>
                                  </p:childTnLst>
                                </p:cTn>
                              </p:par>
                            </p:childTnLst>
                          </p:cTn>
                        </p:par>
                      </p:childTnLst>
                    </p:cTn>
                  </p:par>
                </p:childTnLst>
              </p:cTn>
              <p:nextCondLst>
                <p:cond evt="onClick" delay="0">
                  <p:tgtEl>
                    <p:spTgt spid="46"/>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51"/>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200" fill="hold">
                                          <p:stCondLst>
                                            <p:cond delay="0"/>
                                          </p:stCondLst>
                                        </p:cTn>
                                        <p:tgtEl>
                                          <p:spTgt spid="2051"/>
                                        </p:tgtEl>
                                        <p:attrNameLst>
                                          <p:attrName>r</p:attrName>
                                        </p:attrNameLst>
                                      </p:cBhvr>
                                    </p:animRot>
                                    <p:animRot by="-240000">
                                      <p:cBhvr>
                                        <p:cTn id="75" dur="400" fill="hold">
                                          <p:stCondLst>
                                            <p:cond delay="400"/>
                                          </p:stCondLst>
                                        </p:cTn>
                                        <p:tgtEl>
                                          <p:spTgt spid="2051"/>
                                        </p:tgtEl>
                                        <p:attrNameLst>
                                          <p:attrName>r</p:attrName>
                                        </p:attrNameLst>
                                      </p:cBhvr>
                                    </p:animRot>
                                    <p:animRot by="240000">
                                      <p:cBhvr>
                                        <p:cTn id="76" dur="400" fill="hold">
                                          <p:stCondLst>
                                            <p:cond delay="800"/>
                                          </p:stCondLst>
                                        </p:cTn>
                                        <p:tgtEl>
                                          <p:spTgt spid="2051"/>
                                        </p:tgtEl>
                                        <p:attrNameLst>
                                          <p:attrName>r</p:attrName>
                                        </p:attrNameLst>
                                      </p:cBhvr>
                                    </p:animRot>
                                    <p:animRot by="-240000">
                                      <p:cBhvr>
                                        <p:cTn id="77" dur="400" fill="hold">
                                          <p:stCondLst>
                                            <p:cond delay="1200"/>
                                          </p:stCondLst>
                                        </p:cTn>
                                        <p:tgtEl>
                                          <p:spTgt spid="2051"/>
                                        </p:tgtEl>
                                        <p:attrNameLst>
                                          <p:attrName>r</p:attrName>
                                        </p:attrNameLst>
                                      </p:cBhvr>
                                    </p:animRot>
                                    <p:animRot by="120000">
                                      <p:cBhvr>
                                        <p:cTn id="78" dur="400" fill="hold">
                                          <p:stCondLst>
                                            <p:cond delay="1600"/>
                                          </p:stCondLst>
                                        </p:cTn>
                                        <p:tgtEl>
                                          <p:spTgt spid="2051"/>
                                        </p:tgtEl>
                                        <p:attrNameLst>
                                          <p:attrName>r</p:attrName>
                                        </p:attrNameLst>
                                      </p:cBhvr>
                                    </p:animRot>
                                  </p:childTnLst>
                                  <p:subTnLst>
                                    <p:audio>
                                      <p:cMediaNode>
                                        <p:cTn display="0" masterRel="sameClick">
                                          <p:stCondLst>
                                            <p:cond evt="begin" delay="0">
                                              <p:tn val="73"/>
                                            </p:cond>
                                          </p:stCondLst>
                                          <p:endCondLst>
                                            <p:cond evt="onStopAudio" delay="0">
                                              <p:tgtEl>
                                                <p:sldTgt/>
                                              </p:tgtEl>
                                            </p:cond>
                                          </p:endCondLst>
                                        </p:cTn>
                                        <p:tgtEl>
                                          <p:sndTgt r:embed="rId6" name="applause.wav"/>
                                        </p:tgtEl>
                                      </p:cMediaNode>
                                    </p:audio>
                                  </p:sub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26" presetClass="emph" presetSubtype="0" repeatCount="3000" fill="hold" grpId="1" nodeType="withEffect">
                                  <p:stCondLst>
                                    <p:cond delay="0"/>
                                  </p:stCondLst>
                                  <p:childTnLst>
                                    <p:animEffect transition="out" filter="fade">
                                      <p:cBhvr>
                                        <p:cTn id="82" dur="500" tmFilter="0, 0; .2, .5; .8, .5; 1, 0"/>
                                        <p:tgtEl>
                                          <p:spTgt spid="32"/>
                                        </p:tgtEl>
                                      </p:cBhvr>
                                    </p:animEffect>
                                    <p:animScale>
                                      <p:cBhvr>
                                        <p:cTn id="83" dur="250" autoRev="1" fill="hold"/>
                                        <p:tgtEl>
                                          <p:spTgt spid="32"/>
                                        </p:tgtEl>
                                      </p:cBhvr>
                                      <p:by x="105000" y="105000"/>
                                    </p:animScale>
                                  </p:childTnLst>
                                </p:cTn>
                              </p:par>
                              <p:par>
                                <p:cTn id="84" presetID="1" presetClass="exit" presetSubtype="0" fill="hold" grpId="2" nodeType="withEffect">
                                  <p:stCondLst>
                                    <p:cond delay="2500"/>
                                  </p:stCondLst>
                                  <p:childTnLst>
                                    <p:set>
                                      <p:cBhvr>
                                        <p:cTn id="8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3"/>
                </p:tgtEl>
              </p:cMediaNode>
            </p:audio>
            <p:audio>
              <p:cMediaNode vol="80000">
                <p:cTn id="88" fill="hold" display="0">
                  <p:stCondLst>
                    <p:cond delay="indefinite"/>
                  </p:stCondLst>
                  <p:endCondLst>
                    <p:cond evt="onStopAudio" delay="0">
                      <p:tgtEl>
                        <p:sldTgt/>
                      </p:tgtEl>
                    </p:cond>
                  </p:endCondLst>
                </p:cTn>
                <p:tgtEl>
                  <p:spTgt spid="4"/>
                </p:tgtEl>
              </p:cMediaNode>
            </p:audio>
            <p:audio>
              <p:cMediaNode vol="80000">
                <p:cTn id="89" fill="hold" display="0">
                  <p:stCondLst>
                    <p:cond delay="indefinite"/>
                  </p:stCondLst>
                  <p:endCondLst>
                    <p:cond evt="onStopAudio" delay="0">
                      <p:tgtEl>
                        <p:sldTgt/>
                      </p:tgtEl>
                    </p:cond>
                  </p:endCondLst>
                </p:cTn>
                <p:tgtEl>
                  <p:spTgt spid="5"/>
                </p:tgtEl>
              </p:cMediaNode>
            </p:audio>
          </p:childTnLst>
        </p:cTn>
      </p:par>
    </p:tnLst>
    <p:bldLst>
      <p:bldP spid="30" grpId="0"/>
      <p:bldP spid="32" grpId="0" animBg="1"/>
      <p:bldP spid="32" grpId="1" animBg="1"/>
      <p:bldP spid="32" grpId="2" animBg="1"/>
      <p:bldP spid="33" grpId="0" animBg="1"/>
      <p:bldP spid="44" grpId="0" animBg="1"/>
      <p:bldP spid="45" grpId="0" animBg="1"/>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768406" y="535690"/>
            <a:ext cx="6472932" cy="1077218"/>
          </a:xfrm>
          <a:prstGeom prst="rect">
            <a:avLst/>
          </a:prstGeom>
          <a:noFill/>
        </p:spPr>
        <p:txBody>
          <a:bodyPr wrap="square" rtlCol="0">
            <a:spAutoFit/>
          </a:bodyPr>
          <a:lstStyle/>
          <a:p>
            <a:pPr lvl="0" algn="ctr" defTabSz="1219170">
              <a:buClrTx/>
            </a:pPr>
            <a:r>
              <a:rPr lang="vi-VN" sz="3200" b="1" kern="1200">
                <a:solidFill>
                  <a:prstClr val="white"/>
                </a:solidFill>
                <a:latin typeface="UTM Avo" panose="02040603050506020204" pitchFamily="18" charset="0"/>
                <a:ea typeface="+mn-ea"/>
              </a:rPr>
              <a:t>Câu 2: </a:t>
            </a:r>
            <a:r>
              <a:rPr lang="vi-VN" sz="3200" kern="1200">
                <a:solidFill>
                  <a:prstClr val="white"/>
                </a:solidFill>
                <a:latin typeface="UTM Avo" panose="02040603050506020204" pitchFamily="18" charset="0"/>
                <a:ea typeface="+mn-ea"/>
              </a:rPr>
              <a:t>Lực tiếp xúc xuất hiện trong trường hợp nào sau đây?</a:t>
            </a: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16088"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rPr>
              <a:t>ĐÚNG RỒI</a:t>
            </a:r>
          </a:p>
        </p:txBody>
      </p:sp>
      <p:sp>
        <p:nvSpPr>
          <p:cNvPr id="33" name="Rounded Rectangle 32"/>
          <p:cNvSpPr/>
          <p:nvPr/>
        </p:nvSpPr>
        <p:spPr>
          <a:xfrm>
            <a:off x="203731" y="2039938"/>
            <a:ext cx="2878911"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A. </a:t>
            </a:r>
            <a:r>
              <a:rPr lang="vi-VN" sz="2133" kern="1200" dirty="0">
                <a:solidFill>
                  <a:srgbClr val="0000FF"/>
                </a:solidFill>
                <a:latin typeface="UTM Avo" panose="02040603050506020204" pitchFamily="18" charset="0"/>
              </a:rPr>
              <a:t>Một hành tinh trong chuyển động xung quanh một ngôi sao.</a:t>
            </a:r>
          </a:p>
        </p:txBody>
      </p:sp>
      <p:sp>
        <p:nvSpPr>
          <p:cNvPr id="44" name="Rounded Rectangle 43"/>
          <p:cNvSpPr/>
          <p:nvPr/>
        </p:nvSpPr>
        <p:spPr>
          <a:xfrm>
            <a:off x="3241024" y="2099158"/>
            <a:ext cx="2881308"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B. </a:t>
            </a:r>
            <a:r>
              <a:rPr lang="vi-VN" sz="2133" kern="1200">
                <a:solidFill>
                  <a:srgbClr val="0000FF"/>
                </a:solidFill>
                <a:latin typeface="UTM Avo" panose="02040603050506020204" pitchFamily="18" charset="0"/>
              </a:rPr>
              <a:t>Một vận động viên nhảy dù rơi trên không trung.</a:t>
            </a:r>
          </a:p>
        </p:txBody>
      </p:sp>
      <p:sp>
        <p:nvSpPr>
          <p:cNvPr id="45" name="Rounded Rectangle 44"/>
          <p:cNvSpPr/>
          <p:nvPr/>
        </p:nvSpPr>
        <p:spPr>
          <a:xfrm>
            <a:off x="6252808" y="2073670"/>
            <a:ext cx="2773127"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C. </a:t>
            </a:r>
            <a:r>
              <a:rPr lang="vi-VN" sz="2133" kern="1200" dirty="0">
                <a:solidFill>
                  <a:srgbClr val="0000FF"/>
                </a:solidFill>
                <a:latin typeface="UTM Avo" panose="02040603050506020204" pitchFamily="18" charset="0"/>
              </a:rPr>
              <a:t>Thủ môn bắt được bóng trước khung thành.</a:t>
            </a:r>
          </a:p>
        </p:txBody>
      </p:sp>
      <p:sp>
        <p:nvSpPr>
          <p:cNvPr id="46" name="Rounded Rectangle 45"/>
          <p:cNvSpPr/>
          <p:nvPr/>
        </p:nvSpPr>
        <p:spPr>
          <a:xfrm>
            <a:off x="9139431" y="2039938"/>
            <a:ext cx="2751645"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D. </a:t>
            </a:r>
            <a:r>
              <a:rPr lang="vi-VN" sz="2133" kern="1200">
                <a:solidFill>
                  <a:srgbClr val="0000FF"/>
                </a:solidFill>
                <a:latin typeface="UTM Avo" panose="02040603050506020204" pitchFamily="18" charset="0"/>
              </a:rPr>
              <a:t>Quả táo rơi từ trên cây xuống.</a:t>
            </a: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03201"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xmlns="" id="{1F9662C5-19E2-57F1-A462-479CD2520AE0}"/>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xmlns="" id="{736E44D3-F3F8-3EC9-BF12-E77608E0431C}"/>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xmlns="" id="{8CEE230A-3DDE-ECB7-5C66-48966C71991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xmlns="" id="{42198ABF-A3F9-36C8-9FA0-659AFE71B37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267728" y="6682775"/>
            <a:ext cx="812800" cy="812800"/>
          </a:xfrm>
          <a:prstGeom prst="rect">
            <a:avLst/>
          </a:prstGeom>
        </p:spPr>
      </p:pic>
    </p:spTree>
    <p:extLst>
      <p:ext uri="{BB962C8B-B14F-4D97-AF65-F5344CB8AC3E}">
        <p14:creationId xmlns:p14="http://schemas.microsoft.com/office/powerpoint/2010/main" val="3240074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28"/>
                                        </p:tgtEl>
                                        <p:attrNameLst>
                                          <p:attrName>r</p:attrName>
                                        </p:attrNameLst>
                                      </p:cBhvr>
                                    </p:animRot>
                                    <p:animRot by="-240000">
                                      <p:cBhvr>
                                        <p:cTn id="36" dur="600" fill="hold">
                                          <p:stCondLst>
                                            <p:cond delay="600"/>
                                          </p:stCondLst>
                                        </p:cTn>
                                        <p:tgtEl>
                                          <p:spTgt spid="28"/>
                                        </p:tgtEl>
                                        <p:attrNameLst>
                                          <p:attrName>r</p:attrName>
                                        </p:attrNameLst>
                                      </p:cBhvr>
                                    </p:animRot>
                                    <p:animRot by="240000">
                                      <p:cBhvr>
                                        <p:cTn id="37" dur="600" fill="hold">
                                          <p:stCondLst>
                                            <p:cond delay="1200"/>
                                          </p:stCondLst>
                                        </p:cTn>
                                        <p:tgtEl>
                                          <p:spTgt spid="28"/>
                                        </p:tgtEl>
                                        <p:attrNameLst>
                                          <p:attrName>r</p:attrName>
                                        </p:attrNameLst>
                                      </p:cBhvr>
                                    </p:animRot>
                                    <p:animRot by="-240000">
                                      <p:cBhvr>
                                        <p:cTn id="38" dur="600" fill="hold">
                                          <p:stCondLst>
                                            <p:cond delay="1800"/>
                                          </p:stCondLst>
                                        </p:cTn>
                                        <p:tgtEl>
                                          <p:spTgt spid="28"/>
                                        </p:tgtEl>
                                        <p:attrNameLst>
                                          <p:attrName>r</p:attrName>
                                        </p:attrNameLst>
                                      </p:cBhvr>
                                    </p:animRot>
                                    <p:animRot by="120000">
                                      <p:cBhvr>
                                        <p:cTn id="39" dur="600" fill="hold">
                                          <p:stCondLst>
                                            <p:cond delay="2400"/>
                                          </p:stCondLst>
                                        </p:cTn>
                                        <p:tgtEl>
                                          <p:spTgt spid="28"/>
                                        </p:tgtEl>
                                        <p:attrNameLst>
                                          <p:attrName>r</p:attrName>
                                        </p:attrNameLst>
                                      </p:cBhvr>
                                    </p:animRot>
                                  </p:childTnLst>
                                </p:cTn>
                              </p:par>
                              <p:par>
                                <p:cTn id="40" presetID="1" presetClass="mediacall" presetSubtype="0" fill="hold" nodeType="withEffect">
                                  <p:stCondLst>
                                    <p:cond delay="0"/>
                                  </p:stCondLst>
                                  <p:childTnLst>
                                    <p:cmd type="call" cmd="playFrom(0.0)">
                                      <p:cBhvr>
                                        <p:cTn id="41" dur="2843" fill="hold"/>
                                        <p:tgtEl>
                                          <p:spTgt spid="5"/>
                                        </p:tgtEl>
                                      </p:cBhvr>
                                    </p:cmd>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26"/>
                                        </p:tgtEl>
                                        <p:attrNameLst>
                                          <p:attrName>r</p:attrName>
                                        </p:attrNameLst>
                                      </p:cBhvr>
                                    </p:animRot>
                                    <p:animRot by="-240000">
                                      <p:cBhvr>
                                        <p:cTn id="49" dur="600" fill="hold">
                                          <p:stCondLst>
                                            <p:cond delay="600"/>
                                          </p:stCondLst>
                                        </p:cTn>
                                        <p:tgtEl>
                                          <p:spTgt spid="26"/>
                                        </p:tgtEl>
                                        <p:attrNameLst>
                                          <p:attrName>r</p:attrName>
                                        </p:attrNameLst>
                                      </p:cBhvr>
                                    </p:animRot>
                                    <p:animRot by="240000">
                                      <p:cBhvr>
                                        <p:cTn id="50" dur="600" fill="hold">
                                          <p:stCondLst>
                                            <p:cond delay="1200"/>
                                          </p:stCondLst>
                                        </p:cTn>
                                        <p:tgtEl>
                                          <p:spTgt spid="26"/>
                                        </p:tgtEl>
                                        <p:attrNameLst>
                                          <p:attrName>r</p:attrName>
                                        </p:attrNameLst>
                                      </p:cBhvr>
                                    </p:animRot>
                                    <p:animRot by="-240000">
                                      <p:cBhvr>
                                        <p:cTn id="51" dur="600" fill="hold">
                                          <p:stCondLst>
                                            <p:cond delay="1800"/>
                                          </p:stCondLst>
                                        </p:cTn>
                                        <p:tgtEl>
                                          <p:spTgt spid="26"/>
                                        </p:tgtEl>
                                        <p:attrNameLst>
                                          <p:attrName>r</p:attrName>
                                        </p:attrNameLst>
                                      </p:cBhvr>
                                    </p:animRot>
                                    <p:animRot by="120000">
                                      <p:cBhvr>
                                        <p:cTn id="52" dur="600" fill="hold">
                                          <p:stCondLst>
                                            <p:cond delay="2400"/>
                                          </p:stCondLst>
                                        </p:cTn>
                                        <p:tgtEl>
                                          <p:spTgt spid="26"/>
                                        </p:tgtEl>
                                        <p:attrNameLst>
                                          <p:attrName>r</p:attrName>
                                        </p:attrNameLst>
                                      </p:cBhvr>
                                    </p:animRot>
                                  </p:childTnLst>
                                </p:cTn>
                              </p:par>
                              <p:par>
                                <p:cTn id="53" presetID="1" presetClass="mediacall" presetSubtype="0" fill="hold" nodeType="withEffect">
                                  <p:stCondLst>
                                    <p:cond delay="0"/>
                                  </p:stCondLst>
                                  <p:childTnLst>
                                    <p:cmd type="call" cmd="playFrom(0.0)">
                                      <p:cBhvr>
                                        <p:cTn id="54" dur="2843" fill="hold"/>
                                        <p:tgtEl>
                                          <p:spTgt spid="4"/>
                                        </p:tgtEl>
                                      </p:cBhvr>
                                    </p:cmd>
                                  </p:childTnLst>
                                </p:cTn>
                              </p:par>
                            </p:childTnLst>
                          </p:cTn>
                        </p:par>
                      </p:childTnLst>
                    </p:cTn>
                  </p:par>
                </p:childTnLst>
              </p:cTn>
              <p:nextCondLst>
                <p:cond evt="onClick" delay="0">
                  <p:tgtEl>
                    <p:spTgt spid="44"/>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par>
                                <p:cTn id="60" presetID="32" presetClass="emph" presetSubtype="0" repeatCount="indefinite" fill="hold" nodeType="withEffect">
                                  <p:stCondLst>
                                    <p:cond delay="0"/>
                                  </p:stCondLst>
                                  <p:childTnLst>
                                    <p:animRot by="120000">
                                      <p:cBhvr>
                                        <p:cTn id="61" dur="300" fill="hold">
                                          <p:stCondLst>
                                            <p:cond delay="0"/>
                                          </p:stCondLst>
                                        </p:cTn>
                                        <p:tgtEl>
                                          <p:spTgt spid="27"/>
                                        </p:tgtEl>
                                        <p:attrNameLst>
                                          <p:attrName>r</p:attrName>
                                        </p:attrNameLst>
                                      </p:cBhvr>
                                    </p:animRot>
                                    <p:animRot by="-240000">
                                      <p:cBhvr>
                                        <p:cTn id="62" dur="600" fill="hold">
                                          <p:stCondLst>
                                            <p:cond delay="600"/>
                                          </p:stCondLst>
                                        </p:cTn>
                                        <p:tgtEl>
                                          <p:spTgt spid="27"/>
                                        </p:tgtEl>
                                        <p:attrNameLst>
                                          <p:attrName>r</p:attrName>
                                        </p:attrNameLst>
                                      </p:cBhvr>
                                    </p:animRot>
                                    <p:animRot by="240000">
                                      <p:cBhvr>
                                        <p:cTn id="63" dur="600" fill="hold">
                                          <p:stCondLst>
                                            <p:cond delay="1200"/>
                                          </p:stCondLst>
                                        </p:cTn>
                                        <p:tgtEl>
                                          <p:spTgt spid="27"/>
                                        </p:tgtEl>
                                        <p:attrNameLst>
                                          <p:attrName>r</p:attrName>
                                        </p:attrNameLst>
                                      </p:cBhvr>
                                    </p:animRot>
                                    <p:animRot by="-240000">
                                      <p:cBhvr>
                                        <p:cTn id="64" dur="600" fill="hold">
                                          <p:stCondLst>
                                            <p:cond delay="1800"/>
                                          </p:stCondLst>
                                        </p:cTn>
                                        <p:tgtEl>
                                          <p:spTgt spid="27"/>
                                        </p:tgtEl>
                                        <p:attrNameLst>
                                          <p:attrName>r</p:attrName>
                                        </p:attrNameLst>
                                      </p:cBhvr>
                                    </p:animRot>
                                    <p:animRot by="120000">
                                      <p:cBhvr>
                                        <p:cTn id="65" dur="600" fill="hold">
                                          <p:stCondLst>
                                            <p:cond delay="2400"/>
                                          </p:stCondLst>
                                        </p:cTn>
                                        <p:tgtEl>
                                          <p:spTgt spid="27"/>
                                        </p:tgtEl>
                                        <p:attrNameLst>
                                          <p:attrName>r</p:attrName>
                                        </p:attrNameLst>
                                      </p:cBhvr>
                                    </p:animRot>
                                  </p:childTnLst>
                                </p:cTn>
                              </p:par>
                              <p:par>
                                <p:cTn id="66" presetID="1" presetClass="mediacall" presetSubtype="0" fill="hold" nodeType="withEffect">
                                  <p:stCondLst>
                                    <p:cond delay="0"/>
                                  </p:stCondLst>
                                  <p:childTnLst>
                                    <p:cmd type="call" cmd="playFrom(0.0)">
                                      <p:cBhvr>
                                        <p:cTn id="67" dur="2843" fill="hold"/>
                                        <p:tgtEl>
                                          <p:spTgt spid="2"/>
                                        </p:tgtEl>
                                      </p:cBhvr>
                                    </p:cmd>
                                  </p:childTnLst>
                                </p:cTn>
                              </p:par>
                            </p:childTnLst>
                          </p:cTn>
                        </p:par>
                      </p:childTnLst>
                    </p:cTn>
                  </p:par>
                </p:childTnLst>
              </p:cTn>
              <p:nextCondLst>
                <p:cond evt="onClick" delay="0">
                  <p:tgtEl>
                    <p:spTgt spid="46"/>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51"/>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200" fill="hold">
                                          <p:stCondLst>
                                            <p:cond delay="0"/>
                                          </p:stCondLst>
                                        </p:cTn>
                                        <p:tgtEl>
                                          <p:spTgt spid="2051"/>
                                        </p:tgtEl>
                                        <p:attrNameLst>
                                          <p:attrName>r</p:attrName>
                                        </p:attrNameLst>
                                      </p:cBhvr>
                                    </p:animRot>
                                    <p:animRot by="-240000">
                                      <p:cBhvr>
                                        <p:cTn id="75" dur="400" fill="hold">
                                          <p:stCondLst>
                                            <p:cond delay="400"/>
                                          </p:stCondLst>
                                        </p:cTn>
                                        <p:tgtEl>
                                          <p:spTgt spid="2051"/>
                                        </p:tgtEl>
                                        <p:attrNameLst>
                                          <p:attrName>r</p:attrName>
                                        </p:attrNameLst>
                                      </p:cBhvr>
                                    </p:animRot>
                                    <p:animRot by="240000">
                                      <p:cBhvr>
                                        <p:cTn id="76" dur="400" fill="hold">
                                          <p:stCondLst>
                                            <p:cond delay="800"/>
                                          </p:stCondLst>
                                        </p:cTn>
                                        <p:tgtEl>
                                          <p:spTgt spid="2051"/>
                                        </p:tgtEl>
                                        <p:attrNameLst>
                                          <p:attrName>r</p:attrName>
                                        </p:attrNameLst>
                                      </p:cBhvr>
                                    </p:animRot>
                                    <p:animRot by="-240000">
                                      <p:cBhvr>
                                        <p:cTn id="77" dur="400" fill="hold">
                                          <p:stCondLst>
                                            <p:cond delay="1200"/>
                                          </p:stCondLst>
                                        </p:cTn>
                                        <p:tgtEl>
                                          <p:spTgt spid="2051"/>
                                        </p:tgtEl>
                                        <p:attrNameLst>
                                          <p:attrName>r</p:attrName>
                                        </p:attrNameLst>
                                      </p:cBhvr>
                                    </p:animRot>
                                    <p:animRot by="120000">
                                      <p:cBhvr>
                                        <p:cTn id="78" dur="400" fill="hold">
                                          <p:stCondLst>
                                            <p:cond delay="1600"/>
                                          </p:stCondLst>
                                        </p:cTn>
                                        <p:tgtEl>
                                          <p:spTgt spid="2051"/>
                                        </p:tgtEl>
                                        <p:attrNameLst>
                                          <p:attrName>r</p:attrName>
                                        </p:attrNameLst>
                                      </p:cBhvr>
                                    </p:animRot>
                                  </p:childTnLst>
                                  <p:subTnLst>
                                    <p:audio>
                                      <p:cMediaNode>
                                        <p:cTn display="0" masterRel="sameClick">
                                          <p:stCondLst>
                                            <p:cond evt="begin" delay="0">
                                              <p:tn val="73"/>
                                            </p:cond>
                                          </p:stCondLst>
                                          <p:endCondLst>
                                            <p:cond evt="onStopAudio" delay="0">
                                              <p:tgtEl>
                                                <p:sldTgt/>
                                              </p:tgtEl>
                                            </p:cond>
                                          </p:endCondLst>
                                        </p:cTn>
                                        <p:tgtEl>
                                          <p:sndTgt r:embed="rId6" name="applause.wav"/>
                                        </p:tgtEl>
                                      </p:cMediaNode>
                                    </p:audio>
                                  </p:sub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26" presetClass="emph" presetSubtype="0" repeatCount="3000" fill="hold" grpId="1" nodeType="withEffect">
                                  <p:stCondLst>
                                    <p:cond delay="0"/>
                                  </p:stCondLst>
                                  <p:childTnLst>
                                    <p:animEffect transition="out" filter="fade">
                                      <p:cBhvr>
                                        <p:cTn id="82" dur="500" tmFilter="0, 0; .2, .5; .8, .5; 1, 0"/>
                                        <p:tgtEl>
                                          <p:spTgt spid="32"/>
                                        </p:tgtEl>
                                      </p:cBhvr>
                                    </p:animEffect>
                                    <p:animScale>
                                      <p:cBhvr>
                                        <p:cTn id="83" dur="250" autoRev="1" fill="hold"/>
                                        <p:tgtEl>
                                          <p:spTgt spid="32"/>
                                        </p:tgtEl>
                                      </p:cBhvr>
                                      <p:by x="105000" y="105000"/>
                                    </p:animScale>
                                  </p:childTnLst>
                                </p:cTn>
                              </p:par>
                              <p:par>
                                <p:cTn id="84" presetID="1" presetClass="exit" presetSubtype="0" fill="hold" grpId="2" nodeType="withEffect">
                                  <p:stCondLst>
                                    <p:cond delay="2500"/>
                                  </p:stCondLst>
                                  <p:childTnLst>
                                    <p:set>
                                      <p:cBhvr>
                                        <p:cTn id="8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3"/>
                </p:tgtEl>
              </p:cMediaNode>
            </p:audio>
            <p:audio>
              <p:cMediaNode vol="80000">
                <p:cTn id="88" fill="hold" display="0">
                  <p:stCondLst>
                    <p:cond delay="indefinite"/>
                  </p:stCondLst>
                  <p:endCondLst>
                    <p:cond evt="onStopAudio" delay="0">
                      <p:tgtEl>
                        <p:sldTgt/>
                      </p:tgtEl>
                    </p:cond>
                  </p:endCondLst>
                </p:cTn>
                <p:tgtEl>
                  <p:spTgt spid="4"/>
                </p:tgtEl>
              </p:cMediaNode>
            </p:audio>
            <p:audio>
              <p:cMediaNode vol="80000">
                <p:cTn id="89" fill="hold" display="0">
                  <p:stCondLst>
                    <p:cond delay="indefinite"/>
                  </p:stCondLst>
                  <p:endCondLst>
                    <p:cond evt="onStopAudio" delay="0">
                      <p:tgtEl>
                        <p:sldTgt/>
                      </p:tgtEl>
                    </p:cond>
                  </p:endCondLst>
                </p:cTn>
                <p:tgtEl>
                  <p:spTgt spid="5"/>
                </p:tgtEl>
              </p:cMediaNode>
            </p:audio>
          </p:childTnLst>
        </p:cTn>
      </p:par>
    </p:tnLst>
    <p:bldLst>
      <p:bldP spid="30" grpId="0"/>
      <p:bldP spid="32" grpId="0" animBg="1"/>
      <p:bldP spid="32" grpId="1" animBg="1"/>
      <p:bldP spid="32" grpId="2" animBg="1"/>
      <p:bldP spid="33" grpId="0" animBg="1"/>
      <p:bldP spid="44" grpId="0" animBg="1"/>
      <p:bldP spid="45"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754329" y="834460"/>
            <a:ext cx="6415484" cy="954107"/>
          </a:xfrm>
          <a:prstGeom prst="rect">
            <a:avLst/>
          </a:prstGeom>
          <a:noFill/>
        </p:spPr>
        <p:txBody>
          <a:bodyPr wrap="square" rtlCol="0">
            <a:spAutoFit/>
          </a:bodyPr>
          <a:lstStyle/>
          <a:p>
            <a:pPr lvl="0" algn="ctr" defTabSz="1219170">
              <a:buClrTx/>
            </a:pPr>
            <a:r>
              <a:rPr lang="en-US" sz="2800" b="1" kern="1200">
                <a:solidFill>
                  <a:prstClr val="white"/>
                </a:solidFill>
                <a:latin typeface="UTM Avo" panose="02040603050506020204" pitchFamily="18" charset="0"/>
                <a:ea typeface="+mn-ea"/>
              </a:rPr>
              <a:t>Câu 3: </a:t>
            </a:r>
            <a:r>
              <a:rPr lang="en-US" sz="2800" kern="1200">
                <a:solidFill>
                  <a:prstClr val="white"/>
                </a:solidFill>
                <a:latin typeface="UTM Avo" panose="02040603050506020204" pitchFamily="18" charset="0"/>
                <a:ea typeface="+mn-ea"/>
              </a:rPr>
              <a:t>Lực nào sau đây là lực không tiếp xúc?</a:t>
            </a: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198375"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rPr>
              <a:t>ĐÚNG RỒI</a:t>
            </a:r>
          </a:p>
        </p:txBody>
      </p:sp>
      <p:sp>
        <p:nvSpPr>
          <p:cNvPr id="44" name="Rounded Rectangle 43"/>
          <p:cNvSpPr/>
          <p:nvPr/>
        </p:nvSpPr>
        <p:spPr>
          <a:xfrm>
            <a:off x="286552" y="2384823"/>
            <a:ext cx="2709543"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000" b="0" i="0" u="none" strike="noStrike" kern="1200" cap="none" spc="0" normalizeH="0" baseline="0" noProof="0">
                <a:ln>
                  <a:noFill/>
                </a:ln>
                <a:solidFill>
                  <a:srgbClr val="0000FF"/>
                </a:solidFill>
                <a:effectLst/>
                <a:uLnTx/>
                <a:uFillTx/>
                <a:latin typeface="UTM Avo" panose="02040603050506020204" pitchFamily="18" charset="0"/>
                <a:sym typeface="Arial"/>
              </a:rPr>
              <a:t>A. </a:t>
            </a:r>
            <a:r>
              <a:rPr lang="vi-VN" sz="2000" kern="1200">
                <a:solidFill>
                  <a:srgbClr val="0000FF"/>
                </a:solidFill>
                <a:latin typeface="UTM Avo" panose="02040603050506020204" pitchFamily="18" charset="0"/>
              </a:rPr>
              <a:t>Lực hút của Trái Đất tác dụng lên máy bay.</a:t>
            </a:r>
          </a:p>
        </p:txBody>
      </p:sp>
      <p:sp>
        <p:nvSpPr>
          <p:cNvPr id="45" name="Rounded Rectangle 44"/>
          <p:cNvSpPr/>
          <p:nvPr/>
        </p:nvSpPr>
        <p:spPr>
          <a:xfrm>
            <a:off x="3199295" y="2418555"/>
            <a:ext cx="2709543"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000"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B. </a:t>
            </a:r>
            <a:r>
              <a:rPr lang="vi-VN" sz="2000" kern="1200">
                <a:solidFill>
                  <a:srgbClr val="0000FF"/>
                </a:solidFill>
                <a:latin typeface="UTM Avo" panose="02040603050506020204" pitchFamily="18" charset="0"/>
              </a:rPr>
              <a:t>Lực đẩy của tay người lên cánh cửa sổ khi mở.</a:t>
            </a:r>
          </a:p>
        </p:txBody>
      </p:sp>
      <p:sp>
        <p:nvSpPr>
          <p:cNvPr id="46" name="Rounded Rectangle 45"/>
          <p:cNvSpPr/>
          <p:nvPr/>
        </p:nvSpPr>
        <p:spPr>
          <a:xfrm>
            <a:off x="6159667" y="2418555"/>
            <a:ext cx="2893408"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000"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C. </a:t>
            </a:r>
            <a:r>
              <a:rPr lang="vi-VN" sz="2000" kern="1200">
                <a:solidFill>
                  <a:srgbClr val="0000FF"/>
                </a:solidFill>
                <a:latin typeface="UTM Avo" panose="02040603050506020204" pitchFamily="18" charset="0"/>
              </a:rPr>
              <a:t>Lực của chân người tác dụng lên bậc thang khi đi bộ.</a:t>
            </a:r>
          </a:p>
        </p:txBody>
      </p:sp>
      <p:sp>
        <p:nvSpPr>
          <p:cNvPr id="47" name="Rounded Rectangle 46"/>
          <p:cNvSpPr/>
          <p:nvPr/>
        </p:nvSpPr>
        <p:spPr>
          <a:xfrm>
            <a:off x="9303904" y="2420430"/>
            <a:ext cx="2453086"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000"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D. </a:t>
            </a:r>
            <a:r>
              <a:rPr lang="pt-BR" sz="2000" kern="1200" dirty="0">
                <a:solidFill>
                  <a:srgbClr val="0000FF"/>
                </a:solidFill>
                <a:latin typeface="UTM Avo" panose="02040603050506020204" pitchFamily="18" charset="0"/>
              </a:rPr>
              <a:t>Lực của gió tác dụng lên cánh diều.</a:t>
            </a: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385234"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4" y="3762450"/>
            <a:ext cx="2709543" cy="3898582"/>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xmlns="" id="{B07CD3EC-84A8-8495-E2FC-645612AE736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xmlns="" id="{D5FDF05C-6431-3DA6-AA4B-14BD53289802}"/>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xmlns="" id="{30128296-B23B-1F6B-FB91-2D89C843EA4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xmlns="" id="{58D39E47-CDFC-8B5D-49BD-70202D665D3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267728" y="6682775"/>
            <a:ext cx="812800" cy="812800"/>
          </a:xfrm>
          <a:prstGeom prst="rect">
            <a:avLst/>
          </a:prstGeom>
        </p:spPr>
      </p:pic>
    </p:spTree>
    <p:extLst>
      <p:ext uri="{BB962C8B-B14F-4D97-AF65-F5344CB8AC3E}">
        <p14:creationId xmlns:p14="http://schemas.microsoft.com/office/powerpoint/2010/main" val="4007341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4"/>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1026"/>
                                        </p:tgtEl>
                                        <p:attrNameLst>
                                          <p:attrName>r</p:attrName>
                                        </p:attrNameLst>
                                      </p:cBhvr>
                                    </p:animRot>
                                    <p:animRot by="-240000">
                                      <p:cBhvr>
                                        <p:cTn id="36" dur="400" fill="hold">
                                          <p:stCondLst>
                                            <p:cond delay="400"/>
                                          </p:stCondLst>
                                        </p:cTn>
                                        <p:tgtEl>
                                          <p:spTgt spid="1026"/>
                                        </p:tgtEl>
                                        <p:attrNameLst>
                                          <p:attrName>r</p:attrName>
                                        </p:attrNameLst>
                                      </p:cBhvr>
                                    </p:animRot>
                                    <p:animRot by="240000">
                                      <p:cBhvr>
                                        <p:cTn id="37" dur="400" fill="hold">
                                          <p:stCondLst>
                                            <p:cond delay="800"/>
                                          </p:stCondLst>
                                        </p:cTn>
                                        <p:tgtEl>
                                          <p:spTgt spid="1026"/>
                                        </p:tgtEl>
                                        <p:attrNameLst>
                                          <p:attrName>r</p:attrName>
                                        </p:attrNameLst>
                                      </p:cBhvr>
                                    </p:animRot>
                                    <p:animRot by="-240000">
                                      <p:cBhvr>
                                        <p:cTn id="38" dur="400" fill="hold">
                                          <p:stCondLst>
                                            <p:cond delay="1200"/>
                                          </p:stCondLst>
                                        </p:cTn>
                                        <p:tgtEl>
                                          <p:spTgt spid="1026"/>
                                        </p:tgtEl>
                                        <p:attrNameLst>
                                          <p:attrName>r</p:attrName>
                                        </p:attrNameLst>
                                      </p:cBhvr>
                                    </p:animRot>
                                    <p:animRot by="120000">
                                      <p:cBhvr>
                                        <p:cTn id="39" dur="400" fill="hold">
                                          <p:stCondLst>
                                            <p:cond delay="1600"/>
                                          </p:stCondLst>
                                        </p:cTn>
                                        <p:tgtEl>
                                          <p:spTgt spid="102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6" name="applause.wav"/>
                                        </p:tgtEl>
                                      </p:cMediaNode>
                                    </p:audio>
                                  </p:subTnLst>
                                </p:cTn>
                              </p:par>
                              <p:par>
                                <p:cTn id="40" presetID="1"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26" presetClass="emph" presetSubtype="0" repeatCount="3000" fill="hold" grpId="1" nodeType="withEffect">
                                  <p:stCondLst>
                                    <p:cond delay="0"/>
                                  </p:stCondLst>
                                  <p:childTnLst>
                                    <p:animEffect transition="out" filter="fade">
                                      <p:cBhvr>
                                        <p:cTn id="43" dur="500" tmFilter="0, 0; .2, .5; .8, .5; 1, 0"/>
                                        <p:tgtEl>
                                          <p:spTgt spid="33"/>
                                        </p:tgtEl>
                                      </p:cBhvr>
                                    </p:animEffect>
                                    <p:animScale>
                                      <p:cBhvr>
                                        <p:cTn id="44" dur="250" autoRev="1" fill="hold"/>
                                        <p:tgtEl>
                                          <p:spTgt spid="33"/>
                                        </p:tgtEl>
                                      </p:cBhvr>
                                      <p:by x="105000" y="105000"/>
                                    </p:animScale>
                                  </p:childTnLst>
                                </p:cTn>
                              </p:par>
                              <p:par>
                                <p:cTn id="45" presetID="1" presetClass="exit" presetSubtype="0" fill="hold" grpId="2" nodeType="withEffect">
                                  <p:stCondLst>
                                    <p:cond delay="250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32" presetClass="emph" presetSubtype="0" repeatCount="indefinite" fill="hold" nodeType="withEffect">
                                  <p:stCondLst>
                                    <p:cond delay="0"/>
                                  </p:stCondLst>
                                  <p:childTnLst>
                                    <p:animRot by="120000">
                                      <p:cBhvr>
                                        <p:cTn id="53" dur="300" fill="hold">
                                          <p:stCondLst>
                                            <p:cond delay="0"/>
                                          </p:stCondLst>
                                        </p:cTn>
                                        <p:tgtEl>
                                          <p:spTgt spid="24"/>
                                        </p:tgtEl>
                                        <p:attrNameLst>
                                          <p:attrName>r</p:attrName>
                                        </p:attrNameLst>
                                      </p:cBhvr>
                                    </p:animRot>
                                    <p:animRot by="-240000">
                                      <p:cBhvr>
                                        <p:cTn id="54" dur="600" fill="hold">
                                          <p:stCondLst>
                                            <p:cond delay="600"/>
                                          </p:stCondLst>
                                        </p:cTn>
                                        <p:tgtEl>
                                          <p:spTgt spid="24"/>
                                        </p:tgtEl>
                                        <p:attrNameLst>
                                          <p:attrName>r</p:attrName>
                                        </p:attrNameLst>
                                      </p:cBhvr>
                                    </p:animRot>
                                    <p:animRot by="240000">
                                      <p:cBhvr>
                                        <p:cTn id="55" dur="600" fill="hold">
                                          <p:stCondLst>
                                            <p:cond delay="1200"/>
                                          </p:stCondLst>
                                        </p:cTn>
                                        <p:tgtEl>
                                          <p:spTgt spid="24"/>
                                        </p:tgtEl>
                                        <p:attrNameLst>
                                          <p:attrName>r</p:attrName>
                                        </p:attrNameLst>
                                      </p:cBhvr>
                                    </p:animRot>
                                    <p:animRot by="-240000">
                                      <p:cBhvr>
                                        <p:cTn id="56" dur="600" fill="hold">
                                          <p:stCondLst>
                                            <p:cond delay="1800"/>
                                          </p:stCondLst>
                                        </p:cTn>
                                        <p:tgtEl>
                                          <p:spTgt spid="24"/>
                                        </p:tgtEl>
                                        <p:attrNameLst>
                                          <p:attrName>r</p:attrName>
                                        </p:attrNameLst>
                                      </p:cBhvr>
                                    </p:animRot>
                                    <p:animRot by="120000">
                                      <p:cBhvr>
                                        <p:cTn id="57" dur="600" fill="hold">
                                          <p:stCondLst>
                                            <p:cond delay="2400"/>
                                          </p:stCondLst>
                                        </p:cTn>
                                        <p:tgtEl>
                                          <p:spTgt spid="24"/>
                                        </p:tgtEl>
                                        <p:attrNameLst>
                                          <p:attrName>r</p:attrName>
                                        </p:attrNameLst>
                                      </p:cBhvr>
                                    </p:animRot>
                                  </p:childTnLst>
                                </p:cTn>
                              </p:par>
                              <p:par>
                                <p:cTn id="58" presetID="1" presetClass="mediacall" presetSubtype="0" fill="hold" nodeType="withEffect">
                                  <p:stCondLst>
                                    <p:cond delay="0"/>
                                  </p:stCondLst>
                                  <p:childTnLst>
                                    <p:cmd type="call" cmd="playFrom(0.0)">
                                      <p:cBhvr>
                                        <p:cTn id="59" dur="2843" fill="hold"/>
                                        <p:tgtEl>
                                          <p:spTgt spid="2"/>
                                        </p:tgtEl>
                                      </p:cBhvr>
                                    </p:cmd>
                                  </p:childTnLst>
                                </p:cTn>
                              </p:par>
                            </p:childTnLst>
                          </p:cTn>
                        </p:par>
                      </p:childTnLst>
                    </p:cTn>
                  </p:par>
                </p:childTnLst>
              </p:cTn>
              <p:nextCondLst>
                <p:cond evt="onClick" delay="0">
                  <p:tgtEl>
                    <p:spTgt spid="45"/>
                  </p:tgtEl>
                </p:cond>
              </p:nextCondLst>
            </p:seq>
            <p:seq concurrent="1" nextAc="seek">
              <p:cTn id="60" restart="whenNotActive" fill="hold" evtFilter="cancelBubble" nodeType="interactiveSeq">
                <p:stCondLst>
                  <p:cond evt="onClick" delay="0">
                    <p:tgtEl>
                      <p:spTgt spid="46"/>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23"/>
                                        </p:tgtEl>
                                        <p:attrNameLst>
                                          <p:attrName>r</p:attrName>
                                        </p:attrNameLst>
                                      </p:cBhvr>
                                    </p:animRot>
                                    <p:animRot by="-240000">
                                      <p:cBhvr>
                                        <p:cTn id="67" dur="600" fill="hold">
                                          <p:stCondLst>
                                            <p:cond delay="600"/>
                                          </p:stCondLst>
                                        </p:cTn>
                                        <p:tgtEl>
                                          <p:spTgt spid="23"/>
                                        </p:tgtEl>
                                        <p:attrNameLst>
                                          <p:attrName>r</p:attrName>
                                        </p:attrNameLst>
                                      </p:cBhvr>
                                    </p:animRot>
                                    <p:animRot by="240000">
                                      <p:cBhvr>
                                        <p:cTn id="68" dur="600" fill="hold">
                                          <p:stCondLst>
                                            <p:cond delay="1200"/>
                                          </p:stCondLst>
                                        </p:cTn>
                                        <p:tgtEl>
                                          <p:spTgt spid="23"/>
                                        </p:tgtEl>
                                        <p:attrNameLst>
                                          <p:attrName>r</p:attrName>
                                        </p:attrNameLst>
                                      </p:cBhvr>
                                    </p:animRot>
                                    <p:animRot by="-240000">
                                      <p:cBhvr>
                                        <p:cTn id="69" dur="600" fill="hold">
                                          <p:stCondLst>
                                            <p:cond delay="1800"/>
                                          </p:stCondLst>
                                        </p:cTn>
                                        <p:tgtEl>
                                          <p:spTgt spid="23"/>
                                        </p:tgtEl>
                                        <p:attrNameLst>
                                          <p:attrName>r</p:attrName>
                                        </p:attrNameLst>
                                      </p:cBhvr>
                                    </p:animRot>
                                    <p:animRot by="120000">
                                      <p:cBhvr>
                                        <p:cTn id="70" dur="600" fill="hold">
                                          <p:stCondLst>
                                            <p:cond delay="2400"/>
                                          </p:stCondLst>
                                        </p:cTn>
                                        <p:tgtEl>
                                          <p:spTgt spid="23"/>
                                        </p:tgtEl>
                                        <p:attrNameLst>
                                          <p:attrName>r</p:attrName>
                                        </p:attrNameLst>
                                      </p:cBhvr>
                                    </p:animRot>
                                  </p:childTnLst>
                                </p:cTn>
                              </p:par>
                              <p:par>
                                <p:cTn id="71" presetID="1" presetClass="mediacall" presetSubtype="0" fill="hold" nodeType="withEffect">
                                  <p:stCondLst>
                                    <p:cond delay="0"/>
                                  </p:stCondLst>
                                  <p:childTnLst>
                                    <p:cmd type="call" cmd="playFrom(0.0)">
                                      <p:cBhvr>
                                        <p:cTn id="72" dur="2843" fill="hold"/>
                                        <p:tgtEl>
                                          <p:spTgt spid="5"/>
                                        </p:tgtEl>
                                      </p:cBhvr>
                                    </p:cmd>
                                  </p:childTnLst>
                                </p:cTn>
                              </p:par>
                            </p:childTnLst>
                          </p:cTn>
                        </p:par>
                      </p:childTnLst>
                    </p:cTn>
                  </p:par>
                </p:childTnLst>
              </p:cTn>
              <p:nextCondLst>
                <p:cond evt="onClick" delay="0">
                  <p:tgtEl>
                    <p:spTgt spid="46"/>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childTnLst>
                                </p:cTn>
                              </p:par>
                              <p:par>
                                <p:cTn id="78" presetID="32" presetClass="emph" presetSubtype="0" repeatCount="indefinite" fill="hold" nodeType="withEffect">
                                  <p:stCondLst>
                                    <p:cond delay="0"/>
                                  </p:stCondLst>
                                  <p:childTnLst>
                                    <p:animRot by="120000">
                                      <p:cBhvr>
                                        <p:cTn id="79" dur="300" fill="hold">
                                          <p:stCondLst>
                                            <p:cond delay="0"/>
                                          </p:stCondLst>
                                        </p:cTn>
                                        <p:tgtEl>
                                          <p:spTgt spid="22"/>
                                        </p:tgtEl>
                                        <p:attrNameLst>
                                          <p:attrName>r</p:attrName>
                                        </p:attrNameLst>
                                      </p:cBhvr>
                                    </p:animRot>
                                    <p:animRot by="-240000">
                                      <p:cBhvr>
                                        <p:cTn id="80" dur="600" fill="hold">
                                          <p:stCondLst>
                                            <p:cond delay="600"/>
                                          </p:stCondLst>
                                        </p:cTn>
                                        <p:tgtEl>
                                          <p:spTgt spid="22"/>
                                        </p:tgtEl>
                                        <p:attrNameLst>
                                          <p:attrName>r</p:attrName>
                                        </p:attrNameLst>
                                      </p:cBhvr>
                                    </p:animRot>
                                    <p:animRot by="240000">
                                      <p:cBhvr>
                                        <p:cTn id="81" dur="600" fill="hold">
                                          <p:stCondLst>
                                            <p:cond delay="1200"/>
                                          </p:stCondLst>
                                        </p:cTn>
                                        <p:tgtEl>
                                          <p:spTgt spid="22"/>
                                        </p:tgtEl>
                                        <p:attrNameLst>
                                          <p:attrName>r</p:attrName>
                                        </p:attrNameLst>
                                      </p:cBhvr>
                                    </p:animRot>
                                    <p:animRot by="-240000">
                                      <p:cBhvr>
                                        <p:cTn id="82" dur="600" fill="hold">
                                          <p:stCondLst>
                                            <p:cond delay="1800"/>
                                          </p:stCondLst>
                                        </p:cTn>
                                        <p:tgtEl>
                                          <p:spTgt spid="22"/>
                                        </p:tgtEl>
                                        <p:attrNameLst>
                                          <p:attrName>r</p:attrName>
                                        </p:attrNameLst>
                                      </p:cBhvr>
                                    </p:animRot>
                                    <p:animRot by="120000">
                                      <p:cBhvr>
                                        <p:cTn id="83" dur="600" fill="hold">
                                          <p:stCondLst>
                                            <p:cond delay="2400"/>
                                          </p:stCondLst>
                                        </p:cTn>
                                        <p:tgtEl>
                                          <p:spTgt spid="22"/>
                                        </p:tgtEl>
                                        <p:attrNameLst>
                                          <p:attrName>r</p:attrName>
                                        </p:attrNameLst>
                                      </p:cBhvr>
                                    </p:animRot>
                                  </p:childTnLst>
                                </p:cTn>
                              </p:par>
                              <p:par>
                                <p:cTn id="84" presetID="1" presetClass="mediacall" presetSubtype="0" fill="hold" nodeType="withEffect">
                                  <p:stCondLst>
                                    <p:cond delay="0"/>
                                  </p:stCondLst>
                                  <p:childTnLst>
                                    <p:cmd type="call" cmd="playFrom(0.0)">
                                      <p:cBhvr>
                                        <p:cTn id="85" dur="2843" fill="hold"/>
                                        <p:tgtEl>
                                          <p:spTgt spid="4"/>
                                        </p:tgtEl>
                                      </p:cBhvr>
                                    </p:cmd>
                                  </p:childTnLst>
                                </p:cTn>
                              </p:par>
                            </p:childTnLst>
                          </p:cTn>
                        </p:par>
                      </p:childTnLst>
                    </p:cTn>
                  </p:par>
                </p:childTnLst>
              </p:cTn>
              <p:nextCondLst>
                <p:cond evt="onClick" delay="0">
                  <p:tgtEl>
                    <p:spTgt spid="47"/>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3"/>
                </p:tgtEl>
              </p:cMediaNode>
            </p:audio>
            <p:audio>
              <p:cMediaNode vol="80000">
                <p:cTn id="88" fill="hold" display="0">
                  <p:stCondLst>
                    <p:cond delay="indefinite"/>
                  </p:stCondLst>
                  <p:endCondLst>
                    <p:cond evt="onStopAudio" delay="0">
                      <p:tgtEl>
                        <p:sldTgt/>
                      </p:tgtEl>
                    </p:cond>
                  </p:endCondLst>
                </p:cTn>
                <p:tgtEl>
                  <p:spTgt spid="4"/>
                </p:tgtEl>
              </p:cMediaNode>
            </p:audio>
            <p:audio>
              <p:cMediaNode vol="80000">
                <p:cTn id="89" fill="hold" display="0">
                  <p:stCondLst>
                    <p:cond delay="indefinite"/>
                  </p:stCondLst>
                  <p:endCondLst>
                    <p:cond evt="onStopAudio" delay="0">
                      <p:tgtEl>
                        <p:sldTgt/>
                      </p:tgtEl>
                    </p:cond>
                  </p:endCondLst>
                </p:cTn>
                <p:tgtEl>
                  <p:spTgt spid="5"/>
                </p:tgtEl>
              </p:cMediaNode>
            </p:audio>
          </p:childTnLst>
        </p:cTn>
      </p:par>
    </p:tnLst>
    <p:bldLst>
      <p:bldP spid="31" grpId="0"/>
      <p:bldP spid="33" grpId="0" animBg="1"/>
      <p:bldP spid="33" grpId="1" animBg="1"/>
      <p:bldP spid="33" grpId="2" animBg="1"/>
      <p:bldP spid="44" grpId="0" animBg="1"/>
      <p:bldP spid="45" grpId="0" animBg="1"/>
      <p:bldP spid="46"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2283599" y="43352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9480777" y="457516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4085616" y="4181401"/>
            <a:ext cx="2032000" cy="2307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01600" y="-828882"/>
            <a:ext cx="7010400" cy="84234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89200" y="-85428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53275" y="-585195"/>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12000" y="-82888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36800" y="-2067742"/>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260559" y="400628"/>
            <a:ext cx="5602275" cy="1384995"/>
          </a:xfrm>
          <a:prstGeom prst="rect">
            <a:avLst/>
          </a:prstGeom>
          <a:noFill/>
        </p:spPr>
        <p:txBody>
          <a:bodyPr wrap="square" rtlCol="0">
            <a:spAutoFit/>
          </a:bodyPr>
          <a:lstStyle/>
          <a:p>
            <a:pPr lvl="0" algn="ctr" defTabSz="1219170">
              <a:buClrTx/>
            </a:pPr>
            <a:r>
              <a:rPr lang="vi-VN" sz="2800" b="1" kern="1200">
                <a:solidFill>
                  <a:prstClr val="white"/>
                </a:solidFill>
                <a:latin typeface="UTM Avo" panose="02040603050506020204" pitchFamily="18" charset="0"/>
              </a:rPr>
              <a:t>Câu 4: </a:t>
            </a:r>
            <a:r>
              <a:rPr lang="vi-VN" sz="2800" kern="1200">
                <a:solidFill>
                  <a:prstClr val="white"/>
                </a:solidFill>
                <a:latin typeface="UTM Avo" panose="02040603050506020204" pitchFamily="18" charset="0"/>
              </a:rPr>
              <a:t>Lực không tiếp xúc xuất hiện trong trường hợp nào sau đây?</a:t>
            </a:r>
          </a:p>
        </p:txBody>
      </p:sp>
      <p:sp>
        <p:nvSpPr>
          <p:cNvPr id="46" name="Rounded Rectangle 45"/>
          <p:cNvSpPr/>
          <p:nvPr/>
        </p:nvSpPr>
        <p:spPr>
          <a:xfrm>
            <a:off x="774239" y="2200064"/>
            <a:ext cx="2147904"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A. </a:t>
            </a:r>
            <a:r>
              <a:rPr lang="en-US" sz="2133" kern="1200" dirty="0" err="1">
                <a:solidFill>
                  <a:srgbClr val="0000FF"/>
                </a:solidFill>
                <a:latin typeface="UTM Avo" panose="02040603050506020204" pitchFamily="18" charset="0"/>
              </a:rPr>
              <a:t>Vận</a:t>
            </a:r>
            <a:r>
              <a:rPr lang="en-US" sz="2133" kern="1200" dirty="0">
                <a:solidFill>
                  <a:srgbClr val="0000FF"/>
                </a:solidFill>
                <a:latin typeface="UTM Avo" panose="02040603050506020204" pitchFamily="18" charset="0"/>
              </a:rPr>
              <a:t> </a:t>
            </a:r>
            <a:r>
              <a:rPr lang="en-US" sz="2133" kern="1200" dirty="0" err="1">
                <a:solidFill>
                  <a:srgbClr val="0000FF"/>
                </a:solidFill>
                <a:latin typeface="UTM Avo" panose="02040603050506020204" pitchFamily="18" charset="0"/>
              </a:rPr>
              <a:t>động</a:t>
            </a:r>
            <a:r>
              <a:rPr lang="en-US" sz="2133" kern="1200" dirty="0">
                <a:solidFill>
                  <a:srgbClr val="0000FF"/>
                </a:solidFill>
                <a:latin typeface="UTM Avo" panose="02040603050506020204" pitchFamily="18" charset="0"/>
              </a:rPr>
              <a:t> </a:t>
            </a:r>
            <a:r>
              <a:rPr lang="en-US" sz="2133" kern="1200" dirty="0" err="1">
                <a:solidFill>
                  <a:srgbClr val="0000FF"/>
                </a:solidFill>
                <a:latin typeface="UTM Avo" panose="02040603050506020204" pitchFamily="18" charset="0"/>
              </a:rPr>
              <a:t>viên</a:t>
            </a:r>
            <a:r>
              <a:rPr lang="en-US" sz="2133" kern="1200" dirty="0">
                <a:solidFill>
                  <a:srgbClr val="0000FF"/>
                </a:solidFill>
                <a:latin typeface="UTM Avo" panose="02040603050506020204" pitchFamily="18" charset="0"/>
              </a:rPr>
              <a:t> </a:t>
            </a:r>
            <a:r>
              <a:rPr lang="en-US" sz="2133" kern="1200" dirty="0" err="1">
                <a:solidFill>
                  <a:srgbClr val="0000FF"/>
                </a:solidFill>
                <a:latin typeface="UTM Avo" panose="02040603050506020204" pitchFamily="18" charset="0"/>
              </a:rPr>
              <a:t>nâng</a:t>
            </a:r>
            <a:r>
              <a:rPr lang="en-US" sz="2133" kern="1200" dirty="0">
                <a:solidFill>
                  <a:srgbClr val="0000FF"/>
                </a:solidFill>
                <a:latin typeface="UTM Avo" panose="02040603050506020204" pitchFamily="18" charset="0"/>
              </a:rPr>
              <a:t> </a:t>
            </a:r>
            <a:r>
              <a:rPr lang="en-US" sz="2133" kern="1200" dirty="0" err="1">
                <a:solidFill>
                  <a:srgbClr val="0000FF"/>
                </a:solidFill>
                <a:latin typeface="UTM Avo" panose="02040603050506020204" pitchFamily="18" charset="0"/>
              </a:rPr>
              <a:t>tạ</a:t>
            </a:r>
            <a:r>
              <a:rPr lang="en-US" sz="2133" kern="1200" dirty="0">
                <a:solidFill>
                  <a:srgbClr val="0000FF"/>
                </a:solidFill>
                <a:latin typeface="UTM Avo" panose="02040603050506020204" pitchFamily="18" charset="0"/>
              </a:rPr>
              <a:t>.</a:t>
            </a:r>
          </a:p>
        </p:txBody>
      </p:sp>
      <p:sp>
        <p:nvSpPr>
          <p:cNvPr id="47" name="Rounded Rectangle 46"/>
          <p:cNvSpPr/>
          <p:nvPr/>
        </p:nvSpPr>
        <p:spPr>
          <a:xfrm>
            <a:off x="3211786" y="2233796"/>
            <a:ext cx="2147904"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B. </a:t>
            </a:r>
            <a:r>
              <a:rPr lang="vi-VN" sz="2133" kern="1200" dirty="0">
                <a:solidFill>
                  <a:srgbClr val="0000FF"/>
                </a:solidFill>
                <a:latin typeface="UTM Avo" panose="02040603050506020204" pitchFamily="18" charset="0"/>
              </a:rPr>
              <a:t>Giọt mưa đang rơi.</a:t>
            </a:r>
          </a:p>
        </p:txBody>
      </p:sp>
      <p:sp>
        <p:nvSpPr>
          <p:cNvPr id="48" name="Rounded Rectangle 47"/>
          <p:cNvSpPr/>
          <p:nvPr/>
        </p:nvSpPr>
        <p:spPr>
          <a:xfrm>
            <a:off x="5766464" y="2233796"/>
            <a:ext cx="2779420"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C. </a:t>
            </a:r>
            <a:r>
              <a:rPr lang="vi-VN" sz="2133" kern="1200" dirty="0">
                <a:solidFill>
                  <a:srgbClr val="0000FF"/>
                </a:solidFill>
                <a:latin typeface="UTM Avo" panose="02040603050506020204" pitchFamily="18" charset="0"/>
              </a:rPr>
              <a:t>Người dọn hàng đẩy thùng hàng trên sàn.</a:t>
            </a:r>
            <a:endParaRPr kumimoji="0" lang="vi-VN"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endParaRPr>
          </a:p>
        </p:txBody>
      </p:sp>
      <p:sp>
        <p:nvSpPr>
          <p:cNvPr id="49" name="Rounded Rectangle 48"/>
          <p:cNvSpPr/>
          <p:nvPr/>
        </p:nvSpPr>
        <p:spPr>
          <a:xfrm>
            <a:off x="8835065" y="2200064"/>
            <a:ext cx="2506716"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D. </a:t>
            </a:r>
            <a:r>
              <a:rPr lang="vi-VN" sz="2133" kern="1200" dirty="0">
                <a:solidFill>
                  <a:srgbClr val="0000FF"/>
                </a:solidFill>
                <a:latin typeface="UTM Avo" panose="02040603050506020204" pitchFamily="18" charset="0"/>
              </a:rPr>
              <a:t>Bạn Na đóng đinh vào tường.</a:t>
            </a:r>
          </a:p>
        </p:txBody>
      </p:sp>
      <p:pic>
        <p:nvPicPr>
          <p:cNvPr id="50"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64800"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51" name="Explosion 1 50"/>
          <p:cNvSpPr/>
          <p:nvPr/>
        </p:nvSpPr>
        <p:spPr>
          <a:xfrm>
            <a:off x="6447696" y="3945049"/>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733" b="1" i="0" u="none" strike="noStrike" kern="120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rPr>
              <a:t>ĐÚNG RỒI</a:t>
            </a:r>
          </a:p>
        </p:txBody>
      </p:sp>
      <p:pic>
        <p:nvPicPr>
          <p:cNvPr id="3076" name="Picture 4" descr="C:\Users\ADMIN\Desktop\Bach tuyet\Blanca_Nieves.8.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1" descr="C:\Users\ADMIN\Desktop\Tai nguyen thiet ke tro choi\Bảng gỗ\Picture1 (2).png">
            <a:hlinkClick r:id="" action="ppaction://hlinkshowjump?jump=previousslide"/>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427567"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xmlns="" id="{CF72D9B6-BA7E-4BCA-BAF2-F998D957963B}"/>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xmlns="" id="{F64ADBE6-4C17-959E-4704-F648E6614B2B}"/>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xmlns="" id="{F87E2802-C5B8-AA33-7B04-6FA2552B0B8C}"/>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xmlns="" id="{906B01BF-E032-F6BF-E2AD-3AFA28CE6A7E}"/>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267728" y="6682775"/>
            <a:ext cx="812800" cy="812800"/>
          </a:xfrm>
          <a:prstGeom prst="rect">
            <a:avLst/>
          </a:prstGeom>
        </p:spPr>
      </p:pic>
      <p:sp>
        <p:nvSpPr>
          <p:cNvPr id="10" name="Rounded Rectangle 48">
            <a:extLst>
              <a:ext uri="{FF2B5EF4-FFF2-40B4-BE49-F238E27FC236}">
                <a16:creationId xmlns:a16="http://schemas.microsoft.com/office/drawing/2014/main" xmlns="" id="{AC6CB676-FA19-CE02-14BE-8E5E2240EB98}"/>
              </a:ext>
            </a:extLst>
          </p:cNvPr>
          <p:cNvSpPr/>
          <p:nvPr/>
        </p:nvSpPr>
        <p:spPr>
          <a:xfrm>
            <a:off x="8792191" y="2211241"/>
            <a:ext cx="2506716"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D. </a:t>
            </a:r>
            <a:r>
              <a:rPr lang="vi-VN" sz="2133" kern="1200" dirty="0">
                <a:solidFill>
                  <a:srgbClr val="0000FF"/>
                </a:solidFill>
                <a:latin typeface="UTM Avo" panose="02040603050506020204" pitchFamily="18" charset="0"/>
              </a:rPr>
              <a:t>Bạn Na đóng đinh vào tường.</a:t>
            </a:r>
          </a:p>
        </p:txBody>
      </p:sp>
    </p:spTree>
    <p:extLst>
      <p:ext uri="{BB962C8B-B14F-4D97-AF65-F5344CB8AC3E}">
        <p14:creationId xmlns:p14="http://schemas.microsoft.com/office/powerpoint/2010/main" val="3937146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32" presetClass="emph" presetSubtype="0" repeatCount="indefinite" fill="hold" nodeType="withEffect">
                                  <p:stCondLst>
                                    <p:cond delay="0"/>
                                  </p:stCondLst>
                                  <p:childTnLst>
                                    <p:animRot by="120000">
                                      <p:cBhvr>
                                        <p:cTn id="40" dur="300" fill="hold">
                                          <p:stCondLst>
                                            <p:cond delay="0"/>
                                          </p:stCondLst>
                                        </p:cTn>
                                        <p:tgtEl>
                                          <p:spTgt spid="22"/>
                                        </p:tgtEl>
                                        <p:attrNameLst>
                                          <p:attrName>r</p:attrName>
                                        </p:attrNameLst>
                                      </p:cBhvr>
                                    </p:animRot>
                                    <p:animRot by="-240000">
                                      <p:cBhvr>
                                        <p:cTn id="41" dur="600" fill="hold">
                                          <p:stCondLst>
                                            <p:cond delay="600"/>
                                          </p:stCondLst>
                                        </p:cTn>
                                        <p:tgtEl>
                                          <p:spTgt spid="22"/>
                                        </p:tgtEl>
                                        <p:attrNameLst>
                                          <p:attrName>r</p:attrName>
                                        </p:attrNameLst>
                                      </p:cBhvr>
                                    </p:animRot>
                                    <p:animRot by="240000">
                                      <p:cBhvr>
                                        <p:cTn id="42" dur="600" fill="hold">
                                          <p:stCondLst>
                                            <p:cond delay="1200"/>
                                          </p:stCondLst>
                                        </p:cTn>
                                        <p:tgtEl>
                                          <p:spTgt spid="22"/>
                                        </p:tgtEl>
                                        <p:attrNameLst>
                                          <p:attrName>r</p:attrName>
                                        </p:attrNameLst>
                                      </p:cBhvr>
                                    </p:animRot>
                                    <p:animRot by="-240000">
                                      <p:cBhvr>
                                        <p:cTn id="43" dur="600" fill="hold">
                                          <p:stCondLst>
                                            <p:cond delay="1800"/>
                                          </p:stCondLst>
                                        </p:cTn>
                                        <p:tgtEl>
                                          <p:spTgt spid="22"/>
                                        </p:tgtEl>
                                        <p:attrNameLst>
                                          <p:attrName>r</p:attrName>
                                        </p:attrNameLst>
                                      </p:cBhvr>
                                    </p:animRot>
                                    <p:animRot by="120000">
                                      <p:cBhvr>
                                        <p:cTn id="44" dur="600" fill="hold">
                                          <p:stCondLst>
                                            <p:cond delay="2400"/>
                                          </p:stCondLst>
                                        </p:cTn>
                                        <p:tgtEl>
                                          <p:spTgt spid="22"/>
                                        </p:tgtEl>
                                        <p:attrNameLst>
                                          <p:attrName>r</p:attrName>
                                        </p:attrNameLst>
                                      </p:cBhvr>
                                    </p:animRot>
                                  </p:childTnLst>
                                </p:cTn>
                              </p:par>
                              <p:par>
                                <p:cTn id="45" presetID="1" presetClass="mediacall" presetSubtype="0" fill="hold" nodeType="withEffect">
                                  <p:stCondLst>
                                    <p:cond delay="0"/>
                                  </p:stCondLst>
                                  <p:childTnLst>
                                    <p:cmd type="call" cmd="playFrom(0.0)">
                                      <p:cBhvr>
                                        <p:cTn id="46" dur="2843" fill="hold"/>
                                        <p:tgtEl>
                                          <p:spTgt spid="2"/>
                                        </p:tgtEl>
                                      </p:cBhvr>
                                    </p:cmd>
                                  </p:childTnLst>
                                </p:cTn>
                              </p:par>
                            </p:childTnLst>
                          </p:cTn>
                        </p:par>
                      </p:childTnLst>
                    </p:cTn>
                  </p:par>
                </p:childTnLst>
              </p:cTn>
              <p:nextCondLst>
                <p:cond evt="onClick" delay="0">
                  <p:tgtEl>
                    <p:spTgt spid="46"/>
                  </p:tgtEl>
                </p:cond>
              </p:nextCondLst>
            </p:seq>
            <p:seq concurrent="1" nextAc="seek">
              <p:cTn id="47" restart="whenNotActive" fill="hold" evtFilter="cancelBubble" nodeType="interactiveSeq">
                <p:stCondLst>
                  <p:cond evt="onClick" delay="0">
                    <p:tgtEl>
                      <p:spTgt spid="49"/>
                    </p:tgtEl>
                  </p:cond>
                </p:stCondLst>
                <p:endSync evt="end" delay="0">
                  <p:rtn val="all"/>
                </p:endSync>
                <p:childTnLst>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32" presetClass="emph" presetSubtype="0" repeatCount="indefinite" fill="hold" nodeType="withEffect">
                                  <p:stCondLst>
                                    <p:cond delay="0"/>
                                  </p:stCondLst>
                                  <p:childTnLst>
                                    <p:animRot by="120000">
                                      <p:cBhvr>
                                        <p:cTn id="53" dur="300" fill="hold">
                                          <p:stCondLst>
                                            <p:cond delay="0"/>
                                          </p:stCondLst>
                                        </p:cTn>
                                        <p:tgtEl>
                                          <p:spTgt spid="24"/>
                                        </p:tgtEl>
                                        <p:attrNameLst>
                                          <p:attrName>r</p:attrName>
                                        </p:attrNameLst>
                                      </p:cBhvr>
                                    </p:animRot>
                                    <p:animRot by="-240000">
                                      <p:cBhvr>
                                        <p:cTn id="54" dur="600" fill="hold">
                                          <p:stCondLst>
                                            <p:cond delay="600"/>
                                          </p:stCondLst>
                                        </p:cTn>
                                        <p:tgtEl>
                                          <p:spTgt spid="24"/>
                                        </p:tgtEl>
                                        <p:attrNameLst>
                                          <p:attrName>r</p:attrName>
                                        </p:attrNameLst>
                                      </p:cBhvr>
                                    </p:animRot>
                                    <p:animRot by="240000">
                                      <p:cBhvr>
                                        <p:cTn id="55" dur="600" fill="hold">
                                          <p:stCondLst>
                                            <p:cond delay="1200"/>
                                          </p:stCondLst>
                                        </p:cTn>
                                        <p:tgtEl>
                                          <p:spTgt spid="24"/>
                                        </p:tgtEl>
                                        <p:attrNameLst>
                                          <p:attrName>r</p:attrName>
                                        </p:attrNameLst>
                                      </p:cBhvr>
                                    </p:animRot>
                                    <p:animRot by="-240000">
                                      <p:cBhvr>
                                        <p:cTn id="56" dur="600" fill="hold">
                                          <p:stCondLst>
                                            <p:cond delay="1800"/>
                                          </p:stCondLst>
                                        </p:cTn>
                                        <p:tgtEl>
                                          <p:spTgt spid="24"/>
                                        </p:tgtEl>
                                        <p:attrNameLst>
                                          <p:attrName>r</p:attrName>
                                        </p:attrNameLst>
                                      </p:cBhvr>
                                    </p:animRot>
                                    <p:animRot by="120000">
                                      <p:cBhvr>
                                        <p:cTn id="57" dur="600" fill="hold">
                                          <p:stCondLst>
                                            <p:cond delay="2400"/>
                                          </p:stCondLst>
                                        </p:cTn>
                                        <p:tgtEl>
                                          <p:spTgt spid="24"/>
                                        </p:tgtEl>
                                        <p:attrNameLst>
                                          <p:attrName>r</p:attrName>
                                        </p:attrNameLst>
                                      </p:cBhvr>
                                    </p:animRot>
                                  </p:childTnLst>
                                </p:cTn>
                              </p:par>
                              <p:par>
                                <p:cTn id="58" presetID="1" presetClass="mediacall" presetSubtype="0" fill="hold" nodeType="withEffect">
                                  <p:stCondLst>
                                    <p:cond delay="0"/>
                                  </p:stCondLst>
                                  <p:childTnLst>
                                    <p:cmd type="call" cmd="playFrom(0.0)">
                                      <p:cBhvr>
                                        <p:cTn id="59" dur="2843" fill="hold"/>
                                        <p:tgtEl>
                                          <p:spTgt spid="4"/>
                                        </p:tgtEl>
                                      </p:cBhvr>
                                    </p:cmd>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48"/>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23"/>
                                        </p:tgtEl>
                                        <p:attrNameLst>
                                          <p:attrName>r</p:attrName>
                                        </p:attrNameLst>
                                      </p:cBhvr>
                                    </p:animRot>
                                    <p:animRot by="-240000">
                                      <p:cBhvr>
                                        <p:cTn id="67" dur="600" fill="hold">
                                          <p:stCondLst>
                                            <p:cond delay="600"/>
                                          </p:stCondLst>
                                        </p:cTn>
                                        <p:tgtEl>
                                          <p:spTgt spid="23"/>
                                        </p:tgtEl>
                                        <p:attrNameLst>
                                          <p:attrName>r</p:attrName>
                                        </p:attrNameLst>
                                      </p:cBhvr>
                                    </p:animRot>
                                    <p:animRot by="240000">
                                      <p:cBhvr>
                                        <p:cTn id="68" dur="600" fill="hold">
                                          <p:stCondLst>
                                            <p:cond delay="1200"/>
                                          </p:stCondLst>
                                        </p:cTn>
                                        <p:tgtEl>
                                          <p:spTgt spid="23"/>
                                        </p:tgtEl>
                                        <p:attrNameLst>
                                          <p:attrName>r</p:attrName>
                                        </p:attrNameLst>
                                      </p:cBhvr>
                                    </p:animRot>
                                    <p:animRot by="-240000">
                                      <p:cBhvr>
                                        <p:cTn id="69" dur="600" fill="hold">
                                          <p:stCondLst>
                                            <p:cond delay="1800"/>
                                          </p:stCondLst>
                                        </p:cTn>
                                        <p:tgtEl>
                                          <p:spTgt spid="23"/>
                                        </p:tgtEl>
                                        <p:attrNameLst>
                                          <p:attrName>r</p:attrName>
                                        </p:attrNameLst>
                                      </p:cBhvr>
                                    </p:animRot>
                                    <p:animRot by="120000">
                                      <p:cBhvr>
                                        <p:cTn id="70" dur="600" fill="hold">
                                          <p:stCondLst>
                                            <p:cond delay="2400"/>
                                          </p:stCondLst>
                                        </p:cTn>
                                        <p:tgtEl>
                                          <p:spTgt spid="23"/>
                                        </p:tgtEl>
                                        <p:attrNameLst>
                                          <p:attrName>r</p:attrName>
                                        </p:attrNameLst>
                                      </p:cBhvr>
                                    </p:animRot>
                                  </p:childTnLst>
                                </p:cTn>
                              </p:par>
                              <p:par>
                                <p:cTn id="71" presetID="1" presetClass="mediacall" presetSubtype="0" fill="hold" nodeType="withEffect">
                                  <p:stCondLst>
                                    <p:cond delay="0"/>
                                  </p:stCondLst>
                                  <p:childTnLst>
                                    <p:cmd type="call" cmd="playFrom(0.0)">
                                      <p:cBhvr>
                                        <p:cTn id="72" dur="2843" fill="hold"/>
                                        <p:tgtEl>
                                          <p:spTgt spid="5"/>
                                        </p:tgtEl>
                                      </p:cBhvr>
                                    </p:cmd>
                                  </p:childTnLst>
                                </p:cTn>
                              </p:par>
                            </p:childTnLst>
                          </p:cTn>
                        </p:par>
                      </p:childTnLst>
                    </p:cTn>
                  </p:par>
                </p:childTnLst>
              </p:cTn>
              <p:nextCondLst>
                <p:cond evt="onClick" delay="0">
                  <p:tgtEl>
                    <p:spTgt spid="48"/>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par>
                                <p:cTn id="78" presetID="32" presetClass="emph" presetSubtype="0" repeatCount="indefinite" fill="hold" nodeType="withEffect">
                                  <p:stCondLst>
                                    <p:cond delay="0"/>
                                  </p:stCondLst>
                                  <p:childTnLst>
                                    <p:animRot by="120000">
                                      <p:cBhvr>
                                        <p:cTn id="79" dur="200" fill="hold">
                                          <p:stCondLst>
                                            <p:cond delay="0"/>
                                          </p:stCondLst>
                                        </p:cTn>
                                        <p:tgtEl>
                                          <p:spTgt spid="25"/>
                                        </p:tgtEl>
                                        <p:attrNameLst>
                                          <p:attrName>r</p:attrName>
                                        </p:attrNameLst>
                                      </p:cBhvr>
                                    </p:animRot>
                                    <p:animRot by="-240000">
                                      <p:cBhvr>
                                        <p:cTn id="80" dur="400" fill="hold">
                                          <p:stCondLst>
                                            <p:cond delay="400"/>
                                          </p:stCondLst>
                                        </p:cTn>
                                        <p:tgtEl>
                                          <p:spTgt spid="25"/>
                                        </p:tgtEl>
                                        <p:attrNameLst>
                                          <p:attrName>r</p:attrName>
                                        </p:attrNameLst>
                                      </p:cBhvr>
                                    </p:animRot>
                                    <p:animRot by="240000">
                                      <p:cBhvr>
                                        <p:cTn id="81" dur="400" fill="hold">
                                          <p:stCondLst>
                                            <p:cond delay="800"/>
                                          </p:stCondLst>
                                        </p:cTn>
                                        <p:tgtEl>
                                          <p:spTgt spid="25"/>
                                        </p:tgtEl>
                                        <p:attrNameLst>
                                          <p:attrName>r</p:attrName>
                                        </p:attrNameLst>
                                      </p:cBhvr>
                                    </p:animRot>
                                    <p:animRot by="-240000">
                                      <p:cBhvr>
                                        <p:cTn id="82" dur="400" fill="hold">
                                          <p:stCondLst>
                                            <p:cond delay="1200"/>
                                          </p:stCondLst>
                                        </p:cTn>
                                        <p:tgtEl>
                                          <p:spTgt spid="25"/>
                                        </p:tgtEl>
                                        <p:attrNameLst>
                                          <p:attrName>r</p:attrName>
                                        </p:attrNameLst>
                                      </p:cBhvr>
                                    </p:animRot>
                                    <p:animRot by="120000">
                                      <p:cBhvr>
                                        <p:cTn id="83" dur="400" fill="hold">
                                          <p:stCondLst>
                                            <p:cond delay="1600"/>
                                          </p:stCondLst>
                                        </p:cTn>
                                        <p:tgtEl>
                                          <p:spTgt spid="25"/>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applause.wav"/>
                                        </p:tgtEl>
                                      </p:cMediaNode>
                                    </p:audio>
                                  </p:subTnLst>
                                </p:cTn>
                              </p:par>
                              <p:par>
                                <p:cTn id="84" presetID="1" presetClass="entr" presetSubtype="0" fill="hold" grpId="0" nodeType="withEffect">
                                  <p:stCondLst>
                                    <p:cond delay="0"/>
                                  </p:stCondLst>
                                  <p:childTnLst>
                                    <p:set>
                                      <p:cBhvr>
                                        <p:cTn id="85" dur="1" fill="hold">
                                          <p:stCondLst>
                                            <p:cond delay="0"/>
                                          </p:stCondLst>
                                        </p:cTn>
                                        <p:tgtEl>
                                          <p:spTgt spid="51"/>
                                        </p:tgtEl>
                                        <p:attrNameLst>
                                          <p:attrName>style.visibility</p:attrName>
                                        </p:attrNameLst>
                                      </p:cBhvr>
                                      <p:to>
                                        <p:strVal val="visible"/>
                                      </p:to>
                                    </p:set>
                                  </p:childTnLst>
                                </p:cTn>
                              </p:par>
                              <p:par>
                                <p:cTn id="86" presetID="26" presetClass="emph" presetSubtype="0" repeatCount="3000" fill="hold" grpId="1" nodeType="withEffect">
                                  <p:stCondLst>
                                    <p:cond delay="0"/>
                                  </p:stCondLst>
                                  <p:childTnLst>
                                    <p:animEffect transition="out" filter="fade">
                                      <p:cBhvr>
                                        <p:cTn id="87" dur="500" tmFilter="0, 0; .2, .5; .8, .5; 1, 0"/>
                                        <p:tgtEl>
                                          <p:spTgt spid="51"/>
                                        </p:tgtEl>
                                      </p:cBhvr>
                                    </p:animEffect>
                                    <p:animScale>
                                      <p:cBhvr>
                                        <p:cTn id="88" dur="250" autoRev="1" fill="hold"/>
                                        <p:tgtEl>
                                          <p:spTgt spid="51"/>
                                        </p:tgtEl>
                                      </p:cBhvr>
                                      <p:by x="105000" y="105000"/>
                                    </p:animScale>
                                  </p:childTnLst>
                                </p:cTn>
                              </p:par>
                              <p:par>
                                <p:cTn id="89" presetID="1" presetClass="exit" presetSubtype="0" fill="hold" grpId="2" nodeType="withEffect">
                                  <p:stCondLst>
                                    <p:cond delay="2500"/>
                                  </p:stCondLst>
                                  <p:childTnLst>
                                    <p:set>
                                      <p:cBhvr>
                                        <p:cTn id="9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audio>
              <p:cMediaNode vol="80000">
                <p:cTn id="91" fill="hold" display="0">
                  <p:stCondLst>
                    <p:cond delay="indefinite"/>
                  </p:stCondLst>
                  <p:endCondLst>
                    <p:cond evt="onStopAudio" delay="0">
                      <p:tgtEl>
                        <p:sldTgt/>
                      </p:tgtEl>
                    </p:cond>
                  </p:endCondLst>
                </p:cTn>
                <p:tgtEl>
                  <p:spTgt spid="2"/>
                </p:tgtEl>
              </p:cMediaNode>
            </p:audio>
            <p:audio>
              <p:cMediaNode vol="80000">
                <p:cTn id="92" fill="hold" display="0">
                  <p:stCondLst>
                    <p:cond delay="indefinite"/>
                  </p:stCondLst>
                  <p:endCondLst>
                    <p:cond evt="onStopAudio" delay="0">
                      <p:tgtEl>
                        <p:sldTgt/>
                      </p:tgtEl>
                    </p:cond>
                  </p:endCondLst>
                </p:cTn>
                <p:tgtEl>
                  <p:spTgt spid="3"/>
                </p:tgtEl>
              </p:cMediaNode>
            </p:audio>
            <p:audio>
              <p:cMediaNode vol="80000">
                <p:cTn id="93" fill="hold" display="0">
                  <p:stCondLst>
                    <p:cond delay="indefinite"/>
                  </p:stCondLst>
                  <p:endCondLst>
                    <p:cond evt="onStopAudio" delay="0">
                      <p:tgtEl>
                        <p:sldTgt/>
                      </p:tgtEl>
                    </p:cond>
                  </p:endCondLst>
                </p:cTn>
                <p:tgtEl>
                  <p:spTgt spid="4"/>
                </p:tgtEl>
              </p:cMediaNode>
            </p:audio>
            <p:audio>
              <p:cMediaNode vol="80000">
                <p:cTn id="94" fill="hold" display="0">
                  <p:stCondLst>
                    <p:cond delay="indefinite"/>
                  </p:stCondLst>
                  <p:endCondLst>
                    <p:cond evt="onStopAudio" delay="0">
                      <p:tgtEl>
                        <p:sldTgt/>
                      </p:tgtEl>
                    </p:cond>
                  </p:endCondLst>
                </p:cTn>
                <p:tgtEl>
                  <p:spTgt spid="5"/>
                </p:tgtEl>
              </p:cMediaNode>
            </p:audio>
          </p:childTnLst>
        </p:cTn>
      </p:par>
    </p:tnLst>
    <p:bldLst>
      <p:bldP spid="45" grpId="0"/>
      <p:bldP spid="46" grpId="0" animBg="1"/>
      <p:bldP spid="47" grpId="0" animBg="1"/>
      <p:bldP spid="48" grpId="0" animBg="1"/>
      <p:bldP spid="49" grpId="0" animBg="1"/>
      <p:bldP spid="51" grpId="0" animBg="1"/>
      <p:bldP spid="51" grpId="1" animBg="1"/>
      <p:bldP spid="51" grpId="2"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117"/>
        <p:cNvGrpSpPr/>
        <p:nvPr/>
      </p:nvGrpSpPr>
      <p:grpSpPr>
        <a:xfrm>
          <a:off x="0" y="0"/>
          <a:ext cx="0" cy="0"/>
          <a:chOff x="0" y="0"/>
          <a:chExt cx="0" cy="0"/>
        </a:xfrm>
      </p:grpSpPr>
      <p:sp>
        <p:nvSpPr>
          <p:cNvPr id="13" name="Text Placeholder 1">
            <a:extLst>
              <a:ext uri="{FF2B5EF4-FFF2-40B4-BE49-F238E27FC236}">
                <a16:creationId xmlns:a16="http://schemas.microsoft.com/office/drawing/2014/main" xmlns="" id="{1B006F5F-E8A7-47D3-9F3F-9B6B8F32F30A}"/>
              </a:ext>
            </a:extLst>
          </p:cNvPr>
          <p:cNvSpPr>
            <a:spLocks noGrp="1"/>
          </p:cNvSpPr>
          <p:nvPr>
            <p:ph type="body" idx="1"/>
          </p:nvPr>
        </p:nvSpPr>
        <p:spPr>
          <a:xfrm>
            <a:off x="2463000" y="1779695"/>
            <a:ext cx="7266000" cy="812713"/>
          </a:xfrm>
        </p:spPr>
        <p:txBody>
          <a:bodyPr>
            <a:noAutofit/>
          </a:bodyPr>
          <a:lstStyle/>
          <a:p>
            <a:pPr marL="101598" indent="0" algn="ctr">
              <a:buNone/>
            </a:pPr>
            <a:r>
              <a:rPr lang="en-US" sz="4000" b="1" i="0" dirty="0">
                <a:solidFill>
                  <a:schemeClr val="tx1"/>
                </a:solidFill>
                <a:latin typeface="UTM Avo" panose="02040603050506020204" pitchFamily="18" charset="0"/>
              </a:rPr>
              <a:t>Hướng dẫn về nhà</a:t>
            </a:r>
          </a:p>
        </p:txBody>
      </p:sp>
      <p:pic>
        <p:nvPicPr>
          <p:cNvPr id="2" name="Picture 2">
            <a:extLst>
              <a:ext uri="{FF2B5EF4-FFF2-40B4-BE49-F238E27FC236}">
                <a16:creationId xmlns:a16="http://schemas.microsoft.com/office/drawing/2014/main" xmlns="" id="{29F34B5D-F507-8D39-AFDB-F2DFECE56F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21264" y="2727934"/>
            <a:ext cx="2992729" cy="2695579"/>
          </a:xfrm>
          <a:prstGeom prst="rect">
            <a:avLst/>
          </a:prstGeom>
        </p:spPr>
      </p:pic>
      <p:sp>
        <p:nvSpPr>
          <p:cNvPr id="10" name="Content Placeholder 2">
            <a:extLst>
              <a:ext uri="{FF2B5EF4-FFF2-40B4-BE49-F238E27FC236}">
                <a16:creationId xmlns:a16="http://schemas.microsoft.com/office/drawing/2014/main" xmlns="" id="{BC60ED0C-2486-4188-A1E9-AA858BE0DC37}"/>
              </a:ext>
            </a:extLst>
          </p:cNvPr>
          <p:cNvSpPr txBox="1">
            <a:spLocks/>
          </p:cNvSpPr>
          <p:nvPr/>
        </p:nvSpPr>
        <p:spPr>
          <a:xfrm>
            <a:off x="6274651" y="3509617"/>
            <a:ext cx="5416605" cy="1342301"/>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89322" indent="-289322" algn="just" defTabSz="342900">
              <a:lnSpc>
                <a:spcPct val="150000"/>
              </a:lnSpc>
              <a:buClrTx/>
              <a:buFontTx/>
              <a:buAutoNum type="arabicPeriod"/>
              <a:defRPr/>
            </a:pPr>
            <a:r>
              <a:rPr lang="vi-VN" sz="2400" kern="1200" dirty="0">
                <a:solidFill>
                  <a:prstClr val="black"/>
                </a:solidFill>
                <a:latin typeface="UTM Avo" panose="02040603050506020204" pitchFamily="18" charset="0"/>
                <a:cs typeface="Arial" panose="020B0604020202020204" pitchFamily="34" charset="0"/>
              </a:rPr>
              <a:t> Làm bài tập trong Sách bài tập.</a:t>
            </a:r>
          </a:p>
          <a:p>
            <a:pPr marL="289322" indent="-289322" algn="just" defTabSz="342900">
              <a:lnSpc>
                <a:spcPct val="150000"/>
              </a:lnSpc>
              <a:buClrTx/>
              <a:buFontTx/>
              <a:buAutoNum type="arabicPeriod"/>
              <a:defRPr/>
            </a:pPr>
            <a:r>
              <a:rPr lang="vi-VN" sz="2400" kern="1200" dirty="0">
                <a:solidFill>
                  <a:prstClr val="black"/>
                </a:solidFill>
                <a:latin typeface="UTM Avo" panose="02040603050506020204" pitchFamily="18" charset="0"/>
                <a:cs typeface="Arial" panose="020B0604020202020204" pitchFamily="34" charset="0"/>
              </a:rPr>
              <a:t>Đọc trước </a:t>
            </a:r>
            <a:r>
              <a:rPr lang="vi-VN" sz="2400" b="1" kern="1200" dirty="0">
                <a:solidFill>
                  <a:prstClr val="black"/>
                </a:solidFill>
                <a:latin typeface="UTM Avo" panose="02040603050506020204" pitchFamily="18" charset="0"/>
                <a:cs typeface="Arial" panose="020B0604020202020204" pitchFamily="34" charset="0"/>
              </a:rPr>
              <a:t>bài 28. Lực ma sát.</a:t>
            </a:r>
            <a:endParaRPr lang="en-US" sz="2400" b="1" kern="1200" dirty="0">
              <a:solidFill>
                <a:srgbClr val="C00000"/>
              </a:solidFill>
              <a:latin typeface="UTM Avo" panose="0204060305050602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93"/>
        <p:cNvGrpSpPr/>
        <p:nvPr/>
      </p:nvGrpSpPr>
      <p:grpSpPr>
        <a:xfrm>
          <a:off x="0" y="0"/>
          <a:ext cx="0" cy="0"/>
          <a:chOff x="0" y="0"/>
          <a:chExt cx="0" cy="0"/>
        </a:xfrm>
      </p:grpSpPr>
      <p:grpSp>
        <p:nvGrpSpPr>
          <p:cNvPr id="4" name="Group 3">
            <a:extLst>
              <a:ext uri="{FF2B5EF4-FFF2-40B4-BE49-F238E27FC236}">
                <a16:creationId xmlns:a16="http://schemas.microsoft.com/office/drawing/2014/main" xmlns="" id="{870858AB-F761-46BC-A26B-F6DD21BCC007}"/>
              </a:ext>
            </a:extLst>
          </p:cNvPr>
          <p:cNvGrpSpPr/>
          <p:nvPr/>
        </p:nvGrpSpPr>
        <p:grpSpPr>
          <a:xfrm>
            <a:off x="4635971" y="1151318"/>
            <a:ext cx="3329762" cy="1178739"/>
            <a:chOff x="4635971" y="1151318"/>
            <a:chExt cx="3329762" cy="1178739"/>
          </a:xfrm>
        </p:grpSpPr>
        <p:sp>
          <p:nvSpPr>
            <p:cNvPr id="11" name="Horizontal Scroll 12">
              <a:extLst>
                <a:ext uri="{FF2B5EF4-FFF2-40B4-BE49-F238E27FC236}">
                  <a16:creationId xmlns:a16="http://schemas.microsoft.com/office/drawing/2014/main" xmlns="" id="{BB66ECD7-FD5C-4121-9DB6-DB13D7F935D9}"/>
                </a:ext>
              </a:extLst>
            </p:cNvPr>
            <p:cNvSpPr/>
            <p:nvPr/>
          </p:nvSpPr>
          <p:spPr>
            <a:xfrm>
              <a:off x="4635971" y="1151318"/>
              <a:ext cx="2971415" cy="1178739"/>
            </a:xfrm>
            <a:prstGeom prst="horizontalScroll">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UTM Avo" panose="02040603050506020204" pitchFamily="18" charset="0"/>
              </a:endParaRPr>
            </a:p>
          </p:txBody>
        </p:sp>
        <p:sp>
          <p:nvSpPr>
            <p:cNvPr id="12" name="Google Shape;67;p13">
              <a:extLst>
                <a:ext uri="{FF2B5EF4-FFF2-40B4-BE49-F238E27FC236}">
                  <a16:creationId xmlns:a16="http://schemas.microsoft.com/office/drawing/2014/main" xmlns="" id="{5228106B-7162-47AE-856C-AEEDFD3469B5}"/>
                </a:ext>
              </a:extLst>
            </p:cNvPr>
            <p:cNvSpPr txBox="1">
              <a:spLocks/>
            </p:cNvSpPr>
            <p:nvPr/>
          </p:nvSpPr>
          <p:spPr>
            <a:xfrm>
              <a:off x="4994318" y="1387032"/>
              <a:ext cx="2971415" cy="88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a:solidFill>
                    <a:schemeClr val="tx1"/>
                  </a:solidFill>
                  <a:latin typeface="UTM Avo" panose="02040603050506020204" pitchFamily="18" charset="0"/>
                  <a:cs typeface="Arial" panose="020B0604020202020204" pitchFamily="34" charset="0"/>
                </a:rPr>
                <a:t>Thí nghiệm</a:t>
              </a:r>
            </a:p>
          </p:txBody>
        </p:sp>
      </p:grpSp>
      <p:sp>
        <p:nvSpPr>
          <p:cNvPr id="13" name="Google Shape;67;p13">
            <a:extLst>
              <a:ext uri="{FF2B5EF4-FFF2-40B4-BE49-F238E27FC236}">
                <a16:creationId xmlns:a16="http://schemas.microsoft.com/office/drawing/2014/main" xmlns="" id="{C9085FD3-0895-4905-9204-006A3DE424F0}"/>
              </a:ext>
            </a:extLst>
          </p:cNvPr>
          <p:cNvSpPr txBox="1">
            <a:spLocks/>
          </p:cNvSpPr>
          <p:nvPr/>
        </p:nvSpPr>
        <p:spPr>
          <a:xfrm>
            <a:off x="7192093" y="2565771"/>
            <a:ext cx="4483254" cy="3256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2800" dirty="0" err="1">
                <a:solidFill>
                  <a:schemeClr val="tx1"/>
                </a:solidFill>
                <a:latin typeface="UTM Avo" panose="02040603050506020204" pitchFamily="18" charset="0"/>
                <a:cs typeface="Arial" panose="020B0604020202020204" pitchFamily="34" charset="0"/>
              </a:rPr>
              <a:t>Bằng</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cách</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nào</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có</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thể</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làm</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lệch</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dây</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treo</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vật</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Có</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thể</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không</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chạm</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tay</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trực</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tiếp</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vào</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vật</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và</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dây</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treo</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vật</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không</a:t>
            </a:r>
            <a:r>
              <a:rPr lang="en-GB" sz="2800" dirty="0">
                <a:solidFill>
                  <a:schemeClr val="tx1"/>
                </a:solidFill>
                <a:latin typeface="UTM Avo" panose="02040603050506020204" pitchFamily="18" charset="0"/>
                <a:cs typeface="Arial" panose="020B0604020202020204" pitchFamily="34" charset="0"/>
              </a:rPr>
              <a:t>?</a:t>
            </a:r>
            <a:endParaRPr lang="vi-VN" sz="2800"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6B8925B9-D4F3-4D25-9A0F-C3C762109BAD}"/>
              </a:ext>
            </a:extLst>
          </p:cNvPr>
          <p:cNvPicPr>
            <a:picLocks noChangeAspect="1"/>
          </p:cNvPicPr>
          <p:nvPr/>
        </p:nvPicPr>
        <p:blipFill>
          <a:blip r:embed="rId4"/>
          <a:stretch>
            <a:fillRect/>
          </a:stretch>
        </p:blipFill>
        <p:spPr>
          <a:xfrm>
            <a:off x="448170" y="2506562"/>
            <a:ext cx="6388631" cy="39433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sp>
        <p:nvSpPr>
          <p:cNvPr id="38" name="Google Shape;600;p25">
            <a:extLst>
              <a:ext uri="{FF2B5EF4-FFF2-40B4-BE49-F238E27FC236}">
                <a16:creationId xmlns:a16="http://schemas.microsoft.com/office/drawing/2014/main" xmlns="" id="{F858A867-22EE-4AD7-9494-5556E693A1B9}"/>
              </a:ext>
            </a:extLst>
          </p:cNvPr>
          <p:cNvSpPr txBox="1">
            <a:spLocks/>
          </p:cNvSpPr>
          <p:nvPr/>
        </p:nvSpPr>
        <p:spPr>
          <a:xfrm>
            <a:off x="706684" y="1669259"/>
            <a:ext cx="10778632" cy="58614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tabLst>
                <a:tab pos="3581400" algn="l"/>
              </a:tabLst>
            </a:pPr>
            <a:r>
              <a:rPr lang="vi-VN" sz="2800" b="1">
                <a:solidFill>
                  <a:schemeClr val="tx1"/>
                </a:solidFill>
                <a:latin typeface="UTM Avo" panose="02040603050506020204" pitchFamily="18" charset="0"/>
              </a:rPr>
              <a:t>I. LỰC TIẾP XÚC</a:t>
            </a:r>
            <a:endParaRPr lang="vi-VN" sz="2800" b="1" dirty="0">
              <a:solidFill>
                <a:schemeClr val="tx1"/>
              </a:solidFill>
              <a:latin typeface="UTM Avo" panose="02040603050506020204" pitchFamily="18" charset="0"/>
            </a:endParaRPr>
          </a:p>
        </p:txBody>
      </p:sp>
      <p:sp>
        <p:nvSpPr>
          <p:cNvPr id="16" name="Cloud Callout 3">
            <a:extLst>
              <a:ext uri="{FF2B5EF4-FFF2-40B4-BE49-F238E27FC236}">
                <a16:creationId xmlns:a16="http://schemas.microsoft.com/office/drawing/2014/main" xmlns="" id="{9FE35A13-5389-4728-B128-D31D980488B1}"/>
              </a:ext>
            </a:extLst>
          </p:cNvPr>
          <p:cNvSpPr/>
          <p:nvPr/>
        </p:nvSpPr>
        <p:spPr>
          <a:xfrm>
            <a:off x="662281" y="2328889"/>
            <a:ext cx="5433719" cy="2859852"/>
          </a:xfrm>
          <a:prstGeom prst="cloudCallout">
            <a:avLst>
              <a:gd name="adj1" fmla="val 58646"/>
              <a:gd name="adj2" fmla="val 55761"/>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489">
              <a:latin typeface="UTM Avo" panose="02040603050506020204" pitchFamily="18" charset="0"/>
            </a:endParaRPr>
          </a:p>
        </p:txBody>
      </p:sp>
      <p:sp>
        <p:nvSpPr>
          <p:cNvPr id="17" name="Google Shape;67;p13">
            <a:extLst>
              <a:ext uri="{FF2B5EF4-FFF2-40B4-BE49-F238E27FC236}">
                <a16:creationId xmlns:a16="http://schemas.microsoft.com/office/drawing/2014/main" xmlns="" id="{44F1CCD4-E46C-4C61-9F85-40808E43122F}"/>
              </a:ext>
            </a:extLst>
          </p:cNvPr>
          <p:cNvSpPr txBox="1">
            <a:spLocks/>
          </p:cNvSpPr>
          <p:nvPr/>
        </p:nvSpPr>
        <p:spPr>
          <a:xfrm>
            <a:off x="1283686" y="2468059"/>
            <a:ext cx="3956660" cy="164843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2933">
                <a:solidFill>
                  <a:schemeClr val="tx1"/>
                </a:solidFill>
                <a:latin typeface="UTM Avo" panose="02040603050506020204" pitchFamily="18" charset="0"/>
                <a:cs typeface="Arial" panose="020B0604020202020204" pitchFamily="34" charset="0"/>
              </a:rPr>
              <a:t>Lực người thợ rèn tác dụng vào thanh thép gọi là lực gì?</a:t>
            </a:r>
            <a:endParaRPr lang="vi-VN" sz="2933">
              <a:solidFill>
                <a:schemeClr val="tx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719BD07B-8B60-4AA5-99A3-07ECC628E9DC}"/>
              </a:ext>
            </a:extLst>
          </p:cNvPr>
          <p:cNvPicPr>
            <a:picLocks noChangeAspect="1"/>
          </p:cNvPicPr>
          <p:nvPr/>
        </p:nvPicPr>
        <p:blipFill>
          <a:blip r:embed="rId4"/>
          <a:stretch>
            <a:fillRect/>
          </a:stretch>
        </p:blipFill>
        <p:spPr>
          <a:xfrm>
            <a:off x="6652078" y="2468059"/>
            <a:ext cx="455272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sp>
        <p:nvSpPr>
          <p:cNvPr id="6" name="Google Shape;67;p13">
            <a:extLst>
              <a:ext uri="{FF2B5EF4-FFF2-40B4-BE49-F238E27FC236}">
                <a16:creationId xmlns:a16="http://schemas.microsoft.com/office/drawing/2014/main" xmlns="" id="{E64470C2-BD86-4331-9A5C-0EEAAFE5077D}"/>
              </a:ext>
            </a:extLst>
          </p:cNvPr>
          <p:cNvSpPr txBox="1">
            <a:spLocks/>
          </p:cNvSpPr>
          <p:nvPr/>
        </p:nvSpPr>
        <p:spPr>
          <a:xfrm>
            <a:off x="6383162" y="1557288"/>
            <a:ext cx="4543512" cy="22053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2933">
                <a:solidFill>
                  <a:schemeClr val="tx1"/>
                </a:solidFill>
                <a:latin typeface="UTM Avo" panose="02040603050506020204" pitchFamily="18" charset="0"/>
                <a:cs typeface="Arial" panose="020B0604020202020204" pitchFamily="34" charset="0"/>
              </a:rPr>
              <a:t>Lực tay người ấn lên quả bóng gọi là lực gì?</a:t>
            </a:r>
            <a:endParaRPr lang="vi-VN" sz="2933">
              <a:solidFill>
                <a:schemeClr val="tx1"/>
              </a:solidFill>
              <a:latin typeface="Arial" panose="020B0604020202020204" pitchFamily="34" charset="0"/>
              <a:cs typeface="Arial" panose="020B0604020202020204" pitchFamily="34" charset="0"/>
            </a:endParaRPr>
          </a:p>
        </p:txBody>
      </p:sp>
      <p:sp>
        <p:nvSpPr>
          <p:cNvPr id="7" name="Rounded Rectangular Callout 5">
            <a:extLst>
              <a:ext uri="{FF2B5EF4-FFF2-40B4-BE49-F238E27FC236}">
                <a16:creationId xmlns:a16="http://schemas.microsoft.com/office/drawing/2014/main" xmlns="" id="{DF8C69D0-88FC-4335-8FE5-EEA7E6728FE4}"/>
              </a:ext>
            </a:extLst>
          </p:cNvPr>
          <p:cNvSpPr/>
          <p:nvPr/>
        </p:nvSpPr>
        <p:spPr>
          <a:xfrm>
            <a:off x="6301868" y="1451778"/>
            <a:ext cx="4706101" cy="1881769"/>
          </a:xfrm>
          <a:prstGeom prst="wedgeRoundRectCallout">
            <a:avLst>
              <a:gd name="adj1" fmla="val -44424"/>
              <a:gd name="adj2" fmla="val 77400"/>
              <a:gd name="adj3" fmla="val 1666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89">
              <a:latin typeface="UTM Avo" panose="02040603050506020204" pitchFamily="18" charset="0"/>
            </a:endParaRPr>
          </a:p>
        </p:txBody>
      </p:sp>
      <p:pic>
        <p:nvPicPr>
          <p:cNvPr id="8" name="Picture 7">
            <a:extLst>
              <a:ext uri="{FF2B5EF4-FFF2-40B4-BE49-F238E27FC236}">
                <a16:creationId xmlns:a16="http://schemas.microsoft.com/office/drawing/2014/main" xmlns="" id="{BF32426A-5DCA-43AA-ACCE-7B5EF48787F3}"/>
              </a:ext>
            </a:extLst>
          </p:cNvPr>
          <p:cNvPicPr>
            <a:picLocks noChangeAspect="1"/>
          </p:cNvPicPr>
          <p:nvPr/>
        </p:nvPicPr>
        <p:blipFill>
          <a:blip r:embed="rId4"/>
          <a:stretch>
            <a:fillRect/>
          </a:stretch>
        </p:blipFill>
        <p:spPr>
          <a:xfrm>
            <a:off x="1581517" y="1933204"/>
            <a:ext cx="4227322" cy="4227322"/>
          </a:xfrm>
          <a:prstGeom prst="rect">
            <a:avLst/>
          </a:prstGeom>
        </p:spPr>
      </p:pic>
    </p:spTree>
    <p:extLst>
      <p:ext uri="{BB962C8B-B14F-4D97-AF65-F5344CB8AC3E}">
        <p14:creationId xmlns:p14="http://schemas.microsoft.com/office/powerpoint/2010/main" val="23813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sp>
        <p:nvSpPr>
          <p:cNvPr id="4" name="Rectangle 3">
            <a:extLst>
              <a:ext uri="{FF2B5EF4-FFF2-40B4-BE49-F238E27FC236}">
                <a16:creationId xmlns:a16="http://schemas.microsoft.com/office/drawing/2014/main" xmlns="" id="{00F1613C-C32C-40F9-89F2-A1A2FEC41446}"/>
              </a:ext>
            </a:extLst>
          </p:cNvPr>
          <p:cNvSpPr/>
          <p:nvPr/>
        </p:nvSpPr>
        <p:spPr>
          <a:xfrm>
            <a:off x="3401394" y="2564031"/>
            <a:ext cx="1910835" cy="606256"/>
          </a:xfrm>
          <a:prstGeom prst="rect">
            <a:avLst/>
          </a:prstGeom>
        </p:spPr>
        <p:txBody>
          <a:bodyPr wrap="square">
            <a:spAutoFit/>
          </a:bodyPr>
          <a:lstStyle/>
          <a:p>
            <a:pPr>
              <a:lnSpc>
                <a:spcPct val="135000"/>
              </a:lnSpc>
              <a:spcBef>
                <a:spcPts val="600"/>
              </a:spcBef>
              <a:spcAft>
                <a:spcPts val="600"/>
              </a:spcAft>
            </a:pPr>
            <a:r>
              <a:rPr lang="en-GB" sz="2800" b="1" cap="all" dirty="0" err="1">
                <a:solidFill>
                  <a:schemeClr val="tx1"/>
                </a:solidFill>
                <a:latin typeface="UTM Avo" panose="02040603050506020204" pitchFamily="18" charset="0"/>
                <a:ea typeface="Calibri" panose="020F0502020204030204" pitchFamily="34" charset="0"/>
                <a:cs typeface="Arial" panose="020B0604020202020204" pitchFamily="34" charset="0"/>
              </a:rPr>
              <a:t>Kết</a:t>
            </a:r>
            <a:r>
              <a:rPr lang="en-GB" sz="2800" b="1" cap="all"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GB" sz="2800" b="1" cap="all" dirty="0" err="1">
                <a:solidFill>
                  <a:schemeClr val="tx1"/>
                </a:solidFill>
                <a:latin typeface="UTM Avo" panose="02040603050506020204" pitchFamily="18" charset="0"/>
                <a:ea typeface="Calibri" panose="020F0502020204030204" pitchFamily="34" charset="0"/>
                <a:cs typeface="Arial" panose="020B0604020202020204" pitchFamily="34" charset="0"/>
              </a:rPr>
              <a:t>luận</a:t>
            </a:r>
            <a:endParaRPr lang="en-GB" sz="2800" b="1" cap="all"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xmlns="" id="{E1967E9B-A202-4A49-8E75-339E6047E253}"/>
              </a:ext>
            </a:extLst>
          </p:cNvPr>
          <p:cNvSpPr txBox="1">
            <a:spLocks/>
          </p:cNvSpPr>
          <p:nvPr/>
        </p:nvSpPr>
        <p:spPr>
          <a:xfrm>
            <a:off x="955178" y="3419551"/>
            <a:ext cx="7497986" cy="13336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50000"/>
              </a:lnSpc>
              <a:spcBef>
                <a:spcPts val="600"/>
              </a:spcBef>
              <a:spcAft>
                <a:spcPts val="600"/>
              </a:spcAft>
            </a:pP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tiếp</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xúc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xuất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hiện</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khi</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vật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gây</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ra</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có</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tiếp</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xúc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với</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vật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chịu</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tác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dụng</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a:t>
            </a:r>
          </a:p>
        </p:txBody>
      </p:sp>
      <p:pic>
        <p:nvPicPr>
          <p:cNvPr id="3074" name="Picture 2" descr="Team management ">
            <a:extLst>
              <a:ext uri="{FF2B5EF4-FFF2-40B4-BE49-F238E27FC236}">
                <a16:creationId xmlns:a16="http://schemas.microsoft.com/office/drawing/2014/main" xmlns="" id="{531FD8EF-0E88-4242-A98C-74BA4C806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8389" y="2867159"/>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16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sp>
        <p:nvSpPr>
          <p:cNvPr id="8" name="Cloud 7">
            <a:extLst>
              <a:ext uri="{FF2B5EF4-FFF2-40B4-BE49-F238E27FC236}">
                <a16:creationId xmlns:a16="http://schemas.microsoft.com/office/drawing/2014/main" xmlns="" id="{66E2D622-6919-4CA6-BFC7-61535FFECC76}"/>
              </a:ext>
            </a:extLst>
          </p:cNvPr>
          <p:cNvSpPr/>
          <p:nvPr/>
        </p:nvSpPr>
        <p:spPr>
          <a:xfrm>
            <a:off x="4754110" y="962931"/>
            <a:ext cx="6149364" cy="2905309"/>
          </a:xfrm>
          <a:prstGeom prst="cloud">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89">
              <a:latin typeface="UTM Avo" panose="02040603050506020204" pitchFamily="18" charset="0"/>
            </a:endParaRPr>
          </a:p>
        </p:txBody>
      </p:sp>
      <p:sp>
        <p:nvSpPr>
          <p:cNvPr id="9" name="TextBox 8">
            <a:extLst>
              <a:ext uri="{FF2B5EF4-FFF2-40B4-BE49-F238E27FC236}">
                <a16:creationId xmlns:a16="http://schemas.microsoft.com/office/drawing/2014/main" xmlns="" id="{43BAD7AB-55A6-465F-BE77-832313C0A428}"/>
              </a:ext>
            </a:extLst>
          </p:cNvPr>
          <p:cNvSpPr txBox="1"/>
          <p:nvPr/>
        </p:nvSpPr>
        <p:spPr>
          <a:xfrm>
            <a:off x="5782062" y="1415279"/>
            <a:ext cx="3737859" cy="2000612"/>
          </a:xfrm>
          <a:prstGeom prst="rect">
            <a:avLst/>
          </a:prstGeom>
          <a:noFill/>
        </p:spPr>
        <p:txBody>
          <a:bodyPr wrap="square" rtlCol="0">
            <a:spAutoFit/>
          </a:bodyPr>
          <a:lstStyle/>
          <a:p>
            <a:pPr algn="ctr">
              <a:lnSpc>
                <a:spcPct val="135000"/>
              </a:lnSpc>
            </a:pPr>
            <a:r>
              <a:rPr lang="en-GB" altLang="en-US" sz="3200">
                <a:latin typeface="UTM Avo" panose="02040603050506020204" pitchFamily="18" charset="0"/>
                <a:cs typeface="Arial" panose="020B0604020202020204" pitchFamily="34" charset="0"/>
              </a:rPr>
              <a:t>Nêu các ví dụ khác về lực tiếp xúc mà em biết.</a:t>
            </a:r>
            <a:endParaRPr lang="en-US" altLang="en-US" sz="3200">
              <a:latin typeface="UTM Avo" panose="02040603050506020204" pitchFamily="18" charset="0"/>
              <a:cs typeface="Arial" panose="020B0604020202020204" pitchFamily="34" charset="0"/>
            </a:endParaRPr>
          </a:p>
        </p:txBody>
      </p:sp>
      <p:pic>
        <p:nvPicPr>
          <p:cNvPr id="10" name="Picture 9" descr="Những icon đẹp cute, đáng yêu, dí dỏm nhất">
            <a:extLst>
              <a:ext uri="{FF2B5EF4-FFF2-40B4-BE49-F238E27FC236}">
                <a16:creationId xmlns:a16="http://schemas.microsoft.com/office/drawing/2014/main" xmlns="" id="{393BCA2E-7F17-407E-83D3-044514994C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526" y="2831123"/>
            <a:ext cx="3778913" cy="3269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7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101"/>
        <p:cNvGrpSpPr/>
        <p:nvPr/>
      </p:nvGrpSpPr>
      <p:grpSpPr>
        <a:xfrm>
          <a:off x="0" y="0"/>
          <a:ext cx="0" cy="0"/>
          <a:chOff x="0" y="0"/>
          <a:chExt cx="0" cy="0"/>
        </a:xfrm>
      </p:grpSpPr>
      <p:sp>
        <p:nvSpPr>
          <p:cNvPr id="5" name="Rounded Rectangle 1">
            <a:extLst>
              <a:ext uri="{FF2B5EF4-FFF2-40B4-BE49-F238E27FC236}">
                <a16:creationId xmlns:a16="http://schemas.microsoft.com/office/drawing/2014/main" xmlns="" id="{7F62FA04-A817-4C14-B5B4-872B824002A5}"/>
              </a:ext>
            </a:extLst>
          </p:cNvPr>
          <p:cNvSpPr/>
          <p:nvPr/>
        </p:nvSpPr>
        <p:spPr>
          <a:xfrm>
            <a:off x="1496991" y="1741531"/>
            <a:ext cx="9198018" cy="1236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endParaRPr lang="en-US" sz="2200" dirty="0">
              <a:latin typeface="UTM Avo" panose="02040603050506020204" pitchFamily="18" charset="0"/>
              <a:cs typeface="Arial" panose="020B0604020202020204" pitchFamily="34" charset="0"/>
            </a:endParaRPr>
          </a:p>
        </p:txBody>
      </p:sp>
      <p:sp>
        <p:nvSpPr>
          <p:cNvPr id="8" name="TextBox 7">
            <a:extLst>
              <a:ext uri="{FF2B5EF4-FFF2-40B4-BE49-F238E27FC236}">
                <a16:creationId xmlns:a16="http://schemas.microsoft.com/office/drawing/2014/main" xmlns="" id="{C0049C71-1121-4449-A4B0-D287DC389932}"/>
              </a:ext>
            </a:extLst>
          </p:cNvPr>
          <p:cNvSpPr txBox="1"/>
          <p:nvPr/>
        </p:nvSpPr>
        <p:spPr>
          <a:xfrm>
            <a:off x="1496990" y="1800375"/>
            <a:ext cx="9198018" cy="1121846"/>
          </a:xfrm>
          <a:prstGeom prst="rect">
            <a:avLst/>
          </a:prstGeom>
          <a:noFill/>
        </p:spPr>
        <p:txBody>
          <a:bodyPr wrap="square" rtlCol="0">
            <a:spAutoFit/>
          </a:bodyPr>
          <a:lstStyle/>
          <a:p>
            <a:pPr algn="ctr">
              <a:lnSpc>
                <a:spcPct val="150000"/>
              </a:lnSpc>
            </a:pPr>
            <a:r>
              <a:rPr lang="en-US" altLang="en-US" sz="2400" dirty="0">
                <a:latin typeface="UTM Avo" panose="02040603050506020204" pitchFamily="18" charset="0"/>
                <a:cs typeface="Arial" panose="020B0604020202020204" pitchFamily="34" charset="0"/>
              </a:rPr>
              <a:t>Khi </a:t>
            </a:r>
            <a:r>
              <a:rPr lang="en-US" altLang="en-US" sz="2400" dirty="0" err="1">
                <a:latin typeface="UTM Avo" panose="02040603050506020204" pitchFamily="18" charset="0"/>
                <a:cs typeface="Arial" panose="020B0604020202020204" pitchFamily="34" charset="0"/>
              </a:rPr>
              <a:t>một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vật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đang</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chuyển</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động</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va</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chạm</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với</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một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vật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khác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thì</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mỗi</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vật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đều</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tác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dụng</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lực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va</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chạm</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vào</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vật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còn</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lại</a:t>
            </a:r>
            <a:r>
              <a:rPr lang="en-US" altLang="en-US" sz="2400" dirty="0">
                <a:latin typeface="UTM Avo" panose="02040603050506020204" pitchFamily="18" charset="0"/>
                <a:cs typeface="Arial" panose="020B0604020202020204" pitchFamily="34" charset="0"/>
              </a:rPr>
              <a:t>.</a:t>
            </a:r>
          </a:p>
        </p:txBody>
      </p:sp>
      <p:pic>
        <p:nvPicPr>
          <p:cNvPr id="9" name="Picture 8">
            <a:extLst>
              <a:ext uri="{FF2B5EF4-FFF2-40B4-BE49-F238E27FC236}">
                <a16:creationId xmlns:a16="http://schemas.microsoft.com/office/drawing/2014/main" xmlns="" id="{55C35592-0724-4914-A91C-D4C68816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7894" y="3176512"/>
            <a:ext cx="5836212" cy="3282870"/>
          </a:xfrm>
          <a:prstGeom prst="rect">
            <a:avLst/>
          </a:prstGeom>
        </p:spPr>
      </p:pic>
    </p:spTree>
    <p:extLst>
      <p:ext uri="{BB962C8B-B14F-4D97-AF65-F5344CB8AC3E}">
        <p14:creationId xmlns:p14="http://schemas.microsoft.com/office/powerpoint/2010/main" val="390333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1013</TotalTime>
  <Words>628</Words>
  <Application>Microsoft Office PowerPoint</Application>
  <PresentationFormat>Custom</PresentationFormat>
  <Paragraphs>56</Paragraphs>
  <Slides>25</Slides>
  <Notes>20</Notes>
  <HiddenSlides>0</HiddenSlides>
  <MMClips>16</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Monkey</dc:creator>
  <dc:description>9Slide.vn</dc:description>
  <cp:lastModifiedBy>Admin</cp:lastModifiedBy>
  <cp:revision>123</cp:revision>
  <dcterms:created xsi:type="dcterms:W3CDTF">2023-10-18T06:55:26Z</dcterms:created>
  <dcterms:modified xsi:type="dcterms:W3CDTF">2026-03-03T14:34:26Z</dcterms:modified>
  <cp:category>9Slide.vn</cp:category>
</cp:coreProperties>
</file>