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358" r:id="rId3"/>
    <p:sldId id="357" r:id="rId4"/>
    <p:sldId id="359" r:id="rId5"/>
    <p:sldId id="316" r:id="rId6"/>
    <p:sldId id="347" r:id="rId7"/>
    <p:sldId id="348" r:id="rId8"/>
    <p:sldId id="349" r:id="rId9"/>
    <p:sldId id="350" r:id="rId10"/>
    <p:sldId id="351" r:id="rId11"/>
    <p:sldId id="283" r:id="rId12"/>
    <p:sldId id="352" r:id="rId13"/>
    <p:sldId id="276" r:id="rId14"/>
    <p:sldId id="298" r:id="rId15"/>
    <p:sldId id="362" r:id="rId16"/>
    <p:sldId id="363" r:id="rId17"/>
    <p:sldId id="364" r:id="rId18"/>
    <p:sldId id="325" r:id="rId19"/>
    <p:sldId id="313" r:id="rId20"/>
    <p:sldId id="36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B66"/>
    <a:srgbClr val="FF9933"/>
    <a:srgbClr val="FBCDCD"/>
    <a:srgbClr val="3B87CD"/>
    <a:srgbClr val="FFCC99"/>
    <a:srgbClr val="FFFF99"/>
    <a:srgbClr val="FFFFCC"/>
    <a:srgbClr val="66FFFF"/>
    <a:srgbClr val="5DD2FF"/>
    <a:srgbClr val="1596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9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6503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681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39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304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22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529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03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2040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8.jp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2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330051" y="2587387"/>
            <a:ext cx="49774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E0702A"/>
                </a:solidFill>
              </a:rPr>
              <a:t>It’s great to see </a:t>
            </a:r>
            <a:r>
              <a:rPr lang="en-US" sz="3200" b="1">
                <a:solidFill>
                  <a:srgbClr val="E0702A"/>
                </a:solidFill>
              </a:rPr>
              <a:t>you again!</a:t>
            </a:r>
            <a:endParaRPr lang="en-US" sz="3200" b="1" dirty="0">
              <a:solidFill>
                <a:srgbClr val="E0702A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10866" y="1340278"/>
            <a:ext cx="685866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midterm</a:t>
            </a:r>
            <a:r>
              <a:rPr lang="en-US" sz="6600" b="1" dirty="0">
                <a:solidFill>
                  <a:srgbClr val="AD4F0F"/>
                </a:solidFill>
              </a:rPr>
              <a:t> 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220519" y="4541056"/>
            <a:ext cx="6151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giữa kì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1366611" y="3117169"/>
            <a:ext cx="3389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mɪdˈtɜːm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mid-ter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78820" y="5681608"/>
            <a:ext cx="724615" cy="724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6"/>
          <a:stretch/>
        </p:blipFill>
        <p:spPr>
          <a:xfrm>
            <a:off x="6969526" y="1912156"/>
            <a:ext cx="4361685" cy="36576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070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43266"/>
              </p:ext>
            </p:extLst>
          </p:nvPr>
        </p:nvGraphicFramePr>
        <p:xfrm>
          <a:off x="1039091" y="1300052"/>
          <a:ext cx="10770027" cy="50998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822630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99776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3947621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85876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1. forum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fɔːrəm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diễn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đàn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2. stress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sự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căng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3</a:t>
                      </a:r>
                      <a:r>
                        <a:rPr lang="en-US" sz="3200">
                          <a:effectLst/>
                          <a:latin typeface="+mn-lt"/>
                        </a:rPr>
                        <a:t>. stressful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stresfl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căng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thẳng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tạo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áp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4. pressure (n)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preʃə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(r)/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áp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lực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1139783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5. user-friendly 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 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juːzə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ˈ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frendli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>
                          <a:effectLst/>
                          <a:latin typeface="+mn-lt"/>
                        </a:rPr>
                        <a:t>thân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thiện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với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người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,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dễ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dùng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4245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6</a:t>
                      </a:r>
                      <a:r>
                        <a:rPr lang="en-US" sz="3200">
                          <a:effectLst/>
                          <a:latin typeface="+mn-lt"/>
                        </a:rPr>
                        <a:t>. midterm 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(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adj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)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</a:rPr>
                        <a:t>/ˌ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mɪdˈtɜːm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/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</a:rPr>
                        <a:t>giữa</a:t>
                      </a:r>
                      <a:r>
                        <a:rPr lang="en-US" sz="3200" dirty="0">
                          <a:effectLst/>
                          <a:latin typeface="+mn-lt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+mn-lt"/>
                        </a:rPr>
                        <a:t>kì</a:t>
                      </a:r>
                      <a:endParaRPr lang="en-US" sz="320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12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7" y="1957178"/>
            <a:ext cx="487363" cy="487363"/>
          </a:xfrm>
          <a:prstGeom prst="rect">
            <a:avLst/>
          </a:prstGeom>
        </p:spPr>
      </p:pic>
      <p:pic>
        <p:nvPicPr>
          <p:cNvPr id="13" name="stres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6" y="2612736"/>
            <a:ext cx="487363" cy="487363"/>
          </a:xfrm>
          <a:prstGeom prst="rect">
            <a:avLst/>
          </a:prstGeom>
        </p:spPr>
      </p:pic>
      <p:pic>
        <p:nvPicPr>
          <p:cNvPr id="14" name="stressful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5" y="3326030"/>
            <a:ext cx="487363" cy="487363"/>
          </a:xfrm>
          <a:prstGeom prst="rect">
            <a:avLst/>
          </a:prstGeom>
        </p:spPr>
      </p:pic>
      <p:pic>
        <p:nvPicPr>
          <p:cNvPr id="16" name="pressur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5" y="3946108"/>
            <a:ext cx="473826" cy="473826"/>
          </a:xfrm>
          <a:prstGeom prst="rect">
            <a:avLst/>
          </a:prstGeom>
        </p:spPr>
      </p:pic>
      <p:pic>
        <p:nvPicPr>
          <p:cNvPr id="17" name="user- friendly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5" y="4801427"/>
            <a:ext cx="539326" cy="539326"/>
          </a:xfrm>
          <a:prstGeom prst="rect">
            <a:avLst/>
          </a:prstGeom>
        </p:spPr>
      </p:pic>
      <p:pic>
        <p:nvPicPr>
          <p:cNvPr id="18" name="mid-term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99765" y="5789461"/>
            <a:ext cx="539326" cy="53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1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75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2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4" name="Rectangle 3"/>
          <p:cNvSpPr/>
          <p:nvPr/>
        </p:nvSpPr>
        <p:spPr>
          <a:xfrm>
            <a:off x="1363331" y="3317841"/>
            <a:ext cx="8146775" cy="1843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i="1">
                <a:solidFill>
                  <a:srgbClr val="000000"/>
                </a:solidFill>
              </a:rPr>
              <a:t>- </a:t>
            </a:r>
            <a:r>
              <a:rPr lang="en-US" sz="4000" i="1" dirty="0">
                <a:solidFill>
                  <a:srgbClr val="000000"/>
                </a:solidFill>
              </a:rPr>
              <a:t>Who are the people? </a:t>
            </a:r>
            <a:endParaRPr lang="en-US" sz="4000" dirty="0"/>
          </a:p>
          <a:p>
            <a:pPr>
              <a:lnSpc>
                <a:spcPct val="150000"/>
              </a:lnSpc>
            </a:pPr>
            <a:r>
              <a:rPr lang="en-US" sz="4000" i="1" dirty="0">
                <a:solidFill>
                  <a:srgbClr val="000000"/>
                </a:solidFill>
              </a:rPr>
              <a:t>- What might they be talking about?</a:t>
            </a:r>
            <a:endParaRPr lang="en-US" sz="4000" dirty="0"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43493" y="82976"/>
            <a:ext cx="53176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READ AND LISTEN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05013" y="1625695"/>
            <a:ext cx="74294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EF4B66"/>
                </a:solidFill>
                <a:ea typeface="Calibri" panose="020F0502020204030204" pitchFamily="34" charset="0"/>
              </a:rPr>
              <a:t>Look at the picture in the book </a:t>
            </a:r>
          </a:p>
          <a:p>
            <a:r>
              <a:rPr lang="en-US" sz="3600" b="1">
                <a:solidFill>
                  <a:srgbClr val="EF4B66"/>
                </a:solidFill>
                <a:ea typeface="Calibri" panose="020F0502020204030204" pitchFamily="34" charset="0"/>
              </a:rPr>
              <a:t>and answer the questions:</a:t>
            </a:r>
            <a:endParaRPr lang="en-US" sz="3600" dirty="0">
              <a:solidFill>
                <a:srgbClr val="EF4B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362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130313"/>
            <a:ext cx="802263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10586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F4B6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98210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996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75856" y="1739913"/>
            <a:ext cx="12116144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It’s great to see you again, class. What’s going on?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We’ve decided to use Facebook for our class forum, and we joined some school club activities. We’re also preparing for the midterm tests. It’s really stressful.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effectLst/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I’m sorry to hear that. I know exams may give you a lot of stress. But stay calm and work hard. What other pressure do you have?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Minh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Well, we also have pressure from our parents and friends.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Do you? Let’s discuss these problems in your new Facebook group. By the way, why did you choose Facebook?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>Because it’s user-friendly.</a:t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Good! How about club activities? Do you find them enjoyable?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Ann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Yes. This year there </a:t>
            </a:r>
            <a:r>
              <a:rPr lang="en-US" sz="2000">
                <a:solidFill>
                  <a:srgbClr val="242021"/>
                </a:solidFill>
                <a:latin typeface="ChronicaPro-Book"/>
              </a:rPr>
              <a:t>are some new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clubs like arts and crafts, and music. The club leaders will provide us with a variety of activities to suit different interests. And there will also be competitions as usual.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  <a:t/>
            </a:r>
            <a:br>
              <a:rPr lang="en-US" sz="20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000" b="1" i="1" dirty="0">
                <a:solidFill>
                  <a:srgbClr val="242021"/>
                </a:solidFill>
                <a:latin typeface="ChronicaProMediumIt"/>
              </a:rPr>
              <a:t>Teacher</a:t>
            </a:r>
            <a:r>
              <a:rPr lang="en-US" sz="20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Awesome! I hope </a:t>
            </a:r>
            <a:r>
              <a:rPr lang="en-US" sz="2000">
                <a:solidFill>
                  <a:srgbClr val="242021"/>
                </a:solidFill>
                <a:latin typeface="ChronicaPro-Book"/>
              </a:rPr>
              <a:t>you all can join </a:t>
            </a:r>
            <a:r>
              <a:rPr lang="en-US" sz="2000" dirty="0">
                <a:solidFill>
                  <a:srgbClr val="242021"/>
                </a:solidFill>
                <a:latin typeface="ChronicaPro-Book"/>
              </a:rPr>
              <a:t>the clubs you </a:t>
            </a:r>
            <a:r>
              <a:rPr lang="en-US" sz="2000">
                <a:solidFill>
                  <a:srgbClr val="242021"/>
                </a:solidFill>
                <a:latin typeface="ChronicaPro-Book"/>
              </a:rPr>
              <a:t>like.</a:t>
            </a:r>
            <a:endParaRPr lang="en-US" sz="2000" dirty="0"/>
          </a:p>
        </p:txBody>
      </p:sp>
      <p:pic>
        <p:nvPicPr>
          <p:cNvPr id="3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010163" y="1112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96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533680"/>
              </p:ext>
            </p:extLst>
          </p:nvPr>
        </p:nvGraphicFramePr>
        <p:xfrm>
          <a:off x="372360" y="1871927"/>
          <a:ext cx="11269479" cy="47860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62992">
                  <a:extLst>
                    <a:ext uri="{9D8B030D-6E8A-4147-A177-3AD203B41FA5}">
                      <a16:colId xmlns:a16="http://schemas.microsoft.com/office/drawing/2014/main" val="238422361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val="679268740"/>
                    </a:ext>
                  </a:extLst>
                </a:gridCol>
                <a:gridCol w="1053548">
                  <a:extLst>
                    <a:ext uri="{9D8B030D-6E8A-4147-A177-3AD203B41FA5}">
                      <a16:colId xmlns:a16="http://schemas.microsoft.com/office/drawing/2014/main" val="3432448170"/>
                    </a:ext>
                  </a:extLst>
                </a:gridCol>
              </a:tblGrid>
              <a:tr h="75868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n-lt"/>
                        </a:rPr>
                        <a:t>Sentences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n-lt"/>
                        </a:rPr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+mn-lt"/>
                        </a:rPr>
                        <a:t>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28753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+mn-lt"/>
                        </a:rPr>
                        <a:t>1. The students finished their midterm tests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0338469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+mn-lt"/>
                        </a:rPr>
                        <a:t>2. Minh mentions the different types of pressure they are facing.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8303926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+mn-lt"/>
                        </a:rPr>
                        <a:t>3. The teacher tells</a:t>
                      </a:r>
                      <a:r>
                        <a:rPr lang="en-US" sz="2800" baseline="0" dirty="0">
                          <a:latin typeface="+mn-lt"/>
                        </a:rPr>
                        <a:t> them to stay calm and work hard.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7564808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+mn-lt"/>
                        </a:rPr>
                        <a:t>4. The class will discuss their problems offline.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479811"/>
                  </a:ext>
                </a:extLst>
              </a:tr>
              <a:tr h="7706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>
                          <a:latin typeface="+mn-lt"/>
                        </a:rPr>
                        <a:t>5. The school has different</a:t>
                      </a:r>
                      <a:r>
                        <a:rPr lang="en-US" sz="2800" baseline="0" dirty="0">
                          <a:latin typeface="+mn-lt"/>
                        </a:rPr>
                        <a:t> clubs for its students.</a:t>
                      </a:r>
                      <a:endParaRPr lang="en-US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456224"/>
                  </a:ext>
                </a:extLst>
              </a:tr>
            </a:tbl>
          </a:graphicData>
        </a:graphic>
      </p:graphicFrame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3183" y="1273507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Read the conversation again and write T (true) or F (False).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328" y="2639519"/>
            <a:ext cx="709070" cy="53106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530" y="3608324"/>
            <a:ext cx="709070" cy="5310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530" y="4396942"/>
            <a:ext cx="709070" cy="53106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20297" y="5203815"/>
            <a:ext cx="709070" cy="53106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530" y="5990129"/>
            <a:ext cx="709070" cy="53106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8078" y="2643952"/>
            <a:ext cx="6169739" cy="5310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They are preparing for the midterm test.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18078" y="5125660"/>
            <a:ext cx="9673698" cy="533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</a:rPr>
              <a:t>The class will discuss their problems </a:t>
            </a:r>
            <a:r>
              <a:rPr lang="en-US" sz="2800">
                <a:solidFill>
                  <a:srgbClr val="FF0000"/>
                </a:solidFill>
              </a:rPr>
              <a:t>in their </a:t>
            </a:r>
            <a:r>
              <a:rPr lang="en-US" sz="2800" dirty="0">
                <a:solidFill>
                  <a:srgbClr val="FF0000"/>
                </a:solidFill>
              </a:rPr>
              <a:t>new Facebook group.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2.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539246" y="6146004"/>
            <a:ext cx="30203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pressure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063" y="3024907"/>
            <a:ext cx="8517237" cy="316396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545931" y="6203154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1.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14568" y="6157869"/>
            <a:ext cx="3040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l</a:t>
            </a:r>
            <a:r>
              <a:rPr lang="en-US" sz="3200" b="1" i="0" dirty="0">
                <a:solidFill>
                  <a:schemeClr val="accent2">
                    <a:lumMod val="75000"/>
                  </a:schemeClr>
                </a:solidFill>
                <a:effectLst/>
                <a:latin typeface="MyriadPro-Regular"/>
              </a:rPr>
              <a:t>anguage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3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988" t="7679" r="5835" b="4107"/>
          <a:stretch/>
        </p:blipFill>
        <p:spPr>
          <a:xfrm>
            <a:off x="2085097" y="3018160"/>
            <a:ext cx="7720077" cy="3123439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3530927" y="2260404"/>
            <a:ext cx="174592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29546" y="2580425"/>
            <a:ext cx="1205060" cy="109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236794" y="6196011"/>
            <a:ext cx="3660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arts and crafts club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745908" y="6119811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forum</a:t>
            </a:r>
          </a:p>
        </p:txBody>
      </p:sp>
    </p:spTree>
    <p:extLst>
      <p:ext uri="{BB962C8B-B14F-4D97-AF65-F5344CB8AC3E}">
        <p14:creationId xmlns:p14="http://schemas.microsoft.com/office/powerpoint/2010/main" val="98812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5945136" y="6196011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4.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02872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word or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phrases from the box under the correct pictures.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16714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6450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2314" t="7189" r="1653" b="5272"/>
          <a:stretch/>
        </p:blipFill>
        <p:spPr>
          <a:xfrm>
            <a:off x="3241596" y="1746516"/>
            <a:ext cx="4791075" cy="112973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1751674" y="6200772"/>
            <a:ext cx="41452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  <a:latin typeface="MyriadPro-Regular"/>
              </a:rPr>
              <a:t>3.</a:t>
            </a:r>
            <a:r>
              <a:rPr lang="en-US" sz="2800" b="1">
                <a:latin typeface="MyriadPro-Regular"/>
              </a:rPr>
              <a:t> _______________</a:t>
            </a:r>
            <a:endParaRPr lang="en-US" sz="2800" b="1" dirty="0">
              <a:latin typeface="MyriadPro-Regular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3530927" y="2260404"/>
            <a:ext cx="1745923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229546" y="2580425"/>
            <a:ext cx="1205060" cy="10998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B09113C-6811-4D4C-801A-3BE3BA0400AE}"/>
              </a:ext>
            </a:extLst>
          </p:cNvPr>
          <p:cNvSpPr txBox="1"/>
          <p:nvPr/>
        </p:nvSpPr>
        <p:spPr>
          <a:xfrm>
            <a:off x="2914059" y="6143622"/>
            <a:ext cx="22304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sports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923496" y="6134456"/>
            <a:ext cx="21885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>
                <a:solidFill>
                  <a:schemeClr val="accent2">
                    <a:lumMod val="75000"/>
                  </a:schemeClr>
                </a:solidFill>
                <a:latin typeface="MyriadPro-Regular"/>
              </a:rPr>
              <a:t>chess club</a:t>
            </a:r>
            <a:endParaRPr lang="en-US" sz="3200" b="1" dirty="0">
              <a:solidFill>
                <a:schemeClr val="accent2">
                  <a:lumMod val="75000"/>
                </a:schemeClr>
              </a:solidFill>
              <a:latin typeface="MyriadPro-Regular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530927" y="2595286"/>
            <a:ext cx="2231698" cy="1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291802" y="1983220"/>
            <a:ext cx="790281" cy="12432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870" t="3690" r="2444" b="5535"/>
          <a:stretch/>
        </p:blipFill>
        <p:spPr>
          <a:xfrm>
            <a:off x="2095784" y="2952827"/>
            <a:ext cx="7602304" cy="3205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1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220339" y="1918347"/>
            <a:ext cx="1179033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1.</a:t>
            </a:r>
            <a:r>
              <a:rPr lang="en-US" sz="3200"/>
              <a:t> Minh </a:t>
            </a:r>
            <a:r>
              <a:rPr lang="en-US" sz="3200" dirty="0"/>
              <a:t>is a member of our ________________. The greeting cards he makes are really creative.</a:t>
            </a:r>
          </a:p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2.</a:t>
            </a:r>
            <a:r>
              <a:rPr lang="en-US" sz="3200"/>
              <a:t> Students </a:t>
            </a:r>
            <a:r>
              <a:rPr lang="en-US" sz="3200" dirty="0"/>
              <a:t>can discuss their problems in </a:t>
            </a:r>
            <a:r>
              <a:rPr lang="en-US" sz="3200"/>
              <a:t>their class ______.</a:t>
            </a:r>
            <a:endParaRPr lang="en-US" sz="3200" dirty="0"/>
          </a:p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3.</a:t>
            </a:r>
            <a:r>
              <a:rPr lang="en-US" sz="3200"/>
              <a:t> We </a:t>
            </a:r>
            <a:r>
              <a:rPr lang="en-US" sz="3200" dirty="0"/>
              <a:t>share the essays and stories that we write in English in our _____________.</a:t>
            </a:r>
          </a:p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4.</a:t>
            </a:r>
            <a:r>
              <a:rPr lang="en-US" sz="3200"/>
              <a:t> She </a:t>
            </a:r>
            <a:r>
              <a:rPr lang="en-US" sz="3200" dirty="0"/>
              <a:t>is not feeling very well this weekend because of all the _______</a:t>
            </a:r>
          </a:p>
          <a:p>
            <a:pPr marL="0" indent="0">
              <a:buNone/>
            </a:pPr>
            <a:r>
              <a:rPr lang="en-US" sz="3200"/>
              <a:t>from </a:t>
            </a:r>
            <a:r>
              <a:rPr lang="en-US" sz="3200" dirty="0"/>
              <a:t>her school work.</a:t>
            </a:r>
          </a:p>
          <a:p>
            <a:pPr marL="0" indent="0">
              <a:buNone/>
            </a:pPr>
            <a:r>
              <a:rPr lang="en-US" sz="3200" b="1">
                <a:solidFill>
                  <a:srgbClr val="FF9933"/>
                </a:solidFill>
              </a:rPr>
              <a:t>5.</a:t>
            </a:r>
            <a:r>
              <a:rPr lang="en-US" sz="3200"/>
              <a:t> The </a:t>
            </a:r>
            <a:r>
              <a:rPr lang="en-US" sz="3200" dirty="0"/>
              <a:t>coach of our _____________ tells us to drink plenty of water during our practice sessions.</a:t>
            </a:r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4632413" y="1914843"/>
            <a:ext cx="373746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arts and crafts club</a:t>
            </a:r>
            <a:endParaRPr lang="en-US" sz="3000" b="1" dirty="0">
              <a:solidFill>
                <a:srgbClr val="EF4B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87350"/>
            <a:ext cx="1046033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each of the sentences with a word or phrase in </a:t>
            </a:r>
            <a:r>
              <a:rPr lang="en-US" sz="2400" b="1" dirty="0">
                <a:solidFill>
                  <a:srgbClr val="FF9933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There is one extra word or phrase.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1861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08355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8760404" y="2893409"/>
            <a:ext cx="140230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forum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05132" y="3916096"/>
            <a:ext cx="267159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language club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10257956" y="4486941"/>
            <a:ext cx="17435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pressure</a:t>
            </a:r>
            <a:endParaRPr lang="en-US" sz="3000" b="1" dirty="0">
              <a:solidFill>
                <a:srgbClr val="EF4B66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E78FE7-C418-4A32-AA4E-325C3CC90957}"/>
              </a:ext>
            </a:extLst>
          </p:cNvPr>
          <p:cNvSpPr txBox="1"/>
          <p:nvPr/>
        </p:nvSpPr>
        <p:spPr>
          <a:xfrm>
            <a:off x="3495941" y="5614351"/>
            <a:ext cx="242534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EF4B66"/>
                </a:solidFill>
                <a:latin typeface="MyriadPro-Regular"/>
              </a:rPr>
              <a:t>sports club</a:t>
            </a:r>
            <a:endParaRPr lang="en-US" sz="3000" b="1" dirty="0">
              <a:solidFill>
                <a:srgbClr val="EF4B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9" grpId="0"/>
      <p:bldP spid="29" grpId="0"/>
      <p:bldP spid="30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220471"/>
            <a:ext cx="10503597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Ask and answer the questions below. Report your friend’s answers to your class.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76996" y="2411973"/>
            <a:ext cx="8885533" cy="302736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What types of social media do you use?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What kinds of pressure do you have?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What clubs do you participate in?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Why do you choose to participate in that club?</a:t>
            </a:r>
          </a:p>
        </p:txBody>
      </p:sp>
      <p:pic>
        <p:nvPicPr>
          <p:cNvPr id="2050" name="Picture 2" descr="Premium Vector | Ask and answer illustration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t="9589" r="6669" b="10835"/>
          <a:stretch/>
        </p:blipFill>
        <p:spPr bwMode="auto">
          <a:xfrm>
            <a:off x="7497184" y="2182700"/>
            <a:ext cx="4608735" cy="301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945275" y="1295606"/>
            <a:ext cx="10515600" cy="605191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.VnBodoni" panose="020B7200000000000000" pitchFamily="34" charset="0"/>
              </a:rPr>
              <a:t>Rule: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idx="1"/>
          </p:nvPr>
        </p:nvSpPr>
        <p:spPr>
          <a:xfrm>
            <a:off x="834669" y="2420979"/>
            <a:ext cx="10515600" cy="3580810"/>
          </a:xfrm>
        </p:spPr>
        <p:txBody>
          <a:bodyPr>
            <a:normAutofit/>
          </a:bodyPr>
          <a:lstStyle/>
          <a:p>
            <a:r>
              <a:rPr lang="en-US" sz="3600" dirty="0"/>
              <a:t>Work in 2 teams.</a:t>
            </a:r>
          </a:p>
          <a:p>
            <a:r>
              <a:rPr lang="en-US" sz="3600" dirty="0"/>
              <a:t>Look at 9 pictures.</a:t>
            </a:r>
          </a:p>
          <a:p>
            <a:r>
              <a:rPr lang="en-US" sz="3600" dirty="0"/>
              <a:t>Find the word for each picture, then take the first letter from each picture to form the mystery word. </a:t>
            </a:r>
          </a:p>
          <a:p>
            <a:r>
              <a:rPr lang="en-US" sz="3600" dirty="0"/>
              <a:t>Which team finds the mystery word first will become the winner.</a:t>
            </a:r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/>
      <p:bldP spid="3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45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37" name="Round Single Corner Rectangle 3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175095" y="157318"/>
            <a:ext cx="44014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I.N.I.T.I.A.L GAME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271" y="1160574"/>
            <a:ext cx="2979575" cy="16845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7659"/>
          <a:stretch/>
        </p:blipFill>
        <p:spPr>
          <a:xfrm>
            <a:off x="3506634" y="1121091"/>
            <a:ext cx="2698524" cy="16566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t="4367" b="7054"/>
          <a:stretch/>
        </p:blipFill>
        <p:spPr>
          <a:xfrm>
            <a:off x="6621797" y="1077433"/>
            <a:ext cx="2630895" cy="1670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/>
          <a:srcRect l="-1094" t="-7702" r="1094" b="5469"/>
          <a:stretch/>
        </p:blipFill>
        <p:spPr>
          <a:xfrm>
            <a:off x="9325747" y="980618"/>
            <a:ext cx="2279703" cy="1864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7829" y="3524816"/>
            <a:ext cx="2336305" cy="2340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0484" y="3665158"/>
            <a:ext cx="2344639" cy="23446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85501" y="3524816"/>
            <a:ext cx="2377279" cy="2377279"/>
          </a:xfrm>
          <a:prstGeom prst="rect">
            <a:avLst/>
          </a:prstGeom>
        </p:spPr>
      </p:pic>
      <p:pic>
        <p:nvPicPr>
          <p:cNvPr id="1026" name="Picture 2" descr="100+ Free Sunflower &amp; Flower Vectors - Pixabay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309" y="3482347"/>
            <a:ext cx="1808890" cy="232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62130" y="5736519"/>
            <a:ext cx="20410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pple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01728" y="2679066"/>
            <a:ext cx="17233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ggs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63921" y="2679066"/>
            <a:ext cx="28230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lephant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651321" y="2679066"/>
            <a:ext cx="21185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ose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24908" y="2679066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ent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793039" y="5736519"/>
            <a:ext cx="231218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rapes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63985" y="5755289"/>
            <a:ext cx="20593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agle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496282" y="5755289"/>
            <a:ext cx="1421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ice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978563" y="5755289"/>
            <a:ext cx="330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unflower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/>
          <a:srcRect l="1913" t="15330" r="3952" b="2681"/>
          <a:stretch/>
        </p:blipFill>
        <p:spPr>
          <a:xfrm>
            <a:off x="7265593" y="3981255"/>
            <a:ext cx="2050703" cy="166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5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 T, Author at City Kids Dental - 4700 N. Western Ave. Chicago, IL - Page 3  of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2225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98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48244" y="142488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forum </a:t>
            </a:r>
            <a:r>
              <a:rPr lang="en-US" sz="66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4679" y="4279060"/>
            <a:ext cx="40508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diễn</a:t>
            </a:r>
            <a:r>
              <a:rPr lang="en-US" sz="4400" dirty="0"/>
              <a:t> </a:t>
            </a:r>
            <a:r>
              <a:rPr lang="en-US" sz="4400" dirty="0" err="1"/>
              <a:t>đàn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1781646" y="3128917"/>
            <a:ext cx="24769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400" b="1" dirty="0" err="1">
                <a:solidFill>
                  <a:schemeClr val="accent5">
                    <a:lumMod val="50000"/>
                  </a:schemeClr>
                </a:solidFill>
              </a:rPr>
              <a:t>fɔːrəm</a:t>
            </a: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foru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76444" y="5290582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7898" r="8285"/>
          <a:stretch/>
        </p:blipFill>
        <p:spPr>
          <a:xfrm>
            <a:off x="6228994" y="1632559"/>
            <a:ext cx="5781675" cy="419276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3880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stress</a:t>
            </a:r>
            <a:r>
              <a:rPr lang="en-US" sz="8800" b="1" dirty="0"/>
              <a:t> </a:t>
            </a:r>
            <a:r>
              <a:rPr lang="en-US" sz="6600" b="1" dirty="0">
                <a:solidFill>
                  <a:srgbClr val="AD4F0F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7914" y="4495326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căng</a:t>
            </a:r>
            <a:r>
              <a:rPr lang="en-US" sz="4800" dirty="0"/>
              <a:t> </a:t>
            </a:r>
            <a:r>
              <a:rPr lang="en-US" sz="4800" dirty="0" err="1"/>
              <a:t>thẳng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788405" y="3177517"/>
            <a:ext cx="224991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stres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tre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5268" y="5813136"/>
            <a:ext cx="487363" cy="487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9055" y="1724804"/>
            <a:ext cx="5176329" cy="386098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78113" y="1493775"/>
            <a:ext cx="60292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stressful</a:t>
            </a:r>
            <a:r>
              <a:rPr lang="en-US" sz="6600" b="1" dirty="0">
                <a:solidFill>
                  <a:srgbClr val="AD4F0F"/>
                </a:solidFill>
              </a:rPr>
              <a:t> (</a:t>
            </a:r>
            <a:r>
              <a:rPr lang="en-US" sz="6600" b="1" dirty="0" err="1">
                <a:solidFill>
                  <a:srgbClr val="AD4F0F"/>
                </a:solidFill>
              </a:rPr>
              <a:t>adj</a:t>
            </a:r>
            <a:r>
              <a:rPr lang="en-US" sz="6600" b="1" dirty="0">
                <a:solidFill>
                  <a:srgbClr val="AD4F0F"/>
                </a:solidFill>
              </a:rPr>
              <a:t>)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9037" y="4510228"/>
            <a:ext cx="615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căng </a:t>
            </a:r>
            <a:r>
              <a:rPr lang="en-US" sz="4800" dirty="0" err="1"/>
              <a:t>thẳng</a:t>
            </a:r>
            <a:r>
              <a:rPr lang="en-US" sz="4800" dirty="0"/>
              <a:t>, </a:t>
            </a:r>
            <a:r>
              <a:rPr lang="en-US" sz="4800" dirty="0" err="1"/>
              <a:t>tạo</a:t>
            </a:r>
            <a:r>
              <a:rPr lang="en-US" sz="4800" dirty="0"/>
              <a:t> </a:t>
            </a:r>
            <a:r>
              <a:rPr lang="en-US" sz="4800" dirty="0" err="1"/>
              <a:t>áp</a:t>
            </a:r>
            <a:r>
              <a:rPr lang="en-US" sz="4800" dirty="0"/>
              <a:t> </a:t>
            </a:r>
            <a:r>
              <a:rPr lang="en-US" sz="4800" dirty="0" err="1"/>
              <a:t>lực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427542" y="3226744"/>
            <a:ext cx="319222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6000" b="1" dirty="0" err="1">
                <a:solidFill>
                  <a:schemeClr val="accent5">
                    <a:lumMod val="50000"/>
                  </a:schemeClr>
                </a:solidFill>
              </a:rPr>
              <a:t>stresfl</a:t>
            </a:r>
            <a:r>
              <a:rPr lang="en-US" sz="60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8450" y="1996634"/>
            <a:ext cx="5216514" cy="3260320"/>
          </a:xfrm>
          <a:prstGeom prst="rect">
            <a:avLst/>
          </a:prstGeom>
        </p:spPr>
      </p:pic>
      <p:pic>
        <p:nvPicPr>
          <p:cNvPr id="5" name="stressful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403126" y="5632931"/>
            <a:ext cx="487363" cy="48736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4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87067" y="129898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pressure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(n)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147850" y="4219486"/>
            <a:ext cx="61514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/>
              <a:t>áp </a:t>
            </a:r>
            <a:r>
              <a:rPr lang="en-US" sz="4800" dirty="0" err="1"/>
              <a:t>lực</a:t>
            </a:r>
            <a:endParaRPr lang="en-US" sz="8000" dirty="0"/>
          </a:p>
        </p:txBody>
      </p:sp>
      <p:sp>
        <p:nvSpPr>
          <p:cNvPr id="2" name="Rectangle 1"/>
          <p:cNvSpPr/>
          <p:nvPr/>
        </p:nvSpPr>
        <p:spPr>
          <a:xfrm>
            <a:off x="1363727" y="3009882"/>
            <a:ext cx="32915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preʃə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(r)/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ressu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17069" y="5482503"/>
            <a:ext cx="621579" cy="621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/>
          <a:srcRect l="9755" t="-798" r="6684" b="1"/>
          <a:stretch/>
        </p:blipFill>
        <p:spPr>
          <a:xfrm>
            <a:off x="6686551" y="1834364"/>
            <a:ext cx="4857750" cy="3813183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0997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27368" y="1145681"/>
            <a:ext cx="7682354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user-friendly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  <a:r>
              <a:rPr lang="en-US" sz="6000" b="1" dirty="0">
                <a:solidFill>
                  <a:srgbClr val="AD4F0F"/>
                </a:solidFill>
              </a:rPr>
              <a:t>(</a:t>
            </a:r>
            <a:r>
              <a:rPr lang="en-US" sz="6000" b="1" dirty="0" err="1">
                <a:solidFill>
                  <a:srgbClr val="AD4F0F"/>
                </a:solidFill>
              </a:rPr>
              <a:t>adj</a:t>
            </a:r>
            <a:r>
              <a:rPr lang="en-US" sz="6000" b="1" dirty="0">
                <a:solidFill>
                  <a:srgbClr val="AD4F0F"/>
                </a:solidFill>
              </a:rPr>
              <a:t>)</a:t>
            </a:r>
            <a:r>
              <a:rPr lang="en-US" sz="6600" b="1" dirty="0">
                <a:solidFill>
                  <a:srgbClr val="AD4F0F"/>
                </a:solidFill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58952" y="4081788"/>
            <a:ext cx="6151419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dirty="0" err="1"/>
              <a:t>thân</a:t>
            </a:r>
            <a:r>
              <a:rPr lang="en-US" sz="4400" dirty="0"/>
              <a:t> </a:t>
            </a:r>
            <a:r>
              <a:rPr lang="en-US" sz="4400" dirty="0" err="1"/>
              <a:t>thiện</a:t>
            </a:r>
            <a:r>
              <a:rPr lang="en-US" sz="4400" dirty="0"/>
              <a:t> </a:t>
            </a:r>
            <a:r>
              <a:rPr lang="en-US" sz="4400" dirty="0" err="1"/>
              <a:t>với</a:t>
            </a:r>
            <a:r>
              <a:rPr lang="en-US" sz="4400" dirty="0"/>
              <a:t> </a:t>
            </a:r>
          </a:p>
          <a:p>
            <a:pPr lvl="0" algn="ctr"/>
            <a:r>
              <a:rPr lang="en-US" sz="4400" dirty="0" err="1"/>
              <a:t>người</a:t>
            </a:r>
            <a:r>
              <a:rPr lang="en-US" sz="4400" dirty="0"/>
              <a:t> </a:t>
            </a:r>
            <a:r>
              <a:rPr lang="en-US" sz="4400" dirty="0" err="1"/>
              <a:t>dùng</a:t>
            </a:r>
            <a:endParaRPr lang="en-US" sz="7200" dirty="0"/>
          </a:p>
        </p:txBody>
      </p:sp>
      <p:sp>
        <p:nvSpPr>
          <p:cNvPr id="2" name="Rectangle 1"/>
          <p:cNvSpPr/>
          <p:nvPr/>
        </p:nvSpPr>
        <p:spPr>
          <a:xfrm>
            <a:off x="871235" y="2963312"/>
            <a:ext cx="429104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>
                <a:solidFill>
                  <a:schemeClr val="accent5">
                    <a:lumMod val="50000"/>
                  </a:schemeClr>
                </a:solidFill>
              </a:rPr>
              <a:t>/ˈjuːzə-ˈfrendli/ 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t="13980"/>
          <a:stretch/>
        </p:blipFill>
        <p:spPr>
          <a:xfrm>
            <a:off x="6260229" y="2637411"/>
            <a:ext cx="5845690" cy="3337622"/>
          </a:xfrm>
          <a:prstGeom prst="rect">
            <a:avLst/>
          </a:prstGeom>
        </p:spPr>
      </p:pic>
      <p:pic>
        <p:nvPicPr>
          <p:cNvPr id="5" name="user- frien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79218" y="5732452"/>
            <a:ext cx="767916" cy="76791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45573" y="124679"/>
            <a:ext cx="375192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VOCABULARY</a:t>
            </a:r>
            <a:endParaRPr lang="en-US" sz="5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5400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7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4349</TotalTime>
  <Words>637</Words>
  <Application>Microsoft Office PowerPoint</Application>
  <PresentationFormat>Widescreen</PresentationFormat>
  <Paragraphs>159</Paragraphs>
  <Slides>20</Slides>
  <Notes>17</Notes>
  <HiddenSlides>0</HiddenSlides>
  <MMClips>13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.VnBodoni</vt:lpstr>
      <vt:lpstr>Arial</vt:lpstr>
      <vt:lpstr>Calibri</vt:lpstr>
      <vt:lpstr>Calibri Light</vt:lpstr>
      <vt:lpstr>ChronicaPro-Book</vt:lpstr>
      <vt:lpstr>ChronicaProMediumIt</vt:lpstr>
      <vt:lpstr>Myriad Pro</vt:lpstr>
      <vt:lpstr>MyriadPro-Regular</vt:lpstr>
      <vt:lpstr>Times New Roman</vt:lpstr>
      <vt:lpstr>Office Theme</vt:lpstr>
      <vt:lpstr>PowerPoint Presentation</vt:lpstr>
      <vt:lpstr>Rule: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246</cp:revision>
  <dcterms:created xsi:type="dcterms:W3CDTF">2020-12-09T02:04:09Z</dcterms:created>
  <dcterms:modified xsi:type="dcterms:W3CDTF">2025-10-28T13:42:44Z</dcterms:modified>
</cp:coreProperties>
</file>