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1"/>
    <p:sldMasterId id="2147483718" r:id="rId2"/>
  </p:sldMasterIdLst>
  <p:notesMasterIdLst>
    <p:notesMasterId r:id="rId29"/>
  </p:notesMasterIdLst>
  <p:sldIdLst>
    <p:sldId id="256" r:id="rId3"/>
    <p:sldId id="259" r:id="rId4"/>
    <p:sldId id="279" r:id="rId5"/>
    <p:sldId id="787" r:id="rId6"/>
    <p:sldId id="792" r:id="rId7"/>
    <p:sldId id="843" r:id="rId8"/>
    <p:sldId id="861" r:id="rId9"/>
    <p:sldId id="834" r:id="rId10"/>
    <p:sldId id="862" r:id="rId11"/>
    <p:sldId id="286" r:id="rId12"/>
    <p:sldId id="863" r:id="rId13"/>
    <p:sldId id="865" r:id="rId14"/>
    <p:sldId id="864" r:id="rId15"/>
    <p:sldId id="866" r:id="rId16"/>
    <p:sldId id="867" r:id="rId17"/>
    <p:sldId id="868" r:id="rId18"/>
    <p:sldId id="829" r:id="rId19"/>
    <p:sldId id="263" r:id="rId20"/>
    <p:sldId id="289" r:id="rId21"/>
    <p:sldId id="869" r:id="rId22"/>
    <p:sldId id="870" r:id="rId23"/>
    <p:sldId id="871" r:id="rId24"/>
    <p:sldId id="872" r:id="rId25"/>
    <p:sldId id="873" r:id="rId26"/>
    <p:sldId id="268" r:id="rId27"/>
    <p:sldId id="291" r:id="rId28"/>
  </p:sldIdLst>
  <p:sldSz cx="12192000" cy="6858000"/>
  <p:notesSz cx="6858000" cy="9144000"/>
  <p:embeddedFontLst>
    <p:embeddedFont>
      <p:font typeface="Cambria Math" panose="02040503050406030204" pitchFamily="18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6" roundtripDataSignature="AMtx7mg+TKISDTokyxyqbwrhPLkfeGhRr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>
        <p:scale>
          <a:sx n="76" d="100"/>
          <a:sy n="76" d="100"/>
        </p:scale>
        <p:origin x="-47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67" Type="http://schemas.openxmlformats.org/officeDocument/2006/relationships/commentAuthors" Target="commentAuthors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66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38849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xmlns="" id="{2CDDADF2-0DF0-445A-5962-46642ECA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>
            <a:extLst>
              <a:ext uri="{FF2B5EF4-FFF2-40B4-BE49-F238E27FC236}">
                <a16:creationId xmlns:a16="http://schemas.microsoft.com/office/drawing/2014/main" xmlns="" id="{7D371F03-D06F-7C65-EB49-C49A519694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xmlns="" id="{C9AD8855-F03F-8C55-DE16-AE37F735E7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702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xmlns="" id="{D485B886-2230-27C4-21F5-CF6770BD0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>
            <a:extLst>
              <a:ext uri="{FF2B5EF4-FFF2-40B4-BE49-F238E27FC236}">
                <a16:creationId xmlns:a16="http://schemas.microsoft.com/office/drawing/2014/main" xmlns="" id="{1C693A9B-F07C-27C7-7877-5E77107491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xmlns="" id="{4EB91DCB-2F52-E9E9-92ED-1BC699E626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6135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xmlns="" id="{2B532CE5-2DE3-7519-8E95-0C8416C8B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>
            <a:extLst>
              <a:ext uri="{FF2B5EF4-FFF2-40B4-BE49-F238E27FC236}">
                <a16:creationId xmlns:a16="http://schemas.microsoft.com/office/drawing/2014/main" xmlns="" id="{35C7DF87-0773-EB7B-6362-3A3139814F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xmlns="" id="{5F9B3BFB-7CE5-7B35-C45D-1D0D1505CD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1111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xmlns="" id="{4E82D4A2-8D66-29A6-207F-084199E4C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>
            <a:extLst>
              <a:ext uri="{FF2B5EF4-FFF2-40B4-BE49-F238E27FC236}">
                <a16:creationId xmlns:a16="http://schemas.microsoft.com/office/drawing/2014/main" xmlns="" id="{D3A64283-526A-03D2-F67B-8DF3EA5362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xmlns="" id="{CFE5A033-070F-8B10-3090-04E7F87253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5173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xmlns="" id="{EE40B231-748D-3247-4378-C5C15AE90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>
            <a:extLst>
              <a:ext uri="{FF2B5EF4-FFF2-40B4-BE49-F238E27FC236}">
                <a16:creationId xmlns:a16="http://schemas.microsoft.com/office/drawing/2014/main" xmlns="" id="{3FE1F7BF-7F5C-F716-A34C-489799D09E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xmlns="" id="{5A38583A-4A90-5B30-C741-D3032BE03F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8434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xmlns="" id="{72DBF7E7-C7CF-98AF-FBF7-2905E1076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>
            <a:extLst>
              <a:ext uri="{FF2B5EF4-FFF2-40B4-BE49-F238E27FC236}">
                <a16:creationId xmlns:a16="http://schemas.microsoft.com/office/drawing/2014/main" xmlns="" id="{3BA7AE81-EC6C-5384-B0C3-417165FF8F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xmlns="" id="{1B3AB0B8-1E6A-290D-C006-30DD89F4F8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0972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xmlns="" id="{5E4B8DCA-EB9C-68AC-8211-49FF5772A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>
            <a:extLst>
              <a:ext uri="{FF2B5EF4-FFF2-40B4-BE49-F238E27FC236}">
                <a16:creationId xmlns:a16="http://schemas.microsoft.com/office/drawing/2014/main" xmlns="" id="{DF6DE6A5-931E-4629-C252-B82B4C2D69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xmlns="" id="{EEC45B92-78C0-9FC1-DC24-44BDB18941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8997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xmlns="" id="{3934A1C5-875B-04C1-0E49-710ECDDF7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>
            <a:extLst>
              <a:ext uri="{FF2B5EF4-FFF2-40B4-BE49-F238E27FC236}">
                <a16:creationId xmlns:a16="http://schemas.microsoft.com/office/drawing/2014/main" xmlns="" id="{1939367E-1D39-4D67-CBEE-540578859C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xmlns="" id="{038EF2F1-3CBE-A29C-EEDD-1ACB96909E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8188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>
          <a:extLst>
            <a:ext uri="{FF2B5EF4-FFF2-40B4-BE49-F238E27FC236}">
              <a16:creationId xmlns:a16="http://schemas.microsoft.com/office/drawing/2014/main" xmlns="" id="{262628BD-59DE-DD5A-83A4-4161F1D48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>
            <a:extLst>
              <a:ext uri="{FF2B5EF4-FFF2-40B4-BE49-F238E27FC236}">
                <a16:creationId xmlns:a16="http://schemas.microsoft.com/office/drawing/2014/main" xmlns="" id="{39AE48E0-137B-7F6E-793C-6023634B18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>
            <a:extLst>
              <a:ext uri="{FF2B5EF4-FFF2-40B4-BE49-F238E27FC236}">
                <a16:creationId xmlns:a16="http://schemas.microsoft.com/office/drawing/2014/main" xmlns="" id="{043C5388-D06A-43D6-D340-65FAB97ABC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9609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>
          <a:extLst>
            <a:ext uri="{FF2B5EF4-FFF2-40B4-BE49-F238E27FC236}">
              <a16:creationId xmlns:a16="http://schemas.microsoft.com/office/drawing/2014/main" xmlns="" id="{EECF0D60-1241-56C2-BB2B-F45315C85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>
            <a:extLst>
              <a:ext uri="{FF2B5EF4-FFF2-40B4-BE49-F238E27FC236}">
                <a16:creationId xmlns:a16="http://schemas.microsoft.com/office/drawing/2014/main" xmlns="" id="{C26F7C7E-C9A4-AABE-0204-8A1249D1B0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10:notes">
            <a:extLst>
              <a:ext uri="{FF2B5EF4-FFF2-40B4-BE49-F238E27FC236}">
                <a16:creationId xmlns:a16="http://schemas.microsoft.com/office/drawing/2014/main" xmlns="" id="{EB9354C0-C77D-69C1-8046-467A45C75C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7708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>
          <a:extLst>
            <a:ext uri="{FF2B5EF4-FFF2-40B4-BE49-F238E27FC236}">
              <a16:creationId xmlns:a16="http://schemas.microsoft.com/office/drawing/2014/main" xmlns="" id="{91825AD6-5A65-79CF-75A5-2AAE41EDB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>
            <a:extLst>
              <a:ext uri="{FF2B5EF4-FFF2-40B4-BE49-F238E27FC236}">
                <a16:creationId xmlns:a16="http://schemas.microsoft.com/office/drawing/2014/main" xmlns="" id="{E6F8A270-5233-B666-44A1-A51794FF41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>
            <a:extLst>
              <a:ext uri="{FF2B5EF4-FFF2-40B4-BE49-F238E27FC236}">
                <a16:creationId xmlns:a16="http://schemas.microsoft.com/office/drawing/2014/main" xmlns="" id="{DCF518F0-E3C0-26F5-C6B3-9594361849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6022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>
          <a:extLst>
            <a:ext uri="{FF2B5EF4-FFF2-40B4-BE49-F238E27FC236}">
              <a16:creationId xmlns:a16="http://schemas.microsoft.com/office/drawing/2014/main" xmlns="" id="{E838CF84-8782-BB9D-17C1-435FB2E02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>
            <a:extLst>
              <a:ext uri="{FF2B5EF4-FFF2-40B4-BE49-F238E27FC236}">
                <a16:creationId xmlns:a16="http://schemas.microsoft.com/office/drawing/2014/main" xmlns="" id="{4C64F88C-65DC-09B7-723D-CEF390BAA0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>
            <a:extLst>
              <a:ext uri="{FF2B5EF4-FFF2-40B4-BE49-F238E27FC236}">
                <a16:creationId xmlns:a16="http://schemas.microsoft.com/office/drawing/2014/main" xmlns="" id="{675017B6-18C9-D8C9-236A-BDE21E08F2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3290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>
          <a:extLst>
            <a:ext uri="{FF2B5EF4-FFF2-40B4-BE49-F238E27FC236}">
              <a16:creationId xmlns:a16="http://schemas.microsoft.com/office/drawing/2014/main" xmlns="" id="{5E8EF4B8-3639-9541-CD70-A602EA7B6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>
            <a:extLst>
              <a:ext uri="{FF2B5EF4-FFF2-40B4-BE49-F238E27FC236}">
                <a16:creationId xmlns:a16="http://schemas.microsoft.com/office/drawing/2014/main" xmlns="" id="{41FE7799-E3C2-D87C-F7FA-538021FBF0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>
            <a:extLst>
              <a:ext uri="{FF2B5EF4-FFF2-40B4-BE49-F238E27FC236}">
                <a16:creationId xmlns:a16="http://schemas.microsoft.com/office/drawing/2014/main" xmlns="" id="{3E1A1AEA-A495-1CD1-B23E-A7A9B51713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49842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>
          <a:extLst>
            <a:ext uri="{FF2B5EF4-FFF2-40B4-BE49-F238E27FC236}">
              <a16:creationId xmlns:a16="http://schemas.microsoft.com/office/drawing/2014/main" xmlns="" id="{15A44E6D-940C-176C-0A55-E9320BC2E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>
            <a:extLst>
              <a:ext uri="{FF2B5EF4-FFF2-40B4-BE49-F238E27FC236}">
                <a16:creationId xmlns:a16="http://schemas.microsoft.com/office/drawing/2014/main" xmlns="" id="{52D4BDB6-1D9F-CA91-00E6-4B283F948F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>
            <a:extLst>
              <a:ext uri="{FF2B5EF4-FFF2-40B4-BE49-F238E27FC236}">
                <a16:creationId xmlns:a16="http://schemas.microsoft.com/office/drawing/2014/main" xmlns="" id="{B46335AA-1041-C7CC-FDFE-D40486D325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69254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xmlns="" id="{3495B431-4606-9542-1851-3A7EE3161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>
            <a:extLst>
              <a:ext uri="{FF2B5EF4-FFF2-40B4-BE49-F238E27FC236}">
                <a16:creationId xmlns:a16="http://schemas.microsoft.com/office/drawing/2014/main" xmlns="" id="{F2D79977-01C3-79EB-0486-C53114A727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xmlns="" id="{7C28153F-F43E-16FC-1236-20C1DF3267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3480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xmlns="" id="{BED2DAF5-724F-6DB0-5A13-A15410EAF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>
            <a:extLst>
              <a:ext uri="{FF2B5EF4-FFF2-40B4-BE49-F238E27FC236}">
                <a16:creationId xmlns:a16="http://schemas.microsoft.com/office/drawing/2014/main" xmlns="" id="{D2F24E17-5327-3D26-E0B9-5C31240A5E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xmlns="" id="{EC73A615-F866-7F46-368B-36A3FDA260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423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xmlns="" id="{890E60B7-0407-AA4D-9763-63A5DCA53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>
            <a:extLst>
              <a:ext uri="{FF2B5EF4-FFF2-40B4-BE49-F238E27FC236}">
                <a16:creationId xmlns:a16="http://schemas.microsoft.com/office/drawing/2014/main" xmlns="" id="{48B69B20-F119-5BD1-710F-C940CFCB98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xmlns="" id="{228DD88D-D5C4-6B22-364F-1B5D668120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8016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xmlns="" id="{EAD6EB33-8FD1-38A9-5103-07893AA58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>
            <a:extLst>
              <a:ext uri="{FF2B5EF4-FFF2-40B4-BE49-F238E27FC236}">
                <a16:creationId xmlns:a16="http://schemas.microsoft.com/office/drawing/2014/main" xmlns="" id="{E91BDD35-18BD-6DC6-12A2-9008CF8D19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xmlns="" id="{534D03D8-88E6-75D4-0200-9B2F3AA7EB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8592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xmlns="" id="{27FC8A89-6818-86CF-D128-01749341D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>
            <a:extLst>
              <a:ext uri="{FF2B5EF4-FFF2-40B4-BE49-F238E27FC236}">
                <a16:creationId xmlns:a16="http://schemas.microsoft.com/office/drawing/2014/main" xmlns="" id="{B9A4896D-59FB-DFB2-790F-E8D68D7379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xmlns="" id="{96723F2F-C8E3-9AAA-DD3B-224CCFA439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9920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xmlns="" id="{C66524EE-9D1E-9E7E-CE09-BA0432682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>
            <a:extLst>
              <a:ext uri="{FF2B5EF4-FFF2-40B4-BE49-F238E27FC236}">
                <a16:creationId xmlns:a16="http://schemas.microsoft.com/office/drawing/2014/main" xmlns="" id="{58F7AC1B-36A7-76BC-60B0-904C47C0A3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xmlns="" id="{D7C23D71-DD5D-2D98-31E3-C1160C2CAD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2066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xmlns="" id="{94E28F49-D536-1594-6EF7-115505B48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>
            <a:extLst>
              <a:ext uri="{FF2B5EF4-FFF2-40B4-BE49-F238E27FC236}">
                <a16:creationId xmlns:a16="http://schemas.microsoft.com/office/drawing/2014/main" xmlns="" id="{BAD77C52-BEBF-5B28-5DED-58F519B4DC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xmlns="" id="{226B1561-B888-8DD0-4169-7DF4852C4F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237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>
            <a:spLocks noGrp="1"/>
          </p:cNvSpPr>
          <p:nvPr>
            <p:ph type="title"/>
          </p:nvPr>
        </p:nvSpPr>
        <p:spPr>
          <a:xfrm rot="5400000">
            <a:off x="7133432" y="1956597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3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3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9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7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3997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7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2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0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8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body" idx="1"/>
          </p:nvPr>
        </p:nvSpPr>
        <p:spPr>
          <a:xfrm>
            <a:off x="5183188" y="987431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0"/>
          <p:cNvSpPr>
            <a:spLocks noGrp="1"/>
          </p:cNvSpPr>
          <p:nvPr>
            <p:ph type="pic" idx="2"/>
          </p:nvPr>
        </p:nvSpPr>
        <p:spPr>
          <a:xfrm>
            <a:off x="5183188" y="987431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0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0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1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1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71000">
              <a:schemeClr val="bg1">
                <a:tint val="45000"/>
                <a:shade val="99000"/>
                <a:satMod val="350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71000">
              <a:schemeClr val="bg1">
                <a:tint val="45000"/>
                <a:shade val="99000"/>
                <a:satMod val="350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1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9-tap-1/1/699/82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9-tap-1/1/699/78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6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9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698874" y="646332"/>
            <a:ext cx="99097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 1</a:t>
            </a:r>
            <a:endParaRPr sz="2400" b="0" i="0" u="none" strike="noStrike" cap="none">
              <a:solidFill>
                <a:srgbClr val="FFFFFF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-85695" y="2686834"/>
            <a:ext cx="12591729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2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Chương</a:t>
            </a:r>
            <a:r>
              <a:rPr lang="en-US" sz="52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I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V</a:t>
            </a:r>
            <a:endParaRPr sz="5200" b="1" i="0" u="none" strike="noStrike" cap="none" dirty="0">
              <a:solidFill>
                <a:srgbClr val="002060"/>
              </a:solidFill>
              <a:latin typeface="UTM Avo" panose="02040603050506020204" pitchFamily="18" charset="0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vi-VN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1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:</a:t>
            </a:r>
            <a:r>
              <a:rPr lang="vi-VN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Tỉ số lượng giác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vi-VN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của </a:t>
            </a:r>
            <a:endParaRPr lang="en-US" sz="5200" b="1" i="0" u="none" strike="noStrike" cap="none" dirty="0">
              <a:solidFill>
                <a:srgbClr val="FF0000"/>
              </a:solidFill>
              <a:latin typeface="UTM Avo" panose="02040603050506020204" pitchFamily="18" charset="0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vi-VN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góc nhọn - Tiết 1</a:t>
            </a: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xmlns="" id="{A5886676-4B79-BE4F-D040-1AE66B5C5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299A3971-A5C3-05BB-0C7F-30A7E342C2C6}"/>
                  </a:ext>
                </a:extLst>
              </p:cNvPr>
              <p:cNvSpPr/>
              <p:nvPr/>
            </p:nvSpPr>
            <p:spPr>
              <a:xfrm>
                <a:off x="362037" y="1715589"/>
                <a:ext cx="11697883" cy="2727321"/>
              </a:xfrm>
              <a:prstGeom prst="rect">
                <a:avLst/>
              </a:prstGeom>
            </p:spPr>
            <p:txBody>
              <a:bodyPr wrap="square" lIns="40612" tIns="20306" rIns="40612" bIns="20306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3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 </a:t>
                </a:r>
                <a:r>
                  <a:rPr lang="pt-BR" sz="23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hình thoi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3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ABCD</m:t>
                    </m:r>
                  </m:oMath>
                </a14:m>
                <a:r>
                  <a:rPr lang="pt-BR" sz="23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hai đường chéo cắt nhau tại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3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O</m:t>
                    </m:r>
                  </m:oMath>
                </a14:m>
                <a:r>
                  <a:rPr lang="pt-BR" sz="23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(Hình 4)</a:t>
                </a:r>
                <a:endParaRPr lang="en-US" sz="2300" kern="1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pt-BR" sz="23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3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OB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3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AB</m:t>
                        </m:r>
                      </m:den>
                    </m:f>
                  </m:oMath>
                </a14:m>
                <a:r>
                  <a:rPr lang="pt-BR" sz="23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sin của góc nhọn nào?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3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OB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3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BC</m:t>
                        </m:r>
                      </m:den>
                    </m:f>
                  </m:oMath>
                </a14:m>
                <a:r>
                  <a:rPr lang="pt-BR" sz="23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côsin của góc nhọn nào?</a:t>
                </a:r>
                <a:endParaRPr lang="en-US" sz="2300" kern="1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pt-BR" sz="23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Viết tỉ số lượng giác: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3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pt-BR" sz="23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300" i="1" kern="1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pt-BR" sz="2300" i="0" kern="10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OCD</m:t>
                            </m:r>
                          </m:e>
                        </m:acc>
                      </m:e>
                    </m:func>
                  </m:oMath>
                </a14:m>
                <a:r>
                  <a:rPr lang="pt-BR" sz="23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3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pt-BR" sz="23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300" i="1" kern="1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pt-BR" sz="2300" i="0" kern="10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OAD</m:t>
                            </m:r>
                            <m:r>
                              <m:rPr>
                                <m:nor/>
                              </m:rPr>
                              <a:rPr lang="en-US" sz="2300" b="0" i="0" kern="100" smtClean="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.</m:t>
                            </m:r>
                          </m:e>
                        </m:acc>
                      </m:e>
                    </m:func>
                  </m:oMath>
                </a14:m>
                <a:endParaRPr lang="en-US" sz="2300" kern="1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67"/>
                  </a:spcAft>
                </a:pPr>
                <a:endParaRPr lang="en-US" sz="23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99A3971-A5C3-05BB-0C7F-30A7E342C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38" y="1715584"/>
                <a:ext cx="11697882" cy="2736362"/>
              </a:xfrm>
              <a:prstGeom prst="rect">
                <a:avLst/>
              </a:prstGeom>
              <a:blipFill>
                <a:blip r:embed="rId4"/>
                <a:stretch>
                  <a:fillRect l="-1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5CD6774-2F52-06DB-B2DB-EC7046560646}"/>
              </a:ext>
            </a:extLst>
          </p:cNvPr>
          <p:cNvSpPr/>
          <p:nvPr/>
        </p:nvSpPr>
        <p:spPr>
          <a:xfrm>
            <a:off x="416493" y="1815918"/>
            <a:ext cx="1402147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Ví </a:t>
            </a:r>
            <a:r>
              <a:rPr lang="en-US" sz="2400" b="1" dirty="0" err="1">
                <a:latin typeface="UTM Avo" panose="02040603050506020204" pitchFamily="18" charset="0"/>
              </a:rPr>
              <a:t>dụ</a:t>
            </a:r>
            <a:r>
              <a:rPr lang="en-US" sz="2400" b="1" dirty="0">
                <a:latin typeface="UTM Avo" panose="02040603050506020204" pitchFamily="18" charset="0"/>
              </a:rPr>
              <a:t> 1 </a:t>
            </a:r>
          </a:p>
        </p:txBody>
      </p:sp>
      <p:sp>
        <p:nvSpPr>
          <p:cNvPr id="6" name="Google Shape;2315;p42">
            <a:extLst>
              <a:ext uri="{FF2B5EF4-FFF2-40B4-BE49-F238E27FC236}">
                <a16:creationId xmlns:a16="http://schemas.microsoft.com/office/drawing/2014/main" xmlns="" id="{94C49155-FB8A-A654-EB93-7B6A5DC00F08}"/>
              </a:ext>
            </a:extLst>
          </p:cNvPr>
          <p:cNvSpPr txBox="1">
            <a:spLocks/>
          </p:cNvSpPr>
          <p:nvPr/>
        </p:nvSpPr>
        <p:spPr>
          <a:xfrm>
            <a:off x="272559" y="3774385"/>
            <a:ext cx="997444" cy="55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b="1" dirty="0" err="1">
                <a:solidFill>
                  <a:schemeClr val="accent2"/>
                </a:solidFill>
                <a:latin typeface="UTM Avo" panose="02040603050506020204" pitchFamily="18" charset="0"/>
              </a:rPr>
              <a:t>Giải</a:t>
            </a:r>
            <a:r>
              <a:rPr lang="en-US" sz="2400" b="1" dirty="0">
                <a:solidFill>
                  <a:schemeClr val="accent2"/>
                </a:solidFill>
                <a:latin typeface="UTM Avo" panose="0204060305050602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832A22F2-6650-4412-A844-A3F1FFA7AFD3}"/>
                  </a:ext>
                </a:extLst>
              </p:cNvPr>
              <p:cNvSpPr txBox="1"/>
              <p:nvPr/>
            </p:nvSpPr>
            <p:spPr>
              <a:xfrm>
                <a:off x="362040" y="4159036"/>
                <a:ext cx="7972237" cy="2520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endParaRPr lang="en-US" sz="24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11" indent="-228611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OAB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O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OB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AB</m:t>
                        </m:r>
                      </m:den>
                    </m:f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400" i="1" kern="1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pt-BR" sz="2400" i="0" kern="10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OAB</m:t>
                            </m:r>
                            <m:r>
                              <m:rPr>
                                <m:nor/>
                              </m:rPr>
                              <a:rPr lang="en-US" sz="2400" b="0" i="0" kern="100" smtClean="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.</m:t>
                            </m:r>
                          </m:e>
                        </m:acc>
                      </m:e>
                    </m:func>
                  </m:oMath>
                </a14:m>
                <a:endParaRPr lang="en-US" sz="2400" kern="1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11" indent="-228611" algn="just">
                  <a:lnSpc>
                    <a:spcPct val="150000"/>
                  </a:lnSpc>
                  <a:spcAft>
                    <a:spcPts val="533"/>
                  </a:spcAft>
                  <a:buFont typeface="Symbol" panose="05050102010706020507" pitchFamily="18" charset="2"/>
                  <a:buChar char=""/>
                </a:pPr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OBC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O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OB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BC</m:t>
                        </m:r>
                      </m:den>
                    </m:f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400" i="1" kern="1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pt-BR" sz="2400" i="0" kern="10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OBC</m:t>
                            </m:r>
                            <m:r>
                              <m:rPr>
                                <m:nor/>
                              </m:rPr>
                              <a:rPr lang="en-US" sz="2400" b="0" i="0" kern="100" smtClean="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.</m:t>
                            </m:r>
                          </m:e>
                        </m:acc>
                      </m:e>
                    </m:func>
                  </m:oMath>
                </a14:m>
                <a:endParaRPr lang="en-US" sz="2400" kern="1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2A22F2-6650-4412-A844-A3F1FFA7A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38" y="4159033"/>
                <a:ext cx="7972237" cy="2523961"/>
              </a:xfrm>
              <a:prstGeom prst="rect">
                <a:avLst/>
              </a:prstGeom>
              <a:blipFill>
                <a:blip r:embed="rId5"/>
                <a:stretch>
                  <a:fillRect l="-1223" b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923B846-80B0-2417-B4E6-7ECC92B116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8201" y="3475280"/>
            <a:ext cx="3937203" cy="29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0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xmlns="" id="{3FF28A43-6E4D-F22E-4498-4F2E49274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CB818885-2DB0-D81E-92C7-FC25D6B0FD29}"/>
                  </a:ext>
                </a:extLst>
              </p:cNvPr>
              <p:cNvSpPr/>
              <p:nvPr/>
            </p:nvSpPr>
            <p:spPr>
              <a:xfrm>
                <a:off x="362041" y="1715584"/>
                <a:ext cx="11913089" cy="2835492"/>
              </a:xfrm>
              <a:prstGeom prst="rect">
                <a:avLst/>
              </a:prstGeom>
            </p:spPr>
            <p:txBody>
              <a:bodyPr wrap="square" lIns="40612" tIns="20306" rIns="40612" bIns="20306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 </a:t>
                </a:r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hình thoi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ABCD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hai đường chéo cắt nhau tại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O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pt-BR" sz="2400" i="1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4</a:t>
                </a:r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400" kern="1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OB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AB</m:t>
                        </m:r>
                      </m:den>
                    </m:f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sin của góc nhọn nào?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OB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BC</m:t>
                        </m:r>
                      </m:den>
                    </m:f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côsin của góc nhọn nào?</a:t>
                </a:r>
                <a:endParaRPr lang="en-US" sz="2400" kern="1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Viết tỉ số lượng giác: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400" i="1" kern="1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pt-BR" sz="2400" i="0" kern="10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OCD</m:t>
                            </m:r>
                          </m:e>
                        </m:acc>
                      </m:e>
                    </m:func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400" i="1" kern="1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pt-BR" sz="2400" i="0" kern="10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OAD</m:t>
                            </m:r>
                            <m:r>
                              <m:rPr>
                                <m:nor/>
                              </m:rPr>
                              <a:rPr lang="en-US" sz="2400" b="0" i="0" kern="100" smtClean="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.</m:t>
                            </m:r>
                          </m:e>
                        </m:acc>
                      </m:e>
                    </m:func>
                  </m:oMath>
                </a14:m>
                <a:endParaRPr lang="en-US" sz="2400" kern="1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67"/>
                  </a:spcAft>
                </a:pPr>
                <a:endParaRPr lang="en-US" sz="24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B818885-2DB0-D81E-92C7-FC25D6B0FD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37" y="1715584"/>
                <a:ext cx="11913089" cy="2845046"/>
              </a:xfrm>
              <a:prstGeom prst="rect">
                <a:avLst/>
              </a:prstGeom>
              <a:blipFill>
                <a:blip r:embed="rId4"/>
                <a:stretch>
                  <a:fillRect l="-1176" r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675AA97-0ABB-C620-C2AF-4F39EC4A4FAD}"/>
              </a:ext>
            </a:extLst>
          </p:cNvPr>
          <p:cNvSpPr/>
          <p:nvPr/>
        </p:nvSpPr>
        <p:spPr>
          <a:xfrm>
            <a:off x="416493" y="1815918"/>
            <a:ext cx="1402147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Ví </a:t>
            </a:r>
            <a:r>
              <a:rPr lang="en-US" sz="2400" b="1" dirty="0" err="1">
                <a:latin typeface="UTM Avo" panose="02040603050506020204" pitchFamily="18" charset="0"/>
              </a:rPr>
              <a:t>dụ</a:t>
            </a:r>
            <a:r>
              <a:rPr lang="en-US" sz="2400" b="1" dirty="0">
                <a:latin typeface="UTM Avo" panose="02040603050506020204" pitchFamily="18" charset="0"/>
              </a:rPr>
              <a:t> 1 </a:t>
            </a:r>
          </a:p>
        </p:txBody>
      </p:sp>
      <p:sp>
        <p:nvSpPr>
          <p:cNvPr id="6" name="Google Shape;2315;p42">
            <a:extLst>
              <a:ext uri="{FF2B5EF4-FFF2-40B4-BE49-F238E27FC236}">
                <a16:creationId xmlns:a16="http://schemas.microsoft.com/office/drawing/2014/main" xmlns="" id="{5402B201-2310-1E6B-65D3-0254E3752167}"/>
              </a:ext>
            </a:extLst>
          </p:cNvPr>
          <p:cNvSpPr txBox="1">
            <a:spLocks/>
          </p:cNvSpPr>
          <p:nvPr/>
        </p:nvSpPr>
        <p:spPr>
          <a:xfrm>
            <a:off x="266599" y="3875986"/>
            <a:ext cx="997444" cy="55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b="1" dirty="0" err="1">
                <a:solidFill>
                  <a:schemeClr val="accent2"/>
                </a:solidFill>
                <a:latin typeface="UTM Avo" panose="02040603050506020204" pitchFamily="18" charset="0"/>
              </a:rPr>
              <a:t>Giải</a:t>
            </a:r>
            <a:r>
              <a:rPr lang="en-US" sz="2400" b="1" dirty="0">
                <a:solidFill>
                  <a:schemeClr val="accent2"/>
                </a:solidFill>
                <a:latin typeface="UTM Avo" panose="0204060305050602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A46471D4-83C4-2FF6-0639-E5B189446DD4}"/>
                  </a:ext>
                </a:extLst>
              </p:cNvPr>
              <p:cNvSpPr txBox="1"/>
              <p:nvPr/>
            </p:nvSpPr>
            <p:spPr>
              <a:xfrm>
                <a:off x="362037" y="4307861"/>
                <a:ext cx="8327960" cy="25281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endParaRPr lang="en-US" sz="24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11" indent="-228611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OCD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O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400" i="1" kern="1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pt-BR" sz="2400" i="0" kern="10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OCD</m:t>
                            </m:r>
                          </m:e>
                        </m:acc>
                      </m:e>
                    </m:func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OD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OC</m:t>
                        </m:r>
                      </m:den>
                    </m:f>
                    <m:r>
                      <a:rPr lang="en-US" sz="2400" b="0" i="1" kern="1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400" kern="1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11" indent="-228611" algn="just">
                  <a:lnSpc>
                    <a:spcPct val="150000"/>
                  </a:lnSpc>
                  <a:spcAft>
                    <a:spcPts val="533"/>
                  </a:spcAft>
                  <a:buFont typeface="Symbol" panose="05050102010706020507" pitchFamily="18" charset="2"/>
                  <a:buChar char=""/>
                </a:pPr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OAD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O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400" i="1" kern="1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pt-BR" sz="2400" i="0" kern="10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OAD</m:t>
                            </m:r>
                          </m:e>
                        </m:acc>
                      </m:e>
                    </m:func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OA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OD</m:t>
                        </m:r>
                      </m:den>
                    </m:f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6471D4-83C4-2FF6-0639-E5B189446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37" y="4307857"/>
                <a:ext cx="8327960" cy="2536335"/>
              </a:xfrm>
              <a:prstGeom prst="rect">
                <a:avLst/>
              </a:prstGeom>
              <a:blipFill>
                <a:blip r:embed="rId5"/>
                <a:stretch>
                  <a:fillRect l="-1170" b="-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46F9548-260D-8B91-5ED6-C6C8162BC9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8201" y="3475280"/>
            <a:ext cx="3937203" cy="29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9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xmlns="" id="{349D0D48-55E7-C295-ECB6-2A1FBDEF8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2EBCD989-FC6E-CCE5-6E58-A486FFB5AE30}"/>
                  </a:ext>
                </a:extLst>
              </p:cNvPr>
              <p:cNvSpPr/>
              <p:nvPr/>
            </p:nvSpPr>
            <p:spPr>
              <a:xfrm>
                <a:off x="416493" y="1687621"/>
                <a:ext cx="11697883" cy="1831242"/>
              </a:xfrm>
              <a:prstGeom prst="rect">
                <a:avLst/>
              </a:prstGeom>
            </p:spPr>
            <p:txBody>
              <a:bodyPr wrap="square" lIns="40612" tIns="20306" rIns="40612" bIns="20306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   </a:t>
                </a:r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giác đều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đường cao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AH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pt-BR" sz="2400" i="0" kern="10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pt-BR" sz="2400" i="1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5</a:t>
                </a:r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000" kern="1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Tính độ dài các đoạn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BH</m:t>
                    </m:r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AH</m:t>
                    </m:r>
                    <m:r>
                      <m:rPr>
                        <m:nor/>
                      </m:rPr>
                      <a:rPr lang="en-US" sz="2400" b="0" i="0" kern="10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000" kern="1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Tính các tỉ số lượng giác của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kern="10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30</m:t>
                    </m:r>
                    <m:r>
                      <m:rPr>
                        <m:nor/>
                      </m:rPr>
                      <a:rPr lang="en-US" sz="2400" b="0" i="0" kern="100" baseline="3000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en-US" sz="240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400" kern="100" baseline="300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EBCD989-FC6E-CCE5-6E58-A486FFB5AE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93" y="1687620"/>
                <a:ext cx="11697882" cy="1794309"/>
              </a:xfrm>
              <a:prstGeom prst="rect">
                <a:avLst/>
              </a:prstGeom>
              <a:blipFill>
                <a:blip r:embed="rId4"/>
                <a:stretch>
                  <a:fillRect l="-1251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DA5F6CA-845A-ACCF-45FF-589F238525D0}"/>
              </a:ext>
            </a:extLst>
          </p:cNvPr>
          <p:cNvSpPr/>
          <p:nvPr/>
        </p:nvSpPr>
        <p:spPr>
          <a:xfrm>
            <a:off x="416493" y="1815918"/>
            <a:ext cx="1493587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Ví </a:t>
            </a:r>
            <a:r>
              <a:rPr lang="en-US" sz="2400" b="1" dirty="0" err="1">
                <a:latin typeface="UTM Avo" panose="02040603050506020204" pitchFamily="18" charset="0"/>
              </a:rPr>
              <a:t>dụ</a:t>
            </a:r>
            <a:r>
              <a:rPr lang="en-US" sz="2400" b="1" dirty="0">
                <a:latin typeface="UTM Avo" panose="02040603050506020204" pitchFamily="18" charset="0"/>
              </a:rPr>
              <a:t> 2 </a:t>
            </a:r>
          </a:p>
        </p:txBody>
      </p:sp>
      <p:sp>
        <p:nvSpPr>
          <p:cNvPr id="6" name="Google Shape;2315;p42">
            <a:extLst>
              <a:ext uri="{FF2B5EF4-FFF2-40B4-BE49-F238E27FC236}">
                <a16:creationId xmlns:a16="http://schemas.microsoft.com/office/drawing/2014/main" xmlns="" id="{19D01652-BBCA-7F39-426D-970AE779F671}"/>
              </a:ext>
            </a:extLst>
          </p:cNvPr>
          <p:cNvSpPr txBox="1">
            <a:spLocks/>
          </p:cNvSpPr>
          <p:nvPr/>
        </p:nvSpPr>
        <p:spPr>
          <a:xfrm>
            <a:off x="272559" y="3457180"/>
            <a:ext cx="997444" cy="55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b="1" dirty="0">
                <a:solidFill>
                  <a:schemeClr val="accent2"/>
                </a:solidFill>
                <a:latin typeface="UTM Avo" panose="020406030505060202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2A02CB08-2A52-D3D5-E333-5CB5BDE7CF4C}"/>
                  </a:ext>
                </a:extLst>
              </p:cNvPr>
              <p:cNvSpPr txBox="1"/>
              <p:nvPr/>
            </p:nvSpPr>
            <p:spPr>
              <a:xfrm>
                <a:off x="317279" y="3865004"/>
                <a:ext cx="8603204" cy="2500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Xét hai tam giác vuông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ABH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ACH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</a:t>
                </a:r>
                <a:endParaRPr lang="en-US" sz="2000" kern="1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04815"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AC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(vì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đều)</a:t>
                </a:r>
                <a:endParaRPr lang="en-US" sz="2000" kern="1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04815"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AH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cạnh chung</a:t>
                </a:r>
                <a:endParaRPr lang="en-US" sz="2000" kern="1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ABH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ACH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(cạnh huyền – cạnh góc vuông).</a:t>
                </a:r>
                <a:endParaRPr lang="en-US" sz="2000" kern="1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02CB08-2A52-D3D5-E333-5CB5BDE7C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76" y="3865001"/>
                <a:ext cx="8603204" cy="2439001"/>
              </a:xfrm>
              <a:prstGeom prst="rect">
                <a:avLst/>
              </a:prstGeom>
              <a:blipFill>
                <a:blip r:embed="rId5"/>
                <a:stretch>
                  <a:fillRect l="-1063" b="-4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5CA53D-A3DF-E92C-BE8E-212DE920B8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3369" y="2452285"/>
            <a:ext cx="3029107" cy="331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8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xmlns="" id="{686CC6FE-FBF8-B79F-737A-4B427FB32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3FC8FBD-308C-2E9B-8DE6-95AECC8B89F5}"/>
              </a:ext>
            </a:extLst>
          </p:cNvPr>
          <p:cNvSpPr/>
          <p:nvPr/>
        </p:nvSpPr>
        <p:spPr>
          <a:xfrm>
            <a:off x="416493" y="1815918"/>
            <a:ext cx="1493587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Ví </a:t>
            </a:r>
            <a:r>
              <a:rPr lang="en-US" sz="2400" b="1" dirty="0" err="1">
                <a:latin typeface="UTM Avo" panose="02040603050506020204" pitchFamily="18" charset="0"/>
              </a:rPr>
              <a:t>dụ</a:t>
            </a:r>
            <a:r>
              <a:rPr lang="en-US" sz="2400" b="1" dirty="0">
                <a:latin typeface="UTM Avo" panose="02040603050506020204" pitchFamily="18" charset="0"/>
              </a:rPr>
              <a:t> 2 </a:t>
            </a:r>
          </a:p>
        </p:txBody>
      </p:sp>
      <p:sp>
        <p:nvSpPr>
          <p:cNvPr id="6" name="Google Shape;2315;p42">
            <a:extLst>
              <a:ext uri="{FF2B5EF4-FFF2-40B4-BE49-F238E27FC236}">
                <a16:creationId xmlns:a16="http://schemas.microsoft.com/office/drawing/2014/main" xmlns="" id="{C60EC0CF-2089-4294-8758-A944EE05EC26}"/>
              </a:ext>
            </a:extLst>
          </p:cNvPr>
          <p:cNvSpPr txBox="1">
            <a:spLocks/>
          </p:cNvSpPr>
          <p:nvPr/>
        </p:nvSpPr>
        <p:spPr>
          <a:xfrm>
            <a:off x="1928639" y="1770623"/>
            <a:ext cx="997444" cy="55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b="1" dirty="0" err="1">
                <a:solidFill>
                  <a:schemeClr val="accent2"/>
                </a:solidFill>
                <a:latin typeface="UTM Avo" panose="02040603050506020204" pitchFamily="18" charset="0"/>
              </a:rPr>
              <a:t>Giải</a:t>
            </a:r>
            <a:r>
              <a:rPr lang="en-US" sz="2400" b="1" dirty="0">
                <a:solidFill>
                  <a:schemeClr val="accent2"/>
                </a:solidFill>
                <a:latin typeface="UTM Avo" panose="0204060305050602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CBF486FA-D89D-8891-AD38-EFA023633F64}"/>
                  </a:ext>
                </a:extLst>
              </p:cNvPr>
              <p:cNvSpPr txBox="1"/>
              <p:nvPr/>
            </p:nvSpPr>
            <p:spPr>
              <a:xfrm>
                <a:off x="344985" y="2173828"/>
                <a:ext cx="10443088" cy="3456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BH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CH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(hai cạnh tương ứng). Vì vậy,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BH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BC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endParaRPr lang="en-US" sz="2400" kern="1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ABH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kern="10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</m:t>
                    </m:r>
                    <m:r>
                      <m:rPr>
                        <m:nor/>
                      </m:rPr>
                      <a:rPr lang="en-US" sz="2400" b="0" i="0" kern="100" baseline="3000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2400" b="0" i="0" kern="10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sz="2400" kern="100" baseline="300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b="0" i="0" kern="10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BH</m:t>
                    </m:r>
                    <m:r>
                      <m:rPr>
                        <m:nor/>
                      </m:rPr>
                      <a:rPr lang="en-US" sz="2400" kern="100" baseline="300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(theo định lí Pythagore)</a:t>
                </a:r>
                <a:endParaRPr lang="en-US" sz="2400" kern="1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14:m>
                  <m:oMath xmlns:m="http://schemas.openxmlformats.org/officeDocument/2006/math">
                    <m:r>
                      <a:rPr lang="en-US" sz="2400" b="0" i="0" kern="1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AH</m:t>
                    </m:r>
                    <m:r>
                      <m:rPr>
                        <m:nor/>
                      </m:rPr>
                      <a:rPr lang="en-US" sz="2400" kern="100" baseline="300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2400" b="0" i="0" kern="10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2400" kern="100" baseline="300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b="0" i="0" kern="10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240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sz="2400" kern="100" baseline="300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kern="10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m:rPr>
                        <m:nor/>
                      </m:rPr>
                      <a:rPr lang="en-US" sz="2400" b="0" i="0" kern="10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2400" kern="100" baseline="300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b="0" i="0" kern="10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2400" kern="100" baseline="300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kern="10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US" sz="240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2400" kern="100" baseline="300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AH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40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kern="100" baseline="300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ad>
                      <m:radPr>
                        <m:degHide m:val="on"/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F486FA-D89D-8891-AD38-EFA023633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85" y="2173823"/>
                <a:ext cx="10443088" cy="3529236"/>
              </a:xfrm>
              <a:prstGeom prst="rect">
                <a:avLst/>
              </a:prstGeom>
              <a:blipFill>
                <a:blip r:embed="rId4"/>
                <a:stretch>
                  <a:fillRect l="-934" r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D4D5C8-EC07-E83C-5E78-5DD5625EC2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7909" y="3672408"/>
            <a:ext cx="3029107" cy="331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1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xmlns="" id="{7A57A3F3-36B2-97C8-8AB6-86124750C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41D10F6-C699-9241-42C8-9CF11390ECB0}"/>
              </a:ext>
            </a:extLst>
          </p:cNvPr>
          <p:cNvSpPr/>
          <p:nvPr/>
        </p:nvSpPr>
        <p:spPr>
          <a:xfrm>
            <a:off x="416493" y="1815918"/>
            <a:ext cx="1493587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Ví </a:t>
            </a:r>
            <a:r>
              <a:rPr lang="en-US" sz="2400" b="1" dirty="0" err="1">
                <a:latin typeface="UTM Avo" panose="02040603050506020204" pitchFamily="18" charset="0"/>
              </a:rPr>
              <a:t>dụ</a:t>
            </a:r>
            <a:r>
              <a:rPr lang="en-US" sz="2400" b="1" dirty="0">
                <a:latin typeface="UTM Avo" panose="02040603050506020204" pitchFamily="18" charset="0"/>
              </a:rPr>
              <a:t> 2 </a:t>
            </a:r>
          </a:p>
        </p:txBody>
      </p:sp>
      <p:sp>
        <p:nvSpPr>
          <p:cNvPr id="6" name="Google Shape;2315;p42">
            <a:extLst>
              <a:ext uri="{FF2B5EF4-FFF2-40B4-BE49-F238E27FC236}">
                <a16:creationId xmlns:a16="http://schemas.microsoft.com/office/drawing/2014/main" xmlns="" id="{02F2F680-A26A-6025-980D-B77CF1107679}"/>
              </a:ext>
            </a:extLst>
          </p:cNvPr>
          <p:cNvSpPr txBox="1">
            <a:spLocks/>
          </p:cNvSpPr>
          <p:nvPr/>
        </p:nvSpPr>
        <p:spPr>
          <a:xfrm>
            <a:off x="1928639" y="1770623"/>
            <a:ext cx="997444" cy="55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b="1" dirty="0">
                <a:solidFill>
                  <a:schemeClr val="accent2"/>
                </a:solidFill>
                <a:latin typeface="UTM Avo" panose="020406030505060202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BF4908FD-8854-209B-ABE0-1BFC514678DC}"/>
                  </a:ext>
                </a:extLst>
              </p:cNvPr>
              <p:cNvSpPr txBox="1"/>
              <p:nvPr/>
            </p:nvSpPr>
            <p:spPr>
              <a:xfrm>
                <a:off x="327437" y="2269884"/>
                <a:ext cx="11338091" cy="4289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ABH</m:t>
                    </m:r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=∆</m:t>
                    </m:r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ACH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BAH</m:t>
                        </m:r>
                      </m:e>
                    </m:acc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CAH</m:t>
                        </m:r>
                      </m:e>
                    </m:acc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(hai góc tương ứng).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</a:t>
                </a:r>
                <a:r>
                  <a:rPr lang="en-US" sz="2000" kern="1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BAH</m:t>
                        </m:r>
                      </m:e>
                    </m:acc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400" i="1" kern="1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pt-BR" sz="2400" i="0" kern="10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BAC</m:t>
                            </m:r>
                          </m:e>
                        </m:acc>
                      </m:num>
                      <m:den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kern="100" smtClean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40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2400" kern="100" baseline="300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o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30</m:t>
                    </m:r>
                    <m:r>
                      <m:rPr>
                        <m:nor/>
                      </m:rPr>
                      <a:rPr lang="en-US" sz="2400" kern="100" baseline="300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o</m:t>
                    </m:r>
                  </m:oMath>
                </a14:m>
                <a:r>
                  <a:rPr lang="en-US" sz="2000" kern="1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ABH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</a:t>
                </a:r>
                <a:endParaRPr lang="en-US" sz="2000" kern="1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40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30</m:t>
                        </m:r>
                        <m:r>
                          <m:rPr>
                            <m:nor/>
                          </m:rPr>
                          <a:rPr lang="en-US" sz="2400" kern="100" baseline="300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</m:func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400" i="1" kern="1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pt-BR" sz="2400" i="0" kern="10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BAH</m:t>
                            </m:r>
                          </m:e>
                        </m:acc>
                      </m:e>
                    </m:func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BH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AB</m:t>
                        </m:r>
                      </m:den>
                    </m:f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den>
                    </m:f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func>
                      <m:funcPr>
                        <m:ctrlPr>
                          <a:rPr lang="en-US" sz="2400" i="1" kern="100" smtClean="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40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30</m:t>
                        </m:r>
                        <m:r>
                          <m:rPr>
                            <m:nor/>
                          </m:rPr>
                          <a:rPr lang="en-US" sz="2400" kern="100" baseline="300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</m:func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400" i="1" kern="1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pt-BR" sz="2400" i="0" kern="10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BAH</m:t>
                            </m:r>
                          </m:e>
                        </m:acc>
                      </m:e>
                    </m:func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AH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AB</m:t>
                        </m:r>
                      </m:den>
                    </m:f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ad>
                          <m:radPr>
                            <m:degHide m:val="on"/>
                            <m:ctrlPr>
                              <a:rPr lang="en-US" sz="2400" i="1" kern="1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pt-BR" sz="2400" i="0" kern="10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den>
                    </m:f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kern="1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pt-BR" sz="2400" i="0" kern="10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kern="1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40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30</m:t>
                        </m:r>
                        <m:r>
                          <m:rPr>
                            <m:nor/>
                          </m:rPr>
                          <a:rPr lang="en-US" sz="2400" kern="100" baseline="300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</m:func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400" i="1" kern="1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pt-BR" sz="2400" i="0" kern="10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BAH</m:t>
                            </m:r>
                          </m:e>
                        </m:acc>
                      </m:e>
                    </m:func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BH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AH</m:t>
                        </m:r>
                      </m:den>
                    </m:f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ad>
                          <m:radPr>
                            <m:degHide m:val="on"/>
                            <m:ctrlPr>
                              <a:rPr lang="en-US" sz="2400" i="1" kern="1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pt-BR" sz="2400" i="0" kern="10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kern="1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pt-BR" sz="2400" i="0" kern="10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func>
                      <m:func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40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30</m:t>
                        </m:r>
                        <m:r>
                          <m:rPr>
                            <m:nor/>
                          </m:rPr>
                          <a:rPr lang="en-US" sz="2400" kern="100" baseline="300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</m:func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400" i="1" kern="1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pt-BR" sz="2400" i="0" kern="10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BAH</m:t>
                            </m:r>
                          </m:e>
                        </m:acc>
                      </m:e>
                    </m:func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AH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BH</m:t>
                        </m:r>
                      </m:den>
                    </m:f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ad>
                          <m:radPr>
                            <m:degHide m:val="on"/>
                            <m:ctrlPr>
                              <a:rPr lang="en-US" sz="2400" i="1" kern="1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pt-BR" sz="2400" i="0" kern="10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den>
                    </m:f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4908FD-8854-209B-ABE0-1BFC51467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35" y="2269881"/>
                <a:ext cx="11338091" cy="4318362"/>
              </a:xfrm>
              <a:prstGeom prst="rect">
                <a:avLst/>
              </a:prstGeom>
              <a:blipFill>
                <a:blip r:embed="rId4"/>
                <a:stretch>
                  <a:fillRect l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5E4346-1F1A-C0A3-55DF-800684168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2169" y="1219231"/>
            <a:ext cx="3029107" cy="331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4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xmlns="" id="{F0326A5E-7D3E-065C-3A81-6492EFF39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E7ED4F84-BB9F-486B-9B06-12294151B696}"/>
                  </a:ext>
                </a:extLst>
              </p:cNvPr>
              <p:cNvSpPr/>
              <p:nvPr/>
            </p:nvSpPr>
            <p:spPr>
              <a:xfrm>
                <a:off x="362037" y="1715584"/>
                <a:ext cx="11697883" cy="1831242"/>
              </a:xfrm>
              <a:prstGeom prst="rect">
                <a:avLst/>
              </a:prstGeom>
            </p:spPr>
            <p:txBody>
              <a:bodyPr wrap="square" lIns="40612" tIns="20306" rIns="40612" bIns="20306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   </a:t>
                </a:r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cân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pt-BR" sz="2400" i="1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6</a:t>
                </a:r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kern="1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Tính độ dài các cạnh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AC</m:t>
                    </m:r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BC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số đo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en-US" sz="2000" kern="1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Tính các tỉ số lượng giác của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kern="10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45</m:t>
                    </m:r>
                    <m:r>
                      <m:rPr>
                        <m:nor/>
                      </m:rPr>
                      <a:rPr lang="en-US" sz="2400" kern="100" baseline="300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en-US" sz="2000" kern="100" dirty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kern="1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7ED4F84-BB9F-486B-9B06-12294151B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38" y="1715584"/>
                <a:ext cx="11697882" cy="1759556"/>
              </a:xfrm>
              <a:prstGeom prst="rect">
                <a:avLst/>
              </a:prstGeom>
              <a:blipFill>
                <a:blip r:embed="rId4"/>
                <a:stretch>
                  <a:fillRect l="-1199" b="-7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27C2534-7EDA-E718-3797-743659700FF5}"/>
              </a:ext>
            </a:extLst>
          </p:cNvPr>
          <p:cNvSpPr/>
          <p:nvPr/>
        </p:nvSpPr>
        <p:spPr>
          <a:xfrm>
            <a:off x="416493" y="1815918"/>
            <a:ext cx="1493587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Ví </a:t>
            </a:r>
            <a:r>
              <a:rPr lang="en-US" sz="2400" b="1" dirty="0" err="1">
                <a:latin typeface="UTM Avo" panose="02040603050506020204" pitchFamily="18" charset="0"/>
              </a:rPr>
              <a:t>dụ</a:t>
            </a:r>
            <a:r>
              <a:rPr lang="en-US" sz="2400" b="1" dirty="0">
                <a:latin typeface="UTM Avo" panose="02040603050506020204" pitchFamily="18" charset="0"/>
              </a:rPr>
              <a:t> 3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FB5F361-5A7A-5B34-A072-9E522E77A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7951" y="2102221"/>
            <a:ext cx="3491399" cy="2745839"/>
          </a:xfrm>
          <a:prstGeom prst="rect">
            <a:avLst/>
          </a:prstGeom>
        </p:spPr>
      </p:pic>
      <p:sp>
        <p:nvSpPr>
          <p:cNvPr id="2" name="Google Shape;2315;p42">
            <a:extLst>
              <a:ext uri="{FF2B5EF4-FFF2-40B4-BE49-F238E27FC236}">
                <a16:creationId xmlns:a16="http://schemas.microsoft.com/office/drawing/2014/main" xmlns="" id="{7A3D76D4-27BC-6275-AF12-63658EAD873B}"/>
              </a:ext>
            </a:extLst>
          </p:cNvPr>
          <p:cNvSpPr txBox="1">
            <a:spLocks/>
          </p:cNvSpPr>
          <p:nvPr/>
        </p:nvSpPr>
        <p:spPr>
          <a:xfrm>
            <a:off x="265167" y="3534340"/>
            <a:ext cx="997444" cy="55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b="1" dirty="0">
                <a:solidFill>
                  <a:schemeClr val="accent2"/>
                </a:solidFill>
                <a:latin typeface="UTM Avo" panose="020406030505060202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D7DEA9E5-6907-1298-07E9-26974D4A25F8}"/>
                  </a:ext>
                </a:extLst>
              </p:cNvPr>
              <p:cNvSpPr txBox="1"/>
              <p:nvPr/>
            </p:nvSpPr>
            <p:spPr>
              <a:xfrm>
                <a:off x="265167" y="4088181"/>
                <a:ext cx="8075269" cy="23913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 = a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kern="100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kern="100" dirty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45</a:t>
                </a:r>
                <a:r>
                  <a:rPr lang="en-US" sz="2400" kern="100" baseline="300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Pythagore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BC</a:t>
                </a:r>
                <a:r>
                  <a:rPr lang="en-US" sz="2400" kern="100" baseline="300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AB</a:t>
                </a:r>
                <a:r>
                  <a:rPr lang="en-US" sz="2400" kern="100" baseline="300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400" i="1" kern="10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</a:t>
                </a:r>
                <a:r>
                  <a:rPr lang="en-US" sz="2400" kern="100" baseline="300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</a:t>
                </a:r>
                <a:r>
                  <a:rPr lang="en-US" sz="2400" kern="100" baseline="300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2400" kern="100" baseline="300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2400" kern="100" baseline="300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2a</a:t>
                </a:r>
                <a:r>
                  <a:rPr lang="en-US" sz="2400" kern="100" baseline="300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Do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14:m>
                  <m:oMath xmlns:m="http://schemas.openxmlformats.org/officeDocument/2006/math">
                    <m:r>
                      <a:rPr lang="en-US" sz="2400" i="1" kern="10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kern="100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400" kern="100" dirty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kern="100" dirty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kern="100" baseline="30000" dirty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kern="100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400" kern="100" dirty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DEA9E5-6907-1298-07E9-26974D4A2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66" y="4088181"/>
                <a:ext cx="8075269" cy="2341154"/>
              </a:xfrm>
              <a:prstGeom prst="rect">
                <a:avLst/>
              </a:prstGeom>
              <a:blipFill>
                <a:blip r:embed="rId6"/>
                <a:stretch>
                  <a:fillRect l="-1132" r="-1585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24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xmlns="" id="{2E917CC5-88B7-D7A6-4950-6D28B0967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DFF61A3-BB7B-8FCB-43E7-C187E9CDF42E}"/>
              </a:ext>
            </a:extLst>
          </p:cNvPr>
          <p:cNvSpPr/>
          <p:nvPr/>
        </p:nvSpPr>
        <p:spPr>
          <a:xfrm>
            <a:off x="416493" y="1815918"/>
            <a:ext cx="1493587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Ví </a:t>
            </a:r>
            <a:r>
              <a:rPr lang="en-US" sz="2400" b="1" dirty="0" err="1">
                <a:latin typeface="UTM Avo" panose="02040603050506020204" pitchFamily="18" charset="0"/>
              </a:rPr>
              <a:t>dụ</a:t>
            </a:r>
            <a:r>
              <a:rPr lang="en-US" sz="2400" b="1" dirty="0">
                <a:latin typeface="UTM Avo" panose="02040603050506020204" pitchFamily="18" charset="0"/>
              </a:rPr>
              <a:t> 3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3A71A49-B2DC-9D7F-D9F1-231E8004C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450" y="2974247"/>
            <a:ext cx="3491399" cy="2745839"/>
          </a:xfrm>
          <a:prstGeom prst="rect">
            <a:avLst/>
          </a:prstGeom>
        </p:spPr>
      </p:pic>
      <p:sp>
        <p:nvSpPr>
          <p:cNvPr id="6" name="Google Shape;2315;p42">
            <a:extLst>
              <a:ext uri="{FF2B5EF4-FFF2-40B4-BE49-F238E27FC236}">
                <a16:creationId xmlns:a16="http://schemas.microsoft.com/office/drawing/2014/main" xmlns="" id="{994BDB57-1F88-364D-C779-83C1C941AC82}"/>
              </a:ext>
            </a:extLst>
          </p:cNvPr>
          <p:cNvSpPr txBox="1">
            <a:spLocks/>
          </p:cNvSpPr>
          <p:nvPr/>
        </p:nvSpPr>
        <p:spPr>
          <a:xfrm>
            <a:off x="2020079" y="1790941"/>
            <a:ext cx="997444" cy="55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b="1" dirty="0">
                <a:solidFill>
                  <a:schemeClr val="accent2"/>
                </a:solidFill>
                <a:latin typeface="UTM Avo" panose="020406030505060202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309FF78A-60F5-7411-3235-8C96F658219D}"/>
                  </a:ext>
                </a:extLst>
              </p:cNvPr>
              <p:cNvSpPr txBox="1"/>
              <p:nvPr/>
            </p:nvSpPr>
            <p:spPr>
              <a:xfrm>
                <a:off x="317279" y="2239402"/>
                <a:ext cx="10086564" cy="3694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Xét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</a:t>
                </a:r>
                <a:endParaRPr lang="en-US" sz="2000" kern="1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kern="100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pt-BR" sz="2400" i="0" kern="100"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400" b="0" i="0" kern="100" smtClean="0"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45</m:t>
                          </m:r>
                          <m:r>
                            <m:rPr>
                              <m:nor/>
                            </m:rPr>
                            <a:rPr lang="en-US" sz="2400" kern="100" baseline="30000"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o</m:t>
                          </m:r>
                        </m:e>
                      </m:func>
                      <m:r>
                        <a:rPr lang="pt-BR" sz="24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 kern="100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pt-BR" sz="2400" i="0" kern="100"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pt-BR" sz="2400" i="0" kern="100"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</m:e>
                      </m:func>
                      <m:r>
                        <a:rPr lang="pt-BR" sz="24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 kern="100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400" i="0" kern="100"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AC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sz="2400" i="0" kern="100"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BC</m:t>
                          </m:r>
                        </m:den>
                      </m:f>
                      <m:r>
                        <a:rPr lang="pt-BR" sz="24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 kern="100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400" i="0" kern="100"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sz="2400" i="0" kern="100"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  <m:rad>
                            <m:radPr>
                              <m:degHide m:val="on"/>
                              <m:ctrlPr>
                                <a:rPr lang="en-US" sz="2400" i="1" kern="100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pt-BR" sz="2400" i="0" kern="100">
                                  <a:latin typeface="UTM Avo" panose="0204060305050602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pt-BR" sz="24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 kern="100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 kern="100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pt-BR" sz="2400" i="0" kern="100">
                                  <a:latin typeface="UTM Avo" panose="0204060305050602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m:rPr>
                              <m:nor/>
                            </m:rPr>
                            <a:rPr lang="pt-BR" sz="2400" i="0" kern="100"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0" kern="1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2000" kern="1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533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pt-BR" sz="240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40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45</m:t>
                        </m:r>
                        <m:r>
                          <m:rPr>
                            <m:nor/>
                          </m:rPr>
                          <a:rPr lang="en-US" sz="2400" kern="100" baseline="300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</m:func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func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BC</m:t>
                        </m:r>
                      </m:den>
                    </m:f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ad>
                          <m:radPr>
                            <m:degHide m:val="on"/>
                            <m:ctrlPr>
                              <a:rPr lang="en-US" sz="2400" i="1" kern="1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pt-BR" sz="2400" i="0" kern="10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kern="1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pt-BR" sz="2400" i="0" kern="10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533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pt-BR" sz="240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40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45</m:t>
                        </m:r>
                        <m:r>
                          <m:rPr>
                            <m:nor/>
                          </m:rPr>
                          <a:rPr lang="en-US" sz="2400" kern="100" baseline="300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</m:func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func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AC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AB</m:t>
                        </m:r>
                      </m:den>
                    </m:f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den>
                    </m:f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pt-BR" sz="240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2000" kern="1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533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cot</m:t>
                    </m:r>
                    <m:r>
                      <m:rPr>
                        <m:nor/>
                      </m:rPr>
                      <a:rPr lang="en-US" sz="2400" b="0" i="0" kern="10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45</m:t>
                    </m:r>
                    <m:r>
                      <m:rPr>
                        <m:nor/>
                      </m:rPr>
                      <a:rPr lang="en-US" sz="2400" kern="100" baseline="300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o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func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AC</m:t>
                        </m:r>
                      </m:den>
                    </m:f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den>
                    </m:f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m:rPr>
                        <m:nor/>
                      </m:rPr>
                      <a:rPr lang="en-US" sz="2400" b="0" i="0" kern="10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9FF78A-60F5-7411-3235-8C96F6582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76" y="2239401"/>
                <a:ext cx="10086564" cy="3857979"/>
              </a:xfrm>
              <a:prstGeom prst="rect">
                <a:avLst/>
              </a:prstGeom>
              <a:blipFill>
                <a:blip r:embed="rId5"/>
                <a:stretch>
                  <a:fillRect l="-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06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xmlns="" id="{7E402C19-3AE5-B23D-D8DD-57E845EDF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6C2484F9-5C87-2703-95B4-56C565679AA4}"/>
                  </a:ext>
                </a:extLst>
              </p:cNvPr>
              <p:cNvSpPr/>
              <p:nvPr/>
            </p:nvSpPr>
            <p:spPr>
              <a:xfrm>
                <a:off x="386083" y="1705425"/>
                <a:ext cx="11460481" cy="1149004"/>
              </a:xfrm>
              <a:prstGeom prst="rect">
                <a:avLst/>
              </a:prstGeom>
            </p:spPr>
            <p:txBody>
              <a:bodyPr wrap="square" lIns="40612" tIns="20306" rIns="40612" bIns="20306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</a:t>
                </a:r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MNP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MN</m:t>
                    </m:r>
                    <m:r>
                      <a:rPr lang="pt-B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3 </m:t>
                    </m:r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MP</m:t>
                    </m:r>
                    <m:r>
                      <a:rPr lang="pt-B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4 </m:t>
                    </m:r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. Tính độ dài cạnh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NP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 và các tỉ số lượng giác của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P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C2484F9-5C87-2703-95B4-56C565679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79" y="1705424"/>
                <a:ext cx="11460481" cy="1078665"/>
              </a:xfrm>
              <a:prstGeom prst="rect">
                <a:avLst/>
              </a:prstGeom>
              <a:blipFill>
                <a:blip r:embed="rId4"/>
                <a:stretch>
                  <a:fillRect l="-1277" r="-1277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EE47947-C67F-2749-473A-35E31E0BFF3E}"/>
              </a:ext>
            </a:extLst>
          </p:cNvPr>
          <p:cNvSpPr/>
          <p:nvPr/>
        </p:nvSpPr>
        <p:spPr>
          <a:xfrm>
            <a:off x="416493" y="1815918"/>
            <a:ext cx="2123507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Luyện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tập</a:t>
            </a:r>
            <a:r>
              <a:rPr lang="en-US" sz="2400" b="1" dirty="0">
                <a:latin typeface="UTM Avo" panose="02040603050506020204" pitchFamily="18" charset="0"/>
              </a:rPr>
              <a:t> 1</a:t>
            </a:r>
          </a:p>
        </p:txBody>
      </p:sp>
      <p:sp>
        <p:nvSpPr>
          <p:cNvPr id="6" name="Google Shape;2315;p42">
            <a:extLst>
              <a:ext uri="{FF2B5EF4-FFF2-40B4-BE49-F238E27FC236}">
                <a16:creationId xmlns:a16="http://schemas.microsoft.com/office/drawing/2014/main" xmlns="" id="{8F1EBFE6-77B8-3658-490A-53EE204F2830}"/>
              </a:ext>
            </a:extLst>
          </p:cNvPr>
          <p:cNvSpPr txBox="1">
            <a:spLocks/>
          </p:cNvSpPr>
          <p:nvPr/>
        </p:nvSpPr>
        <p:spPr>
          <a:xfrm>
            <a:off x="323359" y="2758319"/>
            <a:ext cx="997444" cy="55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b="1" dirty="0">
                <a:solidFill>
                  <a:schemeClr val="accent2"/>
                </a:solidFill>
                <a:latin typeface="UTM Avo" panose="020406030505060202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F1F5F5CE-E878-8B66-BBA6-50AF732E2A46}"/>
                  </a:ext>
                </a:extLst>
              </p:cNvPr>
              <p:cNvSpPr/>
              <p:nvPr/>
            </p:nvSpPr>
            <p:spPr>
              <a:xfrm>
                <a:off x="447039" y="3198946"/>
                <a:ext cx="9685252" cy="3163145"/>
              </a:xfrm>
              <a:prstGeom prst="rect">
                <a:avLst/>
              </a:prstGeom>
            </p:spPr>
            <p:txBody>
              <a:bodyPr wrap="square" lIns="40612" tIns="20306" rIns="40612" bIns="20306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nor/>
                      </m:rPr>
                      <a:rPr lang="nl-NL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MNP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Pythagore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en-US" sz="2400" b="0" i="0" baseline="3000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MN</m:t>
                    </m:r>
                    <m:r>
                      <m:rPr>
                        <m:nor/>
                      </m:rPr>
                      <a:rPr lang="en-US" sz="2400" baseline="300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en-US" sz="2400" baseline="3000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US" sz="2400" baseline="300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m:rPr>
                        <m:nor/>
                      </m:rPr>
                      <a:rPr lang="en-US" sz="2400" baseline="300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NP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endPara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MN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NP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MP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NP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MN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MP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MP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MN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1F5F5CE-E878-8B66-BBA6-50AF732E2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39" y="3198944"/>
                <a:ext cx="9685252" cy="3130188"/>
              </a:xfrm>
              <a:prstGeom prst="rect">
                <a:avLst/>
              </a:prstGeom>
              <a:blipFill>
                <a:blip r:embed="rId5"/>
                <a:stretch>
                  <a:fillRect l="-1510" b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6AB1022-1B5F-E0F7-39FC-EAE9B01410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7873" y="2784089"/>
            <a:ext cx="4476191" cy="2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1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85;p5">
            <a:extLst>
              <a:ext uri="{FF2B5EF4-FFF2-40B4-BE49-F238E27FC236}">
                <a16:creationId xmlns:a16="http://schemas.microsoft.com/office/drawing/2014/main" xmlns="" id="{DE332621-5368-5523-2282-E895A4730C7B}"/>
              </a:ext>
            </a:extLst>
          </p:cNvPr>
          <p:cNvGrpSpPr/>
          <p:nvPr/>
        </p:nvGrpSpPr>
        <p:grpSpPr>
          <a:xfrm>
            <a:off x="4842263" y="3036193"/>
            <a:ext cx="2736543" cy="1558939"/>
            <a:chOff x="309542" y="967667"/>
            <a:chExt cx="2878585" cy="1558939"/>
          </a:xfrm>
        </p:grpSpPr>
        <p:pic>
          <p:nvPicPr>
            <p:cNvPr id="3" name="Google Shape;186;p5">
              <a:hlinkClick r:id="rId3"/>
              <a:extLst>
                <a:ext uri="{FF2B5EF4-FFF2-40B4-BE49-F238E27FC236}">
                  <a16:creationId xmlns:a16="http://schemas.microsoft.com/office/drawing/2014/main" xmlns="" id="{FA81F086-4AF0-C3AF-4956-C6E370C6B1E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187;p5">
              <a:extLst>
                <a:ext uri="{FF2B5EF4-FFF2-40B4-BE49-F238E27FC236}">
                  <a16:creationId xmlns:a16="http://schemas.microsoft.com/office/drawing/2014/main" xmlns="" id="{38642240-6CC4-D97B-BF00-D931B5F30C17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sách</a:t>
              </a:r>
              <a:endParaRPr dirty="0"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>
          <a:extLst>
            <a:ext uri="{FF2B5EF4-FFF2-40B4-BE49-F238E27FC236}">
              <a16:creationId xmlns:a16="http://schemas.microsoft.com/office/drawing/2014/main" xmlns="" id="{A17FB4CA-53EF-2F20-19EA-E9DDC1DCF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ECE40451-FDFF-585E-AC21-E4B99F68849A}"/>
                  </a:ext>
                </a:extLst>
              </p:cNvPr>
              <p:cNvSpPr txBox="1"/>
              <p:nvPr/>
            </p:nvSpPr>
            <p:spPr>
              <a:xfrm>
                <a:off x="325120" y="1658388"/>
                <a:ext cx="1147064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AC</m:t>
                    </m:r>
                    <m:r>
                      <a:rPr lang="pt-B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4 </m:t>
                    </m:r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BC</m:t>
                    </m:r>
                    <m:r>
                      <a:rPr lang="pt-B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6 </m:t>
                    </m:r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. Tính các tỉ số lượng giác của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E40451-FDFF-585E-AC21-E4B99F688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" y="1658383"/>
                <a:ext cx="11470640" cy="1128642"/>
              </a:xfrm>
              <a:prstGeom prst="rect">
                <a:avLst/>
              </a:prstGeom>
              <a:blipFill>
                <a:blip r:embed="rId4"/>
                <a:stretch>
                  <a:fillRect l="-797" r="-850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7DEBD59-6A8C-02A4-EA3A-9D89183165BB}"/>
              </a:ext>
            </a:extLst>
          </p:cNvPr>
          <p:cNvSpPr/>
          <p:nvPr/>
        </p:nvSpPr>
        <p:spPr>
          <a:xfrm>
            <a:off x="416493" y="18159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A1A10EA-0E69-9C48-1757-D7579DED2DEF}"/>
              </a:ext>
            </a:extLst>
          </p:cNvPr>
          <p:cNvSpPr/>
          <p:nvPr/>
        </p:nvSpPr>
        <p:spPr>
          <a:xfrm>
            <a:off x="361766" y="2864368"/>
            <a:ext cx="79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Giải</a:t>
            </a:r>
            <a:endParaRPr kumimoji="0" lang="en-US" sz="2400" b="1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222EC06-9A9A-32A8-ACDB-90F18AE66A77}"/>
                  </a:ext>
                </a:extLst>
              </p:cNvPr>
              <p:cNvSpPr/>
              <p:nvPr/>
            </p:nvSpPr>
            <p:spPr>
              <a:xfrm>
                <a:off x="365760" y="3264175"/>
                <a:ext cx="9865360" cy="2327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Pythagore, ta </a:t>
                </a:r>
                <a:r>
                  <a:rPr lang="fr-FR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BC</m:t>
                    </m:r>
                    <m:r>
                      <m:rPr>
                        <m:nor/>
                      </m:rPr>
                      <a:rPr lang="en-US" sz="2400" baseline="300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</m:t>
                    </m:r>
                    <m:r>
                      <m:rPr>
                        <m:nor/>
                      </m:rPr>
                      <a:rPr lang="en-US" sz="2400" baseline="300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aseline="300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BC</m:t>
                        </m:r>
                        <m:r>
                          <m:rPr>
                            <m:nor/>
                          </m:rPr>
                          <a:rPr lang="en-US" sz="2400" baseline="300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fr-FR" sz="2400" i="0"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fr-FR" sz="2400" i="0"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400" baseline="300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400" baseline="300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222EC06-9A9A-32A8-ACDB-90F18AE66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3264174"/>
                <a:ext cx="9865360" cy="1836337"/>
              </a:xfrm>
              <a:prstGeom prst="rect">
                <a:avLst/>
              </a:prstGeom>
              <a:blipFill>
                <a:blip r:embed="rId5"/>
                <a:stretch>
                  <a:fillRect l="-927" b="-5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B280DE-562E-2651-E7A0-4ACBB71644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4967" y="2415557"/>
            <a:ext cx="3190476" cy="3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9696A649-4D70-0D28-9751-1B121E6F2C12}"/>
                  </a:ext>
                </a:extLst>
              </p:cNvPr>
              <p:cNvSpPr/>
              <p:nvPr/>
            </p:nvSpPr>
            <p:spPr>
              <a:xfrm>
                <a:off x="374064" y="1523467"/>
                <a:ext cx="11443881" cy="3110182"/>
              </a:xfrm>
              <a:prstGeom prst="rect">
                <a:avLst/>
              </a:prstGeom>
            </p:spPr>
            <p:txBody>
              <a:bodyPr wrap="square" lIns="40612" tIns="20306" rIns="40612" bIns="20306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acc>
                    <m:r>
                      <a:rPr lang="en-US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α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tam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BC</m:t>
                    </m:r>
                    <m:r>
                      <m:rPr>
                        <m:nor/>
                      </m:rPr>
                      <a:rPr lang="en-US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By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i="1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i="1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Do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ABC</m:t>
                    </m:r>
                    <m:r>
                      <m:rPr>
                        <m:nor/>
                      </m:rPr>
                      <a:rPr lang="en-US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~∆</m:t>
                    </m:r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BC</m:t>
                    </m:r>
                    <m:r>
                      <m:rPr>
                        <m:nor/>
                      </m:rPr>
                      <a:rPr lang="en-US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AC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BC</m:t>
                        </m:r>
                      </m:den>
                    </m:f>
                    <m:r>
                      <a:rPr lang="en-US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kern="1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t-BR" sz="2400" i="0" kern="10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400" i="0" kern="10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kern="1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t-BR" sz="2400" i="0" kern="10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400" i="0" kern="10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</m:t>
                        </m:r>
                        <m:sSup>
                          <m:sSupPr>
                            <m:ctrlPr>
                              <a:rPr lang="en-US" sz="2400" i="1" kern="1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t-BR" sz="2400" i="0" kern="10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400" i="0" kern="10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AC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α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BC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việc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696A649-4D70-0D28-9751-1B121E6F2C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59" y="1523467"/>
                <a:ext cx="11443881" cy="3334218"/>
              </a:xfrm>
              <a:prstGeom prst="rect">
                <a:avLst/>
              </a:prstGeom>
              <a:blipFill>
                <a:blip r:embed="rId4"/>
                <a:stretch>
                  <a:fillRect l="-1225" r="-1278" b="-4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B120B26-F431-F5D1-8CC2-6F482B723BE5}"/>
              </a:ext>
            </a:extLst>
          </p:cNvPr>
          <p:cNvGrpSpPr/>
          <p:nvPr/>
        </p:nvGrpSpPr>
        <p:grpSpPr>
          <a:xfrm>
            <a:off x="482144" y="5065123"/>
            <a:ext cx="7045497" cy="1555169"/>
            <a:chOff x="1064348" y="4925336"/>
            <a:chExt cx="9591275" cy="2332755"/>
          </a:xfrm>
        </p:grpSpPr>
        <p:pic>
          <p:nvPicPr>
            <p:cNvPr id="12" name="Picture 22">
              <a:extLst>
                <a:ext uri="{FF2B5EF4-FFF2-40B4-BE49-F238E27FC236}">
                  <a16:creationId xmlns:a16="http://schemas.microsoft.com/office/drawing/2014/main" xmlns="" id="{6CC81511-2176-B5CE-8BAD-68E9D0E97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64348" y="5651470"/>
              <a:ext cx="890388" cy="78148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F6469CBD-1745-96C2-EE20-DA290D033480}"/>
                    </a:ext>
                  </a:extLst>
                </p:cNvPr>
                <p:cNvSpPr/>
                <p:nvPr/>
              </p:nvSpPr>
              <p:spPr>
                <a:xfrm>
                  <a:off x="2299345" y="4925336"/>
                  <a:ext cx="8356278" cy="23327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533"/>
                    </a:spcAft>
                  </a:pPr>
                  <a:r>
                    <a:rPr lang="en-US" sz="2400" kern="100" dirty="0" err="1">
                      <a:latin typeface="UTM Avo" panose="0204060305050602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Tỉ</a:t>
                  </a:r>
                  <a:r>
                    <a:rPr lang="en-US" sz="2400" kern="100" dirty="0">
                      <a:latin typeface="UTM Avo" panose="0204060305050602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kern="100" dirty="0" err="1">
                      <a:latin typeface="UTM Avo" panose="0204060305050602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kern="100" dirty="0">
                      <a:latin typeface="UTM Avo" panose="0204060305050602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kern="100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400" i="0" kern="100"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AC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sz="2400" i="0" kern="100"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BC</m:t>
                          </m:r>
                        </m:den>
                      </m:f>
                    </m:oMath>
                  </a14:m>
                  <a:r>
                    <a:rPr lang="en-US" sz="2400" kern="100" dirty="0">
                      <a:latin typeface="UTM Avo" panose="0204060305050602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kern="100" dirty="0" err="1">
                      <a:latin typeface="UTM Avo" panose="0204060305050602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400" kern="100" dirty="0">
                      <a:latin typeface="UTM Avo" panose="0204060305050602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kern="100" dirty="0" err="1">
                      <a:latin typeface="UTM Avo" panose="0204060305050602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mối</a:t>
                  </a:r>
                  <a:r>
                    <a:rPr lang="en-US" sz="2400" kern="100" dirty="0">
                      <a:latin typeface="UTM Avo" panose="0204060305050602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kern="100" dirty="0" err="1">
                      <a:latin typeface="UTM Avo" panose="0204060305050602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liên</a:t>
                  </a:r>
                  <a:r>
                    <a:rPr lang="en-US" sz="2400" kern="100" dirty="0">
                      <a:latin typeface="UTM Avo" panose="0204060305050602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kern="100" dirty="0" err="1">
                      <a:latin typeface="UTM Avo" panose="0204060305050602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2400" kern="100" dirty="0">
                      <a:latin typeface="UTM Avo" panose="0204060305050602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kern="100" dirty="0" err="1">
                      <a:latin typeface="UTM Avo" panose="0204060305050602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2400" kern="100" dirty="0">
                      <a:latin typeface="UTM Avo" panose="0204060305050602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kern="100" dirty="0" err="1">
                      <a:latin typeface="UTM Avo" panose="0204060305050602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thế</a:t>
                  </a:r>
                  <a:r>
                    <a:rPr lang="en-US" sz="2400" kern="100" dirty="0">
                      <a:latin typeface="UTM Avo" panose="0204060305050602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kern="100" dirty="0" err="1">
                      <a:latin typeface="UTM Avo" panose="0204060305050602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2400" kern="100" dirty="0">
                      <a:latin typeface="UTM Avo" panose="0204060305050602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kern="100" dirty="0" err="1">
                      <a:latin typeface="UTM Avo" panose="0204060305050602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400" kern="100" dirty="0">
                      <a:latin typeface="UTM Avo" panose="0204060305050602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kern="100" dirty="0" err="1">
                      <a:latin typeface="UTM Avo" panose="0204060305050602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2400" kern="100" dirty="0">
                      <a:latin typeface="UTM Avo" panose="0204060305050602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kern="100" dirty="0" err="1">
                      <a:latin typeface="UTM Avo" panose="0204060305050602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lớn</a:t>
                  </a:r>
                  <a:r>
                    <a:rPr lang="en-US" sz="2400" kern="100" dirty="0">
                      <a:latin typeface="UTM Avo" panose="0204060305050602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kern="100" dirty="0" err="1">
                      <a:latin typeface="UTM Avo" panose="0204060305050602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2400" kern="100" dirty="0">
                      <a:latin typeface="UTM Avo" panose="0204060305050602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pt-BR" sz="2400" i="0" kern="100"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α</m:t>
                      </m:r>
                    </m:oMath>
                  </a14:m>
                  <a:r>
                    <a:rPr lang="en-US" sz="2400" kern="100" dirty="0">
                      <a:latin typeface="UTM Avo" panose="0204060305050602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  <a:endParaRPr lang="en-US" sz="2000" kern="1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6469CBD-1745-96C2-EE20-DA290D0334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345" y="4925336"/>
                  <a:ext cx="8356278" cy="2289571"/>
                </a:xfrm>
                <a:prstGeom prst="rect">
                  <a:avLst/>
                </a:prstGeom>
                <a:blipFill>
                  <a:blip r:embed="rId8"/>
                  <a:stretch>
                    <a:fillRect l="-1589" r="-1490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DF5B42-466A-9511-146B-31012CD30D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8075" y="4380700"/>
            <a:ext cx="3194684" cy="2477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>
          <a:extLst>
            <a:ext uri="{FF2B5EF4-FFF2-40B4-BE49-F238E27FC236}">
              <a16:creationId xmlns:a16="http://schemas.microsoft.com/office/drawing/2014/main" xmlns="" id="{1701D6A6-D562-83C6-1D58-F1BF55684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16B4D10C-92F6-16B1-B4D7-4FB1D7EE9C75}"/>
                  </a:ext>
                </a:extLst>
              </p:cNvPr>
              <p:cNvSpPr txBox="1"/>
              <p:nvPr/>
            </p:nvSpPr>
            <p:spPr>
              <a:xfrm>
                <a:off x="325120" y="1658388"/>
                <a:ext cx="1147064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 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AC</m:t>
                    </m:r>
                    <m:r>
                      <a:rPr lang="pt-B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4 </m:t>
                    </m:r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BC</m:t>
                    </m:r>
                    <m:r>
                      <a:rPr lang="pt-B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6 </m:t>
                    </m:r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. Tính các tỉ số lượng giác của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B4D10C-92F6-16B1-B4D7-4FB1D7EE9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" y="1658383"/>
                <a:ext cx="11470640" cy="1128642"/>
              </a:xfrm>
              <a:prstGeom prst="rect">
                <a:avLst/>
              </a:prstGeom>
              <a:blipFill>
                <a:blip r:embed="rId4"/>
                <a:stretch>
                  <a:fillRect l="-797" r="-850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E7117E0-31EC-F368-6C2B-43E167FD2863}"/>
              </a:ext>
            </a:extLst>
          </p:cNvPr>
          <p:cNvSpPr/>
          <p:nvPr/>
        </p:nvSpPr>
        <p:spPr>
          <a:xfrm>
            <a:off x="416493" y="18159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183DAED-300F-97ED-BE3D-9DAE9EB9DE3D}"/>
              </a:ext>
            </a:extLst>
          </p:cNvPr>
          <p:cNvSpPr/>
          <p:nvPr/>
        </p:nvSpPr>
        <p:spPr>
          <a:xfrm>
            <a:off x="361766" y="2864368"/>
            <a:ext cx="79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Giải</a:t>
            </a:r>
            <a:endParaRPr kumimoji="0" lang="en-US" sz="2400" b="1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A41FE2A1-6AD4-1B91-1CC3-3E597A9378EC}"/>
                  </a:ext>
                </a:extLst>
              </p:cNvPr>
              <p:cNvSpPr/>
              <p:nvPr/>
            </p:nvSpPr>
            <p:spPr>
              <a:xfrm>
                <a:off x="338519" y="3403370"/>
                <a:ext cx="9865360" cy="2941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endPara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func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AC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BC</m:t>
                        </m:r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func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BC</m:t>
                        </m:r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fr-FR" sz="2400" i="0"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fr-FR" sz="2400" i="0"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func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AC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AB</m:t>
                        </m:r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fr-FR" sz="2400" i="0"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fr-FR" sz="2400" i="0"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fr-FR" sz="2400" i="0"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AB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fr-FR" sz="2400" i="0"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AC</m:t>
                            </m:r>
                          </m:den>
                        </m:f>
                        <m: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fr-FR" sz="2400" i="0"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fr-FR" sz="2400" i="0">
                                    <a:latin typeface="UTM Avo" panose="0204060305050602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m:rPr>
                                <m:nor/>
                              </m:rPr>
                              <a:rPr lang="fr-FR" sz="2400" i="0"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fr-FR" sz="2400" i="0">
                                    <a:latin typeface="UTM Avo" panose="0204060305050602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m:rPr>
                                <m:nor/>
                              </m:rPr>
                              <a:rPr lang="fr-FR" sz="2400" i="0"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</m:e>
                    </m:func>
                  </m:oMath>
                </a14:m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41FE2A1-6AD4-1B91-1CC3-3E597A9378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18" y="3403364"/>
                <a:ext cx="9865360" cy="2880981"/>
              </a:xfrm>
              <a:prstGeom prst="rect">
                <a:avLst/>
              </a:prstGeom>
              <a:blipFill>
                <a:blip r:embed="rId5"/>
                <a:stretch>
                  <a:fillRect l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641794-D784-E8AD-ED42-DB1B6BA90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4967" y="2415557"/>
            <a:ext cx="3190476" cy="3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5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>
          <a:extLst>
            <a:ext uri="{FF2B5EF4-FFF2-40B4-BE49-F238E27FC236}">
              <a16:creationId xmlns:a16="http://schemas.microsoft.com/office/drawing/2014/main" xmlns="" id="{E365F2DB-EF03-F659-A3E2-A64CA792C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393EFFD-C0D5-5D88-9993-06E6C91E0FA6}"/>
                  </a:ext>
                </a:extLst>
              </p:cNvPr>
              <p:cNvSpPr txBox="1"/>
              <p:nvPr/>
            </p:nvSpPr>
            <p:spPr>
              <a:xfrm>
                <a:off x="325120" y="1658388"/>
                <a:ext cx="1147064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</m:t>
                    </m:r>
                    <m:r>
                      <a:rPr lang="pt-B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2 </m:t>
                    </m:r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AC</m:t>
                    </m:r>
                    <m:r>
                      <a:rPr lang="pt-B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3 </m:t>
                    </m:r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. Tính các tỉ số lượng giác của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93EFFD-C0D5-5D88-9993-06E6C91E0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" y="1658383"/>
                <a:ext cx="11470640" cy="1128642"/>
              </a:xfrm>
              <a:prstGeom prst="rect">
                <a:avLst/>
              </a:prstGeom>
              <a:blipFill>
                <a:blip r:embed="rId4"/>
                <a:stretch>
                  <a:fillRect l="-797" r="-850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33848C1-9330-2502-8CBD-CC7A5018F654}"/>
              </a:ext>
            </a:extLst>
          </p:cNvPr>
          <p:cNvSpPr/>
          <p:nvPr/>
        </p:nvSpPr>
        <p:spPr>
          <a:xfrm>
            <a:off x="416493" y="18159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0436B97-1511-DC91-2D3D-151BF5682E7F}"/>
              </a:ext>
            </a:extLst>
          </p:cNvPr>
          <p:cNvSpPr/>
          <p:nvPr/>
        </p:nvSpPr>
        <p:spPr>
          <a:xfrm>
            <a:off x="361766" y="2864368"/>
            <a:ext cx="79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Giải</a:t>
            </a:r>
            <a:endParaRPr kumimoji="0" lang="en-US" sz="2400" b="1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921AA4F7-9FB3-08E7-1D17-1868F676D746}"/>
                  </a:ext>
                </a:extLst>
              </p:cNvPr>
              <p:cNvSpPr/>
              <p:nvPr/>
            </p:nvSpPr>
            <p:spPr>
              <a:xfrm>
                <a:off x="416493" y="3409191"/>
                <a:ext cx="9865360" cy="1860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nor/>
                      </m:rPr>
                      <a:rPr lang="fr-FR" sz="24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Pythagore, ta </a:t>
                </a:r>
                <a:r>
                  <a:rPr lang="fr-FR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BC</m:t>
                    </m:r>
                    <m:r>
                      <m:rPr>
                        <m:nor/>
                      </m:rPr>
                      <a:rPr lang="en-US" sz="2400" baseline="300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</m:t>
                    </m:r>
                    <m:r>
                      <m:rPr>
                        <m:nor/>
                      </m:rPr>
                      <a:rPr lang="en-US" sz="2400" baseline="300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AC</m:t>
                    </m:r>
                    <m:r>
                      <m:rPr>
                        <m:nor/>
                      </m:rPr>
                      <a:rPr lang="en-US" sz="2400" baseline="300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fr-FR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BC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AB</m:t>
                        </m:r>
                        <m:r>
                          <m:rPr>
                            <m:nor/>
                          </m:rPr>
                          <a:rPr lang="en-US" sz="2400" baseline="300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AC</m:t>
                        </m:r>
                        <m:r>
                          <m:rPr>
                            <m:nor/>
                          </m:rPr>
                          <a:rPr lang="en-US" sz="2400" baseline="300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baseline="300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 baseline="300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13</m:t>
                        </m:r>
                      </m:e>
                    </m:rad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21AA4F7-9FB3-08E7-1D17-1868F676D7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93" y="3409190"/>
                <a:ext cx="9865360" cy="1790427"/>
              </a:xfrm>
              <a:prstGeom prst="rect">
                <a:avLst/>
              </a:prstGeom>
              <a:blipFill>
                <a:blip r:embed="rId5"/>
                <a:stretch>
                  <a:fillRect l="-926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0EA98A-4141-AA31-4490-157A97D7A6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9148" y="2864362"/>
            <a:ext cx="3942857" cy="2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>
          <a:extLst>
            <a:ext uri="{FF2B5EF4-FFF2-40B4-BE49-F238E27FC236}">
              <a16:creationId xmlns:a16="http://schemas.microsoft.com/office/drawing/2014/main" xmlns="" id="{B56DCE1D-C1D7-F487-9D2C-DDC6929BA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8286354D-4D52-0AE8-DAD2-B8CAACA03596}"/>
                  </a:ext>
                </a:extLst>
              </p:cNvPr>
              <p:cNvSpPr txBox="1"/>
              <p:nvPr/>
            </p:nvSpPr>
            <p:spPr>
              <a:xfrm>
                <a:off x="325120" y="1658388"/>
                <a:ext cx="1147064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 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</m:t>
                    </m:r>
                    <m:r>
                      <a:rPr lang="pt-B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2 </m:t>
                    </m:r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AC</m:t>
                    </m:r>
                    <m:r>
                      <a:rPr lang="pt-B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3 </m:t>
                    </m:r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. Tính các tỉ số lượng giác của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86354D-4D52-0AE8-DAD2-B8CAACA03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" y="1658383"/>
                <a:ext cx="11470640" cy="1128642"/>
              </a:xfrm>
              <a:prstGeom prst="rect">
                <a:avLst/>
              </a:prstGeom>
              <a:blipFill>
                <a:blip r:embed="rId4"/>
                <a:stretch>
                  <a:fillRect l="-797" r="-850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B192CEE-008C-7546-65F8-55D5174B8C93}"/>
              </a:ext>
            </a:extLst>
          </p:cNvPr>
          <p:cNvSpPr/>
          <p:nvPr/>
        </p:nvSpPr>
        <p:spPr>
          <a:xfrm>
            <a:off x="416493" y="18159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4AC4E3-3B81-75A5-B420-2960C2C72EEA}"/>
              </a:ext>
            </a:extLst>
          </p:cNvPr>
          <p:cNvSpPr/>
          <p:nvPr/>
        </p:nvSpPr>
        <p:spPr>
          <a:xfrm>
            <a:off x="361766" y="2864368"/>
            <a:ext cx="79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Giải</a:t>
            </a:r>
            <a:endParaRPr kumimoji="0" lang="en-US" sz="2400" b="1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0A2ED61C-B6F7-B49C-0858-B333469BDACB}"/>
                  </a:ext>
                </a:extLst>
              </p:cNvPr>
              <p:cNvSpPr/>
              <p:nvPr/>
            </p:nvSpPr>
            <p:spPr>
              <a:xfrm>
                <a:off x="355211" y="3326027"/>
                <a:ext cx="9865360" cy="2970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  <a:endPara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func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BC</m:t>
                        </m:r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fr-FR" sz="2400" i="0"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13</m:t>
                            </m:r>
                          </m:e>
                        </m:rad>
                      </m:den>
                    </m:f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fr-FR" sz="2400" i="0"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AC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fr-FR" sz="2400" i="0"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BC</m:t>
                            </m:r>
                          </m:den>
                        </m:f>
                        <m: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fr-FR" sz="2400" i="0"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fr-FR" sz="2400" i="0">
                                    <a:latin typeface="UTM Avo" panose="0204060305050602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13</m:t>
                                </m:r>
                              </m:e>
                            </m:rad>
                          </m:den>
                        </m:f>
                      </m:e>
                    </m:func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fr-FR" sz="2400" i="0">
                                  <a:latin typeface="UTM Avo" panose="0204060305050602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AB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fr-FR" sz="2400" i="0">
                                  <a:latin typeface="UTM Avo" panose="0204060305050602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Ac</m:t>
                              </m:r>
                            </m:den>
                          </m:f>
                          <m:r>
                            <a:rPr lang="fr-F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fr-FR" sz="2400" i="0">
                                  <a:latin typeface="UTM Avo" panose="0204060305050602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fr-FR" sz="2400" i="0">
                                  <a:latin typeface="UTM Avo" panose="0204060305050602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;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fr-FR" sz="2400" i="0">
                                  <a:latin typeface="UTM Avo" panose="0204060305050602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cot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fr-FR" sz="2400" i="0">
                                  <a:latin typeface="UTM Avo" panose="0204060305050602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C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fr-FR" sz="2400" i="0">
                                      <a:latin typeface="UTM Avo" panose="0204060305050602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AC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fr-FR" sz="2400" i="0">
                                      <a:latin typeface="UTM Avo" panose="0204060305050602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AB</m:t>
                                  </m:r>
                                </m:den>
                              </m:f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fr-FR" sz="2400" i="0">
                                      <a:latin typeface="UTM Avo" panose="0204060305050602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fr-FR" sz="2400" i="0">
                                      <a:latin typeface="UTM Avo" panose="0204060305050602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  <m:r>
                        <a:rPr lang="en-US" sz="24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2ED61C-B6F7-B49C-0858-B333469BD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11" y="3326027"/>
                <a:ext cx="9865360" cy="2970300"/>
              </a:xfrm>
              <a:prstGeom prst="rect">
                <a:avLst/>
              </a:prstGeom>
              <a:blipFill>
                <a:blip r:embed="rId5"/>
                <a:stretch>
                  <a:fillRect l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57940F-C9FC-6376-F2BF-6CEA96A8CA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6420" y="3248690"/>
            <a:ext cx="3942857" cy="2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9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>
          <a:extLst>
            <a:ext uri="{FF2B5EF4-FFF2-40B4-BE49-F238E27FC236}">
              <a16:creationId xmlns:a16="http://schemas.microsoft.com/office/drawing/2014/main" xmlns="" id="{062B22C7-F476-EA80-AE9E-88D24CF3E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7C6DADDD-9565-67C6-7CBD-31397166B165}"/>
                  </a:ext>
                </a:extLst>
              </p:cNvPr>
              <p:cNvSpPr txBox="1"/>
              <p:nvPr/>
            </p:nvSpPr>
            <p:spPr>
              <a:xfrm>
                <a:off x="325121" y="1658385"/>
                <a:ext cx="1158055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MNP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MN</m:t>
                    </m:r>
                    <m:r>
                      <a:rPr lang="pt-B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5 </m:t>
                    </m:r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MP</m:t>
                    </m:r>
                    <m:r>
                      <a:rPr lang="pt-B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12 </m:t>
                    </m:r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NP</m:t>
                    </m:r>
                    <m:r>
                      <a:rPr lang="pt-B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13 </m:t>
                    </m:r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. Chứng minh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MNP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. Từ đó, tính các tỉ số lượng giác của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6DADDD-9565-67C6-7CBD-31397166B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" y="1658383"/>
                <a:ext cx="11580554" cy="1128642"/>
              </a:xfrm>
              <a:prstGeom prst="rect">
                <a:avLst/>
              </a:prstGeom>
              <a:blipFill>
                <a:blip r:embed="rId4"/>
                <a:stretch>
                  <a:fillRect l="-789" r="-842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3CE75A4-FDB5-0E9F-0D04-D65072891EB5}"/>
              </a:ext>
            </a:extLst>
          </p:cNvPr>
          <p:cNvSpPr/>
          <p:nvPr/>
        </p:nvSpPr>
        <p:spPr>
          <a:xfrm>
            <a:off x="416493" y="18159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96BCDE3-8C61-9F48-A5A4-D2F15DD41EB3}"/>
              </a:ext>
            </a:extLst>
          </p:cNvPr>
          <p:cNvSpPr/>
          <p:nvPr/>
        </p:nvSpPr>
        <p:spPr>
          <a:xfrm>
            <a:off x="338522" y="2864368"/>
            <a:ext cx="840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Giải</a:t>
            </a:r>
            <a:endParaRPr kumimoji="0" lang="en-US" sz="2400" b="1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70476212-246A-7C17-A2F9-904B2D8DD9D8}"/>
                  </a:ext>
                </a:extLst>
              </p:cNvPr>
              <p:cNvSpPr/>
              <p:nvPr/>
            </p:nvSpPr>
            <p:spPr>
              <a:xfrm>
                <a:off x="338519" y="3436825"/>
                <a:ext cx="9865360" cy="2590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fr-FR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MNP</m:t>
                    </m:r>
                  </m:oMath>
                </a14:m>
                <a:r>
                  <a:rPr lang="fr-FR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fr-FR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NP</m:t>
                    </m:r>
                    <m:r>
                      <m:rPr>
                        <m:nor/>
                      </m:rPr>
                      <a:rPr lang="en-US" sz="2400" baseline="300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13</m:t>
                    </m:r>
                    <m:r>
                      <m:rPr>
                        <m:nor/>
                      </m:rPr>
                      <a:rPr lang="en-US" sz="2400" baseline="300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169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fr-FR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MN</m:t>
                    </m:r>
                    <m:r>
                      <m:rPr>
                        <m:nor/>
                      </m:rPr>
                      <a:rPr lang="en-US" sz="2400" baseline="300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MP</m:t>
                    </m:r>
                    <m:r>
                      <m:rPr>
                        <m:nor/>
                      </m:rPr>
                      <a:rPr lang="en-US" sz="2400" baseline="300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m:rPr>
                        <m:nor/>
                      </m:rPr>
                      <a:rPr lang="en-US" sz="2400" baseline="300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m:rPr>
                        <m:nor/>
                      </m:rPr>
                      <a:rPr lang="en-US" sz="2400" baseline="300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25</m:t>
                    </m:r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144</m:t>
                    </m:r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169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fr-FR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fr-FR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ra 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NP</m:t>
                    </m:r>
                    <m:r>
                      <m:rPr>
                        <m:nor/>
                      </m:rPr>
                      <a:rPr lang="en-US" sz="2400" baseline="300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MN</m:t>
                    </m:r>
                    <m:r>
                      <m:rPr>
                        <m:nor/>
                      </m:rPr>
                      <a:rPr lang="en-US" sz="2400" baseline="300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en-US" sz="2400" baseline="300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MNP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0476212-246A-7C17-A2F9-904B2D8DD9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18" y="3436819"/>
                <a:ext cx="9865360" cy="2521781"/>
              </a:xfrm>
              <a:prstGeom prst="rect">
                <a:avLst/>
              </a:prstGeom>
              <a:blipFill>
                <a:blip r:embed="rId5"/>
                <a:stretch>
                  <a:fillRect l="-989" b="-4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4636C4-FE5F-CA53-018D-BBEFC84831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620" y="3199514"/>
            <a:ext cx="4952381" cy="2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8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>
          <a:extLst>
            <a:ext uri="{FF2B5EF4-FFF2-40B4-BE49-F238E27FC236}">
              <a16:creationId xmlns:a16="http://schemas.microsoft.com/office/drawing/2014/main" xmlns="" id="{70EF6AC9-ED88-A612-8E4A-189898A51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196A061E-F2ED-DBF6-8B92-279FB7CB4E44}"/>
                  </a:ext>
                </a:extLst>
              </p:cNvPr>
              <p:cNvSpPr txBox="1"/>
              <p:nvPr/>
            </p:nvSpPr>
            <p:spPr>
              <a:xfrm>
                <a:off x="325120" y="1658385"/>
                <a:ext cx="1147064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 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MNP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MN</m:t>
                    </m:r>
                    <m:r>
                      <a:rPr lang="pt-B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5 </m:t>
                    </m:r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MP</m:t>
                    </m:r>
                    <m:r>
                      <a:rPr lang="pt-B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12 </m:t>
                    </m:r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NP</m:t>
                    </m:r>
                    <m:r>
                      <a:rPr lang="pt-B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13 </m:t>
                    </m:r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. Chứng minh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MNP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Times New Roman" panose="02020603050405020304" pitchFamily="18" charset="0"/>
                  </a:rPr>
                  <a:t>. Từ đó, tính các tỉ số lượng giác của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A061E-F2ED-DBF6-8B92-279FB7CB4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" y="1658383"/>
                <a:ext cx="11470640" cy="1128642"/>
              </a:xfrm>
              <a:prstGeom prst="rect">
                <a:avLst/>
              </a:prstGeom>
              <a:blipFill>
                <a:blip r:embed="rId4"/>
                <a:stretch>
                  <a:fillRect l="-797" r="-850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5E9D3CA-01E9-E3A9-2EE5-74F65B860E13}"/>
              </a:ext>
            </a:extLst>
          </p:cNvPr>
          <p:cNvSpPr/>
          <p:nvPr/>
        </p:nvSpPr>
        <p:spPr>
          <a:xfrm>
            <a:off x="416493" y="18159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F57F9AD-B154-22B2-0BE7-0E18156BE0F4}"/>
              </a:ext>
            </a:extLst>
          </p:cNvPr>
          <p:cNvSpPr/>
          <p:nvPr/>
        </p:nvSpPr>
        <p:spPr>
          <a:xfrm>
            <a:off x="361766" y="2864368"/>
            <a:ext cx="79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Giải</a:t>
            </a:r>
            <a:endParaRPr kumimoji="0" lang="en-US" sz="2400" b="1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AE589E4B-76A6-A709-16EA-44B9C88DB911}"/>
                  </a:ext>
                </a:extLst>
              </p:cNvPr>
              <p:cNvSpPr/>
              <p:nvPr/>
            </p:nvSpPr>
            <p:spPr>
              <a:xfrm>
                <a:off x="365760" y="3264174"/>
                <a:ext cx="9865360" cy="2582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defRPr/>
                </a:pP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nor/>
                      </m:rPr>
                      <a:rPr lang="fr-FR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MNP</m:t>
                    </m:r>
                  </m:oMath>
                </a14:m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  <a:spcAft>
                    <a:spcPts val="533"/>
                  </a:spcAft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fr-FR" sz="24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</m:func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MP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NP</m:t>
                        </m:r>
                      </m:den>
                    </m:f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</m:t>
                        </m:r>
                      </m:den>
                    </m:f>
                    <m:r>
                      <m:rPr>
                        <m:nor/>
                      </m:rPr>
                      <a:rPr lang="fr-FR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func>
                      <m:func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fr-FR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</m:func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MN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NP</m:t>
                        </m:r>
                      </m:den>
                    </m:f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fr-FR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defTabSz="609630">
                  <a:lnSpc>
                    <a:spcPct val="150000"/>
                  </a:lnSpc>
                  <a:spcAft>
                    <a:spcPts val="533"/>
                  </a:spcAft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fr-FR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</m:func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MP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MN</m:t>
                        </m:r>
                      </m:den>
                    </m:f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fr-FR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func>
                      <m:func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fr-FR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</m:func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MN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MP</m:t>
                        </m:r>
                      </m:den>
                    </m:f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fr-FR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E589E4B-76A6-A709-16EA-44B9C88DB9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3264174"/>
                <a:ext cx="9865360" cy="2582182"/>
              </a:xfrm>
              <a:prstGeom prst="rect">
                <a:avLst/>
              </a:prstGeom>
              <a:blipFill>
                <a:blip r:embed="rId5"/>
                <a:stretch>
                  <a:fillRect l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453EBC-AE49-FD74-5EB7-92A409239C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364" y="3429006"/>
            <a:ext cx="4952381" cy="2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0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85;p5">
            <a:extLst>
              <a:ext uri="{FF2B5EF4-FFF2-40B4-BE49-F238E27FC236}">
                <a16:creationId xmlns:a16="http://schemas.microsoft.com/office/drawing/2014/main" xmlns="" id="{CA2D4826-9029-A7AB-2CE9-12F6C4EF4506}"/>
              </a:ext>
            </a:extLst>
          </p:cNvPr>
          <p:cNvGrpSpPr/>
          <p:nvPr/>
        </p:nvGrpSpPr>
        <p:grpSpPr>
          <a:xfrm>
            <a:off x="4727733" y="2973386"/>
            <a:ext cx="2736543" cy="1558939"/>
            <a:chOff x="309542" y="967667"/>
            <a:chExt cx="2878585" cy="1558939"/>
          </a:xfrm>
        </p:grpSpPr>
        <p:pic>
          <p:nvPicPr>
            <p:cNvPr id="3" name="Google Shape;186;p5">
              <a:hlinkClick r:id="rId3"/>
              <a:extLst>
                <a:ext uri="{FF2B5EF4-FFF2-40B4-BE49-F238E27FC236}">
                  <a16:creationId xmlns:a16="http://schemas.microsoft.com/office/drawing/2014/main" xmlns="" id="{B011DBCE-CE3C-C23C-5508-D590BA351A1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187;p5">
              <a:extLst>
                <a:ext uri="{FF2B5EF4-FFF2-40B4-BE49-F238E27FC236}">
                  <a16:creationId xmlns:a16="http://schemas.microsoft.com/office/drawing/2014/main" xmlns="" id="{043BB292-5246-2881-FC89-912D955848D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sách</a:t>
              </a:r>
              <a:endParaRPr dirty="0"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C0C007-81E3-638B-BDDA-391190EEACCB}"/>
              </a:ext>
            </a:extLst>
          </p:cNvPr>
          <p:cNvGrpSpPr/>
          <p:nvPr/>
        </p:nvGrpSpPr>
        <p:grpSpPr>
          <a:xfrm>
            <a:off x="501320" y="2043496"/>
            <a:ext cx="3108961" cy="2342950"/>
            <a:chOff x="577515" y="2094296"/>
            <a:chExt cx="3108961" cy="234295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39C9E965-C3BC-9F06-ACF9-C4B78BF55145}"/>
                </a:ext>
              </a:extLst>
            </p:cNvPr>
            <p:cNvSpPr/>
            <p:nvPr/>
          </p:nvSpPr>
          <p:spPr>
            <a:xfrm>
              <a:off x="577515" y="2435192"/>
              <a:ext cx="3108961" cy="20020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Ôn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tập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kiến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thức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đã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học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4" name="Picture 2" descr="Smiling ">
              <a:extLst>
                <a:ext uri="{FF2B5EF4-FFF2-40B4-BE49-F238E27FC236}">
                  <a16:creationId xmlns:a16="http://schemas.microsoft.com/office/drawing/2014/main" xmlns="" id="{16586DB9-F1C0-6056-7547-A025FD5418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215" y="2094296"/>
              <a:ext cx="667352" cy="66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315CBB3-B9F4-B28F-39D5-1FE8D3FA8494}"/>
              </a:ext>
            </a:extLst>
          </p:cNvPr>
          <p:cNvGrpSpPr/>
          <p:nvPr/>
        </p:nvGrpSpPr>
        <p:grpSpPr>
          <a:xfrm>
            <a:off x="3754658" y="2043496"/>
            <a:ext cx="3108961" cy="2342950"/>
            <a:chOff x="3830854" y="2094296"/>
            <a:chExt cx="3108961" cy="234295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BE0BB641-9D8A-7EA5-A99E-741078C250B0}"/>
                </a:ext>
              </a:extLst>
            </p:cNvPr>
            <p:cNvSpPr/>
            <p:nvPr/>
          </p:nvSpPr>
          <p:spPr>
            <a:xfrm>
              <a:off x="3830854" y="2435192"/>
              <a:ext cx="3108961" cy="20020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Hoàn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thành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các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bài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tập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trong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 SBT </a:t>
              </a:r>
            </a:p>
          </p:txBody>
        </p:sp>
        <p:pic>
          <p:nvPicPr>
            <p:cNvPr id="7" name="Picture 2" descr="Smiling ">
              <a:extLst>
                <a:ext uri="{FF2B5EF4-FFF2-40B4-BE49-F238E27FC236}">
                  <a16:creationId xmlns:a16="http://schemas.microsoft.com/office/drawing/2014/main" xmlns="" id="{32D67E88-2A88-8A31-05AF-3FF59D89CF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802" y="2094296"/>
              <a:ext cx="667352" cy="66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2D2AA7-E111-C290-7FFF-B9E4DB8C26F9}"/>
              </a:ext>
            </a:extLst>
          </p:cNvPr>
          <p:cNvGrpSpPr/>
          <p:nvPr/>
        </p:nvGrpSpPr>
        <p:grpSpPr>
          <a:xfrm>
            <a:off x="6979121" y="2043496"/>
            <a:ext cx="4650907" cy="2342950"/>
            <a:chOff x="7055318" y="2094296"/>
            <a:chExt cx="4650907" cy="234295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027F9C40-9926-A7FB-BE70-DB7FBCFABCA1}"/>
                </a:ext>
              </a:extLst>
            </p:cNvPr>
            <p:cNvSpPr/>
            <p:nvPr/>
          </p:nvSpPr>
          <p:spPr>
            <a:xfrm>
              <a:off x="7055318" y="2435192"/>
              <a:ext cx="4650907" cy="20020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Chuẩn bị bài sau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Phần II – Bài 1</a:t>
              </a:r>
            </a:p>
          </p:txBody>
        </p:sp>
        <p:pic>
          <p:nvPicPr>
            <p:cNvPr id="10" name="Picture 2" descr="Smiling ">
              <a:extLst>
                <a:ext uri="{FF2B5EF4-FFF2-40B4-BE49-F238E27FC236}">
                  <a16:creationId xmlns:a16="http://schemas.microsoft.com/office/drawing/2014/main" xmlns="" id="{2740E1F4-1D55-0799-7972-6F099363D5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412" y="2094296"/>
              <a:ext cx="667352" cy="66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5">
            <a:extLst>
              <a:ext uri="{FF2B5EF4-FFF2-40B4-BE49-F238E27FC236}">
                <a16:creationId xmlns:a16="http://schemas.microsoft.com/office/drawing/2014/main" xmlns="" id="{816F7475-9EDE-D50A-F532-05C8EDC3C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2885" y="4993651"/>
            <a:ext cx="6100659" cy="1864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xmlns="" id="{F0EAC393-E399-4C99-0103-5E1A7F77D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00;p39">
            <a:extLst>
              <a:ext uri="{FF2B5EF4-FFF2-40B4-BE49-F238E27FC236}">
                <a16:creationId xmlns:a16="http://schemas.microsoft.com/office/drawing/2014/main" xmlns="" id="{A193B3B6-0F9B-5D81-6AFA-787EC575CC13}"/>
              </a:ext>
            </a:extLst>
          </p:cNvPr>
          <p:cNvSpPr txBox="1">
            <a:spLocks/>
          </p:cNvSpPr>
          <p:nvPr/>
        </p:nvSpPr>
        <p:spPr>
          <a:xfrm>
            <a:off x="4309071" y="1061559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accent2"/>
                </a:solidFill>
                <a:latin typeface="UTM Avo" panose="02040603050506020204" pitchFamily="18" charset="0"/>
              </a:rPr>
              <a:t>NỘI DUNG BÀI HỌC</a:t>
            </a:r>
          </a:p>
        </p:txBody>
      </p:sp>
      <p:sp>
        <p:nvSpPr>
          <p:cNvPr id="42" name="Google Shape;1910;p36">
            <a:extLst>
              <a:ext uri="{FF2B5EF4-FFF2-40B4-BE49-F238E27FC236}">
                <a16:creationId xmlns:a16="http://schemas.microsoft.com/office/drawing/2014/main" xmlns="" id="{8D7EA9DB-2BD9-319E-F5D3-E45A5EB7AE44}"/>
              </a:ext>
            </a:extLst>
          </p:cNvPr>
          <p:cNvSpPr txBox="1">
            <a:spLocks/>
          </p:cNvSpPr>
          <p:nvPr/>
        </p:nvSpPr>
        <p:spPr>
          <a:xfrm>
            <a:off x="2794293" y="2452980"/>
            <a:ext cx="8036267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3200" b="1" i="0" u="none" strike="noStrike" cap="none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32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32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32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32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32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32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32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32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pPr marL="0" lvl="0" indent="0" algn="just">
              <a:lnSpc>
                <a:spcPct val="150000"/>
              </a:lnSpc>
              <a:buClr>
                <a:srgbClr val="333333"/>
              </a:buClr>
              <a:defRPr/>
            </a:pPr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</a:rPr>
              <a:t>Tỉ số lượng giác của góc nhọn</a:t>
            </a:r>
          </a:p>
        </p:txBody>
      </p:sp>
      <p:grpSp>
        <p:nvGrpSpPr>
          <p:cNvPr id="43" name="Google Shape;1911;p36">
            <a:extLst>
              <a:ext uri="{FF2B5EF4-FFF2-40B4-BE49-F238E27FC236}">
                <a16:creationId xmlns:a16="http://schemas.microsoft.com/office/drawing/2014/main" xmlns="" id="{7B1FD6CB-AE35-0CCD-7A35-EE7A3A47F921}"/>
              </a:ext>
            </a:extLst>
          </p:cNvPr>
          <p:cNvGrpSpPr/>
          <p:nvPr/>
        </p:nvGrpSpPr>
        <p:grpSpPr>
          <a:xfrm rot="635347">
            <a:off x="1342686" y="2170838"/>
            <a:ext cx="1109951" cy="1087537"/>
            <a:chOff x="4954259" y="1138378"/>
            <a:chExt cx="616622" cy="610761"/>
          </a:xfrm>
        </p:grpSpPr>
        <p:sp>
          <p:nvSpPr>
            <p:cNvPr id="44" name="Google Shape;1912;p36">
              <a:extLst>
                <a:ext uri="{FF2B5EF4-FFF2-40B4-BE49-F238E27FC236}">
                  <a16:creationId xmlns:a16="http://schemas.microsoft.com/office/drawing/2014/main" xmlns="" id="{9DAB1B2B-4668-6FAE-3831-E23CA4F46093}"/>
                </a:ext>
              </a:extLst>
            </p:cNvPr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45" name="Google Shape;1913;p36">
              <a:extLst>
                <a:ext uri="{FF2B5EF4-FFF2-40B4-BE49-F238E27FC236}">
                  <a16:creationId xmlns:a16="http://schemas.microsoft.com/office/drawing/2014/main" xmlns="" id="{9E9EEF19-3228-5A59-547B-0CE08BD6FC9E}"/>
                </a:ext>
              </a:extLst>
            </p:cNvPr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46" name="Google Shape;1914;p36">
              <a:extLst>
                <a:ext uri="{FF2B5EF4-FFF2-40B4-BE49-F238E27FC236}">
                  <a16:creationId xmlns:a16="http://schemas.microsoft.com/office/drawing/2014/main" xmlns="" id="{535F14C9-BF5A-2EE7-A970-149CD3D925F1}"/>
                </a:ext>
              </a:extLst>
            </p:cNvPr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47" name="Google Shape;1915;p36">
              <a:extLst>
                <a:ext uri="{FF2B5EF4-FFF2-40B4-BE49-F238E27FC236}">
                  <a16:creationId xmlns:a16="http://schemas.microsoft.com/office/drawing/2014/main" xmlns="" id="{34A26694-1AE5-C57B-DEFB-C2AD714BB0EC}"/>
                </a:ext>
              </a:extLst>
            </p:cNvPr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48" name="Google Shape;1916;p36">
              <a:extLst>
                <a:ext uri="{FF2B5EF4-FFF2-40B4-BE49-F238E27FC236}">
                  <a16:creationId xmlns:a16="http://schemas.microsoft.com/office/drawing/2014/main" xmlns="" id="{3954984A-52FD-1B86-BF9B-1059014CC2A5}"/>
                </a:ext>
              </a:extLst>
            </p:cNvPr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sp>
        <p:nvSpPr>
          <p:cNvPr id="49" name="Google Shape;1922;p36">
            <a:extLst>
              <a:ext uri="{FF2B5EF4-FFF2-40B4-BE49-F238E27FC236}">
                <a16:creationId xmlns:a16="http://schemas.microsoft.com/office/drawing/2014/main" xmlns="" id="{CF39BC95-E881-331C-434D-B47B98E61A7F}"/>
              </a:ext>
            </a:extLst>
          </p:cNvPr>
          <p:cNvSpPr txBox="1">
            <a:spLocks/>
          </p:cNvSpPr>
          <p:nvPr/>
        </p:nvSpPr>
        <p:spPr>
          <a:xfrm>
            <a:off x="1501616" y="2378140"/>
            <a:ext cx="890545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3200" b="1" i="0" u="none" strike="noStrike" cap="none">
                <a:solidFill>
                  <a:schemeClr val="accent2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4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4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4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4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4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4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4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4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Delius"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sym typeface="Delius"/>
              </a:rPr>
              <a:t>I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sym typeface="Delius"/>
            </a:endParaRPr>
          </a:p>
        </p:txBody>
      </p:sp>
      <p:grpSp>
        <p:nvGrpSpPr>
          <p:cNvPr id="50" name="Google Shape;1928;p36">
            <a:extLst>
              <a:ext uri="{FF2B5EF4-FFF2-40B4-BE49-F238E27FC236}">
                <a16:creationId xmlns:a16="http://schemas.microsoft.com/office/drawing/2014/main" xmlns="" id="{71A9E004-4AEB-1E66-C887-A88CC94CA596}"/>
              </a:ext>
            </a:extLst>
          </p:cNvPr>
          <p:cNvGrpSpPr/>
          <p:nvPr/>
        </p:nvGrpSpPr>
        <p:grpSpPr>
          <a:xfrm rot="635347">
            <a:off x="1352846" y="3394592"/>
            <a:ext cx="1109951" cy="1087537"/>
            <a:chOff x="4954259" y="1138378"/>
            <a:chExt cx="616622" cy="610761"/>
          </a:xfrm>
        </p:grpSpPr>
        <p:sp>
          <p:nvSpPr>
            <p:cNvPr id="51" name="Google Shape;1929;p36">
              <a:extLst>
                <a:ext uri="{FF2B5EF4-FFF2-40B4-BE49-F238E27FC236}">
                  <a16:creationId xmlns:a16="http://schemas.microsoft.com/office/drawing/2014/main" xmlns="" id="{6E028237-F11A-770B-0756-2B5F3BCA22E0}"/>
                </a:ext>
              </a:extLst>
            </p:cNvPr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52" name="Google Shape;1930;p36">
              <a:extLst>
                <a:ext uri="{FF2B5EF4-FFF2-40B4-BE49-F238E27FC236}">
                  <a16:creationId xmlns:a16="http://schemas.microsoft.com/office/drawing/2014/main" xmlns="" id="{C5375CD7-DFD3-F9EE-C8C3-A762DF1A5325}"/>
                </a:ext>
              </a:extLst>
            </p:cNvPr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53" name="Google Shape;1931;p36">
              <a:extLst>
                <a:ext uri="{FF2B5EF4-FFF2-40B4-BE49-F238E27FC236}">
                  <a16:creationId xmlns:a16="http://schemas.microsoft.com/office/drawing/2014/main" xmlns="" id="{0D1DCEED-7F40-DF7C-8496-88629BE5372E}"/>
                </a:ext>
              </a:extLst>
            </p:cNvPr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54" name="Google Shape;1932;p36">
              <a:extLst>
                <a:ext uri="{FF2B5EF4-FFF2-40B4-BE49-F238E27FC236}">
                  <a16:creationId xmlns:a16="http://schemas.microsoft.com/office/drawing/2014/main" xmlns="" id="{300C2672-C870-B4C3-DEBC-9D38E1E8A7F1}"/>
                </a:ext>
              </a:extLst>
            </p:cNvPr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55" name="Google Shape;1933;p36">
              <a:extLst>
                <a:ext uri="{FF2B5EF4-FFF2-40B4-BE49-F238E27FC236}">
                  <a16:creationId xmlns:a16="http://schemas.microsoft.com/office/drawing/2014/main" xmlns="" id="{B30DD28A-2E5D-8E26-B28E-F19D19D7EA4B}"/>
                </a:ext>
              </a:extLst>
            </p:cNvPr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sp>
        <p:nvSpPr>
          <p:cNvPr id="56" name="Google Shape;1934;p36">
            <a:extLst>
              <a:ext uri="{FF2B5EF4-FFF2-40B4-BE49-F238E27FC236}">
                <a16:creationId xmlns:a16="http://schemas.microsoft.com/office/drawing/2014/main" xmlns="" id="{2165180C-ECCC-F2BC-AF9B-80D5873A5A97}"/>
              </a:ext>
            </a:extLst>
          </p:cNvPr>
          <p:cNvSpPr txBox="1">
            <a:spLocks/>
          </p:cNvSpPr>
          <p:nvPr/>
        </p:nvSpPr>
        <p:spPr>
          <a:xfrm>
            <a:off x="1446041" y="3633403"/>
            <a:ext cx="97960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3200" b="1" i="0" u="none" strike="noStrike" cap="none">
                <a:solidFill>
                  <a:schemeClr val="accent2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4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4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4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4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4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4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4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4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Delius"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sym typeface="Delius"/>
              </a:rPr>
              <a:t>II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sym typeface="Delius"/>
            </a:endParaRPr>
          </a:p>
        </p:txBody>
      </p:sp>
      <p:sp>
        <p:nvSpPr>
          <p:cNvPr id="57" name="Google Shape;1910;p36">
            <a:extLst>
              <a:ext uri="{FF2B5EF4-FFF2-40B4-BE49-F238E27FC236}">
                <a16:creationId xmlns:a16="http://schemas.microsoft.com/office/drawing/2014/main" xmlns="" id="{10412181-94D5-2104-16A3-01C29E9AE00F}"/>
              </a:ext>
            </a:extLst>
          </p:cNvPr>
          <p:cNvSpPr txBox="1">
            <a:spLocks/>
          </p:cNvSpPr>
          <p:nvPr/>
        </p:nvSpPr>
        <p:spPr>
          <a:xfrm>
            <a:off x="2814925" y="3676739"/>
            <a:ext cx="9214519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3200" b="1" i="0" u="none" strike="noStrike" cap="none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32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32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32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32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32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32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32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32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pPr marL="0" lvl="0" indent="0" algn="just">
              <a:lnSpc>
                <a:spcPct val="150000"/>
              </a:lnSpc>
              <a:buClr>
                <a:srgbClr val="333333"/>
              </a:buClr>
              <a:defRPr/>
            </a:pPr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</a:rPr>
              <a:t>Tỉ số lượng giác của hai góc phụ nhau</a:t>
            </a:r>
          </a:p>
        </p:txBody>
      </p:sp>
      <p:grpSp>
        <p:nvGrpSpPr>
          <p:cNvPr id="4" name="Google Shape;1928;p36">
            <a:extLst>
              <a:ext uri="{FF2B5EF4-FFF2-40B4-BE49-F238E27FC236}">
                <a16:creationId xmlns:a16="http://schemas.microsoft.com/office/drawing/2014/main" xmlns="" id="{A1E898B7-4683-2BE0-8928-50884C5BD824}"/>
              </a:ext>
            </a:extLst>
          </p:cNvPr>
          <p:cNvGrpSpPr/>
          <p:nvPr/>
        </p:nvGrpSpPr>
        <p:grpSpPr>
          <a:xfrm rot="635347">
            <a:off x="1352846" y="4695076"/>
            <a:ext cx="1109951" cy="1087537"/>
            <a:chOff x="4954259" y="1138378"/>
            <a:chExt cx="616622" cy="610761"/>
          </a:xfrm>
        </p:grpSpPr>
        <p:sp>
          <p:nvSpPr>
            <p:cNvPr id="5" name="Google Shape;1929;p36">
              <a:extLst>
                <a:ext uri="{FF2B5EF4-FFF2-40B4-BE49-F238E27FC236}">
                  <a16:creationId xmlns:a16="http://schemas.microsoft.com/office/drawing/2014/main" xmlns="" id="{A46BAD97-BE1D-D885-E91F-7A82B5019A76}"/>
                </a:ext>
              </a:extLst>
            </p:cNvPr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6" name="Google Shape;1930;p36">
              <a:extLst>
                <a:ext uri="{FF2B5EF4-FFF2-40B4-BE49-F238E27FC236}">
                  <a16:creationId xmlns:a16="http://schemas.microsoft.com/office/drawing/2014/main" xmlns="" id="{DEE0F10E-72F1-59EF-2DDC-34F2140BA320}"/>
                </a:ext>
              </a:extLst>
            </p:cNvPr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7" name="Google Shape;1931;p36">
              <a:extLst>
                <a:ext uri="{FF2B5EF4-FFF2-40B4-BE49-F238E27FC236}">
                  <a16:creationId xmlns:a16="http://schemas.microsoft.com/office/drawing/2014/main" xmlns="" id="{3B0AAF71-952E-933A-01B2-BF38A382D74C}"/>
                </a:ext>
              </a:extLst>
            </p:cNvPr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8" name="Google Shape;1932;p36">
              <a:extLst>
                <a:ext uri="{FF2B5EF4-FFF2-40B4-BE49-F238E27FC236}">
                  <a16:creationId xmlns:a16="http://schemas.microsoft.com/office/drawing/2014/main" xmlns="" id="{0315DCE4-37C0-9D38-CA7A-AD27C5DA61AC}"/>
                </a:ext>
              </a:extLst>
            </p:cNvPr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9" name="Google Shape;1933;p36">
              <a:extLst>
                <a:ext uri="{FF2B5EF4-FFF2-40B4-BE49-F238E27FC236}">
                  <a16:creationId xmlns:a16="http://schemas.microsoft.com/office/drawing/2014/main" xmlns="" id="{981EFE36-B86D-A57D-B6E6-49D4D4E3857A}"/>
                </a:ext>
              </a:extLst>
            </p:cNvPr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sp>
        <p:nvSpPr>
          <p:cNvPr id="10" name="Google Shape;1934;p36">
            <a:extLst>
              <a:ext uri="{FF2B5EF4-FFF2-40B4-BE49-F238E27FC236}">
                <a16:creationId xmlns:a16="http://schemas.microsoft.com/office/drawing/2014/main" xmlns="" id="{5DC0E54D-270A-37D4-DF1C-669B0E6A56AD}"/>
              </a:ext>
            </a:extLst>
          </p:cNvPr>
          <p:cNvSpPr txBox="1">
            <a:spLocks/>
          </p:cNvSpPr>
          <p:nvPr/>
        </p:nvSpPr>
        <p:spPr>
          <a:xfrm>
            <a:off x="1446041" y="4933883"/>
            <a:ext cx="97960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3200" b="1" i="0" u="none" strike="noStrike" cap="none">
                <a:solidFill>
                  <a:schemeClr val="accent2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4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4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4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4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4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4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4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4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Delius"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sym typeface="Delius"/>
              </a:rPr>
              <a:t>III</a:t>
            </a:r>
          </a:p>
        </p:txBody>
      </p:sp>
      <p:sp>
        <p:nvSpPr>
          <p:cNvPr id="11" name="Google Shape;1910;p36">
            <a:extLst>
              <a:ext uri="{FF2B5EF4-FFF2-40B4-BE49-F238E27FC236}">
                <a16:creationId xmlns:a16="http://schemas.microsoft.com/office/drawing/2014/main" xmlns="" id="{F999AFB4-226E-421B-CD6A-FBBBD2915309}"/>
              </a:ext>
            </a:extLst>
          </p:cNvPr>
          <p:cNvSpPr txBox="1">
            <a:spLocks/>
          </p:cNvSpPr>
          <p:nvPr/>
        </p:nvSpPr>
        <p:spPr>
          <a:xfrm>
            <a:off x="2814925" y="5414099"/>
            <a:ext cx="7365399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3200" b="1" i="0" u="none" strike="noStrike" cap="none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32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32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32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32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32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32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32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32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pPr marL="0" lvl="0" indent="0" algn="just">
              <a:lnSpc>
                <a:spcPct val="150000"/>
              </a:lnSpc>
              <a:buClr>
                <a:srgbClr val="333333"/>
              </a:buClr>
              <a:defRPr/>
            </a:pPr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</a:rPr>
              <a:t>Sử dụng máy tính cầm tay để tính tỉ số lượng giác của một góc nhọn</a:t>
            </a:r>
          </a:p>
        </p:txBody>
      </p:sp>
    </p:spTree>
    <p:extLst>
      <p:ext uri="{BB962C8B-B14F-4D97-AF65-F5344CB8AC3E}">
        <p14:creationId xmlns:p14="http://schemas.microsoft.com/office/powerpoint/2010/main" val="329973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 build="p"/>
      <p:bldP spid="49" grpId="0"/>
      <p:bldP spid="56" grpId="0"/>
      <p:bldP spid="57" grpId="0" build="p"/>
      <p:bldP spid="10" grpId="0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xmlns="" id="{5E465CCF-7266-F932-400C-27D46A1CF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Box 359">
            <a:extLst>
              <a:ext uri="{FF2B5EF4-FFF2-40B4-BE49-F238E27FC236}">
                <a16:creationId xmlns:a16="http://schemas.microsoft.com/office/drawing/2014/main" xmlns="" id="{2EB87E8D-593B-9C89-6A0C-D30E94A63C55}"/>
              </a:ext>
            </a:extLst>
          </p:cNvPr>
          <p:cNvSpPr txBox="1"/>
          <p:nvPr/>
        </p:nvSpPr>
        <p:spPr>
          <a:xfrm>
            <a:off x="436880" y="1707601"/>
            <a:ext cx="11277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70185"/>
              </a:buClr>
              <a:buSzPts val="1400"/>
              <a:defRPr/>
            </a:pPr>
            <a:r>
              <a:rPr lang="vi-VN" sz="44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  <a:sym typeface="Figtree"/>
              </a:rPr>
              <a:t>I. TỈ SỐ LƯỢNG GIÁC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  <a:sym typeface="Figtree"/>
            </a:endParaRPr>
          </a:p>
          <a:p>
            <a:pPr algn="ctr" defTabSz="1219170">
              <a:lnSpc>
                <a:spcPct val="150000"/>
              </a:lnSpc>
              <a:buClr>
                <a:srgbClr val="070185"/>
              </a:buClr>
              <a:buSzPts val="1400"/>
              <a:defRPr/>
            </a:pPr>
            <a:r>
              <a:rPr lang="vi-VN" sz="44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  <a:sym typeface="Figtree"/>
              </a:rPr>
              <a:t>CỦA GÓC NHỌN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A696BE7-EAF2-EE4A-072D-FEED43491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166" y="3973414"/>
            <a:ext cx="4925719" cy="268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2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xmlns="" id="{D8D226B7-10B2-EBAD-78D6-DC04AD129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A70CD078-6883-B11F-8389-64484518C261}"/>
                  </a:ext>
                </a:extLst>
              </p:cNvPr>
              <p:cNvSpPr/>
              <p:nvPr/>
            </p:nvSpPr>
            <p:spPr>
              <a:xfrm>
                <a:off x="392517" y="1715585"/>
                <a:ext cx="11311803" cy="2281558"/>
              </a:xfrm>
              <a:prstGeom prst="rect">
                <a:avLst/>
              </a:prstGeom>
            </p:spPr>
            <p:txBody>
              <a:bodyPr wrap="square" lIns="40612" tIns="20306" rIns="40612" bIns="20306">
                <a:spAutoFit/>
              </a:bodyPr>
              <a:lstStyle/>
              <a:p>
                <a:pPr marL="381019" indent="-381019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sz="24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α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(Hình 2)</a:t>
                </a:r>
                <a:endParaRPr lang="en-US" sz="2000" kern="1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Cạnh góc vuông nào là cạnh đối của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Cạnh góc vuông nào là cạnh kề của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Cạnh nào là cạnh huyền?</a:t>
                </a:r>
                <a:endParaRPr lang="en-US" sz="2000" kern="1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0CD078-6883-B11F-8389-64484518C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18" y="1715584"/>
                <a:ext cx="11311802" cy="2210129"/>
              </a:xfrm>
              <a:prstGeom prst="rect">
                <a:avLst/>
              </a:prstGeom>
              <a:blipFill>
                <a:blip r:embed="rId4"/>
                <a:stretch>
                  <a:fillRect l="-1239" b="-7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ABD67B2-F63A-84B3-A75E-B4FF23B2934D}"/>
              </a:ext>
            </a:extLst>
          </p:cNvPr>
          <p:cNvSpPr/>
          <p:nvPr/>
        </p:nvSpPr>
        <p:spPr>
          <a:xfrm>
            <a:off x="396173" y="1826078"/>
            <a:ext cx="914467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HĐ1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686ABE-67F8-FB40-6589-FCCC409CA9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056" y="1244504"/>
            <a:ext cx="3988005" cy="3276768"/>
          </a:xfrm>
          <a:prstGeom prst="rect">
            <a:avLst/>
          </a:prstGeom>
        </p:spPr>
      </p:pic>
      <p:sp>
        <p:nvSpPr>
          <p:cNvPr id="8" name="Google Shape;2315;p42">
            <a:extLst>
              <a:ext uri="{FF2B5EF4-FFF2-40B4-BE49-F238E27FC236}">
                <a16:creationId xmlns:a16="http://schemas.microsoft.com/office/drawing/2014/main" xmlns="" id="{5E64B21B-FC46-EB69-BA58-7D5288400D82}"/>
              </a:ext>
            </a:extLst>
          </p:cNvPr>
          <p:cNvSpPr txBox="1">
            <a:spLocks/>
          </p:cNvSpPr>
          <p:nvPr/>
        </p:nvSpPr>
        <p:spPr>
          <a:xfrm>
            <a:off x="313199" y="3967431"/>
            <a:ext cx="997444" cy="55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b="1" dirty="0">
                <a:solidFill>
                  <a:schemeClr val="accent2"/>
                </a:solidFill>
                <a:latin typeface="UTM Avo" panose="020406030505060202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9027F9C5-081F-F039-2518-9FE915EA73BC}"/>
                  </a:ext>
                </a:extLst>
              </p:cNvPr>
              <p:cNvSpPr/>
              <p:nvPr/>
            </p:nvSpPr>
            <p:spPr>
              <a:xfrm>
                <a:off x="392517" y="4562984"/>
                <a:ext cx="6008283" cy="1831242"/>
              </a:xfrm>
              <a:prstGeom prst="rect">
                <a:avLst/>
              </a:prstGeom>
            </p:spPr>
            <p:txBody>
              <a:bodyPr wrap="square" lIns="40612" tIns="20306" rIns="40612" bIns="20306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027F9C5-081F-F039-2518-9FE915EA7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18" y="4562984"/>
                <a:ext cx="6008282" cy="1762570"/>
              </a:xfrm>
              <a:prstGeom prst="rect">
                <a:avLst/>
              </a:prstGeom>
              <a:blipFill>
                <a:blip r:embed="rId6"/>
                <a:stretch>
                  <a:fillRect l="-2333" b="-7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67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xmlns="" id="{F555926B-23C5-5B46-37BC-55C024BA2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021C89-DFF9-CE57-E3B1-3B4A6DBF11CC}"/>
              </a:ext>
            </a:extLst>
          </p:cNvPr>
          <p:cNvSpPr txBox="1"/>
          <p:nvPr/>
        </p:nvSpPr>
        <p:spPr>
          <a:xfrm>
            <a:off x="325120" y="1740955"/>
            <a:ext cx="1656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070185"/>
              </a:buClr>
            </a:pP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ĐỊNH LÍ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21397C44-10EA-23F6-6949-975DE97A1A14}"/>
                  </a:ext>
                </a:extLst>
              </p:cNvPr>
              <p:cNvSpPr txBox="1"/>
              <p:nvPr/>
            </p:nvSpPr>
            <p:spPr>
              <a:xfrm>
                <a:off x="45252" y="2910510"/>
                <a:ext cx="12101496" cy="344087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0" i="0" u="none" strike="noStrike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Cho </a:t>
                </a:r>
                <a:r>
                  <a:rPr lang="en-US" sz="2400" b="0" i="0" u="none" strike="noStrike" baseline="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góc</a:t>
                </a:r>
                <a:r>
                  <a:rPr lang="en-US" sz="2400" b="0" i="0" u="none" strike="noStrike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b="0" i="0" u="none" strike="noStrike" baseline="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nhọn</a:t>
                </a:r>
                <a:r>
                  <a:rPr lang="en-US" sz="2400" b="0" i="0" u="none" strike="noStrike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l-GR" sz="2400" b="0" i="0" u="none" strike="noStrike" baseline="0" dirty="0">
                    <a:solidFill>
                      <a:schemeClr val="tx1"/>
                    </a:solidFill>
                    <a:latin typeface="Myriad Pro"/>
                  </a:rPr>
                  <a:t>. </a:t>
                </a:r>
                <a:r>
                  <a:rPr lang="en-US" sz="2400" b="0" i="0" u="none" strike="noStrike" baseline="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Xét</a:t>
                </a:r>
                <a:r>
                  <a:rPr lang="en-US" sz="2400" b="0" i="0" u="none" strike="noStrike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tam </a:t>
                </a:r>
                <a:r>
                  <a:rPr lang="en-US" sz="2400" b="0" i="0" u="none" strike="noStrike" baseline="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giác</a:t>
                </a:r>
                <a:r>
                  <a:rPr lang="en-US" sz="2400" b="0" i="0" u="none" strike="noStrike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b="0" u="none" strike="noStrike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ABC</a:t>
                </a:r>
                <a:r>
                  <a:rPr lang="en-US" sz="2400" b="0" i="0" u="none" strike="noStrike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b="0" i="0" u="none" strike="noStrike" baseline="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vuông</a:t>
                </a:r>
                <a:r>
                  <a:rPr lang="en-US" sz="2400" b="0" i="0" u="none" strike="noStrike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b="0" i="0" u="none" strike="noStrike" baseline="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tại</a:t>
                </a:r>
                <a:r>
                  <a:rPr lang="en-US" sz="2400" b="0" i="0" u="none" strike="noStrike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b="0" i="1" u="none" strike="noStrike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A</a:t>
                </a:r>
                <a:r>
                  <a:rPr lang="en-US" sz="2400" b="0" i="0" u="none" strike="noStrike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b="0" i="0" u="none" strike="noStrike" baseline="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có</a:t>
                </a:r>
                <a:r>
                  <a:rPr lang="en-US" sz="2400" b="0" i="0" u="none" strike="noStrike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u="none" strike="noStrike" baseline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0" i="0" u="none" strike="noStrike" baseline="0" dirty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b="0" i="0" u="none" strike="noStrike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=</a:t>
                </a:r>
                <a:r>
                  <a:rPr lang="pt-BR" sz="2400" kern="100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kern="10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α</m:t>
                    </m:r>
                  </m:oMath>
                </a14:m>
                <a:r>
                  <a:rPr lang="en-US" sz="2400" b="0" i="0" u="none" strike="noStrike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l-GR" sz="2400" b="0" i="0" u="none" strike="noStrike" baseline="0" dirty="0">
                    <a:solidFill>
                      <a:schemeClr val="tx1"/>
                    </a:solidFill>
                    <a:latin typeface="Myriad Pro"/>
                  </a:rPr>
                  <a:t> (</a:t>
                </a:r>
                <a:r>
                  <a:rPr lang="en-US" sz="2400" b="0" i="1" u="none" strike="noStrike" baseline="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400" b="0" i="1" u="none" strike="noStrike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3</a:t>
                </a:r>
                <a:r>
                  <a:rPr lang="en-US" sz="2400" b="0" i="0" u="none" strike="noStrike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).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Tỉ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giữa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cạnh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đối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cạnh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huyền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gọi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sin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góc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kern="10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α</m:t>
                    </m:r>
                  </m:oMath>
                </a14:m>
                <a:r>
                  <a:rPr lang="en-US" sz="2400" b="0" i="0" u="none" strike="noStrike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, </a:t>
                </a:r>
                <a:r>
                  <a:rPr lang="en-US" sz="2400" b="0" i="0" u="none" strike="noStrike" baseline="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kí</a:t>
                </a:r>
                <a:r>
                  <a:rPr lang="en-US" sz="2400" b="0" i="0" u="none" strike="noStrike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b="0" i="0" u="none" strike="noStrike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hiệu</a:t>
                </a:r>
                <a:r>
                  <a:rPr lang="en-US" sz="2400" b="0" i="0" u="none" strike="noStrike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b="0" i="0" u="none" strike="noStrike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2400" b="0" i="0" u="none" strike="noStrike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sin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kern="10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α</m:t>
                    </m:r>
                  </m:oMath>
                </a14:m>
                <a:r>
                  <a:rPr lang="en-US" sz="2400" b="0" i="0" u="none" strike="noStrike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Tỉ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giữa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cạnh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kề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cạnh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huyền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gọi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côsin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góc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kern="10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α</m:t>
                    </m:r>
                  </m:oMath>
                </a14:m>
                <a:r>
                  <a:rPr lang="en-US" sz="2400" b="0" i="0" u="none" strike="noStrike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, </a:t>
                </a:r>
                <a:r>
                  <a:rPr lang="en-US" sz="2400" b="0" i="0" u="none" strike="noStrike" baseline="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kí</a:t>
                </a:r>
                <a:r>
                  <a:rPr lang="en-US" sz="2400" b="0" i="0" u="none" strike="noStrike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b="0" i="0" u="none" strike="noStrike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hiệu</a:t>
                </a:r>
                <a:r>
                  <a:rPr lang="en-US" sz="2400" b="0" i="0" u="none" strike="noStrike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b="0" i="0" u="none" strike="noStrike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2400" b="0" i="0" u="none" strike="noStrike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   </a:t>
                </a:r>
                <a:r>
                  <a:rPr lang="en-US" sz="2400" b="0" i="0" u="none" strike="noStrike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cos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kern="10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α</m:t>
                    </m:r>
                  </m:oMath>
                </a14:m>
                <a:r>
                  <a:rPr lang="en-US" sz="2400" b="0" i="0" u="none" strike="noStrike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Tỉ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giữa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cạnh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đối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cạnh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kề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gọi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tang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góc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kern="10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α</m:t>
                    </m:r>
                  </m:oMath>
                </a14:m>
                <a:r>
                  <a:rPr lang="en-US" sz="2400" b="0" i="0" u="none" strike="noStrike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, </a:t>
                </a:r>
                <a:r>
                  <a:rPr lang="en-US" sz="2400" b="0" i="0" u="none" strike="noStrike" baseline="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kí</a:t>
                </a:r>
                <a:r>
                  <a:rPr lang="en-US" sz="2400" b="0" i="0" u="none" strike="noStrike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b="0" i="0" u="none" strike="noStrike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hiệu</a:t>
                </a:r>
                <a:r>
                  <a:rPr lang="en-US" sz="2400" b="0" i="0" u="none" strike="noStrike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b="0" i="0" u="none" strike="noStrike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2400" b="0" i="0" u="none" strike="noStrike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tan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kern="10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α</m:t>
                    </m:r>
                  </m:oMath>
                </a14:m>
                <a:r>
                  <a:rPr lang="en-US" sz="2400" b="0" i="0" u="none" strike="noStrike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Tỉ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giữa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cạnh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kề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cạnh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đối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gọi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côtang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góc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kern="10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α</m:t>
                    </m:r>
                  </m:oMath>
                </a14:m>
                <a:r>
                  <a:rPr lang="en-US" sz="2400" b="0" i="0" u="none" strike="noStrike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, </a:t>
                </a:r>
                <a:r>
                  <a:rPr lang="en-US" sz="2400" b="0" i="0" u="none" strike="noStrike" baseline="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kí</a:t>
                </a:r>
                <a:r>
                  <a:rPr lang="en-US" sz="2400" b="0" i="0" u="none" strike="noStrike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b="0" i="0" u="none" strike="noStrike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hiệu</a:t>
                </a:r>
                <a:r>
                  <a:rPr lang="en-US" sz="2400" b="0" i="0" u="none" strike="noStrike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b="0" i="0" u="none" strike="noStrike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2400" b="0" i="0" u="none" strike="noStrike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cot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kern="10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α</m:t>
                    </m:r>
                  </m:oMath>
                </a14:m>
                <a:r>
                  <a:rPr lang="en-US" sz="2400" b="0" i="0" u="none" strike="noStrike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397C44-10EA-23F6-6949-975DE97A1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2" y="2910509"/>
                <a:ext cx="12101496" cy="3393493"/>
              </a:xfrm>
              <a:prstGeom prst="rect">
                <a:avLst/>
              </a:prstGeom>
              <a:blipFill>
                <a:blip r:embed="rId4"/>
                <a:stretch>
                  <a:fillRect l="-755" r="-50" b="-3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26646F0-7E3C-6755-E9AC-A615EAA61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6143" y="764639"/>
            <a:ext cx="3135540" cy="21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0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xmlns="" id="{933C99BF-1D39-8C40-CC79-1243DE689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F56530-87DD-9524-65A1-A7345D0C5BCF}"/>
              </a:ext>
            </a:extLst>
          </p:cNvPr>
          <p:cNvSpPr txBox="1"/>
          <p:nvPr/>
        </p:nvSpPr>
        <p:spPr>
          <a:xfrm>
            <a:off x="325120" y="1740955"/>
            <a:ext cx="2915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070185"/>
              </a:buClr>
            </a:pP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ĐỊNH NGHĨA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1FE118CB-D5AA-FEB2-1348-DFAAEB9DF90C}"/>
                  </a:ext>
                </a:extLst>
              </p:cNvPr>
              <p:cNvSpPr txBox="1"/>
              <p:nvPr/>
            </p:nvSpPr>
            <p:spPr>
              <a:xfrm>
                <a:off x="274320" y="2204340"/>
                <a:ext cx="11816080" cy="1264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tabLst>
                    <a:tab pos="241312" algn="l"/>
                  </a:tabLst>
                </a:pPr>
                <a:r>
                  <a:rPr lang="pt-BR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Bốn tỉ số trên được gọi là các tỉ số lượng giác của góc nhọn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BR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tabLst>
                    <a:tab pos="241312" algn="l"/>
                  </a:tabLst>
                </a:pP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3, ta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E118CB-D5AA-FEB2-1348-DFAAEB9DF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2204334"/>
                <a:ext cx="11816080" cy="1195777"/>
              </a:xfrm>
              <a:prstGeom prst="rect">
                <a:avLst/>
              </a:prstGeom>
              <a:blipFill>
                <a:blip r:embed="rId4"/>
                <a:stretch>
                  <a:fillRect l="-774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C42E7930-E38A-7EB2-7FD0-8FB8E6E6D2C4}"/>
                  </a:ext>
                </a:extLst>
              </p:cNvPr>
              <p:cNvSpPr txBox="1"/>
              <p:nvPr/>
            </p:nvSpPr>
            <p:spPr>
              <a:xfrm>
                <a:off x="274320" y="3332094"/>
                <a:ext cx="11816080" cy="23532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400" i="0">
                                  <a:latin typeface="UTM Avo" panose="0204060305050602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B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i="0">
                                  <a:latin typeface="UTM Avo" panose="0204060305050602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AC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i="0">
                                  <a:latin typeface="UTM Avo" panose="0204060305050602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BC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2400" i="0">
                                  <a:latin typeface="UTM Avo" panose="0204060305050602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i="0">
                                      <a:latin typeface="UTM Avo" panose="0204060305050602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B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400" i="0">
                                      <a:latin typeface="UTM Avo" panose="0204060305050602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AB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400" i="0">
                                      <a:latin typeface="UTM Avo" panose="0204060305050602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BC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400" i="0">
                                  <a:latin typeface="UTM Avo" panose="0204060305050602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;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tan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400" i="0">
                                  <a:latin typeface="UTM Avo" panose="0204060305050602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B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i="0">
                                  <a:latin typeface="UTM Avo" panose="0204060305050602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AC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i="0">
                                  <a:latin typeface="UTM Avo" panose="0204060305050602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AB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2400" i="0">
                                  <a:latin typeface="UTM Avo" panose="0204060305050602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cot</m:t>
                              </m:r>
                            </m:fName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i="0">
                                      <a:latin typeface="UTM Avo" panose="0204060305050602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B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400" i="0">
                                      <a:latin typeface="UTM Avo" panose="0204060305050602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AB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400" i="0">
                                      <a:latin typeface="UTM Avo" panose="0204060305050602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AC</m:t>
                                  </m:r>
                                </m:den>
                              </m:f>
                            </m:e>
                          </m:func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2E7930-E38A-7EB2-7FD0-8FB8E6E6D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3332094"/>
                <a:ext cx="11816080" cy="23532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BDF3C3-4F95-3BCF-4786-19BAB8336B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8217" y="3055257"/>
            <a:ext cx="4038243" cy="276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9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xmlns="" id="{9A770CF0-6520-2874-7D59-5E45B8D55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097A5264-69EA-8E02-9275-36D5B5DC4BC6}"/>
                  </a:ext>
                </a:extLst>
              </p:cNvPr>
              <p:cNvSpPr/>
              <p:nvPr/>
            </p:nvSpPr>
            <p:spPr>
              <a:xfrm>
                <a:off x="362037" y="1715589"/>
                <a:ext cx="11494683" cy="4453435"/>
              </a:xfrm>
              <a:prstGeom prst="rect">
                <a:avLst/>
              </a:prstGeom>
            </p:spPr>
            <p:txBody>
              <a:bodyPr wrap="square" lIns="40612" tIns="20306" rIns="40612" bIns="20306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en-US" sz="2400" b="1" dirty="0" err="1">
                    <a:solidFill>
                      <a:srgbClr val="0082C6">
                        <a:lumMod val="75000"/>
                      </a:srgbClr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Nhận</a:t>
                </a:r>
                <a:r>
                  <a:rPr lang="en-US" sz="2400" b="1" dirty="0">
                    <a:solidFill>
                      <a:srgbClr val="0082C6">
                        <a:lumMod val="75000"/>
                      </a:srgbClr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82C6">
                        <a:lumMod val="75000"/>
                      </a:srgbClr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xét</a:t>
                </a:r>
                <a:r>
                  <a:rPr lang="en-US" sz="2400" b="1" dirty="0">
                    <a:solidFill>
                      <a:srgbClr val="0082C6">
                        <a:lumMod val="75000"/>
                      </a:srgbClr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tabLst>
                    <a:tab pos="241312" algn="l"/>
                  </a:tabLs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phụ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việc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tabLst>
                    <a:tab pos="241312" algn="l"/>
                  </a:tabLs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Ta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func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func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func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func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2400" i="0"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</m:acc>
                      </m:e>
                    </m:func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2400" i="0"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</m:acc>
                      </m:e>
                    </m:func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2400" i="0"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</m:acc>
                      </m:e>
                    </m:func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2400" i="0"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</m:acc>
                      </m:e>
                    </m:func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tabLst>
                    <a:tab pos="241312" algn="l"/>
                  </a:tabLs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α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luôn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α</m:t>
                        </m:r>
                      </m:e>
                    </m:func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UD Digi Kyokasho N-B" panose="02020700000000000000" pitchFamily="17" charset="-128"/>
                        <a:cs typeface="Arial" panose="020B0604020202020204" pitchFamily="34" charset="0"/>
                      </a:rPr>
                      <m:t>1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α</m:t>
                        </m:r>
                      </m:e>
                    </m:func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UD Digi Kyokasho N-B" panose="02020700000000000000" pitchFamily="17" charset="-128"/>
                        <a:cs typeface="Arial" panose="020B0604020202020204" pitchFamily="34" charset="0"/>
                      </a:rPr>
                      <m:t>1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α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UD Digi Kyokasho N-B" panose="02020700000000000000" pitchFamily="17" charset="-128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4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en-US" sz="2400" i="0"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tan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2400" i="0"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α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97A5264-69EA-8E02-9275-36D5B5DC4B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38" y="1715584"/>
                <a:ext cx="11494682" cy="4453435"/>
              </a:xfrm>
              <a:prstGeom prst="rect">
                <a:avLst/>
              </a:prstGeom>
              <a:blipFill>
                <a:blip r:embed="rId4"/>
                <a:stretch>
                  <a:fillRect l="-1220" r="-1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11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xmlns="" id="{3C1838E5-EC40-2F61-1A72-9A2196BF7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C1D83D50-8365-AD52-92D9-B37CAB462ECE}"/>
                  </a:ext>
                </a:extLst>
              </p:cNvPr>
              <p:cNvSpPr/>
              <p:nvPr/>
            </p:nvSpPr>
            <p:spPr>
              <a:xfrm>
                <a:off x="416496" y="1715586"/>
                <a:ext cx="11922327" cy="2132287"/>
              </a:xfrm>
              <a:prstGeom prst="rect">
                <a:avLst/>
              </a:prstGeom>
            </p:spPr>
            <p:txBody>
              <a:bodyPr wrap="square" lIns="40612" tIns="20306" rIns="40612" bIns="20306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3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 </a:t>
                </a:r>
                <a:r>
                  <a:rPr lang="pt-BR" sz="23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hình thoi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3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ABCD</m:t>
                    </m:r>
                  </m:oMath>
                </a14:m>
                <a:r>
                  <a:rPr lang="pt-BR" sz="23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hai đường chéo cắt nhau tại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3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O</m:t>
                    </m:r>
                  </m:oMath>
                </a14:m>
                <a:r>
                  <a:rPr lang="pt-BR" sz="23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pt-BR" sz="2300" i="1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4</a:t>
                </a:r>
                <a:r>
                  <a:rPr lang="pt-BR" sz="23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300" kern="1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pt-BR" sz="23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3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OB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3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AB</m:t>
                        </m:r>
                      </m:den>
                    </m:f>
                  </m:oMath>
                </a14:m>
                <a:r>
                  <a:rPr lang="pt-BR" sz="23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sin của góc nhọn nào?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3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OB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3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BC</m:t>
                        </m:r>
                      </m:den>
                    </m:f>
                    <m:r>
                      <a:rPr lang="en-US" sz="2300" b="0" i="0" kern="1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BR" sz="23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côsin của góc nhọn nào?</a:t>
                </a:r>
                <a:endParaRPr lang="en-US" sz="2300" kern="1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pt-BR" sz="23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Viết tỉ số lượng giác: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3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pt-BR" sz="23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300" i="1" kern="1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pt-BR" sz="2300" i="0" kern="10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OCD</m:t>
                            </m:r>
                          </m:e>
                        </m:acc>
                      </m:e>
                    </m:func>
                  </m:oMath>
                </a14:m>
                <a:r>
                  <a:rPr lang="pt-BR" sz="23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300" i="1" kern="10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pt-BR" sz="2300" i="0" kern="10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300" i="1" kern="100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pt-BR" sz="2300" i="0" kern="10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OAD</m:t>
                            </m:r>
                          </m:e>
                        </m:acc>
                      </m:e>
                    </m:func>
                  </m:oMath>
                </a14:m>
                <a:r>
                  <a:rPr lang="en-US" sz="2300" kern="1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1D83D50-8365-AD52-92D9-B37CAB462E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93" y="1715584"/>
                <a:ext cx="11922326" cy="2115872"/>
              </a:xfrm>
              <a:prstGeom prst="rect">
                <a:avLst/>
              </a:prstGeom>
              <a:blipFill>
                <a:blip r:embed="rId4"/>
                <a:stretch>
                  <a:fillRect l="-1176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D07F9D3-6A97-8E57-2CD5-C7F4A3B0B82C}"/>
              </a:ext>
            </a:extLst>
          </p:cNvPr>
          <p:cNvSpPr/>
          <p:nvPr/>
        </p:nvSpPr>
        <p:spPr>
          <a:xfrm>
            <a:off x="416493" y="1815918"/>
            <a:ext cx="1402147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Ví </a:t>
            </a:r>
            <a:r>
              <a:rPr lang="en-US" sz="2400" b="1" dirty="0" err="1">
                <a:latin typeface="UTM Avo" panose="02040603050506020204" pitchFamily="18" charset="0"/>
              </a:rPr>
              <a:t>dụ</a:t>
            </a:r>
            <a:r>
              <a:rPr lang="en-US" sz="2400" b="1" dirty="0">
                <a:latin typeface="UTM Avo" panose="02040603050506020204" pitchFamily="18" charset="0"/>
              </a:rPr>
              <a:t> 1 </a:t>
            </a:r>
          </a:p>
        </p:txBody>
      </p:sp>
      <p:sp>
        <p:nvSpPr>
          <p:cNvPr id="6" name="Google Shape;2315;p42">
            <a:extLst>
              <a:ext uri="{FF2B5EF4-FFF2-40B4-BE49-F238E27FC236}">
                <a16:creationId xmlns:a16="http://schemas.microsoft.com/office/drawing/2014/main" xmlns="" id="{CA7B6F5A-A44C-FC84-9263-72F62C845466}"/>
              </a:ext>
            </a:extLst>
          </p:cNvPr>
          <p:cNvSpPr txBox="1">
            <a:spLocks/>
          </p:cNvSpPr>
          <p:nvPr/>
        </p:nvSpPr>
        <p:spPr>
          <a:xfrm>
            <a:off x="266599" y="4006789"/>
            <a:ext cx="997444" cy="55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b="1" dirty="0" err="1">
                <a:solidFill>
                  <a:schemeClr val="accent2"/>
                </a:solidFill>
                <a:latin typeface="UTM Avo" panose="02040603050506020204" pitchFamily="18" charset="0"/>
              </a:rPr>
              <a:t>Giải</a:t>
            </a:r>
            <a:r>
              <a:rPr lang="en-US" sz="2400" b="1" dirty="0">
                <a:solidFill>
                  <a:schemeClr val="accent2"/>
                </a:solidFill>
                <a:latin typeface="UTM Avo" panose="0204060305050602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41E08794-FE5F-9097-B605-921478708282}"/>
                  </a:ext>
                </a:extLst>
              </p:cNvPr>
              <p:cNvSpPr txBox="1"/>
              <p:nvPr/>
            </p:nvSpPr>
            <p:spPr>
              <a:xfrm>
                <a:off x="343179" y="4541448"/>
                <a:ext cx="723160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thoi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ABCD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hai đường chéo cắt nhau tại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O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AC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góc với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BD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 i="0" kern="100"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O</m:t>
                    </m:r>
                  </m:oMath>
                </a14:m>
                <a:r>
                  <a:rPr lang="pt-BR" sz="2400" kern="100" dirty="0"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kern="1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E08794-FE5F-9097-B605-921478708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77" y="4541445"/>
                <a:ext cx="7231604" cy="1138645"/>
              </a:xfrm>
              <a:prstGeom prst="rect">
                <a:avLst/>
              </a:prstGeom>
              <a:blipFill>
                <a:blip r:embed="rId5"/>
                <a:stretch>
                  <a:fillRect l="-1264" r="-1264" b="-10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C13AC6-7A68-53BB-00D2-7A9F7E7589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8201" y="3475280"/>
            <a:ext cx="3937203" cy="29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1493</Words>
  <Application>Microsoft Office PowerPoint</Application>
  <PresentationFormat>Custom</PresentationFormat>
  <Paragraphs>151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Arial</vt:lpstr>
      <vt:lpstr>UTM Avo</vt:lpstr>
      <vt:lpstr>Times New Roman</vt:lpstr>
      <vt:lpstr>Wingdings</vt:lpstr>
      <vt:lpstr>Figtree</vt:lpstr>
      <vt:lpstr>Myriad Pro</vt:lpstr>
      <vt:lpstr>Dotum</vt:lpstr>
      <vt:lpstr>Cambria Math</vt:lpstr>
      <vt:lpstr>Symbol</vt:lpstr>
      <vt:lpstr>Delius</vt:lpstr>
      <vt:lpstr>UD Digi Kyokasho N-B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HMT</cp:lastModifiedBy>
  <cp:revision>27</cp:revision>
  <dcterms:created xsi:type="dcterms:W3CDTF">2023-11-28T09:31:40Z</dcterms:created>
  <dcterms:modified xsi:type="dcterms:W3CDTF">2025-10-28T14:56:51Z</dcterms:modified>
</cp:coreProperties>
</file>