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308" r:id="rId8"/>
    <p:sldId id="307" r:id="rId9"/>
    <p:sldId id="306" r:id="rId10"/>
    <p:sldId id="305" r:id="rId11"/>
    <p:sldId id="304" r:id="rId12"/>
    <p:sldId id="303" r:id="rId13"/>
    <p:sldId id="302" r:id="rId14"/>
    <p:sldId id="301" r:id="rId15"/>
    <p:sldId id="300" r:id="rId16"/>
    <p:sldId id="299" r:id="rId17"/>
    <p:sldId id="298" r:id="rId18"/>
    <p:sldId id="297" r:id="rId19"/>
    <p:sldId id="296" r:id="rId20"/>
    <p:sldId id="295" r:id="rId21"/>
    <p:sldId id="294" r:id="rId22"/>
    <p:sldId id="311" r:id="rId23"/>
    <p:sldId id="310" r:id="rId24"/>
    <p:sldId id="313" r:id="rId25"/>
    <p:sldId id="309" r:id="rId26"/>
    <p:sldId id="314" r:id="rId27"/>
    <p:sldId id="315" r:id="rId28"/>
    <p:sldId id="316" r:id="rId29"/>
    <p:sldId id="261" r:id="rId30"/>
    <p:sldId id="318" r:id="rId31"/>
    <p:sldId id="319" r:id="rId32"/>
    <p:sldId id="320" r:id="rId33"/>
    <p:sldId id="357" r:id="rId34"/>
    <p:sldId id="347" r:id="rId35"/>
    <p:sldId id="321" r:id="rId36"/>
    <p:sldId id="358" r:id="rId37"/>
    <p:sldId id="359" r:id="rId38"/>
    <p:sldId id="322" r:id="rId39"/>
    <p:sldId id="263" r:id="rId40"/>
    <p:sldId id="360" r:id="rId41"/>
    <p:sldId id="262" r:id="rId42"/>
    <p:sldId id="264" r:id="rId43"/>
    <p:sldId id="363" r:id="rId44"/>
    <p:sldId id="362" r:id="rId45"/>
    <p:sldId id="26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0" autoAdjust="0"/>
    <p:restoredTop sz="88611" autoAdjust="0"/>
  </p:normalViewPr>
  <p:slideViewPr>
    <p:cSldViewPr snapToGrid="0" showGuides="1">
      <p:cViewPr varScale="1">
        <p:scale>
          <a:sx n="87" d="100"/>
          <a:sy n="87" d="100"/>
        </p:scale>
        <p:origin x="-350" y="-8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6970B-D0C3-5743-8F1E-B0EB077F8B72}" type="datetimeFigureOut">
              <a:rPr lang="x-none" smtClean="0"/>
              <a:t>27/10/2025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71C95-E8E6-6846-8E44-A9599DBB03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465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vào từng ô tam giác trắng để đến câu hỏi.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bước</a:t>
            </a:r>
            <a:r>
              <a:rPr lang="x-none" dirty="0"/>
              <a:t>.</a:t>
            </a:r>
          </a:p>
          <a:p>
            <a:r>
              <a:rPr lang="x-none" dirty="0"/>
              <a:t>Sau khi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</a:t>
            </a:r>
            <a:r>
              <a:rPr lang="x-none" dirty="0"/>
              <a:t> bấm vào mũi tên đỏ để sang </a:t>
            </a:r>
            <a:r>
              <a:rPr lang="en-US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x-none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19378-6326-A44F-B9CD-8F81B047551E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91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vào lá cờ quay lại </a:t>
            </a:r>
            <a:r>
              <a:rPr lang="en-US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x-none"/>
              <a:t>.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19378-6326-A44F-B9CD-8F81B047551E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2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vào lá cờ quay lại </a:t>
            </a:r>
            <a:r>
              <a:rPr lang="en-US" dirty="0" err="1"/>
              <a:t>đường</a:t>
            </a:r>
            <a:r>
              <a:rPr lang="en-US" baseline="0" dirty="0"/>
              <a:t> </a:t>
            </a:r>
            <a:r>
              <a:rPr lang="en-US" baseline="0"/>
              <a:t>chạy</a:t>
            </a:r>
            <a:r>
              <a:rPr lang="x-none"/>
              <a:t>.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19378-6326-A44F-B9CD-8F81B047551E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84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vào lá cờ quay lại </a:t>
            </a:r>
            <a:r>
              <a:rPr lang="en-US" dirty="0" err="1"/>
              <a:t>đường</a:t>
            </a:r>
            <a:r>
              <a:rPr lang="en-US" baseline="0" dirty="0"/>
              <a:t> </a:t>
            </a:r>
            <a:r>
              <a:rPr lang="en-US" baseline="0"/>
              <a:t>chạy</a:t>
            </a:r>
            <a:r>
              <a:rPr lang="x-none"/>
              <a:t>.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19378-6326-A44F-B9CD-8F81B047551E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18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vào lá cờ quay lại </a:t>
            </a:r>
            <a:r>
              <a:rPr lang="en-US" dirty="0" err="1"/>
              <a:t>đường</a:t>
            </a:r>
            <a:r>
              <a:rPr lang="en-US" baseline="0" dirty="0"/>
              <a:t> </a:t>
            </a:r>
            <a:r>
              <a:rPr lang="en-US" baseline="0"/>
              <a:t>chạy</a:t>
            </a:r>
            <a:r>
              <a:rPr lang="x-none"/>
              <a:t>.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19378-6326-A44F-B9CD-8F81B047551E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19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vào lá cờ quay lại </a:t>
            </a:r>
            <a:r>
              <a:rPr lang="en-US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x-none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19378-6326-A44F-B9CD-8F81B047551E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677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vào lá cờ quay lại </a:t>
            </a:r>
            <a:r>
              <a:rPr lang="en-US" dirty="0" err="1"/>
              <a:t>đường</a:t>
            </a:r>
            <a:r>
              <a:rPr lang="en-US" baseline="0" dirty="0"/>
              <a:t> </a:t>
            </a:r>
            <a:r>
              <a:rPr lang="en-US" baseline="0"/>
              <a:t>chạy</a:t>
            </a:r>
            <a:r>
              <a:rPr lang="x-none"/>
              <a:t>.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19378-6326-A44F-B9CD-8F81B047551E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4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vào lá cờ quay lại </a:t>
            </a:r>
            <a:r>
              <a:rPr lang="en-US" dirty="0" err="1"/>
              <a:t>đường</a:t>
            </a:r>
            <a:r>
              <a:rPr lang="en-US" baseline="0" dirty="0"/>
              <a:t> </a:t>
            </a:r>
            <a:r>
              <a:rPr lang="en-US" baseline="0"/>
              <a:t>chạy</a:t>
            </a:r>
            <a:r>
              <a:rPr lang="x-none"/>
              <a:t>.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19378-6326-A44F-B9CD-8F81B047551E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99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4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93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69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35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13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9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70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49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27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6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8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85" indent="0">
              <a:buNone/>
              <a:defRPr sz="1333" b="1"/>
            </a:lvl2pPr>
            <a:lvl3pPr marL="609569" indent="0">
              <a:buNone/>
              <a:defRPr sz="1200" b="1"/>
            </a:lvl3pPr>
            <a:lvl4pPr marL="914355" indent="0">
              <a:buNone/>
              <a:defRPr sz="1067" b="1"/>
            </a:lvl4pPr>
            <a:lvl5pPr marL="1219139" indent="0">
              <a:buNone/>
              <a:defRPr sz="1067" b="1"/>
            </a:lvl5pPr>
            <a:lvl6pPr marL="1523924" indent="0">
              <a:buNone/>
              <a:defRPr sz="1067" b="1"/>
            </a:lvl6pPr>
            <a:lvl7pPr marL="1828708" indent="0">
              <a:buNone/>
              <a:defRPr sz="1067" b="1"/>
            </a:lvl7pPr>
            <a:lvl8pPr marL="2133494" indent="0">
              <a:buNone/>
              <a:defRPr sz="1067" b="1"/>
            </a:lvl8pPr>
            <a:lvl9pPr marL="2438278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85" indent="0">
              <a:buNone/>
              <a:defRPr sz="1333" b="1"/>
            </a:lvl2pPr>
            <a:lvl3pPr marL="609569" indent="0">
              <a:buNone/>
              <a:defRPr sz="1200" b="1"/>
            </a:lvl3pPr>
            <a:lvl4pPr marL="914355" indent="0">
              <a:buNone/>
              <a:defRPr sz="1067" b="1"/>
            </a:lvl4pPr>
            <a:lvl5pPr marL="1219139" indent="0">
              <a:buNone/>
              <a:defRPr sz="1067" b="1"/>
            </a:lvl5pPr>
            <a:lvl6pPr marL="1523924" indent="0">
              <a:buNone/>
              <a:defRPr sz="1067" b="1"/>
            </a:lvl6pPr>
            <a:lvl7pPr marL="1828708" indent="0">
              <a:buNone/>
              <a:defRPr sz="1067" b="1"/>
            </a:lvl7pPr>
            <a:lvl8pPr marL="2133494" indent="0">
              <a:buNone/>
              <a:defRPr sz="1067" b="1"/>
            </a:lvl8pPr>
            <a:lvl9pPr marL="2438278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10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4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785" indent="0">
              <a:buNone/>
              <a:defRPr sz="800"/>
            </a:lvl2pPr>
            <a:lvl3pPr marL="609569" indent="0">
              <a:buNone/>
              <a:defRPr sz="667"/>
            </a:lvl3pPr>
            <a:lvl4pPr marL="914355" indent="0">
              <a:buNone/>
              <a:defRPr sz="600"/>
            </a:lvl4pPr>
            <a:lvl5pPr marL="1219139" indent="0">
              <a:buNone/>
              <a:defRPr sz="600"/>
            </a:lvl5pPr>
            <a:lvl6pPr marL="1523924" indent="0">
              <a:buNone/>
              <a:defRPr sz="600"/>
            </a:lvl6pPr>
            <a:lvl7pPr marL="1828708" indent="0">
              <a:buNone/>
              <a:defRPr sz="600"/>
            </a:lvl7pPr>
            <a:lvl8pPr marL="2133494" indent="0">
              <a:buNone/>
              <a:defRPr sz="600"/>
            </a:lvl8pPr>
            <a:lvl9pPr marL="243827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0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9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8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8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85" indent="0">
              <a:buNone/>
              <a:defRPr sz="1867"/>
            </a:lvl2pPr>
            <a:lvl3pPr marL="609569" indent="0">
              <a:buNone/>
              <a:defRPr sz="1600"/>
            </a:lvl3pPr>
            <a:lvl4pPr marL="914355" indent="0">
              <a:buNone/>
              <a:defRPr sz="1333"/>
            </a:lvl4pPr>
            <a:lvl5pPr marL="1219139" indent="0">
              <a:buNone/>
              <a:defRPr sz="1333"/>
            </a:lvl5pPr>
            <a:lvl6pPr marL="1523924" indent="0">
              <a:buNone/>
              <a:defRPr sz="1333"/>
            </a:lvl6pPr>
            <a:lvl7pPr marL="1828708" indent="0">
              <a:buNone/>
              <a:defRPr sz="1333"/>
            </a:lvl7pPr>
            <a:lvl8pPr marL="2133494" indent="0">
              <a:buNone/>
              <a:defRPr sz="1333"/>
            </a:lvl8pPr>
            <a:lvl9pPr marL="2438278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8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85" indent="0">
              <a:buNone/>
              <a:defRPr sz="800"/>
            </a:lvl2pPr>
            <a:lvl3pPr marL="609569" indent="0">
              <a:buNone/>
              <a:defRPr sz="667"/>
            </a:lvl3pPr>
            <a:lvl4pPr marL="914355" indent="0">
              <a:buNone/>
              <a:defRPr sz="600"/>
            </a:lvl4pPr>
            <a:lvl5pPr marL="1219139" indent="0">
              <a:buNone/>
              <a:defRPr sz="600"/>
            </a:lvl5pPr>
            <a:lvl6pPr marL="1523924" indent="0">
              <a:buNone/>
              <a:defRPr sz="600"/>
            </a:lvl6pPr>
            <a:lvl7pPr marL="1828708" indent="0">
              <a:buNone/>
              <a:defRPr sz="600"/>
            </a:lvl7pPr>
            <a:lvl8pPr marL="2133494" indent="0">
              <a:buNone/>
              <a:defRPr sz="600"/>
            </a:lvl8pPr>
            <a:lvl9pPr marL="243827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34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6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8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5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1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1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69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609569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275" indent="-190491" algn="l" defTabSz="609569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1962" indent="-152393" algn="l" defTabSz="60956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46" indent="-152393" algn="l" defTabSz="609569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indent="-152393" algn="l" defTabSz="609569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316" indent="-152393" algn="l" defTabSz="60956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01" indent="-152393" algn="l" defTabSz="60956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885" indent="-152393" algn="l" defTabSz="60956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671" indent="-152393" algn="l" defTabSz="60956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85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9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55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39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24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08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494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278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svg"/><Relationship Id="rId4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svg"/><Relationship Id="rId4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svg"/><Relationship Id="rId4" Type="http://schemas.openxmlformats.org/officeDocument/2006/relationships/image" Target="../media/image3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khoa-hoc-tu-nhien-9/1/702/1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khoa-hoc-tu-nhien-9/1/702/17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slide" Target="slide33.xml"/><Relationship Id="rId12" Type="http://schemas.openxmlformats.org/officeDocument/2006/relationships/slide" Target="slide3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2.xml"/><Relationship Id="rId11" Type="http://schemas.openxmlformats.org/officeDocument/2006/relationships/slide" Target="slide37.xml"/><Relationship Id="rId5" Type="http://schemas.openxmlformats.org/officeDocument/2006/relationships/slide" Target="slide31.xml"/><Relationship Id="rId10" Type="http://schemas.openxmlformats.org/officeDocument/2006/relationships/slide" Target="slide36.xml"/><Relationship Id="rId4" Type="http://schemas.openxmlformats.org/officeDocument/2006/relationships/image" Target="../media/image46.png"/><Relationship Id="rId9" Type="http://schemas.openxmlformats.org/officeDocument/2006/relationships/slide" Target="slide35.xml"/><Relationship Id="rId1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11" Type="http://schemas.openxmlformats.org/officeDocument/2006/relationships/image" Target="../media/image48.jpeg"/><Relationship Id="rId5" Type="http://schemas.openxmlformats.org/officeDocument/2006/relationships/image" Target="../media/image60.png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slide" Target="slide30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slide" Target="slide30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slide" Target="slide30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0.xml"/><Relationship Id="rId5" Type="http://schemas.openxmlformats.org/officeDocument/2006/relationships/image" Target="../media/image50.png"/><Relationship Id="rId4" Type="http://schemas.openxmlformats.org/officeDocument/2006/relationships/audio" Target="../media/audio1.wav"/><Relationship Id="rId9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slide" Target="slide30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slide" Target="slide30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0.svg"/><Relationship Id="rId4" Type="http://schemas.openxmlformats.org/officeDocument/2006/relationships/image" Target="../media/image3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khoa-hoc-tu-nhien-9/1/702/1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khoa-hoc-tu-nhien-9/1/702/17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3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3F8227-3890-5E36-84E7-B99C09ED76C6}"/>
              </a:ext>
            </a:extLst>
          </p:cNvPr>
          <p:cNvSpPr txBox="1">
            <a:spLocks/>
          </p:cNvSpPr>
          <p:nvPr/>
        </p:nvSpPr>
        <p:spPr>
          <a:xfrm>
            <a:off x="9063429" y="214969"/>
            <a:ext cx="2782110" cy="716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TN 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6A8D408-AFBF-EF8F-8BE1-D0038CB5C243}"/>
              </a:ext>
            </a:extLst>
          </p:cNvPr>
          <p:cNvSpPr txBox="1">
            <a:spLocks/>
          </p:cNvSpPr>
          <p:nvPr/>
        </p:nvSpPr>
        <p:spPr>
          <a:xfrm>
            <a:off x="173230" y="1655809"/>
            <a:ext cx="11845539" cy="2045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vi-VN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Chủ đề 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  <a:r>
              <a:rPr lang="vi-VN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Năng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lượng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cơ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endParaRPr lang="en-US" sz="4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31132DBB-00F3-145A-1515-A77EDE2B914F}"/>
              </a:ext>
            </a:extLst>
          </p:cNvPr>
          <p:cNvSpPr txBox="1">
            <a:spLocks/>
          </p:cNvSpPr>
          <p:nvPr/>
        </p:nvSpPr>
        <p:spPr>
          <a:xfrm>
            <a:off x="965709" y="3924390"/>
            <a:ext cx="10260579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Bài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Cơ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năng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">
            <a:extLst>
              <a:ext uri="{FF2B5EF4-FFF2-40B4-BE49-F238E27FC236}">
                <a16:creationId xmlns:a16="http://schemas.microsoft.com/office/drawing/2014/main" xmlns="" id="{5A8D5938-3957-98C1-3514-9231297047DA}"/>
              </a:ext>
            </a:extLst>
          </p:cNvPr>
          <p:cNvSpPr/>
          <p:nvPr/>
        </p:nvSpPr>
        <p:spPr>
          <a:xfrm>
            <a:off x="4341811" y="1561753"/>
            <a:ext cx="3508372" cy="5948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cs typeface="+mn-ea"/>
                <a:sym typeface="+mn-lt"/>
              </a:rPr>
              <a:t>KẾT LUẬN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  <a:cs typeface="+mn-ea"/>
              <a:sym typeface="+mn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B26BA83-2F32-5A6F-BF4F-AAA01A1B8AD2}"/>
              </a:ext>
            </a:extLst>
          </p:cNvPr>
          <p:cNvGrpSpPr/>
          <p:nvPr/>
        </p:nvGrpSpPr>
        <p:grpSpPr>
          <a:xfrm>
            <a:off x="594360" y="3429000"/>
            <a:ext cx="5003803" cy="3534891"/>
            <a:chOff x="1009646" y="3996397"/>
            <a:chExt cx="7505704" cy="5302336"/>
          </a:xfrm>
        </p:grpSpPr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xmlns="" id="{DFC86EE7-AE4C-4228-DE7F-55C821D3E974}"/>
                </a:ext>
              </a:extLst>
            </p:cNvPr>
            <p:cNvGrpSpPr/>
            <p:nvPr/>
          </p:nvGrpSpPr>
          <p:grpSpPr>
            <a:xfrm>
              <a:off x="1009646" y="3996397"/>
              <a:ext cx="7505704" cy="5302336"/>
              <a:chOff x="-1" y="-57150"/>
              <a:chExt cx="1879883" cy="1396500"/>
            </a:xfrm>
          </p:grpSpPr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xmlns="" id="{AD9CCD31-DEC4-D306-05E8-C49F5252F442}"/>
                  </a:ext>
                </a:extLst>
              </p:cNvPr>
              <p:cNvSpPr/>
              <p:nvPr/>
            </p:nvSpPr>
            <p:spPr>
              <a:xfrm>
                <a:off x="-1" y="143878"/>
                <a:ext cx="1879882" cy="1125408"/>
              </a:xfrm>
              <a:custGeom>
                <a:avLst/>
                <a:gdLst/>
                <a:ahLst/>
                <a:cxnLst/>
                <a:rect l="l" t="t" r="r" b="b"/>
                <a:pathLst>
                  <a:path w="1879882" h="1339350">
                    <a:moveTo>
                      <a:pt x="21693" y="0"/>
                    </a:moveTo>
                    <a:lnTo>
                      <a:pt x="1858189" y="0"/>
                    </a:lnTo>
                    <a:cubicBezTo>
                      <a:pt x="1863942" y="0"/>
                      <a:pt x="1869460" y="2286"/>
                      <a:pt x="1873528" y="6354"/>
                    </a:cubicBezTo>
                    <a:cubicBezTo>
                      <a:pt x="1877597" y="10422"/>
                      <a:pt x="1879882" y="15940"/>
                      <a:pt x="1879882" y="21693"/>
                    </a:cubicBezTo>
                    <a:lnTo>
                      <a:pt x="1879882" y="1317657"/>
                    </a:lnTo>
                    <a:cubicBezTo>
                      <a:pt x="1879882" y="1329638"/>
                      <a:pt x="1870170" y="1339350"/>
                      <a:pt x="1858189" y="1339350"/>
                    </a:cubicBezTo>
                    <a:lnTo>
                      <a:pt x="21693" y="1339350"/>
                    </a:lnTo>
                    <a:cubicBezTo>
                      <a:pt x="9712" y="1339350"/>
                      <a:pt x="0" y="1329638"/>
                      <a:pt x="0" y="1317657"/>
                    </a:cubicBezTo>
                    <a:lnTo>
                      <a:pt x="0" y="21693"/>
                    </a:lnTo>
                    <a:cubicBezTo>
                      <a:pt x="0" y="9712"/>
                      <a:pt x="9712" y="0"/>
                      <a:pt x="21693" y="0"/>
                    </a:cubicBezTo>
                    <a:close/>
                  </a:path>
                </a:pathLst>
              </a:custGeom>
              <a:solidFill>
                <a:srgbClr val="F6CD46"/>
              </a:solidFill>
            </p:spPr>
            <p:txBody>
              <a:bodyPr/>
              <a:lstStyle/>
              <a:p>
                <a:pPr defTabSz="609630"/>
                <a:endParaRPr lang="en-US" sz="700"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xmlns="" id="{1CD861CD-BC2A-FE6F-54EF-0516D8A9300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879882" cy="1396500"/>
              </a:xfrm>
              <a:prstGeom prst="rect">
                <a:avLst/>
              </a:prstGeom>
            </p:spPr>
            <p:txBody>
              <a:bodyPr lIns="169333" tIns="169333" rIns="169333" bIns="169333" rtlCol="0" anchor="ctr"/>
              <a:lstStyle/>
              <a:p>
                <a:pPr defTabSz="609630">
                  <a:lnSpc>
                    <a:spcPts val="2800"/>
                  </a:lnSpc>
                  <a:spcBef>
                    <a:spcPct val="0"/>
                  </a:spcBef>
                </a:pPr>
                <a:endParaRPr sz="700"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869CAEF-6196-2C5D-E4E2-277C77BCAE93}"/>
                </a:ext>
              </a:extLst>
            </p:cNvPr>
            <p:cNvSpPr/>
            <p:nvPr/>
          </p:nvSpPr>
          <p:spPr>
            <a:xfrm>
              <a:off x="1283558" y="5071268"/>
              <a:ext cx="6957876" cy="1682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</a:pPr>
              <a:r>
                <a:rPr lang="en-US" sz="2400" dirty="0" err="1">
                  <a:latin typeface="UTM Avo" panose="02040603050506020204" pitchFamily="18"/>
                  <a:cs typeface="+mn-ea"/>
                  <a:sym typeface="+mn-lt"/>
                </a:rPr>
                <a:t>Động</a:t>
              </a:r>
              <a: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+mn-ea"/>
                  <a:sym typeface="+mn-lt"/>
                </a:rPr>
                <a:t>năng</a:t>
              </a:r>
              <a: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+mn-ea"/>
                  <a:sym typeface="+mn-lt"/>
                </a:rPr>
                <a:t>của</a:t>
              </a:r>
              <a: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+mn-ea"/>
                  <a:sym typeface="+mn-lt"/>
                </a:rPr>
                <a:t>vật</a:t>
              </a:r>
              <a: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+mn-ea"/>
                  <a:sym typeface="+mn-lt"/>
                </a:rPr>
                <a:t>được</a:t>
              </a:r>
              <a: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  <a:t> </a:t>
              </a:r>
              <a:b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</a:br>
              <a:r>
                <a:rPr lang="en-US" sz="2400" dirty="0" err="1">
                  <a:latin typeface="UTM Avo" panose="02040603050506020204" pitchFamily="18"/>
                  <a:cs typeface="+mn-ea"/>
                  <a:sym typeface="+mn-lt"/>
                </a:rPr>
                <a:t>xác</a:t>
              </a:r>
              <a: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+mn-ea"/>
                  <a:sym typeface="+mn-lt"/>
                </a:rPr>
                <a:t>định</a:t>
              </a:r>
              <a: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+mn-ea"/>
                  <a:sym typeface="+mn-lt"/>
                </a:rPr>
                <a:t>bằng</a:t>
              </a:r>
              <a: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+mn-ea"/>
                  <a:sym typeface="+mn-lt"/>
                </a:rPr>
                <a:t>biểu</a:t>
              </a:r>
              <a: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+mn-ea"/>
                  <a:sym typeface="+mn-lt"/>
                </a:rPr>
                <a:t>thức</a:t>
              </a:r>
              <a:r>
                <a:rPr lang="en-US" sz="2400" dirty="0">
                  <a:latin typeface="UTM Avo" panose="02040603050506020204" pitchFamily="18"/>
                  <a:cs typeface="+mn-ea"/>
                  <a:sym typeface="+mn-lt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123CFED2-3AD0-A8A4-1315-CBDDD24850FA}"/>
                    </a:ext>
                  </a:extLst>
                </p:cNvPr>
                <p:cNvSpPr/>
                <p:nvPr/>
              </p:nvSpPr>
              <p:spPr>
                <a:xfrm>
                  <a:off x="3186870" y="7290859"/>
                  <a:ext cx="3745692" cy="12060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0963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chemeClr val="tx1"/>
                                </a:solidFill>
                                <a:latin typeface="UTM Avo" panose="02040603050506020204" pitchFamily="18" charset="0"/>
                                <a:cs typeface="+mn-ea"/>
                                <a:sym typeface="+mn-lt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chemeClr val="tx1"/>
                                </a:solidFill>
                                <a:latin typeface="UTM Avo" panose="02040603050506020204" pitchFamily="18" charset="0"/>
                                <a:cs typeface="+mn-ea"/>
                                <a:sym typeface="+mn-lt"/>
                              </a:rPr>
                              <m:t>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+mn-ea"/>
                            <a:sym typeface="+mn-lt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+mn-ea"/>
                            <a:sym typeface="+mn-lt"/>
                          </a:rPr>
                          <m:t>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1" kern="0" dirty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+mn-ea"/>
                                <a:sym typeface="+mn-lt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vi-VN" sz="2400" b="1" i="0" smtClean="0">
                                <a:solidFill>
                                  <a:schemeClr val="tx1"/>
                                </a:solidFill>
                                <a:latin typeface="UTM Avo" panose="02040603050506020204" pitchFamily="18"/>
                                <a:cs typeface="+mn-ea"/>
                                <a:sym typeface="+mn-lt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b="1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+mn-ea"/>
                            <a:sym typeface="+mn-lt"/>
                          </a:rPr>
                          <m:t>m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+mn-ea"/>
                                <a:sym typeface="+mn-lt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chemeClr val="tx1"/>
                                </a:solidFill>
                                <a:latin typeface="UTM Avo" panose="02040603050506020204" pitchFamily="18" charset="0"/>
                                <a:cs typeface="+mn-ea"/>
                                <a:sym typeface="+mn-lt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chemeClr val="tx1"/>
                                </a:solidFill>
                                <a:latin typeface="UTM Avo" panose="02040603050506020204" pitchFamily="18" charset="0"/>
                                <a:cs typeface="+mn-ea"/>
                                <a:sym typeface="+mn-lt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23CFED2-3AD0-A8A4-1315-CBDDD2485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870" y="7290859"/>
                  <a:ext cx="3745692" cy="12060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E3265ED-28FD-A297-9C6D-3F60E37D8727}"/>
              </a:ext>
            </a:extLst>
          </p:cNvPr>
          <p:cNvGrpSpPr/>
          <p:nvPr/>
        </p:nvGrpSpPr>
        <p:grpSpPr>
          <a:xfrm>
            <a:off x="6176233" y="3937852"/>
            <a:ext cx="5583280" cy="2958117"/>
            <a:chOff x="8782376" y="3963208"/>
            <a:chExt cx="10221259" cy="5415398"/>
          </a:xfrm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93A4D33C-A1B0-8522-E04C-69A56B55EE58}"/>
                </a:ext>
              </a:extLst>
            </p:cNvPr>
            <p:cNvSpPr/>
            <p:nvPr/>
          </p:nvSpPr>
          <p:spPr>
            <a:xfrm>
              <a:off x="8782376" y="4084303"/>
              <a:ext cx="1162892" cy="763280"/>
            </a:xfrm>
            <a:custGeom>
              <a:avLst/>
              <a:gdLst/>
              <a:ahLst/>
              <a:cxnLst/>
              <a:rect l="l" t="t" r="r" b="b"/>
              <a:pathLst>
                <a:path w="1708475" h="1121381">
                  <a:moveTo>
                    <a:pt x="0" y="0"/>
                  </a:moveTo>
                  <a:lnTo>
                    <a:pt x="1708475" y="0"/>
                  </a:lnTo>
                  <a:lnTo>
                    <a:pt x="1708475" y="1121381"/>
                  </a:lnTo>
                  <a:lnTo>
                    <a:pt x="0" y="1121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700"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xmlns="" id="{361D2888-F15C-A65F-CE68-F9C5D487A43F}"/>
                </a:ext>
              </a:extLst>
            </p:cNvPr>
            <p:cNvSpPr/>
            <p:nvPr/>
          </p:nvSpPr>
          <p:spPr>
            <a:xfrm flipH="1" flipV="1">
              <a:off x="17840744" y="8554993"/>
              <a:ext cx="1162891" cy="763279"/>
            </a:xfrm>
            <a:custGeom>
              <a:avLst/>
              <a:gdLst/>
              <a:ahLst/>
              <a:cxnLst/>
              <a:rect l="l" t="t" r="r" b="b"/>
              <a:pathLst>
                <a:path w="1708475" h="1121381">
                  <a:moveTo>
                    <a:pt x="1708475" y="1121381"/>
                  </a:moveTo>
                  <a:lnTo>
                    <a:pt x="0" y="1121381"/>
                  </a:lnTo>
                  <a:lnTo>
                    <a:pt x="0" y="0"/>
                  </a:lnTo>
                  <a:lnTo>
                    <a:pt x="1708475" y="0"/>
                  </a:lnTo>
                  <a:lnTo>
                    <a:pt x="1708475" y="1121381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700">
                <a:latin typeface="UTM Avo" panose="02040603050506020204" pitchFamily="18"/>
                <a:cs typeface="+mn-ea"/>
                <a:sym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AB2FB7FA-4ED8-65B6-D2ED-2855E944340D}"/>
                    </a:ext>
                  </a:extLst>
                </p:cNvPr>
                <p:cNvSpPr/>
                <p:nvPr/>
              </p:nvSpPr>
              <p:spPr>
                <a:xfrm>
                  <a:off x="10212294" y="3963208"/>
                  <a:ext cx="7628450" cy="5415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81019" indent="-381019" algn="just" defTabSz="609630">
                    <a:lnSpc>
                      <a:spcPct val="150000"/>
                    </a:lnSpc>
                    <a:spcAft>
                      <a:spcPts val="533"/>
                    </a:spcAft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m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là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khối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lượng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của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vật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, </a:t>
                  </a:r>
                  <a:b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</a:b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đơn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vị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đo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là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kg.</a:t>
                  </a:r>
                </a:p>
                <a:p>
                  <a:pPr marL="381019" indent="-381019" algn="just" defTabSz="609630">
                    <a:lnSpc>
                      <a:spcPct val="150000"/>
                    </a:lnSpc>
                    <a:spcAft>
                      <a:spcPts val="533"/>
                    </a:spcAft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v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là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tốc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độ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của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vật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,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đơn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vị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đo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là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m/s.</a:t>
                  </a:r>
                </a:p>
                <a:p>
                  <a:pPr marL="381019" indent="-381019" algn="just" defTabSz="609630">
                    <a:lnSpc>
                      <a:spcPct val="150000"/>
                    </a:lnSpc>
                    <a:spcAft>
                      <a:spcPts val="533"/>
                    </a:spcAft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+mn-ea"/>
                              <a:sym typeface="+mn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+mn-ea"/>
                              <a:sym typeface="+mn-lt"/>
                            </a:rPr>
                            <m:t>đ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là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động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năng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của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vật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,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đơn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vị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đo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là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jun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+mn-ea"/>
                      <a:sym typeface="+mn-lt"/>
                    </a:rPr>
                    <a:t> (J).</a:t>
                  </a: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B2FB7FA-4ED8-65B6-D2ED-2855E94434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2294" y="3963208"/>
                  <a:ext cx="7628450" cy="5415398"/>
                </a:xfrm>
                <a:prstGeom prst="rect">
                  <a:avLst/>
                </a:prstGeom>
                <a:blipFill>
                  <a:blip r:embed="rId7"/>
                  <a:stretch>
                    <a:fillRect l="-1316" r="-1462" b="-3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E0C33F1-A5B6-4A99-1CCD-28EC7DD6520C}"/>
              </a:ext>
            </a:extLst>
          </p:cNvPr>
          <p:cNvSpPr txBox="1"/>
          <p:nvPr/>
        </p:nvSpPr>
        <p:spPr>
          <a:xfrm>
            <a:off x="594357" y="2217055"/>
            <a:ext cx="11003280" cy="1608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Năng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lượng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vật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có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được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do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chuyển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động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được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gọi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là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động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năng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.</a:t>
            </a:r>
          </a:p>
          <a:p>
            <a:pPr marL="381019" indent="-381019" algn="just" defTabSz="609630">
              <a:lnSpc>
                <a:spcPct val="150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Vật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có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khối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lượng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càng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lớn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và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chuyển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động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càng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nhanh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thì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khả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năng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    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sinh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công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càng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lớn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,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tức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là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động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năng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của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vật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càng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 panose="02040603050506020204" pitchFamily="18"/>
                <a:cs typeface="+mn-ea"/>
                <a:sym typeface="+mn-lt"/>
              </a:rPr>
              <a:t>lớn</a:t>
            </a:r>
            <a:r>
              <a:rPr lang="en-US" sz="2200" dirty="0">
                <a:latin typeface="UTM Avo" panose="02040603050506020204" pitchFamily="18"/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899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DCF2C00-CB99-5D83-548C-6A3CE0B5C523}"/>
              </a:ext>
            </a:extLst>
          </p:cNvPr>
          <p:cNvGrpSpPr/>
          <p:nvPr/>
        </p:nvGrpSpPr>
        <p:grpSpPr>
          <a:xfrm>
            <a:off x="663575" y="1299790"/>
            <a:ext cx="10864850" cy="2806776"/>
            <a:chOff x="1276350" y="399936"/>
            <a:chExt cx="16297275" cy="421016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C18D60DD-ED00-D8EB-0488-B81BCB0B089D}"/>
                </a:ext>
              </a:extLst>
            </p:cNvPr>
            <p:cNvSpPr/>
            <p:nvPr/>
          </p:nvSpPr>
          <p:spPr>
            <a:xfrm>
              <a:off x="1276350" y="2171700"/>
              <a:ext cx="15868650" cy="243840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D84C1C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68C491B-4C03-129E-D466-846A73EF872E}"/>
                </a:ext>
              </a:extLst>
            </p:cNvPr>
            <p:cNvSpPr/>
            <p:nvPr/>
          </p:nvSpPr>
          <p:spPr>
            <a:xfrm>
              <a:off x="1704975" y="2421404"/>
              <a:ext cx="15011400" cy="1682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Tính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động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năng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xe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máy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có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khối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lượng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100 kg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đang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</a:b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chuyển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động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với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tốc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độ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 15 m/s.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714E6EC-8D86-AF4C-4A32-872466CB2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59903" y="399936"/>
              <a:ext cx="2013722" cy="2021468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EDFB2EE-E81D-FCB3-3430-FBCE52ED2D2D}"/>
              </a:ext>
            </a:extLst>
          </p:cNvPr>
          <p:cNvSpPr/>
          <p:nvPr/>
        </p:nvSpPr>
        <p:spPr>
          <a:xfrm>
            <a:off x="1562691" y="1742779"/>
            <a:ext cx="4004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spcAft>
                <a:spcPts val="533"/>
              </a:spcAft>
            </a:pPr>
            <a:r>
              <a:rPr lang="en-US" sz="2400" b="1" dirty="0" err="1">
                <a:latin typeface="UTM Avo" panose="02040603050506020204" pitchFamily="18"/>
                <a:cs typeface="+mn-ea"/>
                <a:sym typeface="+mn-lt"/>
              </a:rPr>
              <a:t>Luyện</a:t>
            </a:r>
            <a:r>
              <a:rPr lang="en-US" sz="2400" b="1" dirty="0"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+mn-ea"/>
                <a:sym typeface="+mn-lt"/>
              </a:rPr>
              <a:t>tập</a:t>
            </a:r>
            <a:r>
              <a:rPr lang="en-US" sz="2400" b="1" dirty="0">
                <a:latin typeface="UTM Avo" panose="02040603050506020204" pitchFamily="18"/>
                <a:cs typeface="+mn-ea"/>
                <a:sym typeface="+mn-lt"/>
              </a:rPr>
              <a:t> 1 (SGK – tr14)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EDDB051-FADD-2210-43F7-AFF338E72A01}"/>
                  </a:ext>
                </a:extLst>
              </p:cNvPr>
              <p:cNvSpPr txBox="1"/>
              <p:nvPr/>
            </p:nvSpPr>
            <p:spPr>
              <a:xfrm>
                <a:off x="4089944" y="4797132"/>
                <a:ext cx="6096000" cy="1842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Động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năng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xe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+mn-ea"/>
                    <a:sym typeface="+mn-lt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+mn-ea"/>
                              <a:sym typeface="+mn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+mn-ea"/>
                              <a:sym typeface="+mn-lt"/>
                            </a:rPr>
                            <m:t>đ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kern="0" dirty="0">
                              <a:latin typeface="UTM Avo" panose="0204060305050602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  <a:cs typeface="+mn-ea"/>
                              <a:sym typeface="+mn-lt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m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+mn-ea"/>
                              <a:sym typeface="+mn-lt"/>
                            </a:rPr>
                            <m:t>v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2400" baseline="30000">
                              <a:latin typeface="UTM Avo" panose="02040603050506020204" pitchFamily="18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kern="0" dirty="0">
                              <a:latin typeface="UTM Avo" panose="0204060305050602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400">
                              <a:latin typeface="UTM Avo" panose="02040603050506020204" pitchFamily="18"/>
                              <a:cs typeface="+mn-ea"/>
                              <a:sym typeface="+mn-lt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kern="0" dirty="0"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400" b="0" i="0" kern="0" dirty="0" smtClean="0">
                          <a:latin typeface="UTM Avo" panose="02040603050506020204" pitchFamily="18"/>
                          <a:cs typeface="+mn-ea"/>
                          <a:sym typeface="+mn-lt"/>
                        </a:rPr>
                        <m:t>00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.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kern="0" dirty="0">
                              <a:latin typeface="UTM Avo" panose="02040603050506020204" pitchFamily="18" charset="0"/>
                              <a:cs typeface="+mn-ea"/>
                              <a:sym typeface="+mn-lt"/>
                            </a:rPr>
                            <m:t>15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2400" baseline="30000">
                              <a:latin typeface="UTM Avo" panose="02040603050506020204" pitchFamily="18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baseline="3000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kern="0" dirty="0"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400" b="0" i="0" kern="0" dirty="0" smtClean="0">
                          <a:latin typeface="UTM Avo" panose="02040603050506020204" pitchFamily="18"/>
                          <a:cs typeface="+mn-ea"/>
                          <a:sym typeface="+mn-lt"/>
                        </a:rPr>
                        <m:t>1 25</m:t>
                      </m:r>
                      <m:r>
                        <m:rPr>
                          <m:nor/>
                        </m:rPr>
                        <a:rPr lang="vi-VN" sz="2400" kern="0" dirty="0">
                          <a:latin typeface="UTM Avo" panose="02040603050506020204" pitchFamily="18"/>
                          <a:cs typeface="+mn-ea"/>
                          <a:sym typeface="+mn-lt"/>
                        </a:rPr>
                        <m:t>0</m:t>
                      </m:r>
                      <m:r>
                        <m:rPr>
                          <m:nor/>
                        </m:rPr>
                        <a:rPr lang="vi-VN" sz="2400" b="0" i="0" kern="0" dirty="0" smtClean="0">
                          <a:latin typeface="UTM Avo" panose="02040603050506020204" pitchFamily="18"/>
                          <a:cs typeface="+mn-ea"/>
                          <a:sym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0" i="0" kern="0" dirty="0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+mn-ea"/>
                          <a:sym typeface="+mn-lt"/>
                        </a:rPr>
                        <m:t>J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DDB051-FADD-2210-43F7-AFF338E7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44" y="4797132"/>
                <a:ext cx="6096000" cy="1842171"/>
              </a:xfrm>
              <a:prstGeom prst="rect">
                <a:avLst/>
              </a:prstGeom>
              <a:blipFill>
                <a:blip r:embed="rId4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FBC5654-76D9-9D78-6258-451F8FD76FFB}"/>
              </a:ext>
            </a:extLst>
          </p:cNvPr>
          <p:cNvGrpSpPr/>
          <p:nvPr/>
        </p:nvGrpSpPr>
        <p:grpSpPr>
          <a:xfrm>
            <a:off x="949325" y="4413696"/>
            <a:ext cx="2438400" cy="1427384"/>
            <a:chOff x="4669" y="76378"/>
            <a:chExt cx="2646045" cy="12676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3D46265F-A1FF-04EE-572F-80DEC0514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83527">
              <a:off x="4669" y="76378"/>
              <a:ext cx="2646045" cy="126761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DC874AD-2C4B-D7A4-22AC-A61AE73B4D7F}"/>
                </a:ext>
              </a:extLst>
            </p:cNvPr>
            <p:cNvSpPr txBox="1"/>
            <p:nvPr/>
          </p:nvSpPr>
          <p:spPr>
            <a:xfrm rot="21180831">
              <a:off x="214018" y="573460"/>
              <a:ext cx="2227348" cy="40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400" b="1" dirty="0" err="1">
                  <a:latin typeface="UTM Avo" panose="02040603050506020204" pitchFamily="18"/>
                  <a:cs typeface="+mn-ea"/>
                  <a:sym typeface="+mn-lt"/>
                </a:rPr>
                <a:t>Trả</a:t>
              </a:r>
              <a:r>
                <a:rPr lang="en-US" sz="2400" b="1" dirty="0">
                  <a:latin typeface="UTM Avo" panose="02040603050506020204" pitchFamily="18"/>
                  <a:cs typeface="+mn-ea"/>
                  <a:sym typeface="+mn-lt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cs typeface="+mn-ea"/>
                  <a:sym typeface="+mn-lt"/>
                </a:rPr>
                <a:t>lời</a:t>
              </a:r>
              <a:endParaRPr lang="en-US" sz="2400" b="1" dirty="0"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821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80A899A-8E99-009D-2FC8-DE3FF8F83C90}"/>
              </a:ext>
            </a:extLst>
          </p:cNvPr>
          <p:cNvSpPr txBox="1"/>
          <p:nvPr/>
        </p:nvSpPr>
        <p:spPr>
          <a:xfrm>
            <a:off x="3047799" y="1836706"/>
            <a:ext cx="609640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200" b="1" dirty="0">
                <a:latin typeface="UTM Avo"/>
                <a:cs typeface="+mn-ea"/>
                <a:sym typeface="+mn-lt"/>
              </a:rPr>
              <a:t>II.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E943643C-C812-8FDA-60CB-E0AAB71B1D53}"/>
              </a:ext>
            </a:extLst>
          </p:cNvPr>
          <p:cNvSpPr/>
          <p:nvPr/>
        </p:nvSpPr>
        <p:spPr>
          <a:xfrm>
            <a:off x="-3244592" y="1619707"/>
            <a:ext cx="5244586" cy="7104735"/>
          </a:xfrm>
          <a:custGeom>
            <a:avLst/>
            <a:gdLst/>
            <a:ahLst/>
            <a:cxnLst/>
            <a:rect l="l" t="t" r="r" b="b"/>
            <a:pathLst>
              <a:path w="7866879" h="10657102">
                <a:moveTo>
                  <a:pt x="0" y="0"/>
                </a:moveTo>
                <a:lnTo>
                  <a:pt x="7866878" y="0"/>
                </a:lnTo>
                <a:lnTo>
                  <a:pt x="7866878" y="10657102"/>
                </a:lnTo>
                <a:lnTo>
                  <a:pt x="0" y="10657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 dirty="0">
              <a:latin typeface="UTM Avo"/>
              <a:cs typeface="+mn-ea"/>
              <a:sym typeface="+mn-lt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43F88FCF-3E03-391F-2B65-F7EFB1EAAFCE}"/>
              </a:ext>
            </a:extLst>
          </p:cNvPr>
          <p:cNvSpPr/>
          <p:nvPr/>
        </p:nvSpPr>
        <p:spPr>
          <a:xfrm>
            <a:off x="9963018" y="1619707"/>
            <a:ext cx="5244586" cy="7104735"/>
          </a:xfrm>
          <a:custGeom>
            <a:avLst/>
            <a:gdLst/>
            <a:ahLst/>
            <a:cxnLst/>
            <a:rect l="l" t="t" r="r" b="b"/>
            <a:pathLst>
              <a:path w="7866879" h="10657102">
                <a:moveTo>
                  <a:pt x="0" y="0"/>
                </a:moveTo>
                <a:lnTo>
                  <a:pt x="7866879" y="0"/>
                </a:lnTo>
                <a:lnTo>
                  <a:pt x="7866879" y="10657102"/>
                </a:lnTo>
                <a:lnTo>
                  <a:pt x="0" y="10657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xmlns="" id="{E5D3B07F-278E-A8B8-045E-FED31300FFB6}"/>
              </a:ext>
            </a:extLst>
          </p:cNvPr>
          <p:cNvSpPr/>
          <p:nvPr/>
        </p:nvSpPr>
        <p:spPr>
          <a:xfrm>
            <a:off x="3414248" y="3325163"/>
            <a:ext cx="5385202" cy="2644383"/>
          </a:xfrm>
          <a:custGeom>
            <a:avLst/>
            <a:gdLst/>
            <a:ahLst/>
            <a:cxnLst/>
            <a:rect l="l" t="t" r="r" b="b"/>
            <a:pathLst>
              <a:path w="2127487" h="1044695">
                <a:moveTo>
                  <a:pt x="19168" y="0"/>
                </a:moveTo>
                <a:lnTo>
                  <a:pt x="2108319" y="0"/>
                </a:lnTo>
                <a:cubicBezTo>
                  <a:pt x="2113403" y="0"/>
                  <a:pt x="2118278" y="2020"/>
                  <a:pt x="2121873" y="5614"/>
                </a:cubicBezTo>
                <a:cubicBezTo>
                  <a:pt x="2125468" y="9209"/>
                  <a:pt x="2127487" y="14085"/>
                  <a:pt x="2127487" y="19168"/>
                </a:cubicBezTo>
                <a:lnTo>
                  <a:pt x="2127487" y="1025526"/>
                </a:lnTo>
                <a:cubicBezTo>
                  <a:pt x="2127487" y="1030610"/>
                  <a:pt x="2125468" y="1035486"/>
                  <a:pt x="2121873" y="1039080"/>
                </a:cubicBezTo>
                <a:cubicBezTo>
                  <a:pt x="2118278" y="1042675"/>
                  <a:pt x="2113403" y="1044695"/>
                  <a:pt x="2108319" y="1044695"/>
                </a:cubicBezTo>
                <a:lnTo>
                  <a:pt x="19168" y="1044695"/>
                </a:lnTo>
                <a:cubicBezTo>
                  <a:pt x="14085" y="1044695"/>
                  <a:pt x="9209" y="1042675"/>
                  <a:pt x="5614" y="1039080"/>
                </a:cubicBezTo>
                <a:cubicBezTo>
                  <a:pt x="2020" y="1035486"/>
                  <a:pt x="0" y="1030610"/>
                  <a:pt x="0" y="1025526"/>
                </a:cubicBezTo>
                <a:lnTo>
                  <a:pt x="0" y="19168"/>
                </a:lnTo>
                <a:cubicBezTo>
                  <a:pt x="0" y="14085"/>
                  <a:pt x="2020" y="9209"/>
                  <a:pt x="5614" y="5614"/>
                </a:cubicBezTo>
                <a:cubicBezTo>
                  <a:pt x="9209" y="2020"/>
                  <a:pt x="14085" y="0"/>
                  <a:pt x="19168" y="0"/>
                </a:cubicBezTo>
                <a:close/>
              </a:path>
            </a:pathLst>
          </a:custGeom>
          <a:solidFill>
            <a:srgbClr val="F6CD46"/>
          </a:solid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9814E5FE-8A20-BF37-459E-C8502DF4B693}"/>
              </a:ext>
            </a:extLst>
          </p:cNvPr>
          <p:cNvSpPr/>
          <p:nvPr/>
        </p:nvSpPr>
        <p:spPr>
          <a:xfrm>
            <a:off x="2480460" y="4376790"/>
            <a:ext cx="497658" cy="525359"/>
          </a:xfrm>
          <a:custGeom>
            <a:avLst/>
            <a:gdLst/>
            <a:ahLst/>
            <a:cxnLst/>
            <a:rect l="l" t="t" r="r" b="b"/>
            <a:pathLst>
              <a:path w="746487" h="788039">
                <a:moveTo>
                  <a:pt x="0" y="0"/>
                </a:moveTo>
                <a:lnTo>
                  <a:pt x="746487" y="0"/>
                </a:lnTo>
                <a:lnTo>
                  <a:pt x="746487" y="788038"/>
                </a:lnTo>
                <a:lnTo>
                  <a:pt x="0" y="788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xmlns="" id="{9B60B758-549C-052A-E086-0FC6ABA6C23D}"/>
              </a:ext>
            </a:extLst>
          </p:cNvPr>
          <p:cNvSpPr/>
          <p:nvPr/>
        </p:nvSpPr>
        <p:spPr>
          <a:xfrm>
            <a:off x="9234910" y="4342399"/>
            <a:ext cx="497658" cy="525359"/>
          </a:xfrm>
          <a:custGeom>
            <a:avLst/>
            <a:gdLst/>
            <a:ahLst/>
            <a:cxnLst/>
            <a:rect l="l" t="t" r="r" b="b"/>
            <a:pathLst>
              <a:path w="746487" h="788039">
                <a:moveTo>
                  <a:pt x="0" y="0"/>
                </a:moveTo>
                <a:lnTo>
                  <a:pt x="746487" y="0"/>
                </a:lnTo>
                <a:lnTo>
                  <a:pt x="746487" y="788038"/>
                </a:lnTo>
                <a:lnTo>
                  <a:pt x="0" y="788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41B0D5-FFEC-1F68-11CC-DBBB51FAC21F}"/>
              </a:ext>
            </a:extLst>
          </p:cNvPr>
          <p:cNvSpPr txBox="1"/>
          <p:nvPr/>
        </p:nvSpPr>
        <p:spPr>
          <a:xfrm>
            <a:off x="3662742" y="3651472"/>
            <a:ext cx="4888214" cy="199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b="1" dirty="0">
                <a:latin typeface="UTM Avo"/>
                <a:cs typeface="+mn-ea"/>
                <a:sym typeface="+mn-lt"/>
              </a:rPr>
              <a:t>THẾ NĂNG TRỌNG TRƯỜNG</a:t>
            </a:r>
          </a:p>
        </p:txBody>
      </p:sp>
    </p:spTree>
    <p:extLst>
      <p:ext uri="{BB962C8B-B14F-4D97-AF65-F5344CB8AC3E}">
        <p14:creationId xmlns:p14="http://schemas.microsoft.com/office/powerpoint/2010/main" val="24907454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B99D6A-2FFF-44B2-1E05-E46ACF024139}"/>
              </a:ext>
            </a:extLst>
          </p:cNvPr>
          <p:cNvSpPr txBox="1"/>
          <p:nvPr/>
        </p:nvSpPr>
        <p:spPr>
          <a:xfrm>
            <a:off x="806450" y="1682153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2800" b="1" dirty="0" err="1">
                <a:latin typeface="UTM Avo"/>
                <a:cs typeface="+mn-ea"/>
                <a:sym typeface="+mn-lt"/>
              </a:rPr>
              <a:t>Thực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hiện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thí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nghiệm</a:t>
            </a:r>
            <a:endParaRPr lang="en-US" sz="2800" b="1" dirty="0">
              <a:latin typeface="UTM Avo"/>
              <a:cs typeface="+mn-ea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A11EFD3-CB24-1E5E-1F11-A2E4679398C9}"/>
              </a:ext>
            </a:extLst>
          </p:cNvPr>
          <p:cNvGrpSpPr/>
          <p:nvPr/>
        </p:nvGrpSpPr>
        <p:grpSpPr>
          <a:xfrm>
            <a:off x="806450" y="2383748"/>
            <a:ext cx="10579100" cy="2171624"/>
            <a:chOff x="1276350" y="2171700"/>
            <a:chExt cx="15868650" cy="3257436"/>
          </a:xfrm>
        </p:grpSpPr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xmlns="" id="{B085704B-7208-3118-0E5B-3187B74669D2}"/>
                </a:ext>
              </a:extLst>
            </p:cNvPr>
            <p:cNvSpPr/>
            <p:nvPr/>
          </p:nvSpPr>
          <p:spPr>
            <a:xfrm>
              <a:off x="1276350" y="2171700"/>
              <a:ext cx="15868650" cy="325743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D84C1C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4DA1EB7-6A8E-DAAF-4A76-B20002432A59}"/>
                </a:ext>
              </a:extLst>
            </p:cNvPr>
            <p:cNvSpPr/>
            <p:nvPr/>
          </p:nvSpPr>
          <p:spPr>
            <a:xfrm>
              <a:off x="1704975" y="2421404"/>
              <a:ext cx="15011400" cy="251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Cắm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khối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gỗ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hộp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chữ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nhật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thẳng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đứng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khay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cát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thả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quả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cân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từ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độ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cao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h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phía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trên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khối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gỗ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rơi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xuống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va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chạm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với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 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khối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gỗ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độ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lún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khối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gỗ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sau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va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chạm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5AA2154-6E38-2E5B-A800-B8EB7CF2B720}"/>
              </a:ext>
            </a:extLst>
          </p:cNvPr>
          <p:cNvGrpSpPr/>
          <p:nvPr/>
        </p:nvGrpSpPr>
        <p:grpSpPr>
          <a:xfrm>
            <a:off x="1156890" y="4837139"/>
            <a:ext cx="9878219" cy="1876954"/>
            <a:chOff x="1665684" y="6612772"/>
            <a:chExt cx="14817329" cy="28154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235A2E5-69A4-0F2A-0C9D-24E2B1D78E3E}"/>
                </a:ext>
              </a:extLst>
            </p:cNvPr>
            <p:cNvSpPr/>
            <p:nvPr/>
          </p:nvSpPr>
          <p:spPr>
            <a:xfrm>
              <a:off x="2438400" y="7458075"/>
              <a:ext cx="14044613" cy="18002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Hãy lấy thêm ví dụ và phân tích ví dụ đó.</a:t>
              </a:r>
            </a:p>
          </p:txBody>
        </p:sp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xmlns="" id="{FD804BCA-4D66-37DC-093C-ACC28A93C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65684" y="6612772"/>
              <a:ext cx="1991916" cy="281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806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4BA1E0A-920D-2391-F511-0A572B90DCED}"/>
              </a:ext>
            </a:extLst>
          </p:cNvPr>
          <p:cNvGrpSpPr/>
          <p:nvPr/>
        </p:nvGrpSpPr>
        <p:grpSpPr>
          <a:xfrm>
            <a:off x="152003" y="1826337"/>
            <a:ext cx="3916087" cy="2176379"/>
            <a:chOff x="-231966" y="996615"/>
            <a:chExt cx="5874131" cy="3264568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xmlns="" id="{64F23ACA-E7CB-B87D-F17F-ED20DD899AB3}"/>
                </a:ext>
              </a:extLst>
            </p:cNvPr>
            <p:cNvSpPr/>
            <p:nvPr/>
          </p:nvSpPr>
          <p:spPr>
            <a:xfrm rot="-478080">
              <a:off x="-231966" y="996615"/>
              <a:ext cx="5874131" cy="3264568"/>
            </a:xfrm>
            <a:custGeom>
              <a:avLst/>
              <a:gdLst/>
              <a:ahLst/>
              <a:cxnLst/>
              <a:rect l="l" t="t" r="r" b="b"/>
              <a:pathLst>
                <a:path w="4169820" h="4063679">
                  <a:moveTo>
                    <a:pt x="0" y="0"/>
                  </a:moveTo>
                  <a:lnTo>
                    <a:pt x="4169820" y="0"/>
                  </a:lnTo>
                  <a:lnTo>
                    <a:pt x="4169820" y="4063679"/>
                  </a:lnTo>
                  <a:lnTo>
                    <a:pt x="0" y="4063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9A9942F-5AD0-E3A4-9A40-E0D96C109086}"/>
                </a:ext>
              </a:extLst>
            </p:cNvPr>
            <p:cNvSpPr txBox="1"/>
            <p:nvPr/>
          </p:nvSpPr>
          <p:spPr>
            <a:xfrm>
              <a:off x="838200" y="2215563"/>
              <a:ext cx="3733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800" b="1" dirty="0">
                  <a:latin typeface="UTM Avo"/>
                  <a:cs typeface="+mn-ea"/>
                  <a:sym typeface="+mn-lt"/>
                </a:rPr>
                <a:t>KHÁI NIỆM: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0A4F88-1D22-B61E-7027-118359B1276C}"/>
              </a:ext>
            </a:extLst>
          </p:cNvPr>
          <p:cNvSpPr/>
          <p:nvPr/>
        </p:nvSpPr>
        <p:spPr>
          <a:xfrm>
            <a:off x="4358578" y="1799607"/>
            <a:ext cx="7162800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400" b="1" dirty="0">
                <a:latin typeface="UTM Avo"/>
                <a:cs typeface="+mn-ea"/>
                <a:sym typeface="+mn-lt"/>
              </a:rPr>
              <a:t>Thế năng trọng trường </a:t>
            </a:r>
            <a:r>
              <a:rPr lang="vi-VN" sz="2400" dirty="0">
                <a:latin typeface="UTM Avo"/>
                <a:cs typeface="+mn-ea"/>
                <a:sym typeface="+mn-lt"/>
              </a:rPr>
              <a:t>(gọi tắt là thế năng) là năng lượng của một vật khi nó ở một độ cao nhất định so với mặt đất hoặc so với một vị trí được chọn làm gốc để tính độ cao.</a:t>
            </a:r>
            <a:endParaRPr lang="en-US" sz="2400" dirty="0">
              <a:latin typeface="UTM Avo"/>
              <a:cs typeface="+mn-ea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1A4172-A08F-9CAD-BF77-17CD476FD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97" y="3943472"/>
            <a:ext cx="2437606" cy="2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65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B29B4E-74F6-2A29-1307-0724A404C04A}"/>
              </a:ext>
            </a:extLst>
          </p:cNvPr>
          <p:cNvSpPr txBox="1"/>
          <p:nvPr/>
        </p:nvSpPr>
        <p:spPr>
          <a:xfrm>
            <a:off x="234830" y="2302271"/>
            <a:ext cx="6063576" cy="383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en-US" sz="2800" b="1" dirty="0" err="1">
                <a:latin typeface="UTM Avo"/>
                <a:cs typeface="+mn-ea"/>
                <a:sym typeface="+mn-lt"/>
              </a:rPr>
              <a:t>Thảo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luận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vi-VN" sz="2800" b="1" kern="0" dirty="0">
                <a:latin typeface="UTM Avo"/>
                <a:cs typeface="+mn-ea"/>
                <a:sym typeface="+mn-lt"/>
              </a:rPr>
              <a:t>và </a:t>
            </a:r>
            <a:r>
              <a:rPr lang="en-US" sz="2800" b="1" kern="0" dirty="0" err="1">
                <a:latin typeface="UTM Avo"/>
                <a:cs typeface="+mn-ea"/>
                <a:sym typeface="+mn-lt"/>
              </a:rPr>
              <a:t>trả</a:t>
            </a:r>
            <a:r>
              <a:rPr lang="en-US" sz="2800" b="1" kern="0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kern="0" dirty="0" err="1">
                <a:latin typeface="UTM Avo"/>
                <a:cs typeface="+mn-ea"/>
                <a:sym typeface="+mn-lt"/>
              </a:rPr>
              <a:t>lời</a:t>
            </a:r>
            <a:r>
              <a:rPr lang="en-US" sz="2800" b="1" kern="0" dirty="0">
                <a:latin typeface="UTM Avo"/>
                <a:cs typeface="+mn-ea"/>
                <a:sym typeface="+mn-lt"/>
              </a:rPr>
              <a:t> </a:t>
            </a:r>
            <a:r>
              <a:rPr lang="vi-VN" sz="2800" b="1" kern="0" dirty="0">
                <a:latin typeface="UTM Avo"/>
                <a:cs typeface="+mn-ea"/>
                <a:sym typeface="+mn-lt"/>
              </a:rPr>
              <a:t>câu hỏi</a:t>
            </a:r>
            <a:r>
              <a:rPr lang="en-US" sz="2800" b="1" kern="0" dirty="0">
                <a:latin typeface="UTM Avo"/>
                <a:cs typeface="+mn-ea"/>
                <a:sym typeface="+mn-lt"/>
              </a:rPr>
              <a:t>:</a:t>
            </a:r>
          </a:p>
          <a:p>
            <a:pPr marL="381019" indent="-381019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UTM Avo"/>
                <a:cs typeface="+mn-ea"/>
                <a:sym typeface="+mn-lt"/>
              </a:rPr>
              <a:t>Câu</a:t>
            </a:r>
            <a:r>
              <a:rPr lang="en-US" sz="2400" b="1" dirty="0"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hỏi</a:t>
            </a:r>
            <a:r>
              <a:rPr lang="en-US" sz="2400" b="1" dirty="0">
                <a:latin typeface="UTM Avo"/>
                <a:cs typeface="+mn-ea"/>
                <a:sym typeface="+mn-lt"/>
              </a:rPr>
              <a:t> 2 (SGK – tr15):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trường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phụ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thuộc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vào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những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yếu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tố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nào</a:t>
            </a:r>
            <a:r>
              <a:rPr lang="en-US" sz="2400" dirty="0">
                <a:latin typeface="UTM Avo"/>
                <a:cs typeface="+mn-ea"/>
                <a:sym typeface="+mn-lt"/>
              </a:rPr>
              <a:t>?</a:t>
            </a:r>
          </a:p>
          <a:p>
            <a:pPr marL="381019" indent="-381019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UTM Avo"/>
                <a:cs typeface="+mn-ea"/>
                <a:sym typeface="+mn-lt"/>
              </a:rPr>
              <a:t>Câu</a:t>
            </a:r>
            <a:r>
              <a:rPr lang="en-US" sz="2400" b="1" dirty="0"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hỏi</a:t>
            </a:r>
            <a:r>
              <a:rPr lang="en-US" sz="2400" b="1" dirty="0">
                <a:latin typeface="UTM Avo"/>
                <a:cs typeface="+mn-ea"/>
                <a:sym typeface="+mn-lt"/>
              </a:rPr>
              <a:t> 3 (SGK – tr15):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Ở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gần</a:t>
            </a:r>
            <a:r>
              <a:rPr lang="en-US" sz="2400" dirty="0">
                <a:latin typeface="UTM Avo"/>
                <a:cs typeface="+mn-ea"/>
                <a:sym typeface="+mn-lt"/>
              </a:rPr>
              <a:t>   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mặt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đất</a:t>
            </a:r>
            <a:r>
              <a:rPr lang="en-US" sz="2400" dirty="0"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lượng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liên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hệ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với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khối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lượng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nó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như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nào</a:t>
            </a:r>
            <a:r>
              <a:rPr lang="en-US" sz="2400" dirty="0">
                <a:latin typeface="UTM Avo"/>
                <a:cs typeface="+mn-ea"/>
                <a:sym typeface="+mn-lt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E649B98-4E76-35EA-B657-C06B00A1F3A4}"/>
              </a:ext>
            </a:extLst>
          </p:cNvPr>
          <p:cNvGrpSpPr/>
          <p:nvPr/>
        </p:nvGrpSpPr>
        <p:grpSpPr>
          <a:xfrm>
            <a:off x="6655594" y="1752600"/>
            <a:ext cx="5301576" cy="4537112"/>
            <a:chOff x="10515600" y="2666594"/>
            <a:chExt cx="6809364" cy="58274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CAE28E2-82C5-0CAA-8177-DD6B2A24283A}"/>
                </a:ext>
              </a:extLst>
            </p:cNvPr>
            <p:cNvSpPr txBox="1"/>
            <p:nvPr/>
          </p:nvSpPr>
          <p:spPr>
            <a:xfrm>
              <a:off x="10711343" y="7756332"/>
              <a:ext cx="6269087" cy="737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304815">
                <a:lnSpc>
                  <a:spcPct val="150000"/>
                </a:lnSpc>
                <a:defRPr/>
              </a:pPr>
              <a:r>
                <a:rPr lang="en-US" sz="2400" b="1">
                  <a:latin typeface="UTM Avo"/>
                  <a:cs typeface="+mn-ea"/>
                  <a:sym typeface="+mn-lt"/>
                </a:rPr>
                <a:t>THẢO LUẬN NHÓM ĐÔI</a:t>
              </a: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86594CFA-A004-B547-8CAB-BE8F81EE2E26}"/>
                </a:ext>
              </a:extLst>
            </p:cNvPr>
            <p:cNvSpPr/>
            <p:nvPr/>
          </p:nvSpPr>
          <p:spPr>
            <a:xfrm>
              <a:off x="10515600" y="2666594"/>
              <a:ext cx="6809364" cy="4953812"/>
            </a:xfrm>
            <a:custGeom>
              <a:avLst/>
              <a:gdLst/>
              <a:ahLst/>
              <a:cxnLst/>
              <a:rect l="l" t="t" r="r" b="b"/>
              <a:pathLst>
                <a:path w="5014249" h="3647866">
                  <a:moveTo>
                    <a:pt x="0" y="0"/>
                  </a:moveTo>
                  <a:lnTo>
                    <a:pt x="5014249" y="0"/>
                  </a:lnTo>
                  <a:lnTo>
                    <a:pt x="5014249" y="3647866"/>
                  </a:lnTo>
                  <a:lnTo>
                    <a:pt x="0" y="3647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464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0C5EF7D-D74B-AA64-D5C5-7E61C97D5E18}"/>
              </a:ext>
            </a:extLst>
          </p:cNvPr>
          <p:cNvGrpSpPr/>
          <p:nvPr/>
        </p:nvGrpSpPr>
        <p:grpSpPr>
          <a:xfrm>
            <a:off x="-113430" y="1814511"/>
            <a:ext cx="12418859" cy="1176970"/>
            <a:chOff x="0" y="0"/>
            <a:chExt cx="24837717" cy="5574444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xmlns="" id="{AC928413-B2CC-875C-955F-C2FE85F106D3}"/>
                </a:ext>
              </a:extLst>
            </p:cNvPr>
            <p:cNvSpPr/>
            <p:nvPr/>
          </p:nvSpPr>
          <p:spPr>
            <a:xfrm>
              <a:off x="0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B8718302-2953-FA36-0D5A-01733435A955}"/>
                </a:ext>
              </a:extLst>
            </p:cNvPr>
            <p:cNvSpPr/>
            <p:nvPr/>
          </p:nvSpPr>
          <p:spPr>
            <a:xfrm>
              <a:off x="6206254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285BBDCE-3F1B-DE2B-FE95-7F295A2F8488}"/>
                </a:ext>
              </a:extLst>
            </p:cNvPr>
            <p:cNvSpPr/>
            <p:nvPr/>
          </p:nvSpPr>
          <p:spPr>
            <a:xfrm>
              <a:off x="12412508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5" y="0"/>
                  </a:lnTo>
                  <a:lnTo>
                    <a:pt x="6218955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1CE5AAAC-6921-FAF1-6039-247D35B4E5CB}"/>
                </a:ext>
              </a:extLst>
            </p:cNvPr>
            <p:cNvSpPr/>
            <p:nvPr/>
          </p:nvSpPr>
          <p:spPr>
            <a:xfrm>
              <a:off x="18618763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4994994F-0DA4-A2DE-8A39-25B1F5E25774}"/>
              </a:ext>
            </a:extLst>
          </p:cNvPr>
          <p:cNvSpPr txBox="1"/>
          <p:nvPr/>
        </p:nvSpPr>
        <p:spPr>
          <a:xfrm>
            <a:off x="682624" y="2187552"/>
            <a:ext cx="1082040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  <a:defRPr/>
            </a:pPr>
            <a:r>
              <a:rPr lang="en-US" sz="2800" b="1" dirty="0">
                <a:latin typeface="UTM Avo"/>
                <a:cs typeface="+mn-ea"/>
                <a:sym typeface="+mn-lt"/>
              </a:rPr>
              <a:t>TRẢ LỜI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A6209A-9327-A4D1-026D-E126C53D6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30" y="1936433"/>
            <a:ext cx="1377591" cy="11769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A79B8C6-0B53-BC6B-205C-3E8EFE6E09C7}"/>
              </a:ext>
            </a:extLst>
          </p:cNvPr>
          <p:cNvSpPr txBox="1"/>
          <p:nvPr/>
        </p:nvSpPr>
        <p:spPr>
          <a:xfrm>
            <a:off x="683419" y="3113403"/>
            <a:ext cx="10871200" cy="353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spcAft>
                <a:spcPts val="533"/>
              </a:spcAft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UTM Avo"/>
                <a:cs typeface="+mn-ea"/>
                <a:sym typeface="+mn-lt"/>
              </a:rPr>
              <a:t>Trả</a:t>
            </a:r>
            <a:r>
              <a:rPr lang="en-US" sz="2400" b="1" dirty="0"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lời</a:t>
            </a:r>
            <a:r>
              <a:rPr lang="en-US" sz="2400" b="1" dirty="0"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Câu</a:t>
            </a:r>
            <a:r>
              <a:rPr lang="en-US" sz="2400" b="1" dirty="0"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hỏi</a:t>
            </a:r>
            <a:r>
              <a:rPr lang="en-US" sz="2400" b="1" dirty="0">
                <a:latin typeface="UTM Avo"/>
                <a:cs typeface="+mn-ea"/>
                <a:sym typeface="+mn-lt"/>
              </a:rPr>
              <a:t> 2 (SGK – tr15) </a:t>
            </a:r>
            <a:endParaRPr lang="en-US" sz="2400" dirty="0">
              <a:latin typeface="UTM Avo"/>
              <a:cs typeface="+mn-ea"/>
              <a:sym typeface="+mn-lt"/>
            </a:endParaRPr>
          </a:p>
          <a:p>
            <a:pPr algn="just" defTabSz="609630">
              <a:lnSpc>
                <a:spcPct val="150000"/>
              </a:lnSpc>
              <a:spcAft>
                <a:spcPts val="533"/>
              </a:spcAft>
            </a:pPr>
            <a:r>
              <a:rPr lang="en-US" sz="2400" dirty="0" err="1"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trường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phụ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thuộc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vào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lượng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và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độ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cao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latin typeface="UTM Avo"/>
                <a:cs typeface="+mn-ea"/>
                <a:sym typeface="+mn-lt"/>
              </a:rPr>
              <a:t> so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với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mốc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latin typeface="UTM Avo"/>
                <a:cs typeface="+mn-ea"/>
                <a:sym typeface="+mn-lt"/>
              </a:rPr>
              <a:t>.</a:t>
            </a:r>
          </a:p>
          <a:p>
            <a:pPr marL="381019" indent="-381019" algn="just" defTabSz="609630">
              <a:lnSpc>
                <a:spcPct val="150000"/>
              </a:lnSpc>
              <a:spcAft>
                <a:spcPts val="533"/>
              </a:spcAft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UTM Avo"/>
                <a:cs typeface="+mn-ea"/>
                <a:sym typeface="+mn-lt"/>
              </a:rPr>
              <a:t>Trả</a:t>
            </a:r>
            <a:r>
              <a:rPr lang="en-US" sz="2400" b="1" dirty="0"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lời</a:t>
            </a:r>
            <a:r>
              <a:rPr lang="en-US" sz="2400" b="1" dirty="0"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Câu</a:t>
            </a:r>
            <a:r>
              <a:rPr lang="en-US" sz="2400" b="1" dirty="0"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hỏi</a:t>
            </a:r>
            <a:r>
              <a:rPr lang="en-US" sz="2400" b="1" dirty="0">
                <a:latin typeface="UTM Avo"/>
                <a:cs typeface="+mn-ea"/>
                <a:sym typeface="+mn-lt"/>
              </a:rPr>
              <a:t> 3 (SGK – tr15)</a:t>
            </a:r>
            <a:endParaRPr lang="en-US" sz="2400" dirty="0">
              <a:latin typeface="UTM Avo"/>
              <a:cs typeface="+mn-ea"/>
              <a:sym typeface="+mn-lt"/>
            </a:endParaRPr>
          </a:p>
          <a:p>
            <a:pPr algn="just" defTabSz="609630">
              <a:lnSpc>
                <a:spcPct val="150000"/>
              </a:lnSpc>
              <a:spcAft>
                <a:spcPts val="533"/>
              </a:spcAft>
            </a:pPr>
            <a:r>
              <a:rPr lang="en-US" sz="2400" dirty="0" err="1">
                <a:latin typeface="UTM Avo"/>
                <a:cs typeface="+mn-ea"/>
                <a:sym typeface="+mn-lt"/>
              </a:rPr>
              <a:t>Ở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gần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mặt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đất</a:t>
            </a:r>
            <a:r>
              <a:rPr lang="en-US" sz="2400" dirty="0"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lượng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và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khối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lượng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nó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được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liên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hệ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bởi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công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thức</a:t>
            </a:r>
            <a:r>
              <a:rPr lang="en-US" sz="2400" dirty="0">
                <a:latin typeface="UTM Avo"/>
                <a:cs typeface="+mn-ea"/>
                <a:sym typeface="+mn-lt"/>
              </a:rPr>
              <a:t>: P = 10m.</a:t>
            </a:r>
          </a:p>
        </p:txBody>
      </p:sp>
    </p:spTree>
    <p:extLst>
      <p:ext uri="{BB962C8B-B14F-4D97-AF65-F5344CB8AC3E}">
        <p14:creationId xmlns:p14="http://schemas.microsoft.com/office/powerpoint/2010/main" val="1829568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22310E8B-2678-F39E-44D3-35AA17FD70CD}"/>
              </a:ext>
            </a:extLst>
          </p:cNvPr>
          <p:cNvGrpSpPr/>
          <p:nvPr/>
        </p:nvGrpSpPr>
        <p:grpSpPr>
          <a:xfrm>
            <a:off x="-113430" y="1814511"/>
            <a:ext cx="12418859" cy="1176970"/>
            <a:chOff x="0" y="0"/>
            <a:chExt cx="24837717" cy="55744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AF6E2FD0-E9AE-32C6-E92A-F4AB89C1D8C8}"/>
                </a:ext>
              </a:extLst>
            </p:cNvPr>
            <p:cNvSpPr/>
            <p:nvPr/>
          </p:nvSpPr>
          <p:spPr>
            <a:xfrm>
              <a:off x="0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8E5D2A55-D37B-2D5D-00D5-99E0C4D4237D}"/>
                </a:ext>
              </a:extLst>
            </p:cNvPr>
            <p:cNvSpPr/>
            <p:nvPr/>
          </p:nvSpPr>
          <p:spPr>
            <a:xfrm>
              <a:off x="6206254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BBF18D7E-96CE-D823-D081-7650B494AC9D}"/>
                </a:ext>
              </a:extLst>
            </p:cNvPr>
            <p:cNvSpPr/>
            <p:nvPr/>
          </p:nvSpPr>
          <p:spPr>
            <a:xfrm>
              <a:off x="12412508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5" y="0"/>
                  </a:lnTo>
                  <a:lnTo>
                    <a:pt x="6218955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0E848DC1-449A-597C-749D-D9DD34A0244B}"/>
                </a:ext>
              </a:extLst>
            </p:cNvPr>
            <p:cNvSpPr/>
            <p:nvPr/>
          </p:nvSpPr>
          <p:spPr>
            <a:xfrm>
              <a:off x="18618763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5EDF3C55-EDC0-CBC8-DB0F-14F192DBBE8B}"/>
              </a:ext>
            </a:extLst>
          </p:cNvPr>
          <p:cNvSpPr txBox="1"/>
          <p:nvPr/>
        </p:nvSpPr>
        <p:spPr>
          <a:xfrm>
            <a:off x="682624" y="2187552"/>
            <a:ext cx="1082040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  <a:defRPr/>
            </a:pPr>
            <a:r>
              <a:rPr lang="en-US" sz="2800" b="1" dirty="0">
                <a:latin typeface="UTM Avo"/>
                <a:cs typeface="+mn-ea"/>
                <a:sym typeface="+mn-lt"/>
              </a:rPr>
              <a:t>KẾT LUẬN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58898B-56F7-CBBA-45BC-4160D34C3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30" y="1936433"/>
            <a:ext cx="1377591" cy="1176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D73C75-BE4D-AFD7-E915-EDACA036028C}"/>
              </a:ext>
            </a:extLst>
          </p:cNvPr>
          <p:cNvSpPr txBox="1"/>
          <p:nvPr/>
        </p:nvSpPr>
        <p:spPr>
          <a:xfrm>
            <a:off x="1065618" y="3643520"/>
            <a:ext cx="10054412" cy="2293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ở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.</a:t>
            </a:r>
            <a:endParaRPr lang="en-US" sz="2400" dirty="0">
              <a:latin typeface="UTM Avo" panose="02040603050506020204" pitchFamily="18"/>
              <a:cs typeface="+mn-ea"/>
              <a:sym typeface="+mn-lt"/>
            </a:endParaRPr>
          </a:p>
          <a:p>
            <a:pPr marL="457223" indent="-457223" algn="just">
              <a:lnSpc>
                <a:spcPct val="150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càng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ở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càng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càng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càng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+mn-ea"/>
                <a:sym typeface="+mn-lt"/>
              </a:rPr>
              <a:t>.</a:t>
            </a:r>
            <a:endParaRPr lang="en-US" sz="2400" dirty="0">
              <a:latin typeface="UTM Avo" panose="02040603050506020204" pitchFamily="18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753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EB2F3444-06FA-77E3-A6A5-67E950D8457E}"/>
              </a:ext>
            </a:extLst>
          </p:cNvPr>
          <p:cNvGrpSpPr/>
          <p:nvPr/>
        </p:nvGrpSpPr>
        <p:grpSpPr>
          <a:xfrm>
            <a:off x="-113430" y="1814511"/>
            <a:ext cx="12418859" cy="1176970"/>
            <a:chOff x="0" y="0"/>
            <a:chExt cx="24837717" cy="55744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CCD3F9DD-4FDD-8D89-4EB3-DCB5074AF9AB}"/>
                </a:ext>
              </a:extLst>
            </p:cNvPr>
            <p:cNvSpPr/>
            <p:nvPr/>
          </p:nvSpPr>
          <p:spPr>
            <a:xfrm>
              <a:off x="0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1D328D30-5039-73F0-9103-19953B0115B4}"/>
                </a:ext>
              </a:extLst>
            </p:cNvPr>
            <p:cNvSpPr/>
            <p:nvPr/>
          </p:nvSpPr>
          <p:spPr>
            <a:xfrm>
              <a:off x="6206254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44C9F420-C327-C92B-03A6-A5B6B2299B24}"/>
                </a:ext>
              </a:extLst>
            </p:cNvPr>
            <p:cNvSpPr/>
            <p:nvPr/>
          </p:nvSpPr>
          <p:spPr>
            <a:xfrm>
              <a:off x="12412508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5" y="0"/>
                  </a:lnTo>
                  <a:lnTo>
                    <a:pt x="6218955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678834C1-7FF5-C487-C68E-94767A5B7E7C}"/>
                </a:ext>
              </a:extLst>
            </p:cNvPr>
            <p:cNvSpPr/>
            <p:nvPr/>
          </p:nvSpPr>
          <p:spPr>
            <a:xfrm>
              <a:off x="18618763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34F38EE0-B956-1D3E-4B03-8F52BD1C2ABA}"/>
              </a:ext>
            </a:extLst>
          </p:cNvPr>
          <p:cNvSpPr txBox="1"/>
          <p:nvPr/>
        </p:nvSpPr>
        <p:spPr>
          <a:xfrm>
            <a:off x="682624" y="2187552"/>
            <a:ext cx="1082040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  <a:defRPr/>
            </a:pPr>
            <a:r>
              <a:rPr lang="en-US" sz="2800" b="1" dirty="0">
                <a:latin typeface="UTM Avo"/>
                <a:cs typeface="+mn-ea"/>
                <a:sym typeface="+mn-lt"/>
              </a:rPr>
              <a:t>KẾT LUẬN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FB6AE-C992-6394-1E43-66F8CD163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30" y="1936433"/>
            <a:ext cx="1377591" cy="11769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E02A317-6582-57C2-44E7-E084EE0993BB}"/>
              </a:ext>
            </a:extLst>
          </p:cNvPr>
          <p:cNvSpPr/>
          <p:nvPr/>
        </p:nvSpPr>
        <p:spPr>
          <a:xfrm>
            <a:off x="650354" y="3166177"/>
            <a:ext cx="1010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defRPr/>
            </a:pP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xác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1CE4171-2C97-047A-B676-C6DAE626A974}"/>
              </a:ext>
            </a:extLst>
          </p:cNvPr>
          <p:cNvSpPr/>
          <p:nvPr/>
        </p:nvSpPr>
        <p:spPr>
          <a:xfrm>
            <a:off x="5044179" y="3779268"/>
            <a:ext cx="1898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spcAft>
                <a:spcPts val="533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W</a:t>
            </a:r>
            <a:r>
              <a:rPr lang="en-US" sz="3200" b="1" baseline="-25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</a:t>
            </a:r>
            <a:r>
              <a:rPr lang="en-US" sz="3200" b="1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= P. h</a:t>
            </a:r>
            <a:endParaRPr lang="en-US" sz="3200" b="1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AD98AC7-7680-3C19-3CAC-3CB4DD6FB334}"/>
              </a:ext>
            </a:extLst>
          </p:cNvPr>
          <p:cNvSpPr/>
          <p:nvPr/>
        </p:nvSpPr>
        <p:spPr>
          <a:xfrm>
            <a:off x="650354" y="4417388"/>
            <a:ext cx="1581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spcAft>
                <a:spcPts val="533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:</a:t>
            </a:r>
            <a:endParaRPr lang="en-US" sz="24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E076483-89A2-B987-B642-EBBCFCEE5A1D}"/>
              </a:ext>
            </a:extLst>
          </p:cNvPr>
          <p:cNvGrpSpPr/>
          <p:nvPr/>
        </p:nvGrpSpPr>
        <p:grpSpPr>
          <a:xfrm>
            <a:off x="573882" y="5021263"/>
            <a:ext cx="3187700" cy="1675843"/>
            <a:chOff x="1009650" y="6438900"/>
            <a:chExt cx="4781550" cy="2513765"/>
          </a:xfrm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E48C895B-4334-AFBB-C0C2-AC50ABC0A217}"/>
                </a:ext>
              </a:extLst>
            </p:cNvPr>
            <p:cNvSpPr/>
            <p:nvPr/>
          </p:nvSpPr>
          <p:spPr>
            <a:xfrm>
              <a:off x="1009650" y="6438900"/>
              <a:ext cx="4781550" cy="2513762"/>
            </a:xfrm>
            <a:custGeom>
              <a:avLst/>
              <a:gdLst/>
              <a:ahLst/>
              <a:cxnLst/>
              <a:rect l="l" t="t" r="r" b="b"/>
              <a:pathLst>
                <a:path w="1879882" h="1339350">
                  <a:moveTo>
                    <a:pt x="21693" y="0"/>
                  </a:moveTo>
                  <a:lnTo>
                    <a:pt x="1858189" y="0"/>
                  </a:lnTo>
                  <a:cubicBezTo>
                    <a:pt x="1863942" y="0"/>
                    <a:pt x="1869460" y="2286"/>
                    <a:pt x="1873528" y="6354"/>
                  </a:cubicBezTo>
                  <a:cubicBezTo>
                    <a:pt x="1877597" y="10422"/>
                    <a:pt x="1879882" y="15940"/>
                    <a:pt x="1879882" y="21693"/>
                  </a:cubicBezTo>
                  <a:lnTo>
                    <a:pt x="1879882" y="1317657"/>
                  </a:lnTo>
                  <a:cubicBezTo>
                    <a:pt x="1879882" y="1329638"/>
                    <a:pt x="1870170" y="1339350"/>
                    <a:pt x="1858189" y="1339350"/>
                  </a:cubicBezTo>
                  <a:lnTo>
                    <a:pt x="21693" y="1339350"/>
                  </a:lnTo>
                  <a:cubicBezTo>
                    <a:pt x="9712" y="1339350"/>
                    <a:pt x="0" y="1329638"/>
                    <a:pt x="0" y="1317657"/>
                  </a:cubicBezTo>
                  <a:lnTo>
                    <a:pt x="0" y="21693"/>
                  </a:lnTo>
                  <a:cubicBezTo>
                    <a:pt x="0" y="9712"/>
                    <a:pt x="9712" y="0"/>
                    <a:pt x="21693" y="0"/>
                  </a:cubicBezTo>
                  <a:close/>
                </a:path>
              </a:pathLst>
            </a:custGeom>
            <a:solidFill>
              <a:srgbClr val="F6CD46"/>
            </a:solidFill>
          </p:spPr>
          <p:txBody>
            <a:bodyPr/>
            <a:lstStyle/>
            <a:p>
              <a:pPr defTabSz="609630"/>
              <a:endParaRPr lang="en-US" sz="7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7378660-AF70-B5F2-0931-E84A96C5349E}"/>
                </a:ext>
              </a:extLst>
            </p:cNvPr>
            <p:cNvSpPr/>
            <p:nvPr/>
          </p:nvSpPr>
          <p:spPr>
            <a:xfrm>
              <a:off x="1163976" y="6438900"/>
              <a:ext cx="4472898" cy="251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defRPr/>
              </a:pPr>
              <a:r>
                <a:rPr lang="vi-VN" sz="24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P là trọng lượng của vật, đơn vị đo là niut</a:t>
              </a:r>
              <a:r>
                <a:rPr lang="en-US" sz="24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ơ</a:t>
              </a:r>
              <a:r>
                <a:rPr lang="vi-VN" sz="24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n (N).</a:t>
              </a:r>
              <a:endPara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22E2305-AF3C-6B10-4A74-C3F0BCC023C2}"/>
              </a:ext>
            </a:extLst>
          </p:cNvPr>
          <p:cNvGrpSpPr/>
          <p:nvPr/>
        </p:nvGrpSpPr>
        <p:grpSpPr>
          <a:xfrm>
            <a:off x="4080669" y="5021262"/>
            <a:ext cx="3825875" cy="1675843"/>
            <a:chOff x="1009650" y="6438900"/>
            <a:chExt cx="4781550" cy="2513765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22162961-0431-3A76-900E-27DE1B2B7DE4}"/>
                </a:ext>
              </a:extLst>
            </p:cNvPr>
            <p:cNvSpPr/>
            <p:nvPr/>
          </p:nvSpPr>
          <p:spPr>
            <a:xfrm>
              <a:off x="1009650" y="6438902"/>
              <a:ext cx="4781550" cy="2513763"/>
            </a:xfrm>
            <a:custGeom>
              <a:avLst/>
              <a:gdLst/>
              <a:ahLst/>
              <a:cxnLst/>
              <a:rect l="l" t="t" r="r" b="b"/>
              <a:pathLst>
                <a:path w="1879882" h="1339350">
                  <a:moveTo>
                    <a:pt x="21693" y="0"/>
                  </a:moveTo>
                  <a:lnTo>
                    <a:pt x="1858189" y="0"/>
                  </a:lnTo>
                  <a:cubicBezTo>
                    <a:pt x="1863942" y="0"/>
                    <a:pt x="1869460" y="2286"/>
                    <a:pt x="1873528" y="6354"/>
                  </a:cubicBezTo>
                  <a:cubicBezTo>
                    <a:pt x="1877597" y="10422"/>
                    <a:pt x="1879882" y="15940"/>
                    <a:pt x="1879882" y="21693"/>
                  </a:cubicBezTo>
                  <a:lnTo>
                    <a:pt x="1879882" y="1317657"/>
                  </a:lnTo>
                  <a:cubicBezTo>
                    <a:pt x="1879882" y="1329638"/>
                    <a:pt x="1870170" y="1339350"/>
                    <a:pt x="1858189" y="1339350"/>
                  </a:cubicBezTo>
                  <a:lnTo>
                    <a:pt x="21693" y="1339350"/>
                  </a:lnTo>
                  <a:cubicBezTo>
                    <a:pt x="9712" y="1339350"/>
                    <a:pt x="0" y="1329638"/>
                    <a:pt x="0" y="1317657"/>
                  </a:cubicBezTo>
                  <a:lnTo>
                    <a:pt x="0" y="21693"/>
                  </a:lnTo>
                  <a:cubicBezTo>
                    <a:pt x="0" y="9712"/>
                    <a:pt x="9712" y="0"/>
                    <a:pt x="21693" y="0"/>
                  </a:cubicBezTo>
                  <a:close/>
                </a:path>
              </a:pathLst>
            </a:custGeom>
            <a:solidFill>
              <a:srgbClr val="F6CD46"/>
            </a:solidFill>
          </p:spPr>
          <p:txBody>
            <a:bodyPr/>
            <a:lstStyle/>
            <a:p>
              <a:pPr defTabSz="609630"/>
              <a:endParaRPr lang="en-US" sz="7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F1FDE27D-95FC-96A2-BE95-0D891A5D6F8F}"/>
                </a:ext>
              </a:extLst>
            </p:cNvPr>
            <p:cNvSpPr/>
            <p:nvPr/>
          </p:nvSpPr>
          <p:spPr>
            <a:xfrm>
              <a:off x="1009650" y="6438900"/>
              <a:ext cx="4781550" cy="251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defRPr/>
              </a:pPr>
              <a:r>
                <a:rPr lang="vi-VN" sz="24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h là độ cao của vật so với vị trí chọn làm gốc, đơn vị đo là mét (m).</a:t>
              </a:r>
              <a:endPara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54A9EE0-A9E4-51DD-6269-231798C799CC}"/>
              </a:ext>
            </a:extLst>
          </p:cNvPr>
          <p:cNvGrpSpPr/>
          <p:nvPr/>
        </p:nvGrpSpPr>
        <p:grpSpPr>
          <a:xfrm>
            <a:off x="8225631" y="5021261"/>
            <a:ext cx="3387725" cy="1675844"/>
            <a:chOff x="1009649" y="6438898"/>
            <a:chExt cx="4710909" cy="2513767"/>
          </a:xfrm>
        </p:grpSpPr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xmlns="" id="{8ADA55B0-EEC3-57EA-EB02-C8B9EFD49592}"/>
                </a:ext>
              </a:extLst>
            </p:cNvPr>
            <p:cNvSpPr/>
            <p:nvPr/>
          </p:nvSpPr>
          <p:spPr>
            <a:xfrm>
              <a:off x="1009650" y="6438901"/>
              <a:ext cx="4710908" cy="2513764"/>
            </a:xfrm>
            <a:custGeom>
              <a:avLst/>
              <a:gdLst/>
              <a:ahLst/>
              <a:cxnLst/>
              <a:rect l="l" t="t" r="r" b="b"/>
              <a:pathLst>
                <a:path w="1879882" h="1339350">
                  <a:moveTo>
                    <a:pt x="21693" y="0"/>
                  </a:moveTo>
                  <a:lnTo>
                    <a:pt x="1858189" y="0"/>
                  </a:lnTo>
                  <a:cubicBezTo>
                    <a:pt x="1863942" y="0"/>
                    <a:pt x="1869460" y="2286"/>
                    <a:pt x="1873528" y="6354"/>
                  </a:cubicBezTo>
                  <a:cubicBezTo>
                    <a:pt x="1877597" y="10422"/>
                    <a:pt x="1879882" y="15940"/>
                    <a:pt x="1879882" y="21693"/>
                  </a:cubicBezTo>
                  <a:lnTo>
                    <a:pt x="1879882" y="1317657"/>
                  </a:lnTo>
                  <a:cubicBezTo>
                    <a:pt x="1879882" y="1329638"/>
                    <a:pt x="1870170" y="1339350"/>
                    <a:pt x="1858189" y="1339350"/>
                  </a:cubicBezTo>
                  <a:lnTo>
                    <a:pt x="21693" y="1339350"/>
                  </a:lnTo>
                  <a:cubicBezTo>
                    <a:pt x="9712" y="1339350"/>
                    <a:pt x="0" y="1329638"/>
                    <a:pt x="0" y="1317657"/>
                  </a:cubicBezTo>
                  <a:lnTo>
                    <a:pt x="0" y="21693"/>
                  </a:lnTo>
                  <a:cubicBezTo>
                    <a:pt x="0" y="9712"/>
                    <a:pt x="9712" y="0"/>
                    <a:pt x="21693" y="0"/>
                  </a:cubicBezTo>
                  <a:close/>
                </a:path>
              </a:pathLst>
            </a:custGeom>
            <a:solidFill>
              <a:srgbClr val="F6CD46"/>
            </a:solidFill>
          </p:spPr>
          <p:txBody>
            <a:bodyPr/>
            <a:lstStyle/>
            <a:p>
              <a:pPr defTabSz="609630"/>
              <a:endParaRPr lang="en-US" sz="7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6CE5503-6CFD-0CC8-2801-A648ACD831E6}"/>
                </a:ext>
              </a:extLst>
            </p:cNvPr>
            <p:cNvSpPr/>
            <p:nvPr/>
          </p:nvSpPr>
          <p:spPr>
            <a:xfrm>
              <a:off x="1009649" y="6438898"/>
              <a:ext cx="4710908" cy="251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W</a:t>
              </a:r>
              <a:r>
                <a:rPr lang="en-US" sz="2400" baseline="-250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là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thế</a:t>
              </a:r>
              <a:r>
                <a:rPr lang="en-US" sz="240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năng trọng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trường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vật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đơn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vị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đo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là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jun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(J).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903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8A9BFEF-A350-CFB7-30DA-4A71CA557838}"/>
              </a:ext>
            </a:extLst>
          </p:cNvPr>
          <p:cNvGrpSpPr/>
          <p:nvPr/>
        </p:nvGrpSpPr>
        <p:grpSpPr>
          <a:xfrm>
            <a:off x="2971135" y="1670480"/>
            <a:ext cx="5486400" cy="863600"/>
            <a:chOff x="990600" y="495300"/>
            <a:chExt cx="8229600" cy="1295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5778427-D567-FDB8-433F-B639C380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495300"/>
              <a:ext cx="1882523" cy="1295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5A31541-7B92-E6A4-5762-802A51BB0C1E}"/>
                </a:ext>
              </a:extLst>
            </p:cNvPr>
            <p:cNvSpPr txBox="1"/>
            <p:nvPr/>
          </p:nvSpPr>
          <p:spPr>
            <a:xfrm>
              <a:off x="3124200" y="758279"/>
              <a:ext cx="6096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800" b="1" dirty="0">
                  <a:latin typeface="UTM Avo"/>
                  <a:cs typeface="+mn-ea"/>
                  <a:sym typeface="+mn-lt"/>
                </a:rPr>
                <a:t>THẢO LUẬN CẶP ĐÔI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274608B6-A52C-868A-4394-FF510CE3032E}"/>
              </a:ext>
            </a:extLst>
          </p:cNvPr>
          <p:cNvSpPr/>
          <p:nvPr/>
        </p:nvSpPr>
        <p:spPr>
          <a:xfrm>
            <a:off x="316981" y="2782358"/>
            <a:ext cx="4362450" cy="713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Luyện tập 2 (SGK – tr15)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2680E0-8E1C-5735-65F3-8BA324E0F498}"/>
              </a:ext>
            </a:extLst>
          </p:cNvPr>
          <p:cNvGrpSpPr/>
          <p:nvPr/>
        </p:nvGrpSpPr>
        <p:grpSpPr>
          <a:xfrm>
            <a:off x="211364" y="3909377"/>
            <a:ext cx="5833846" cy="2796920"/>
            <a:chOff x="1004163" y="4185178"/>
            <a:chExt cx="4260064" cy="4195380"/>
          </a:xfrm>
        </p:grpSpPr>
        <p:sp>
          <p:nvSpPr>
            <p:cNvPr id="18" name="Folded Corner 17">
              <a:extLst>
                <a:ext uri="{FF2B5EF4-FFF2-40B4-BE49-F238E27FC236}">
                  <a16:creationId xmlns:a16="http://schemas.microsoft.com/office/drawing/2014/main" xmlns="" id="{58B96EB2-5B22-8E89-8833-1AF490AA2A7B}"/>
                </a:ext>
              </a:extLst>
            </p:cNvPr>
            <p:cNvSpPr/>
            <p:nvPr/>
          </p:nvSpPr>
          <p:spPr>
            <a:xfrm>
              <a:off x="1004163" y="4185178"/>
              <a:ext cx="4260064" cy="4195380"/>
            </a:xfrm>
            <a:prstGeom prst="foldedCorne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CC9E7B6-1A29-41D0-A9B0-765302C22CE4}"/>
                </a:ext>
              </a:extLst>
            </p:cNvPr>
            <p:cNvSpPr/>
            <p:nvPr/>
          </p:nvSpPr>
          <p:spPr>
            <a:xfrm>
              <a:off x="1081288" y="4185178"/>
              <a:ext cx="3941323" cy="4195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Trong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hình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1.4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trang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12),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kiện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hàng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được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người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công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nhân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đưa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lên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vị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trí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cao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1,2 m so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với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mặt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.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Tính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thế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năng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trọng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trường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của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kiện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hàng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ở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vị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trí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này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biết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rằng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</a:b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trọng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lượng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của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kiện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hàng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là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45 N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và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chọn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mặt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là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mốc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thế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năng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7371C34-6BFC-ED6E-8E44-90247999B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7657">
            <a:off x="8447802" y="3239442"/>
            <a:ext cx="1294505" cy="9443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798DB20-DA65-0ECB-32E5-E2994E4F6100}"/>
              </a:ext>
            </a:extLst>
          </p:cNvPr>
          <p:cNvSpPr/>
          <p:nvPr/>
        </p:nvSpPr>
        <p:spPr>
          <a:xfrm>
            <a:off x="9095055" y="4021963"/>
            <a:ext cx="3049846" cy="141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000" dirty="0" err="1">
                <a:latin typeface="UTM Avo"/>
                <a:cs typeface="+mn-ea"/>
                <a:sym typeface="+mn-lt"/>
              </a:rPr>
              <a:t>Thế</a:t>
            </a:r>
            <a:r>
              <a:rPr lang="en-US" sz="2000" dirty="0"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latin typeface="UTM Avo"/>
                <a:cs typeface="+mn-ea"/>
                <a:sym typeface="+mn-lt"/>
              </a:rPr>
              <a:t>trọng</a:t>
            </a:r>
            <a:r>
              <a:rPr lang="en-US" sz="2000" dirty="0"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latin typeface="UTM Avo"/>
                <a:cs typeface="+mn-ea"/>
                <a:sym typeface="+mn-lt"/>
              </a:rPr>
              <a:t>trường</a:t>
            </a:r>
            <a:r>
              <a:rPr lang="en-US" sz="2000" dirty="0"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000" dirty="0"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latin typeface="UTM Avo"/>
                <a:cs typeface="+mn-ea"/>
                <a:sym typeface="+mn-lt"/>
              </a:rPr>
              <a:t>kiện</a:t>
            </a:r>
            <a:r>
              <a:rPr lang="en-US" sz="2000" dirty="0"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latin typeface="UTM Avo"/>
                <a:cs typeface="+mn-ea"/>
                <a:sym typeface="+mn-lt"/>
              </a:rPr>
              <a:t>hàng</a:t>
            </a:r>
            <a:r>
              <a:rPr lang="en-US" sz="2000" dirty="0"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latin typeface="UTM Avo"/>
                <a:cs typeface="+mn-ea"/>
                <a:sym typeface="+mn-lt"/>
              </a:rPr>
              <a:t>này</a:t>
            </a:r>
            <a:r>
              <a:rPr lang="en-US" sz="2000" dirty="0"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latin typeface="UTM Avo"/>
                <a:cs typeface="+mn-ea"/>
                <a:sym typeface="+mn-lt"/>
              </a:rPr>
              <a:t>là</a:t>
            </a:r>
            <a:r>
              <a:rPr lang="en-US" sz="2000" dirty="0">
                <a:latin typeface="UTM Avo"/>
                <a:cs typeface="+mn-ea"/>
                <a:sym typeface="+mn-lt"/>
              </a:rPr>
              <a:t>:</a:t>
            </a:r>
          </a:p>
          <a:p>
            <a:pPr algn="just" defTabSz="609630">
              <a:lnSpc>
                <a:spcPct val="150000"/>
              </a:lnSpc>
            </a:pPr>
            <a:r>
              <a:rPr lang="en-US" sz="2000" dirty="0" err="1">
                <a:latin typeface="UTM Avo"/>
                <a:cs typeface="+mn-ea"/>
                <a:sym typeface="+mn-lt"/>
              </a:rPr>
              <a:t>W</a:t>
            </a:r>
            <a:r>
              <a:rPr lang="en-US" sz="2000" baseline="-25000" dirty="0" err="1">
                <a:latin typeface="UTM Avo"/>
                <a:cs typeface="+mn-ea"/>
                <a:sym typeface="+mn-lt"/>
              </a:rPr>
              <a:t>t</a:t>
            </a:r>
            <a:r>
              <a:rPr lang="en-US" sz="2000" dirty="0">
                <a:latin typeface="UTM Avo"/>
                <a:cs typeface="+mn-ea"/>
                <a:sym typeface="+mn-lt"/>
              </a:rPr>
              <a:t> = Ph = 45.1,2 = 54 J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6A1B499-5029-39E3-7567-B852CA40D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6456" y="1745464"/>
            <a:ext cx="711200" cy="1203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0272AC1-AFF3-D093-8685-5C98DF585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580" y="3909377"/>
            <a:ext cx="28984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5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xmlns="" id="{6F699A78-D3A4-74FE-3E32-E318DDFCA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2" y="3029740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20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2348A2C1-C0E0-D713-57A7-FA149536A6AB}"/>
              </a:ext>
            </a:extLst>
          </p:cNvPr>
          <p:cNvSpPr txBox="1"/>
          <p:nvPr/>
        </p:nvSpPr>
        <p:spPr>
          <a:xfrm>
            <a:off x="3047799" y="1836706"/>
            <a:ext cx="609640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200" b="1" dirty="0">
                <a:latin typeface="UTM Avo"/>
                <a:cs typeface="+mn-ea"/>
                <a:sym typeface="+mn-lt"/>
              </a:rPr>
              <a:t>III.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CD03C108-CB53-70EB-8968-DF0E26A919EF}"/>
              </a:ext>
            </a:extLst>
          </p:cNvPr>
          <p:cNvSpPr/>
          <p:nvPr/>
        </p:nvSpPr>
        <p:spPr>
          <a:xfrm>
            <a:off x="-3244592" y="1619707"/>
            <a:ext cx="5244586" cy="7104735"/>
          </a:xfrm>
          <a:custGeom>
            <a:avLst/>
            <a:gdLst/>
            <a:ahLst/>
            <a:cxnLst/>
            <a:rect l="l" t="t" r="r" b="b"/>
            <a:pathLst>
              <a:path w="7866879" h="10657102">
                <a:moveTo>
                  <a:pt x="0" y="0"/>
                </a:moveTo>
                <a:lnTo>
                  <a:pt x="7866878" y="0"/>
                </a:lnTo>
                <a:lnTo>
                  <a:pt x="7866878" y="10657102"/>
                </a:lnTo>
                <a:lnTo>
                  <a:pt x="0" y="10657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 dirty="0">
              <a:latin typeface="UTM Avo"/>
              <a:cs typeface="+mn-ea"/>
              <a:sym typeface="+mn-lt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BA9A2CD2-E721-D03D-E524-70C37837C9BD}"/>
              </a:ext>
            </a:extLst>
          </p:cNvPr>
          <p:cNvSpPr/>
          <p:nvPr/>
        </p:nvSpPr>
        <p:spPr>
          <a:xfrm>
            <a:off x="9963018" y="1619707"/>
            <a:ext cx="5244586" cy="7104735"/>
          </a:xfrm>
          <a:custGeom>
            <a:avLst/>
            <a:gdLst/>
            <a:ahLst/>
            <a:cxnLst/>
            <a:rect l="l" t="t" r="r" b="b"/>
            <a:pathLst>
              <a:path w="7866879" h="10657102">
                <a:moveTo>
                  <a:pt x="0" y="0"/>
                </a:moveTo>
                <a:lnTo>
                  <a:pt x="7866879" y="0"/>
                </a:lnTo>
                <a:lnTo>
                  <a:pt x="7866879" y="10657102"/>
                </a:lnTo>
                <a:lnTo>
                  <a:pt x="0" y="10657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xmlns="" id="{C696EEB6-A938-946A-6147-933A118A4745}"/>
              </a:ext>
            </a:extLst>
          </p:cNvPr>
          <p:cNvSpPr/>
          <p:nvPr/>
        </p:nvSpPr>
        <p:spPr>
          <a:xfrm>
            <a:off x="3414248" y="3325163"/>
            <a:ext cx="5385202" cy="2644383"/>
          </a:xfrm>
          <a:custGeom>
            <a:avLst/>
            <a:gdLst/>
            <a:ahLst/>
            <a:cxnLst/>
            <a:rect l="l" t="t" r="r" b="b"/>
            <a:pathLst>
              <a:path w="2127487" h="1044695">
                <a:moveTo>
                  <a:pt x="19168" y="0"/>
                </a:moveTo>
                <a:lnTo>
                  <a:pt x="2108319" y="0"/>
                </a:lnTo>
                <a:cubicBezTo>
                  <a:pt x="2113403" y="0"/>
                  <a:pt x="2118278" y="2020"/>
                  <a:pt x="2121873" y="5614"/>
                </a:cubicBezTo>
                <a:cubicBezTo>
                  <a:pt x="2125468" y="9209"/>
                  <a:pt x="2127487" y="14085"/>
                  <a:pt x="2127487" y="19168"/>
                </a:cubicBezTo>
                <a:lnTo>
                  <a:pt x="2127487" y="1025526"/>
                </a:lnTo>
                <a:cubicBezTo>
                  <a:pt x="2127487" y="1030610"/>
                  <a:pt x="2125468" y="1035486"/>
                  <a:pt x="2121873" y="1039080"/>
                </a:cubicBezTo>
                <a:cubicBezTo>
                  <a:pt x="2118278" y="1042675"/>
                  <a:pt x="2113403" y="1044695"/>
                  <a:pt x="2108319" y="1044695"/>
                </a:cubicBezTo>
                <a:lnTo>
                  <a:pt x="19168" y="1044695"/>
                </a:lnTo>
                <a:cubicBezTo>
                  <a:pt x="14085" y="1044695"/>
                  <a:pt x="9209" y="1042675"/>
                  <a:pt x="5614" y="1039080"/>
                </a:cubicBezTo>
                <a:cubicBezTo>
                  <a:pt x="2020" y="1035486"/>
                  <a:pt x="0" y="1030610"/>
                  <a:pt x="0" y="1025526"/>
                </a:cubicBezTo>
                <a:lnTo>
                  <a:pt x="0" y="19168"/>
                </a:lnTo>
                <a:cubicBezTo>
                  <a:pt x="0" y="14085"/>
                  <a:pt x="2020" y="9209"/>
                  <a:pt x="5614" y="5614"/>
                </a:cubicBezTo>
                <a:cubicBezTo>
                  <a:pt x="9209" y="2020"/>
                  <a:pt x="14085" y="0"/>
                  <a:pt x="19168" y="0"/>
                </a:cubicBezTo>
                <a:close/>
              </a:path>
            </a:pathLst>
          </a:custGeom>
          <a:solidFill>
            <a:srgbClr val="F6CD46"/>
          </a:solid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044C9898-9266-F7C2-3198-DBC4B7951B08}"/>
              </a:ext>
            </a:extLst>
          </p:cNvPr>
          <p:cNvSpPr/>
          <p:nvPr/>
        </p:nvSpPr>
        <p:spPr>
          <a:xfrm>
            <a:off x="2480460" y="4376790"/>
            <a:ext cx="497658" cy="525359"/>
          </a:xfrm>
          <a:custGeom>
            <a:avLst/>
            <a:gdLst/>
            <a:ahLst/>
            <a:cxnLst/>
            <a:rect l="l" t="t" r="r" b="b"/>
            <a:pathLst>
              <a:path w="746487" h="788039">
                <a:moveTo>
                  <a:pt x="0" y="0"/>
                </a:moveTo>
                <a:lnTo>
                  <a:pt x="746487" y="0"/>
                </a:lnTo>
                <a:lnTo>
                  <a:pt x="746487" y="788038"/>
                </a:lnTo>
                <a:lnTo>
                  <a:pt x="0" y="788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xmlns="" id="{2603FA84-4635-174E-BA85-461E8F0B9533}"/>
              </a:ext>
            </a:extLst>
          </p:cNvPr>
          <p:cNvSpPr/>
          <p:nvPr/>
        </p:nvSpPr>
        <p:spPr>
          <a:xfrm>
            <a:off x="9234910" y="4342399"/>
            <a:ext cx="497658" cy="525359"/>
          </a:xfrm>
          <a:custGeom>
            <a:avLst/>
            <a:gdLst/>
            <a:ahLst/>
            <a:cxnLst/>
            <a:rect l="l" t="t" r="r" b="b"/>
            <a:pathLst>
              <a:path w="746487" h="788039">
                <a:moveTo>
                  <a:pt x="0" y="0"/>
                </a:moveTo>
                <a:lnTo>
                  <a:pt x="746487" y="0"/>
                </a:lnTo>
                <a:lnTo>
                  <a:pt x="746487" y="788038"/>
                </a:lnTo>
                <a:lnTo>
                  <a:pt x="0" y="788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561E11-245E-1A4D-F6C4-54EE72410BFF}"/>
              </a:ext>
            </a:extLst>
          </p:cNvPr>
          <p:cNvSpPr txBox="1"/>
          <p:nvPr/>
        </p:nvSpPr>
        <p:spPr>
          <a:xfrm>
            <a:off x="3651893" y="4117027"/>
            <a:ext cx="4888214" cy="97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b="1" dirty="0">
                <a:latin typeface="UTM Avo"/>
                <a:cs typeface="+mn-ea"/>
                <a:sym typeface="+mn-lt"/>
              </a:rPr>
              <a:t>CƠ NĂNG</a:t>
            </a:r>
          </a:p>
        </p:txBody>
      </p:sp>
    </p:spTree>
    <p:extLst>
      <p:ext uri="{BB962C8B-B14F-4D97-AF65-F5344CB8AC3E}">
        <p14:creationId xmlns:p14="http://schemas.microsoft.com/office/powerpoint/2010/main" val="323962650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03562D-1DF3-95C0-19E1-407B3DDEED3A}"/>
              </a:ext>
            </a:extLst>
          </p:cNvPr>
          <p:cNvSpPr txBox="1"/>
          <p:nvPr/>
        </p:nvSpPr>
        <p:spPr>
          <a:xfrm>
            <a:off x="0" y="1543193"/>
            <a:ext cx="12192000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1. </a:t>
            </a:r>
            <a:r>
              <a:rPr lang="en-US" sz="2800" b="1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nghĩa</a:t>
            </a:r>
            <a:r>
              <a:rPr lang="en-US" sz="2800" b="1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cơ</a:t>
            </a:r>
            <a:r>
              <a:rPr lang="en-US" sz="2800" b="1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endParaRPr lang="en-US" sz="2800" b="1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0B4291E-FA83-3FB2-2132-576F0546B539}"/>
              </a:ext>
            </a:extLst>
          </p:cNvPr>
          <p:cNvGrpSpPr/>
          <p:nvPr/>
        </p:nvGrpSpPr>
        <p:grpSpPr>
          <a:xfrm>
            <a:off x="711199" y="2193875"/>
            <a:ext cx="10769600" cy="1121846"/>
            <a:chOff x="990600" y="1272177"/>
            <a:chExt cx="16154400" cy="1682769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43598FD7-F7B2-64DC-434E-002E4868B753}"/>
                </a:ext>
              </a:extLst>
            </p:cNvPr>
            <p:cNvSpPr/>
            <p:nvPr/>
          </p:nvSpPr>
          <p:spPr>
            <a:xfrm>
              <a:off x="990600" y="1360473"/>
              <a:ext cx="1181100" cy="1235138"/>
            </a:xfrm>
            <a:custGeom>
              <a:avLst/>
              <a:gdLst/>
              <a:ahLst/>
              <a:cxnLst/>
              <a:rect l="l" t="t" r="r" b="b"/>
              <a:pathLst>
                <a:path w="3934778" h="4114800">
                  <a:moveTo>
                    <a:pt x="0" y="0"/>
                  </a:moveTo>
                  <a:lnTo>
                    <a:pt x="3934777" y="0"/>
                  </a:lnTo>
                  <a:lnTo>
                    <a:pt x="393477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7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C6B2C8B-4B5D-6C8A-C02C-B32CE7ED2B94}"/>
                </a:ext>
              </a:extLst>
            </p:cNvPr>
            <p:cNvSpPr txBox="1"/>
            <p:nvPr/>
          </p:nvSpPr>
          <p:spPr>
            <a:xfrm>
              <a:off x="2362200" y="1272177"/>
              <a:ext cx="14782800" cy="1682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quá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trình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bạn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nhỏ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chơi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xích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đu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động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năng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b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</a:b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thế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năng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bạn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thay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đổi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như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thế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nào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?</a:t>
              </a:r>
              <a:endPara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27ACC44-968E-C544-5F59-17B793134277}"/>
              </a:ext>
            </a:extLst>
          </p:cNvPr>
          <p:cNvGrpSpPr/>
          <p:nvPr/>
        </p:nvGrpSpPr>
        <p:grpSpPr>
          <a:xfrm>
            <a:off x="3961617" y="3425351"/>
            <a:ext cx="4268765" cy="3255835"/>
            <a:chOff x="4648200" y="3695700"/>
            <a:chExt cx="7568627" cy="57726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D40C6E5-7ED1-DC2C-2688-4D3986C2D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124"/>
            <a:stretch/>
          </p:blipFill>
          <p:spPr>
            <a:xfrm>
              <a:off x="4648200" y="3695700"/>
              <a:ext cx="7568627" cy="4953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6F21111-34E7-DE01-AF4F-3AF54670F6F4}"/>
                </a:ext>
              </a:extLst>
            </p:cNvPr>
            <p:cNvSpPr txBox="1"/>
            <p:nvPr/>
          </p:nvSpPr>
          <p:spPr>
            <a:xfrm>
              <a:off x="5462533" y="8843077"/>
              <a:ext cx="5069349" cy="625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2400" i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Hình 2.3 Trò chơi xích đu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398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FF9F559B-0FF1-428D-867D-371EC08992C2}"/>
              </a:ext>
            </a:extLst>
          </p:cNvPr>
          <p:cNvSpPr/>
          <p:nvPr/>
        </p:nvSpPr>
        <p:spPr>
          <a:xfrm>
            <a:off x="616613" y="1676931"/>
            <a:ext cx="4192427" cy="541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Câu hỏi 4 (SGK – tr15)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EFFF19-7610-E341-6380-61DB658E2D81}"/>
              </a:ext>
            </a:extLst>
          </p:cNvPr>
          <p:cNvSpPr/>
          <p:nvPr/>
        </p:nvSpPr>
        <p:spPr>
          <a:xfrm>
            <a:off x="1028261" y="2215807"/>
            <a:ext cx="10577755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Khi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trí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trí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C,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dần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giảm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dần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24A4CD0-B031-FDDB-CB29-130015918524}"/>
              </a:ext>
            </a:extLst>
          </p:cNvPr>
          <p:cNvGrpSpPr/>
          <p:nvPr/>
        </p:nvGrpSpPr>
        <p:grpSpPr>
          <a:xfrm>
            <a:off x="178410" y="3459856"/>
            <a:ext cx="2355563" cy="1128451"/>
            <a:chOff x="192536" y="4257"/>
            <a:chExt cx="2646045" cy="12676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80A3111-8F14-C1CE-57B0-D11654028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83527">
              <a:off x="192536" y="4257"/>
              <a:ext cx="2646045" cy="126761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5513C2B-DEEB-3A55-AFA6-DA26D8A689C3}"/>
                </a:ext>
              </a:extLst>
            </p:cNvPr>
            <p:cNvSpPr txBox="1"/>
            <p:nvPr/>
          </p:nvSpPr>
          <p:spPr>
            <a:xfrm rot="21180831">
              <a:off x="678158" y="378762"/>
              <a:ext cx="1674799" cy="51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400" b="1" dirty="0" err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2E5551-229C-F492-7E14-EAAAAC84CB07}"/>
              </a:ext>
            </a:extLst>
          </p:cNvPr>
          <p:cNvSpPr/>
          <p:nvPr/>
        </p:nvSpPr>
        <p:spPr>
          <a:xfrm>
            <a:off x="2998582" y="3763093"/>
            <a:ext cx="7620000" cy="63958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Khi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xích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đu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vị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trí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B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0C81667-956A-58B2-D333-D0BBEF937118}"/>
              </a:ext>
            </a:extLst>
          </p:cNvPr>
          <p:cNvSpPr/>
          <p:nvPr/>
        </p:nvSpPr>
        <p:spPr>
          <a:xfrm>
            <a:off x="1044823" y="5253555"/>
            <a:ext cx="5558071" cy="134021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cao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tăng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dần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nên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thế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trọng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tăng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dần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BDB5AC6-AF08-4573-7311-FEC411ABC8AA}"/>
              </a:ext>
            </a:extLst>
          </p:cNvPr>
          <p:cNvSpPr/>
          <p:nvPr/>
        </p:nvSpPr>
        <p:spPr>
          <a:xfrm>
            <a:off x="6907695" y="5253555"/>
            <a:ext cx="4775199" cy="134021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tốc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giảm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dần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nên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giảm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dần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.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xmlns="" id="{E2753139-8725-6B8B-434F-2BF490ABBAB9}"/>
              </a:ext>
            </a:extLst>
          </p:cNvPr>
          <p:cNvSpPr/>
          <p:nvPr/>
        </p:nvSpPr>
        <p:spPr>
          <a:xfrm rot="5400000">
            <a:off x="6376783" y="1999866"/>
            <a:ext cx="863599" cy="5643776"/>
          </a:xfrm>
          <a:prstGeom prst="leftBrac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7219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2AF36B-C519-D51F-C12A-B7F18938ADE9}"/>
              </a:ext>
            </a:extLst>
          </p:cNvPr>
          <p:cNvSpPr/>
          <p:nvPr/>
        </p:nvSpPr>
        <p:spPr>
          <a:xfrm>
            <a:off x="1236808" y="2617788"/>
            <a:ext cx="9962301" cy="3811587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1905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05140A2-2BA1-3769-6DB1-B984ED00C7F2}"/>
              </a:ext>
            </a:extLst>
          </p:cNvPr>
          <p:cNvGrpSpPr/>
          <p:nvPr/>
        </p:nvGrpSpPr>
        <p:grpSpPr>
          <a:xfrm>
            <a:off x="450057" y="1647809"/>
            <a:ext cx="3199115" cy="1554179"/>
            <a:chOff x="570941" y="332462"/>
            <a:chExt cx="2224095" cy="10804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4364F41-B215-AB47-0CDA-7A37A7D48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941" y="332462"/>
              <a:ext cx="2224095" cy="10804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4EC49A4-BAC1-29EC-2FAB-69841DC251B9}"/>
                </a:ext>
              </a:extLst>
            </p:cNvPr>
            <p:cNvSpPr txBox="1"/>
            <p:nvPr/>
          </p:nvSpPr>
          <p:spPr>
            <a:xfrm>
              <a:off x="719238" y="662342"/>
              <a:ext cx="1749778" cy="363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800" b="1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GHI NHỚ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055F306-44D0-9196-CD16-1F899CC865E3}"/>
              </a:ext>
            </a:extLst>
          </p:cNvPr>
          <p:cNvSpPr/>
          <p:nvPr/>
        </p:nvSpPr>
        <p:spPr>
          <a:xfrm>
            <a:off x="1555358" y="3222055"/>
            <a:ext cx="9081283" cy="2790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Khi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ở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</a:t>
            </a:r>
          </a:p>
          <a:p>
            <a:pPr marL="381019" indent="-381019" algn="just" defTabSz="6096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Ở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trí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cơ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kí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W</a:t>
            </a:r>
          </a:p>
          <a:p>
            <a:pPr algn="ctr" defTabSz="60963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/>
                <a:cs typeface="+mn-ea"/>
                <a:sym typeface="+mn-lt"/>
              </a:rPr>
              <a:t>W = </a:t>
            </a:r>
            <a:r>
              <a:rPr lang="en-US" sz="2400" b="1" dirty="0" err="1">
                <a:solidFill>
                  <a:srgbClr val="FF0000"/>
                </a:solidFill>
                <a:latin typeface="UTM Avo"/>
                <a:cs typeface="+mn-ea"/>
                <a:sym typeface="+mn-lt"/>
              </a:rPr>
              <a:t>W</a:t>
            </a:r>
            <a:r>
              <a:rPr lang="en-US" sz="2400" b="1" baseline="-25000" dirty="0" err="1">
                <a:solidFill>
                  <a:srgbClr val="FF0000"/>
                </a:solidFill>
                <a:latin typeface="UTM Avo"/>
                <a:cs typeface="+mn-ea"/>
                <a:sym typeface="+mn-lt"/>
              </a:rPr>
              <a:t>đ</a:t>
            </a:r>
            <a:r>
              <a:rPr lang="en-US" sz="2400" b="1" baseline="-25000" dirty="0">
                <a:solidFill>
                  <a:srgbClr val="FF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UTM Avo"/>
                <a:cs typeface="+mn-ea"/>
                <a:sym typeface="+mn-lt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UTM Avo"/>
                <a:cs typeface="+mn-ea"/>
                <a:sym typeface="+mn-lt"/>
              </a:rPr>
              <a:t>W</a:t>
            </a:r>
            <a:r>
              <a:rPr lang="en-US" sz="2400" b="1" baseline="-25000" dirty="0" err="1">
                <a:solidFill>
                  <a:srgbClr val="FF0000"/>
                </a:solidFill>
                <a:latin typeface="UTM Avo"/>
                <a:cs typeface="+mn-ea"/>
                <a:sym typeface="+mn-lt"/>
              </a:rPr>
              <a:t>t</a:t>
            </a:r>
            <a:endParaRPr lang="en-US" sz="2400" b="1" dirty="0">
              <a:solidFill>
                <a:srgbClr val="FF0000"/>
              </a:solidFill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4989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D892E8-666E-A73F-F7D8-F3ED864053DD}"/>
              </a:ext>
            </a:extLst>
          </p:cNvPr>
          <p:cNvSpPr/>
          <p:nvPr/>
        </p:nvSpPr>
        <p:spPr>
          <a:xfrm>
            <a:off x="1236808" y="2617788"/>
            <a:ext cx="9962301" cy="3811587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1905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0C7CB4-5DF8-C317-CCAE-BF3837EEBDCA}"/>
              </a:ext>
            </a:extLst>
          </p:cNvPr>
          <p:cNvGrpSpPr/>
          <p:nvPr/>
        </p:nvGrpSpPr>
        <p:grpSpPr>
          <a:xfrm>
            <a:off x="450057" y="1647809"/>
            <a:ext cx="3199115" cy="1554179"/>
            <a:chOff x="570941" y="332462"/>
            <a:chExt cx="2224095" cy="10804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5A55E4A-C2D2-4228-C6A8-2227DBD8D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941" y="332462"/>
              <a:ext cx="2224095" cy="108049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5EDB8B4-D0BF-8249-EDE2-E5E3690F21F5}"/>
                </a:ext>
              </a:extLst>
            </p:cNvPr>
            <p:cNvSpPr txBox="1"/>
            <p:nvPr/>
          </p:nvSpPr>
          <p:spPr>
            <a:xfrm>
              <a:off x="719238" y="662342"/>
              <a:ext cx="1749778" cy="363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800" b="1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GHI NHỚ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49BA29-8346-55FC-7FFF-BEF837555D35}"/>
              </a:ext>
            </a:extLst>
          </p:cNvPr>
          <p:cNvSpPr/>
          <p:nvPr/>
        </p:nvSpPr>
        <p:spPr>
          <a:xfrm>
            <a:off x="1396083" y="3201988"/>
            <a:ext cx="9399834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lvl="0" indent="-381019" algn="just" defTabSz="6096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ngược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bỏ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hao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phí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quá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trình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đổi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tức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cơ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bảo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toàn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671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xmlns="" id="{228B529A-05D4-702A-15B4-B34F504F39AF}"/>
              </a:ext>
            </a:extLst>
          </p:cNvPr>
          <p:cNvSpPr/>
          <p:nvPr/>
        </p:nvSpPr>
        <p:spPr>
          <a:xfrm>
            <a:off x="478314" y="1604811"/>
            <a:ext cx="11155680" cy="1714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3 (SGK – tr16):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rằng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vị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trí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B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2.3)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90 J.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cơ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vị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trí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hợp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8855D52-E154-F24E-B059-708DA0557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0" r="8824"/>
          <a:stretch/>
        </p:blipFill>
        <p:spPr>
          <a:xfrm>
            <a:off x="686594" y="4448997"/>
            <a:ext cx="3093590" cy="23328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00E296-A715-CF8F-9BC8-2D3F0415EC81}"/>
              </a:ext>
            </a:extLst>
          </p:cNvPr>
          <p:cNvSpPr txBox="1"/>
          <p:nvPr/>
        </p:nvSpPr>
        <p:spPr>
          <a:xfrm>
            <a:off x="558006" y="3271183"/>
            <a:ext cx="11075988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mốc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. Khi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B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150 J.</a:t>
            </a:r>
            <a:endParaRPr lang="en-US" sz="24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CAF7AA-1A8C-4564-5B4F-773FEBC66C5F}"/>
              </a:ext>
            </a:extLst>
          </p:cNvPr>
          <p:cNvSpPr txBox="1"/>
          <p:nvPr/>
        </p:nvSpPr>
        <p:spPr>
          <a:xfrm>
            <a:off x="4682502" y="5121035"/>
            <a:ext cx="6451600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B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mốc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.</a:t>
            </a:r>
            <a:endParaRPr lang="en-US" sz="24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158C953-3DAB-E417-5EDC-51D9E459D39F}"/>
              </a:ext>
            </a:extLst>
          </p:cNvPr>
          <p:cNvGrpSpPr/>
          <p:nvPr/>
        </p:nvGrpSpPr>
        <p:grpSpPr>
          <a:xfrm>
            <a:off x="4223788" y="4212052"/>
            <a:ext cx="6328166" cy="908983"/>
            <a:chOff x="7772400" y="5641971"/>
            <a:chExt cx="9492249" cy="13634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FFC279E-596A-F3E4-D928-8F1F4D219194}"/>
                </a:ext>
              </a:extLst>
            </p:cNvPr>
            <p:cNvSpPr/>
            <p:nvPr/>
          </p:nvSpPr>
          <p:spPr>
            <a:xfrm>
              <a:off x="8460471" y="5641971"/>
              <a:ext cx="8804178" cy="1363475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25400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W =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W</a:t>
              </a:r>
              <a:r>
                <a:rPr kumimoji="0" lang="en-US" sz="2400" b="0" i="0" u="none" strike="noStrike" kern="0" cap="none" spc="0" normalizeH="0" baseline="-2500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+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W</a:t>
              </a:r>
              <a:r>
                <a:rPr kumimoji="0" lang="en-US" sz="2400" b="0" i="0" u="none" strike="noStrike" kern="0" cap="none" spc="0" normalizeH="0" baseline="-2500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= 90 + 150 = 240 J</a:t>
              </a:r>
            </a:p>
          </p:txBody>
        </p:sp>
        <p:sp>
          <p:nvSpPr>
            <p:cNvPr id="23" name="Arrow: Right 24">
              <a:extLst>
                <a:ext uri="{FF2B5EF4-FFF2-40B4-BE49-F238E27FC236}">
                  <a16:creationId xmlns:a16="http://schemas.microsoft.com/office/drawing/2014/main" xmlns="" id="{67638343-C2C9-8A87-8960-8E2D5756F6CE}"/>
                </a:ext>
              </a:extLst>
            </p:cNvPr>
            <p:cNvSpPr/>
            <p:nvPr/>
          </p:nvSpPr>
          <p:spPr>
            <a:xfrm>
              <a:off x="7772400" y="6134100"/>
              <a:ext cx="533400" cy="609601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EF3FD72-DAC3-9A27-C0ED-F1261BDBFE92}"/>
              </a:ext>
            </a:extLst>
          </p:cNvPr>
          <p:cNvGrpSpPr/>
          <p:nvPr/>
        </p:nvGrpSpPr>
        <p:grpSpPr>
          <a:xfrm>
            <a:off x="4223788" y="5872885"/>
            <a:ext cx="6338326" cy="908983"/>
            <a:chOff x="7772400" y="8466383"/>
            <a:chExt cx="9507489" cy="13634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CA1DD92-5671-9A5D-1261-75B5C7018568}"/>
                </a:ext>
              </a:extLst>
            </p:cNvPr>
            <p:cNvSpPr/>
            <p:nvPr/>
          </p:nvSpPr>
          <p:spPr>
            <a:xfrm>
              <a:off x="8475711" y="8466383"/>
              <a:ext cx="8804178" cy="1363475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25400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W =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W</a:t>
              </a:r>
              <a:r>
                <a:rPr kumimoji="0" lang="en-US" sz="2400" b="0" i="0" u="none" strike="noStrike" kern="0" cap="none" spc="0" normalizeH="0" baseline="-25000" noProof="0" dirty="0" err="1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cs typeface="+mn-ea"/>
                  <a:sym typeface="+mn-lt"/>
                </a:rPr>
                <a:t> = 90 J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xmlns="" id="{BCBB5AA0-34ED-FD5C-76D3-B76DC918E710}"/>
                </a:ext>
              </a:extLst>
            </p:cNvPr>
            <p:cNvSpPr/>
            <p:nvPr/>
          </p:nvSpPr>
          <p:spPr>
            <a:xfrm>
              <a:off x="7772400" y="8843319"/>
              <a:ext cx="533400" cy="609601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603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F5BC5470-E95F-B9D0-27D9-A0E459DE2FE4}"/>
              </a:ext>
            </a:extLst>
          </p:cNvPr>
          <p:cNvSpPr/>
          <p:nvPr/>
        </p:nvSpPr>
        <p:spPr>
          <a:xfrm>
            <a:off x="277257" y="1627187"/>
            <a:ext cx="11637486" cy="11763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4 (SGK – tr16):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Phân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sự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hóa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</a:b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chơi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cầu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trượt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2.4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hợp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+mn-ea"/>
                <a:sym typeface="+mn-lt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AFCC30-C00B-A9AE-FCB2-5F527CB67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/>
          <a:stretch/>
        </p:blipFill>
        <p:spPr>
          <a:xfrm>
            <a:off x="277257" y="3097744"/>
            <a:ext cx="4769440" cy="34817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4DB7008-8C38-4795-6BA8-8625F20F45FB}"/>
              </a:ext>
            </a:extLst>
          </p:cNvPr>
          <p:cNvGrpSpPr/>
          <p:nvPr/>
        </p:nvGrpSpPr>
        <p:grpSpPr>
          <a:xfrm>
            <a:off x="5487194" y="2977120"/>
            <a:ext cx="6096000" cy="3596160"/>
            <a:chOff x="8077200" y="3930534"/>
            <a:chExt cx="9144000" cy="53942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FEF5C34-BF69-DE77-7C04-2D28EEB2E256}"/>
                </a:ext>
              </a:extLst>
            </p:cNvPr>
            <p:cNvSpPr txBox="1"/>
            <p:nvPr/>
          </p:nvSpPr>
          <p:spPr>
            <a:xfrm>
              <a:off x="8077200" y="5883833"/>
              <a:ext cx="9144000" cy="344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</a:pPr>
              <a:r>
                <a:rPr lang="en-US" sz="2400" dirty="0">
                  <a:latin typeface="UTM Avo"/>
                  <a:cs typeface="+mn-ea"/>
                  <a:sym typeface="+mn-lt"/>
                </a:rPr>
                <a:t>a)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Bỏ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qua ma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sát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của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mặt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cầu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trượt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và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lực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cản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không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khí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.</a:t>
              </a:r>
            </a:p>
            <a:p>
              <a:pPr algn="just" defTabSz="609630">
                <a:lnSpc>
                  <a:spcPct val="150000"/>
                </a:lnSpc>
                <a:spcAft>
                  <a:spcPts val="533"/>
                </a:spcAft>
              </a:pPr>
              <a:r>
                <a:rPr lang="en-US" sz="2400" dirty="0">
                  <a:latin typeface="UTM Avo"/>
                  <a:cs typeface="+mn-ea"/>
                  <a:sym typeface="+mn-lt"/>
                </a:rPr>
                <a:t>b)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Lực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ma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sát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giữa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bạn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nhỏ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và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br>
                <a:rPr lang="en-US" sz="2400" dirty="0">
                  <a:latin typeface="UTM Avo"/>
                  <a:cs typeface="+mn-ea"/>
                  <a:sym typeface="+mn-lt"/>
                </a:rPr>
              </a:br>
              <a:r>
                <a:rPr lang="en-US" sz="2400" dirty="0" err="1">
                  <a:latin typeface="UTM Avo"/>
                  <a:cs typeface="+mn-ea"/>
                  <a:sym typeface="+mn-lt"/>
                </a:rPr>
                <a:t>cầu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trượt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có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giá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trị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đáng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latin typeface="UTM Avo"/>
                  <a:cs typeface="+mn-ea"/>
                  <a:sym typeface="+mn-lt"/>
                </a:rPr>
                <a:t>kể</a:t>
              </a:r>
              <a:r>
                <a:rPr lang="en-US" sz="2400" dirty="0">
                  <a:latin typeface="UTM Avo"/>
                  <a:cs typeface="+mn-ea"/>
                  <a:sym typeface="+mn-lt"/>
                </a:rPr>
                <a:t>.</a:t>
              </a:r>
            </a:p>
          </p:txBody>
        </p:sp>
        <p:pic>
          <p:nvPicPr>
            <p:cNvPr id="11" name="Picture 35">
              <a:extLst>
                <a:ext uri="{FF2B5EF4-FFF2-40B4-BE49-F238E27FC236}">
                  <a16:creationId xmlns:a16="http://schemas.microsoft.com/office/drawing/2014/main" xmlns="" id="{F764A055-3467-6331-7323-7DEBFF448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270430" y="3930534"/>
              <a:ext cx="3733800" cy="1968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2248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A62A12-5C0B-282B-BD55-518005768C7D}"/>
              </a:ext>
            </a:extLst>
          </p:cNvPr>
          <p:cNvSpPr txBox="1"/>
          <p:nvPr/>
        </p:nvSpPr>
        <p:spPr>
          <a:xfrm>
            <a:off x="4592320" y="1694108"/>
            <a:ext cx="7263022" cy="2559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</a:pPr>
            <a:r>
              <a:rPr lang="en-US" sz="2200" dirty="0">
                <a:latin typeface="UTM Avo"/>
                <a:cs typeface="+mn-ea"/>
                <a:sym typeface="+mn-lt"/>
              </a:rPr>
              <a:t>a) Khi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bỏ</a:t>
            </a:r>
            <a:r>
              <a:rPr lang="en-US" sz="2200" dirty="0">
                <a:latin typeface="UTM Avo"/>
                <a:cs typeface="+mn-ea"/>
                <a:sym typeface="+mn-lt"/>
              </a:rPr>
              <a:t> qua ma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sát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mặt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cầu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trượt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và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lực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cản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không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khí</a:t>
            </a:r>
            <a:r>
              <a:rPr lang="en-US" sz="2200" dirty="0">
                <a:latin typeface="UTM Avo"/>
                <a:cs typeface="+mn-ea"/>
                <a:sym typeface="+mn-lt"/>
              </a:rPr>
              <a:t>,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ở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đỉnh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cầu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trượt</a:t>
            </a:r>
            <a:r>
              <a:rPr lang="en-US" sz="2200" dirty="0">
                <a:latin typeface="UTM Avo"/>
                <a:cs typeface="+mn-ea"/>
                <a:sym typeface="+mn-lt"/>
              </a:rPr>
              <a:t>,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bạn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nhỏ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có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thế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lớn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nhất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và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động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bằng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không</a:t>
            </a:r>
            <a:r>
              <a:rPr lang="en-US" sz="2200" dirty="0">
                <a:latin typeface="UTM Avo"/>
                <a:cs typeface="+mn-ea"/>
                <a:sym typeface="+mn-lt"/>
              </a:rPr>
              <a:t>. Khi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trượt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xuống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chân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cầu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trượt</a:t>
            </a:r>
            <a:r>
              <a:rPr lang="en-US" sz="2200" dirty="0">
                <a:latin typeface="UTM Avo"/>
                <a:cs typeface="+mn-ea"/>
                <a:sym typeface="+mn-lt"/>
              </a:rPr>
              <a:t>,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toàn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bộ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thể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đó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chuyển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hoá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thành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động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200" dirty="0">
                <a:latin typeface="UTM Avo"/>
                <a:cs typeface="+mn-ea"/>
                <a:sym typeface="+mn-lt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004AC9-A805-C8E6-6E64-A84D33D3A4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73881"/>
            <a:ext cx="3703746" cy="3399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B3C1240-6C7D-A6E8-6EE5-076D11A54EB1}"/>
              </a:ext>
            </a:extLst>
          </p:cNvPr>
          <p:cNvSpPr txBox="1"/>
          <p:nvPr/>
        </p:nvSpPr>
        <p:spPr>
          <a:xfrm>
            <a:off x="4592320" y="4194129"/>
            <a:ext cx="7263022" cy="2559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</a:pPr>
            <a:r>
              <a:rPr lang="en-US" sz="2200" dirty="0">
                <a:latin typeface="UTM Avo"/>
                <a:cs typeface="+mn-ea"/>
                <a:sym typeface="+mn-lt"/>
              </a:rPr>
              <a:t>b) Khi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lực</a:t>
            </a:r>
            <a:r>
              <a:rPr lang="en-US" sz="2200" dirty="0">
                <a:latin typeface="UTM Avo"/>
                <a:cs typeface="+mn-ea"/>
                <a:sym typeface="+mn-lt"/>
              </a:rPr>
              <a:t> ma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sát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giữa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bạn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nhỏ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và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cầu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trượt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br>
              <a:rPr lang="en-US" sz="2200" dirty="0">
                <a:latin typeface="UTM Avo"/>
                <a:cs typeface="+mn-ea"/>
                <a:sym typeface="+mn-lt"/>
              </a:rPr>
            </a:br>
            <a:r>
              <a:rPr lang="en-US" sz="2200" dirty="0" err="1">
                <a:latin typeface="UTM Avo"/>
                <a:cs typeface="+mn-ea"/>
                <a:sym typeface="+mn-lt"/>
              </a:rPr>
              <a:t>đáng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kể</a:t>
            </a:r>
            <a:r>
              <a:rPr lang="en-US" sz="2200" dirty="0">
                <a:latin typeface="UTM Avo"/>
                <a:cs typeface="+mn-ea"/>
                <a:sym typeface="+mn-lt"/>
              </a:rPr>
              <a:t>,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thể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bạn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nhỏ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ở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đỉnh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cầu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trượt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chuyển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hoá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một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phần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thành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động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br>
              <a:rPr lang="en-US" sz="2200" dirty="0">
                <a:latin typeface="UTM Avo"/>
                <a:cs typeface="+mn-ea"/>
                <a:sym typeface="+mn-lt"/>
              </a:rPr>
            </a:br>
            <a:r>
              <a:rPr lang="en-US" sz="2200" dirty="0" err="1">
                <a:latin typeface="UTM Avo"/>
                <a:cs typeface="+mn-ea"/>
                <a:sym typeface="+mn-lt"/>
              </a:rPr>
              <a:t>bạn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nhỏ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ở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chân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cầu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trượt</a:t>
            </a:r>
            <a:r>
              <a:rPr lang="en-US" sz="2200" dirty="0">
                <a:latin typeface="UTM Avo"/>
                <a:cs typeface="+mn-ea"/>
                <a:sym typeface="+mn-lt"/>
              </a:rPr>
              <a:t>,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phần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còn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lại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chuyển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hoá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thành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lượng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nhiệt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truyền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vào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môi</a:t>
            </a:r>
            <a:r>
              <a:rPr lang="en-US" sz="2200" dirty="0"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latin typeface="UTM Avo"/>
                <a:cs typeface="+mn-ea"/>
                <a:sym typeface="+mn-lt"/>
              </a:rPr>
              <a:t>trường</a:t>
            </a:r>
            <a:r>
              <a:rPr lang="en-US" sz="2200" dirty="0">
                <a:latin typeface="UTM Avo"/>
                <a:cs typeface="+mn-ea"/>
                <a:sym typeface="+mn-lt"/>
              </a:rPr>
              <a:t>.</a:t>
            </a:r>
          </a:p>
        </p:txBody>
      </p:sp>
      <p:cxnSp>
        <p:nvCxnSpPr>
          <p:cNvPr id="18" name="Connector: Elbow 33">
            <a:extLst>
              <a:ext uri="{FF2B5EF4-FFF2-40B4-BE49-F238E27FC236}">
                <a16:creationId xmlns:a16="http://schemas.microsoft.com/office/drawing/2014/main" xmlns="" id="{6AEAD2E7-DA88-85CA-DFD8-FB6B3CDA7EAE}"/>
              </a:ext>
            </a:extLst>
          </p:cNvPr>
          <p:cNvCxnSpPr/>
          <p:nvPr/>
        </p:nvCxnSpPr>
        <p:spPr>
          <a:xfrm flipV="1">
            <a:off x="2824480" y="3325813"/>
            <a:ext cx="1767840" cy="660400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19" name="Connector: Elbow 35">
            <a:extLst>
              <a:ext uri="{FF2B5EF4-FFF2-40B4-BE49-F238E27FC236}">
                <a16:creationId xmlns:a16="http://schemas.microsoft.com/office/drawing/2014/main" xmlns="" id="{1A47FDEB-CF75-E68D-5A25-94C2DCBE7986}"/>
              </a:ext>
            </a:extLst>
          </p:cNvPr>
          <p:cNvCxnSpPr/>
          <p:nvPr/>
        </p:nvCxnSpPr>
        <p:spPr>
          <a:xfrm>
            <a:off x="2900680" y="4938915"/>
            <a:ext cx="1615440" cy="812800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F92C334-7696-2CF5-828E-BD49920B8663}"/>
              </a:ext>
            </a:extLst>
          </p:cNvPr>
          <p:cNvGrpSpPr/>
          <p:nvPr/>
        </p:nvGrpSpPr>
        <p:grpSpPr>
          <a:xfrm>
            <a:off x="1017905" y="1901282"/>
            <a:ext cx="2133600" cy="1216615"/>
            <a:chOff x="3945916" y="388394"/>
            <a:chExt cx="1337284" cy="9837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1F5E697B-078B-55C1-7D03-2103833B9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5916" y="388394"/>
              <a:ext cx="1337284" cy="98374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CD9B127-4CE0-A2F6-22CB-5CE9BADD9A1B}"/>
                </a:ext>
              </a:extLst>
            </p:cNvPr>
            <p:cNvSpPr txBox="1"/>
            <p:nvPr/>
          </p:nvSpPr>
          <p:spPr>
            <a:xfrm>
              <a:off x="4030133" y="530578"/>
              <a:ext cx="1174045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800" b="1">
                  <a:latin typeface="UTM Avo"/>
                  <a:cs typeface="+mn-ea"/>
                  <a:sym typeface="+mn-lt"/>
                </a:rPr>
                <a:t>GỢI Ý</a:t>
              </a:r>
              <a:endParaRPr lang="en-US" sz="2800" b="1" dirty="0">
                <a:latin typeface="UTM Avo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420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xmlns="" id="{280C5514-0A8B-C6D8-F6D5-3FEA740F1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2" y="3029740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0190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>
          <a:xfrm>
            <a:off x="686505" y="686157"/>
            <a:ext cx="10818991" cy="5485686"/>
            <a:chOff x="0" y="0"/>
            <a:chExt cx="4274726" cy="2167467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D0E7D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569"/>
              <a:endParaRPr lang="en-US" sz="8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33863" tIns="33863" rIns="33863" bIns="33863" rtlCol="0" anchor="ctr"/>
            <a:lstStyle/>
            <a:p>
              <a:pPr algn="ctr" defTabSz="609569">
                <a:lnSpc>
                  <a:spcPts val="2799"/>
                </a:lnSpc>
              </a:pPr>
              <a:endParaRPr sz="8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14" name="Freeform 15">
            <a:extLst>
              <a:ext uri="{FF2B5EF4-FFF2-40B4-BE49-F238E27FC236}">
                <a16:creationId xmlns:a16="http://schemas.microsoft.com/office/drawing/2014/main" xmlns="" id="{243DBB3D-DCC9-4795-079E-82D298B18015}"/>
              </a:ext>
            </a:extLst>
          </p:cNvPr>
          <p:cNvSpPr/>
          <p:nvPr/>
        </p:nvSpPr>
        <p:spPr>
          <a:xfrm>
            <a:off x="4970442" y="1651231"/>
            <a:ext cx="6730686" cy="3382170"/>
          </a:xfrm>
          <a:custGeom>
            <a:avLst/>
            <a:gdLst/>
            <a:ahLst/>
            <a:cxnLst/>
            <a:rect l="l" t="t" r="r" b="b"/>
            <a:pathLst>
              <a:path w="7315200" h="3675888">
                <a:moveTo>
                  <a:pt x="0" y="0"/>
                </a:moveTo>
                <a:lnTo>
                  <a:pt x="7315200" y="0"/>
                </a:lnTo>
                <a:lnTo>
                  <a:pt x="7315200" y="3675888"/>
                </a:lnTo>
                <a:lnTo>
                  <a:pt x="0" y="3675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8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885310D2-E78E-EC4E-7772-7FD7428E61CD}"/>
              </a:ext>
            </a:extLst>
          </p:cNvPr>
          <p:cNvSpPr txBox="1"/>
          <p:nvPr/>
        </p:nvSpPr>
        <p:spPr>
          <a:xfrm>
            <a:off x="1579765" y="2565735"/>
            <a:ext cx="2752987" cy="1726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69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1F497D"/>
                </a:solidFill>
                <a:latin typeface="UTM Avo"/>
                <a:cs typeface="+mn-ea"/>
                <a:sym typeface="+mn-lt"/>
              </a:rPr>
              <a:t>TRÒ CHƠI</a:t>
            </a:r>
          </a:p>
          <a:p>
            <a:pPr algn="ctr" defTabSz="609569">
              <a:lnSpc>
                <a:spcPct val="15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1F497D"/>
                </a:solidFill>
                <a:latin typeface="UTM Avo"/>
                <a:cs typeface="+mn-ea"/>
                <a:sym typeface="+mn-lt"/>
              </a:rPr>
              <a:t>“</a:t>
            </a:r>
            <a:r>
              <a:rPr lang="en-US" sz="4000" b="1" dirty="0" err="1">
                <a:solidFill>
                  <a:srgbClr val="1F497D"/>
                </a:solidFill>
                <a:latin typeface="UTM Avo"/>
                <a:cs typeface="+mn-ea"/>
                <a:sym typeface="+mn-lt"/>
              </a:rPr>
              <a:t>Về</a:t>
            </a:r>
            <a:r>
              <a:rPr lang="en-US" sz="4000" b="1" dirty="0">
                <a:solidFill>
                  <a:srgbClr val="1F497D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4000" b="1" dirty="0" err="1">
                <a:solidFill>
                  <a:srgbClr val="1F497D"/>
                </a:solidFill>
                <a:latin typeface="UTM Avo"/>
                <a:cs typeface="+mn-ea"/>
                <a:sym typeface="+mn-lt"/>
              </a:rPr>
              <a:t>đích</a:t>
            </a:r>
            <a:r>
              <a:rPr lang="en-US" sz="4000" b="1" dirty="0">
                <a:solidFill>
                  <a:srgbClr val="1F497D"/>
                </a:solidFill>
                <a:latin typeface="UTM Avo"/>
                <a:cs typeface="+mn-ea"/>
                <a:sym typeface="+mn-lt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DBD993-594F-2F9F-6A2F-B5F046BBD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86" y="10188"/>
            <a:ext cx="924525" cy="10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10946"/>
      </p:ext>
    </p:extLst>
  </p:cSld>
  <p:clrMapOvr>
    <a:masterClrMapping/>
  </p:clrMapOvr>
  <p:transition spd="med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1">
            <a:extLst>
              <a:ext uri="{FF2B5EF4-FFF2-40B4-BE49-F238E27FC236}">
                <a16:creationId xmlns:a16="http://schemas.microsoft.com/office/drawing/2014/main" xmlns="" id="{64CC23BA-A1F7-D9C0-A70B-3DB3B00ED605}"/>
              </a:ext>
            </a:extLst>
          </p:cNvPr>
          <p:cNvSpPr/>
          <p:nvPr/>
        </p:nvSpPr>
        <p:spPr>
          <a:xfrm>
            <a:off x="7397051" y="3917909"/>
            <a:ext cx="3768891" cy="1216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Thế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năng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khối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đất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đá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phụ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thuộc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vào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độ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.</a:t>
            </a:r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xmlns="" id="{34D962AB-26CC-AFBC-2D13-7EFE503536D5}"/>
              </a:ext>
            </a:extLst>
          </p:cNvPr>
          <p:cNvSpPr/>
          <p:nvPr/>
        </p:nvSpPr>
        <p:spPr>
          <a:xfrm>
            <a:off x="7397051" y="5444068"/>
            <a:ext cx="3768891" cy="1216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Động năng của khối đất đá phụ thuộc vào vận tốc.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21AF5E7-8517-F723-1945-7F5ACC9BD1DF}"/>
              </a:ext>
            </a:extLst>
          </p:cNvPr>
          <p:cNvGrpSpPr/>
          <p:nvPr/>
        </p:nvGrpSpPr>
        <p:grpSpPr>
          <a:xfrm>
            <a:off x="6214791" y="1798498"/>
            <a:ext cx="5558109" cy="1945271"/>
            <a:chOff x="9183302" y="2233455"/>
            <a:chExt cx="8337163" cy="29179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FCE99D3-0100-D3E0-933C-5B26E66DE898}"/>
                </a:ext>
              </a:extLst>
            </p:cNvPr>
            <p:cNvSpPr/>
            <p:nvPr/>
          </p:nvSpPr>
          <p:spPr>
            <a:xfrm>
              <a:off x="9183302" y="3468593"/>
              <a:ext cx="8337163" cy="1682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Thế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năng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động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năng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     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khối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đất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đá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được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tính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như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thế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nào</a:t>
              </a:r>
              <a:r>
                <a:rPr lang="en-US" sz="2400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?</a:t>
              </a:r>
              <a:endPara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F3E67FB2-EC90-B6D8-61B7-54DC3A9BB93E}"/>
                </a:ext>
              </a:extLst>
            </p:cNvPr>
            <p:cNvSpPr/>
            <p:nvPr/>
          </p:nvSpPr>
          <p:spPr>
            <a:xfrm>
              <a:off x="12494900" y="2233455"/>
              <a:ext cx="1181100" cy="1235138"/>
            </a:xfrm>
            <a:custGeom>
              <a:avLst/>
              <a:gdLst/>
              <a:ahLst/>
              <a:cxnLst/>
              <a:rect l="l" t="t" r="r" b="b"/>
              <a:pathLst>
                <a:path w="3934778" h="4114800">
                  <a:moveTo>
                    <a:pt x="0" y="0"/>
                  </a:moveTo>
                  <a:lnTo>
                    <a:pt x="3934777" y="0"/>
                  </a:lnTo>
                  <a:lnTo>
                    <a:pt x="393477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7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04F4DA-8122-1910-E4A6-F60ECAC11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44" y="2427690"/>
            <a:ext cx="5085049" cy="3507570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5F497A42-8325-B421-1895-4604EE762393}"/>
              </a:ext>
            </a:extLst>
          </p:cNvPr>
          <p:cNvSpPr/>
          <p:nvPr/>
        </p:nvSpPr>
        <p:spPr>
          <a:xfrm>
            <a:off x="6558719" y="4181475"/>
            <a:ext cx="838332" cy="2133600"/>
          </a:xfrm>
          <a:prstGeom prst="leftBrac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207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1">
            <a:extLst>
              <a:ext uri="{FF2B5EF4-FFF2-40B4-BE49-F238E27FC236}">
                <a16:creationId xmlns:a16="http://schemas.microsoft.com/office/drawing/2014/main" xmlns="" id="{0250CA72-1B01-E2E1-2AB2-4CB6541562CA}"/>
              </a:ext>
            </a:extLst>
          </p:cNvPr>
          <p:cNvGrpSpPr/>
          <p:nvPr/>
        </p:nvGrpSpPr>
        <p:grpSpPr>
          <a:xfrm>
            <a:off x="486174" y="342078"/>
            <a:ext cx="11368794" cy="5718622"/>
            <a:chOff x="0" y="0"/>
            <a:chExt cx="22740547" cy="11438735"/>
          </a:xfrm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xmlns="" id="{4363F8C5-94CD-9FC1-EB5F-478F59B25DD1}"/>
                </a:ext>
              </a:extLst>
            </p:cNvPr>
            <p:cNvSpPr/>
            <p:nvPr/>
          </p:nvSpPr>
          <p:spPr>
            <a:xfrm rot="-10800000">
              <a:off x="0" y="4655856"/>
              <a:ext cx="12360599" cy="6782879"/>
            </a:xfrm>
            <a:custGeom>
              <a:avLst/>
              <a:gdLst/>
              <a:ahLst/>
              <a:cxnLst/>
              <a:rect l="l" t="t" r="r" b="b"/>
              <a:pathLst>
                <a:path w="12360599" h="6782879">
                  <a:moveTo>
                    <a:pt x="0" y="0"/>
                  </a:moveTo>
                  <a:lnTo>
                    <a:pt x="12360599" y="0"/>
                  </a:lnTo>
                  <a:lnTo>
                    <a:pt x="12360599" y="6782879"/>
                  </a:lnTo>
                  <a:lnTo>
                    <a:pt x="0" y="6782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09569"/>
              <a:endParaRPr lang="en-US" sz="8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xmlns="" id="{4E44E4EE-1B66-9768-58EC-CB9F498A3B86}"/>
                </a:ext>
              </a:extLst>
            </p:cNvPr>
            <p:cNvSpPr/>
            <p:nvPr/>
          </p:nvSpPr>
          <p:spPr>
            <a:xfrm rot="-10800000">
              <a:off x="9766743" y="8320993"/>
              <a:ext cx="7577862" cy="3117741"/>
            </a:xfrm>
            <a:custGeom>
              <a:avLst/>
              <a:gdLst/>
              <a:ahLst/>
              <a:cxnLst/>
              <a:rect l="l" t="t" r="r" b="b"/>
              <a:pathLst>
                <a:path w="7577862" h="3117741">
                  <a:moveTo>
                    <a:pt x="0" y="0"/>
                  </a:moveTo>
                  <a:lnTo>
                    <a:pt x="7577862" y="0"/>
                  </a:lnTo>
                  <a:lnTo>
                    <a:pt x="7577862" y="3117742"/>
                  </a:lnTo>
                  <a:lnTo>
                    <a:pt x="0" y="3117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63114" b="-117557"/>
              </a:stretch>
            </a:blipFill>
          </p:spPr>
          <p:txBody>
            <a:bodyPr/>
            <a:lstStyle/>
            <a:p>
              <a:pPr defTabSz="609569"/>
              <a:endParaRPr lang="en-US" sz="8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xmlns="" id="{F2C916F6-B16B-EECC-0262-330611CC4899}"/>
                </a:ext>
              </a:extLst>
            </p:cNvPr>
            <p:cNvSpPr/>
            <p:nvPr/>
          </p:nvSpPr>
          <p:spPr>
            <a:xfrm>
              <a:off x="11244218" y="541558"/>
              <a:ext cx="11496330" cy="6911815"/>
            </a:xfrm>
            <a:custGeom>
              <a:avLst/>
              <a:gdLst/>
              <a:ahLst/>
              <a:cxnLst/>
              <a:rect l="l" t="t" r="r" b="b"/>
              <a:pathLst>
                <a:path w="11496330" h="6911815">
                  <a:moveTo>
                    <a:pt x="0" y="0"/>
                  </a:moveTo>
                  <a:lnTo>
                    <a:pt x="11496329" y="0"/>
                  </a:lnTo>
                  <a:lnTo>
                    <a:pt x="11496329" y="6911815"/>
                  </a:lnTo>
                  <a:lnTo>
                    <a:pt x="0" y="6911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890" b="-1213"/>
              </a:stretch>
            </a:blipFill>
          </p:spPr>
          <p:txBody>
            <a:bodyPr/>
            <a:lstStyle/>
            <a:p>
              <a:pPr defTabSz="609569"/>
              <a:endParaRPr lang="en-US" sz="8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xmlns="" id="{5AD06B51-D877-1901-45C2-9AC15AABB2F9}"/>
                </a:ext>
              </a:extLst>
            </p:cNvPr>
            <p:cNvSpPr/>
            <p:nvPr/>
          </p:nvSpPr>
          <p:spPr>
            <a:xfrm>
              <a:off x="3202955" y="0"/>
              <a:ext cx="8041263" cy="3429007"/>
            </a:xfrm>
            <a:custGeom>
              <a:avLst/>
              <a:gdLst/>
              <a:ahLst/>
              <a:cxnLst/>
              <a:rect l="l" t="t" r="r" b="b"/>
              <a:pathLst>
                <a:path w="8041263" h="3429007">
                  <a:moveTo>
                    <a:pt x="0" y="0"/>
                  </a:moveTo>
                  <a:lnTo>
                    <a:pt x="8041263" y="0"/>
                  </a:lnTo>
                  <a:lnTo>
                    <a:pt x="8041263" y="3429007"/>
                  </a:lnTo>
                  <a:lnTo>
                    <a:pt x="0" y="3429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5669" r="-60905" b="-1393"/>
              </a:stretch>
            </a:blipFill>
          </p:spPr>
          <p:txBody>
            <a:bodyPr/>
            <a:lstStyle/>
            <a:p>
              <a:pPr defTabSz="609569"/>
              <a:endParaRPr lang="en-US" sz="8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23" name="cờ 9">
            <a:extLst>
              <a:ext uri="{FF2B5EF4-FFF2-40B4-BE49-F238E27FC236}">
                <a16:creationId xmlns:a16="http://schemas.microsoft.com/office/drawing/2014/main" xmlns="" id="{A71ED533-8ECF-354E-3F8E-8A9E3DFC323A}"/>
              </a:ext>
            </a:extLst>
          </p:cNvPr>
          <p:cNvSpPr/>
          <p:nvPr/>
        </p:nvSpPr>
        <p:spPr>
          <a:xfrm>
            <a:off x="147492" y="332311"/>
            <a:ext cx="1859529" cy="1272510"/>
          </a:xfrm>
          <a:custGeom>
            <a:avLst/>
            <a:gdLst/>
            <a:ahLst/>
            <a:cxnLst/>
            <a:rect l="l" t="t" r="r" b="b"/>
            <a:pathLst>
              <a:path w="2545062" h="1568394">
                <a:moveTo>
                  <a:pt x="0" y="0"/>
                </a:moveTo>
                <a:lnTo>
                  <a:pt x="2545062" y="0"/>
                </a:lnTo>
                <a:lnTo>
                  <a:pt x="2545062" y="1568394"/>
                </a:lnTo>
                <a:lnTo>
                  <a:pt x="0" y="1568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8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30" name="1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B51D0C-340F-CCA4-3D82-743FE8083CC8}"/>
              </a:ext>
            </a:extLst>
          </p:cNvPr>
          <p:cNvSpPr/>
          <p:nvPr/>
        </p:nvSpPr>
        <p:spPr>
          <a:xfrm rot="16200000">
            <a:off x="5282377" y="4999318"/>
            <a:ext cx="707044" cy="80436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/>
            <a:r>
              <a:rPr lang="en-US" sz="2400" b="1" dirty="0">
                <a:solidFill>
                  <a:srgbClr val="D84C1C"/>
                </a:solidFill>
                <a:latin typeface="UTM Avo"/>
                <a:cs typeface="+mn-ea"/>
                <a:sym typeface="+mn-lt"/>
              </a:rPr>
              <a:t>1</a:t>
            </a:r>
            <a:endParaRPr lang="x-none" sz="2400" b="1" dirty="0">
              <a:solidFill>
                <a:srgbClr val="D84C1C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32" name="3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1B51DE-F0BC-F6DD-5229-467DCEA48221}"/>
              </a:ext>
            </a:extLst>
          </p:cNvPr>
          <p:cNvSpPr/>
          <p:nvPr/>
        </p:nvSpPr>
        <p:spPr>
          <a:xfrm rot="874228">
            <a:off x="1541472" y="3809508"/>
            <a:ext cx="707044" cy="871192"/>
          </a:xfrm>
          <a:prstGeom prst="triangle">
            <a:avLst>
              <a:gd name="adj" fmla="val 5091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/>
            <a:r>
              <a:rPr lang="en-US" sz="2400" b="1" dirty="0">
                <a:solidFill>
                  <a:srgbClr val="D84C1C"/>
                </a:solidFill>
                <a:latin typeface="UTM Avo"/>
                <a:cs typeface="+mn-ea"/>
                <a:sym typeface="+mn-lt"/>
              </a:rPr>
              <a:t>2</a:t>
            </a:r>
            <a:endParaRPr lang="x-none" sz="2400" b="1" dirty="0">
              <a:solidFill>
                <a:srgbClr val="D84C1C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33" name="4">
            <a:hlinkClick r:id="rId7" action="ppaction://hlinksldjump"/>
            <a:extLst>
              <a:ext uri="{FF2B5EF4-FFF2-40B4-BE49-F238E27FC236}">
                <a16:creationId xmlns:a16="http://schemas.microsoft.com/office/drawing/2014/main" xmlns="" id="{027F193F-BAFA-37AF-CBD1-9D2C66DD6191}"/>
              </a:ext>
            </a:extLst>
          </p:cNvPr>
          <p:cNvSpPr/>
          <p:nvPr/>
        </p:nvSpPr>
        <p:spPr>
          <a:xfrm rot="5400000">
            <a:off x="4635489" y="2964722"/>
            <a:ext cx="707044" cy="75979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/>
            <a:r>
              <a:rPr lang="en-US" sz="2400" b="1" dirty="0">
                <a:solidFill>
                  <a:srgbClr val="D84C1C"/>
                </a:solidFill>
                <a:latin typeface="UTM Avo"/>
                <a:cs typeface="+mn-ea"/>
                <a:sym typeface="+mn-lt"/>
              </a:rPr>
              <a:t>3</a:t>
            </a:r>
            <a:endParaRPr lang="x-none" sz="2400" b="1" dirty="0">
              <a:solidFill>
                <a:srgbClr val="D84C1C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34" name="5">
            <a:hlinkClick r:id="rId8" action="ppaction://hlinksldjump"/>
            <a:extLst>
              <a:ext uri="{FF2B5EF4-FFF2-40B4-BE49-F238E27FC236}">
                <a16:creationId xmlns:a16="http://schemas.microsoft.com/office/drawing/2014/main" xmlns="" id="{E88D39CD-A20F-2D07-41C1-14F0055230E6}"/>
              </a:ext>
            </a:extLst>
          </p:cNvPr>
          <p:cNvSpPr/>
          <p:nvPr/>
        </p:nvSpPr>
        <p:spPr>
          <a:xfrm rot="5400000">
            <a:off x="7371767" y="3001161"/>
            <a:ext cx="707044" cy="75979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/>
            <a:r>
              <a:rPr lang="en-US" sz="2400" b="1" dirty="0">
                <a:solidFill>
                  <a:srgbClr val="D84C1C"/>
                </a:solidFill>
                <a:latin typeface="UTM Avo"/>
                <a:cs typeface="+mn-ea"/>
                <a:sym typeface="+mn-lt"/>
              </a:rPr>
              <a:t>4</a:t>
            </a:r>
            <a:endParaRPr lang="x-none" sz="2400" b="1" dirty="0">
              <a:solidFill>
                <a:srgbClr val="D84C1C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35" name="6">
            <a:hlinkClick r:id="rId9" action="ppaction://hlinksldjump"/>
            <a:extLst>
              <a:ext uri="{FF2B5EF4-FFF2-40B4-BE49-F238E27FC236}">
                <a16:creationId xmlns:a16="http://schemas.microsoft.com/office/drawing/2014/main" xmlns="" id="{12BDE332-1794-3A81-95F6-AA341768124A}"/>
              </a:ext>
            </a:extLst>
          </p:cNvPr>
          <p:cNvSpPr/>
          <p:nvPr/>
        </p:nvSpPr>
        <p:spPr>
          <a:xfrm rot="20651844">
            <a:off x="10072968" y="1904241"/>
            <a:ext cx="707044" cy="87261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/>
            <a:r>
              <a:rPr lang="en-US" sz="2400" b="1">
                <a:solidFill>
                  <a:srgbClr val="D84C1C"/>
                </a:solidFill>
                <a:latin typeface="UTM Avo"/>
                <a:cs typeface="+mn-ea"/>
                <a:sym typeface="+mn-lt"/>
              </a:rPr>
              <a:t>5</a:t>
            </a:r>
            <a:endParaRPr lang="x-none" sz="2400" b="1" dirty="0">
              <a:solidFill>
                <a:srgbClr val="D84C1C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36" name="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2313704-69D5-F993-95DC-AB5640263F03}"/>
              </a:ext>
            </a:extLst>
          </p:cNvPr>
          <p:cNvSpPr/>
          <p:nvPr/>
        </p:nvSpPr>
        <p:spPr>
          <a:xfrm rot="16200000">
            <a:off x="7808727" y="885554"/>
            <a:ext cx="707044" cy="80436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/>
            <a:r>
              <a:rPr lang="en-US" sz="2400" b="1" dirty="0">
                <a:solidFill>
                  <a:srgbClr val="D84C1C"/>
                </a:solidFill>
                <a:latin typeface="UTM Avo"/>
                <a:cs typeface="+mn-ea"/>
                <a:sym typeface="+mn-lt"/>
              </a:rPr>
              <a:t>6</a:t>
            </a:r>
            <a:endParaRPr lang="x-none" sz="2400" b="1" dirty="0">
              <a:solidFill>
                <a:srgbClr val="D84C1C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37" name="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13CF084-D63D-F32F-B5B7-29EA4184C76F}"/>
              </a:ext>
            </a:extLst>
          </p:cNvPr>
          <p:cNvSpPr/>
          <p:nvPr/>
        </p:nvSpPr>
        <p:spPr>
          <a:xfrm rot="16200000">
            <a:off x="4767690" y="954453"/>
            <a:ext cx="707044" cy="80436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/>
            <a:r>
              <a:rPr lang="en-US" sz="2400" b="1" dirty="0">
                <a:solidFill>
                  <a:srgbClr val="D84C1C"/>
                </a:solidFill>
                <a:latin typeface="UTM Avo"/>
                <a:cs typeface="+mn-ea"/>
                <a:sym typeface="+mn-lt"/>
              </a:rPr>
              <a:t>7</a:t>
            </a:r>
            <a:endParaRPr lang="x-none" sz="2400" b="1" dirty="0">
              <a:solidFill>
                <a:srgbClr val="D84C1C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38" name="Right Arrow 3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4E69C03-CF72-0F71-4ED2-5DDEB5225DE3}"/>
              </a:ext>
            </a:extLst>
          </p:cNvPr>
          <p:cNvSpPr/>
          <p:nvPr/>
        </p:nvSpPr>
        <p:spPr>
          <a:xfrm>
            <a:off x="10667405" y="5917877"/>
            <a:ext cx="863488" cy="76190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/>
            <a:endParaRPr lang="x-none" sz="800">
              <a:solidFill>
                <a:prstClr val="white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39" name="xanh">
            <a:extLst>
              <a:ext uri="{FF2B5EF4-FFF2-40B4-BE49-F238E27FC236}">
                <a16:creationId xmlns:a16="http://schemas.microsoft.com/office/drawing/2014/main" xmlns="" id="{CEC9B0EA-F618-4E64-6680-CACC4C7A69FC}"/>
              </a:ext>
            </a:extLst>
          </p:cNvPr>
          <p:cNvSpPr/>
          <p:nvPr/>
        </p:nvSpPr>
        <p:spPr>
          <a:xfrm>
            <a:off x="8686463" y="4216691"/>
            <a:ext cx="1574595" cy="1332501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2" y="0"/>
                </a:lnTo>
                <a:lnTo>
                  <a:pt x="48623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8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42" name="xanh quay đầu">
            <a:extLst>
              <a:ext uri="{FF2B5EF4-FFF2-40B4-BE49-F238E27FC236}">
                <a16:creationId xmlns:a16="http://schemas.microsoft.com/office/drawing/2014/main" xmlns="" id="{B98FF3D6-79AE-B71A-A25E-309CE634B3AD}"/>
              </a:ext>
            </a:extLst>
          </p:cNvPr>
          <p:cNvSpPr/>
          <p:nvPr/>
        </p:nvSpPr>
        <p:spPr>
          <a:xfrm flipH="1">
            <a:off x="1039595" y="3121236"/>
            <a:ext cx="1689108" cy="1332501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2" y="0"/>
                </a:lnTo>
                <a:lnTo>
                  <a:pt x="48623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8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44" name="xanh 3">
            <a:extLst>
              <a:ext uri="{FF2B5EF4-FFF2-40B4-BE49-F238E27FC236}">
                <a16:creationId xmlns:a16="http://schemas.microsoft.com/office/drawing/2014/main" xmlns="" id="{27EAD61C-80F8-12B1-6B3F-5CF3C5B7BFB1}"/>
              </a:ext>
            </a:extLst>
          </p:cNvPr>
          <p:cNvSpPr/>
          <p:nvPr/>
        </p:nvSpPr>
        <p:spPr>
          <a:xfrm>
            <a:off x="9887679" y="792045"/>
            <a:ext cx="1574595" cy="1332501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2" y="0"/>
                </a:lnTo>
                <a:lnTo>
                  <a:pt x="48623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569"/>
            <a:endParaRPr lang="x-none" sz="8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ACF3FD-A846-FE03-D54F-C472F654F1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86" y="10188"/>
            <a:ext cx="924525" cy="10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2824 L -0.29375 -0.0046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-0.02608 L 0.22032 -0.06991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41" y="-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53 -0.05818 L 0.44176 -0.08179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-1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0 L -0.17978 -0.09799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78 -0.09799 L -0.43525 -0.0929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525 -0.0929 L -0.72978 -0.07639 " pathEditMode="relative" rAng="0" ptsTypes="AA">
                                      <p:cBhvr>
                                        <p:cTn id="4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4" grpId="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290638" y="1907593"/>
            <a:ext cx="11525000" cy="15110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>
              <a:lnSpc>
                <a:spcPct val="150000"/>
              </a:lnSpc>
            </a:pPr>
            <a:r>
              <a:rPr lang="en-US" sz="2400" b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Câu 1: </a:t>
            </a:r>
            <a:r>
              <a: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b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năng của vật được xác định bằng biểu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/>
              <p:nvPr/>
            </p:nvSpPr>
            <p:spPr>
              <a:xfrm>
                <a:off x="290638" y="3732624"/>
                <a:ext cx="5501497" cy="126116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77">
                  <a:defRPr/>
                </a:pPr>
                <a:r>
                  <a:rPr lang="en-US" sz="24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+mn-ea"/>
                    <a:sym typeface="+mn-lt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đ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 b="0" i="0" smtClean="0">
                            <a:solidFill>
                              <a:schemeClr val="tx1"/>
                            </a:solidFill>
                            <a:latin typeface="+mj-lt"/>
                            <a:cs typeface="+mn-ea"/>
                            <a:sym typeface="+mn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solidFill>
                              <a:schemeClr val="tx1"/>
                            </a:solidFill>
                            <a:latin typeface="+mj-lt"/>
                            <a:cs typeface="+mn-ea"/>
                            <a:sym typeface="+mn-lt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mv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.</m:t>
                    </m:r>
                  </m:oMath>
                </a14:m>
                <a:endPara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5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38" y="3732624"/>
                <a:ext cx="5501497" cy="1261169"/>
              </a:xfrm>
              <a:prstGeom prst="roundRect">
                <a:avLst/>
              </a:prstGeom>
              <a:blipFill>
                <a:blip r:embed="rId5"/>
                <a:stretch>
                  <a:fillRect l="-5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/>
              <p:nvPr/>
            </p:nvSpPr>
            <p:spPr>
              <a:xfrm>
                <a:off x="290638" y="5289886"/>
                <a:ext cx="5501497" cy="126116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77">
                  <a:defRPr/>
                </a:pPr>
                <a:r>
                  <a:rPr lang="en-US" sz="240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+mn-ea"/>
                    <a:sym typeface="+mn-lt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đ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mv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.</m:t>
                    </m:r>
                  </m:oMath>
                </a14:m>
                <a:r>
                  <a:rPr lang="en-US" sz="240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+mn-ea"/>
                    <a:sym typeface="+mn-lt"/>
                  </a:rPr>
                  <a:t> </a:t>
                </a:r>
                <a:endParaRPr lang="vi-VN" sz="2400" noProof="1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6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38" y="5289886"/>
                <a:ext cx="5501497" cy="1261169"/>
              </a:xfrm>
              <a:prstGeom prst="roundRect">
                <a:avLst/>
              </a:prstGeom>
              <a:blipFill>
                <a:blip r:embed="rId6"/>
                <a:stretch>
                  <a:fillRect l="-5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/>
              <p:nvPr/>
            </p:nvSpPr>
            <p:spPr>
              <a:xfrm>
                <a:off x="6314141" y="3729054"/>
                <a:ext cx="5501497" cy="126116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77">
                  <a:defRPr/>
                </a:pPr>
                <a:r>
                  <a:rPr lang="en-US" sz="240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+mn-ea"/>
                    <a:sym typeface="+mn-lt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đ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v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.</m:t>
                    </m:r>
                  </m:oMath>
                </a14:m>
                <a:endParaRPr lang="en-US" sz="240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7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41" y="3729054"/>
                <a:ext cx="5501497" cy="1261169"/>
              </a:xfrm>
              <a:prstGeom prst="roundRect">
                <a:avLst/>
              </a:prstGeom>
              <a:blipFill>
                <a:blip r:embed="rId7"/>
                <a:stretch>
                  <a:fillRect l="-5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/>
              <p:nvPr/>
            </p:nvSpPr>
            <p:spPr>
              <a:xfrm>
                <a:off x="6303981" y="5229243"/>
                <a:ext cx="5501497" cy="126116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77">
                  <a:defRPr/>
                </a:pPr>
                <a:r>
                  <a:rPr lang="en-US" sz="24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j-lt"/>
                    <a:cs typeface="+mn-ea"/>
                    <a:sym typeface="+mn-lt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đ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solidFill>
                              <a:schemeClr val="tx1"/>
                            </a:solidFill>
                            <a:latin typeface="+mj-lt"/>
                            <a:cs typeface="+mn-ea"/>
                            <a:sym typeface="+mn-lt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400">
                            <a:solidFill>
                              <a:schemeClr val="tx1"/>
                            </a:solidFill>
                            <a:latin typeface="+mj-lt"/>
                            <a:cs typeface="+mn-ea"/>
                            <a:sym typeface="+mn-lt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v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+mj-lt"/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i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j-lt"/>
                        <a:cs typeface="+mn-ea"/>
                        <a:sym typeface="+mn-lt"/>
                      </a:rPr>
                      <m:t>.</m:t>
                    </m:r>
                  </m:oMath>
                </a14:m>
                <a:endPara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8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981" y="5229243"/>
                <a:ext cx="5501497" cy="1261169"/>
              </a:xfrm>
              <a:prstGeom prst="roundRect">
                <a:avLst/>
              </a:prstGeom>
              <a:blipFill>
                <a:blip r:embed="rId8"/>
                <a:stretch>
                  <a:fillRect l="-4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A5769B8F-13C6-F7F7-D241-F5760CB13FFE}"/>
              </a:ext>
            </a:extLst>
          </p:cNvPr>
          <p:cNvSpPr/>
          <p:nvPr/>
        </p:nvSpPr>
        <p:spPr>
          <a:xfrm>
            <a:off x="5166235" y="214002"/>
            <a:ext cx="1859529" cy="1272510"/>
          </a:xfrm>
          <a:custGeom>
            <a:avLst/>
            <a:gdLst/>
            <a:ahLst/>
            <a:cxnLst/>
            <a:rect l="l" t="t" r="r" b="b"/>
            <a:pathLst>
              <a:path w="2545062" h="1568394">
                <a:moveTo>
                  <a:pt x="0" y="0"/>
                </a:moveTo>
                <a:lnTo>
                  <a:pt x="2545062" y="0"/>
                </a:lnTo>
                <a:lnTo>
                  <a:pt x="2545062" y="1568394"/>
                </a:lnTo>
                <a:lnTo>
                  <a:pt x="0" y="15683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7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A9BC0D-6441-CB19-8E6D-4AB5FDAB3D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103" y="10189"/>
            <a:ext cx="605508" cy="675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10FA61-783D-5AF5-6EA5-9B68A05EFB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86" y="10188"/>
            <a:ext cx="924525" cy="10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EBB6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333501" y="1907593"/>
            <a:ext cx="11525000" cy="150722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2: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mốc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?</a:t>
            </a:r>
          </a:p>
        </p:txBody>
      </p:sp>
      <p:sp>
        <p:nvSpPr>
          <p:cNvPr id="65" name="Đáp án đúng">
            <a:extLst>
              <a:ext uri="{FF2B5EF4-FFF2-40B4-BE49-F238E27FC236}">
                <a16:creationId xmlns:a16="http://schemas.microsoft.com/office/drawing/2014/main" xmlns="" id="{4D1DA2F5-D9A5-C765-0E47-25DD326F3067}"/>
              </a:ext>
            </a:extLst>
          </p:cNvPr>
          <p:cNvSpPr/>
          <p:nvPr/>
        </p:nvSpPr>
        <p:spPr>
          <a:xfrm>
            <a:off x="6197587" y="5268176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D. Quả bóng đang bay vào rổ.</a:t>
            </a:r>
          </a:p>
        </p:txBody>
      </p:sp>
      <p:sp>
        <p:nvSpPr>
          <p:cNvPr id="66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333500" y="5268176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Khinh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đang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bay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</a:p>
          <a:p>
            <a:pPr algn="just" defTabSz="609569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bầu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</a:t>
            </a:r>
          </a:p>
        </p:txBody>
      </p:sp>
      <p:sp>
        <p:nvSpPr>
          <p:cNvPr id="67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6197587" y="3729054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B. Xe máy đang đi trên đường.</a:t>
            </a:r>
          </a:p>
        </p:txBody>
      </p:sp>
      <p:sp>
        <p:nvSpPr>
          <p:cNvPr id="68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333499" y="3710913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A. Quả cam ở trên cành cây.</a:t>
            </a:r>
          </a:p>
        </p:txBody>
      </p:sp>
      <p:sp>
        <p:nvSpPr>
          <p:cNvPr id="2" name="Freeform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C8ED6467-C28C-FDB9-7B14-C772E7C9F100}"/>
              </a:ext>
            </a:extLst>
          </p:cNvPr>
          <p:cNvSpPr/>
          <p:nvPr/>
        </p:nvSpPr>
        <p:spPr>
          <a:xfrm>
            <a:off x="5166235" y="214002"/>
            <a:ext cx="1859529" cy="1272510"/>
          </a:xfrm>
          <a:custGeom>
            <a:avLst/>
            <a:gdLst/>
            <a:ahLst/>
            <a:cxnLst/>
            <a:rect l="l" t="t" r="r" b="b"/>
            <a:pathLst>
              <a:path w="2545062" h="1568394">
                <a:moveTo>
                  <a:pt x="0" y="0"/>
                </a:moveTo>
                <a:lnTo>
                  <a:pt x="2545062" y="0"/>
                </a:lnTo>
                <a:lnTo>
                  <a:pt x="2545062" y="1568394"/>
                </a:lnTo>
                <a:lnTo>
                  <a:pt x="0" y="1568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7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B15C42-3F14-DF7F-89A3-B1B1981029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0" y="10189"/>
            <a:ext cx="808411" cy="902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6B6A9D-EBC7-30A4-45E5-B7C309FDD3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86" y="10188"/>
            <a:ext cx="924525" cy="10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EBB61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376364" y="1979030"/>
            <a:ext cx="11525000" cy="150722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3: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mốc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?</a:t>
            </a:r>
          </a:p>
        </p:txBody>
      </p:sp>
      <p:sp>
        <p:nvSpPr>
          <p:cNvPr id="65" name="Đáp án đúng">
            <a:extLst>
              <a:ext uri="{FF2B5EF4-FFF2-40B4-BE49-F238E27FC236}">
                <a16:creationId xmlns:a16="http://schemas.microsoft.com/office/drawing/2014/main" xmlns="" id="{4D1DA2F5-D9A5-C765-0E47-25DD326F3067}"/>
              </a:ext>
            </a:extLst>
          </p:cNvPr>
          <p:cNvSpPr/>
          <p:nvPr/>
        </p:nvSpPr>
        <p:spPr>
          <a:xfrm>
            <a:off x="376363" y="3782350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A.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Quyển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</a:t>
            </a:r>
          </a:p>
        </p:txBody>
      </p:sp>
      <p:sp>
        <p:nvSpPr>
          <p:cNvPr id="66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376363" y="5339613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C. Quả bóng lăn trên mặt đất</a:t>
            </a:r>
          </a:p>
        </p:txBody>
      </p:sp>
      <p:sp>
        <p:nvSpPr>
          <p:cNvPr id="67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6240450" y="3800491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B. Mũi tên phóng đi sau khi rời khỏi cánh cung.</a:t>
            </a:r>
          </a:p>
        </p:txBody>
      </p:sp>
      <p:sp>
        <p:nvSpPr>
          <p:cNvPr id="68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6240450" y="5339613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D.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Ô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tô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đang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đỗ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bến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</a:t>
            </a:r>
          </a:p>
        </p:txBody>
      </p:sp>
      <p:sp>
        <p:nvSpPr>
          <p:cNvPr id="2" name="Freeform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46980EB5-F8D9-DBFC-BE99-EFDAC9A11478}"/>
              </a:ext>
            </a:extLst>
          </p:cNvPr>
          <p:cNvSpPr/>
          <p:nvPr/>
        </p:nvSpPr>
        <p:spPr>
          <a:xfrm>
            <a:off x="5166235" y="392286"/>
            <a:ext cx="1859529" cy="1272510"/>
          </a:xfrm>
          <a:custGeom>
            <a:avLst/>
            <a:gdLst/>
            <a:ahLst/>
            <a:cxnLst/>
            <a:rect l="l" t="t" r="r" b="b"/>
            <a:pathLst>
              <a:path w="2545062" h="1568394">
                <a:moveTo>
                  <a:pt x="0" y="0"/>
                </a:moveTo>
                <a:lnTo>
                  <a:pt x="2545062" y="0"/>
                </a:lnTo>
                <a:lnTo>
                  <a:pt x="2545062" y="1568394"/>
                </a:lnTo>
                <a:lnTo>
                  <a:pt x="0" y="1568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7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64F543-057F-6268-C3FA-E47D39A3D7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103" y="10189"/>
            <a:ext cx="605508" cy="675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624440-E234-8733-8390-C81AF8DB1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86" y="10188"/>
            <a:ext cx="924525" cy="10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EBB61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231914" y="1907593"/>
            <a:ext cx="11525000" cy="150722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/>
            <a:r>
              <a:rPr lang="en-US" sz="2400" b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Câu 4: </a:t>
            </a:r>
            <a:r>
              <a: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Chuyển động nào sau đây có động năng lớn nhất?</a:t>
            </a:r>
          </a:p>
        </p:txBody>
      </p:sp>
      <p:sp>
        <p:nvSpPr>
          <p:cNvPr id="65" name="Đáp án đúng">
            <a:extLst>
              <a:ext uri="{FF2B5EF4-FFF2-40B4-BE49-F238E27FC236}">
                <a16:creationId xmlns:a16="http://schemas.microsoft.com/office/drawing/2014/main" xmlns="" id="{4D1DA2F5-D9A5-C765-0E47-25DD326F3067}"/>
              </a:ext>
            </a:extLst>
          </p:cNvPr>
          <p:cNvSpPr/>
          <p:nvPr/>
        </p:nvSpPr>
        <p:spPr>
          <a:xfrm>
            <a:off x="231913" y="3710913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20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A. Em bé có khối lượng 15 kg đang chạy với vận tốc 10 m/s.</a:t>
            </a:r>
          </a:p>
        </p:txBody>
      </p:sp>
      <p:sp>
        <p:nvSpPr>
          <p:cNvPr id="66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231913" y="5268176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</a:pPr>
            <a:r>
              <a:rPr lang="en-US" sz="220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C. Quả bóng có khối lượng 2 kg đang lăn với tốc độ 3,6 km/h.</a:t>
            </a:r>
          </a:p>
        </p:txBody>
      </p:sp>
      <p:sp>
        <p:nvSpPr>
          <p:cNvPr id="67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6096000" y="3729054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B.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Viên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đạn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khối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lượng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100 g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đang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bay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với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tốc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độ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300 m/s.</a:t>
            </a:r>
          </a:p>
        </p:txBody>
      </p:sp>
      <p:sp>
        <p:nvSpPr>
          <p:cNvPr id="68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6096000" y="5268176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</a:pP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D.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Vận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viên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khối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lượng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</a:b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75 kg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đang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đạp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xe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với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tốc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độ</a:t>
            </a:r>
            <a:r>
              <a:rPr lang="en-US" sz="2200" dirty="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 24 km/h. </a:t>
            </a:r>
          </a:p>
        </p:txBody>
      </p:sp>
      <p:sp>
        <p:nvSpPr>
          <p:cNvPr id="2" name="Freeform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B63D4167-F5CF-6EBC-43DE-843A620CDFFD}"/>
              </a:ext>
            </a:extLst>
          </p:cNvPr>
          <p:cNvSpPr/>
          <p:nvPr/>
        </p:nvSpPr>
        <p:spPr>
          <a:xfrm>
            <a:off x="5166235" y="214002"/>
            <a:ext cx="1859529" cy="1272510"/>
          </a:xfrm>
          <a:custGeom>
            <a:avLst/>
            <a:gdLst/>
            <a:ahLst/>
            <a:cxnLst/>
            <a:rect l="l" t="t" r="r" b="b"/>
            <a:pathLst>
              <a:path w="2545062" h="1568394">
                <a:moveTo>
                  <a:pt x="0" y="0"/>
                </a:moveTo>
                <a:lnTo>
                  <a:pt x="2545062" y="0"/>
                </a:lnTo>
                <a:lnTo>
                  <a:pt x="2545062" y="1568394"/>
                </a:lnTo>
                <a:lnTo>
                  <a:pt x="0" y="1568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7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A1C299-AC82-278D-E278-A6777ECDD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103" y="10189"/>
            <a:ext cx="605508" cy="675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591B92-F963-1D55-F83C-4E542E3B7C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86" y="10188"/>
            <a:ext cx="924525" cy="10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EBB61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283335" y="1613723"/>
            <a:ext cx="6219640" cy="33540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000" b="1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Câu</a:t>
            </a:r>
            <a:r>
              <a:rPr lang="en-US" sz="2000" b="1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5: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viên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khối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lượng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80 kg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đang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thực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trượt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tuyết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mạo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hiểm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bắt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trượt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vận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tốc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vị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trí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1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trượt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quỹ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đạo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vẽ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Chọn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gốc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tại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vị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trí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5.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Nếu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cơ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vận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viên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đổi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thì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người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đó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tại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vị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trí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3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bằng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bao </a:t>
            </a:r>
            <a:r>
              <a:rPr lang="en-US" sz="20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nhiêu</a:t>
            </a:r>
            <a:r>
              <a:rPr lang="en-US" sz="20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?</a:t>
            </a:r>
          </a:p>
        </p:txBody>
      </p:sp>
      <p:sp>
        <p:nvSpPr>
          <p:cNvPr id="65" name="Đáp án đúng">
            <a:extLst>
              <a:ext uri="{FF2B5EF4-FFF2-40B4-BE49-F238E27FC236}">
                <a16:creationId xmlns:a16="http://schemas.microsoft.com/office/drawing/2014/main" xmlns="" id="{4D1DA2F5-D9A5-C765-0E47-25DD326F3067}"/>
              </a:ext>
            </a:extLst>
          </p:cNvPr>
          <p:cNvSpPr/>
          <p:nvPr/>
        </p:nvSpPr>
        <p:spPr>
          <a:xfrm>
            <a:off x="283335" y="5142691"/>
            <a:ext cx="5501497" cy="7030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7">
              <a:defRPr/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A. 5 600 J.</a:t>
            </a:r>
          </a:p>
        </p:txBody>
      </p:sp>
      <p:sp>
        <p:nvSpPr>
          <p:cNvPr id="66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283336" y="6005500"/>
            <a:ext cx="5501497" cy="7030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7">
              <a:defRPr/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C. 8 000 J.</a:t>
            </a:r>
          </a:p>
        </p:txBody>
      </p:sp>
      <p:sp>
        <p:nvSpPr>
          <p:cNvPr id="67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6306839" y="5142690"/>
            <a:ext cx="5501497" cy="7030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7">
              <a:defRPr/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B. 5 000 J.</a:t>
            </a:r>
          </a:p>
        </p:txBody>
      </p:sp>
      <p:sp>
        <p:nvSpPr>
          <p:cNvPr id="68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6306839" y="6005499"/>
            <a:ext cx="5501497" cy="7030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7">
              <a:defRPr/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D. 3 200 J.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70643D-E885-5A07-2C21-503E17171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00" y="1715309"/>
            <a:ext cx="5278274" cy="2741167"/>
          </a:xfrm>
          <a:prstGeom prst="rect">
            <a:avLst/>
          </a:prstGeom>
        </p:spPr>
      </p:pic>
      <p:sp>
        <p:nvSpPr>
          <p:cNvPr id="2" name="Freeform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674650D7-EE88-DA84-79D2-CEAA2815ABD0}"/>
              </a:ext>
            </a:extLst>
          </p:cNvPr>
          <p:cNvSpPr/>
          <p:nvPr/>
        </p:nvSpPr>
        <p:spPr>
          <a:xfrm>
            <a:off x="5166235" y="214002"/>
            <a:ext cx="1859529" cy="1272510"/>
          </a:xfrm>
          <a:custGeom>
            <a:avLst/>
            <a:gdLst/>
            <a:ahLst/>
            <a:cxnLst/>
            <a:rect l="l" t="t" r="r" b="b"/>
            <a:pathLst>
              <a:path w="2545062" h="1568394">
                <a:moveTo>
                  <a:pt x="0" y="0"/>
                </a:moveTo>
                <a:lnTo>
                  <a:pt x="2545062" y="0"/>
                </a:lnTo>
                <a:lnTo>
                  <a:pt x="2545062" y="1568394"/>
                </a:lnTo>
                <a:lnTo>
                  <a:pt x="0" y="15683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7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5A8457-B10E-F4BA-4400-D2048AB8F5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103" y="10189"/>
            <a:ext cx="605508" cy="675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960E69-AC76-44A0-8E4C-F295B7C6BB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86" y="10188"/>
            <a:ext cx="924525" cy="10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EBB6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347788" y="1921880"/>
            <a:ext cx="11234315" cy="150722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69">
              <a:lnSpc>
                <a:spcPct val="150000"/>
              </a:lnSpc>
            </a:pPr>
            <a:r>
              <a:rPr lang="en-US" sz="2800" b="1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Câu 6: </a:t>
            </a:r>
            <a:r>
              <a:rPr lang="en-US" sz="280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Cơ năng của một vật có khối lượng 2 kg rơi từ độ cao 5 m xuống mặt đất là:</a:t>
            </a:r>
          </a:p>
        </p:txBody>
      </p:sp>
      <p:sp>
        <p:nvSpPr>
          <p:cNvPr id="65" name="Đáp án đúng">
            <a:extLst>
              <a:ext uri="{FF2B5EF4-FFF2-40B4-BE49-F238E27FC236}">
                <a16:creationId xmlns:a16="http://schemas.microsoft.com/office/drawing/2014/main" xmlns="" id="{4D1DA2F5-D9A5-C765-0E47-25DD326F3067}"/>
              </a:ext>
            </a:extLst>
          </p:cNvPr>
          <p:cNvSpPr/>
          <p:nvPr/>
        </p:nvSpPr>
        <p:spPr>
          <a:xfrm>
            <a:off x="347787" y="3725200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80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A. 10 J.               </a:t>
            </a:r>
          </a:p>
        </p:txBody>
      </p:sp>
      <p:sp>
        <p:nvSpPr>
          <p:cNvPr id="66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347787" y="5282463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</a:pPr>
            <a:r>
              <a:rPr lang="en-US" sz="280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C. 5 J.               </a:t>
            </a:r>
          </a:p>
        </p:txBody>
      </p:sp>
      <p:sp>
        <p:nvSpPr>
          <p:cNvPr id="67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6211874" y="3743341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80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B. 100 J.               </a:t>
            </a:r>
          </a:p>
        </p:txBody>
      </p:sp>
      <p:sp>
        <p:nvSpPr>
          <p:cNvPr id="68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6211874" y="5282463"/>
            <a:ext cx="5660914" cy="1261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</a:pPr>
            <a:r>
              <a:rPr lang="en-US" sz="2800">
                <a:solidFill>
                  <a:prstClr val="black">
                    <a:lumMod val="95000"/>
                    <a:lumOff val="5000"/>
                  </a:prstClr>
                </a:solidFill>
                <a:latin typeface="UTM Avo"/>
                <a:cs typeface="+mn-ea"/>
                <a:sym typeface="+mn-lt"/>
              </a:rPr>
              <a:t>D. 50 J.</a:t>
            </a:r>
          </a:p>
        </p:txBody>
      </p:sp>
      <p:sp>
        <p:nvSpPr>
          <p:cNvPr id="2" name="Freeform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71506933-8A19-8B5F-D38B-C273D0E422FE}"/>
              </a:ext>
            </a:extLst>
          </p:cNvPr>
          <p:cNvSpPr/>
          <p:nvPr/>
        </p:nvSpPr>
        <p:spPr>
          <a:xfrm>
            <a:off x="5166235" y="214002"/>
            <a:ext cx="1859529" cy="1272510"/>
          </a:xfrm>
          <a:custGeom>
            <a:avLst/>
            <a:gdLst/>
            <a:ahLst/>
            <a:cxnLst/>
            <a:rect l="l" t="t" r="r" b="b"/>
            <a:pathLst>
              <a:path w="2545062" h="1568394">
                <a:moveTo>
                  <a:pt x="0" y="0"/>
                </a:moveTo>
                <a:lnTo>
                  <a:pt x="2545062" y="0"/>
                </a:lnTo>
                <a:lnTo>
                  <a:pt x="2545062" y="1568394"/>
                </a:lnTo>
                <a:lnTo>
                  <a:pt x="0" y="1568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7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C774FC-EBFA-956D-F6F2-4CA72642FE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103" y="10189"/>
            <a:ext cx="605508" cy="675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EE1F16-21F8-467E-716E-74BD2B84C0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86" y="10188"/>
            <a:ext cx="924525" cy="10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EBB61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A71ED533-8ECF-354E-3F8E-8A9E3DFC323A}"/>
              </a:ext>
            </a:extLst>
          </p:cNvPr>
          <p:cNvSpPr/>
          <p:nvPr/>
        </p:nvSpPr>
        <p:spPr>
          <a:xfrm>
            <a:off x="5166235" y="214002"/>
            <a:ext cx="1859529" cy="1272510"/>
          </a:xfrm>
          <a:custGeom>
            <a:avLst/>
            <a:gdLst/>
            <a:ahLst/>
            <a:cxnLst/>
            <a:rect l="l" t="t" r="r" b="b"/>
            <a:pathLst>
              <a:path w="2545062" h="1568394">
                <a:moveTo>
                  <a:pt x="0" y="0"/>
                </a:moveTo>
                <a:lnTo>
                  <a:pt x="2545062" y="0"/>
                </a:lnTo>
                <a:lnTo>
                  <a:pt x="2545062" y="1568394"/>
                </a:lnTo>
                <a:lnTo>
                  <a:pt x="0" y="1568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569"/>
            <a:endParaRPr lang="en-US" sz="7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64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290638" y="1800480"/>
            <a:ext cx="11525000" cy="168787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7: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hàng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1,2 m so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mốc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hàng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60 J.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Khối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hàng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là</a:t>
            </a:r>
            <a:endParaRPr lang="en-US" sz="24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65" name="Đáp án đúng">
            <a:extLst>
              <a:ext uri="{FF2B5EF4-FFF2-40B4-BE49-F238E27FC236}">
                <a16:creationId xmlns:a16="http://schemas.microsoft.com/office/drawing/2014/main" xmlns="" id="{4D1DA2F5-D9A5-C765-0E47-25DD326F3067}"/>
              </a:ext>
            </a:extLst>
          </p:cNvPr>
          <p:cNvSpPr/>
          <p:nvPr/>
        </p:nvSpPr>
        <p:spPr>
          <a:xfrm>
            <a:off x="290638" y="3802323"/>
            <a:ext cx="5501497" cy="126983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/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A. 50 kg.</a:t>
            </a:r>
          </a:p>
        </p:txBody>
      </p:sp>
      <p:sp>
        <p:nvSpPr>
          <p:cNvPr id="66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290638" y="5359586"/>
            <a:ext cx="5501497" cy="126983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C. 5 kg.</a:t>
            </a:r>
          </a:p>
        </p:txBody>
      </p:sp>
      <p:sp>
        <p:nvSpPr>
          <p:cNvPr id="67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6314141" y="3798753"/>
            <a:ext cx="5501497" cy="126983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B. 10 kg.</a:t>
            </a:r>
          </a:p>
        </p:txBody>
      </p:sp>
      <p:sp>
        <p:nvSpPr>
          <p:cNvPr id="68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6314141" y="5356015"/>
            <a:ext cx="5501497" cy="126983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77">
              <a:lnSpc>
                <a:spcPct val="15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D. 15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8148B2-8489-8EA5-053D-5886112AF0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103" y="10189"/>
            <a:ext cx="605508" cy="675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8BDBED-EEB0-761F-4345-B46143972E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86" y="10188"/>
            <a:ext cx="924525" cy="10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EBB61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676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150B37E-78F9-D82D-F79F-90C528CA44E1}"/>
              </a:ext>
            </a:extLst>
          </p:cNvPr>
          <p:cNvGrpSpPr/>
          <p:nvPr/>
        </p:nvGrpSpPr>
        <p:grpSpPr>
          <a:xfrm>
            <a:off x="-113430" y="1814511"/>
            <a:ext cx="12418859" cy="1176970"/>
            <a:chOff x="0" y="0"/>
            <a:chExt cx="24837717" cy="55744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91C3245D-AD96-97FD-E624-25CF439503F5}"/>
                </a:ext>
              </a:extLst>
            </p:cNvPr>
            <p:cNvSpPr/>
            <p:nvPr/>
          </p:nvSpPr>
          <p:spPr>
            <a:xfrm>
              <a:off x="0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67E84C9B-30DE-5F8B-A682-7BD91EF0710E}"/>
                </a:ext>
              </a:extLst>
            </p:cNvPr>
            <p:cNvSpPr/>
            <p:nvPr/>
          </p:nvSpPr>
          <p:spPr>
            <a:xfrm>
              <a:off x="6206254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FC13927A-A6FC-53E8-7FEF-A1D5278C2710}"/>
                </a:ext>
              </a:extLst>
            </p:cNvPr>
            <p:cNvSpPr/>
            <p:nvPr/>
          </p:nvSpPr>
          <p:spPr>
            <a:xfrm>
              <a:off x="12412508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5" y="0"/>
                  </a:lnTo>
                  <a:lnTo>
                    <a:pt x="6218955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6676765B-4B7E-B3FE-F09D-D7EA64441B37}"/>
                </a:ext>
              </a:extLst>
            </p:cNvPr>
            <p:cNvSpPr/>
            <p:nvPr/>
          </p:nvSpPr>
          <p:spPr>
            <a:xfrm>
              <a:off x="18618763" y="0"/>
              <a:ext cx="6218954" cy="5574444"/>
            </a:xfrm>
            <a:custGeom>
              <a:avLst/>
              <a:gdLst/>
              <a:ahLst/>
              <a:cxnLst/>
              <a:rect l="l" t="t" r="r" b="b"/>
              <a:pathLst>
                <a:path w="6218954" h="5574444">
                  <a:moveTo>
                    <a:pt x="0" y="0"/>
                  </a:moveTo>
                  <a:lnTo>
                    <a:pt x="6218954" y="0"/>
                  </a:lnTo>
                  <a:lnTo>
                    <a:pt x="6218954" y="5574444"/>
                  </a:lnTo>
                  <a:lnTo>
                    <a:pt x="0" y="557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1986E6B9-A9AC-9EF8-2430-D05BD9597C76}"/>
              </a:ext>
            </a:extLst>
          </p:cNvPr>
          <p:cNvSpPr txBox="1"/>
          <p:nvPr/>
        </p:nvSpPr>
        <p:spPr>
          <a:xfrm>
            <a:off x="682624" y="2187552"/>
            <a:ext cx="1082040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  <a:defRPr/>
            </a:pPr>
            <a:r>
              <a:rPr lang="en-US" sz="2800" b="1" dirty="0">
                <a:latin typeface="UTM Avo"/>
                <a:cs typeface="+mn-ea"/>
                <a:sym typeface="+mn-lt"/>
              </a:rPr>
              <a:t>VẬN DỤNG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AEEE7A-C77E-7629-2C77-45C5D4D36340}"/>
              </a:ext>
            </a:extLst>
          </p:cNvPr>
          <p:cNvSpPr/>
          <p:nvPr/>
        </p:nvSpPr>
        <p:spPr>
          <a:xfrm>
            <a:off x="355359" y="3903683"/>
            <a:ext cx="7805303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xây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cọc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bê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tông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lún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sâu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lòng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ta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búa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2.5.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búa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kéo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rơi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đập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cọc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bê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tông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74DC645-6815-FA48-998D-5DEC439EE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637" y="3093122"/>
            <a:ext cx="906748" cy="819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713FE49-91A7-A3CF-90C8-20B063423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662" y="3429000"/>
            <a:ext cx="3392728" cy="32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43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8F452C-2521-5B24-178E-AB890C9DA76A}"/>
              </a:ext>
            </a:extLst>
          </p:cNvPr>
          <p:cNvGrpSpPr/>
          <p:nvPr/>
        </p:nvGrpSpPr>
        <p:grpSpPr>
          <a:xfrm>
            <a:off x="5457349" y="1755849"/>
            <a:ext cx="1818639" cy="1208314"/>
            <a:chOff x="1564276" y="2534807"/>
            <a:chExt cx="3093719" cy="18124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C0547EA-93C8-A374-3026-EFCF1AB0B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C0504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64276" y="2534807"/>
              <a:ext cx="3093719" cy="18124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BB59F0A-4F01-2DA2-E80B-770F55160217}"/>
                </a:ext>
              </a:extLst>
            </p:cNvPr>
            <p:cNvSpPr txBox="1"/>
            <p:nvPr/>
          </p:nvSpPr>
          <p:spPr>
            <a:xfrm>
              <a:off x="1791785" y="2820634"/>
              <a:ext cx="2638697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Gợi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ý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BD5D219-7DCD-E80C-1149-CE817C9BD3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0469" y="3429000"/>
            <a:ext cx="3073297" cy="2590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86B7C4-C0C0-6EBE-77C1-F3088B850BC0}"/>
              </a:ext>
            </a:extLst>
          </p:cNvPr>
          <p:cNvSpPr txBox="1"/>
          <p:nvPr/>
        </p:nvSpPr>
        <p:spPr>
          <a:xfrm>
            <a:off x="242888" y="2269433"/>
            <a:ext cx="3816630" cy="4445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Khi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bỏ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lực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cản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,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toàn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búa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ở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búa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ngay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trước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đập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cọc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mốc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ở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cọc</a:t>
            </a:r>
            <a: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AA20AE-DD20-FEBF-DA28-0487CC9FA752}"/>
              </a:ext>
            </a:extLst>
          </p:cNvPr>
          <p:cNvSpPr txBox="1"/>
          <p:nvPr/>
        </p:nvSpPr>
        <p:spPr>
          <a:xfrm>
            <a:off x="8576469" y="2964163"/>
            <a:ext cx="3251200" cy="278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Sau khi đập vào cọc, quả búa sinh công tác dụng lực và làm cọc bê tông lún sâu xuống đất.</a:t>
            </a:r>
          </a:p>
        </p:txBody>
      </p:sp>
      <p:cxnSp>
        <p:nvCxnSpPr>
          <p:cNvPr id="16" name="Connector: Elbow 13">
            <a:extLst>
              <a:ext uri="{FF2B5EF4-FFF2-40B4-BE49-F238E27FC236}">
                <a16:creationId xmlns:a16="http://schemas.microsoft.com/office/drawing/2014/main" xmlns="" id="{BFA1CDC6-FE71-AAD7-BC17-0D5CA7638307}"/>
              </a:ext>
            </a:extLst>
          </p:cNvPr>
          <p:cNvCxnSpPr/>
          <p:nvPr/>
        </p:nvCxnSpPr>
        <p:spPr>
          <a:xfrm flipV="1">
            <a:off x="7111766" y="4089400"/>
            <a:ext cx="1464703" cy="558800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17" name="Connector: Elbow 18">
            <a:extLst>
              <a:ext uri="{FF2B5EF4-FFF2-40B4-BE49-F238E27FC236}">
                <a16:creationId xmlns:a16="http://schemas.microsoft.com/office/drawing/2014/main" xmlns="" id="{DADB9D65-C908-CF31-3556-B4B23202F131}"/>
              </a:ext>
            </a:extLst>
          </p:cNvPr>
          <p:cNvCxnSpPr/>
          <p:nvPr/>
        </p:nvCxnSpPr>
        <p:spPr>
          <a:xfrm rot="10800000">
            <a:off x="4059519" y="4343400"/>
            <a:ext cx="1501093" cy="660400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6368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xmlns="" id="{6733042A-A20F-37E7-D5AA-073BC436C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2" y="3029740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166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xmlns="" id="{22166B8F-E304-7FAE-5665-E3F23A3F7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82" y="3029740"/>
            <a:ext cx="3189835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8990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965D3C-C1B1-D7F6-6716-9D94218124A7}"/>
              </a:ext>
            </a:extLst>
          </p:cNvPr>
          <p:cNvSpPr txBox="1"/>
          <p:nvPr/>
        </p:nvSpPr>
        <p:spPr>
          <a:xfrm>
            <a:off x="662100" y="2725597"/>
            <a:ext cx="6389584" cy="278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hiểu</a:t>
            </a:r>
            <a:r>
              <a:rPr lang="en-US" sz="2400" b="1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thêm</a:t>
            </a:r>
            <a:r>
              <a:rPr lang="en-US" sz="2400" b="1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(SGK – tr16):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ở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càng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càng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. </a:t>
            </a:r>
            <a:b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, </a:t>
            </a:r>
            <a:b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</a:b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đốt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củi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ở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tỏa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nhiệt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?</a:t>
            </a:r>
            <a:endParaRPr lang="en-US" sz="24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FF8FA703-A772-43C6-E7CE-7896B2AF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/>
        </p:blipFill>
        <p:spPr bwMode="auto">
          <a:xfrm>
            <a:off x="7456383" y="2711601"/>
            <a:ext cx="4013200" cy="36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70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7C3423-02CB-F822-4C78-2FBB4AD91971}"/>
              </a:ext>
            </a:extLst>
          </p:cNvPr>
          <p:cNvSpPr txBox="1"/>
          <p:nvPr/>
        </p:nvSpPr>
        <p:spPr>
          <a:xfrm>
            <a:off x="330200" y="1649095"/>
            <a:ext cx="11531600" cy="510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000" b="1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hiểu</a:t>
            </a:r>
            <a:r>
              <a:rPr lang="en-US" sz="2000" b="1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thêm</a:t>
            </a:r>
            <a:r>
              <a:rPr lang="en-US" sz="2000" b="1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(SGK – tr17):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Ngoài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trọng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đàn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hồi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càng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thì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đàn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hồi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càng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lớn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.</a:t>
            </a:r>
            <a:endParaRPr lang="en-US" sz="20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trò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chơi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nhún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ở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2.6,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nhấn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chân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tích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trữ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dưới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đàn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hồi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Mặt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đàn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hồi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trở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trạng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cũ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đẩy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đàn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hồi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chuyển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hoá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chuyển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hoá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trọng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.</a:t>
            </a:r>
          </a:p>
          <a:p>
            <a:pPr algn="just" defTabSz="609630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2.6:</a:t>
            </a:r>
            <a:endParaRPr lang="en-US" sz="20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  <a:p>
            <a:pPr marL="457200" indent="-457200" algn="just" defTabSz="60963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nhún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</a:p>
          <a:p>
            <a:pPr algn="just" defTabSz="609630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đàn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hồi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lớn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?</a:t>
            </a:r>
            <a:endParaRPr lang="en-US" sz="20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b)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</a:p>
          <a:p>
            <a:pPr algn="just" defTabSz="609630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trọng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lớn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UTM Avo"/>
                <a:cs typeface="+mn-ea"/>
                <a:sym typeface="+mn-lt"/>
              </a:rPr>
              <a:t>?</a:t>
            </a:r>
            <a:endParaRPr lang="en-US" sz="20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0A10DA-8B9A-6753-E3A2-A451C5CB7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30" y="4552937"/>
            <a:ext cx="5849970" cy="22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8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A547211F-7E1B-989D-9237-3DE80C8CA40B}"/>
              </a:ext>
            </a:extLst>
          </p:cNvPr>
          <p:cNvSpPr/>
          <p:nvPr/>
        </p:nvSpPr>
        <p:spPr>
          <a:xfrm>
            <a:off x="1033127" y="3282841"/>
            <a:ext cx="3193424" cy="2743200"/>
          </a:xfrm>
          <a:custGeom>
            <a:avLst/>
            <a:gdLst/>
            <a:ahLst/>
            <a:cxnLst/>
            <a:rect l="l" t="t" r="r" b="b"/>
            <a:pathLst>
              <a:path w="1261600" h="1083733">
                <a:moveTo>
                  <a:pt x="32324" y="0"/>
                </a:moveTo>
                <a:lnTo>
                  <a:pt x="1229275" y="0"/>
                </a:lnTo>
                <a:cubicBezTo>
                  <a:pt x="1247127" y="0"/>
                  <a:pt x="1261600" y="14472"/>
                  <a:pt x="1261600" y="32324"/>
                </a:cubicBezTo>
                <a:lnTo>
                  <a:pt x="1261600" y="1051409"/>
                </a:lnTo>
                <a:cubicBezTo>
                  <a:pt x="1261600" y="1069261"/>
                  <a:pt x="1247127" y="1083733"/>
                  <a:pt x="1229275" y="1083733"/>
                </a:cubicBezTo>
                <a:lnTo>
                  <a:pt x="32324" y="1083733"/>
                </a:lnTo>
                <a:cubicBezTo>
                  <a:pt x="14472" y="1083733"/>
                  <a:pt x="0" y="1069261"/>
                  <a:pt x="0" y="1051409"/>
                </a:cubicBezTo>
                <a:lnTo>
                  <a:pt x="0" y="32324"/>
                </a:lnTo>
                <a:cubicBezTo>
                  <a:pt x="0" y="14472"/>
                  <a:pt x="14472" y="0"/>
                  <a:pt x="32324" y="0"/>
                </a:cubicBezTo>
                <a:close/>
              </a:path>
            </a:pathLst>
          </a:custGeom>
          <a:solidFill>
            <a:srgbClr val="D0E7D0"/>
          </a:solid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xmlns="" id="{37E828DE-D89A-EDA4-D0F6-AF75CB5F8AED}"/>
              </a:ext>
            </a:extLst>
          </p:cNvPr>
          <p:cNvSpPr/>
          <p:nvPr/>
        </p:nvSpPr>
        <p:spPr>
          <a:xfrm>
            <a:off x="4480551" y="3282841"/>
            <a:ext cx="3193424" cy="2743200"/>
          </a:xfrm>
          <a:custGeom>
            <a:avLst/>
            <a:gdLst/>
            <a:ahLst/>
            <a:cxnLst/>
            <a:rect l="l" t="t" r="r" b="b"/>
            <a:pathLst>
              <a:path w="1261600" h="1083733">
                <a:moveTo>
                  <a:pt x="32324" y="0"/>
                </a:moveTo>
                <a:lnTo>
                  <a:pt x="1229275" y="0"/>
                </a:lnTo>
                <a:cubicBezTo>
                  <a:pt x="1247127" y="0"/>
                  <a:pt x="1261600" y="14472"/>
                  <a:pt x="1261600" y="32324"/>
                </a:cubicBezTo>
                <a:lnTo>
                  <a:pt x="1261600" y="1051409"/>
                </a:lnTo>
                <a:cubicBezTo>
                  <a:pt x="1261600" y="1069261"/>
                  <a:pt x="1247127" y="1083733"/>
                  <a:pt x="1229275" y="1083733"/>
                </a:cubicBezTo>
                <a:lnTo>
                  <a:pt x="32324" y="1083733"/>
                </a:lnTo>
                <a:cubicBezTo>
                  <a:pt x="14472" y="1083733"/>
                  <a:pt x="0" y="1069261"/>
                  <a:pt x="0" y="1051409"/>
                </a:cubicBezTo>
                <a:lnTo>
                  <a:pt x="0" y="32324"/>
                </a:lnTo>
                <a:cubicBezTo>
                  <a:pt x="0" y="14472"/>
                  <a:pt x="14472" y="0"/>
                  <a:pt x="32324" y="0"/>
                </a:cubicBezTo>
                <a:close/>
              </a:path>
            </a:pathLst>
          </a:custGeom>
          <a:solidFill>
            <a:srgbClr val="D0E7D0"/>
          </a:solid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xmlns="" id="{A8C6D287-CD28-383B-1770-724FD35B11BD}"/>
              </a:ext>
            </a:extLst>
          </p:cNvPr>
          <p:cNvSpPr/>
          <p:nvPr/>
        </p:nvSpPr>
        <p:spPr>
          <a:xfrm>
            <a:off x="7927975" y="3282841"/>
            <a:ext cx="3122893" cy="2743200"/>
          </a:xfrm>
          <a:custGeom>
            <a:avLst/>
            <a:gdLst/>
            <a:ahLst/>
            <a:cxnLst/>
            <a:rect l="l" t="t" r="r" b="b"/>
            <a:pathLst>
              <a:path w="1233736" h="1083733">
                <a:moveTo>
                  <a:pt x="33054" y="0"/>
                </a:moveTo>
                <a:lnTo>
                  <a:pt x="1200681" y="0"/>
                </a:lnTo>
                <a:cubicBezTo>
                  <a:pt x="1209448" y="0"/>
                  <a:pt x="1217855" y="3483"/>
                  <a:pt x="1224054" y="9681"/>
                </a:cubicBezTo>
                <a:cubicBezTo>
                  <a:pt x="1230253" y="15880"/>
                  <a:pt x="1233736" y="24288"/>
                  <a:pt x="1233736" y="33054"/>
                </a:cubicBezTo>
                <a:lnTo>
                  <a:pt x="1233736" y="1050679"/>
                </a:lnTo>
                <a:cubicBezTo>
                  <a:pt x="1233736" y="1059446"/>
                  <a:pt x="1230253" y="1067853"/>
                  <a:pt x="1224054" y="1074052"/>
                </a:cubicBezTo>
                <a:cubicBezTo>
                  <a:pt x="1217855" y="1080251"/>
                  <a:pt x="1209448" y="1083733"/>
                  <a:pt x="1200681" y="1083733"/>
                </a:cubicBezTo>
                <a:lnTo>
                  <a:pt x="33054" y="1083733"/>
                </a:lnTo>
                <a:cubicBezTo>
                  <a:pt x="24288" y="1083733"/>
                  <a:pt x="15880" y="1080251"/>
                  <a:pt x="9681" y="1074052"/>
                </a:cubicBezTo>
                <a:cubicBezTo>
                  <a:pt x="3483" y="1067853"/>
                  <a:pt x="0" y="1059446"/>
                  <a:pt x="0" y="1050679"/>
                </a:cubicBezTo>
                <a:lnTo>
                  <a:pt x="0" y="33054"/>
                </a:lnTo>
                <a:cubicBezTo>
                  <a:pt x="0" y="24288"/>
                  <a:pt x="3483" y="15880"/>
                  <a:pt x="9681" y="9681"/>
                </a:cubicBezTo>
                <a:cubicBezTo>
                  <a:pt x="15880" y="3483"/>
                  <a:pt x="24288" y="0"/>
                  <a:pt x="33054" y="0"/>
                </a:cubicBezTo>
                <a:close/>
              </a:path>
            </a:pathLst>
          </a:custGeom>
          <a:solidFill>
            <a:srgbClr val="D0E7D0"/>
          </a:solid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xmlns="" id="{7B732B8E-04E5-36DC-29AE-2AFC5AB5D4F3}"/>
              </a:ext>
            </a:extLst>
          </p:cNvPr>
          <p:cNvSpPr/>
          <p:nvPr/>
        </p:nvSpPr>
        <p:spPr>
          <a:xfrm>
            <a:off x="2328557" y="2964789"/>
            <a:ext cx="602564" cy="636105"/>
          </a:xfrm>
          <a:custGeom>
            <a:avLst/>
            <a:gdLst/>
            <a:ahLst/>
            <a:cxnLst/>
            <a:rect l="l" t="t" r="r" b="b"/>
            <a:pathLst>
              <a:path w="903846" h="954157">
                <a:moveTo>
                  <a:pt x="0" y="0"/>
                </a:moveTo>
                <a:lnTo>
                  <a:pt x="903846" y="0"/>
                </a:lnTo>
                <a:lnTo>
                  <a:pt x="903846" y="954156"/>
                </a:lnTo>
                <a:lnTo>
                  <a:pt x="0" y="9541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30" name="Freeform 17">
            <a:extLst>
              <a:ext uri="{FF2B5EF4-FFF2-40B4-BE49-F238E27FC236}">
                <a16:creationId xmlns:a16="http://schemas.microsoft.com/office/drawing/2014/main" xmlns="" id="{91C5E76D-ABAD-4F1C-86FB-F398C27C8B24}"/>
              </a:ext>
            </a:extLst>
          </p:cNvPr>
          <p:cNvSpPr/>
          <p:nvPr/>
        </p:nvSpPr>
        <p:spPr>
          <a:xfrm>
            <a:off x="5775981" y="2964789"/>
            <a:ext cx="602564" cy="636105"/>
          </a:xfrm>
          <a:custGeom>
            <a:avLst/>
            <a:gdLst/>
            <a:ahLst/>
            <a:cxnLst/>
            <a:rect l="l" t="t" r="r" b="b"/>
            <a:pathLst>
              <a:path w="903846" h="954157">
                <a:moveTo>
                  <a:pt x="0" y="0"/>
                </a:moveTo>
                <a:lnTo>
                  <a:pt x="903846" y="0"/>
                </a:lnTo>
                <a:lnTo>
                  <a:pt x="903846" y="954156"/>
                </a:lnTo>
                <a:lnTo>
                  <a:pt x="0" y="9541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xmlns="" id="{B1A14785-2CBC-2EA3-1E18-E6346221023A}"/>
              </a:ext>
            </a:extLst>
          </p:cNvPr>
          <p:cNvSpPr/>
          <p:nvPr/>
        </p:nvSpPr>
        <p:spPr>
          <a:xfrm>
            <a:off x="9188140" y="2964789"/>
            <a:ext cx="602564" cy="636105"/>
          </a:xfrm>
          <a:custGeom>
            <a:avLst/>
            <a:gdLst/>
            <a:ahLst/>
            <a:cxnLst/>
            <a:rect l="l" t="t" r="r" b="b"/>
            <a:pathLst>
              <a:path w="903846" h="954157">
                <a:moveTo>
                  <a:pt x="0" y="0"/>
                </a:moveTo>
                <a:lnTo>
                  <a:pt x="903847" y="0"/>
                </a:lnTo>
                <a:lnTo>
                  <a:pt x="903847" y="954156"/>
                </a:lnTo>
                <a:lnTo>
                  <a:pt x="0" y="9541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xmlns="" id="{5E43A64A-3249-B57C-BC9F-FE931711B4CC}"/>
              </a:ext>
            </a:extLst>
          </p:cNvPr>
          <p:cNvSpPr txBox="1"/>
          <p:nvPr/>
        </p:nvSpPr>
        <p:spPr>
          <a:xfrm>
            <a:off x="685800" y="1699598"/>
            <a:ext cx="10820400" cy="787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800"/>
              </a:lnSpc>
              <a:spcBef>
                <a:spcPct val="0"/>
              </a:spcBef>
            </a:pPr>
            <a:r>
              <a:rPr lang="en-US" sz="4400" b="1" dirty="0">
                <a:latin typeface="UTM Avo"/>
                <a:cs typeface="+mn-ea"/>
                <a:sym typeface="+mn-lt"/>
              </a:rPr>
              <a:t>HƯỚNG DẪN VỀ NHÀ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64A5453-91A0-0D46-FBEF-CB765149EB98}"/>
              </a:ext>
            </a:extLst>
          </p:cNvPr>
          <p:cNvSpPr txBox="1"/>
          <p:nvPr/>
        </p:nvSpPr>
        <p:spPr>
          <a:xfrm>
            <a:off x="1177187" y="4008111"/>
            <a:ext cx="2905304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400" dirty="0" err="1">
                <a:latin typeface="UTM Avo"/>
                <a:cs typeface="+mn-ea"/>
                <a:sym typeface="+mn-lt"/>
              </a:rPr>
              <a:t>Ôn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tập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kiến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thức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đã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học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trong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bài</a:t>
            </a:r>
            <a:endParaRPr lang="en-US" sz="2400" dirty="0">
              <a:latin typeface="UTM Avo"/>
              <a:cs typeface="+mn-ea"/>
              <a:sym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A82FFE8-391E-3C23-61F0-E53B1630C970}"/>
              </a:ext>
            </a:extLst>
          </p:cNvPr>
          <p:cNvSpPr txBox="1"/>
          <p:nvPr/>
        </p:nvSpPr>
        <p:spPr>
          <a:xfrm>
            <a:off x="4624611" y="4008111"/>
            <a:ext cx="2905304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400" dirty="0" err="1">
                <a:latin typeface="UTM Avo"/>
                <a:cs typeface="+mn-ea"/>
                <a:sym typeface="+mn-lt"/>
              </a:rPr>
              <a:t>Hoàn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thành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bài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tập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trong</a:t>
            </a:r>
            <a:r>
              <a:rPr lang="en-US" sz="2400" dirty="0">
                <a:latin typeface="UTM Avo"/>
                <a:cs typeface="+mn-ea"/>
                <a:sym typeface="+mn-lt"/>
              </a:rPr>
              <a:t> SBT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7D77931-AB21-A33E-796D-FE5A3ECE482A}"/>
              </a:ext>
            </a:extLst>
          </p:cNvPr>
          <p:cNvSpPr txBox="1"/>
          <p:nvPr/>
        </p:nvSpPr>
        <p:spPr>
          <a:xfrm>
            <a:off x="7949719" y="4071937"/>
            <a:ext cx="3122893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400" dirty="0" err="1">
                <a:latin typeface="UTM Avo"/>
                <a:cs typeface="+mn-ea"/>
                <a:sym typeface="+mn-lt"/>
              </a:rPr>
              <a:t>Chuẩn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bị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bài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sau</a:t>
            </a:r>
            <a:r>
              <a:rPr lang="en-US" sz="2400" dirty="0">
                <a:latin typeface="UTM Avo"/>
                <a:cs typeface="+mn-ea"/>
                <a:sym typeface="+mn-lt"/>
              </a:rPr>
              <a:t> 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Bài</a:t>
            </a:r>
            <a:r>
              <a:rPr lang="en-US" sz="2400" b="1" dirty="0"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tập</a:t>
            </a:r>
            <a:r>
              <a:rPr lang="en-US" sz="2400" b="1" dirty="0">
                <a:latin typeface="UTM Avo"/>
                <a:cs typeface="+mn-ea"/>
                <a:sym typeface="+mn-lt"/>
              </a:rPr>
              <a:t>: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Chủ</a:t>
            </a:r>
            <a:r>
              <a:rPr lang="en-US" sz="2400" b="1" dirty="0">
                <a:latin typeface="UTM Avo"/>
                <a:cs typeface="+mn-ea"/>
                <a:sym typeface="+mn-lt"/>
              </a:rPr>
              <a:t> </a:t>
            </a:r>
            <a:r>
              <a:rPr lang="en-US" sz="2400" b="1" dirty="0" err="1">
                <a:latin typeface="UTM Avo"/>
                <a:cs typeface="+mn-ea"/>
                <a:sym typeface="+mn-lt"/>
              </a:rPr>
              <a:t>đề</a:t>
            </a:r>
            <a:r>
              <a:rPr lang="en-US" sz="2400" b="1" dirty="0">
                <a:latin typeface="UTM Avo"/>
                <a:cs typeface="+mn-ea"/>
                <a:sym typeface="+mn-lt"/>
              </a:rPr>
              <a:t> 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E9149AB-936C-1F6F-EAAE-7EB53D4D1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75" y="2182402"/>
            <a:ext cx="1398137" cy="15647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15BCA2E-5573-FCB5-1A89-069CAB1E2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4675" y="5789886"/>
            <a:ext cx="2127099" cy="10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9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2501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0B9B58E-DE6B-708D-3BC0-7664FD007C6B}"/>
              </a:ext>
            </a:extLst>
          </p:cNvPr>
          <p:cNvSpPr txBox="1"/>
          <p:nvPr/>
        </p:nvSpPr>
        <p:spPr>
          <a:xfrm>
            <a:off x="3047799" y="1836706"/>
            <a:ext cx="609640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200" b="1" dirty="0">
                <a:latin typeface="UTM Avo"/>
                <a:cs typeface="+mn-ea"/>
                <a:sym typeface="+mn-lt"/>
              </a:rPr>
              <a:t>I.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xmlns="" id="{6B0B05F3-C42A-9666-C28B-164D196FBC8B}"/>
              </a:ext>
            </a:extLst>
          </p:cNvPr>
          <p:cNvSpPr/>
          <p:nvPr/>
        </p:nvSpPr>
        <p:spPr>
          <a:xfrm>
            <a:off x="-3244592" y="1619707"/>
            <a:ext cx="5244586" cy="7104735"/>
          </a:xfrm>
          <a:custGeom>
            <a:avLst/>
            <a:gdLst/>
            <a:ahLst/>
            <a:cxnLst/>
            <a:rect l="l" t="t" r="r" b="b"/>
            <a:pathLst>
              <a:path w="7866879" h="10657102">
                <a:moveTo>
                  <a:pt x="0" y="0"/>
                </a:moveTo>
                <a:lnTo>
                  <a:pt x="7866878" y="0"/>
                </a:lnTo>
                <a:lnTo>
                  <a:pt x="7866878" y="10657102"/>
                </a:lnTo>
                <a:lnTo>
                  <a:pt x="0" y="10657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 dirty="0">
              <a:latin typeface="UTM Avo"/>
              <a:cs typeface="+mn-ea"/>
              <a:sym typeface="+mn-lt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6DDDC53B-57B5-37F4-3516-92CFF6F21B3A}"/>
              </a:ext>
            </a:extLst>
          </p:cNvPr>
          <p:cNvSpPr/>
          <p:nvPr/>
        </p:nvSpPr>
        <p:spPr>
          <a:xfrm>
            <a:off x="9963018" y="1619707"/>
            <a:ext cx="5244586" cy="7104735"/>
          </a:xfrm>
          <a:custGeom>
            <a:avLst/>
            <a:gdLst/>
            <a:ahLst/>
            <a:cxnLst/>
            <a:rect l="l" t="t" r="r" b="b"/>
            <a:pathLst>
              <a:path w="7866879" h="10657102">
                <a:moveTo>
                  <a:pt x="0" y="0"/>
                </a:moveTo>
                <a:lnTo>
                  <a:pt x="7866879" y="0"/>
                </a:lnTo>
                <a:lnTo>
                  <a:pt x="7866879" y="10657102"/>
                </a:lnTo>
                <a:lnTo>
                  <a:pt x="0" y="10657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355760A0-4E3E-0EB0-5216-D4916E1799BB}"/>
              </a:ext>
            </a:extLst>
          </p:cNvPr>
          <p:cNvSpPr/>
          <p:nvPr/>
        </p:nvSpPr>
        <p:spPr>
          <a:xfrm>
            <a:off x="3414248" y="3325163"/>
            <a:ext cx="5385202" cy="2644383"/>
          </a:xfrm>
          <a:custGeom>
            <a:avLst/>
            <a:gdLst/>
            <a:ahLst/>
            <a:cxnLst/>
            <a:rect l="l" t="t" r="r" b="b"/>
            <a:pathLst>
              <a:path w="2127487" h="1044695">
                <a:moveTo>
                  <a:pt x="19168" y="0"/>
                </a:moveTo>
                <a:lnTo>
                  <a:pt x="2108319" y="0"/>
                </a:lnTo>
                <a:cubicBezTo>
                  <a:pt x="2113403" y="0"/>
                  <a:pt x="2118278" y="2020"/>
                  <a:pt x="2121873" y="5614"/>
                </a:cubicBezTo>
                <a:cubicBezTo>
                  <a:pt x="2125468" y="9209"/>
                  <a:pt x="2127487" y="14085"/>
                  <a:pt x="2127487" y="19168"/>
                </a:cubicBezTo>
                <a:lnTo>
                  <a:pt x="2127487" y="1025526"/>
                </a:lnTo>
                <a:cubicBezTo>
                  <a:pt x="2127487" y="1030610"/>
                  <a:pt x="2125468" y="1035486"/>
                  <a:pt x="2121873" y="1039080"/>
                </a:cubicBezTo>
                <a:cubicBezTo>
                  <a:pt x="2118278" y="1042675"/>
                  <a:pt x="2113403" y="1044695"/>
                  <a:pt x="2108319" y="1044695"/>
                </a:cubicBezTo>
                <a:lnTo>
                  <a:pt x="19168" y="1044695"/>
                </a:lnTo>
                <a:cubicBezTo>
                  <a:pt x="14085" y="1044695"/>
                  <a:pt x="9209" y="1042675"/>
                  <a:pt x="5614" y="1039080"/>
                </a:cubicBezTo>
                <a:cubicBezTo>
                  <a:pt x="2020" y="1035486"/>
                  <a:pt x="0" y="1030610"/>
                  <a:pt x="0" y="1025526"/>
                </a:cubicBezTo>
                <a:lnTo>
                  <a:pt x="0" y="19168"/>
                </a:lnTo>
                <a:cubicBezTo>
                  <a:pt x="0" y="14085"/>
                  <a:pt x="2020" y="9209"/>
                  <a:pt x="5614" y="5614"/>
                </a:cubicBezTo>
                <a:cubicBezTo>
                  <a:pt x="9209" y="2020"/>
                  <a:pt x="14085" y="0"/>
                  <a:pt x="19168" y="0"/>
                </a:cubicBezTo>
                <a:close/>
              </a:path>
            </a:pathLst>
          </a:custGeom>
          <a:solidFill>
            <a:srgbClr val="F6CD46"/>
          </a:solid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FD1A2E2B-4CA4-A40B-FB2A-8E16157A2346}"/>
              </a:ext>
            </a:extLst>
          </p:cNvPr>
          <p:cNvSpPr/>
          <p:nvPr/>
        </p:nvSpPr>
        <p:spPr>
          <a:xfrm>
            <a:off x="2480460" y="4376790"/>
            <a:ext cx="497658" cy="525359"/>
          </a:xfrm>
          <a:custGeom>
            <a:avLst/>
            <a:gdLst/>
            <a:ahLst/>
            <a:cxnLst/>
            <a:rect l="l" t="t" r="r" b="b"/>
            <a:pathLst>
              <a:path w="746487" h="788039">
                <a:moveTo>
                  <a:pt x="0" y="0"/>
                </a:moveTo>
                <a:lnTo>
                  <a:pt x="746487" y="0"/>
                </a:lnTo>
                <a:lnTo>
                  <a:pt x="746487" y="788038"/>
                </a:lnTo>
                <a:lnTo>
                  <a:pt x="0" y="788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40F960C1-3C87-B226-CE8B-3CD222AD9092}"/>
              </a:ext>
            </a:extLst>
          </p:cNvPr>
          <p:cNvSpPr/>
          <p:nvPr/>
        </p:nvSpPr>
        <p:spPr>
          <a:xfrm>
            <a:off x="9234910" y="4342399"/>
            <a:ext cx="497658" cy="525359"/>
          </a:xfrm>
          <a:custGeom>
            <a:avLst/>
            <a:gdLst/>
            <a:ahLst/>
            <a:cxnLst/>
            <a:rect l="l" t="t" r="r" b="b"/>
            <a:pathLst>
              <a:path w="746487" h="788039">
                <a:moveTo>
                  <a:pt x="0" y="0"/>
                </a:moveTo>
                <a:lnTo>
                  <a:pt x="746487" y="0"/>
                </a:lnTo>
                <a:lnTo>
                  <a:pt x="746487" y="788038"/>
                </a:lnTo>
                <a:lnTo>
                  <a:pt x="0" y="788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latin typeface="UTM Avo"/>
              <a:cs typeface="+mn-ea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39E0A0-F947-A36F-BB90-E1563017034A}"/>
              </a:ext>
            </a:extLst>
          </p:cNvPr>
          <p:cNvSpPr txBox="1"/>
          <p:nvPr/>
        </p:nvSpPr>
        <p:spPr>
          <a:xfrm>
            <a:off x="3662742" y="4029076"/>
            <a:ext cx="4888214" cy="97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b="1">
                <a:latin typeface="UTM Avo"/>
                <a:cs typeface="+mn-ea"/>
                <a:sym typeface="+mn-lt"/>
              </a:rPr>
              <a:t>ĐỘNG NĂNG</a:t>
            </a:r>
            <a:endParaRPr lang="en-US" sz="4400" b="1" dirty="0"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90237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3395F7C-3752-5E52-2D2E-EE68211A8E92}"/>
              </a:ext>
            </a:extLst>
          </p:cNvPr>
          <p:cNvGrpSpPr/>
          <p:nvPr/>
        </p:nvGrpSpPr>
        <p:grpSpPr>
          <a:xfrm>
            <a:off x="1019861" y="5202357"/>
            <a:ext cx="3482002" cy="1363747"/>
            <a:chOff x="-231966" y="996615"/>
            <a:chExt cx="5874131" cy="3264568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xmlns="" id="{FD9203BD-D9DA-A518-C6E8-7DDA6C22AF27}"/>
                </a:ext>
              </a:extLst>
            </p:cNvPr>
            <p:cNvSpPr/>
            <p:nvPr/>
          </p:nvSpPr>
          <p:spPr>
            <a:xfrm rot="-478080">
              <a:off x="-231966" y="996615"/>
              <a:ext cx="5874131" cy="3264568"/>
            </a:xfrm>
            <a:custGeom>
              <a:avLst/>
              <a:gdLst/>
              <a:ahLst/>
              <a:cxnLst/>
              <a:rect l="l" t="t" r="r" b="b"/>
              <a:pathLst>
                <a:path w="4169820" h="4063679">
                  <a:moveTo>
                    <a:pt x="0" y="0"/>
                  </a:moveTo>
                  <a:lnTo>
                    <a:pt x="4169820" y="0"/>
                  </a:lnTo>
                  <a:lnTo>
                    <a:pt x="4169820" y="4063679"/>
                  </a:lnTo>
                  <a:lnTo>
                    <a:pt x="0" y="4063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D82BAE0-2E9A-47BF-F38F-2FDC976C4AED}"/>
                </a:ext>
              </a:extLst>
            </p:cNvPr>
            <p:cNvSpPr txBox="1"/>
            <p:nvPr/>
          </p:nvSpPr>
          <p:spPr>
            <a:xfrm>
              <a:off x="743519" y="2236483"/>
              <a:ext cx="3733799" cy="78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800" b="1" dirty="0">
                  <a:latin typeface="UTM Avo"/>
                  <a:cs typeface="+mn-ea"/>
                  <a:sym typeface="+mn-lt"/>
                </a:rPr>
                <a:t>KHÁI NIỆM: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55D48CA-EC9F-35EE-272E-8B515F840815}"/>
              </a:ext>
            </a:extLst>
          </p:cNvPr>
          <p:cNvSpPr/>
          <p:nvPr/>
        </p:nvSpPr>
        <p:spPr>
          <a:xfrm>
            <a:off x="4797960" y="5248922"/>
            <a:ext cx="6797771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400" b="1" dirty="0">
                <a:latin typeface="UTM Avo"/>
                <a:cs typeface="+mn-ea"/>
                <a:sym typeface="+mn-lt"/>
              </a:rPr>
              <a:t>Động năng </a:t>
            </a:r>
            <a:r>
              <a:rPr lang="vi-VN" sz="2400" dirty="0">
                <a:latin typeface="UTM Avo"/>
                <a:cs typeface="+mn-ea"/>
                <a:sym typeface="+mn-lt"/>
              </a:rPr>
              <a:t>là năng lượng vật có được do chuyển động.</a:t>
            </a:r>
            <a:endParaRPr lang="en-US" sz="2400" dirty="0">
              <a:latin typeface="UTM Avo"/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072343D-BC74-6AF8-8A14-DD95E83D206C}"/>
              </a:ext>
            </a:extLst>
          </p:cNvPr>
          <p:cNvGrpSpPr/>
          <p:nvPr/>
        </p:nvGrpSpPr>
        <p:grpSpPr>
          <a:xfrm>
            <a:off x="2515135" y="2379757"/>
            <a:ext cx="8872003" cy="2332446"/>
            <a:chOff x="-1011183" y="551119"/>
            <a:chExt cx="9825240" cy="258305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9E935645-5733-3015-28F3-3158E18CCB09}"/>
                </a:ext>
              </a:extLst>
            </p:cNvPr>
            <p:cNvSpPr/>
            <p:nvPr/>
          </p:nvSpPr>
          <p:spPr>
            <a:xfrm>
              <a:off x="-1011183" y="551119"/>
              <a:ext cx="1905000" cy="2583051"/>
            </a:xfrm>
            <a:custGeom>
              <a:avLst/>
              <a:gdLst/>
              <a:ahLst/>
              <a:cxnLst/>
              <a:rect l="l" t="t" r="r" b="b"/>
              <a:pathLst>
                <a:path w="3313342" h="4492668">
                  <a:moveTo>
                    <a:pt x="0" y="0"/>
                  </a:moveTo>
                  <a:lnTo>
                    <a:pt x="3313343" y="0"/>
                  </a:lnTo>
                  <a:lnTo>
                    <a:pt x="3313343" y="4492668"/>
                  </a:lnTo>
                  <a:lnTo>
                    <a:pt x="0" y="4492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345E44D-6B7C-3547-451F-FAAE9D40A048}"/>
                </a:ext>
              </a:extLst>
            </p:cNvPr>
            <p:cNvGrpSpPr/>
            <p:nvPr/>
          </p:nvGrpSpPr>
          <p:grpSpPr>
            <a:xfrm>
              <a:off x="789077" y="916567"/>
              <a:ext cx="8024980" cy="1535466"/>
              <a:chOff x="789077" y="916567"/>
              <a:chExt cx="8024980" cy="1535466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xmlns="" id="{F3784BD7-6144-B6F4-AF05-879CA7FF90EB}"/>
                  </a:ext>
                </a:extLst>
              </p:cNvPr>
              <p:cNvSpPr/>
              <p:nvPr/>
            </p:nvSpPr>
            <p:spPr>
              <a:xfrm flipV="1">
                <a:off x="789077" y="916567"/>
                <a:ext cx="8024980" cy="1535466"/>
              </a:xfrm>
              <a:custGeom>
                <a:avLst/>
                <a:gdLst/>
                <a:ahLst/>
                <a:cxnLst/>
                <a:rect l="l" t="t" r="r" b="b"/>
                <a:pathLst>
                  <a:path w="6325488" h="2368933">
                    <a:moveTo>
                      <a:pt x="0" y="2368933"/>
                    </a:moveTo>
                    <a:lnTo>
                      <a:pt x="6325489" y="2368933"/>
                    </a:lnTo>
                    <a:lnTo>
                      <a:pt x="6325489" y="0"/>
                    </a:lnTo>
                    <a:lnTo>
                      <a:pt x="0" y="0"/>
                    </a:lnTo>
                    <a:lnTo>
                      <a:pt x="0" y="2368933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700">
                  <a:latin typeface="UTM Avo"/>
                  <a:cs typeface="+mn-ea"/>
                  <a:sym typeface="+mn-lt"/>
                </a:endParaRPr>
              </a:p>
            </p:txBody>
          </p:sp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xmlns="" id="{5F5CFD12-85CD-1006-E5D9-F00BCE97FF1E}"/>
                  </a:ext>
                </a:extLst>
              </p:cNvPr>
              <p:cNvSpPr txBox="1"/>
              <p:nvPr/>
            </p:nvSpPr>
            <p:spPr>
              <a:xfrm>
                <a:off x="2007417" y="1114236"/>
                <a:ext cx="6131490" cy="114012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400" dirty="0" err="1">
                    <a:latin typeface="UTM Avo"/>
                    <a:cs typeface="+mn-ea"/>
                    <a:sym typeface="+mn-lt"/>
                  </a:rPr>
                  <a:t>Nghiên</a:t>
                </a:r>
                <a:r>
                  <a:rPr lang="en-US" sz="2400" dirty="0">
                    <a:latin typeface="UTM Avo"/>
                    <a:cs typeface="+mn-ea"/>
                    <a:sym typeface="+mn-lt"/>
                  </a:rPr>
                  <a:t> </a:t>
                </a:r>
                <a:r>
                  <a:rPr lang="en-US" sz="2400" dirty="0" err="1">
                    <a:latin typeface="UTM Avo"/>
                    <a:cs typeface="+mn-ea"/>
                    <a:sym typeface="+mn-lt"/>
                  </a:rPr>
                  <a:t>cứu</a:t>
                </a:r>
                <a:r>
                  <a:rPr lang="en-US" sz="2400" dirty="0">
                    <a:latin typeface="UTM Avo"/>
                    <a:cs typeface="+mn-ea"/>
                    <a:sym typeface="+mn-lt"/>
                  </a:rPr>
                  <a:t> SGK </a:t>
                </a:r>
                <a:r>
                  <a:rPr lang="en-US" sz="2400" dirty="0" err="1">
                    <a:latin typeface="UTM Avo"/>
                    <a:cs typeface="+mn-ea"/>
                    <a:sym typeface="+mn-lt"/>
                  </a:rPr>
                  <a:t>và</a:t>
                </a:r>
                <a:r>
                  <a:rPr lang="en-US" sz="2400" dirty="0">
                    <a:latin typeface="UTM Avo"/>
                    <a:cs typeface="+mn-ea"/>
                    <a:sym typeface="+mn-lt"/>
                  </a:rPr>
                  <a:t> </a:t>
                </a:r>
                <a:r>
                  <a:rPr lang="en-US" sz="2400" dirty="0" err="1">
                    <a:latin typeface="UTM Avo"/>
                    <a:cs typeface="+mn-ea"/>
                    <a:sym typeface="+mn-lt"/>
                  </a:rPr>
                  <a:t>nêu</a:t>
                </a:r>
                <a:r>
                  <a:rPr lang="en-US" sz="2400" dirty="0">
                    <a:latin typeface="UTM Avo"/>
                    <a:cs typeface="+mn-ea"/>
                    <a:sym typeface="+mn-lt"/>
                  </a:rPr>
                  <a:t> </a:t>
                </a:r>
                <a:r>
                  <a:rPr lang="en-US" sz="2400" dirty="0" err="1">
                    <a:latin typeface="UTM Avo"/>
                    <a:cs typeface="+mn-ea"/>
                    <a:sym typeface="+mn-lt"/>
                  </a:rPr>
                  <a:t>khái</a:t>
                </a:r>
                <a:r>
                  <a:rPr lang="en-US" sz="2400" dirty="0">
                    <a:latin typeface="UTM Avo"/>
                    <a:cs typeface="+mn-ea"/>
                    <a:sym typeface="+mn-lt"/>
                  </a:rPr>
                  <a:t> </a:t>
                </a:r>
                <a:r>
                  <a:rPr lang="en-US" sz="2400" dirty="0" err="1">
                    <a:latin typeface="UTM Avo"/>
                    <a:cs typeface="+mn-ea"/>
                    <a:sym typeface="+mn-lt"/>
                  </a:rPr>
                  <a:t>niệm</a:t>
                </a:r>
                <a:r>
                  <a:rPr lang="en-US" sz="2400" dirty="0">
                    <a:latin typeface="UTM Avo"/>
                    <a:cs typeface="+mn-ea"/>
                    <a:sym typeface="+mn-lt"/>
                  </a:rPr>
                  <a:t> </a:t>
                </a:r>
                <a:r>
                  <a:rPr lang="en-US" sz="2400" dirty="0" err="1">
                    <a:latin typeface="UTM Avo"/>
                    <a:cs typeface="+mn-ea"/>
                    <a:sym typeface="+mn-lt"/>
                  </a:rPr>
                  <a:t>động</a:t>
                </a:r>
                <a:r>
                  <a:rPr lang="en-US" sz="2400" dirty="0">
                    <a:latin typeface="UTM Avo"/>
                    <a:cs typeface="+mn-ea"/>
                    <a:sym typeface="+mn-lt"/>
                  </a:rPr>
                  <a:t> </a:t>
                </a:r>
                <a:r>
                  <a:rPr lang="en-US" sz="2400" dirty="0" err="1">
                    <a:latin typeface="UTM Avo"/>
                    <a:cs typeface="+mn-ea"/>
                    <a:sym typeface="+mn-lt"/>
                  </a:rPr>
                  <a:t>năng</a:t>
                </a:r>
                <a:r>
                  <a:rPr lang="en-US" sz="2400" dirty="0">
                    <a:latin typeface="UTM Avo"/>
                    <a:cs typeface="+mn-ea"/>
                    <a:sym typeface="+mn-lt"/>
                  </a:rPr>
                  <a:t>.</a:t>
                </a:r>
              </a:p>
            </p:txBody>
          </p:sp>
        </p:grpSp>
      </p:grpSp>
      <p:sp>
        <p:nvSpPr>
          <p:cNvPr id="22" name="Arrow: Curved Right 19">
            <a:extLst>
              <a:ext uri="{FF2B5EF4-FFF2-40B4-BE49-F238E27FC236}">
                <a16:creationId xmlns:a16="http://schemas.microsoft.com/office/drawing/2014/main" xmlns="" id="{73F997C1-C2BC-4489-45EE-182379292BD9}"/>
              </a:ext>
            </a:extLst>
          </p:cNvPr>
          <p:cNvSpPr/>
          <p:nvPr/>
        </p:nvSpPr>
        <p:spPr>
          <a:xfrm>
            <a:off x="723764" y="4152318"/>
            <a:ext cx="1371341" cy="1096604"/>
          </a:xfrm>
          <a:prstGeom prst="curved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2F72036-81E4-5659-7C70-A79361039B30}"/>
              </a:ext>
            </a:extLst>
          </p:cNvPr>
          <p:cNvSpPr txBox="1"/>
          <p:nvPr/>
        </p:nvSpPr>
        <p:spPr>
          <a:xfrm>
            <a:off x="0" y="1439009"/>
            <a:ext cx="12192000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</a:pPr>
            <a:r>
              <a:rPr lang="en-US" sz="2800" b="1" dirty="0">
                <a:latin typeface="UTM Avo"/>
                <a:cs typeface="+mn-ea"/>
                <a:sym typeface="+mn-lt"/>
              </a:rPr>
              <a:t>1.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Xác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định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biểu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thức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tính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động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năng</a:t>
            </a:r>
            <a:endParaRPr lang="en-US" sz="2800" dirty="0"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789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591ACE8-B6D6-7EE2-DE01-3E8ECDE65BCB}"/>
              </a:ext>
            </a:extLst>
          </p:cNvPr>
          <p:cNvGrpSpPr/>
          <p:nvPr/>
        </p:nvGrpSpPr>
        <p:grpSpPr>
          <a:xfrm>
            <a:off x="2569440" y="1698694"/>
            <a:ext cx="5880558" cy="1074862"/>
            <a:chOff x="3931920" y="451153"/>
            <a:chExt cx="8820837" cy="1612293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xmlns="" id="{87252C89-47E6-E3F3-2C42-A8AE43E9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31920" y="451153"/>
              <a:ext cx="1600200" cy="16122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315141A-1939-15F7-6801-E9F5F7053903}"/>
                </a:ext>
              </a:extLst>
            </p:cNvPr>
            <p:cNvSpPr txBox="1"/>
            <p:nvPr/>
          </p:nvSpPr>
          <p:spPr>
            <a:xfrm>
              <a:off x="5836920" y="723900"/>
              <a:ext cx="6915837" cy="692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2400" dirty="0" err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Phân</a:t>
              </a:r>
              <a:r>
                <a:rPr lang="en-US" sz="24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tích</a:t>
              </a:r>
              <a:r>
                <a:rPr lang="en-US" sz="24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ví</a:t>
              </a:r>
              <a:r>
                <a:rPr lang="en-US" sz="24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dụ</a:t>
              </a:r>
              <a:r>
                <a:rPr lang="en-US" sz="24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về</a:t>
              </a:r>
              <a:r>
                <a:rPr lang="en-US" sz="24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động</a:t>
              </a:r>
              <a:r>
                <a:rPr lang="en-US" sz="24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năng</a:t>
              </a:r>
              <a:endPara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46F8F4D-EFC6-4249-859B-DE4A6C638F70}"/>
              </a:ext>
            </a:extLst>
          </p:cNvPr>
          <p:cNvGrpSpPr/>
          <p:nvPr/>
        </p:nvGrpSpPr>
        <p:grpSpPr>
          <a:xfrm>
            <a:off x="2968156" y="2773455"/>
            <a:ext cx="6255687" cy="3827370"/>
            <a:chOff x="3271329" y="4084310"/>
            <a:chExt cx="9383531" cy="57410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85A9806-C552-C4EF-C7AD-EC901D1E1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1953"/>
            <a:stretch/>
          </p:blipFill>
          <p:spPr>
            <a:xfrm>
              <a:off x="4432095" y="4084310"/>
              <a:ext cx="7061997" cy="51408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610E14F-C14F-2515-520A-23A6DAA86C54}"/>
                </a:ext>
              </a:extLst>
            </p:cNvPr>
            <p:cNvSpPr txBox="1"/>
            <p:nvPr/>
          </p:nvSpPr>
          <p:spPr>
            <a:xfrm>
              <a:off x="3271329" y="9225200"/>
              <a:ext cx="9383531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/>
              <a:r>
                <a:rPr lang="en-US" sz="2000" i="1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Hình 2.2 Viên bi đỏ va chạm với các viên bi xanh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946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A17AE84-2FAA-72B6-64ED-3F8B52D45776}"/>
              </a:ext>
            </a:extLst>
          </p:cNvPr>
          <p:cNvGrpSpPr/>
          <p:nvPr/>
        </p:nvGrpSpPr>
        <p:grpSpPr>
          <a:xfrm>
            <a:off x="-1" y="1764535"/>
            <a:ext cx="12192000" cy="1551830"/>
            <a:chOff x="0" y="6538879"/>
            <a:chExt cx="18288000" cy="27956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C30BE97-1B67-ED3A-B4BF-4D45F947BCE9}"/>
                </a:ext>
              </a:extLst>
            </p:cNvPr>
            <p:cNvSpPr/>
            <p:nvPr/>
          </p:nvSpPr>
          <p:spPr>
            <a:xfrm>
              <a:off x="0" y="6896100"/>
              <a:ext cx="18288000" cy="24384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Câu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hỏi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(SGK – tr14)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ea"/>
                <a:sym typeface="+mn-lt"/>
              </a:endParaRPr>
            </a:p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5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Lấy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ví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dụ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về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vật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có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động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năng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đời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sống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ea"/>
                <a:sym typeface="+mn-lt"/>
              </a:endParaRPr>
            </a:p>
          </p:txBody>
        </p:sp>
        <p:pic>
          <p:nvPicPr>
            <p:cNvPr id="17" name="Picture 19">
              <a:extLst>
                <a:ext uri="{FF2B5EF4-FFF2-40B4-BE49-F238E27FC236}">
                  <a16:creationId xmlns:a16="http://schemas.microsoft.com/office/drawing/2014/main" xmlns="" id="{35264C5C-ADAF-81F6-07AD-97087BB5D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4395" y="6538879"/>
              <a:ext cx="2931864" cy="251040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F1CC5BC-0F8A-7DBA-0AF3-B002E24F9D59}"/>
              </a:ext>
            </a:extLst>
          </p:cNvPr>
          <p:cNvGrpSpPr/>
          <p:nvPr/>
        </p:nvGrpSpPr>
        <p:grpSpPr>
          <a:xfrm>
            <a:off x="778785" y="4063236"/>
            <a:ext cx="3141419" cy="2297040"/>
            <a:chOff x="502564" y="4492128"/>
            <a:chExt cx="5808613" cy="42473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40E9D3F-54CD-F782-489C-6C1490AA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3635" y="4492128"/>
              <a:ext cx="4866469" cy="33437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4A78C57-22DA-D407-773F-D160209CACF9}"/>
                </a:ext>
              </a:extLst>
            </p:cNvPr>
            <p:cNvSpPr txBox="1"/>
            <p:nvPr/>
          </p:nvSpPr>
          <p:spPr>
            <a:xfrm>
              <a:off x="502564" y="7835896"/>
              <a:ext cx="5808613" cy="903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</a:pP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Quả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bóng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lăn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trên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sân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.</a:t>
              </a:r>
              <a:endParaRPr lang="en-US" sz="2000" i="1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8EFB754-E992-535B-B57D-80183BC27E6F}"/>
              </a:ext>
            </a:extLst>
          </p:cNvPr>
          <p:cNvGrpSpPr/>
          <p:nvPr/>
        </p:nvGrpSpPr>
        <p:grpSpPr>
          <a:xfrm>
            <a:off x="4556215" y="4063236"/>
            <a:ext cx="2873338" cy="2758982"/>
            <a:chOff x="6315372" y="4318697"/>
            <a:chExt cx="5312919" cy="5101471"/>
          </a:xfrm>
        </p:grpSpPr>
        <p:pic>
          <p:nvPicPr>
            <p:cNvPr id="22" name="Picture 2" descr="Trường hợp nào tài xế được dừng xe trên đường cao tốc?">
              <a:extLst>
                <a:ext uri="{FF2B5EF4-FFF2-40B4-BE49-F238E27FC236}">
                  <a16:creationId xmlns:a16="http://schemas.microsoft.com/office/drawing/2014/main" xmlns="" id="{1ADC9CBE-7424-C2F0-B1B5-6149E9617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949" y="4318697"/>
              <a:ext cx="5015652" cy="3343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6B5B2ED-4935-1055-DAEC-3069958BC6BA}"/>
                </a:ext>
              </a:extLst>
            </p:cNvPr>
            <p:cNvSpPr txBox="1"/>
            <p:nvPr/>
          </p:nvSpPr>
          <p:spPr>
            <a:xfrm>
              <a:off x="6315372" y="7662978"/>
              <a:ext cx="5312919" cy="175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</a:pP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Ô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tô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đang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di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chuyển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trên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đường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cao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tốc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.</a:t>
              </a:r>
              <a:endParaRPr lang="en-US" sz="2000" i="1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D2B9A85-8998-0E9E-FB46-1018084B8B33}"/>
              </a:ext>
            </a:extLst>
          </p:cNvPr>
          <p:cNvGrpSpPr/>
          <p:nvPr/>
        </p:nvGrpSpPr>
        <p:grpSpPr>
          <a:xfrm>
            <a:off x="8036290" y="4063673"/>
            <a:ext cx="3642372" cy="2771765"/>
            <a:chOff x="11425015" y="4318697"/>
            <a:chExt cx="6734894" cy="5125107"/>
          </a:xfrm>
        </p:grpSpPr>
        <p:pic>
          <p:nvPicPr>
            <p:cNvPr id="25" name="Picture 4" descr="Cuộc cách mạng hàng không: Máy bay điện đã sẵn sàng cất cánh trên bầu trời  hay chưa?">
              <a:extLst>
                <a:ext uri="{FF2B5EF4-FFF2-40B4-BE49-F238E27FC236}">
                  <a16:creationId xmlns:a16="http://schemas.microsoft.com/office/drawing/2014/main" xmlns="" id="{7937A031-FF76-8B11-CFF2-952103AEC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5800" y="4318697"/>
              <a:ext cx="5353324" cy="3343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694F86A-92BF-855A-842C-B6143EF876E8}"/>
                </a:ext>
              </a:extLst>
            </p:cNvPr>
            <p:cNvSpPr txBox="1"/>
            <p:nvPr/>
          </p:nvSpPr>
          <p:spPr>
            <a:xfrm>
              <a:off x="11425015" y="7686614"/>
              <a:ext cx="6734894" cy="175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Aft>
                  <a:spcPts val="533"/>
                </a:spcAft>
              </a:pP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Máy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bay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đang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        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chuyển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động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trên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bầu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trời</a:t>
              </a:r>
              <a:r>
                <a:rPr lang="en-US" sz="2000" i="1" dirty="0">
                  <a:solidFill>
                    <a:srgbClr val="000000"/>
                  </a:solidFill>
                  <a:latin typeface="UTM Avo"/>
                  <a:cs typeface="+mn-ea"/>
                  <a:sym typeface="+mn-lt"/>
                </a:rPr>
                <a:t>.</a:t>
              </a:r>
              <a:endParaRPr lang="en-US" sz="2000" i="1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27" name="Arrow: Down 21">
            <a:extLst>
              <a:ext uri="{FF2B5EF4-FFF2-40B4-BE49-F238E27FC236}">
                <a16:creationId xmlns:a16="http://schemas.microsoft.com/office/drawing/2014/main" xmlns="" id="{709902C6-51CA-6639-7594-3D600EA2BFBE}"/>
              </a:ext>
            </a:extLst>
          </p:cNvPr>
          <p:cNvSpPr/>
          <p:nvPr/>
        </p:nvSpPr>
        <p:spPr>
          <a:xfrm>
            <a:off x="5949843" y="3491521"/>
            <a:ext cx="292313" cy="396560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073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F78FDA-384B-B09B-2E22-52F9E38D37B3}"/>
              </a:ext>
            </a:extLst>
          </p:cNvPr>
          <p:cNvSpPr txBox="1"/>
          <p:nvPr/>
        </p:nvSpPr>
        <p:spPr>
          <a:xfrm>
            <a:off x="336430" y="2261702"/>
            <a:ext cx="5877533" cy="294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  <a:buClr>
                <a:srgbClr val="000000"/>
              </a:buClr>
              <a:defRPr/>
            </a:pPr>
            <a:r>
              <a:rPr lang="en-US" sz="2800" b="1" dirty="0" err="1">
                <a:latin typeface="UTM Avo"/>
                <a:cs typeface="+mn-ea"/>
                <a:sym typeface="+mn-lt"/>
              </a:rPr>
              <a:t>Thảo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en-US" sz="2800" b="1" dirty="0" err="1">
                <a:latin typeface="UTM Avo"/>
                <a:cs typeface="+mn-ea"/>
                <a:sym typeface="+mn-lt"/>
              </a:rPr>
              <a:t>luận</a:t>
            </a:r>
            <a:r>
              <a:rPr lang="en-US" sz="2800" b="1" dirty="0">
                <a:latin typeface="UTM Avo"/>
                <a:cs typeface="+mn-ea"/>
                <a:sym typeface="+mn-lt"/>
              </a:rPr>
              <a:t> </a:t>
            </a:r>
            <a:r>
              <a:rPr lang="vi-VN" sz="2800" b="1" kern="0" dirty="0">
                <a:latin typeface="UTM Avo"/>
                <a:cs typeface="+mn-ea"/>
                <a:sym typeface="+mn-lt"/>
              </a:rPr>
              <a:t>và </a:t>
            </a:r>
            <a:r>
              <a:rPr lang="en-US" sz="2800" b="1" kern="0" dirty="0" err="1">
                <a:latin typeface="UTM Avo"/>
                <a:cs typeface="+mn-ea"/>
                <a:sym typeface="+mn-lt"/>
              </a:rPr>
              <a:t>đặt</a:t>
            </a:r>
            <a:r>
              <a:rPr lang="en-US" sz="2800" b="1" kern="0" dirty="0">
                <a:latin typeface="UTM Avo"/>
                <a:cs typeface="+mn-ea"/>
                <a:sym typeface="+mn-lt"/>
              </a:rPr>
              <a:t> </a:t>
            </a:r>
            <a:r>
              <a:rPr lang="vi-VN" sz="2800" b="1" kern="0" dirty="0">
                <a:latin typeface="UTM Avo"/>
                <a:cs typeface="+mn-ea"/>
                <a:sym typeface="+mn-lt"/>
              </a:rPr>
              <a:t>câu hỏi</a:t>
            </a:r>
            <a:r>
              <a:rPr lang="en-US" sz="2800" b="1" kern="0" dirty="0">
                <a:latin typeface="UTM Avo"/>
                <a:cs typeface="+mn-ea"/>
                <a:sym typeface="+mn-lt"/>
              </a:rPr>
              <a:t>:</a:t>
            </a:r>
          </a:p>
          <a:p>
            <a:pPr marL="457223" indent="-457223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vật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phụ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thuộc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vào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những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yếu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tố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nào</a:t>
            </a:r>
            <a:r>
              <a:rPr lang="en-US" sz="2400" dirty="0">
                <a:latin typeface="UTM Avo"/>
                <a:cs typeface="+mn-ea"/>
                <a:sym typeface="+mn-lt"/>
              </a:rPr>
              <a:t>?</a:t>
            </a:r>
          </a:p>
          <a:p>
            <a:pPr marL="457223" indent="-457223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/>
                <a:cs typeface="+mn-ea"/>
                <a:sym typeface="+mn-lt"/>
              </a:rPr>
              <a:t>Nêu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biểu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thức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tính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latin typeface="UTM Avo"/>
                <a:cs typeface="+mn-ea"/>
                <a:sym typeface="+mn-lt"/>
              </a:rPr>
              <a:t>.</a:t>
            </a:r>
          </a:p>
          <a:p>
            <a:pPr marL="457223" indent="-457223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/>
                <a:cs typeface="+mn-ea"/>
                <a:sym typeface="+mn-lt"/>
              </a:rPr>
              <a:t>Nêu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đơn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vị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của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động</a:t>
            </a:r>
            <a:r>
              <a:rPr lang="en-US" sz="2400" dirty="0">
                <a:latin typeface="UTM Avo"/>
                <a:cs typeface="+mn-ea"/>
                <a:sym typeface="+mn-lt"/>
              </a:rPr>
              <a:t> </a:t>
            </a:r>
            <a:r>
              <a:rPr lang="en-US" sz="2400" dirty="0" err="1">
                <a:latin typeface="UTM Avo"/>
                <a:cs typeface="+mn-ea"/>
                <a:sym typeface="+mn-lt"/>
              </a:rPr>
              <a:t>năng</a:t>
            </a:r>
            <a:r>
              <a:rPr lang="en-US" sz="2400" dirty="0">
                <a:latin typeface="UTM Avo"/>
                <a:cs typeface="+mn-ea"/>
                <a:sym typeface="+mn-lt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66AD7E-40A8-799C-EE45-726F0A1EE863}"/>
              </a:ext>
            </a:extLst>
          </p:cNvPr>
          <p:cNvGrpSpPr/>
          <p:nvPr/>
        </p:nvGrpSpPr>
        <p:grpSpPr>
          <a:xfrm>
            <a:off x="6439694" y="1817688"/>
            <a:ext cx="5301576" cy="4537112"/>
            <a:chOff x="10515600" y="2666594"/>
            <a:chExt cx="6809364" cy="58274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D769AC3-53D5-E6D9-6D0B-9DE0AC6C5E22}"/>
                </a:ext>
              </a:extLst>
            </p:cNvPr>
            <p:cNvSpPr txBox="1"/>
            <p:nvPr/>
          </p:nvSpPr>
          <p:spPr>
            <a:xfrm>
              <a:off x="10711343" y="7756332"/>
              <a:ext cx="6269087" cy="737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304815">
                <a:lnSpc>
                  <a:spcPct val="150000"/>
                </a:lnSpc>
                <a:defRPr/>
              </a:pPr>
              <a:r>
                <a:rPr lang="en-US" sz="2400" b="1">
                  <a:latin typeface="UTM Avo"/>
                  <a:cs typeface="+mn-ea"/>
                  <a:sym typeface="+mn-lt"/>
                </a:rPr>
                <a:t>THẢO LUẬN NHÓM ĐÔI</a:t>
              </a: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3106A068-E63E-2F3C-6907-D59F22695B2B}"/>
                </a:ext>
              </a:extLst>
            </p:cNvPr>
            <p:cNvSpPr/>
            <p:nvPr/>
          </p:nvSpPr>
          <p:spPr>
            <a:xfrm>
              <a:off x="10515600" y="2666594"/>
              <a:ext cx="6809364" cy="4953812"/>
            </a:xfrm>
            <a:custGeom>
              <a:avLst/>
              <a:gdLst/>
              <a:ahLst/>
              <a:cxnLst/>
              <a:rect l="l" t="t" r="r" b="b"/>
              <a:pathLst>
                <a:path w="5014249" h="3647866">
                  <a:moveTo>
                    <a:pt x="0" y="0"/>
                  </a:moveTo>
                  <a:lnTo>
                    <a:pt x="5014249" y="0"/>
                  </a:lnTo>
                  <a:lnTo>
                    <a:pt x="5014249" y="3647866"/>
                  </a:lnTo>
                  <a:lnTo>
                    <a:pt x="0" y="3647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700">
                <a:latin typeface="UTM Avo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24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31eea4b-309e-4136-a109-ac3409425c9a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1930</Words>
  <Application>Microsoft Office PowerPoint</Application>
  <PresentationFormat>Custom</PresentationFormat>
  <Paragraphs>176</Paragraphs>
  <Slides>44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Nguyễn</dc:creator>
  <cp:lastModifiedBy>KIM TUYEN</cp:lastModifiedBy>
  <cp:revision>13</cp:revision>
  <dcterms:created xsi:type="dcterms:W3CDTF">2023-10-18T06:55:26Z</dcterms:created>
  <dcterms:modified xsi:type="dcterms:W3CDTF">2025-10-27T07:39:35Z</dcterms:modified>
</cp:coreProperties>
</file>