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7" r:id="rId1"/>
    <p:sldMasterId id="2147483721" r:id="rId2"/>
    <p:sldMasterId id="2147483788" r:id="rId3"/>
  </p:sldMasterIdLst>
  <p:notesMasterIdLst>
    <p:notesMasterId r:id="rId50"/>
  </p:notesMasterIdLst>
  <p:sldIdLst>
    <p:sldId id="295" r:id="rId4"/>
    <p:sldId id="360" r:id="rId5"/>
    <p:sldId id="256" r:id="rId6"/>
    <p:sldId id="296" r:id="rId7"/>
    <p:sldId id="306" r:id="rId8"/>
    <p:sldId id="374" r:id="rId9"/>
    <p:sldId id="375" r:id="rId10"/>
    <p:sldId id="376" r:id="rId11"/>
    <p:sldId id="377" r:id="rId12"/>
    <p:sldId id="378" r:id="rId13"/>
    <p:sldId id="379" r:id="rId14"/>
    <p:sldId id="380" r:id="rId15"/>
    <p:sldId id="304" r:id="rId16"/>
    <p:sldId id="313" r:id="rId17"/>
    <p:sldId id="381" r:id="rId18"/>
    <p:sldId id="297" r:id="rId19"/>
    <p:sldId id="382" r:id="rId20"/>
    <p:sldId id="383" r:id="rId21"/>
    <p:sldId id="384" r:id="rId22"/>
    <p:sldId id="385" r:id="rId23"/>
    <p:sldId id="386" r:id="rId24"/>
    <p:sldId id="387" r:id="rId25"/>
    <p:sldId id="388" r:id="rId26"/>
    <p:sldId id="389" r:id="rId27"/>
    <p:sldId id="390" r:id="rId28"/>
    <p:sldId id="391" r:id="rId29"/>
    <p:sldId id="392" r:id="rId30"/>
    <p:sldId id="368" r:id="rId31"/>
    <p:sldId id="366" r:id="rId32"/>
    <p:sldId id="342" r:id="rId33"/>
    <p:sldId id="393" r:id="rId34"/>
    <p:sldId id="394" r:id="rId35"/>
    <p:sldId id="396" r:id="rId36"/>
    <p:sldId id="346" r:id="rId37"/>
    <p:sldId id="347" r:id="rId38"/>
    <p:sldId id="348" r:id="rId39"/>
    <p:sldId id="349" r:id="rId40"/>
    <p:sldId id="350" r:id="rId41"/>
    <p:sldId id="351" r:id="rId42"/>
    <p:sldId id="352" r:id="rId43"/>
    <p:sldId id="353" r:id="rId44"/>
    <p:sldId id="354" r:id="rId45"/>
    <p:sldId id="355" r:id="rId46"/>
    <p:sldId id="345" r:id="rId47"/>
    <p:sldId id="338" r:id="rId48"/>
    <p:sldId id="1368" r:id="rId49"/>
  </p:sldIdLst>
  <p:sldSz cx="18288000" cy="10287000"/>
  <p:notesSz cx="6858000" cy="9144000"/>
  <p:embeddedFontLst>
    <p:embeddedFont>
      <p:font typeface=".VnTime" panose="020B7200000000000000"/>
      <p:regular r:id="rId51"/>
      <p:bold r:id="rId52"/>
      <p:italic r:id="rId53"/>
      <p:boldItalic r:id="rId54"/>
    </p:embeddedFont>
    <p:embeddedFont>
      <p:font typeface="Garamond" panose="02020404030301010803" pitchFamily="18" charset="0"/>
      <p:regular r:id="rId55"/>
      <p:bold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20/10/2025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2760860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2683571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3268904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74639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2157198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18</a:t>
            </a:fld>
            <a:endParaRPr lang="en-US"/>
          </a:p>
        </p:txBody>
      </p:sp>
    </p:spTree>
    <p:extLst>
      <p:ext uri="{BB962C8B-B14F-4D97-AF65-F5344CB8AC3E}">
        <p14:creationId xmlns:p14="http://schemas.microsoft.com/office/powerpoint/2010/main" val="2634952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750435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108455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20</a:t>
            </a:fld>
            <a:endParaRPr lang="en-US"/>
          </a:p>
        </p:txBody>
      </p:sp>
    </p:spTree>
    <p:extLst>
      <p:ext uri="{BB962C8B-B14F-4D97-AF65-F5344CB8AC3E}">
        <p14:creationId xmlns:p14="http://schemas.microsoft.com/office/powerpoint/2010/main" val="124748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2120801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22</a:t>
            </a:fld>
            <a:endParaRPr lang="en-US"/>
          </a:p>
        </p:txBody>
      </p:sp>
    </p:spTree>
    <p:extLst>
      <p:ext uri="{BB962C8B-B14F-4D97-AF65-F5344CB8AC3E}">
        <p14:creationId xmlns:p14="http://schemas.microsoft.com/office/powerpoint/2010/main" val="2463624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2242674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4030944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2178014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212969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3088596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509650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3004996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44</a:t>
            </a:fld>
            <a:endParaRPr lang="en-US"/>
          </a:p>
        </p:txBody>
      </p:sp>
    </p:spTree>
    <p:extLst>
      <p:ext uri="{BB962C8B-B14F-4D97-AF65-F5344CB8AC3E}">
        <p14:creationId xmlns:p14="http://schemas.microsoft.com/office/powerpoint/2010/main" val="219746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45</a:t>
            </a:fld>
            <a:endParaRPr lang="en-US"/>
          </a:p>
        </p:txBody>
      </p:sp>
    </p:spTree>
    <p:extLst>
      <p:ext uri="{BB962C8B-B14F-4D97-AF65-F5344CB8AC3E}">
        <p14:creationId xmlns:p14="http://schemas.microsoft.com/office/powerpoint/2010/main" val="93390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247489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335687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340762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2392000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9</a:t>
            </a:fld>
            <a:endParaRPr lang="en-US"/>
          </a:p>
        </p:txBody>
      </p:sp>
    </p:spTree>
    <p:extLst>
      <p:ext uri="{BB962C8B-B14F-4D97-AF65-F5344CB8AC3E}">
        <p14:creationId xmlns:p14="http://schemas.microsoft.com/office/powerpoint/2010/main" val="55788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20/10/2025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20/10/2025</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3072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3530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3168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24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844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20/10/2025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374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079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56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88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78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081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963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147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092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7532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7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92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5.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0D838988-15A6-4647-86D7-062E8698D868}" type="datetimeFigureOut">
              <a:rPr lang="en-US" smtClean="0">
                <a:solidFill>
                  <a:prstClr val="black">
                    <a:tint val="75000"/>
                  </a:prstClr>
                </a:solidFill>
              </a:rPr>
              <a:pPr/>
              <a:t>20/10/2025</a:t>
            </a:fld>
            <a:endParaRPr lang="en-US">
              <a:solidFill>
                <a:prstClr val="black">
                  <a:tint val="75000"/>
                </a:prstClr>
              </a:solidFill>
            </a:endParaRPr>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0293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4.png"/><Relationship Id="rId12"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19.jpeg"/><Relationship Id="rId11" Type="http://schemas.openxmlformats.org/officeDocument/2006/relationships/image" Target="../media/image26.png"/><Relationship Id="rId5" Type="http://schemas.openxmlformats.org/officeDocument/2006/relationships/audio" Target="../media/audio3.wav"/><Relationship Id="rId15" Type="http://schemas.openxmlformats.org/officeDocument/2006/relationships/image" Target="../media/image29.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5.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3.gif"/><Relationship Id="rId12" Type="http://schemas.openxmlformats.org/officeDocument/2006/relationships/image" Target="../media/image4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gif"/><Relationship Id="rId11" Type="http://schemas.openxmlformats.org/officeDocument/2006/relationships/image" Target="../media/image47.png"/><Relationship Id="rId5" Type="http://schemas.openxmlformats.org/officeDocument/2006/relationships/image" Target="../media/image41.gif"/><Relationship Id="rId10" Type="http://schemas.openxmlformats.org/officeDocument/2006/relationships/image" Target="../media/image46.png"/><Relationship Id="rId4" Type="http://schemas.openxmlformats.org/officeDocument/2006/relationships/image" Target="../media/image40.gif"/><Relationship Id="rId9" Type="http://schemas.openxmlformats.org/officeDocument/2006/relationships/image" Target="../media/image45.png"/><Relationship Id="rId1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54.gif"/><Relationship Id="rId18" Type="http://schemas.openxmlformats.org/officeDocument/2006/relationships/slide" Target="slide44.xml"/><Relationship Id="rId3" Type="http://schemas.openxmlformats.org/officeDocument/2006/relationships/image" Target="../media/image51.gif"/><Relationship Id="rId7" Type="http://schemas.openxmlformats.org/officeDocument/2006/relationships/image" Target="../media/image53.gif"/><Relationship Id="rId12" Type="http://schemas.openxmlformats.org/officeDocument/2006/relationships/slide" Target="slide41.xml"/><Relationship Id="rId17" Type="http://schemas.openxmlformats.org/officeDocument/2006/relationships/image" Target="../media/image41.gif"/><Relationship Id="rId2" Type="http://schemas.openxmlformats.org/officeDocument/2006/relationships/slide" Target="slide39.xml"/><Relationship Id="rId16" Type="http://schemas.openxmlformats.org/officeDocument/2006/relationships/slide" Target="slide4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image" Target="../media/image40.gif"/><Relationship Id="rId5" Type="http://schemas.openxmlformats.org/officeDocument/2006/relationships/image" Target="../media/image52.gif"/><Relationship Id="rId15" Type="http://schemas.openxmlformats.org/officeDocument/2006/relationships/image" Target="../media/image55.gif"/><Relationship Id="rId10" Type="http://schemas.openxmlformats.org/officeDocument/2006/relationships/slide" Target="slide36.xml"/><Relationship Id="rId19" Type="http://schemas.openxmlformats.org/officeDocument/2006/relationships/image" Target="../media/image30.png"/><Relationship Id="rId4" Type="http://schemas.openxmlformats.org/officeDocument/2006/relationships/slide" Target="slide40.xml"/><Relationship Id="rId9" Type="http://schemas.openxmlformats.org/officeDocument/2006/relationships/image" Target="../media/image43.gif"/><Relationship Id="rId14" Type="http://schemas.openxmlformats.org/officeDocument/2006/relationships/slide" Target="slide37.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40.gif"/></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5.gif"/></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43.gif"/></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2.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3.gif"/></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4.gif"/></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53.gif"/></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41.gif"/></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1.svg"/></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0"/>
            <a:ext cx="18059399" cy="10286999"/>
          </a:xfrm>
          <a:prstGeom prst="rect">
            <a:avLst/>
          </a:prstGeom>
        </p:spPr>
      </p:pic>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graphicFrame>
        <p:nvGraphicFramePr>
          <p:cNvPr id="3" name="Table 2">
            <a:extLst>
              <a:ext uri="{FF2B5EF4-FFF2-40B4-BE49-F238E27FC236}">
                <a16:creationId xmlns:a16="http://schemas.microsoft.com/office/drawing/2014/main" id="{D5E61106-F8F8-C256-D5F4-4C82F240F7D8}"/>
              </a:ext>
            </a:extLst>
          </p:cNvPr>
          <p:cNvGraphicFramePr>
            <a:graphicFrameLocks noGrp="1"/>
          </p:cNvGraphicFramePr>
          <p:nvPr>
            <p:extLst>
              <p:ext uri="{D42A27DB-BD31-4B8C-83A1-F6EECF244321}">
                <p14:modId xmlns:p14="http://schemas.microsoft.com/office/powerpoint/2010/main" val="1734556919"/>
              </p:ext>
            </p:extLst>
          </p:nvPr>
        </p:nvGraphicFramePr>
        <p:xfrm>
          <a:off x="1264956" y="1625756"/>
          <a:ext cx="16055890" cy="7813040"/>
        </p:xfrm>
        <a:graphic>
          <a:graphicData uri="http://schemas.openxmlformats.org/drawingml/2006/table">
            <a:tbl>
              <a:tblPr firstRow="1" firstCol="1" bandRow="1">
                <a:tableStyleId>{5C22544A-7EE6-4342-B048-85BDC9FD1C3A}</a:tableStyleId>
              </a:tblPr>
              <a:tblGrid>
                <a:gridCol w="10157808">
                  <a:extLst>
                    <a:ext uri="{9D8B030D-6E8A-4147-A177-3AD203B41FA5}">
                      <a16:colId xmlns:a16="http://schemas.microsoft.com/office/drawing/2014/main" val="900611377"/>
                    </a:ext>
                  </a:extLst>
                </a:gridCol>
                <a:gridCol w="5898082">
                  <a:extLst>
                    <a:ext uri="{9D8B030D-6E8A-4147-A177-3AD203B41FA5}">
                      <a16:colId xmlns:a16="http://schemas.microsoft.com/office/drawing/2014/main" val="777484560"/>
                    </a:ext>
                  </a:extLst>
                </a:gridCol>
              </a:tblGrid>
              <a:tr h="383518">
                <a:tc gridSpan="2">
                  <a:txBody>
                    <a:bodyPr/>
                    <a:lstStyle/>
                    <a:p>
                      <a:pPr marL="0" marR="0" algn="ctr">
                        <a:spcBef>
                          <a:spcPts val="0"/>
                        </a:spcBef>
                        <a:spcAft>
                          <a:spcPts val="0"/>
                        </a:spcAft>
                      </a:pPr>
                      <a:r>
                        <a:rPr lang="en-US" sz="3600" b="1">
                          <a:solidFill>
                            <a:srgbClr val="FF0000"/>
                          </a:solidFill>
                          <a:effectLst/>
                          <a:latin typeface="Times New Roman" panose="02020603050405020304" pitchFamily="18" charset="0"/>
                          <a:cs typeface="Times New Roman" panose="02020603050405020304" pitchFamily="18" charset="0"/>
                        </a:rPr>
                        <a:t>PHIẾU HỌC TẬP SỐ 1</a:t>
                      </a: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4149402467"/>
                  </a:ext>
                </a:extLst>
              </a:tr>
              <a:tr h="2382520">
                <a:tc>
                  <a:txBody>
                    <a:bodyPr/>
                    <a:lstStyle/>
                    <a:p>
                      <a:pPr marL="0" marR="0">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Thể loại truyện ngắn: </a:t>
                      </a: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Quy mô: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Bối cảnh: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Nhân vật: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Sự kiện: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Chi tiết: .................</a:t>
                      </a:r>
                      <a:endParaRPr lang="en-US" sz="3600" b="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a:solidFill>
                            <a:schemeClr val="tx2"/>
                          </a:solidFill>
                          <a:effectLst/>
                          <a:latin typeface="Times New Roman" panose="02020603050405020304" pitchFamily="18" charset="0"/>
                          <a:cs typeface="Times New Roman" panose="02020603050405020304" pitchFamily="18" charset="0"/>
                        </a:rPr>
                        <a:t>+ Cốt truyện:....</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39288055"/>
                  </a:ext>
                </a:extLst>
              </a:tr>
              <a:tr h="68072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Phương thức biểu đạt</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47072186"/>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Nhân vật </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44830140"/>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Ngôi kể</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20418487"/>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Các sự việc chính</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70231391"/>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Bố cục…</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40382848"/>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Cốt truyện</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16416679"/>
                  </a:ext>
                </a:extLst>
              </a:tr>
            </a:tbl>
          </a:graphicData>
        </a:graphic>
      </p:graphicFrame>
    </p:spTree>
    <p:extLst>
      <p:ext uri="{BB962C8B-B14F-4D97-AF65-F5344CB8AC3E}">
        <p14:creationId xmlns:p14="http://schemas.microsoft.com/office/powerpoint/2010/main" val="236707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30355" y="16476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64D4C3-54FC-5C8E-4740-2E4887A21070}"/>
              </a:ext>
            </a:extLst>
          </p:cNvPr>
          <p:cNvSpPr txBox="1"/>
          <p:nvPr/>
        </p:nvSpPr>
        <p:spPr>
          <a:xfrm>
            <a:off x="1447800" y="2781300"/>
            <a:ext cx="15392400" cy="5632311"/>
          </a:xfrm>
          <a:prstGeom prst="rect">
            <a:avLst/>
          </a:prstGeom>
          <a:noFill/>
        </p:spPr>
        <p:txBody>
          <a:bodyPr wrap="square">
            <a:spAutoFit/>
          </a:bodyPr>
          <a:lstStyle/>
          <a:p>
            <a:pPr marL="0"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ngắn</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Quy mô: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xuôi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cỡ</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Bối cảnh: không gian nhỏ, thời gian nhất định</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Nhân vật: thường ít nhân vật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Sự kiện: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phức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tạp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Chi tiết: </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đúc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dirty="0">
                <a:effectLst/>
                <a:latin typeface="Times New Roman" panose="02020603050405020304" pitchFamily="18" charset="0"/>
                <a:ea typeface="Times New Roman" panose="02020603050405020304" pitchFamily="18" charset="0"/>
                <a:cs typeface="Times New Roman" panose="02020603050405020304" pitchFamily="18" charset="0"/>
              </a:rPr>
              <a:t>+ Cốt truyện đơn giản, nhiều dạng: sự việc khác thường kỳ lạ; sự việc giản dị, đời thường mà giàu chất thơ; có truyện giàu tính, triết lý; lại có truyện ngắn rất giàu chất thơ.</a:t>
            </a:r>
            <a:endParaRPr lang="en-US" sz="40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28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30355" y="1387043"/>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64D4C3-54FC-5C8E-4740-2E4887A21070}"/>
              </a:ext>
            </a:extLst>
          </p:cNvPr>
          <p:cNvSpPr txBox="1"/>
          <p:nvPr/>
        </p:nvSpPr>
        <p:spPr>
          <a:xfrm>
            <a:off x="1447800" y="2440747"/>
            <a:ext cx="15392400" cy="5016758"/>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tự sự</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Ngôi kể</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ngôi thứ nhất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mẹ, ông Đốc, các bạn</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Các sự việc chính</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t</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rên đường đến 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ở trên sân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khi vào lớp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367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1627716" y="5172027"/>
            <a:ext cx="2921264" cy="460447"/>
          </a:xfrm>
          <a:prstGeom prst="rect">
            <a:avLst/>
          </a:prstGeom>
        </p:spPr>
        <p:txBody>
          <a:bodyPr lIns="0" tIns="0" rIns="0" bIns="0" rtlCol="0" anchor="t">
            <a:spAutoFit/>
          </a:bodyPr>
          <a:lstStyle/>
          <a:p>
            <a:pPr algn="ctr">
              <a:lnSpc>
                <a:spcPts val="3119"/>
              </a:lnSpc>
            </a:pPr>
            <a:r>
              <a:rPr lang="en-US" sz="5400" b="1" dirty="0" err="1">
                <a:solidFill>
                  <a:srgbClr val="5E3023"/>
                </a:solidFill>
                <a:latin typeface="Times New Roman" panose="02020603050405020304" pitchFamily="18" charset="0"/>
                <a:cs typeface="Times New Roman" panose="02020603050405020304" pitchFamily="18" charset="0"/>
              </a:rPr>
              <a:t>Bố</a:t>
            </a:r>
            <a:r>
              <a:rPr lang="en-US" sz="5400" b="1" dirty="0">
                <a:solidFill>
                  <a:srgbClr val="5E3023"/>
                </a:solidFill>
                <a:latin typeface="Times New Roman" panose="02020603050405020304" pitchFamily="18" charset="0"/>
                <a:cs typeface="Times New Roman" panose="02020603050405020304" pitchFamily="18" charset="0"/>
              </a:rPr>
              <a:t> </a:t>
            </a:r>
            <a:r>
              <a:rPr lang="en-US" sz="5400" b="1" dirty="0" err="1">
                <a:solidFill>
                  <a:srgbClr val="5E3023"/>
                </a:solidFill>
                <a:latin typeface="Times New Roman" panose="02020603050405020304" pitchFamily="18" charset="0"/>
                <a:cs typeface="Times New Roman" panose="02020603050405020304" pitchFamily="18" charset="0"/>
              </a:rPr>
              <a:t>cục</a:t>
            </a:r>
            <a:endParaRPr lang="en-US" sz="54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13643" y="5478007"/>
            <a:ext cx="4291747" cy="1189493"/>
          </a:xfrm>
          <a:prstGeom prst="rect">
            <a:avLst/>
          </a:prstGeom>
        </p:spPr>
        <p:txBody>
          <a:bodyPr wrap="square">
            <a:spAutoFit/>
          </a:bodyPr>
          <a:lstStyle/>
          <a:p>
            <a:pPr algn="ctr">
              <a:lnSpc>
                <a:spcPct val="150000"/>
              </a:lnSpc>
              <a:spcAft>
                <a:spcPts val="1067"/>
              </a:spcAft>
              <a:tabLst>
                <a:tab pos="2997125" algn="l"/>
              </a:tabLst>
            </a:pPr>
            <a:r>
              <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5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4341341" y="2382666"/>
            <a:ext cx="13107647"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4548980" y="4988716"/>
            <a:ext cx="12902067"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4548980" y="7144616"/>
            <a:ext cx="12902067"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36607" y="8126277"/>
            <a:ext cx="1561361" cy="2449426"/>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Canh Dieu">
            <a:extLst>
              <a:ext uri="{FF2B5EF4-FFF2-40B4-BE49-F238E27FC236}">
                <a16:creationId xmlns:a16="http://schemas.microsoft.com/office/drawing/2014/main" id="{FD1B431A-92FB-354F-399F-9B1E6D50155B}"/>
              </a:ext>
            </a:extLst>
          </p:cNvPr>
          <p:cNvPicPr>
            <a:picLocks noChangeAspect="1"/>
          </p:cNvPicPr>
          <p:nvPr/>
        </p:nvPicPr>
        <p:blipFill>
          <a:blip r:embed="rId5"/>
          <a:stretch>
            <a:fillRect/>
          </a:stretch>
        </p:blipFill>
        <p:spPr>
          <a:xfrm>
            <a:off x="85059" y="91398"/>
            <a:ext cx="1156451" cy="1394502"/>
          </a:xfrm>
          <a:prstGeom prst="rect">
            <a:avLst/>
          </a:prstGeom>
        </p:spPr>
      </p:pic>
      <p:grpSp>
        <p:nvGrpSpPr>
          <p:cNvPr id="5" name="Group 4">
            <a:extLst>
              <a:ext uri="{FF2B5EF4-FFF2-40B4-BE49-F238E27FC236}">
                <a16:creationId xmlns:a16="http://schemas.microsoft.com/office/drawing/2014/main" id="{8EAF2319-5D50-0A3C-AE3C-48BAF806AE4B}"/>
              </a:ext>
            </a:extLst>
          </p:cNvPr>
          <p:cNvGrpSpPr/>
          <p:nvPr/>
        </p:nvGrpSpPr>
        <p:grpSpPr>
          <a:xfrm>
            <a:off x="6588369" y="73892"/>
            <a:ext cx="6822831" cy="1412008"/>
            <a:chOff x="691661" y="2895600"/>
            <a:chExt cx="3317654" cy="1277815"/>
          </a:xfrm>
        </p:grpSpPr>
        <p:sp>
          <p:nvSpPr>
            <p:cNvPr id="6" name="!!!Rectangle: Rounded Corners 8">
              <a:extLst>
                <a:ext uri="{FF2B5EF4-FFF2-40B4-BE49-F238E27FC236}">
                  <a16:creationId xmlns:a16="http://schemas.microsoft.com/office/drawing/2014/main" id="{58BC8FD0-E5DB-DDE6-A2E0-628F7392AB2F}"/>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7" name="Canh Dieu">
              <a:extLst>
                <a:ext uri="{FF2B5EF4-FFF2-40B4-BE49-F238E27FC236}">
                  <a16:creationId xmlns:a16="http://schemas.microsoft.com/office/drawing/2014/main" id="{C494540F-5058-CBB4-378B-B327449BE2E0}"/>
                </a:ext>
              </a:extLst>
            </p:cNvPr>
            <p:cNvPicPr>
              <a:picLocks noChangeAspect="1"/>
            </p:cNvPicPr>
            <p:nvPr/>
          </p:nvPicPr>
          <p:blipFill>
            <a:blip r:embed="rId5"/>
            <a:stretch>
              <a:fillRect/>
            </a:stretch>
          </p:blipFill>
          <p:spPr>
            <a:xfrm>
              <a:off x="764812" y="3030121"/>
              <a:ext cx="569612" cy="919311"/>
            </a:xfrm>
            <a:prstGeom prst="rect">
              <a:avLst/>
            </a:prstGeom>
          </p:spPr>
        </p:pic>
      </p:grpSp>
      <p:sp>
        <p:nvSpPr>
          <p:cNvPr id="8" name="Rectangle 7">
            <a:extLst>
              <a:ext uri="{FF2B5EF4-FFF2-40B4-BE49-F238E27FC236}">
                <a16:creationId xmlns:a16="http://schemas.microsoft.com/office/drawing/2014/main" id="{0958476C-5930-04E5-F8D1-70760752A1F1}"/>
              </a:ext>
            </a:extLst>
          </p:cNvPr>
          <p:cNvSpPr/>
          <p:nvPr/>
        </p:nvSpPr>
        <p:spPr>
          <a:xfrm>
            <a:off x="1230355" y="14190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0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lạ</a:t>
            </a: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2"/>
                                        </p:tgtEl>
                                        <p:attrNameLst>
                                          <p:attrName>fillcolor</p:attrName>
                                        </p:attrNameLst>
                                      </p:cBhvr>
                                      <p:to>
                                        <a:srgbClr val="FFF2CC"/>
                                      </p:to>
                                    </p:animClr>
                                    <p:set>
                                      <p:cBhvr>
                                        <p:cTn id="41" dur="250" fill="hold"/>
                                        <p:tgtEl>
                                          <p:spTgt spid="22"/>
                                        </p:tgtEl>
                                        <p:attrNameLst>
                                          <p:attrName>fill.type</p:attrName>
                                        </p:attrNameLst>
                                      </p:cBhvr>
                                      <p:to>
                                        <p:strVal val="solid"/>
                                      </p:to>
                                    </p:set>
                                    <p:set>
                                      <p:cBhvr>
                                        <p:cTn id="42" dur="250" fill="hold"/>
                                        <p:tgtEl>
                                          <p:spTgt spid="2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28"/>
                                        </p:tgtEl>
                                        <p:attrNameLst>
                                          <p:attrName>style.visibility</p:attrName>
                                        </p:attrNameLst>
                                      </p:cBhvr>
                                      <p:to>
                                        <p:strVal val="visible"/>
                                      </p:to>
                                    </p:set>
                                    <p:anim calcmode="lin" valueType="num">
                                      <p:cBhvr>
                                        <p:cTn id="45" dur="250" fill="hold"/>
                                        <p:tgtEl>
                                          <p:spTgt spid="28"/>
                                        </p:tgtEl>
                                        <p:attrNameLst>
                                          <p:attrName>ppt_w</p:attrName>
                                        </p:attrNameLst>
                                      </p:cBhvr>
                                      <p:tavLst>
                                        <p:tav tm="0">
                                          <p:val>
                                            <p:strVal val="4*#ppt_w"/>
                                          </p:val>
                                        </p:tav>
                                        <p:tav tm="100000">
                                          <p:val>
                                            <p:strVal val="#ppt_w"/>
                                          </p:val>
                                        </p:tav>
                                      </p:tavLst>
                                    </p:anim>
                                    <p:anim calcmode="lin" valueType="num">
                                      <p:cBhvr>
                                        <p:cTn id="46"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par>
                                <p:cTn id="47" presetID="1" presetClass="emph" presetSubtype="2" fill="hold" nodeType="withEffect">
                                  <p:stCondLst>
                                    <p:cond delay="1000"/>
                                  </p:stCondLst>
                                  <p:childTnLst>
                                    <p:animClr clrSpc="rgb" dir="cw">
                                      <p:cBhvr>
                                        <p:cTn id="48" dur="250" fill="hold"/>
                                        <p:tgtEl>
                                          <p:spTgt spid="22"/>
                                        </p:tgtEl>
                                        <p:attrNameLst>
                                          <p:attrName>fillcolor</p:attrName>
                                        </p:attrNameLst>
                                      </p:cBhvr>
                                      <p:to>
                                        <a:srgbClr val="FFFF00"/>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5"/>
                                        </p:tgtEl>
                                        <p:attrNameLst>
                                          <p:attrName>fillcolor</p:attrName>
                                        </p:attrNameLst>
                                      </p:cBhvr>
                                      <p:to>
                                        <a:srgbClr val="FFF2CC"/>
                                      </p:to>
                                    </p:animClr>
                                    <p:set>
                                      <p:cBhvr>
                                        <p:cTn id="56" dur="250" fill="hold"/>
                                        <p:tgtEl>
                                          <p:spTgt spid="25"/>
                                        </p:tgtEl>
                                        <p:attrNameLst>
                                          <p:attrName>fill.type</p:attrName>
                                        </p:attrNameLst>
                                      </p:cBhvr>
                                      <p:to>
                                        <p:strVal val="solid"/>
                                      </p:to>
                                    </p:set>
                                    <p:set>
                                      <p:cBhvr>
                                        <p:cTn id="57" dur="250" fill="hold"/>
                                        <p:tgtEl>
                                          <p:spTgt spid="25"/>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31"/>
                                        </p:tgtEl>
                                        <p:attrNameLst>
                                          <p:attrName>style.visibility</p:attrName>
                                        </p:attrNameLst>
                                      </p:cBhvr>
                                      <p:to>
                                        <p:strVal val="visible"/>
                                      </p:to>
                                    </p:set>
                                    <p:anim calcmode="lin" valueType="num">
                                      <p:cBhvr>
                                        <p:cTn id="60" dur="250" fill="hold"/>
                                        <p:tgtEl>
                                          <p:spTgt spid="31"/>
                                        </p:tgtEl>
                                        <p:attrNameLst>
                                          <p:attrName>ppt_w</p:attrName>
                                        </p:attrNameLst>
                                      </p:cBhvr>
                                      <p:tavLst>
                                        <p:tav tm="0">
                                          <p:val>
                                            <p:strVal val="4*#ppt_w"/>
                                          </p:val>
                                        </p:tav>
                                        <p:tav tm="100000">
                                          <p:val>
                                            <p:strVal val="#ppt_w"/>
                                          </p:val>
                                        </p:tav>
                                      </p:tavLst>
                                    </p:anim>
                                    <p:anim calcmode="lin" valueType="num">
                                      <p:cBhvr>
                                        <p:cTn id="61"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Check mark.wav"/>
                                        </p:tgtEl>
                                      </p:cMediaNode>
                                    </p:audio>
                                  </p:subTnLst>
                                </p:cTn>
                              </p:par>
                              <p:par>
                                <p:cTn id="62" presetID="1" presetClass="emph" presetSubtype="2" fill="hold" nodeType="withEffect">
                                  <p:stCondLst>
                                    <p:cond delay="1000"/>
                                  </p:stCondLst>
                                  <p:childTnLst>
                                    <p:animClr clrSpc="rgb" dir="cw">
                                      <p:cBhvr>
                                        <p:cTn id="63" dur="250" fill="hold"/>
                                        <p:tgtEl>
                                          <p:spTgt spid="25"/>
                                        </p:tgtEl>
                                        <p:attrNameLst>
                                          <p:attrName>fillcolor</p:attrName>
                                        </p:attrNameLst>
                                      </p:cBhvr>
                                      <p:to>
                                        <a:srgbClr val="00B050"/>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26"/>
                                        </p:tgtEl>
                                        <p:attrNameLst>
                                          <p:attrName>fillcolor</p:attrName>
                                        </p:attrNameLst>
                                      </p:cBhvr>
                                      <p:to>
                                        <a:srgbClr val="FFF2CC"/>
                                      </p:to>
                                    </p:animClr>
                                    <p:set>
                                      <p:cBhvr>
                                        <p:cTn id="71" dur="250" fill="hold"/>
                                        <p:tgtEl>
                                          <p:spTgt spid="26"/>
                                        </p:tgtEl>
                                        <p:attrNameLst>
                                          <p:attrName>fill.type</p:attrName>
                                        </p:attrNameLst>
                                      </p:cBhvr>
                                      <p:to>
                                        <p:strVal val="solid"/>
                                      </p:to>
                                    </p:set>
                                    <p:set>
                                      <p:cBhvr>
                                        <p:cTn id="72" dur="250" fill="hold"/>
                                        <p:tgtEl>
                                          <p:spTgt spid="26"/>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p:cTn id="75" dur="250" fill="hold"/>
                                        <p:tgtEl>
                                          <p:spTgt spid="29"/>
                                        </p:tgtEl>
                                        <p:attrNameLst>
                                          <p:attrName>ppt_w</p:attrName>
                                        </p:attrNameLst>
                                      </p:cBhvr>
                                      <p:tavLst>
                                        <p:tav tm="0">
                                          <p:val>
                                            <p:strVal val="4*#ppt_w"/>
                                          </p:val>
                                        </p:tav>
                                        <p:tav tm="100000">
                                          <p:val>
                                            <p:strVal val="#ppt_w"/>
                                          </p:val>
                                        </p:tav>
                                      </p:tavLst>
                                    </p:anim>
                                    <p:anim calcmode="lin" valueType="num">
                                      <p:cBhvr>
                                        <p:cTn id="76"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26"/>
                                        </p:tgtEl>
                                        <p:attrNameLst>
                                          <p:attrName>fillcolor</p:attrName>
                                        </p:attrNameLst>
                                      </p:cBhvr>
                                      <p:to>
                                        <a:srgbClr val="FFFF00"/>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1" restart="whenNotActive" fill="hold" evtFilter="cancelBubble" nodeType="interactiveSeq">
                <p:stCondLst>
                  <p:cond evt="onClick" delay="0">
                    <p:tgtEl>
                      <p:spTgt spid="2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27"/>
                                        </p:tgtEl>
                                        <p:attrNameLst>
                                          <p:attrName>fillcolor</p:attrName>
                                        </p:attrNameLst>
                                      </p:cBhvr>
                                      <p:to>
                                        <a:srgbClr val="FFF2CC"/>
                                      </p:to>
                                    </p:animClr>
                                    <p:set>
                                      <p:cBhvr>
                                        <p:cTn id="86" dur="250" fill="hold"/>
                                        <p:tgtEl>
                                          <p:spTgt spid="27"/>
                                        </p:tgtEl>
                                        <p:attrNameLst>
                                          <p:attrName>fill.type</p:attrName>
                                        </p:attrNameLst>
                                      </p:cBhvr>
                                      <p:to>
                                        <p:strVal val="solid"/>
                                      </p:to>
                                    </p:set>
                                    <p:set>
                                      <p:cBhvr>
                                        <p:cTn id="87" dur="250" fill="hold"/>
                                        <p:tgtEl>
                                          <p:spTgt spid="2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30"/>
                                        </p:tgtEl>
                                        <p:attrNameLst>
                                          <p:attrName>style.visibility</p:attrName>
                                        </p:attrNameLst>
                                      </p:cBhvr>
                                      <p:to>
                                        <p:strVal val="visible"/>
                                      </p:to>
                                    </p:set>
                                    <p:anim calcmode="lin" valueType="num">
                                      <p:cBhvr>
                                        <p:cTn id="90" dur="250" fill="hold"/>
                                        <p:tgtEl>
                                          <p:spTgt spid="30"/>
                                        </p:tgtEl>
                                        <p:attrNameLst>
                                          <p:attrName>ppt_w</p:attrName>
                                        </p:attrNameLst>
                                      </p:cBhvr>
                                      <p:tavLst>
                                        <p:tav tm="0">
                                          <p:val>
                                            <p:strVal val="4*#ppt_w"/>
                                          </p:val>
                                        </p:tav>
                                        <p:tav tm="100000">
                                          <p:val>
                                            <p:strVal val="#ppt_w"/>
                                          </p:val>
                                        </p:tav>
                                      </p:tavLst>
                                    </p:anim>
                                    <p:anim calcmode="lin" valueType="num">
                                      <p:cBhvr>
                                        <p:cTn id="91"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27"/>
                                        </p:tgtEl>
                                        <p:attrNameLst>
                                          <p:attrName>fillcolor</p:attrName>
                                        </p:attrNameLst>
                                      </p:cBhvr>
                                      <p:to>
                                        <a:srgbClr val="FFFF00"/>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30355" y="1647644"/>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64D4C3-54FC-5C8E-4740-2E4887A21070}"/>
              </a:ext>
            </a:extLst>
          </p:cNvPr>
          <p:cNvSpPr txBox="1"/>
          <p:nvPr/>
        </p:nvSpPr>
        <p:spPr>
          <a:xfrm>
            <a:off x="1371600" y="2799051"/>
            <a:ext cx="15392400" cy="6247864"/>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tự sự</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Ngôi kể</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ngôi thứ nhất</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nhân vật tôi</a:t>
            </a: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mẹ, ông Đốc, các bạn</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Các sự việc chính</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t</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rên đường đến trường</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ở trên sân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khi vào lớp học</a:t>
            </a: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Cốt truyện: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giản dị, đời thường</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giàu chất thơ. K</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ể theo</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trình tự thời gian, men theo</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dòng hồi tưởng của nhân vật “tôi”.</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68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 calcmode="lin" valueType="num">
                                      <p:cBhvr additive="base">
                                        <p:cTn id="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304568" y="-399749"/>
            <a:ext cx="3595979" cy="3529050"/>
          </a:xfrm>
          <a:prstGeom prst="rect">
            <a:avLst/>
          </a:prstGeom>
        </p:spPr>
      </p:pic>
      <p:pic>
        <p:nvPicPr>
          <p:cNvPr id="13" name="Picture 13"/>
          <p:cNvPicPr>
            <a:picLocks noChangeAspect="1"/>
          </p:cNvPicPr>
          <p:nvPr/>
        </p:nvPicPr>
        <p:blipFill>
          <a:blip r:embed="rId4"/>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5"/>
          <a:stretch>
            <a:fillRect/>
          </a:stretch>
        </p:blipFill>
        <p:spPr>
          <a:xfrm rot="21359116">
            <a:off x="4365998" y="4042845"/>
            <a:ext cx="8570325" cy="5362575"/>
          </a:xfrm>
          <a:prstGeom prst="rect">
            <a:avLst/>
          </a:prstGeom>
        </p:spPr>
      </p:pic>
      <p:sp>
        <p:nvSpPr>
          <p:cNvPr id="15" name="Freeform 8"/>
          <p:cNvSpPr/>
          <p:nvPr/>
        </p:nvSpPr>
        <p:spPr>
          <a:xfrm>
            <a:off x="4333934" y="3360571"/>
            <a:ext cx="9366318" cy="6338287"/>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pic>
        <p:nvPicPr>
          <p:cNvPr id="2" name="Picture 1"/>
          <p:cNvPicPr>
            <a:picLocks noChangeAspect="1"/>
          </p:cNvPicPr>
          <p:nvPr/>
        </p:nvPicPr>
        <p:blipFill>
          <a:blip r:embed="rId7"/>
          <a:stretch>
            <a:fillRect/>
          </a:stretch>
        </p:blipFill>
        <p:spPr>
          <a:xfrm>
            <a:off x="2089909" y="379976"/>
            <a:ext cx="13162405" cy="3078747"/>
          </a:xfrm>
          <a:prstGeom prst="rect">
            <a:avLst/>
          </a:prstGeom>
        </p:spPr>
      </p:pic>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2095500"/>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350257" y="3216414"/>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1. Bối cảnh của câu chuyện</a:t>
            </a:r>
            <a:endParaRPr lang="en-US" sz="4000"/>
          </a:p>
        </p:txBody>
      </p:sp>
      <p:sp>
        <p:nvSpPr>
          <p:cNvPr id="7" name="TextBox 6">
            <a:extLst>
              <a:ext uri="{FF2B5EF4-FFF2-40B4-BE49-F238E27FC236}">
                <a16:creationId xmlns:a16="http://schemas.microsoft.com/office/drawing/2014/main" id="{E758F81A-D621-9B60-2252-051A6DAE6066}"/>
              </a:ext>
            </a:extLst>
          </p:cNvPr>
          <p:cNvSpPr txBox="1"/>
          <p:nvPr/>
        </p:nvSpPr>
        <p:spPr>
          <a:xfrm>
            <a:off x="2133600" y="4174004"/>
            <a:ext cx="14630400" cy="2554545"/>
          </a:xfrm>
          <a:prstGeom prst="rect">
            <a:avLst/>
          </a:prstGeom>
          <a:noFill/>
        </p:spPr>
        <p:txBody>
          <a:bodyPr wrap="square">
            <a:spAutoFit/>
          </a:bodyPr>
          <a:lstStyle/>
          <a:p>
            <a:pPr marL="571500" marR="0" indent="-571500" algn="just">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Thời điểm: cuối thu</a:t>
            </a:r>
          </a:p>
          <a:p>
            <a:pPr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thời điểm khai trường</a:t>
            </a:r>
          </a:p>
          <a:p>
            <a:pPr marL="571500" marR="0" indent="-571500" algn="just">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Không gian: trên con đường dài và hẹp</a:t>
            </a:r>
          </a:p>
          <a:p>
            <a:pPr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Thời điểm, nơi chốn quen thuộc, gắn liền với tuổi thơ tác giả</a:t>
            </a:r>
          </a:p>
        </p:txBody>
      </p:sp>
    </p:spTree>
    <p:extLst>
      <p:ext uri="{BB962C8B-B14F-4D97-AF65-F5344CB8AC3E}">
        <p14:creationId xmlns:p14="http://schemas.microsoft.com/office/powerpoint/2010/main" val="1854714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3" name="TextBox 2">
            <a:extLst>
              <a:ext uri="{FF2B5EF4-FFF2-40B4-BE49-F238E27FC236}">
                <a16:creationId xmlns:a16="http://schemas.microsoft.com/office/drawing/2014/main" id="{B15FD3B2-D324-38E7-61CE-FD66370706AC}"/>
              </a:ext>
            </a:extLst>
          </p:cNvPr>
          <p:cNvSpPr txBox="1"/>
          <p:nvPr/>
        </p:nvSpPr>
        <p:spPr>
          <a:xfrm>
            <a:off x="1241510" y="1634548"/>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1. Bối cảnh của câu chuyện</a:t>
            </a:r>
            <a:endParaRPr lang="en-US" sz="4000"/>
          </a:p>
        </p:txBody>
      </p:sp>
      <p:graphicFrame>
        <p:nvGraphicFramePr>
          <p:cNvPr id="6" name="Table 5">
            <a:extLst>
              <a:ext uri="{FF2B5EF4-FFF2-40B4-BE49-F238E27FC236}">
                <a16:creationId xmlns:a16="http://schemas.microsoft.com/office/drawing/2014/main" id="{95107F01-B228-36F9-D5EE-E8ADBEB4E4BB}"/>
              </a:ext>
            </a:extLst>
          </p:cNvPr>
          <p:cNvGraphicFramePr>
            <a:graphicFrameLocks noGrp="1"/>
          </p:cNvGraphicFramePr>
          <p:nvPr>
            <p:extLst>
              <p:ext uri="{D42A27DB-BD31-4B8C-83A1-F6EECF244321}">
                <p14:modId xmlns:p14="http://schemas.microsoft.com/office/powerpoint/2010/main" val="3525623814"/>
              </p:ext>
            </p:extLst>
          </p:nvPr>
        </p:nvGraphicFramePr>
        <p:xfrm>
          <a:off x="1295400" y="2327780"/>
          <a:ext cx="14401800" cy="7159120"/>
        </p:xfrm>
        <a:graphic>
          <a:graphicData uri="http://schemas.openxmlformats.org/drawingml/2006/table">
            <a:tbl>
              <a:tblPr firstRow="1" firstCol="1" bandRow="1">
                <a:tableStyleId>{5C22544A-7EE6-4342-B048-85BDC9FD1C3A}</a:tableStyleId>
              </a:tblPr>
              <a:tblGrid>
                <a:gridCol w="7197530">
                  <a:extLst>
                    <a:ext uri="{9D8B030D-6E8A-4147-A177-3AD203B41FA5}">
                      <a16:colId xmlns:a16="http://schemas.microsoft.com/office/drawing/2014/main" val="1669210310"/>
                    </a:ext>
                  </a:extLst>
                </a:gridCol>
                <a:gridCol w="7204270">
                  <a:extLst>
                    <a:ext uri="{9D8B030D-6E8A-4147-A177-3AD203B41FA5}">
                      <a16:colId xmlns:a16="http://schemas.microsoft.com/office/drawing/2014/main" val="3011184835"/>
                    </a:ext>
                  </a:extLst>
                </a:gridCol>
              </a:tblGrid>
              <a:tr h="659067">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Thiên nhiên</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Con người</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07630695"/>
                  </a:ext>
                </a:extLst>
              </a:tr>
              <a:tr h="3756853">
                <a:tc>
                  <a:txBody>
                    <a:bodyPr/>
                    <a:lstStyle/>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một buổi mai đầy sương thu và gió lạnh…</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con đường làng dài và hẹp....</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cảnh vật xung quanh đều thay đổi.</a:t>
                      </a:r>
                      <a:endParaRPr lang="en-US" sz="3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+Mẹ tôi âu yếm nắm tay tôi dẫn đi,</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mấy cậu nhỏ trạc bằng tuổi tôi áo quần tươm tất, nhí nhảnh gọi tên nhau hay trao sách vở cho nhau xem...</a:t>
                      </a:r>
                    </a:p>
                    <a:p>
                      <a:pPr marL="0" marR="0">
                        <a:spcBef>
                          <a:spcPts val="0"/>
                        </a:spcBef>
                        <a:spcAft>
                          <a:spcPts val="0"/>
                        </a:spcAft>
                      </a:pPr>
                      <a:r>
                        <a:rPr lang="en-US" sz="3600" b="0">
                          <a:solidFill>
                            <a:schemeClr val="tx1"/>
                          </a:solidFill>
                          <a:effectLst/>
                          <a:latin typeface="Times New Roman" panose="02020603050405020304" pitchFamily="18" charset="0"/>
                          <a:cs typeface="Times New Roman" panose="02020603050405020304" pitchFamily="18" charset="0"/>
                        </a:rPr>
                        <a:t>+ Mấy cậu đi trước ôm sách vở nhiều lại kèm cả bút thước nữa.</a:t>
                      </a:r>
                      <a:endParaRPr lang="en-US" sz="3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49622211"/>
                  </a:ext>
                </a:extLst>
              </a:tr>
              <a:tr h="1854874">
                <a:tc gridSpan="2">
                  <a:txBody>
                    <a:bodyPr/>
                    <a:lstStyle/>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949945851"/>
                  </a:ext>
                </a:extLst>
              </a:tr>
            </a:tbl>
          </a:graphicData>
        </a:graphic>
      </p:graphicFrame>
      <p:pic>
        <p:nvPicPr>
          <p:cNvPr id="9" name="Picture 16">
            <a:extLst>
              <a:ext uri="{FF2B5EF4-FFF2-40B4-BE49-F238E27FC236}">
                <a16:creationId xmlns:a16="http://schemas.microsoft.com/office/drawing/2014/main" id="{D7A8BB78-A665-F999-5F3C-843BE850EF1B}"/>
              </a:ext>
            </a:extLst>
          </p:cNvPr>
          <p:cNvPicPr>
            <a:picLocks noChangeAspect="1"/>
          </p:cNvPicPr>
          <p:nvPr/>
        </p:nvPicPr>
        <p:blipFill rotWithShape="1">
          <a:blip r:embed="rId4"/>
          <a:srcRect l="18872" t="8587" r="56595" b="14747"/>
          <a:stretch/>
        </p:blipFill>
        <p:spPr>
          <a:xfrm>
            <a:off x="15697200" y="5372100"/>
            <a:ext cx="2074718" cy="3989842"/>
          </a:xfrm>
          <a:prstGeom prst="rect">
            <a:avLst/>
          </a:prstGeom>
        </p:spPr>
      </p:pic>
      <p:sp>
        <p:nvSpPr>
          <p:cNvPr id="2" name="TextBox 1">
            <a:extLst>
              <a:ext uri="{FF2B5EF4-FFF2-40B4-BE49-F238E27FC236}">
                <a16:creationId xmlns:a16="http://schemas.microsoft.com/office/drawing/2014/main" id="{1B61357E-2C05-CF69-B129-C791496A5B0F}"/>
              </a:ext>
            </a:extLst>
          </p:cNvPr>
          <p:cNvSpPr txBox="1"/>
          <p:nvPr/>
        </p:nvSpPr>
        <p:spPr>
          <a:xfrm>
            <a:off x="1384459" y="6681947"/>
            <a:ext cx="14401800" cy="2554545"/>
          </a:xfrm>
          <a:prstGeom prst="rect">
            <a:avLst/>
          </a:prstGeom>
          <a:noFill/>
        </p:spPr>
        <p:txBody>
          <a:bodyPr wrap="square">
            <a:spAutoFit/>
          </a:bodyPr>
          <a:lstStyle/>
          <a:p>
            <a:pPr marL="0" marR="0" algn="just">
              <a:spcBef>
                <a:spcPts val="0"/>
              </a:spcBef>
              <a:spcAft>
                <a:spcPts val="0"/>
              </a:spcAft>
            </a:pPr>
            <a:r>
              <a:rPr lang="en-US" sz="4000" b="1">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b="1">
                <a:solidFill>
                  <a:srgbClr val="FF0000"/>
                </a:solidFill>
                <a:effectLst/>
                <a:latin typeface="Times New Roman" panose="02020603050405020304" pitchFamily="18" charset="0"/>
                <a:cs typeface="Times New Roman" panose="02020603050405020304" pitchFamily="18" charset="0"/>
              </a:rPr>
              <a:t> NT: Miêu tả, tưởng tượng,..</a:t>
            </a:r>
          </a:p>
          <a:p>
            <a:pPr marL="0" marR="0">
              <a:spcBef>
                <a:spcPts val="0"/>
              </a:spcBef>
              <a:spcAft>
                <a:spcPts val="0"/>
              </a:spcAft>
            </a:pPr>
            <a:r>
              <a:rPr lang="en-US" sz="4000" b="1">
                <a:solidFill>
                  <a:srgbClr val="FF0000"/>
                </a:solidFill>
                <a:effectLst/>
                <a:latin typeface="Times New Roman" panose="02020603050405020304" pitchFamily="18" charset="0"/>
                <a:cs typeface="Times New Roman" panose="02020603050405020304" pitchFamily="18" charset="0"/>
              </a:rPr>
              <a:t>=&gt; Người đọc như nhập vào cảnh sắc, hòa cùng tâm trạng nao nức của nhà văn. Rút ngắn khoảng cách giữa quá khứ và hiện tại.</a:t>
            </a:r>
            <a:endParaRPr lang="en-US"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337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866391"/>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512277" y="3151938"/>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endParaRPr lang="en-US" sz="4000"/>
          </a:p>
        </p:txBody>
      </p:sp>
    </p:spTree>
    <p:extLst>
      <p:ext uri="{BB962C8B-B14F-4D97-AF65-F5344CB8AC3E}">
        <p14:creationId xmlns:p14="http://schemas.microsoft.com/office/powerpoint/2010/main" val="215901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609600" y="2400300"/>
            <a:ext cx="8077200" cy="59436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18"/>
          <p:cNvSpPr txBox="1"/>
          <p:nvPr/>
        </p:nvSpPr>
        <p:spPr>
          <a:xfrm>
            <a:off x="9296400" y="2961183"/>
            <a:ext cx="7366853" cy="3495380"/>
          </a:xfrm>
          <a:prstGeom prst="rect">
            <a:avLst/>
          </a:prstGeom>
        </p:spPr>
        <p:txBody>
          <a:bodyPr wrap="square" lIns="0" tIns="0" rIns="0" bIns="0" rtlCol="0" anchor="t">
            <a:spAutoFit/>
          </a:bodyPr>
          <a:lstStyle/>
          <a:p>
            <a:pPr algn="just">
              <a:lnSpc>
                <a:spcPts val="9360"/>
              </a:lnSpc>
              <a:spcBef>
                <a:spcPct val="0"/>
              </a:spcBef>
            </a:pP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5400" b="1">
                <a:solidFill>
                  <a:schemeClr val="tx1">
                    <a:lumMod val="95000"/>
                    <a:lumOff val="5000"/>
                  </a:schemeClr>
                </a:solidFill>
                <a:latin typeface="Times New Roman" panose="02020603050405020304" pitchFamily="18" charset="0"/>
                <a:cs typeface="Times New Roman" panose="02020603050405020304" pitchFamily="18" charset="0"/>
              </a:rPr>
              <a:t> gì?</a:t>
            </a:r>
            <a:endParaRPr lang="en-US" sz="5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Canh Dieu">
            <a:extLst>
              <a:ext uri="{FF2B5EF4-FFF2-40B4-BE49-F238E27FC236}">
                <a16:creationId xmlns:a16="http://schemas.microsoft.com/office/drawing/2014/main" id="{DB03E12A-2C18-8403-7396-9175DAAB00BB}"/>
              </a:ext>
            </a:extLst>
          </p:cNvPr>
          <p:cNvPicPr>
            <a:picLocks noChangeAspect="1"/>
          </p:cNvPicPr>
          <p:nvPr/>
        </p:nvPicPr>
        <p:blipFill>
          <a:blip r:embed="rId5"/>
          <a:stretch>
            <a:fillRect/>
          </a:stretch>
        </p:blipFill>
        <p:spPr>
          <a:xfrm>
            <a:off x="85060" y="91398"/>
            <a:ext cx="1438940" cy="1735140"/>
          </a:xfrm>
          <a:prstGeom prst="rect">
            <a:avLst/>
          </a:prstGeom>
        </p:spPr>
      </p:pic>
    </p:spTree>
    <p:extLst>
      <p:ext uri="{BB962C8B-B14F-4D97-AF65-F5344CB8AC3E}">
        <p14:creationId xmlns:p14="http://schemas.microsoft.com/office/powerpoint/2010/main" val="8737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189569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332672" y="2881848"/>
            <a:ext cx="11289957" cy="3785652"/>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Nhân vật được miêu tả qua:</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Lời nói: Xin mẹ được cầm bút thước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Hành động: Nâng niu sách vở…</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Tâm trạng: Có sự thay đổi theo trình tự không gian</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31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1771965"/>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350257" y="2857500"/>
            <a:ext cx="15827290" cy="5016758"/>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Nhân vật được miêu tả qua:</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Tâm trạng của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Ban đầu là  bâng khuâng, phấn chấn đi bên mẹ trên con đường đến 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Sau đó chuyển sang bỡ ngỡ, rụt rè khi đứng ở sân trường. Tiếp đến là cảm thấy lúng túng, vụng về, sau đó, giật mình khi nghe gọi đến tên rồi bật khóc.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a:effectLst/>
                <a:latin typeface="Times New Roman" panose="02020603050405020304" pitchFamily="18" charset="0"/>
                <a:ea typeface="Times New Roman" panose="02020603050405020304" pitchFamily="18" charset="0"/>
                <a:cs typeface="Times New Roman" panose="02020603050405020304" pitchFamily="18" charset="0"/>
              </a:rPr>
              <a:t>- Cuối cùng là cảm giác vừa xa lạ vừa thân quen khi ngồi trong lớp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71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anim calcmode="lin" valueType="num">
                                      <p:cBhvr>
                                        <p:cTn id="1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1000"/>
                                        <p:tgtEl>
                                          <p:spTgt spid="3">
                                            <p:txEl>
                                              <p:pRg st="5" end="5"/>
                                            </p:txEl>
                                          </p:spTgt>
                                        </p:tgtEl>
                                      </p:cBhvr>
                                    </p:animEffect>
                                    <p:anim calcmode="lin" valueType="num">
                                      <p:cBhvr>
                                        <p:cTn id="1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73703" y="1506415"/>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403011" y="2628900"/>
            <a:ext cx="15827290" cy="5632311"/>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i="1">
                <a:effectLst/>
                <a:latin typeface="Times New Roman" panose="02020603050405020304" pitchFamily="18" charset="0"/>
                <a:ea typeface="Times New Roman" panose="02020603050405020304" pitchFamily="18" charset="0"/>
                <a:cs typeface="Times New Roman" panose="02020603050405020304" pitchFamily="18" charset="0"/>
              </a:rPr>
              <a:t>* Nghệ thuật so sánh:</a:t>
            </a:r>
            <a:endParaRPr lang="en-US" sz="400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những cảm giác trong sáng ấy nảy nở trong lòng tôi như mấy cánh hoa tươi mỉm cười giữa bầu trời quang đãng” </a:t>
            </a:r>
          </a:p>
          <a:p>
            <a:pPr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tình cảm đẹp đẽ, trong sáng của cậu bé lần đầu đi học.</a:t>
            </a:r>
            <a:endParaRPr lang="en-US" sz="4000">
              <a:effectLst/>
              <a:latin typeface=".VnTime" panose="020B7200000000000000"/>
              <a:ea typeface="Times New Roman" panose="02020603050405020304" pitchFamily="18" charset="0"/>
              <a:cs typeface="Times New Roman" panose="02020603050405020304" pitchFamily="18" charset="0"/>
            </a:endParaRPr>
          </a:p>
          <a:p>
            <a:pPr marL="571500" marR="0" indent="-571500">
              <a:spcBef>
                <a:spcPts val="0"/>
              </a:spcBef>
              <a:spcAft>
                <a:spcPts val="0"/>
              </a:spcAft>
              <a:buFontTx/>
              <a:buChar cha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“Họ như con chim non đứng bên bờ tổ nhìn quãng trời rộng muốn bay, nhưng còn ngập ngừng e sợ” </a:t>
            </a:r>
          </a:p>
          <a:p>
            <a:pPr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sự non nớt, khát vọng của những cậu học sinh.</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89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anim calcmode="lin" valueType="num">
                                      <p:cBhvr>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494692" y="2688252"/>
            <a:ext cx="15827290" cy="4401205"/>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 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Nhân vật được miêu tả qua</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Tâm trạng của nhân vật tôi</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GB" sz="4000" b="1">
                <a:effectLst/>
                <a:latin typeface="Times New Roman" panose="02020603050405020304" pitchFamily="18" charset="0"/>
                <a:ea typeface="Times New Roman" panose="02020603050405020304" pitchFamily="18" charset="0"/>
              </a:rPr>
              <a:t>=&gt; </a:t>
            </a:r>
            <a:r>
              <a:rPr lang="en-US" sz="4000" b="1">
                <a:effectLst/>
                <a:latin typeface="Times New Roman" panose="02020603050405020304" pitchFamily="18" charset="0"/>
                <a:ea typeface="Times New Roman" panose="02020603050405020304" pitchFamily="18" charset="0"/>
              </a:rPr>
              <a:t>Nhân vật “tôi” là cậu bé hồn nhiên, trong sáng nhưng cũng rất nhạy cảm và đã bắt đầu có ý thức về sự trưởng thành ngay trong ngày đầu tiên đi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85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1898629"/>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518138" y="3009900"/>
            <a:ext cx="15827290" cy="1938992"/>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a:p>
            <a:pPr marL="742950" marR="0" indent="-742950">
              <a:spcBef>
                <a:spcPts val="0"/>
              </a:spcBef>
              <a:spcAft>
                <a:spcPts val="0"/>
              </a:spcAft>
              <a:buAutoNum type="alphaLcPeriod"/>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Nhân vật “tôi”</a:t>
            </a:r>
          </a:p>
          <a:p>
            <a:pPr marL="742950" marR="0" indent="-742950">
              <a:spcBef>
                <a:spcPts val="0"/>
              </a:spcBef>
              <a:spcAft>
                <a:spcPts val="0"/>
              </a:spcAft>
              <a:buAutoNum type="alphaLcPeriod"/>
            </a:pPr>
            <a:r>
              <a:rPr lang="en-US" sz="4000" b="1">
                <a:latin typeface="Times New Roman" panose="02020603050405020304" pitchFamily="18" charset="0"/>
                <a:ea typeface="Times New Roman" panose="02020603050405020304" pitchFamily="18" charset="0"/>
                <a:cs typeface="Times New Roman" panose="02020603050405020304" pitchFamily="18" charset="0"/>
              </a:rPr>
              <a:t>Các nhân vật khác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513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id="{F10B8ABC-0D17-D9DF-7CC7-1CBBA29485DA}"/>
              </a:ext>
            </a:extLst>
          </p:cNvPr>
          <p:cNvSpPr txBox="1"/>
          <p:nvPr/>
        </p:nvSpPr>
        <p:spPr>
          <a:xfrm>
            <a:off x="1676400" y="3424145"/>
            <a:ext cx="15400445" cy="5016758"/>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Ông Đốc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Lời nói:</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“Thế là các em vào lớp 5, các em phải cố gắng học để thầy mẹ được vui lòng, để thầy dạy các em được sung sướng”. “Thôi các em  nên đứng đây để sắp hàng vào lớp”. “ Các em đừng khóc. Trưa nay các em được về nhà cơ mà”</a:t>
            </a:r>
            <a:endParaRPr lang="en-US" sz="4000">
              <a:effectLst/>
              <a:latin typeface=".VnTime" panose="020B7200000000000000"/>
              <a:ea typeface="Times New Roman" panose="02020603050405020304" pitchFamily="18" charset="0"/>
              <a:cs typeface="Times New Roman" panose="02020603050405020304" pitchFamily="18" charset="0"/>
            </a:endParaRPr>
          </a:p>
          <a:p>
            <a:pPr marR="0">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Hành động: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Nhìn học trò 1 cách hiền từ và cảm động.</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=&gt; Ông Đốc là một người thầy, một lãnh đạo hiền từ, thân thiện và yêu thương học sinh.</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624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1000"/>
                                        <p:tgtEl>
                                          <p:spTgt spid="7">
                                            <p:txEl>
                                              <p:pRg st="2" end="2"/>
                                            </p:txEl>
                                          </p:spTgt>
                                        </p:tgtEl>
                                      </p:cBhvr>
                                    </p:animEffect>
                                    <p:anim calcmode="lin" valueType="num">
                                      <p:cBhvr>
                                        <p:cTn id="1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249555" y="1634548"/>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id="{F10B8ABC-0D17-D9DF-7CC7-1CBBA29485DA}"/>
              </a:ext>
            </a:extLst>
          </p:cNvPr>
          <p:cNvSpPr txBox="1"/>
          <p:nvPr/>
        </p:nvSpPr>
        <p:spPr>
          <a:xfrm>
            <a:off x="1676400" y="3424145"/>
            <a:ext cx="15400445" cy="3170099"/>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 Ông Đốc</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Phụ huynh</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Chuẩn bị quần áo, sách vở, đưa con đến trường, cầm sách vở cho con. Kiên nhẫn chờ đợi đưa các con vào lớp</a:t>
            </a:r>
            <a:endParaRPr lang="en-US" sz="4000">
              <a:effectLst/>
              <a:latin typeface=".VnTime" panose="020B7200000000000000"/>
              <a:ea typeface="Times New Roman" panose="02020603050405020304" pitchFamily="18" charset="0"/>
              <a:cs typeface="Times New Roman" panose="02020603050405020304" pitchFamily="18" charset="0"/>
            </a:endParaRPr>
          </a:p>
          <a:p>
            <a:r>
              <a:rPr lang="en-US" sz="4000" b="1" i="1">
                <a:effectLst/>
                <a:latin typeface="Times New Roman" panose="02020603050405020304" pitchFamily="18" charset="0"/>
                <a:ea typeface="Times New Roman" panose="02020603050405020304" pitchFamily="18" charset="0"/>
              </a:rPr>
              <a:t>=&gt; Là người chu đáo, quan tâm, đầy tình yêu thương và trách nhiệm</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88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50257" y="2171700"/>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II. TÌM HIỂU CHI TIẾT</a:t>
            </a:r>
            <a:endParaRPr lang="en-US" sz="40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EA4090D-8AF0-8776-130B-337CEE17D15C}"/>
              </a:ext>
            </a:extLst>
          </p:cNvPr>
          <p:cNvSpPr txBox="1"/>
          <p:nvPr/>
        </p:nvSpPr>
        <p:spPr>
          <a:xfrm>
            <a:off x="1600199" y="3216414"/>
            <a:ext cx="15337543" cy="707886"/>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3. Đặc điểm truyện ngắn giàu chất trữ tình trong “Tôi đi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9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6235" y="957752"/>
            <a:ext cx="11254965" cy="4033348"/>
          </a:xfrm>
          <a:prstGeom prst="rect">
            <a:avLst/>
          </a:prstGeom>
          <a:noFill/>
          <a:ln>
            <a:noFill/>
            <a:prstDash val="sysDash"/>
          </a:ln>
        </p:spPr>
        <p:txBody>
          <a:bodyPr wrap="square">
            <a:spAutoFit/>
          </a:bodyPr>
          <a:lstStyle/>
          <a:p>
            <a:pPr algn="ctr">
              <a:lnSpc>
                <a:spcPct val="150000"/>
              </a:lnSpc>
            </a:pPr>
            <a:r>
              <a:rPr lang="en-US" sz="4400" b="1">
                <a:solidFill>
                  <a:prstClr val="black"/>
                </a:solidFill>
                <a:latin typeface="Times New Roman" pitchFamily="18" charset="0"/>
                <a:cs typeface="Times New Roman" pitchFamily="18" charset="0"/>
              </a:rPr>
              <a:t>THẢO LUẬN</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a:solidFill>
                  <a:prstClr val="black"/>
                </a:solidFill>
                <a:latin typeface="Times New Roman" pitchFamily="18" charset="0"/>
                <a:cs typeface="Times New Roman" pitchFamily="18" charset="0"/>
              </a:rPr>
              <a:t>Truyện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3"/>
          <a:srcRect t="2244"/>
          <a:stretch/>
        </p:blipFill>
        <p:spPr>
          <a:xfrm>
            <a:off x="838200" y="876300"/>
            <a:ext cx="5128035" cy="3473720"/>
          </a:xfrm>
          <a:prstGeom prst="rect">
            <a:avLst/>
          </a:prstGeom>
        </p:spPr>
      </p:pic>
      <p:graphicFrame>
        <p:nvGraphicFramePr>
          <p:cNvPr id="5" name="Table 4">
            <a:extLst>
              <a:ext uri="{FF2B5EF4-FFF2-40B4-BE49-F238E27FC236}">
                <a16:creationId xmlns:a16="http://schemas.microsoft.com/office/drawing/2014/main" id="{B8BD05A0-AA26-41FD-0543-373C3D5A1303}"/>
              </a:ext>
            </a:extLst>
          </p:cNvPr>
          <p:cNvGraphicFramePr>
            <a:graphicFrameLocks noGrp="1"/>
          </p:cNvGraphicFramePr>
          <p:nvPr>
            <p:extLst>
              <p:ext uri="{D42A27DB-BD31-4B8C-83A1-F6EECF244321}">
                <p14:modId xmlns:p14="http://schemas.microsoft.com/office/powerpoint/2010/main" val="567708887"/>
              </p:ext>
            </p:extLst>
          </p:nvPr>
        </p:nvGraphicFramePr>
        <p:xfrm>
          <a:off x="2057400" y="5791199"/>
          <a:ext cx="14020800" cy="2438400"/>
        </p:xfrm>
        <a:graphic>
          <a:graphicData uri="http://schemas.openxmlformats.org/drawingml/2006/table">
            <a:tbl>
              <a:tblPr firstRow="1" firstCol="1" bandRow="1">
                <a:tableStyleId>{5C22544A-7EE6-4342-B048-85BDC9FD1C3A}</a:tableStyleId>
              </a:tblPr>
              <a:tblGrid>
                <a:gridCol w="4671800">
                  <a:extLst>
                    <a:ext uri="{9D8B030D-6E8A-4147-A177-3AD203B41FA5}">
                      <a16:colId xmlns:a16="http://schemas.microsoft.com/office/drawing/2014/main" val="1339436691"/>
                    </a:ext>
                  </a:extLst>
                </a:gridCol>
                <a:gridCol w="4674500">
                  <a:extLst>
                    <a:ext uri="{9D8B030D-6E8A-4147-A177-3AD203B41FA5}">
                      <a16:colId xmlns:a16="http://schemas.microsoft.com/office/drawing/2014/main" val="2644496759"/>
                    </a:ext>
                  </a:extLst>
                </a:gridCol>
                <a:gridCol w="4674500">
                  <a:extLst>
                    <a:ext uri="{9D8B030D-6E8A-4147-A177-3AD203B41FA5}">
                      <a16:colId xmlns:a16="http://schemas.microsoft.com/office/drawing/2014/main" val="1569928111"/>
                    </a:ext>
                  </a:extLst>
                </a:gridCol>
              </a:tblGrid>
              <a:tr h="176915">
                <a:tc gridSpan="3">
                  <a:txBody>
                    <a:bodyPr/>
                    <a:lstStyle/>
                    <a:p>
                      <a:pPr marL="0" marR="0" algn="ctr">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PHIẾU HỌC TẬP SỐ 3</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7425353"/>
                  </a:ext>
                </a:extLst>
              </a:tr>
              <a:tr h="176915">
                <a:tc>
                  <a:txBody>
                    <a:bodyPr/>
                    <a:lstStyle/>
                    <a:p>
                      <a:pPr marL="0" marR="0" algn="ctr">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Về nội dung</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hình thức</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ngôn ngữ</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0398574"/>
                  </a:ext>
                </a:extLst>
              </a:tr>
              <a:tr h="353830">
                <a:tc>
                  <a:txBody>
                    <a:bodyPr/>
                    <a:lstStyle/>
                    <a:p>
                      <a:pPr marL="0" marR="0">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 </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52648654"/>
                  </a:ext>
                </a:extLst>
              </a:tr>
            </a:tbl>
          </a:graphicData>
        </a:graphic>
      </p:graphicFrame>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605465"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1920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1831896"/>
            <a:ext cx="4421943" cy="6247864"/>
          </a:xfrm>
          <a:prstGeom prst="rect">
            <a:avLst/>
          </a:prstGeom>
          <a:noFill/>
          <a:ln>
            <a:noFill/>
            <a:prstDash val="sysDash"/>
          </a:ln>
        </p:spPr>
        <p:txBody>
          <a:bodyPr wrap="square">
            <a:spAutoFit/>
          </a:bodyPr>
          <a:lstStyle/>
          <a:p>
            <a:r>
              <a:rPr lang="en-US" sz="4000">
                <a:latin typeface="Times New Roman" panose="02020603050405020304" pitchFamily="18" charset="0"/>
                <a:cs typeface="Times New Roman" panose="02020603050405020304" pitchFamily="18" charset="0"/>
              </a:rPr>
              <a:t>Tập trung miêu tả những cảm xúc và diễn biến tâm trạng vừa vui mừng, phấn chấn vừa ngỡ ngàng, lo sợ,… của nhân vật “tôi” trong buổi đầu tiên đến trường một cách chân thực và cảm động.</a:t>
            </a:r>
          </a:p>
        </p:txBody>
      </p:sp>
      <p:sp>
        <p:nvSpPr>
          <p:cNvPr id="15" name="Rectangle 14"/>
          <p:cNvSpPr/>
          <p:nvPr/>
        </p:nvSpPr>
        <p:spPr>
          <a:xfrm>
            <a:off x="12597362" y="723900"/>
            <a:ext cx="4319038" cy="769441"/>
          </a:xfrm>
          <a:prstGeom prst="rect">
            <a:avLst/>
          </a:prstGeom>
          <a:noFill/>
          <a:ln>
            <a:noFill/>
            <a:prstDash val="sysDash"/>
          </a:ln>
        </p:spPr>
        <p:txBody>
          <a:bodyPr wrap="square">
            <a:spAutoFit/>
          </a:bodyPr>
          <a:lstStyle/>
          <a:p>
            <a:pPr algn="ct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err="1">
                <a:solidFill>
                  <a:prstClr val="black"/>
                </a:solidFill>
                <a:latin typeface="Times New Roman" pitchFamily="18" charset="0"/>
                <a:cs typeface="Times New Roman" pitchFamily="18" charset="0"/>
              </a:rPr>
              <a:t>ngôn</a:t>
            </a:r>
            <a:r>
              <a:rPr lang="en-US" sz="4400" b="1">
                <a:solidFill>
                  <a:prstClr val="black"/>
                </a:solidFill>
                <a:latin typeface="Times New Roman" pitchFamily="18" charset="0"/>
                <a:cs typeface="Times New Roman" pitchFamily="18" charset="0"/>
              </a:rPr>
              <a:t> ngữ</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r>
              <a:rPr lang="en-US" sz="4000">
                <a:latin typeface="Times New Roman" panose="02020603050405020304" pitchFamily="18" charset="0"/>
                <a:cs typeface="Times New Roman" panose="02020603050405020304" pitchFamily="18" charset="0"/>
              </a:rPr>
              <a:t>Cốt truyện rất đơn giản, nhẹ nhàng, không có tình huống gay cấn, không nhiều sự kiện.</a:t>
            </a:r>
          </a:p>
        </p:txBody>
      </p:sp>
      <p:sp>
        <p:nvSpPr>
          <p:cNvPr id="17" name="Rectangle 16"/>
          <p:cNvSpPr/>
          <p:nvPr/>
        </p:nvSpPr>
        <p:spPr>
          <a:xfrm>
            <a:off x="12210460" y="1439465"/>
            <a:ext cx="4932596" cy="8094524"/>
          </a:xfrm>
          <a:prstGeom prst="rect">
            <a:avLst/>
          </a:prstGeom>
          <a:noFill/>
          <a:ln>
            <a:noFill/>
            <a:prstDash val="sysDash"/>
          </a:ln>
        </p:spPr>
        <p:txBody>
          <a:bodyPr wrap="square">
            <a:spAutoFit/>
          </a:bodyPr>
          <a:lstStyle/>
          <a:p>
            <a:pPr algn="just"/>
            <a:r>
              <a:rPr lang="en-US" sz="4000">
                <a:latin typeface="Times New Roman" panose="02020603050405020304" pitchFamily="18" charset="0"/>
                <a:cs typeface="Times New Roman" panose="02020603050405020304" pitchFamily="18" charset="0"/>
              </a:rPr>
              <a:t>Sử dụng những câu văn giàu cảm xúc với giọng điệu nhẹ nhàng, những hình ảnh so sánh độc đáo và việc sử dụng hàng loạt các từ láy trong việc miêu tả khung cảnh thiên nhiên, tái hiện chân thực, rõ nét cảm xúc bỡ ngỡ, rụt rè của nhân vật tôi trong ngày tựu trường.</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40598" y="-121194"/>
            <a:ext cx="3780472" cy="4114800"/>
          </a:xfrm>
          <a:prstGeom prst="rect">
            <a:avLst/>
          </a:prstGeom>
        </p:spPr>
      </p:pic>
      <p:grpSp>
        <p:nvGrpSpPr>
          <p:cNvPr id="9" name="Group 9"/>
          <p:cNvGrpSpPr/>
          <p:nvPr/>
        </p:nvGrpSpPr>
        <p:grpSpPr>
          <a:xfrm>
            <a:off x="457200" y="5896057"/>
            <a:ext cx="6632840" cy="5943600"/>
            <a:chOff x="0" y="0"/>
            <a:chExt cx="10678407" cy="9325196"/>
          </a:xfrm>
        </p:grpSpPr>
        <p:pic>
          <p:nvPicPr>
            <p:cNvPr id="10" name="Picture 10"/>
            <p:cNvPicPr>
              <a:picLocks noChangeAspect="1"/>
            </p:cNvPicPr>
            <p:nvPr/>
          </p:nvPicPr>
          <p:blipFill>
            <a:blip r:embed="rId5"/>
            <a:srcRect/>
            <a:stretch>
              <a:fillRect/>
            </a:stretch>
          </p:blipFill>
          <p:spPr>
            <a:xfrm>
              <a:off x="0" y="0"/>
              <a:ext cx="7401441" cy="5199512"/>
            </a:xfrm>
            <a:prstGeom prst="rect">
              <a:avLst/>
            </a:prstGeom>
          </p:spPr>
        </p:pic>
        <p:pic>
          <p:nvPicPr>
            <p:cNvPr id="11" name="Picture 11"/>
            <p:cNvPicPr>
              <a:picLocks noChangeAspect="1"/>
            </p:cNvPicPr>
            <p:nvPr/>
          </p:nvPicPr>
          <p:blipFill>
            <a:blip r:embed="rId5"/>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6"/>
          <a:srcRect r="54291"/>
          <a:stretch>
            <a:fillRect/>
          </a:stretch>
        </p:blipFill>
        <p:spPr>
          <a:xfrm>
            <a:off x="-1347151" y="347074"/>
            <a:ext cx="7125184" cy="9592852"/>
          </a:xfrm>
          <a:prstGeom prst="rect">
            <a:avLst/>
          </a:prstGeom>
        </p:spPr>
      </p:pic>
      <p:pic>
        <p:nvPicPr>
          <p:cNvPr id="17" name="Picture 16"/>
          <p:cNvPicPr>
            <a:picLocks noChangeAspect="1"/>
          </p:cNvPicPr>
          <p:nvPr/>
        </p:nvPicPr>
        <p:blipFill>
          <a:blip r:embed="rId7"/>
          <a:stretch>
            <a:fillRect/>
          </a:stretch>
        </p:blipFill>
        <p:spPr>
          <a:xfrm>
            <a:off x="3987266" y="1588188"/>
            <a:ext cx="11601694" cy="6480610"/>
          </a:xfrm>
          <a:prstGeom prst="rect">
            <a:avLst/>
          </a:prstGeom>
        </p:spPr>
      </p:pic>
      <p:pic>
        <p:nvPicPr>
          <p:cNvPr id="14" name="Canh Dieu">
            <a:extLst>
              <a:ext uri="{FF2B5EF4-FFF2-40B4-BE49-F238E27FC236}">
                <a16:creationId xmlns:a16="http://schemas.microsoft.com/office/drawing/2014/main" id="{476BD0D6-6322-E30A-CB06-96530D6F81F3}"/>
              </a:ext>
            </a:extLst>
          </p:cNvPr>
          <p:cNvPicPr>
            <a:picLocks noChangeAspect="1"/>
          </p:cNvPicPr>
          <p:nvPr/>
        </p:nvPicPr>
        <p:blipFill>
          <a:blip r:embed="rId8"/>
          <a:stretch>
            <a:fillRect/>
          </a:stretch>
        </p:blipFill>
        <p:spPr>
          <a:xfrm>
            <a:off x="85059" y="91398"/>
            <a:ext cx="1156451" cy="139450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866594" y="231269"/>
            <a:ext cx="3595979" cy="3529050"/>
          </a:xfrm>
          <a:prstGeom prst="rect">
            <a:avLst/>
          </a:prstGeom>
        </p:spPr>
      </p:pic>
      <p:pic>
        <p:nvPicPr>
          <p:cNvPr id="11" name="Picture 11"/>
          <p:cNvPicPr>
            <a:picLocks noChangeAspect="1"/>
          </p:cNvPicPr>
          <p:nvPr/>
        </p:nvPicPr>
        <p:blipFill>
          <a:blip r:embed="rId4"/>
          <a:srcRect t="9228" b="5205"/>
          <a:stretch>
            <a:fillRect/>
          </a:stretch>
        </p:blipFill>
        <p:spPr>
          <a:xfrm rot="1468127">
            <a:off x="-3523189" y="9747072"/>
            <a:ext cx="10033220" cy="3195522"/>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5"/>
            <a:stretch>
              <a:fillRect/>
            </a:stretch>
          </a:blipFill>
        </p:spPr>
      </p:sp>
      <p:pic>
        <p:nvPicPr>
          <p:cNvPr id="2" name="Picture 1"/>
          <p:cNvPicPr>
            <a:picLocks noChangeAspect="1"/>
          </p:cNvPicPr>
          <p:nvPr/>
        </p:nvPicPr>
        <p:blipFill>
          <a:blip r:embed="rId6"/>
          <a:stretch>
            <a:fillRect/>
          </a:stretch>
        </p:blipFill>
        <p:spPr>
          <a:xfrm>
            <a:off x="1981200" y="1284026"/>
            <a:ext cx="13156308" cy="3078747"/>
          </a:xfrm>
          <a:prstGeom prst="rect">
            <a:avLst/>
          </a:prstGeom>
        </p:spPr>
      </p:pic>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1. Nghệ thuật</a:t>
            </a:r>
            <a:endParaRPr lang="vi-VN" sz="4400" b="1" dirty="0">
              <a:solidFill>
                <a:schemeClr val="bg1"/>
              </a:solidFill>
              <a:latin typeface="Times New Roman" pitchFamily="18" charset="0"/>
              <a:cs typeface="Times New Roman" pitchFamily="18" charset="0"/>
            </a:endParaRPr>
          </a:p>
        </p:txBody>
      </p:sp>
      <p:sp>
        <p:nvSpPr>
          <p:cNvPr id="7" name="Snip Diagonal Corner Rectangle 20">
            <a:extLst>
              <a:ext uri="{FF2B5EF4-FFF2-40B4-BE49-F238E27FC236}">
                <a16:creationId xmlns:a16="http://schemas.microsoft.com/office/drawing/2014/main" id="{590EC01F-B2DA-D82D-A5E3-828496C5987D}"/>
              </a:ext>
            </a:extLst>
          </p:cNvPr>
          <p:cNvSpPr/>
          <p:nvPr/>
        </p:nvSpPr>
        <p:spPr>
          <a:xfrm>
            <a:off x="10951345" y="1898215"/>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2. Nội dung</a:t>
            </a:r>
            <a:endParaRPr lang="vi-VN" sz="4400" b="1" dirty="0">
              <a:solidFill>
                <a:schemeClr val="bg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AC883153-F6AD-C502-D264-D954F9FC415D}"/>
              </a:ext>
            </a:extLst>
          </p:cNvPr>
          <p:cNvSpPr/>
          <p:nvPr/>
        </p:nvSpPr>
        <p:spPr>
          <a:xfrm>
            <a:off x="1350257" y="4696704"/>
            <a:ext cx="6967177" cy="4154984"/>
          </a:xfrm>
          <a:prstGeom prst="rect">
            <a:avLst/>
          </a:prstGeom>
        </p:spPr>
        <p:txBody>
          <a:bodyPr wrap="square">
            <a:spAutoFit/>
          </a:bodyPr>
          <a:lstStyle/>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10" name="Rectangle 9">
            <a:extLst>
              <a:ext uri="{FF2B5EF4-FFF2-40B4-BE49-F238E27FC236}">
                <a16:creationId xmlns:a16="http://schemas.microsoft.com/office/drawing/2014/main" id="{EF33E38A-E39D-30C4-51F2-2A465127EE77}"/>
              </a:ext>
            </a:extLst>
          </p:cNvPr>
          <p:cNvSpPr/>
          <p:nvPr/>
        </p:nvSpPr>
        <p:spPr>
          <a:xfrm>
            <a:off x="9220200" y="4533900"/>
            <a:ext cx="7863258"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0933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615553"/>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III. TỔNG KẾT</a:t>
            </a: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Snip Diagonal Corner Rectangle 20">
            <a:extLst>
              <a:ext uri="{FF2B5EF4-FFF2-40B4-BE49-F238E27FC236}">
                <a16:creationId xmlns:a16="http://schemas.microsoft.com/office/drawing/2014/main"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3. Ý nghĩa</a:t>
            </a:r>
            <a:endParaRPr lang="vi-VN" sz="4400" b="1"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E4602123-8001-16D5-F8B7-9A11C069EB38}"/>
              </a:ext>
            </a:extLst>
          </p:cNvPr>
          <p:cNvSpPr txBox="1"/>
          <p:nvPr/>
        </p:nvSpPr>
        <p:spPr>
          <a:xfrm>
            <a:off x="1676400" y="4790632"/>
            <a:ext cx="14859000" cy="2554545"/>
          </a:xfrm>
          <a:prstGeom prst="rect">
            <a:avLst/>
          </a:prstGeom>
          <a:noFill/>
        </p:spPr>
        <p:txBody>
          <a:bodyPr wrap="square">
            <a:spAutoFit/>
          </a:bodyPr>
          <a:lstStyle/>
          <a:p>
            <a:pPr marL="0" marR="0" algn="just">
              <a:spcBef>
                <a:spcPts val="0"/>
              </a:spcBef>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“Tôi đi học” đã thay nhiều người đọc nói lên những nỗi nhớ về những năm tháng một thời cắp sách tới trường. Điều đó khơi dậy trong lòng bao người hình dáng ngày đầu đến trường trong kí ức. Đó là những kỉ niệm đẹp, những khoảnh khắc không thể quên</a:t>
            </a:r>
            <a:r>
              <a:rPr lang="en-US" sz="4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44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8288000" cy="10287000"/>
          </a:xfrm>
          <a:prstGeom prst="rect">
            <a:avLst/>
          </a:prstGeom>
        </p:spPr>
      </p:pic>
      <p:sp>
        <p:nvSpPr>
          <p:cNvPr id="5" name="Rectangle: Rounded Corners 4"/>
          <p:cNvSpPr/>
          <p:nvPr/>
        </p:nvSpPr>
        <p:spPr>
          <a:xfrm>
            <a:off x="3581400" y="114300"/>
            <a:ext cx="12192000" cy="1371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4400" b="1">
                <a:latin typeface="Times New Roman" panose="02020603050405020304" pitchFamily="18" charset="0"/>
                <a:cs typeface="Times New Roman" panose="02020603050405020304" pitchFamily="18" charset="0"/>
              </a:rPr>
              <a:t>4. Kỹ năng đọc hiểu truyện ngắn giàu chất thơ</a:t>
            </a:r>
            <a:endParaRPr lang="en-US" sz="4400">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347867"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Đọc kĩ truyện.  Tóm tắt được nội dung văn bản</a:t>
            </a:r>
            <a:endParaRPr lang="en-US" sz="4400">
              <a:effectLst/>
              <a:latin typeface=".VnTime" panose="020B7200000000000000"/>
              <a:ea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4648200"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Tìm hiểu một số yếu tố cơ bản để thấy rõ đặc điểm của truyện ngắn giàu chất thơ (nội dung, hình thức, ngôn ngữ)</a:t>
            </a:r>
            <a:endParaRPr lang="en-US" sz="42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13825340" y="1600200"/>
            <a:ext cx="362778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just">
              <a:spcBef>
                <a:spcPts val="0"/>
              </a:spcBef>
              <a:spcAft>
                <a:spcPts val="0"/>
              </a:spcAft>
            </a:pPr>
            <a:endParaRPr lang="en-US" sz="4400">
              <a:effectLst/>
              <a:latin typeface=".VnTime" panose="020B7200000000000000"/>
              <a:ea typeface="Times New Roman" panose="02020603050405020304" pitchFamily="18" charset="0"/>
              <a:cs typeface="Times New Roman" panose="02020603050405020304" pitchFamily="18" charset="0"/>
            </a:endParaRPr>
          </a:p>
          <a:p>
            <a:pPr algn="ctr"/>
            <a:r>
              <a:rPr lang="en-US" sz="4400">
                <a:effectLst/>
                <a:latin typeface="Times New Roman" panose="02020603050405020304" pitchFamily="18" charset="0"/>
                <a:ea typeface="Times New Roman" panose="02020603050405020304" pitchFamily="18" charset="0"/>
              </a:rPr>
              <a:t> Liên hệ, kết nối với kinh nghiệm của bản thân để hiểu sâu sắc về nội dung tư tưởng của truyện.</a:t>
            </a:r>
            <a:endParaRPr lang="en-US" sz="8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7FAB718-EE5A-4E6D-9A13-E63C36130B1E}"/>
              </a:ext>
            </a:extLst>
          </p:cNvPr>
          <p:cNvSpPr/>
          <p:nvPr/>
        </p:nvSpPr>
        <p:spPr>
          <a:xfrm>
            <a:off x="8763000" y="1600200"/>
            <a:ext cx="422746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Xác định nhân vật chính và phân tích các phương diện mà nhân vật được miêu tả như: lời nói, hành động, MQH với các nhân vật khác, đặc biệt là tâm trạng, cảm xúc</a:t>
            </a:r>
            <a:endParaRPr lang="en-US" sz="4400">
              <a:effectLst/>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2"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4"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6"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8"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0"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2"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4"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6"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pic>
        <p:nvPicPr>
          <p:cNvPr id="4" name="Picture 9">
            <a:hlinkClick r:id="rId18" action="ppaction://hlinksldjump"/>
            <a:extLst>
              <a:ext uri="{FF2B5EF4-FFF2-40B4-BE49-F238E27FC236}">
                <a16:creationId xmlns:a16="http://schemas.microsoft.com/office/drawing/2014/main" id="{80CBA9A7-23A2-1E77-BBDB-DD727EA24FD8}"/>
              </a:ext>
            </a:extLst>
          </p:cNvPr>
          <p:cNvPicPr>
            <a:picLocks noChangeAspect="1"/>
          </p:cNvPicPr>
          <p:nvPr/>
        </p:nvPicPr>
        <p:blipFill>
          <a:blip r:embed="rId19"/>
          <a:srcRect t="64637" r="63966"/>
          <a:stretch>
            <a:fillRect/>
          </a:stretch>
        </p:blipFill>
        <p:spPr>
          <a:xfrm rot="3922765" flipH="1">
            <a:off x="15220581" y="7529833"/>
            <a:ext cx="2342052" cy="2298461"/>
          </a:xfrm>
          <a:prstGeom prst="rect">
            <a:avLst/>
          </a:prstGeom>
        </p:spPr>
      </p:pic>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64"/>
                                        </p:tgtEl>
                                        <p:attrNameLst>
                                          <p:attrName>ppt_w</p:attrName>
                                        </p:attrNameLst>
                                      </p:cBhvr>
                                      <p:tavLst>
                                        <p:tav tm="0">
                                          <p:val>
                                            <p:strVal val="ppt_w"/>
                                          </p:val>
                                        </p:tav>
                                        <p:tav tm="100000">
                                          <p:val>
                                            <p:strVal val="ppt_w+.3"/>
                                          </p:val>
                                        </p:tav>
                                      </p:tavLst>
                                    </p:anim>
                                    <p:anim calcmode="lin" valueType="num">
                                      <p:cBhvr>
                                        <p:cTn id="7" dur="1000"/>
                                        <p:tgtEl>
                                          <p:spTgt spid="64"/>
                                        </p:tgtEl>
                                        <p:attrNameLst>
                                          <p:attrName>ppt_h</p:attrName>
                                        </p:attrNameLst>
                                      </p:cBhvr>
                                      <p:tavLst>
                                        <p:tav tm="0">
                                          <p:val>
                                            <p:strVal val="ppt_h"/>
                                          </p:val>
                                        </p:tav>
                                        <p:tav tm="100000">
                                          <p:val>
                                            <p:strVal val="ppt_h"/>
                                          </p:val>
                                        </p:tav>
                                      </p:tavLst>
                                    </p:anim>
                                    <p:animEffect transition="out" filter="fade">
                                      <p:cBhvr>
                                        <p:cTn id="8" dur="1000"/>
                                        <p:tgtEl>
                                          <p:spTgt spid="64"/>
                                        </p:tgtEl>
                                      </p:cBhvr>
                                    </p:animEffect>
                                    <p:set>
                                      <p:cBhvr>
                                        <p:cTn id="9"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50" presetClass="exit" presetSubtype="0" accel="100000" fill="hold" grpId="0" nodeType="clickEffect">
                                  <p:stCondLst>
                                    <p:cond delay="0"/>
                                  </p:stCondLst>
                                  <p:childTnLst>
                                    <p:anim calcmode="lin" valueType="num">
                                      <p:cBhvr>
                                        <p:cTn id="14" dur="1000"/>
                                        <p:tgtEl>
                                          <p:spTgt spid="63"/>
                                        </p:tgtEl>
                                        <p:attrNameLst>
                                          <p:attrName>ppt_w</p:attrName>
                                        </p:attrNameLst>
                                      </p:cBhvr>
                                      <p:tavLst>
                                        <p:tav tm="0">
                                          <p:val>
                                            <p:strVal val="ppt_w"/>
                                          </p:val>
                                        </p:tav>
                                        <p:tav tm="100000">
                                          <p:val>
                                            <p:strVal val="ppt_w+.3"/>
                                          </p:val>
                                        </p:tav>
                                      </p:tavLst>
                                    </p:anim>
                                    <p:anim calcmode="lin" valueType="num">
                                      <p:cBhvr>
                                        <p:cTn id="15" dur="1000"/>
                                        <p:tgtEl>
                                          <p:spTgt spid="63"/>
                                        </p:tgtEl>
                                        <p:attrNameLst>
                                          <p:attrName>ppt_h</p:attrName>
                                        </p:attrNameLst>
                                      </p:cBhvr>
                                      <p:tavLst>
                                        <p:tav tm="0">
                                          <p:val>
                                            <p:strVal val="ppt_h"/>
                                          </p:val>
                                        </p:tav>
                                        <p:tav tm="100000">
                                          <p:val>
                                            <p:strVal val="ppt_h"/>
                                          </p:val>
                                        </p:tav>
                                      </p:tavLst>
                                    </p:anim>
                                    <p:animEffect transition="out" filter="fade">
                                      <p:cBhvr>
                                        <p:cTn id="16" dur="1000"/>
                                        <p:tgtEl>
                                          <p:spTgt spid="63"/>
                                        </p:tgtEl>
                                      </p:cBhvr>
                                    </p:animEffect>
                                    <p:set>
                                      <p:cBhvr>
                                        <p:cTn id="17"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0" presetClass="exit" presetSubtype="0" accel="100000" fill="hold" grpId="0" nodeType="clickEffect">
                                  <p:stCondLst>
                                    <p:cond delay="0"/>
                                  </p:stCondLst>
                                  <p:childTnLst>
                                    <p:anim calcmode="lin" valueType="num">
                                      <p:cBhvr>
                                        <p:cTn id="22" dur="1000"/>
                                        <p:tgtEl>
                                          <p:spTgt spid="62"/>
                                        </p:tgtEl>
                                        <p:attrNameLst>
                                          <p:attrName>ppt_w</p:attrName>
                                        </p:attrNameLst>
                                      </p:cBhvr>
                                      <p:tavLst>
                                        <p:tav tm="0">
                                          <p:val>
                                            <p:strVal val="ppt_w"/>
                                          </p:val>
                                        </p:tav>
                                        <p:tav tm="100000">
                                          <p:val>
                                            <p:strVal val="ppt_w+.3"/>
                                          </p:val>
                                        </p:tav>
                                      </p:tavLst>
                                    </p:anim>
                                    <p:anim calcmode="lin" valueType="num">
                                      <p:cBhvr>
                                        <p:cTn id="23" dur="1000"/>
                                        <p:tgtEl>
                                          <p:spTgt spid="62"/>
                                        </p:tgtEl>
                                        <p:attrNameLst>
                                          <p:attrName>ppt_h</p:attrName>
                                        </p:attrNameLst>
                                      </p:cBhvr>
                                      <p:tavLst>
                                        <p:tav tm="0">
                                          <p:val>
                                            <p:strVal val="ppt_h"/>
                                          </p:val>
                                        </p:tav>
                                        <p:tav tm="100000">
                                          <p:val>
                                            <p:strVal val="ppt_h"/>
                                          </p:val>
                                        </p:tav>
                                      </p:tavLst>
                                    </p:anim>
                                    <p:animEffect transition="out" filter="fade">
                                      <p:cBhvr>
                                        <p:cTn id="24" dur="1000"/>
                                        <p:tgtEl>
                                          <p:spTgt spid="62"/>
                                        </p:tgtEl>
                                      </p:cBhvr>
                                    </p:animEffect>
                                    <p:set>
                                      <p:cBhvr>
                                        <p:cTn id="25"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50" presetClass="exit" presetSubtype="0" accel="100000" fill="hold" grpId="0" nodeType="clickEffect">
                                  <p:stCondLst>
                                    <p:cond delay="0"/>
                                  </p:stCondLst>
                                  <p:childTnLst>
                                    <p:anim calcmode="lin" valueType="num">
                                      <p:cBhvr>
                                        <p:cTn id="30" dur="1000"/>
                                        <p:tgtEl>
                                          <p:spTgt spid="65"/>
                                        </p:tgtEl>
                                        <p:attrNameLst>
                                          <p:attrName>ppt_w</p:attrName>
                                        </p:attrNameLst>
                                      </p:cBhvr>
                                      <p:tavLst>
                                        <p:tav tm="0">
                                          <p:val>
                                            <p:strVal val="ppt_w"/>
                                          </p:val>
                                        </p:tav>
                                        <p:tav tm="100000">
                                          <p:val>
                                            <p:strVal val="ppt_w+.3"/>
                                          </p:val>
                                        </p:tav>
                                      </p:tavLst>
                                    </p:anim>
                                    <p:anim calcmode="lin" valueType="num">
                                      <p:cBhvr>
                                        <p:cTn id="31" dur="1000"/>
                                        <p:tgtEl>
                                          <p:spTgt spid="65"/>
                                        </p:tgtEl>
                                        <p:attrNameLst>
                                          <p:attrName>ppt_h</p:attrName>
                                        </p:attrNameLst>
                                      </p:cBhvr>
                                      <p:tavLst>
                                        <p:tav tm="0">
                                          <p:val>
                                            <p:strVal val="ppt_h"/>
                                          </p:val>
                                        </p:tav>
                                        <p:tav tm="100000">
                                          <p:val>
                                            <p:strVal val="ppt_h"/>
                                          </p:val>
                                        </p:tav>
                                      </p:tavLst>
                                    </p:anim>
                                    <p:animEffect transition="out" filter="fade">
                                      <p:cBhvr>
                                        <p:cTn id="32" dur="1000"/>
                                        <p:tgtEl>
                                          <p:spTgt spid="65"/>
                                        </p:tgtEl>
                                      </p:cBhvr>
                                    </p:animEffect>
                                    <p:set>
                                      <p:cBhvr>
                                        <p:cTn id="33"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0" presetClass="exit" presetSubtype="0" accel="100000" fill="hold" grpId="0" nodeType="clickEffect">
                                  <p:stCondLst>
                                    <p:cond delay="0"/>
                                  </p:stCondLst>
                                  <p:childTnLst>
                                    <p:anim calcmode="lin" valueType="num">
                                      <p:cBhvr>
                                        <p:cTn id="38" dur="1000"/>
                                        <p:tgtEl>
                                          <p:spTgt spid="66"/>
                                        </p:tgtEl>
                                        <p:attrNameLst>
                                          <p:attrName>ppt_w</p:attrName>
                                        </p:attrNameLst>
                                      </p:cBhvr>
                                      <p:tavLst>
                                        <p:tav tm="0">
                                          <p:val>
                                            <p:strVal val="ppt_w"/>
                                          </p:val>
                                        </p:tav>
                                        <p:tav tm="100000">
                                          <p:val>
                                            <p:strVal val="ppt_w+.3"/>
                                          </p:val>
                                        </p:tav>
                                      </p:tavLst>
                                    </p:anim>
                                    <p:anim calcmode="lin" valueType="num">
                                      <p:cBhvr>
                                        <p:cTn id="39" dur="1000"/>
                                        <p:tgtEl>
                                          <p:spTgt spid="66"/>
                                        </p:tgtEl>
                                        <p:attrNameLst>
                                          <p:attrName>ppt_h</p:attrName>
                                        </p:attrNameLst>
                                      </p:cBhvr>
                                      <p:tavLst>
                                        <p:tav tm="0">
                                          <p:val>
                                            <p:strVal val="ppt_h"/>
                                          </p:val>
                                        </p:tav>
                                        <p:tav tm="100000">
                                          <p:val>
                                            <p:strVal val="ppt_h"/>
                                          </p:val>
                                        </p:tav>
                                      </p:tavLst>
                                    </p:anim>
                                    <p:animEffect transition="out" filter="fade">
                                      <p:cBhvr>
                                        <p:cTn id="40" dur="1000"/>
                                        <p:tgtEl>
                                          <p:spTgt spid="66"/>
                                        </p:tgtEl>
                                      </p:cBhvr>
                                    </p:animEffect>
                                    <p:set>
                                      <p:cBhvr>
                                        <p:cTn id="41"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42"/>
                    </p:tgtEl>
                  </p:cond>
                </p:stCondLst>
                <p:endSync evt="end" delay="0">
                  <p:rtn val="all"/>
                </p:endSync>
                <p:childTnLst>
                  <p:par>
                    <p:cTn id="43" fill="hold">
                      <p:stCondLst>
                        <p:cond delay="0"/>
                      </p:stCondLst>
                      <p:childTnLst>
                        <p:par>
                          <p:cTn id="44" fill="hold">
                            <p:stCondLst>
                              <p:cond delay="0"/>
                            </p:stCondLst>
                            <p:childTnLst>
                              <p:par>
                                <p:cTn id="45" presetID="50" presetClass="exit" presetSubtype="0" accel="100000" fill="hold" grpId="0" nodeType="clickEffect">
                                  <p:stCondLst>
                                    <p:cond delay="0"/>
                                  </p:stCondLst>
                                  <p:childTnLst>
                                    <p:anim calcmode="lin" valueType="num">
                                      <p:cBhvr>
                                        <p:cTn id="46" dur="1000"/>
                                        <p:tgtEl>
                                          <p:spTgt spid="67"/>
                                        </p:tgtEl>
                                        <p:attrNameLst>
                                          <p:attrName>ppt_w</p:attrName>
                                        </p:attrNameLst>
                                      </p:cBhvr>
                                      <p:tavLst>
                                        <p:tav tm="0">
                                          <p:val>
                                            <p:strVal val="ppt_w"/>
                                          </p:val>
                                        </p:tav>
                                        <p:tav tm="100000">
                                          <p:val>
                                            <p:strVal val="ppt_w+.3"/>
                                          </p:val>
                                        </p:tav>
                                      </p:tavLst>
                                    </p:anim>
                                    <p:anim calcmode="lin" valueType="num">
                                      <p:cBhvr>
                                        <p:cTn id="47" dur="1000"/>
                                        <p:tgtEl>
                                          <p:spTgt spid="67"/>
                                        </p:tgtEl>
                                        <p:attrNameLst>
                                          <p:attrName>ppt_h</p:attrName>
                                        </p:attrNameLst>
                                      </p:cBhvr>
                                      <p:tavLst>
                                        <p:tav tm="0">
                                          <p:val>
                                            <p:strVal val="ppt_h"/>
                                          </p:val>
                                        </p:tav>
                                        <p:tav tm="100000">
                                          <p:val>
                                            <p:strVal val="ppt_h"/>
                                          </p:val>
                                        </p:tav>
                                      </p:tavLst>
                                    </p:anim>
                                    <p:animEffect transition="out" filter="fade">
                                      <p:cBhvr>
                                        <p:cTn id="48" dur="1000"/>
                                        <p:tgtEl>
                                          <p:spTgt spid="67"/>
                                        </p:tgtEl>
                                      </p:cBhvr>
                                    </p:animEffect>
                                    <p:set>
                                      <p:cBhvr>
                                        <p:cTn id="49"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50" presetClass="exit" presetSubtype="0" accel="100000" fill="hold" grpId="0" nodeType="clickEffect">
                                  <p:stCondLst>
                                    <p:cond delay="0"/>
                                  </p:stCondLst>
                                  <p:childTnLst>
                                    <p:anim calcmode="lin" valueType="num">
                                      <p:cBhvr>
                                        <p:cTn id="54" dur="1000"/>
                                        <p:tgtEl>
                                          <p:spTgt spid="61"/>
                                        </p:tgtEl>
                                        <p:attrNameLst>
                                          <p:attrName>ppt_w</p:attrName>
                                        </p:attrNameLst>
                                      </p:cBhvr>
                                      <p:tavLst>
                                        <p:tav tm="0">
                                          <p:val>
                                            <p:strVal val="ppt_w"/>
                                          </p:val>
                                        </p:tav>
                                        <p:tav tm="100000">
                                          <p:val>
                                            <p:strVal val="ppt_w+.3"/>
                                          </p:val>
                                        </p:tav>
                                      </p:tavLst>
                                    </p:anim>
                                    <p:anim calcmode="lin" valueType="num">
                                      <p:cBhvr>
                                        <p:cTn id="55" dur="1000"/>
                                        <p:tgtEl>
                                          <p:spTgt spid="61"/>
                                        </p:tgtEl>
                                        <p:attrNameLst>
                                          <p:attrName>ppt_h</p:attrName>
                                        </p:attrNameLst>
                                      </p:cBhvr>
                                      <p:tavLst>
                                        <p:tav tm="0">
                                          <p:val>
                                            <p:strVal val="ppt_h"/>
                                          </p:val>
                                        </p:tav>
                                        <p:tav tm="100000">
                                          <p:val>
                                            <p:strVal val="ppt_h"/>
                                          </p:val>
                                        </p:tav>
                                      </p:tavLst>
                                    </p:anim>
                                    <p:animEffect transition="out" filter="fade">
                                      <p:cBhvr>
                                        <p:cTn id="56" dur="1000"/>
                                        <p:tgtEl>
                                          <p:spTgt spid="61"/>
                                        </p:tgtEl>
                                      </p:cBhvr>
                                    </p:animEffect>
                                    <p:set>
                                      <p:cBhvr>
                                        <p:cTn id="57"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50" presetClass="exit" presetSubtype="0" accel="100000" fill="hold" grpId="0" nodeType="clickEffect">
                                  <p:stCondLst>
                                    <p:cond delay="0"/>
                                  </p:stCondLst>
                                  <p:childTnLst>
                                    <p:anim calcmode="lin" valueType="num">
                                      <p:cBhvr>
                                        <p:cTn id="62" dur="1000"/>
                                        <p:tgtEl>
                                          <p:spTgt spid="60"/>
                                        </p:tgtEl>
                                        <p:attrNameLst>
                                          <p:attrName>ppt_w</p:attrName>
                                        </p:attrNameLst>
                                      </p:cBhvr>
                                      <p:tavLst>
                                        <p:tav tm="0">
                                          <p:val>
                                            <p:strVal val="ppt_w"/>
                                          </p:val>
                                        </p:tav>
                                        <p:tav tm="100000">
                                          <p:val>
                                            <p:strVal val="ppt_w+.3"/>
                                          </p:val>
                                        </p:tav>
                                      </p:tavLst>
                                    </p:anim>
                                    <p:anim calcmode="lin" valueType="num">
                                      <p:cBhvr>
                                        <p:cTn id="63" dur="1000"/>
                                        <p:tgtEl>
                                          <p:spTgt spid="60"/>
                                        </p:tgtEl>
                                        <p:attrNameLst>
                                          <p:attrName>ppt_h</p:attrName>
                                        </p:attrNameLst>
                                      </p:cBhvr>
                                      <p:tavLst>
                                        <p:tav tm="0">
                                          <p:val>
                                            <p:strVal val="ppt_h"/>
                                          </p:val>
                                        </p:tav>
                                        <p:tav tm="100000">
                                          <p:val>
                                            <p:strVal val="ppt_h"/>
                                          </p:val>
                                        </p:tav>
                                      </p:tavLst>
                                    </p:anim>
                                    <p:animEffect transition="out" filter="fade">
                                      <p:cBhvr>
                                        <p:cTn id="64" dur="1000"/>
                                        <p:tgtEl>
                                          <p:spTgt spid="60"/>
                                        </p:tgtEl>
                                      </p:cBhvr>
                                    </p:animEffect>
                                    <p:set>
                                      <p:cBhvr>
                                        <p:cTn id="65"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4" grpId="0" animBg="1"/>
      <p:bldP spid="63" grpId="0" animBg="1"/>
      <p:bldP spid="66" grpId="0" animBg="1"/>
      <p:bldP spid="62" grpId="0" animBg="1"/>
      <p:bldP spid="60" grpId="0" animBg="1"/>
      <p:bldP spid="65" grpId="0" animBg="1"/>
      <p:bldP spid="61" grpId="0" animBg="1"/>
      <p:bldP spid="6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241510" y="2350434"/>
            <a:ext cx="10591800" cy="1231106"/>
          </a:xfrm>
          <a:prstGeom prst="rect">
            <a:avLst/>
          </a:prstGeom>
        </p:spPr>
        <p:txBody>
          <a:bodyPr wrap="square" lIns="0" tIns="0" rIns="0" bIns="0" rtlCol="0" anchor="t">
            <a:spAutoFit/>
          </a:bodyPr>
          <a:lstStyle/>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4000" b="1">
                <a:solidFill>
                  <a:schemeClr val="tx1">
                    <a:lumMod val="95000"/>
                    <a:lumOff val="5000"/>
                  </a:schemeClr>
                </a:solidFill>
                <a:latin typeface="Times New Roman" panose="02020603050405020304" pitchFamily="18" charset="0"/>
                <a:cs typeface="Times New Roman" panose="02020603050405020304" pitchFamily="18" charset="0"/>
              </a:rPr>
              <a:t>1. Tác giả</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16" name="Rectangle 15">
            <a:extLst>
              <a:ext uri="{FF2B5EF4-FFF2-40B4-BE49-F238E27FC236}">
                <a16:creationId xmlns:a16="http://schemas.microsoft.com/office/drawing/2014/main" id="{097D33E7-15F9-A9B8-811B-412BC796C916}"/>
              </a:ext>
            </a:extLst>
          </p:cNvPr>
          <p:cNvSpPr/>
          <p:nvPr/>
        </p:nvSpPr>
        <p:spPr>
          <a:xfrm>
            <a:off x="1762289" y="3562490"/>
            <a:ext cx="16474990" cy="4880503"/>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pic>
        <p:nvPicPr>
          <p:cNvPr id="17" name="Picture 16" descr="Trang thơ Thanh Tịnh - Trần Văn Ninh (21 bài thơ)">
            <a:extLst>
              <a:ext uri="{FF2B5EF4-FFF2-40B4-BE49-F238E27FC236}">
                <a16:creationId xmlns:a16="http://schemas.microsoft.com/office/drawing/2014/main" id="{51E3A705-BD66-630F-382A-ABB171AA28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2092670"/>
            <a:ext cx="3714750" cy="3891021"/>
          </a:xfrm>
          <a:prstGeom prst="rect">
            <a:avLst/>
          </a:prstGeom>
          <a:noFill/>
          <a:ln>
            <a:noFill/>
          </a:ln>
        </p:spPr>
      </p:pic>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anim calcmode="lin" valueType="num">
                                      <p:cBhvr>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anim calcmode="lin" valueType="num">
                                      <p:cBhvr>
                                        <p:cTn id="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fade">
                                      <p:cBhvr>
                                        <p:cTn id="26" dur="500"/>
                                        <p:tgtEl>
                                          <p:spTgt spid="16">
                                            <p:txEl>
                                              <p:pRg st="2" end="2"/>
                                            </p:txEl>
                                          </p:spTgt>
                                        </p:tgtEl>
                                      </p:cBhvr>
                                    </p:animEffect>
                                    <p:anim calcmode="lin" valueType="num">
                                      <p:cBhvr>
                                        <p:cTn id="2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fade">
                                      <p:cBhvr>
                                        <p:cTn id="33" dur="500"/>
                                        <p:tgtEl>
                                          <p:spTgt spid="16">
                                            <p:txEl>
                                              <p:pRg st="3" end="3"/>
                                            </p:txEl>
                                          </p:spTgt>
                                        </p:tgtEl>
                                      </p:cBhvr>
                                    </p:animEffect>
                                    <p:anim calcmode="lin" valueType="num">
                                      <p:cBhvr>
                                        <p:cTn id="3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Effect transition="in" filter="fade">
                                      <p:cBhvr>
                                        <p:cTn id="40" dur="500"/>
                                        <p:tgtEl>
                                          <p:spTgt spid="16">
                                            <p:txEl>
                                              <p:pRg st="4" end="4"/>
                                            </p:txEl>
                                          </p:spTgt>
                                        </p:tgtEl>
                                      </p:cBhvr>
                                    </p:animEffect>
                                    <p:anim calcmode="lin" valueType="num">
                                      <p:cBhvr>
                                        <p:cTn id="41"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11131" y="3724277"/>
            <a:ext cx="6491419"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3">
            <a:biLevel thresh="75000"/>
          </a:blip>
          <a:stretch>
            <a:fillRect/>
          </a:stretch>
        </p:blipFill>
        <p:spPr>
          <a:xfrm>
            <a:off x="3505200" y="0"/>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spTree>
    <p:extLst>
      <p:ext uri="{BB962C8B-B14F-4D97-AF65-F5344CB8AC3E}">
        <p14:creationId xmlns:p14="http://schemas.microsoft.com/office/powerpoint/2010/main" val="34496807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1040666"/>
            <a:ext cx="9829800" cy="821763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Chào 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C72BABCF-7718-5A20-92FE-0B5CD06018BD}"/>
              </a:ext>
            </a:extLst>
          </p:cNvPr>
          <p:cNvSpPr/>
          <p:nvPr/>
        </p:nvSpPr>
        <p:spPr>
          <a:xfrm>
            <a:off x="8238" y="0"/>
            <a:ext cx="3581400" cy="31242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5">
            <a:extLst>
              <a:ext uri="{FF2B5EF4-FFF2-40B4-BE49-F238E27FC236}">
                <a16:creationId xmlns:a16="http://schemas.microsoft.com/office/drawing/2014/main" id="{DD460172-E0AE-46D5-854C-A6B2DCE8B0C8}"/>
              </a:ext>
            </a:extLst>
          </p:cNvPr>
          <p:cNvPicPr>
            <a:picLocks noChangeAspect="1"/>
          </p:cNvPicPr>
          <p:nvPr/>
        </p:nvPicPr>
        <p:blipFill>
          <a:blip r:embed="rId5"/>
          <a:srcRect/>
          <a:stretch>
            <a:fillRect/>
          </a:stretch>
        </p:blipFill>
        <p:spPr>
          <a:xfrm>
            <a:off x="13639800" y="6999624"/>
            <a:ext cx="4648200" cy="3265361"/>
          </a:xfrm>
          <a:prstGeom prst="rect">
            <a:avLst/>
          </a:prstGeom>
        </p:spPr>
      </p:pic>
    </p:spTree>
    <p:extLst>
      <p:ext uri="{BB962C8B-B14F-4D97-AF65-F5344CB8AC3E}">
        <p14:creationId xmlns:p14="http://schemas.microsoft.com/office/powerpoint/2010/main" val="4257511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0" name="Content Placeholder 99"/>
          <p:cNvPicPr>
            <a:picLocks noGrp="1"/>
          </p:cNvPicPr>
          <p:nvPr>
            <p:ph idx="1"/>
          </p:nvPr>
        </p:nvPicPr>
        <p:blipFill>
          <a:blip r:embed="rId2"/>
          <a:stretch>
            <a:fillRect/>
          </a:stretch>
        </p:blipFill>
        <p:spPr>
          <a:xfrm>
            <a:off x="1" y="-953"/>
            <a:ext cx="18288953" cy="1028890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5" name="Picture 2" descr="Quê Mẹ by Thanh Tị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5"/>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206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241510" y="2133600"/>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698670"/>
            <a:chOff x="691661" y="2895600"/>
            <a:chExt cx="3317654" cy="1053832"/>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875991"/>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524000" y="3621684"/>
            <a:ext cx="15827290" cy="3957174"/>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r>
              <a:rPr lang="en-US" sz="40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Đọc: </a:t>
            </a:r>
          </a:p>
          <a:p>
            <a:pPr algn="just">
              <a:lnSpc>
                <a:spcPct val="150000"/>
              </a:lnSpc>
              <a:spcAft>
                <a:spcPts val="1067"/>
              </a:spcAft>
              <a:tabLst>
                <a:tab pos="2997125" algn="l"/>
              </a:tabLst>
            </a:pPr>
            <a:r>
              <a:rPr lang="en-US" sz="40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Giọng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4354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ECECACA-F9EB-E03F-C412-065BBBA98886}"/>
              </a:ext>
            </a:extLst>
          </p:cNvPr>
          <p:cNvSpPr/>
          <p:nvPr/>
        </p:nvSpPr>
        <p:spPr>
          <a:xfrm>
            <a:off x="1350257" y="3346613"/>
            <a:ext cx="11049000" cy="1015663"/>
          </a:xfrm>
          <a:prstGeom prst="rect">
            <a:avLst/>
          </a:prstGeom>
        </p:spPr>
        <p:txBody>
          <a:bodyPr wrap="square">
            <a:spAutoFit/>
          </a:bodyPr>
          <a:lstStyle/>
          <a:p>
            <a:pPr algn="just">
              <a:lnSpc>
                <a:spcPct val="150000"/>
              </a:lnSpc>
              <a:spcAft>
                <a:spcPts val="1067"/>
              </a:spcAft>
              <a:tabLst>
                <a:tab pos="2997125" algn="l"/>
              </a:tabLst>
            </a:pPr>
            <a:r>
              <a:rPr lang="en-US" sz="44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Chú thích:</a:t>
            </a:r>
            <a:endPar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0008037-70F2-CFBC-79EE-3591D8D442D4}"/>
              </a:ext>
            </a:extLst>
          </p:cNvPr>
          <p:cNvSpPr/>
          <p:nvPr/>
        </p:nvSpPr>
        <p:spPr>
          <a:xfrm>
            <a:off x="1364673" y="4377108"/>
            <a:ext cx="6896440" cy="707886"/>
          </a:xfrm>
          <a:prstGeom prst="rect">
            <a:avLst/>
          </a:prstGeom>
        </p:spPr>
        <p:txBody>
          <a:bodyPr wrap="none">
            <a:spAutoFit/>
          </a:bodyPr>
          <a:lstStyle/>
          <a:p>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Ông</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đốc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43DCFEB-935C-1003-695C-A73E5885DD4F}"/>
              </a:ext>
            </a:extLst>
          </p:cNvPr>
          <p:cNvSpPr/>
          <p:nvPr/>
        </p:nvSpPr>
        <p:spPr>
          <a:xfrm>
            <a:off x="1321425" y="5095265"/>
            <a:ext cx="15678464" cy="1323439"/>
          </a:xfrm>
          <a:prstGeom prst="rect">
            <a:avLst/>
          </a:prstGeom>
        </p:spPr>
        <p:txBody>
          <a:bodyPr wrap="square">
            <a:spAutoFit/>
          </a:bodyPr>
          <a:lstStyle/>
          <a:p>
            <a:pPr algn="just"/>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ba</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Tám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1945)</a:t>
            </a:r>
          </a:p>
        </p:txBody>
      </p:sp>
      <p:sp>
        <p:nvSpPr>
          <p:cNvPr id="9" name="Rectangle 8">
            <a:extLst>
              <a:ext uri="{FF2B5EF4-FFF2-40B4-BE49-F238E27FC236}">
                <a16:creationId xmlns:a16="http://schemas.microsoft.com/office/drawing/2014/main" id="{D3B57B00-7279-584F-A9EB-00F02780EC84}"/>
              </a:ext>
            </a:extLst>
          </p:cNvPr>
          <p:cNvSpPr/>
          <p:nvPr/>
        </p:nvSpPr>
        <p:spPr>
          <a:xfrm>
            <a:off x="1339960" y="6498127"/>
            <a:ext cx="15678464" cy="1323439"/>
          </a:xfrm>
          <a:prstGeom prst="rect">
            <a:avLst/>
          </a:prstGeom>
        </p:spPr>
        <p:txBody>
          <a:bodyPr wrap="square">
            <a:spAutoFit/>
          </a:bodyPr>
          <a:lstStyle/>
          <a:p>
            <a:pPr algn="just"/>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Chéo</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tam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vào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bên</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góc</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6C5EA69-E9E0-5923-3573-4A776414DE30}"/>
              </a:ext>
            </a:extLst>
          </p:cNvPr>
          <p:cNvSpPr/>
          <p:nvPr/>
        </p:nvSpPr>
        <p:spPr>
          <a:xfrm>
            <a:off x="1395838" y="7900989"/>
            <a:ext cx="15678464" cy="707886"/>
          </a:xfrm>
          <a:prstGeom prst="rect">
            <a:avLst/>
          </a:prstGeom>
        </p:spPr>
        <p:txBody>
          <a:bodyPr wrap="square">
            <a:spAutoFit/>
          </a:bodyPr>
          <a:lstStyle/>
          <a:p>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1"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0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0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1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 grpId="0"/>
      <p:bldP spid="7"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a. Đọc, tóm tắt và tìm hiểu chú thích</a:t>
            </a:r>
            <a:endParaRPr lang="en-US" sz="40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ECECACA-F9EB-E03F-C412-065BBBA98886}"/>
              </a:ext>
            </a:extLst>
          </p:cNvPr>
          <p:cNvSpPr/>
          <p:nvPr/>
        </p:nvSpPr>
        <p:spPr>
          <a:xfrm>
            <a:off x="1350256" y="3346613"/>
            <a:ext cx="15798459" cy="5773375"/>
          </a:xfrm>
          <a:prstGeom prst="rect">
            <a:avLst/>
          </a:prstGeom>
        </p:spPr>
        <p:txBody>
          <a:bodyPr wrap="square">
            <a:spAutoFit/>
          </a:bodyPr>
          <a:lstStyle/>
          <a:p>
            <a:pPr marL="571500" indent="-571500" algn="just">
              <a:spcAft>
                <a:spcPts val="1067"/>
              </a:spcAft>
              <a:buFontTx/>
              <a:buChar char="-"/>
              <a:tabLst>
                <a:tab pos="2997125" algn="l"/>
              </a:tabLst>
            </a:pPr>
            <a:r>
              <a:rPr lang="en-US" sz="4000" i="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Tóm tắt: </a:t>
            </a:r>
          </a:p>
          <a:p>
            <a:pPr algn="just">
              <a:spcAft>
                <a:spcPts val="1067"/>
              </a:spcAft>
              <a:tabLst>
                <a:tab pos="2997125" algn="l"/>
              </a:tabLst>
            </a:pPr>
            <a:r>
              <a:rPr lang="vi-VN" sz="4000">
                <a:latin typeface="Times New Roman" panose="02020603050405020304" pitchFamily="18" charset="0"/>
                <a:cs typeface="Times New Roman" panose="02020603050405020304" pitchFamily="18" charset="0"/>
              </a:rPr>
              <a:t>Hằng năm, cứ cuối thu là những kỉ niệm của buổi đầu đến trường lại mơn man trong lòng tôi. Con đường đi học vốn rất quen thuộc bỗng trở nên xa lạ. Trong khoảnh khắc cùng mẹ bước đi trên con đường ấy, tôi cảm thấy bản thân đã đổi khác. Khi đến sân trường Mĩ Lí, tôi thấy mình như nhỏ bé và có chút bỡ ngỡ. Đến khi ông đốc gọi tên, tôi lo sợ và nép vào lòng mẹ bật khóc. Những lời an ủi của ông đốc vang lên khiến đám học sinh an tâm hơn, theo thầy giáo bước vào lớp học. Khung cảnh trong lớp dường như quen thuộc, ngay cả người bạn mới. </a:t>
            </a:r>
            <a:endPar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893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anim calcmode="lin" valueType="num">
                                      <p:cBhvr>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350257" y="1590439"/>
            <a:ext cx="12169690" cy="1107996"/>
          </a:xfrm>
          <a:prstGeom prst="rect">
            <a:avLst/>
          </a:prstGeom>
        </p:spPr>
        <p:txBody>
          <a:bodyPr wrap="square" lIns="0" tIns="0" rIns="0" bIns="0" rtlCol="0" anchor="t">
            <a:spAutoFit/>
          </a:bodyPr>
          <a:lstStyle/>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I. ĐỌC TÌM HIỂU CHUNG</a:t>
            </a:r>
          </a:p>
          <a:p>
            <a:pPr algn="just">
              <a:spcBef>
                <a:spcPct val="0"/>
              </a:spcBef>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2. Tác phẩm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2" name="Rectangle 1">
            <a:extLst>
              <a:ext uri="{FF2B5EF4-FFF2-40B4-BE49-F238E27FC236}">
                <a16:creationId xmlns:a16="http://schemas.microsoft.com/office/drawing/2014/main" id="{098EFF58-AF55-F800-B12F-259AC51CE92A}"/>
              </a:ext>
            </a:extLst>
          </p:cNvPr>
          <p:cNvSpPr/>
          <p:nvPr/>
        </p:nvSpPr>
        <p:spPr>
          <a:xfrm>
            <a:off x="1321425" y="2538026"/>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a:latin typeface="Times New Roman" panose="02020603050405020304" pitchFamily="18" charset="0"/>
                <a:cs typeface="Times New Roman" panose="02020603050405020304" pitchFamily="18" charset="0"/>
              </a:rPr>
              <a:t>b. Tìm hiểu chung về văn bản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741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TotalTime>
  <Words>3245</Words>
  <Application>Microsoft Office PowerPoint</Application>
  <PresentationFormat>Custom</PresentationFormat>
  <Paragraphs>331</Paragraphs>
  <Slides>46</Slides>
  <Notes>34</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46</vt:i4>
      </vt:variant>
    </vt:vector>
  </HeadingPairs>
  <TitlesOfParts>
    <vt:vector size="55" baseType="lpstr">
      <vt:lpstr>Times New Roman</vt:lpstr>
      <vt:lpstr>Calibri Light</vt:lpstr>
      <vt:lpstr>Arial</vt:lpstr>
      <vt:lpstr>Garamond</vt:lpstr>
      <vt:lpstr>Calibri</vt:lpstr>
      <vt:lpstr>.VnTime</vt:lpstr>
      <vt:lpstr>2_Office Theme</vt:lpstr>
      <vt:lpstr>3_Office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cp:lastModifiedBy>Admin</cp:lastModifiedBy>
  <cp:revision>139</cp:revision>
  <dcterms:created xsi:type="dcterms:W3CDTF">2006-08-16T00:00:00Z</dcterms:created>
  <dcterms:modified xsi:type="dcterms:W3CDTF">2025-10-20T10:16:34Z</dcterms:modified>
  <dc:identifier>DAFf8oO80-M</dc:identifier>
</cp:coreProperties>
</file>