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304" r:id="rId2"/>
    <p:sldId id="302" r:id="rId3"/>
    <p:sldId id="273" r:id="rId4"/>
    <p:sldId id="537" r:id="rId5"/>
    <p:sldId id="538" r:id="rId6"/>
    <p:sldId id="539" r:id="rId7"/>
    <p:sldId id="540" r:id="rId8"/>
    <p:sldId id="541" r:id="rId9"/>
    <p:sldId id="542" r:id="rId10"/>
    <p:sldId id="262" r:id="rId11"/>
    <p:sldId id="543" r:id="rId12"/>
    <p:sldId id="544" r:id="rId13"/>
    <p:sldId id="545" r:id="rId14"/>
    <p:sldId id="301" r:id="rId15"/>
    <p:sldId id="280" r:id="rId16"/>
  </p:sldIdLst>
  <p:sldSz cx="12190413" cy="6859588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8" roundtripDataSignature="AMtx7mgXZPUkQBsKByaPGmWu4oq8ilqMX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DDDDDD"/>
    <a:srgbClr val="CCFFFF"/>
    <a:srgbClr val="FFCCFF"/>
    <a:srgbClr val="CCFF99"/>
    <a:srgbClr val="FFFFC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17" d="100"/>
          <a:sy n="117" d="100"/>
        </p:scale>
        <p:origin x="-318" y="30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68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6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66271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5701FA-A99B-4EA7-BD9A-49A04217BC0C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4626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889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1" name="Google Shape;911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15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04008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9807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474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605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3" name="Google Shape;563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202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altLang="zh-C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457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AF81A-5A48-44B6-BFB3-5A2D3370088C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15647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432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9"/>
          <p:cNvSpPr txBox="1"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1"/>
          <p:cNvSpPr txBox="1"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2"/>
          </p:nvPr>
        </p:nvSpPr>
        <p:spPr>
          <a:xfrm>
            <a:off x="839679" y="2505656"/>
            <a:ext cx="5157116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3"/>
          </p:nvPr>
        </p:nvSpPr>
        <p:spPr>
          <a:xfrm>
            <a:off x="6171398" y="1681553"/>
            <a:ext cx="5182513" cy="824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4"/>
          </p:nvPr>
        </p:nvSpPr>
        <p:spPr>
          <a:xfrm>
            <a:off x="6171398" y="2505656"/>
            <a:ext cx="5182513" cy="3685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50" name="Google Shape;50;p31"/>
          <p:cNvSpPr/>
          <p:nvPr/>
        </p:nvSpPr>
        <p:spPr>
          <a:xfrm>
            <a:off x="8712796" y="6430009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PPT模板下载：www.1ppt.com/moban/          行业PPT模板：www.1ppt.com/hangye/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节日PPT模板：www.1ppt.com/jieri/          PPT素材：www.1ppt.com/sucai/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PPT背景图片：www.1ppt.com/beijing/        PPT图表：www.1ppt.com/tubiao/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精美PPT下载：www.1ppt.com/xiazai/         PPT教程： www.1ppt.com/powerpoint/  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PPT课件：www.1ppt.com/kejian/             字体下载：www.1ppt.com/ziti/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工作总结PPT：www.1ppt.com/xiazai/zongjie/ 工作计划：www.1ppt.com/xiazai/jihua/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商务PPT模板：www.1ppt.com/moban/shangwu/  个人简历PPT：www.1ppt.com/xiazai/jianli/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毕业答辩PPT：www.1ppt.com/xiazai/dabian/  工作汇报PPT：www.1ppt.com/xiazai/huibao/   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CN" sz="1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2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2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3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3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3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4"/>
          <p:cNvSpPr txBox="1"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body" idx="1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body" idx="2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4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4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5"/>
          <p:cNvSpPr txBox="1"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>
            <a:spLocks noGrp="1"/>
          </p:cNvSpPr>
          <p:nvPr>
            <p:ph type="pic" idx="2"/>
          </p:nvPr>
        </p:nvSpPr>
        <p:spPr>
          <a:xfrm>
            <a:off x="5182514" y="987654"/>
            <a:ext cx="6171397" cy="4874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body" idx="1"/>
          </p:nvPr>
        </p:nvSpPr>
        <p:spPr>
          <a:xfrm>
            <a:off x="839679" y="2057877"/>
            <a:ext cx="3931725" cy="3812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5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5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6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1"/>
          </p:nvPr>
        </p:nvSpPr>
        <p:spPr>
          <a:xfrm rot="5400000">
            <a:off x="3919034" y="-1254894"/>
            <a:ext cx="4352346" cy="10514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6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6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7"/>
          <p:cNvSpPr txBox="1">
            <a:spLocks noGrp="1"/>
          </p:cNvSpPr>
          <p:nvPr>
            <p:ph type="title"/>
          </p:nvPr>
        </p:nvSpPr>
        <p:spPr>
          <a:xfrm rot="5400000">
            <a:off x="7131451" y="1957522"/>
            <a:ext cx="5813184" cy="2628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body" idx="1"/>
          </p:nvPr>
        </p:nvSpPr>
        <p:spPr>
          <a:xfrm rot="5400000">
            <a:off x="1798147" y="-594845"/>
            <a:ext cx="5813184" cy="7733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13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.png"/><Relationship Id="rId5" Type="http://schemas.openxmlformats.org/officeDocument/2006/relationships/tags" Target="../tags/tag20.xml"/><Relationship Id="rId10" Type="http://schemas.openxmlformats.org/officeDocument/2006/relationships/image" Target="../media/image4.png"/><Relationship Id="rId4" Type="http://schemas.openxmlformats.org/officeDocument/2006/relationships/tags" Target="../tags/tag19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image" Target="../media/image5.png"/><Relationship Id="rId18" Type="http://schemas.openxmlformats.org/officeDocument/2006/relationships/image" Target="../media/image10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4.png"/><Relationship Id="rId17" Type="http://schemas.openxmlformats.org/officeDocument/2006/relationships/image" Target="../media/image9.png"/><Relationship Id="rId2" Type="http://schemas.openxmlformats.org/officeDocument/2006/relationships/tags" Target="../tags/tag3.xml"/><Relationship Id="rId16" Type="http://schemas.openxmlformats.org/officeDocument/2006/relationships/image" Target="../media/image8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3.jpeg"/><Relationship Id="rId5" Type="http://schemas.openxmlformats.org/officeDocument/2006/relationships/tags" Target="../tags/tag6.xml"/><Relationship Id="rId15" Type="http://schemas.openxmlformats.org/officeDocument/2006/relationships/image" Target="../media/image7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slide" Target="slide7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7.png"/><Relationship Id="rId3" Type="http://schemas.openxmlformats.org/officeDocument/2006/relationships/tags" Target="../tags/tag12.xml"/><Relationship Id="rId7" Type="http://schemas.openxmlformats.org/officeDocument/2006/relationships/slideLayout" Target="../slideLayouts/slideLayout11.xml"/><Relationship Id="rId12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5.png"/><Relationship Id="rId5" Type="http://schemas.openxmlformats.org/officeDocument/2006/relationships/tags" Target="../tags/tag14.xml"/><Relationship Id="rId10" Type="http://schemas.openxmlformats.org/officeDocument/2006/relationships/image" Target="../media/image4.png"/><Relationship Id="rId4" Type="http://schemas.openxmlformats.org/officeDocument/2006/relationships/tags" Target="../tags/tag13.xml"/><Relationship Id="rId9" Type="http://schemas.openxmlformats.org/officeDocument/2006/relationships/image" Target="../media/image3.jpeg"/><Relationship Id="rId1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D249BC14-F1C4-4295-BEC7-7F47C38864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0413" cy="6859588"/>
          </a:xfrm>
          <a:prstGeom prst="rect">
            <a:avLst/>
          </a:prstGeom>
        </p:spPr>
      </p:pic>
      <p:sp>
        <p:nvSpPr>
          <p:cNvPr id="11" name="18">
            <a:extLst>
              <a:ext uri="{FF2B5EF4-FFF2-40B4-BE49-F238E27FC236}">
                <a16:creationId xmlns="" xmlns:a16="http://schemas.microsoft.com/office/drawing/2014/main" id="{24BDCB22-0369-40F5-AECC-34886F39ACD2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276885" y="2451823"/>
            <a:ext cx="6046322" cy="123139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000" b="1" dirty="0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Tin </a:t>
            </a:r>
            <a:r>
              <a:rPr lang="en-US" altLang="zh-CN" sz="8000" b="1" err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học</a:t>
            </a:r>
            <a:r>
              <a:rPr lang="en-US" altLang="zh-CN" sz="8000" b="1">
                <a:solidFill>
                  <a:schemeClr val="bg1"/>
                </a:solidFill>
                <a:latin typeface="Times New Roman" pitchFamily="18" charset="0"/>
                <a:ea typeface="微软雅黑" panose="020B0503020204020204" pitchFamily="34" charset="-122"/>
                <a:cs typeface="Times New Roman" pitchFamily="18" charset="0"/>
              </a:rPr>
              <a:t> 9</a:t>
            </a:r>
            <a:endParaRPr lang="en-US" altLang="zh-CN" sz="8000" b="1" dirty="0">
              <a:solidFill>
                <a:schemeClr val="bg1"/>
              </a:solidFill>
              <a:latin typeface="Times New Roman" pitchFamily="18" charset="0"/>
              <a:ea typeface="微软雅黑" panose="020B0503020204020204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25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6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233" name="Google Shape;233;p6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236" name="Google Shape;236;p6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7" name="Google Shape;237;p6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8" name="Google Shape;23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804708" y="5834198"/>
            <a:ext cx="1467030" cy="112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6285" y="5651332"/>
            <a:ext cx="1030841" cy="128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1;p4"/>
          <p:cNvSpPr txBox="1"/>
          <p:nvPr/>
        </p:nvSpPr>
        <p:spPr>
          <a:xfrm>
            <a:off x="676272" y="704618"/>
            <a:ext cx="6971437" cy="5170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tập: </a:t>
            </a:r>
            <a:endParaRPr lang="en-US" sz="28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Để chuẩn bị cho chuyến tham quan một nông trại, An gọi đến số điện thoại liên lạc được cung cấp trên trang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trại nhưng không được. Minh cho rằng có thể đầu số điện thoại đã thay đổi nhưng 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trại chưa kịp cập nhật lên trang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 đã tìm kiếm thông tin trên 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website 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 các nhà cung cấp dịch vụ viễn thông. Nhờ đó, Minh đã liên hệ thành 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với n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trại. Em hãy nhận xét về chất lượng của th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ô</a:t>
            </a:r>
            <a:r>
              <a:rPr lang="vi-VN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 tin (theo 4 tính chất ở Hình 2.2) mà mỗi bạn thu nhận được.</a:t>
            </a:r>
            <a:endParaRPr lang="vi-VN" sz="2800" b="1" dirty="0">
              <a:solidFill>
                <a:schemeClr val="tx1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5EE5773-8656-BBC4-6C00-D385CF333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40337" y="1221022"/>
            <a:ext cx="3757447" cy="4430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6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233" name="Google Shape;233;p6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236" name="Google Shape;236;p6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37" name="Google Shape;237;p6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238" name="Google Shape;238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39" name="Google Shape;239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804708" y="5834198"/>
            <a:ext cx="1467030" cy="112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6285" y="5651332"/>
            <a:ext cx="1030841" cy="128082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1;p4"/>
          <p:cNvSpPr txBox="1"/>
          <p:nvPr/>
        </p:nvSpPr>
        <p:spPr>
          <a:xfrm>
            <a:off x="674140" y="267571"/>
            <a:ext cx="10624287" cy="56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lượng thông tin mà các bạn An, Minh thu nhận được: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0BDCE08-4C8D-B6EF-BAEF-6FAE795D0136}"/>
              </a:ext>
            </a:extLst>
          </p:cNvPr>
          <p:cNvSpPr txBox="1"/>
          <p:nvPr/>
        </p:nvSpPr>
        <p:spPr>
          <a:xfrm>
            <a:off x="817931" y="862908"/>
            <a:ext cx="10938596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Tính mới:</a:t>
            </a:r>
            <a:endParaRPr lang="en-US" sz="2400" b="1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An: thông tin An tìm được trên trang web trang trại chưa được cập nhật nên không đảm bảo tính mới.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Minh: thông tin Minh tìm được trên trang web của các nhà cung cấp dịch vụ viễn thông đã cập nhật nên đảm bảo tính mới.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35E2EE4-B118-9098-B6B0-2AB643A54650}"/>
              </a:ext>
            </a:extLst>
          </p:cNvPr>
          <p:cNvSpPr txBox="1"/>
          <p:nvPr/>
        </p:nvSpPr>
        <p:spPr>
          <a:xfrm>
            <a:off x="817931" y="2736707"/>
            <a:ext cx="11157257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Tính chính xác:</a:t>
            </a:r>
            <a:endParaRPr lang="en-US" sz="2400" b="1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An: không đảm bảo tính chính xác do số đó không liên lạc được.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Minh: đảm bảo tính chính xác đo số đó liên lạc được.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0FE6025-5CAE-E7E5-959C-622916190B40}"/>
              </a:ext>
            </a:extLst>
          </p:cNvPr>
          <p:cNvSpPr txBox="1"/>
          <p:nvPr/>
        </p:nvSpPr>
        <p:spPr>
          <a:xfrm>
            <a:off x="817931" y="3992248"/>
            <a:ext cx="10336706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Tính đầy đủ:</a:t>
            </a:r>
            <a:endParaRPr lang="en-US" sz="2400" b="1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An: thiếu tính đầy đủ.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Minh: có tính đầy đủ.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AD4997D1-B1CD-ED5C-5C97-F722FFD512B5}"/>
              </a:ext>
            </a:extLst>
          </p:cNvPr>
          <p:cNvSpPr txBox="1"/>
          <p:nvPr/>
        </p:nvSpPr>
        <p:spPr>
          <a:xfrm>
            <a:off x="817931" y="5259536"/>
            <a:ext cx="6157290" cy="13324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2400" b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Tính sử dụng được:</a:t>
            </a:r>
            <a:endParaRPr lang="en-US" sz="2400" b="1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An: không có tính sử dụng được.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225"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+ Minh: có tính sử dụng được.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38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6" grpId="0"/>
      <p:bldP spid="8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54" y="677490"/>
            <a:ext cx="11123752" cy="5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884065" y="118000"/>
            <a:ext cx="10869785" cy="62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5416" y="6080474"/>
            <a:ext cx="4977752" cy="7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8" y="9130"/>
            <a:ext cx="1877988" cy="1692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7986"/>
            <a:ext cx="2435280" cy="37516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55554" y="2255200"/>
            <a:ext cx="113982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6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82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oogle Shape;862;p23"/>
          <p:cNvGrpSpPr/>
          <p:nvPr/>
        </p:nvGrpSpPr>
        <p:grpSpPr>
          <a:xfrm>
            <a:off x="9620" y="226571"/>
            <a:ext cx="12445260" cy="1204201"/>
            <a:chOff x="0" y="248331"/>
            <a:chExt cx="12445260" cy="101490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45614"/>
                <a:ext cx="11806368" cy="835249"/>
                <a:chOff x="384045" y="45614"/>
                <a:chExt cx="11806368" cy="835249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606606" y="45614"/>
                  <a:ext cx="10796477" cy="83524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algn="just">
                    <a:lnSpc>
                      <a:spcPct val="115000"/>
                    </a:lnSpc>
                  </a:pPr>
                  <a:r>
                    <a:rPr lang="en-US" sz="2800" b="1">
                      <a:solidFill>
                        <a:srgbClr val="004E9A"/>
                      </a:solidFill>
                      <a:effectLst/>
                      <a:highlight>
                        <a:srgbClr val="FFFFFF"/>
                      </a:highlight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Bài tập: Em hãy tìm trên Internet thông tin về chiếc máy điện tử kỹ thuật số đầu tiên trên thế giới</a:t>
                  </a:r>
                  <a:r>
                    <a:rPr lang="vi-VN" sz="2800" b="1">
                      <a:solidFill>
                        <a:srgbClr val="004E9A"/>
                      </a:solidFill>
                      <a:effectLst/>
                      <a:highlight>
                        <a:srgbClr val="FFFFFF"/>
                      </a:highlight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. Đ</a:t>
                  </a:r>
                  <a:r>
                    <a:rPr lang="en-US" sz="2800" b="1">
                      <a:solidFill>
                        <a:srgbClr val="004E9A"/>
                      </a:solidFill>
                      <a:effectLst/>
                      <a:highlight>
                        <a:srgbClr val="FFFFFF"/>
                      </a:highlight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ánh giá chất lượng thông tin tìm được.</a:t>
                  </a:r>
                  <a:endParaRPr lang="en-US" sz="2800" b="1">
                    <a:effectLst/>
                    <a:highlight>
                      <a:srgbClr val="FFFFFF"/>
                    </a:highlight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275305" y="248331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A0D94C6-B606-73FC-FD92-69E3805C8B25}"/>
              </a:ext>
            </a:extLst>
          </p:cNvPr>
          <p:cNvSpPr txBox="1"/>
          <p:nvPr/>
        </p:nvSpPr>
        <p:spPr>
          <a:xfrm>
            <a:off x="841245" y="3253651"/>
            <a:ext cx="1052716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Thông tin chiếc máy tính điện tử kỹ thuật số đầu tiên trên thế giới: </a:t>
            </a:r>
            <a:r>
              <a:rPr lang="en-US" sz="24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Ngày 15 tháng 2 năm 1946, ENIAC được giới thiệu tại trường đại học Pennsylvania, </a:t>
            </a: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Hoa kỳ</a:t>
            </a:r>
            <a:r>
              <a:rPr lang="en-US" sz="24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như là chiếc máy tính điện tử đầu tiên </a:t>
            </a: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có thể được tái lập trình để thực hiện các nhiệm vụ khác nhau trong nhiều lĩnh vực.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A026D11-395F-8DBC-4E39-2F85B76AD77C}"/>
              </a:ext>
            </a:extLst>
          </p:cNvPr>
          <p:cNvSpPr txBox="1"/>
          <p:nvPr/>
        </p:nvSpPr>
        <p:spPr>
          <a:xfrm>
            <a:off x="841245" y="5016198"/>
            <a:ext cx="10527165" cy="907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240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- Đánh giá thông tin tìm được: đảm bảo chất lượng thông tin (tính mới, tính chính, tính đầy đủ, tính sử dụng được).</a:t>
            </a:r>
            <a:endParaRPr lang="en-US" sz="2400">
              <a:effectLst/>
              <a:highlight>
                <a:srgbClr val="FFFFFF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EA22728-1731-2591-353A-B4106AAD172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451" y="1296531"/>
            <a:ext cx="4343696" cy="1957117"/>
          </a:xfrm>
          <a:prstGeom prst="rect">
            <a:avLst/>
          </a:prstGeom>
          <a:noFill/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6E1A3DE5-1702-CE19-E18A-9C86CBF2F5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618" y="1296533"/>
            <a:ext cx="3995530" cy="19571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47152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16"/>
          <p:cNvSpPr>
            <a:spLocks noChangeArrowheads="1"/>
          </p:cNvSpPr>
          <p:nvPr/>
        </p:nvSpPr>
        <p:spPr bwMode="auto">
          <a:xfrm>
            <a:off x="922194" y="1964107"/>
            <a:ext cx="10683241" cy="184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850" tIns="54425" rIns="108850" bIns="54425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altLang="en-US" sz="40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alt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altLang="en-US" sz="4000">
                <a:latin typeface="Times New Roman" pitchFamily="18" charset="0"/>
                <a:cs typeface="Times New Roman" pitchFamily="18" charset="0"/>
              </a:rPr>
              <a:t> Bài 3. Thực hành – Đánh giá chất lượng thông tin.</a:t>
            </a:r>
            <a:endParaRPr lang="en-US" alt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oogle Shape;862;p23"/>
          <p:cNvGrpSpPr/>
          <p:nvPr/>
        </p:nvGrpSpPr>
        <p:grpSpPr>
          <a:xfrm>
            <a:off x="0" y="57378"/>
            <a:ext cx="12190413" cy="1257072"/>
            <a:chOff x="0" y="57377"/>
            <a:chExt cx="12190413" cy="1059460"/>
          </a:xfrm>
        </p:grpSpPr>
        <p:grpSp>
          <p:nvGrpSpPr>
            <p:cNvPr id="9" name="Google Shape;863;p23"/>
            <p:cNvGrpSpPr/>
            <p:nvPr/>
          </p:nvGrpSpPr>
          <p:grpSpPr>
            <a:xfrm>
              <a:off x="0" y="247719"/>
              <a:ext cx="12190413" cy="869118"/>
              <a:chOff x="0" y="11745"/>
              <a:chExt cx="12190413" cy="869118"/>
            </a:xfrm>
          </p:grpSpPr>
          <p:grpSp>
            <p:nvGrpSpPr>
              <p:cNvPr id="11" name="Google Shape;864;p23"/>
              <p:cNvGrpSpPr/>
              <p:nvPr/>
            </p:nvGrpSpPr>
            <p:grpSpPr>
              <a:xfrm>
                <a:off x="384045" y="11745"/>
                <a:ext cx="11806368" cy="853586"/>
                <a:chOff x="384045" y="11745"/>
                <a:chExt cx="11806368" cy="853586"/>
              </a:xfrm>
            </p:grpSpPr>
            <p:sp>
              <p:nvSpPr>
                <p:cNvPr id="16" name="Google Shape;865;p23"/>
                <p:cNvSpPr txBox="1"/>
                <p:nvPr/>
              </p:nvSpPr>
              <p:spPr>
                <a:xfrm>
                  <a:off x="2466614" y="11745"/>
                  <a:ext cx="7281461" cy="61555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marL="0" marR="0" lvl="1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-US" altLang="zh-CN" sz="4000" b="1" i="0" u="none" strike="noStrike" cap="none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HƯỚNG DẪN VỀ NHÀ</a:t>
                  </a:r>
                  <a:endParaRPr sz="4000" dirty="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cxnSp>
              <p:nvCxnSpPr>
                <p:cNvPr id="17" name="Google Shape;866;p23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5" name="Google Shape;867;p23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0" name="Google Shape;868;p23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92863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4" name="Google Shape;91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6676"/>
            <a:ext cx="12190413" cy="6857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9020195" y="4511820"/>
            <a:ext cx="3170218" cy="243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020195" y="-176501"/>
            <a:ext cx="3255929" cy="2656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2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flipH="1">
            <a:off x="246093" y="3732431"/>
            <a:ext cx="2605158" cy="323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2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82822">
            <a:off x="-249407" y="-14213"/>
            <a:ext cx="3596158" cy="233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9" name="Google Shape;919;p2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92270" y="3295537"/>
            <a:ext cx="4742857" cy="32369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20" name="Google Shape;920;p24"/>
          <p:cNvGrpSpPr/>
          <p:nvPr/>
        </p:nvGrpSpPr>
        <p:grpSpPr>
          <a:xfrm>
            <a:off x="2966846" y="2012414"/>
            <a:ext cx="6075278" cy="1473675"/>
            <a:chOff x="3079795" y="2059004"/>
            <a:chExt cx="6075278" cy="1473675"/>
          </a:xfrm>
        </p:grpSpPr>
        <p:sp>
          <p:nvSpPr>
            <p:cNvPr id="921" name="Google Shape;921;p24"/>
            <p:cNvSpPr txBox="1"/>
            <p:nvPr/>
          </p:nvSpPr>
          <p:spPr>
            <a:xfrm>
              <a:off x="3079795" y="2059004"/>
              <a:ext cx="60324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800">
                  <a:solidFill>
                    <a:srgbClr val="FF4D67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sz="880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4"/>
            <p:cNvSpPr txBox="1"/>
            <p:nvPr/>
          </p:nvSpPr>
          <p:spPr>
            <a:xfrm>
              <a:off x="3122651" y="2086129"/>
              <a:ext cx="6032422" cy="14465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CN" sz="8800" dirty="0">
                  <a:solidFill>
                    <a:srgbClr val="FF4D67"/>
                  </a:solidFill>
                  <a:latin typeface="Arial"/>
                  <a:ea typeface="Arial"/>
                  <a:cs typeface="Arial"/>
                  <a:sym typeface="Arial"/>
                </a:rPr>
                <a:t>Thank you!</a:t>
              </a:r>
              <a:endParaRPr sz="8800" dirty="0">
                <a:solidFill>
                  <a:srgbClr val="FF4D67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54" y="677490"/>
            <a:ext cx="11123752" cy="5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482537" y="81577"/>
            <a:ext cx="10869785" cy="62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5416" y="6080474"/>
            <a:ext cx="4977752" cy="7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8" y="9130"/>
            <a:ext cx="1877988" cy="1692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7986"/>
            <a:ext cx="2435280" cy="37516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A_图片 9" descr="C:\Users\Thinkpad\Desktop\学校\1_0006_图层-10.pn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225" y="-699621"/>
            <a:ext cx="1237574" cy="46535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A_图片 10" descr="C:\Users\Thinkpad\Desktop\学校\1_0005_图层-11.pn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751" y="-568566"/>
            <a:ext cx="1228701" cy="44728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55554" y="2255200"/>
            <a:ext cx="1139829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5844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2 0.93426 -0.20139 0.94506 -0.19514 0.92932 C -0.1934 0.91697 -0.19028 0.90926 -0.18733 0.89784 C -0.1842 0.8858 -0.18264 0.87376 -0.17934 0.86142 C -0.17431 0.825 -0.17604 0.80061 -0.18559 0.77098 C -0.19062 0.75524 -0.19236 0.73611 -0.2 0.72314 C -0.20104 0.71759 -0.20208 0.71172 -0.20312 0.70617 C -0.20365 0.70339 -0.20469 0.69753 -0.20469 0.69784 C -0.20417 0.68981 -0.20417 0.6824 -0.20312 0.675 C -0.20121 0.66265 -0.18628 0.64105 -0.17934 0.6324 C -0.17257 0.61419 -0.18056 0.63179 -0.17135 0.62098 C -0.1658 0.61419 -0.16371 0.60833 -0.15712 0.60463 C -0.15121 0.59321 -0.15729 0.60308 -0.14913 0.59598 C -0.14496 0.59197 -0.1401 0.58364 -0.13646 0.57901 C -0.13021 0.56913 -0.12778 0.55493 -0.12222 0.54537 C -0.1158 0.53395 -0.11979 0.54166 -0.11111 0.51975 C -0.11007 0.51697 -0.10781 0.51111 -0.10781 0.51142 C -0.10608 0.50185 -0.10486 0.49228 -0.10312 0.48271 C -0.10417 0.44537 -0.10347 0.42407 -0.10955 0.39228 C -0.11198 0.38055 -0.11354 0.36759 -0.1158 0.35586 C -0.11632 0.35308 -0.11736 0.34722 -0.11736 0.34753 C -0.12187 0.29784 -0.11667 0.2574 -0.10469 0.2145 C -0.10278 0.20092 -0.09826 0.19074 -0.09514 0.17808 C -0.09271 0.16851 -0.09132 0.15802 -0.08733 0.14969 C -0.0849 0.14506 -0.08142 0.14135 -0.07934 0.1358 C -0.06944 0.10926 -0.05573 0.08456 -0.03958 0.07067 C -0.03351 0.05926 -0.025 0.0503 -0.01736 0.04228 C -0.01406 0.03888 -0.00781 0.03117 -0.00781 0.03148 C -0.00417 0.02129 -0.00295 0.01049 -2.77778E-7 4.07407E-6 " pathEditMode="relative" rAng="0" ptsTypes="ffffffffffffffffffffffffffffA">
                                      <p:cBhvr>
                                        <p:cTn id="17" dur="6000" spd="-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312 0.96296 C -0.19791 0.93426 -0.20139 0.94506 -0.19514 0.92932 C -0.1934 0.91697 -0.19028 0.90926 -0.18732 0.89784 C -0.1842 0.8858 -0.18264 0.87376 -0.17934 0.86142 C -0.1743 0.825 -0.17604 0.80061 -0.18559 0.77098 C -0.19062 0.75524 -0.19236 0.73611 -0.2 0.72315 C -0.20104 0.71759 -0.20208 0.71173 -0.20312 0.70617 C -0.20364 0.70339 -0.20469 0.69753 -0.20469 0.69784 C -0.20416 0.68981 -0.20416 0.6824 -0.20312 0.675 C -0.20121 0.66265 -0.18628 0.64105 -0.17934 0.6324 C -0.17257 0.61419 -0.18055 0.63179 -0.17135 0.62098 C -0.1658 0.61419 -0.16371 0.60833 -0.15712 0.60463 C -0.15121 0.59321 -0.15729 0.60308 -0.14913 0.59598 C -0.14496 0.59197 -0.1401 0.58364 -0.13646 0.57901 C -0.13021 0.56913 -0.12778 0.55494 -0.12222 0.54537 C -0.1158 0.53395 -0.11979 0.54166 -0.11111 0.51975 C -0.11007 0.51697 -0.10781 0.51111 -0.10781 0.51142 C -0.10607 0.50185 -0.10486 0.49228 -0.10312 0.48271 C -0.10416 0.44537 -0.10347 0.42407 -0.10955 0.39228 C -0.11198 0.38055 -0.11354 0.36759 -0.1158 0.35586 C -0.11632 0.35308 -0.11736 0.34722 -0.11736 0.34753 C -0.12187 0.29784 -0.11666 0.2574 -0.10469 0.2145 C -0.10278 0.20092 -0.09826 0.19074 -0.09514 0.17808 C -0.09271 0.16852 -0.09132 0.15802 -0.08732 0.14969 C -0.08489 0.14506 -0.08142 0.14136 -0.07934 0.1358 C -0.06944 0.10926 -0.05573 0.08456 -0.03958 0.07068 C -0.0335 0.05926 -0.025 0.05031 -0.01736 0.04228 C -0.01406 0.03889 -0.00781 0.03117 -0.00781 0.03148 C -0.00416 0.02129 -0.00295 0.01049 -2.22222E-6 2.96296E-6 " pathEditMode="relative" rAng="0" ptsTypes="ffffffffffffffffffffffffffffA">
                                      <p:cBhvr>
                                        <p:cTn id="19" dur="6000" spd="-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69" y="-4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570" name="Google Shape;570;p17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1" name="Google Shape;571;p17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2" name="Google Shape;5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5" name="Google Shape;575;p17"/>
          <p:cNvSpPr/>
          <p:nvPr/>
        </p:nvSpPr>
        <p:spPr>
          <a:xfrm rot="10800000" flipH="1">
            <a:off x="1225010" y="3054928"/>
            <a:ext cx="1088556" cy="1514498"/>
          </a:xfrm>
          <a:custGeom>
            <a:avLst/>
            <a:gdLst/>
            <a:ahLst/>
            <a:cxnLst/>
            <a:rect l="l" t="t" r="r" b="b"/>
            <a:pathLst>
              <a:path w="933" h="1182" extrusionOk="0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7" name="Google Shape;577;p17"/>
          <p:cNvSpPr/>
          <p:nvPr/>
        </p:nvSpPr>
        <p:spPr>
          <a:xfrm>
            <a:off x="1219739" y="1779401"/>
            <a:ext cx="1088556" cy="1754398"/>
          </a:xfrm>
          <a:custGeom>
            <a:avLst/>
            <a:gdLst/>
            <a:ahLst/>
            <a:cxnLst/>
            <a:rect l="l" t="t" r="r" b="b"/>
            <a:pathLst>
              <a:path w="933" h="1182" extrusionOk="0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578" name="Google Shape;578;p17"/>
          <p:cNvSpPr/>
          <p:nvPr/>
        </p:nvSpPr>
        <p:spPr>
          <a:xfrm>
            <a:off x="2498464" y="1428226"/>
            <a:ext cx="9163050" cy="1191110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?1.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tìm kiếm và lựa chọn thông tin mà theo em là hữu ích giúp em chọn trường THPT.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9" name="Google Shape;579;p17"/>
          <p:cNvSpPr/>
          <p:nvPr/>
        </p:nvSpPr>
        <p:spPr>
          <a:xfrm>
            <a:off x="2442387" y="3921091"/>
            <a:ext cx="9163048" cy="1187170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?2. 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 sao thông tin đó là hữu ích? Đối với việc giải quyết vấn đề chọn trường của em?</a:t>
            </a:r>
            <a:endParaRPr sz="2800" dirty="0">
              <a:solidFill>
                <a:schemeClr val="tx1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  <p:sp>
        <p:nvSpPr>
          <p:cNvPr id="581" name="Google Shape;581;p17"/>
          <p:cNvSpPr/>
          <p:nvPr/>
        </p:nvSpPr>
        <p:spPr>
          <a:xfrm>
            <a:off x="228600" y="2489847"/>
            <a:ext cx="1531224" cy="1531224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82" name="Google Shape;582;p17"/>
          <p:cNvGrpSpPr/>
          <p:nvPr/>
        </p:nvGrpSpPr>
        <p:grpSpPr>
          <a:xfrm>
            <a:off x="332828" y="2675248"/>
            <a:ext cx="1284470" cy="954067"/>
            <a:chOff x="8931338" y="2368535"/>
            <a:chExt cx="1032138" cy="957974"/>
          </a:xfrm>
        </p:grpSpPr>
        <p:sp>
          <p:nvSpPr>
            <p:cNvPr id="583" name="Google Shape;583;p17"/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4" name="Google Shape;584;p17"/>
            <p:cNvSpPr txBox="1"/>
            <p:nvPr/>
          </p:nvSpPr>
          <p:spPr>
            <a:xfrm>
              <a:off x="8952823" y="2368535"/>
              <a:ext cx="1010653" cy="957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smtClean="0">
                  <a:solidFill>
                    <a:srgbClr val="FFFF00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Kiểm tra</a:t>
              </a:r>
              <a:endParaRPr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11144387" y="6159863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5" grpId="0" animBg="1"/>
      <p:bldP spid="577" grpId="0" animBg="1"/>
      <p:bldP spid="578" grpId="0" animBg="1"/>
      <p:bldP spid="579" grpId="0" animBg="1"/>
      <p:bldP spid="5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570" name="Google Shape;570;p17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1" name="Google Shape;571;p17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2" name="Google Shape;5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7"/>
          <p:cNvSpPr/>
          <p:nvPr/>
        </p:nvSpPr>
        <p:spPr>
          <a:xfrm>
            <a:off x="548654" y="1295215"/>
            <a:ext cx="10891285" cy="4864643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THPT:</a:t>
            </a:r>
          </a:p>
          <a:p>
            <a:pPr algn="just"/>
            <a:endParaRPr lang="en-U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11144387" y="6159863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" name="Google Shape;171;p4">
            <a:extLst>
              <a:ext uri="{FF2B5EF4-FFF2-40B4-BE49-F238E27FC236}">
                <a16:creationId xmlns="" xmlns:a16="http://schemas.microsoft.com/office/drawing/2014/main" id="{4EFD419C-4183-CCB5-D1FF-57747BBCD22A}"/>
              </a:ext>
            </a:extLst>
          </p:cNvPr>
          <p:cNvSpPr txBox="1"/>
          <p:nvPr/>
        </p:nvSpPr>
        <p:spPr>
          <a:xfrm>
            <a:off x="228600" y="420151"/>
            <a:ext cx="55612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  2.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600" b="1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tin</a:t>
            </a:r>
            <a:r>
              <a:rPr lang="en-US" sz="3600" dirty="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3020246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5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570" name="Google Shape;570;p17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1" name="Google Shape;571;p17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2" name="Google Shape;5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7"/>
          <p:cNvSpPr/>
          <p:nvPr/>
        </p:nvSpPr>
        <p:spPr>
          <a:xfrm>
            <a:off x="548654" y="1387283"/>
            <a:ext cx="10891285" cy="4330996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en-U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sở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rằng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11144387" y="6159863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" name="Google Shape;171;p4">
            <a:extLst>
              <a:ext uri="{FF2B5EF4-FFF2-40B4-BE49-F238E27FC236}">
                <a16:creationId xmlns="" xmlns:a16="http://schemas.microsoft.com/office/drawing/2014/main" id="{4EFD419C-4183-CCB5-D1FF-57747BBCD22A}"/>
              </a:ext>
            </a:extLst>
          </p:cNvPr>
          <p:cNvSpPr txBox="1"/>
          <p:nvPr/>
        </p:nvSpPr>
        <p:spPr>
          <a:xfrm>
            <a:off x="228600" y="420151"/>
            <a:ext cx="55612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  2</a:t>
            </a:r>
            <a:r>
              <a:rPr lang="en-US" altLang="zh-CN" sz="3600" b="1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. </a:t>
            </a:r>
            <a:r>
              <a:rPr lang="en-US" sz="36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lượng thông tin</a:t>
            </a:r>
            <a:r>
              <a:rPr lang="en-US" sz="36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278543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570" name="Google Shape;570;p17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1" name="Google Shape;571;p17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2" name="Google Shape;5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7"/>
          <p:cNvSpPr/>
          <p:nvPr/>
        </p:nvSpPr>
        <p:spPr>
          <a:xfrm>
            <a:off x="1890790" y="1500961"/>
            <a:ext cx="9713777" cy="4004933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Trong khi tìm thông tin về các trường THPT, bạn An đã không để ý đến thời gian đăng kí nguyện vọng dự thi và xét tuyển vào lớp 10 các trường THPT công lập. Theo em: 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a) Sơ suất này vi phạm tiêu chí nào về chất lượng thông tin?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  <a:p>
            <a:pPr algn="just"/>
            <a:r>
              <a:rPr lang="vi-VN" sz="3200" dirty="0">
                <a:solidFill>
                  <a:schemeClr val="tx1"/>
                </a:solidFill>
                <a:latin typeface="+mj-lt"/>
              </a:rPr>
              <a:t>b) Điều đó có thể dẫn đến khó khăn gì cho bạn An?</a:t>
            </a:r>
            <a:endParaRPr lang="en-US" sz="32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581" name="Google Shape;581;p17"/>
          <p:cNvSpPr/>
          <p:nvPr/>
        </p:nvSpPr>
        <p:spPr>
          <a:xfrm>
            <a:off x="228600" y="2489847"/>
            <a:ext cx="1531224" cy="1531224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582" name="Google Shape;582;p17"/>
          <p:cNvGrpSpPr/>
          <p:nvPr/>
        </p:nvGrpSpPr>
        <p:grpSpPr>
          <a:xfrm>
            <a:off x="332828" y="2675245"/>
            <a:ext cx="1284470" cy="954067"/>
            <a:chOff x="8931338" y="2368535"/>
            <a:chExt cx="1032138" cy="957975"/>
          </a:xfrm>
        </p:grpSpPr>
        <p:sp>
          <p:nvSpPr>
            <p:cNvPr id="583" name="Google Shape;583;p17"/>
            <p:cNvSpPr txBox="1"/>
            <p:nvPr/>
          </p:nvSpPr>
          <p:spPr>
            <a:xfrm>
              <a:off x="8931338" y="2437732"/>
              <a:ext cx="1010653" cy="5253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800">
                <a:solidFill>
                  <a:srgbClr val="595959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584" name="Google Shape;584;p17"/>
            <p:cNvSpPr txBox="1"/>
            <p:nvPr/>
          </p:nvSpPr>
          <p:spPr>
            <a:xfrm>
              <a:off x="8952823" y="2368535"/>
              <a:ext cx="1010653" cy="95797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altLang="zh-CN" sz="2800" b="1" dirty="0">
                  <a:solidFill>
                    <a:srgbClr val="FFFF00"/>
                  </a:solidFill>
                  <a:latin typeface="Times New Roman" pitchFamily="18" charset="0"/>
                  <a:ea typeface="Microsoft Yahei"/>
                  <a:cs typeface="Times New Roman" pitchFamily="18" charset="0"/>
                  <a:sym typeface="Microsoft Yahei"/>
                </a:rPr>
                <a:t>THẢO LUẬN</a:t>
              </a:r>
              <a:endParaRPr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11144387" y="6159863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" name="Google Shape;171;p4">
            <a:extLst>
              <a:ext uri="{FF2B5EF4-FFF2-40B4-BE49-F238E27FC236}">
                <a16:creationId xmlns="" xmlns:a16="http://schemas.microsoft.com/office/drawing/2014/main" id="{4EFD419C-4183-CCB5-D1FF-57747BBCD22A}"/>
              </a:ext>
            </a:extLst>
          </p:cNvPr>
          <p:cNvSpPr txBox="1"/>
          <p:nvPr/>
        </p:nvSpPr>
        <p:spPr>
          <a:xfrm>
            <a:off x="228600" y="420151"/>
            <a:ext cx="55612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  2</a:t>
            </a:r>
            <a:r>
              <a:rPr lang="en-US" altLang="zh-CN" sz="3600" b="1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. </a:t>
            </a:r>
            <a:r>
              <a:rPr lang="en-US" sz="36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lượng thông tin</a:t>
            </a:r>
            <a:r>
              <a:rPr lang="en-US" sz="36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9669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  <p:bldP spid="5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7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567" name="Google Shape;567;p17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cxnSp>
            <p:nvCxnSpPr>
              <p:cNvPr id="570" name="Google Shape;570;p17"/>
              <p:cNvCxnSpPr/>
              <p:nvPr/>
            </p:nvCxnSpPr>
            <p:spPr>
              <a:xfrm>
                <a:off x="384045" y="865331"/>
                <a:ext cx="118063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6DC1B5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71" name="Google Shape;571;p17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572" name="Google Shape;572;p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17"/>
          <p:cNvSpPr/>
          <p:nvPr/>
        </p:nvSpPr>
        <p:spPr>
          <a:xfrm>
            <a:off x="548654" y="1387283"/>
            <a:ext cx="10595733" cy="4330996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chờ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</a:t>
            </a:r>
          </a:p>
          <a:p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THPT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5-Point Star 30">
            <a:hlinkClick r:id="rId4" action="ppaction://hlinksldjump"/>
          </p:cNvPr>
          <p:cNvSpPr/>
          <p:nvPr/>
        </p:nvSpPr>
        <p:spPr>
          <a:xfrm>
            <a:off x="11144387" y="6159863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sp>
        <p:nvSpPr>
          <p:cNvPr id="2" name="Google Shape;171;p4">
            <a:extLst>
              <a:ext uri="{FF2B5EF4-FFF2-40B4-BE49-F238E27FC236}">
                <a16:creationId xmlns="" xmlns:a16="http://schemas.microsoft.com/office/drawing/2014/main" id="{4EFD419C-4183-CCB5-D1FF-57747BBCD22A}"/>
              </a:ext>
            </a:extLst>
          </p:cNvPr>
          <p:cNvSpPr txBox="1"/>
          <p:nvPr/>
        </p:nvSpPr>
        <p:spPr>
          <a:xfrm>
            <a:off x="228600" y="420151"/>
            <a:ext cx="55612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   2</a:t>
            </a:r>
            <a:r>
              <a:rPr lang="en-US" altLang="zh-CN" sz="3600" b="1">
                <a:solidFill>
                  <a:srgbClr val="00B0F0"/>
                </a:solidFill>
                <a:latin typeface="Times New Roman" pitchFamily="18" charset="0"/>
                <a:ea typeface="Microsoft Yahei"/>
                <a:cs typeface="Times New Roman" pitchFamily="18" charset="0"/>
                <a:sym typeface="Microsoft Yahei"/>
              </a:rPr>
              <a:t>. </a:t>
            </a:r>
            <a:r>
              <a:rPr lang="en-US" sz="3600" b="1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 lượng thông tin</a:t>
            </a:r>
            <a:r>
              <a:rPr lang="en-US" sz="3600">
                <a:solidFill>
                  <a:srgbClr val="00B0F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vi-VN" sz="3600" b="1" dirty="0">
              <a:solidFill>
                <a:srgbClr val="00B0F0"/>
              </a:solidFill>
              <a:latin typeface="Times New Roman" pitchFamily="18" charset="0"/>
              <a:ea typeface="Microsoft Yahei"/>
              <a:cs typeface="Times New Roman" pitchFamily="18" charset="0"/>
              <a:sym typeface="Microsoft Yahei"/>
            </a:endParaRPr>
          </a:p>
        </p:txBody>
      </p:sp>
    </p:spTree>
    <p:extLst>
      <p:ext uri="{BB962C8B-B14F-4D97-AF65-F5344CB8AC3E}">
        <p14:creationId xmlns:p14="http://schemas.microsoft.com/office/powerpoint/2010/main" val="1168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4"/>
          <p:cNvGrpSpPr/>
          <p:nvPr/>
        </p:nvGrpSpPr>
        <p:grpSpPr>
          <a:xfrm>
            <a:off x="0" y="57377"/>
            <a:ext cx="12190413" cy="1059460"/>
            <a:chOff x="0" y="57377"/>
            <a:chExt cx="12190413" cy="1059460"/>
          </a:xfrm>
        </p:grpSpPr>
        <p:grpSp>
          <p:nvGrpSpPr>
            <p:cNvPr id="169" name="Google Shape;169;p4"/>
            <p:cNvGrpSpPr/>
            <p:nvPr/>
          </p:nvGrpSpPr>
          <p:grpSpPr>
            <a:xfrm>
              <a:off x="0" y="248331"/>
              <a:ext cx="12190413" cy="868506"/>
              <a:chOff x="0" y="12357"/>
              <a:chExt cx="12190413" cy="868506"/>
            </a:xfrm>
          </p:grpSpPr>
          <p:grpSp>
            <p:nvGrpSpPr>
              <p:cNvPr id="170" name="Google Shape;170;p4"/>
              <p:cNvGrpSpPr/>
              <p:nvPr/>
            </p:nvGrpSpPr>
            <p:grpSpPr>
              <a:xfrm>
                <a:off x="384045" y="124511"/>
                <a:ext cx="11806368" cy="740820"/>
                <a:chOff x="384045" y="124511"/>
                <a:chExt cx="11806368" cy="740820"/>
              </a:xfrm>
            </p:grpSpPr>
            <p:sp>
              <p:nvSpPr>
                <p:cNvPr id="171" name="Google Shape;171;p4"/>
                <p:cNvSpPr txBox="1"/>
                <p:nvPr/>
              </p:nvSpPr>
              <p:spPr>
                <a:xfrm>
                  <a:off x="755650" y="124511"/>
                  <a:ext cx="6024838" cy="553998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0" tIns="0" rIns="0" bIns="0" anchor="t" anchorCtr="0">
                  <a:spAutoFit/>
                </a:bodyPr>
                <a:lstStyle/>
                <a:p>
                  <a:pPr lvl="0"/>
                  <a:r>
                    <a:rPr lang="en-US" altLang="zh-CN" sz="3600" b="1" dirty="0">
                      <a:solidFill>
                        <a:srgbClr val="6DC1B5"/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 </a:t>
                  </a:r>
                  <a:r>
                    <a:rPr lang="en-US" altLang="zh-CN" sz="3600" b="1" dirty="0">
                      <a:solidFill>
                        <a:schemeClr val="accent5">
                          <a:lumMod val="75000"/>
                        </a:schemeClr>
                      </a:solidFill>
                      <a:latin typeface="Times New Roman" pitchFamily="18" charset="0"/>
                      <a:ea typeface="Microsoft Yahei"/>
                      <a:cs typeface="Times New Roman" pitchFamily="18" charset="0"/>
                      <a:sym typeface="Microsoft Yahei"/>
                    </a:rPr>
                    <a:t>2. C</a:t>
                  </a:r>
                  <a:r>
                    <a:rPr lang="vi-VN" sz="3600" b="1" dirty="0">
                      <a:solidFill>
                        <a:schemeClr val="accent5">
                          <a:lumMod val="75000"/>
                        </a:schemeClr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hất lượng thông tin</a:t>
                  </a:r>
                  <a:endParaRPr lang="vi-VN" sz="3600" b="1" dirty="0">
                    <a:solidFill>
                      <a:srgbClr val="6DC1B5"/>
                    </a:solidFill>
                    <a:latin typeface="Times New Roman" pitchFamily="18" charset="0"/>
                    <a:ea typeface="Microsoft Yahei"/>
                    <a:cs typeface="Times New Roman" pitchFamily="18" charset="0"/>
                    <a:sym typeface="Microsoft Yahei"/>
                  </a:endParaRPr>
                </a:p>
              </p:txBody>
            </p:sp>
            <p:cxnSp>
              <p:nvCxnSpPr>
                <p:cNvPr id="172" name="Google Shape;172;p4"/>
                <p:cNvCxnSpPr/>
                <p:nvPr/>
              </p:nvCxnSpPr>
              <p:spPr>
                <a:xfrm>
                  <a:off x="384045" y="865331"/>
                  <a:ext cx="11806368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rgbClr val="6DC1B5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</p:cxnSp>
          </p:grpSp>
          <p:sp>
            <p:nvSpPr>
              <p:cNvPr id="173" name="Google Shape;173;p4"/>
              <p:cNvSpPr/>
              <p:nvPr/>
            </p:nvSpPr>
            <p:spPr>
              <a:xfrm>
                <a:off x="0" y="12357"/>
                <a:ext cx="457200" cy="868506"/>
              </a:xfrm>
              <a:prstGeom prst="rect">
                <a:avLst/>
              </a:prstGeom>
              <a:solidFill>
                <a:srgbClr val="6DC1B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74" name="Google Shape;174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020458" y="57377"/>
              <a:ext cx="1169955" cy="10149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Rectangle 1"/>
          <p:cNvSpPr/>
          <p:nvPr/>
        </p:nvSpPr>
        <p:spPr>
          <a:xfrm>
            <a:off x="5205785" y="1768016"/>
            <a:ext cx="6604663" cy="3539430"/>
          </a:xfrm>
          <a:prstGeom prst="rect">
            <a:avLst/>
          </a:prstGeom>
          <a:solidFill>
            <a:srgbClr val="DDDDDD">
              <a:alpha val="67059"/>
            </a:srgb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fr-FR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fr-FR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là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fr-FR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 </a:t>
            </a:r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 thông tin được đánh giá thông qua tính mới, tính chính xác, tính đầy đủ tính sử dụng được.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Picture 8" descr="Book-09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26637"/>
            <a:ext cx="10541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5-Point Star 11">
            <a:hlinkClick r:id="rId5" action="ppaction://hlinksldjump"/>
          </p:cNvPr>
          <p:cNvSpPr/>
          <p:nvPr/>
        </p:nvSpPr>
        <p:spPr>
          <a:xfrm>
            <a:off x="11144387" y="6124546"/>
            <a:ext cx="922096" cy="563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50" tIns="54425" rIns="108850" bIns="54425"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5EE5773-8656-BBC4-6C00-D385CF3333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78" y="1768016"/>
            <a:ext cx="4264429" cy="426401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3250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A_图片 2" descr="C:\Users\Thinkpad\Desktop\1.jp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0413" cy="6861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A_图片 4" descr="C:\Users\Thinkpad\Desktop\未标题-1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5" t="9874" r="5765" b="3240"/>
          <a:stretch/>
        </p:blipFill>
        <p:spPr bwMode="auto">
          <a:xfrm>
            <a:off x="355554" y="677490"/>
            <a:ext cx="11123752" cy="5961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A_图片 5" descr="C:\Users\Thinkpad\Desktop\3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11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833" b="9410"/>
          <a:stretch/>
        </p:blipFill>
        <p:spPr bwMode="auto">
          <a:xfrm>
            <a:off x="884065" y="118000"/>
            <a:ext cx="10869785" cy="62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A_图片 6" descr="C:\Users\Thinkpad\Desktop\4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7" t="88615"/>
          <a:stretch/>
        </p:blipFill>
        <p:spPr bwMode="auto">
          <a:xfrm>
            <a:off x="6535416" y="6080474"/>
            <a:ext cx="4977752" cy="78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A_图片 7" descr="C:\Users\Thinkpad\Desktop\学校\1_0008_图层-8.pn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068" y="9130"/>
            <a:ext cx="1877988" cy="1692072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A_图片 8" descr="C:\Users\Thinkpad\Desktop\学校\1_0007_图层-9.pn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07986"/>
            <a:ext cx="2435280" cy="3751602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>
            <a:extLst>
              <a:ext uri="{FF2B5EF4-FFF2-40B4-BE49-F238E27FC236}">
                <a16:creationId xmlns="" xmlns:a16="http://schemas.microsoft.com/office/drawing/2014/main" id="{D70C5431-9CD3-4BE8-B4C7-6531AB1835DE}"/>
              </a:ext>
            </a:extLst>
          </p:cNvPr>
          <p:cNvSpPr/>
          <p:nvPr/>
        </p:nvSpPr>
        <p:spPr>
          <a:xfrm>
            <a:off x="355554" y="2255200"/>
            <a:ext cx="1139829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500" b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ED7D31">
                    <a:lumMod val="40000"/>
                    <a:lumOff val="6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65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ED7D31">
                  <a:lumMod val="40000"/>
                  <a:lumOff val="6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774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www.jpppt.com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1250</TotalTime>
  <Words>992</Words>
  <Application>Microsoft Office PowerPoint</Application>
  <PresentationFormat>Custom</PresentationFormat>
  <Paragraphs>73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www.jpppt.com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www.jpppt.com</dc:creator>
  <cp:lastModifiedBy>pc</cp:lastModifiedBy>
  <cp:revision>109</cp:revision>
  <dcterms:created xsi:type="dcterms:W3CDTF">2015-12-01T09:06:39Z</dcterms:created>
  <dcterms:modified xsi:type="dcterms:W3CDTF">2024-10-09T01:34:04Z</dcterms:modified>
</cp:coreProperties>
</file>