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281" r:id="rId3"/>
    <p:sldId id="280" r:id="rId4"/>
    <p:sldId id="283" r:id="rId5"/>
    <p:sldId id="284" r:id="rId6"/>
    <p:sldId id="290" r:id="rId7"/>
    <p:sldId id="258" r:id="rId8"/>
    <p:sldId id="279" r:id="rId9"/>
    <p:sldId id="261" r:id="rId10"/>
    <p:sldId id="262" r:id="rId11"/>
    <p:sldId id="275" r:id="rId12"/>
    <p:sldId id="292" r:id="rId13"/>
    <p:sldId id="291" r:id="rId14"/>
    <p:sldId id="294" r:id="rId15"/>
    <p:sldId id="293" r:id="rId16"/>
    <p:sldId id="287" r:id="rId17"/>
    <p:sldId id="28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AFDDFF"/>
    <a:srgbClr val="FFE07D"/>
    <a:srgbClr val="FFC000"/>
    <a:srgbClr val="F4836C"/>
    <a:srgbClr val="F7A797"/>
    <a:srgbClr val="C0E6EA"/>
    <a:srgbClr val="62C8CE"/>
    <a:srgbClr val="1D9EFF"/>
    <a:srgbClr val="EA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8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06" y="78"/>
      </p:cViewPr>
      <p:guideLst>
        <p:guide orient="horz" pos="1488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0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0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7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9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2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84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1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1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3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4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o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960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4" descr="BlueBirds-bab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648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9" descr="3d bir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96400" y="1066801"/>
            <a:ext cx="9906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752600" y="2590801"/>
            <a:ext cx="8915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vi-VN" sz="4800" b="1" dirty="0">
                <a:solidFill>
                  <a:srgbClr val="CC3300"/>
                </a:solidFill>
                <a:latin typeface="Times New Roman" pitchFamily="18" charset="0"/>
              </a:rPr>
              <a:t>WELCOME TO OUR CLASS</a:t>
            </a:r>
            <a:endParaRPr lang="vi-VN" altLang="vi-VN" sz="48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16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735209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2565455" y="848845"/>
            <a:ext cx="81538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69573" y="2484121"/>
            <a:ext cx="7252854" cy="2209800"/>
            <a:chOff x="1070264" y="2362201"/>
            <a:chExt cx="7252854" cy="2209800"/>
          </a:xfrm>
        </p:grpSpPr>
        <p:sp>
          <p:nvSpPr>
            <p:cNvPr id="2" name="Rounded Rectangle 1"/>
            <p:cNvSpPr/>
            <p:nvPr/>
          </p:nvSpPr>
          <p:spPr>
            <a:xfrm>
              <a:off x="1070264" y="2362201"/>
              <a:ext cx="7252854" cy="2209800"/>
            </a:xfrm>
            <a:prstGeom prst="roundRect">
              <a:avLst/>
            </a:prstGeom>
            <a:solidFill>
              <a:srgbClr val="AFD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75507" y="2732809"/>
              <a:ext cx="17248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shopping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75507" y="3626638"/>
              <a:ext cx="17248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spring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86198" y="2732809"/>
              <a:ext cx="17248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special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86198" y="3626638"/>
              <a:ext cx="17248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wish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96889" y="2732809"/>
              <a:ext cx="17248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rice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96889" y="3626638"/>
              <a:ext cx="17248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celebrate</a:t>
              </a:r>
            </a:p>
          </p:txBody>
        </p:sp>
      </p:grpSp>
      <p:pic>
        <p:nvPicPr>
          <p:cNvPr id="5" name="Bản sao của B1_39">
            <a:hlinkClick r:id="" action="ppaction://media"/>
            <a:extLst>
              <a:ext uri="{FF2B5EF4-FFF2-40B4-BE49-F238E27FC236}">
                <a16:creationId xmlns:a16="http://schemas.microsoft.com/office/drawing/2014/main" id="{27D3ABE0-BC78-473F-AC8B-C7FBE49B36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81224" y="1097606"/>
            <a:ext cx="487363" cy="4873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99707" y="191030"/>
            <a:ext cx="4085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/s/ and /ʃ/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28331" y="149836"/>
            <a:ext cx="3557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* </a:t>
            </a:r>
            <a:r>
              <a:rPr lang="en-US" sz="2800" b="1" u="sng" dirty="0">
                <a:solidFill>
                  <a:srgbClr val="0084B1"/>
                </a:solidFill>
              </a:rPr>
              <a:t>Pronunciation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2331403" y="80652"/>
            <a:ext cx="78274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Listen and repeat the poem. Pay attention to the sounds /s/ and /ʃ/ in the underlined words.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743994" y="1641918"/>
            <a:ext cx="4572000" cy="429348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u="sng" dirty="0"/>
              <a:t>Spring</a:t>
            </a:r>
            <a:r>
              <a:rPr lang="en-US" sz="2600" dirty="0"/>
              <a:t> is coming!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Tet</a:t>
            </a:r>
            <a:r>
              <a:rPr lang="en-US" sz="2600" dirty="0"/>
              <a:t> is coming!</a:t>
            </a:r>
          </a:p>
          <a:p>
            <a:pPr>
              <a:lnSpc>
                <a:spcPct val="150000"/>
              </a:lnSpc>
            </a:pPr>
            <a:r>
              <a:rPr lang="en-US" sz="2600" u="sng" dirty="0"/>
              <a:t>She sells </a:t>
            </a:r>
            <a:r>
              <a:rPr lang="en-US" sz="2600" dirty="0"/>
              <a:t>peach flowers. 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Her cheeks </a:t>
            </a:r>
            <a:r>
              <a:rPr lang="en-US" sz="2600" u="sng" dirty="0"/>
              <a:t>shine</a:t>
            </a:r>
            <a:r>
              <a:rPr lang="en-US" sz="26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Her eyes </a:t>
            </a:r>
            <a:r>
              <a:rPr lang="en-US" sz="2600" u="sng" dirty="0"/>
              <a:t>smile</a:t>
            </a:r>
            <a:r>
              <a:rPr lang="en-US" sz="26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Her </a:t>
            </a:r>
            <a:r>
              <a:rPr lang="en-US" sz="2600" u="sng" dirty="0"/>
              <a:t>smile</a:t>
            </a:r>
            <a:r>
              <a:rPr lang="en-US" sz="2600" dirty="0"/>
              <a:t> is </a:t>
            </a:r>
            <a:r>
              <a:rPr lang="en-US" sz="2600" u="sng" dirty="0"/>
              <a:t>shy</a:t>
            </a:r>
            <a:r>
              <a:rPr lang="en-US" sz="26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600" u="sng" dirty="0"/>
              <a:t>She</a:t>
            </a:r>
            <a:r>
              <a:rPr lang="en-US" sz="2600" dirty="0"/>
              <a:t> </a:t>
            </a:r>
            <a:r>
              <a:rPr lang="en-US" sz="2600" u="sng" dirty="0"/>
              <a:t>sells</a:t>
            </a:r>
            <a:r>
              <a:rPr lang="en-US" sz="2600" dirty="0"/>
              <a:t> peach flowers.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005" y="2510224"/>
            <a:ext cx="5320064" cy="3547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29528" y="1418661"/>
            <a:ext cx="5738473" cy="4009064"/>
          </a:xfrm>
          <a:prstGeom prst="rect">
            <a:avLst/>
          </a:prstGeom>
        </p:spPr>
      </p:pic>
      <p:pic>
        <p:nvPicPr>
          <p:cNvPr id="2" name="Bản sao của B1_40">
            <a:hlinkClick r:id="" action="ppaction://media"/>
            <a:extLst>
              <a:ext uri="{FF2B5EF4-FFF2-40B4-BE49-F238E27FC236}">
                <a16:creationId xmlns:a16="http://schemas.microsoft.com/office/drawing/2014/main" id="{7FD977A1-9F3C-43ED-809C-B55EE63298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62706" y="93129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1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922" y="145671"/>
            <a:ext cx="2785110" cy="85407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Production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1. The policeman showed me the way to the centre.</a:t>
            </a:r>
          </a:p>
          <a:p>
            <a:pPr marL="0" indent="0">
              <a:buNone/>
            </a:pPr>
            <a:r>
              <a:rPr lang="en-GB" dirty="0"/>
              <a:t>2. Do you have peach flowers during summer?</a:t>
            </a:r>
          </a:p>
          <a:p>
            <a:pPr marL="0" indent="0">
              <a:buNone/>
            </a:pPr>
            <a:r>
              <a:rPr lang="en-GB" dirty="0"/>
              <a:t>3. Children shouldn’t eat too much ice cream.</a:t>
            </a:r>
          </a:p>
          <a:p>
            <a:pPr marL="0" indent="0">
              <a:buNone/>
            </a:pPr>
            <a:r>
              <a:rPr lang="en-GB" dirty="0"/>
              <a:t>4. Most countries celebrate the New Year.</a:t>
            </a:r>
          </a:p>
          <a:p>
            <a:pPr marL="0" indent="0">
              <a:buNone/>
            </a:pPr>
            <a:r>
              <a:rPr lang="en-GB" dirty="0"/>
              <a:t>5. When </a:t>
            </a:r>
            <a:r>
              <a:rPr lang="en-GB" dirty="0" err="1"/>
              <a:t>Tet</a:t>
            </a:r>
            <a:r>
              <a:rPr lang="en-GB" dirty="0"/>
              <a:t> comes, everybody makes a wish.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676144" y="1054455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EX1. Practise saying the following sentences with a focus on the underlined words</a:t>
            </a:r>
          </a:p>
        </p:txBody>
      </p:sp>
    </p:spTree>
    <p:extLst>
      <p:ext uri="{BB962C8B-B14F-4D97-AF65-F5344CB8AC3E}">
        <p14:creationId xmlns:p14="http://schemas.microsoft.com/office/powerpoint/2010/main" val="1581385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79833" y="232535"/>
            <a:ext cx="51204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Game:     </a:t>
            </a:r>
            <a:r>
              <a:rPr lang="en-US" sz="4000" b="1" dirty="0"/>
              <a:t>Sentence race</a:t>
            </a:r>
            <a:endParaRPr lang="en-GB" sz="4000" dirty="0"/>
          </a:p>
        </p:txBody>
      </p:sp>
      <p:sp>
        <p:nvSpPr>
          <p:cNvPr id="6" name="Rectangle 5"/>
          <p:cNvSpPr/>
          <p:nvPr/>
        </p:nvSpPr>
        <p:spPr>
          <a:xfrm>
            <a:off x="2615184" y="1515809"/>
            <a:ext cx="71506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 </a:t>
            </a:r>
            <a:r>
              <a:rPr lang="en-US" sz="3200" b="1" dirty="0"/>
              <a:t>The tongue twister: </a:t>
            </a:r>
            <a:r>
              <a:rPr lang="en-US" sz="3200" b="1" i="1" dirty="0"/>
              <a:t>Seashells</a:t>
            </a:r>
            <a:endParaRPr lang="en-GB" sz="3200" dirty="0"/>
          </a:p>
          <a:p>
            <a:pPr lvl="0" fontAlgn="base"/>
            <a:r>
              <a:rPr lang="en-US" sz="32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She sells sea shells by the sea shore.</a:t>
            </a:r>
            <a:endParaRPr lang="en-GB" sz="32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0" fontAlgn="base"/>
            <a:r>
              <a:rPr lang="en-US" sz="32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The shells she sells are surely seashells.</a:t>
            </a:r>
            <a:endParaRPr lang="en-GB" sz="32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0" fontAlgn="base"/>
            <a:r>
              <a:rPr lang="en-US" sz="32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So if she sells shells on the seashore.</a:t>
            </a:r>
            <a:endParaRPr lang="en-GB" sz="32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r>
              <a:rPr lang="en-US" sz="3200" i="1" dirty="0"/>
              <a:t>I'm sure she sells seashore shells.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66629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B54EF5C-3A49-08FF-FE39-67F8870718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644555"/>
              </p:ext>
            </p:extLst>
          </p:nvPr>
        </p:nvGraphicFramePr>
        <p:xfrm>
          <a:off x="2430999" y="1978562"/>
          <a:ext cx="6984976" cy="24145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4777">
                  <a:extLst>
                    <a:ext uri="{9D8B030D-6E8A-4147-A177-3AD203B41FA5}">
                      <a16:colId xmlns:a16="http://schemas.microsoft.com/office/drawing/2014/main" val="407759126"/>
                    </a:ext>
                  </a:extLst>
                </a:gridCol>
                <a:gridCol w="1721543">
                  <a:extLst>
                    <a:ext uri="{9D8B030D-6E8A-4147-A177-3AD203B41FA5}">
                      <a16:colId xmlns:a16="http://schemas.microsoft.com/office/drawing/2014/main" val="3669894779"/>
                    </a:ext>
                  </a:extLst>
                </a:gridCol>
                <a:gridCol w="1616653">
                  <a:extLst>
                    <a:ext uri="{9D8B030D-6E8A-4147-A177-3AD203B41FA5}">
                      <a16:colId xmlns:a16="http://schemas.microsoft.com/office/drawing/2014/main" val="2819215880"/>
                    </a:ext>
                  </a:extLst>
                </a:gridCol>
                <a:gridCol w="1492003">
                  <a:extLst>
                    <a:ext uri="{9D8B030D-6E8A-4147-A177-3AD203B41FA5}">
                      <a16:colId xmlns:a16="http://schemas.microsoft.com/office/drawing/2014/main" val="1791007772"/>
                    </a:ext>
                  </a:extLst>
                </a:gridCol>
              </a:tblGrid>
              <a:tr h="194945">
                <a:tc>
                  <a:txBody>
                    <a:bodyPr/>
                    <a:lstStyle/>
                    <a:p>
                      <a:pPr indent="-381000" algn="just">
                        <a:lnSpc>
                          <a:spcPct val="150000"/>
                        </a:lnSpc>
                        <a:spcAft>
                          <a:spcPts val="4800"/>
                        </a:spcAft>
                      </a:pPr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A. </a:t>
                      </a:r>
                      <a:r>
                        <a:rPr lang="en-US" sz="24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381000" algn="just">
                        <a:lnSpc>
                          <a:spcPct val="150000"/>
                        </a:lnSpc>
                        <a:spcAft>
                          <a:spcPts val="4800"/>
                        </a:spcAft>
                      </a:pPr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ugar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381000" algn="just">
                        <a:lnSpc>
                          <a:spcPct val="150000"/>
                        </a:lnSpc>
                        <a:spcAft>
                          <a:spcPts val="4800"/>
                        </a:spcAft>
                      </a:pPr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381000" algn="just">
                        <a:lnSpc>
                          <a:spcPct val="150000"/>
                        </a:lnSpc>
                        <a:spcAft>
                          <a:spcPts val="4800"/>
                        </a:spcAft>
                      </a:pPr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4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uch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5840826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indent="-381000" algn="just">
                        <a:lnSpc>
                          <a:spcPct val="150000"/>
                        </a:lnSpc>
                        <a:spcAft>
                          <a:spcPts val="4800"/>
                        </a:spcAft>
                      </a:pPr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A. </a:t>
                      </a:r>
                      <a:r>
                        <a:rPr lang="en-US" sz="24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ity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381000" algn="just">
                        <a:lnSpc>
                          <a:spcPct val="150000"/>
                        </a:lnSpc>
                        <a:spcAft>
                          <a:spcPts val="4800"/>
                        </a:spcAft>
                      </a:pPr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offi</a:t>
                      </a:r>
                      <a:r>
                        <a:rPr lang="en-US" sz="24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381000" algn="just">
                        <a:lnSpc>
                          <a:spcPct val="150000"/>
                        </a:lnSpc>
                        <a:spcAft>
                          <a:spcPts val="4800"/>
                        </a:spcAft>
                      </a:pPr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deli</a:t>
                      </a:r>
                      <a:r>
                        <a:rPr lang="en-US" sz="24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ious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381000" algn="just">
                        <a:lnSpc>
                          <a:spcPct val="150000"/>
                        </a:lnSpc>
                        <a:spcAft>
                          <a:spcPts val="4800"/>
                        </a:spcAft>
                      </a:pPr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ni</a:t>
                      </a:r>
                      <a:r>
                        <a:rPr lang="en-US" sz="24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20115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indent="-381000" algn="just">
                        <a:lnSpc>
                          <a:spcPct val="150000"/>
                        </a:lnSpc>
                        <a:spcAft>
                          <a:spcPts val="4800"/>
                        </a:spcAft>
                      </a:pPr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A. plea</a:t>
                      </a:r>
                      <a:r>
                        <a:rPr lang="en-US" sz="24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381000" algn="just">
                        <a:lnSpc>
                          <a:spcPct val="150000"/>
                        </a:lnSpc>
                        <a:spcAft>
                          <a:spcPts val="4800"/>
                        </a:spcAft>
                      </a:pPr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381000" algn="just">
                        <a:lnSpc>
                          <a:spcPct val="150000"/>
                        </a:lnSpc>
                        <a:spcAft>
                          <a:spcPts val="4800"/>
                        </a:spcAft>
                      </a:pPr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ister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381000" algn="just">
                        <a:lnSpc>
                          <a:spcPct val="150000"/>
                        </a:lnSpc>
                        <a:spcAft>
                          <a:spcPts val="4800"/>
                        </a:spcAft>
                      </a:pPr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4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87298903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indent="-381000" algn="just">
                        <a:lnSpc>
                          <a:spcPct val="150000"/>
                        </a:lnSpc>
                        <a:spcAft>
                          <a:spcPts val="4800"/>
                        </a:spcAft>
                      </a:pPr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A. </a:t>
                      </a:r>
                      <a:r>
                        <a:rPr lang="en-US" sz="24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381000" algn="just">
                        <a:lnSpc>
                          <a:spcPct val="150000"/>
                        </a:lnSpc>
                        <a:spcAft>
                          <a:spcPts val="4800"/>
                        </a:spcAft>
                      </a:pPr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vi</a:t>
                      </a:r>
                      <a:r>
                        <a:rPr lang="en-US" sz="24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381000" algn="just">
                        <a:lnSpc>
                          <a:spcPct val="150000"/>
                        </a:lnSpc>
                        <a:spcAft>
                          <a:spcPts val="4800"/>
                        </a:spcAft>
                      </a:pPr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pre</a:t>
                      </a:r>
                      <a:r>
                        <a:rPr lang="en-US" sz="24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381000" algn="just">
                        <a:lnSpc>
                          <a:spcPct val="150000"/>
                        </a:lnSpc>
                        <a:spcAft>
                          <a:spcPts val="4800"/>
                        </a:spcAft>
                      </a:pPr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sea</a:t>
                      </a:r>
                      <a:r>
                        <a:rPr lang="en-US" sz="24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28467870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indent="-381000" algn="just">
                        <a:lnSpc>
                          <a:spcPct val="150000"/>
                        </a:lnSpc>
                        <a:spcAft>
                          <a:spcPts val="4800"/>
                        </a:spcAft>
                      </a:pPr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A. dan</a:t>
                      </a:r>
                      <a:r>
                        <a:rPr lang="en-US" sz="24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381000" algn="just">
                        <a:lnSpc>
                          <a:spcPct val="150000"/>
                        </a:lnSpc>
                        <a:spcAft>
                          <a:spcPts val="4800"/>
                        </a:spcAft>
                      </a:pPr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voi</a:t>
                      </a:r>
                      <a:r>
                        <a:rPr lang="en-US" sz="24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381000" algn="just">
                        <a:lnSpc>
                          <a:spcPct val="150000"/>
                        </a:lnSpc>
                        <a:spcAft>
                          <a:spcPts val="4800"/>
                        </a:spcAft>
                      </a:pPr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ra</a:t>
                      </a:r>
                      <a:r>
                        <a:rPr lang="en-US" sz="24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381000" algn="just">
                        <a:lnSpc>
                          <a:spcPct val="150000"/>
                        </a:lnSpc>
                        <a:spcAft>
                          <a:spcPts val="4800"/>
                        </a:spcAft>
                      </a:pPr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pre</a:t>
                      </a:r>
                      <a:r>
                        <a:rPr lang="en-US" sz="24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ious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7353674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856DD3CC-F1CC-49AF-A0F0-1CEB85451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4242" y="1081407"/>
            <a:ext cx="8092793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b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A. PHONETICS</a:t>
            </a:r>
            <a:endParaRPr lang="en-US" altLang="en-US" sz="1000"/>
          </a:p>
          <a:p>
            <a:pPr algn="just"/>
            <a:r>
              <a:rPr lang="en-US" altLang="en-US" b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I. Choose the word whose underlined part is pronounced di¤erently.</a:t>
            </a:r>
            <a:endParaRPr lang="en-US" altLang="en-US" sz="10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08F8F-1ED6-486D-9C8C-4156EEAE8DE0}"/>
              </a:ext>
            </a:extLst>
          </p:cNvPr>
          <p:cNvCxnSpPr>
            <a:cxnSpLocks/>
          </p:cNvCxnSpPr>
          <p:nvPr/>
        </p:nvCxnSpPr>
        <p:spPr>
          <a:xfrm>
            <a:off x="4597792" y="2518117"/>
            <a:ext cx="984739" cy="0"/>
          </a:xfrm>
          <a:prstGeom prst="line">
            <a:avLst/>
          </a:prstGeom>
          <a:ln w="762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222100-A247-C96E-B5FB-A756AC59D494}"/>
              </a:ext>
            </a:extLst>
          </p:cNvPr>
          <p:cNvCxnSpPr>
            <a:cxnSpLocks/>
          </p:cNvCxnSpPr>
          <p:nvPr/>
        </p:nvCxnSpPr>
        <p:spPr>
          <a:xfrm>
            <a:off x="6642296" y="2965938"/>
            <a:ext cx="984739" cy="0"/>
          </a:xfrm>
          <a:prstGeom prst="line">
            <a:avLst/>
          </a:prstGeom>
          <a:ln w="762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14F4ED-5780-18AE-3A32-4CE18702E12B}"/>
              </a:ext>
            </a:extLst>
          </p:cNvPr>
          <p:cNvCxnSpPr>
            <a:cxnSpLocks/>
          </p:cNvCxnSpPr>
          <p:nvPr/>
        </p:nvCxnSpPr>
        <p:spPr>
          <a:xfrm>
            <a:off x="2811194" y="3962400"/>
            <a:ext cx="984739" cy="0"/>
          </a:xfrm>
          <a:prstGeom prst="line">
            <a:avLst/>
          </a:prstGeom>
          <a:ln w="762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F8FEE1-2359-207B-FE47-0D382F487C11}"/>
              </a:ext>
            </a:extLst>
          </p:cNvPr>
          <p:cNvCxnSpPr>
            <a:cxnSpLocks/>
          </p:cNvCxnSpPr>
          <p:nvPr/>
        </p:nvCxnSpPr>
        <p:spPr>
          <a:xfrm>
            <a:off x="8241324" y="4508695"/>
            <a:ext cx="984739" cy="0"/>
          </a:xfrm>
          <a:prstGeom prst="line">
            <a:avLst/>
          </a:prstGeom>
          <a:ln w="762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AE08F8F-1ED6-486D-9C8C-4156EEAE8DE0}"/>
              </a:ext>
            </a:extLst>
          </p:cNvPr>
          <p:cNvCxnSpPr>
            <a:cxnSpLocks/>
          </p:cNvCxnSpPr>
          <p:nvPr/>
        </p:nvCxnSpPr>
        <p:spPr>
          <a:xfrm>
            <a:off x="2811194" y="3439551"/>
            <a:ext cx="984739" cy="0"/>
          </a:xfrm>
          <a:prstGeom prst="line">
            <a:avLst/>
          </a:prstGeom>
          <a:ln w="762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38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0DED0396-6336-7718-7889-670BDFE85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518617"/>
            <a:ext cx="9003323" cy="58207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VOCABULARY AND GRAMMAR</a:t>
            </a:r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Choose A, B, C, or D to complete the sentences.</a:t>
            </a:r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Viet Nam	_________ Tet according to the lunar calendar.</a:t>
            </a:r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decorates		B. celebrates	C. makes		D. does</a:t>
            </a:r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Would your sister like_______to make banh chung?</a:t>
            </a:r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to learn		B. learning		C. learn		D. learns</a:t>
            </a:r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_________ colours like blue and yellow can make people feel happy.</a:t>
            </a:r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A lot		B.Any		C.Some		D. A</a:t>
            </a:r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 always________ my parents a long and happy life.</a:t>
            </a:r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make		B.wish		C.celebrate		D. have</a:t>
            </a:r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Would you like to invite your_______ to the New Year’s party?</a:t>
            </a:r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cousins		B.	self		C.wishes		D.pets</a:t>
            </a:r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 don’t have_________ homework to do at Tet.</a:t>
            </a:r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a little		B. many		C.a	D. any</a:t>
            </a:r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At Tet, we _________ our homes with trees and flowers.</a:t>
            </a:r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paint 		B. decorate		C.celebrate 	D. hang </a:t>
            </a:r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Trang An in Ninh Binh is a popular tourist ________ of North Viet Nam.</a:t>
            </a:r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attraction 	B. beauty		C. attention 		D. attentively </a:t>
            </a:r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__________  is very useful when you go camping overnight.</a:t>
            </a:r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sleeping bag  	B. A compass 	C. Suncream	  D. Medicine 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DB43590-220B-664E-BF6F-F4C3968FB5B0}"/>
              </a:ext>
            </a:extLst>
          </p:cNvPr>
          <p:cNvSpPr/>
          <p:nvPr/>
        </p:nvSpPr>
        <p:spPr>
          <a:xfrm>
            <a:off x="1946032" y="1924929"/>
            <a:ext cx="393895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26540DD-560F-E933-3E95-DDA16C0EBCA5}"/>
              </a:ext>
            </a:extLst>
          </p:cNvPr>
          <p:cNvSpPr/>
          <p:nvPr/>
        </p:nvSpPr>
        <p:spPr>
          <a:xfrm>
            <a:off x="4222653" y="1376289"/>
            <a:ext cx="393895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B92E998-C843-C17B-2E8D-B3ACA9BD0B44}"/>
              </a:ext>
            </a:extLst>
          </p:cNvPr>
          <p:cNvSpPr/>
          <p:nvPr/>
        </p:nvSpPr>
        <p:spPr>
          <a:xfrm>
            <a:off x="6077244" y="2473569"/>
            <a:ext cx="393895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FEECF0B-0106-3167-F4F2-496E4C34960B}"/>
              </a:ext>
            </a:extLst>
          </p:cNvPr>
          <p:cNvSpPr/>
          <p:nvPr/>
        </p:nvSpPr>
        <p:spPr>
          <a:xfrm>
            <a:off x="1946031" y="3489959"/>
            <a:ext cx="393895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98F11AB-439B-858F-0AD8-8AFDAF6F90ED}"/>
              </a:ext>
            </a:extLst>
          </p:cNvPr>
          <p:cNvSpPr/>
          <p:nvPr/>
        </p:nvSpPr>
        <p:spPr>
          <a:xfrm>
            <a:off x="4185140" y="2941319"/>
            <a:ext cx="393895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DD04C3E-8503-DCF1-3C19-0A4E49134BAB}"/>
              </a:ext>
            </a:extLst>
          </p:cNvPr>
          <p:cNvSpPr/>
          <p:nvPr/>
        </p:nvSpPr>
        <p:spPr>
          <a:xfrm>
            <a:off x="6970542" y="4038599"/>
            <a:ext cx="393895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31FDE3C-2C6A-FB2F-5474-869D67E824D8}"/>
              </a:ext>
            </a:extLst>
          </p:cNvPr>
          <p:cNvSpPr/>
          <p:nvPr/>
        </p:nvSpPr>
        <p:spPr>
          <a:xfrm>
            <a:off x="4185140" y="4640351"/>
            <a:ext cx="393895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DB43590-220B-664E-BF6F-F4C3968FB5B0}"/>
              </a:ext>
            </a:extLst>
          </p:cNvPr>
          <p:cNvSpPr/>
          <p:nvPr/>
        </p:nvSpPr>
        <p:spPr>
          <a:xfrm>
            <a:off x="1941340" y="5813194"/>
            <a:ext cx="393895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DB43590-220B-664E-BF6F-F4C3968FB5B0}"/>
              </a:ext>
            </a:extLst>
          </p:cNvPr>
          <p:cNvSpPr/>
          <p:nvPr/>
        </p:nvSpPr>
        <p:spPr>
          <a:xfrm>
            <a:off x="1941341" y="5162028"/>
            <a:ext cx="393895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1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133604" y="1371600"/>
            <a:ext cx="8380413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latin typeface="Times New Roman" pitchFamily="18" charset="0"/>
              </a:rPr>
              <a:t> Learn by heart all new words.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US" altLang="en-US" sz="2800" b="1" dirty="0">
                <a:latin typeface="Times New Roman" pitchFamily="18" charset="0"/>
              </a:rPr>
              <a:t>Do exercises on workbook.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latin typeface="Times New Roman" pitchFamily="18" charset="0"/>
              </a:rPr>
              <a:t> Prepare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A closer look 2</a:t>
            </a:r>
            <a:r>
              <a:rPr lang="en-US" altLang="en-US" sz="2800" b="1" dirty="0">
                <a:latin typeface="Times New Roman" pitchFamily="18" charset="0"/>
              </a:rPr>
              <a:t>.</a:t>
            </a:r>
            <a:endParaRPr lang="en-US" altLang="en-US" sz="2800" b="1" dirty="0">
              <a:solidFill>
                <a:srgbClr val="0000FF"/>
              </a:solidFill>
              <a:latin typeface=".VnVogue" pitchFamily="34" charset="0"/>
            </a:endParaRPr>
          </a:p>
        </p:txBody>
      </p:sp>
      <p:pic>
        <p:nvPicPr>
          <p:cNvPr id="17415" name="Picture 8" descr="http://1.bp.blogspot.com/-HkSgouNeQmA/URMbtBrzBMI/AAAAAAAAAkg/biR29V7u7ec/s400/3+kids+vietname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053" y="4786316"/>
            <a:ext cx="3952875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774" y="304800"/>
            <a:ext cx="4647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023091" y="5257802"/>
            <a:ext cx="2644909" cy="160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6" y="4937750"/>
            <a:ext cx="2133599" cy="190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-4763"/>
            <a:ext cx="3429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552" y="170777"/>
            <a:ext cx="8846820" cy="658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78776" y="1007907"/>
            <a:ext cx="48703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Have a nice day!</a:t>
            </a:r>
          </a:p>
        </p:txBody>
      </p:sp>
    </p:spTree>
    <p:extLst>
      <p:ext uri="{BB962C8B-B14F-4D97-AF65-F5344CB8AC3E}">
        <p14:creationId xmlns:p14="http://schemas.microsoft.com/office/powerpoint/2010/main" val="2030100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5" y="-1304468"/>
            <a:ext cx="5758543" cy="389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648200" y="2133600"/>
            <a:ext cx="6705600" cy="457200"/>
          </a:xfrm>
        </p:spPr>
        <p:txBody>
          <a:bodyPr>
            <a:noAutofit/>
          </a:bodyPr>
          <a:lstStyle/>
          <a:p>
            <a:b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086600" y="4152900"/>
            <a:ext cx="3581400" cy="270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109" y="291206"/>
            <a:ext cx="3048000" cy="199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4828309" y="3008532"/>
            <a:ext cx="5638800" cy="645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844" y="4005277"/>
            <a:ext cx="1921331" cy="2606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evel 3"/>
          <p:cNvSpPr/>
          <p:nvPr/>
        </p:nvSpPr>
        <p:spPr>
          <a:xfrm>
            <a:off x="3298376" y="2564509"/>
            <a:ext cx="6144491" cy="13208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3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Unit 6: </a:t>
            </a:r>
            <a:r>
              <a:rPr lang="en-US" sz="36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oUR</a:t>
            </a:r>
            <a:r>
              <a:rPr lang="en-US" sz="3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TET HOLIDAY</a:t>
            </a:r>
          </a:p>
          <a:p>
            <a:pPr algn="ctr"/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11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4"/>
          <p:cNvSpPr txBox="1">
            <a:spLocks noChangeArrowheads="1"/>
          </p:cNvSpPr>
          <p:nvPr/>
        </p:nvSpPr>
        <p:spPr bwMode="gray">
          <a:xfrm>
            <a:off x="1719074" y="102728"/>
            <a:ext cx="2503333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.VnBlack" pitchFamily="34" charset="0"/>
                <a:sym typeface="Wingdings" panose="05000000000000000000" pitchFamily="2" charset="2"/>
              </a:rPr>
              <a:t>NETWORK</a:t>
            </a:r>
            <a:endParaRPr lang="en-US" altLang="en-US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" pitchFamily="34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3683184" y="1856511"/>
            <a:ext cx="4996398" cy="4348347"/>
            <a:chOff x="3166712" y="1856510"/>
            <a:chExt cx="6140574" cy="4348347"/>
          </a:xfrm>
        </p:grpSpPr>
        <p:sp>
          <p:nvSpPr>
            <p:cNvPr id="4" name="Oval 3"/>
            <p:cNvSpPr/>
            <p:nvPr/>
          </p:nvSpPr>
          <p:spPr>
            <a:xfrm>
              <a:off x="4033158" y="2647207"/>
              <a:ext cx="4212771" cy="2575958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Things for Tet</a:t>
              </a:r>
            </a:p>
          </p:txBody>
        </p:sp>
        <p:cxnSp>
          <p:nvCxnSpPr>
            <p:cNvPr id="6" name="Straight Arrow Connector 5"/>
            <p:cNvCxnSpPr>
              <a:stCxn id="4" idx="1"/>
            </p:cNvCxnSpPr>
            <p:nvPr/>
          </p:nvCxnSpPr>
          <p:spPr>
            <a:xfrm flipH="1" flipV="1">
              <a:off x="3657600" y="2530930"/>
              <a:ext cx="992504" cy="4935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4" idx="7"/>
            </p:cNvCxnSpPr>
            <p:nvPr/>
          </p:nvCxnSpPr>
          <p:spPr>
            <a:xfrm flipV="1">
              <a:off x="7628983" y="2416630"/>
              <a:ext cx="747574" cy="6078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4" idx="6"/>
              <a:endCxn id="31" idx="1"/>
            </p:cNvCxnSpPr>
            <p:nvPr/>
          </p:nvCxnSpPr>
          <p:spPr>
            <a:xfrm flipV="1">
              <a:off x="8245929" y="3935185"/>
              <a:ext cx="106135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4" idx="5"/>
              <a:endCxn id="30" idx="1"/>
            </p:cNvCxnSpPr>
            <p:nvPr/>
          </p:nvCxnSpPr>
          <p:spPr>
            <a:xfrm>
              <a:off x="7628983" y="4845925"/>
              <a:ext cx="651495" cy="9030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4" idx="2"/>
              <a:endCxn id="32" idx="3"/>
            </p:cNvCxnSpPr>
            <p:nvPr/>
          </p:nvCxnSpPr>
          <p:spPr>
            <a:xfrm flipH="1">
              <a:off x="3166712" y="3935186"/>
              <a:ext cx="866446" cy="2462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4" idx="3"/>
              <a:endCxn id="33" idx="3"/>
            </p:cNvCxnSpPr>
            <p:nvPr/>
          </p:nvCxnSpPr>
          <p:spPr>
            <a:xfrm flipH="1">
              <a:off x="4403795" y="4845925"/>
              <a:ext cx="246309" cy="5440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4" idx="4"/>
            </p:cNvCxnSpPr>
            <p:nvPr/>
          </p:nvCxnSpPr>
          <p:spPr>
            <a:xfrm>
              <a:off x="6139544" y="5223165"/>
              <a:ext cx="0" cy="9816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" name="Straight Arrow Connector 2"/>
            <p:cNvCxnSpPr>
              <a:stCxn id="4" idx="0"/>
            </p:cNvCxnSpPr>
            <p:nvPr/>
          </p:nvCxnSpPr>
          <p:spPr>
            <a:xfrm flipV="1">
              <a:off x="6139544" y="1856510"/>
              <a:ext cx="0" cy="7906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2186807" y="2124242"/>
            <a:ext cx="2502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peach blossoms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62121" y="1269002"/>
            <a:ext cx="2335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apricot blossoms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55818" y="1946156"/>
            <a:ext cx="2335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lucky money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13215" y="6142596"/>
            <a:ext cx="3430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Banh Chung and Banh Tet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44100" y="5210339"/>
            <a:ext cx="2762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 decorations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04464" y="3642799"/>
            <a:ext cx="2335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fireworks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19224" y="3642798"/>
            <a:ext cx="1763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 food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69623" y="5097569"/>
            <a:ext cx="1620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flowers 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192" y="285960"/>
            <a:ext cx="1850402" cy="155001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912" y="2647209"/>
            <a:ext cx="1691355" cy="2080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498">
            <a:off x="3047497" y="579664"/>
            <a:ext cx="1279215" cy="290666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403" y="5277467"/>
            <a:ext cx="1182249" cy="15763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123" y="5339442"/>
            <a:ext cx="1145271" cy="152702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67" y="3201339"/>
            <a:ext cx="2174525" cy="193291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266" y="4666970"/>
            <a:ext cx="1340426" cy="216395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581" y="768786"/>
            <a:ext cx="1474707" cy="174283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55" y="4752939"/>
            <a:ext cx="1966050" cy="2148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" name="WordArt 8"/>
          <p:cNvSpPr>
            <a:spLocks noChangeArrowheads="1" noChangeShapeType="1" noTextEdit="1"/>
          </p:cNvSpPr>
          <p:nvPr/>
        </p:nvSpPr>
        <p:spPr bwMode="auto">
          <a:xfrm>
            <a:off x="4222406" y="2264508"/>
            <a:ext cx="4111798" cy="181881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Tifani HeavyH" panose="020B7200000000000000" pitchFamily="34" charset="0"/>
              </a:rPr>
              <a:t> </a:t>
            </a:r>
          </a:p>
          <a:p>
            <a:pPr algn="ctr"/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Tifani HeavyH" panose="020B7200000000000000" pitchFamily="34" charset="0"/>
              </a:rPr>
              <a:t>TET HOLIDAY</a:t>
            </a:r>
          </a:p>
        </p:txBody>
      </p:sp>
    </p:spTree>
    <p:extLst>
      <p:ext uri="{BB962C8B-B14F-4D97-AF65-F5344CB8AC3E}">
        <p14:creationId xmlns:p14="http://schemas.microsoft.com/office/powerpoint/2010/main" val="8411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0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3" grpId="0"/>
      <p:bldP spid="23" grpId="1"/>
      <p:bldP spid="25" grpId="0"/>
      <p:bldP spid="25" grpId="1"/>
      <p:bldP spid="27" grpId="0"/>
      <p:bldP spid="27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evel 6"/>
          <p:cNvSpPr/>
          <p:nvPr/>
        </p:nvSpPr>
        <p:spPr>
          <a:xfrm>
            <a:off x="1651000" y="60961"/>
            <a:ext cx="8733158" cy="144335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3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Unit 6: </a:t>
            </a:r>
            <a:r>
              <a:rPr lang="en-US" sz="36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oUR</a:t>
            </a:r>
            <a:r>
              <a:rPr lang="en-US" sz="3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TET HOLIDAY</a:t>
            </a:r>
          </a:p>
          <a:p>
            <a:pPr algn="ctr"/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0933" y="4959785"/>
            <a:ext cx="2637395" cy="523220"/>
          </a:xfrm>
          <a:prstGeom prst="rect">
            <a:avLst/>
          </a:prstGeom>
          <a:solidFill>
            <a:srgbClr val="00B050">
              <a:alpha val="32000"/>
            </a:srgbClr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BodoniH" pitchFamily="34" charset="0"/>
              </a:rPr>
              <a:t>LESSON 2</a:t>
            </a:r>
            <a:endParaRPr lang="en-GB" sz="2800" b="1" dirty="0">
              <a:solidFill>
                <a:srgbClr val="FF0000"/>
              </a:solidFill>
              <a:latin typeface=".VnBodoniH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37" y="5623963"/>
            <a:ext cx="3514980" cy="7689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992" y="5666844"/>
            <a:ext cx="961782" cy="777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883" y="1757568"/>
            <a:ext cx="4279392" cy="302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86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222117" y="1074393"/>
            <a:ext cx="2185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844929" y="106680"/>
            <a:ext cx="3003550" cy="71120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/>
              <a:t>* Vocabulary</a:t>
            </a:r>
            <a:endParaRPr lang="en-GB" b="1" dirty="0"/>
          </a:p>
        </p:txBody>
      </p:sp>
      <p:pic>
        <p:nvPicPr>
          <p:cNvPr id="13" name="Picture 1" descr="D:\ptvt\ANH CHON\08-1392107710-6969-13921988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37" y="319020"/>
            <a:ext cx="3028754" cy="22817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Tiền mừng tuổi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433" y="1450022"/>
            <a:ext cx="2832350" cy="221233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586" y="1459876"/>
            <a:ext cx="2657856" cy="2004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245" y="779428"/>
            <a:ext cx="2812538" cy="201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103135" y="2562377"/>
            <a:ext cx="2566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give lucky money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03135" y="2013634"/>
            <a:ext cx="1755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>
                <a:latin typeface="Times New Roman" pitchFamily="18" charset="0"/>
                <a:cs typeface="Times New Roman" pitchFamily="18" charset="0"/>
              </a:rPr>
              <a:t>- Wish (v/n):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26377" y="3028939"/>
            <a:ext cx="2029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>
                <a:latin typeface="Times New Roman" pitchFamily="18" charset="0"/>
                <a:cs typeface="Times New Roman" pitchFamily="18" charset="0"/>
              </a:rPr>
              <a:t>- Furniture (n):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03135" y="1497825"/>
            <a:ext cx="2355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watch fireworks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45792" y="998212"/>
            <a:ext cx="2185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visit relatives: 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03829" y="1531593"/>
            <a:ext cx="2185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12080" y="2034456"/>
            <a:ext cx="2185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>
                <a:latin typeface="Times New Roman" pitchFamily="18" charset="0"/>
                <a:cs typeface="Times New Roman" pitchFamily="18" charset="0"/>
              </a:rPr>
              <a:t>ước, điều ước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03829" y="2556188"/>
            <a:ext cx="2185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xì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58693" y="3003022"/>
            <a:ext cx="2185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>
                <a:latin typeface="Times New Roman" pitchFamily="18" charset="0"/>
                <a:cs typeface="Times New Roman" pitchFamily="18" charset="0"/>
              </a:rPr>
              <a:t>đồ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đạc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TỔNG VỆ SINH NHÀ DỊP TẾT NGUYÊN ĐÁN | Giúp việc 1 2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796" y="1497825"/>
            <a:ext cx="3385204" cy="26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93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7" grpId="0"/>
      <p:bldP spid="18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6"/>
          <p:cNvSpPr>
            <a:spLocks noGrp="1" noChangeArrowheads="1"/>
          </p:cNvSpPr>
          <p:nvPr>
            <p:ph type="title"/>
          </p:nvPr>
        </p:nvSpPr>
        <p:spPr>
          <a:xfrm>
            <a:off x="1889760" y="482200"/>
            <a:ext cx="3505200" cy="560387"/>
          </a:xfrm>
          <a:noFill/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Checking words: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5098869" y="511136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What and Where</a:t>
            </a:r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5238424" y="1195818"/>
            <a:ext cx="2133600" cy="1447800"/>
          </a:xfrm>
          <a:prstGeom prst="ellipse">
            <a:avLst/>
          </a:prstGeom>
          <a:solidFill>
            <a:srgbClr val="0D9FA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wish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2965269" y="4547386"/>
            <a:ext cx="2133600" cy="1447800"/>
          </a:xfrm>
          <a:prstGeom prst="ellipse">
            <a:avLst/>
          </a:prstGeom>
          <a:solidFill>
            <a:srgbClr val="CC00CC"/>
          </a:solid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visit relatives</a:t>
            </a:r>
            <a:endParaRPr lang="en-US" sz="2800" b="1" dirty="0"/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2526357" y="2111890"/>
            <a:ext cx="2133600" cy="14478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watch 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fireworks</a:t>
            </a:r>
            <a:endParaRPr lang="en-US" sz="3200" b="1" dirty="0">
              <a:solidFill>
                <a:srgbClr val="3333CC"/>
              </a:solidFill>
            </a:endParaRPr>
          </a:p>
        </p:txBody>
      </p:sp>
      <p:sp>
        <p:nvSpPr>
          <p:cNvPr id="55311" name="Oval 15"/>
          <p:cNvSpPr>
            <a:spLocks noChangeArrowheads="1"/>
          </p:cNvSpPr>
          <p:nvPr/>
        </p:nvSpPr>
        <p:spPr bwMode="auto">
          <a:xfrm>
            <a:off x="5238424" y="3099586"/>
            <a:ext cx="2133600" cy="1447800"/>
          </a:xfrm>
          <a:prstGeom prst="ellipse">
            <a:avLst/>
          </a:prstGeom>
          <a:solidFill>
            <a:srgbClr val="0000FF">
              <a:alpha val="7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Tet</a:t>
            </a:r>
            <a:r>
              <a:rPr lang="en-US" sz="2800" b="1" dirty="0">
                <a:solidFill>
                  <a:srgbClr val="FF0000"/>
                </a:solidFill>
              </a:rPr>
              <a:t> holiday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7933508" y="2643618"/>
            <a:ext cx="2133600" cy="1447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give </a:t>
            </a:r>
          </a:p>
          <a:p>
            <a:pPr lvl="0"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lucky money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3333CC"/>
              </a:solidFill>
            </a:endParaRP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6536872" y="4803418"/>
            <a:ext cx="2133600" cy="1447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furniture</a:t>
            </a:r>
            <a:endParaRPr lang="en-US" sz="28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7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5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5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5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55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5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710" y="89722"/>
            <a:ext cx="494860" cy="488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2480979" y="79983"/>
            <a:ext cx="78856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Write the words / phrases in the box under the pictures.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527" y="1571746"/>
            <a:ext cx="2253300" cy="1810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042" y="1865735"/>
            <a:ext cx="2056900" cy="14463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57" y="1664556"/>
            <a:ext cx="2387872" cy="1593832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2065932" y="3401674"/>
            <a:ext cx="1493887" cy="461665"/>
            <a:chOff x="1685581" y="5618602"/>
            <a:chExt cx="1493887" cy="461665"/>
          </a:xfrm>
        </p:grpSpPr>
        <p:sp>
          <p:nvSpPr>
            <p:cNvPr id="72" name="TextBox 71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5113737" y="3401672"/>
            <a:ext cx="1493887" cy="461665"/>
            <a:chOff x="1685581" y="5618602"/>
            <a:chExt cx="1493887" cy="461665"/>
          </a:xfrm>
        </p:grpSpPr>
        <p:sp>
          <p:nvSpPr>
            <p:cNvPr id="75" name="TextBox 74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8185926" y="3401671"/>
            <a:ext cx="1567039" cy="461665"/>
            <a:chOff x="1612429" y="5618602"/>
            <a:chExt cx="1567039" cy="461665"/>
          </a:xfrm>
        </p:grpSpPr>
        <p:sp>
          <p:nvSpPr>
            <p:cNvPr id="78" name="TextBox 77"/>
            <p:cNvSpPr txBox="1"/>
            <p:nvPr/>
          </p:nvSpPr>
          <p:spPr>
            <a:xfrm>
              <a:off x="1612429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3.</a:t>
              </a: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99771" y="4153276"/>
            <a:ext cx="2511020" cy="1661856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002" y="4044210"/>
            <a:ext cx="2577322" cy="1711802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3591518" y="5809744"/>
            <a:ext cx="1493887" cy="461665"/>
            <a:chOff x="1685581" y="5618602"/>
            <a:chExt cx="1493887" cy="461665"/>
          </a:xfrm>
        </p:grpSpPr>
        <p:sp>
          <p:nvSpPr>
            <p:cNvPr id="84" name="TextBox 83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7302736" y="5809744"/>
            <a:ext cx="1493887" cy="461665"/>
            <a:chOff x="1685581" y="5618602"/>
            <a:chExt cx="1493887" cy="461665"/>
          </a:xfrm>
        </p:grpSpPr>
        <p:sp>
          <p:nvSpPr>
            <p:cNvPr id="90" name="TextBox 89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cxnSp>
          <p:nvCxnSpPr>
            <p:cNvPr id="91" name="Straight Connector 90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ounded Rectangle 65"/>
          <p:cNvSpPr/>
          <p:nvPr/>
        </p:nvSpPr>
        <p:spPr>
          <a:xfrm>
            <a:off x="1774710" y="729857"/>
            <a:ext cx="8642580" cy="6442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2106919" y="806314"/>
            <a:ext cx="109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wish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436270" y="823376"/>
            <a:ext cx="884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fun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683188" y="817301"/>
            <a:ext cx="157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fireworks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685479" y="809769"/>
            <a:ext cx="177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special food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796622" y="817301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furniture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DB7B50-C756-4AE1-AE5D-96466BBBE0C7}"/>
              </a:ext>
            </a:extLst>
          </p:cNvPr>
          <p:cNvSpPr txBox="1"/>
          <p:nvPr/>
        </p:nvSpPr>
        <p:spPr>
          <a:xfrm>
            <a:off x="2449377" y="3401673"/>
            <a:ext cx="1386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fireworks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0EE344A-9CD6-4D3E-8E14-310995D5A9C3}"/>
              </a:ext>
            </a:extLst>
          </p:cNvPr>
          <p:cNvSpPr txBox="1"/>
          <p:nvPr/>
        </p:nvSpPr>
        <p:spPr>
          <a:xfrm>
            <a:off x="5405684" y="3401670"/>
            <a:ext cx="1717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special food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99FC79-D2B1-4672-BEC6-2835D173E377}"/>
              </a:ext>
            </a:extLst>
          </p:cNvPr>
          <p:cNvSpPr txBox="1"/>
          <p:nvPr/>
        </p:nvSpPr>
        <p:spPr>
          <a:xfrm>
            <a:off x="8713847" y="3406433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 fun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FB2073-463F-47EF-8DD1-63C9EB34A2D3}"/>
              </a:ext>
            </a:extLst>
          </p:cNvPr>
          <p:cNvSpPr txBox="1"/>
          <p:nvPr/>
        </p:nvSpPr>
        <p:spPr>
          <a:xfrm>
            <a:off x="3974964" y="5745208"/>
            <a:ext cx="846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 wish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42E8D36-6046-409D-90E2-82BA75A46156}"/>
              </a:ext>
            </a:extLst>
          </p:cNvPr>
          <p:cNvSpPr txBox="1"/>
          <p:nvPr/>
        </p:nvSpPr>
        <p:spPr>
          <a:xfrm>
            <a:off x="7641767" y="5745209"/>
            <a:ext cx="1399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 furniture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1845E6C-1208-4733-9AC8-A583DC549B8A}"/>
              </a:ext>
            </a:extLst>
          </p:cNvPr>
          <p:cNvCxnSpPr/>
          <p:nvPr/>
        </p:nvCxnSpPr>
        <p:spPr>
          <a:xfrm>
            <a:off x="4994798" y="5869290"/>
            <a:ext cx="2286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EC667F89-FB79-40A4-9E0D-D19F3199E4C6}"/>
              </a:ext>
            </a:extLst>
          </p:cNvPr>
          <p:cNvCxnSpPr/>
          <p:nvPr/>
        </p:nvCxnSpPr>
        <p:spPr>
          <a:xfrm>
            <a:off x="5009223" y="5116935"/>
            <a:ext cx="2286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D39CA25-255F-4566-AED7-D6C9DF8A4326}"/>
              </a:ext>
            </a:extLst>
          </p:cNvPr>
          <p:cNvCxnSpPr/>
          <p:nvPr/>
        </p:nvCxnSpPr>
        <p:spPr>
          <a:xfrm>
            <a:off x="4979019" y="4329858"/>
            <a:ext cx="2286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692B2ED-1D67-499C-9B46-EBB7799A12B9}"/>
              </a:ext>
            </a:extLst>
          </p:cNvPr>
          <p:cNvCxnSpPr/>
          <p:nvPr/>
        </p:nvCxnSpPr>
        <p:spPr>
          <a:xfrm>
            <a:off x="4993444" y="3577503"/>
            <a:ext cx="2286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2F132449-5DC7-47E2-80E2-2399B260FBE5}"/>
              </a:ext>
            </a:extLst>
          </p:cNvPr>
          <p:cNvCxnSpPr/>
          <p:nvPr/>
        </p:nvCxnSpPr>
        <p:spPr>
          <a:xfrm>
            <a:off x="4981869" y="2801999"/>
            <a:ext cx="2286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B8ED80-31A6-4216-AC37-5F52D61E7F90}"/>
              </a:ext>
            </a:extLst>
          </p:cNvPr>
          <p:cNvCxnSpPr>
            <a:cxnSpLocks/>
          </p:cNvCxnSpPr>
          <p:nvPr/>
        </p:nvCxnSpPr>
        <p:spPr>
          <a:xfrm>
            <a:off x="5009223" y="2014921"/>
            <a:ext cx="2286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A3ECE21-1465-413D-B33F-C3C257584D23}"/>
              </a:ext>
            </a:extLst>
          </p:cNvPr>
          <p:cNvGrpSpPr/>
          <p:nvPr/>
        </p:nvGrpSpPr>
        <p:grpSpPr>
          <a:xfrm rot="21600000">
            <a:off x="7211879" y="4055555"/>
            <a:ext cx="2431474" cy="592281"/>
            <a:chOff x="1091044" y="2556164"/>
            <a:chExt cx="2431474" cy="592281"/>
          </a:xfrm>
          <a:solidFill>
            <a:srgbClr val="FFC000"/>
          </a:solidFill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E00F9E3-AD54-4E07-B59B-2B8109AD9328}"/>
                </a:ext>
              </a:extLst>
            </p:cNvPr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solidFill>
              <a:srgbClr val="FFE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6789C86-F28C-4D70-A86B-69EDC9A859AE}"/>
                </a:ext>
              </a:extLst>
            </p:cNvPr>
            <p:cNvSpPr txBox="1"/>
            <p:nvPr/>
          </p:nvSpPr>
          <p:spPr>
            <a:xfrm>
              <a:off x="1091044" y="2608118"/>
              <a:ext cx="2067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</a:rPr>
                <a:t>a. </a:t>
              </a:r>
              <a:r>
                <a:rPr lang="en-US" sz="2800" dirty="0"/>
                <a:t>a wish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0511105-E71A-412A-A5DF-3BF88D01B856}"/>
              </a:ext>
            </a:extLst>
          </p:cNvPr>
          <p:cNvGrpSpPr/>
          <p:nvPr/>
        </p:nvGrpSpPr>
        <p:grpSpPr>
          <a:xfrm>
            <a:off x="7239822" y="5543091"/>
            <a:ext cx="2389909" cy="592281"/>
            <a:chOff x="1132609" y="2556164"/>
            <a:chExt cx="2389909" cy="592281"/>
          </a:xfrm>
          <a:solidFill>
            <a:srgbClr val="FFC000"/>
          </a:solidFill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1227A7B-F7BF-4986-AC80-0B520523A5D8}"/>
                </a:ext>
              </a:extLst>
            </p:cNvPr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77BB76F-7CD2-4800-88B2-582D8C1E0DA9}"/>
                </a:ext>
              </a:extLst>
            </p:cNvPr>
            <p:cNvSpPr txBox="1"/>
            <p:nvPr/>
          </p:nvSpPr>
          <p:spPr>
            <a:xfrm>
              <a:off x="1288473" y="2608118"/>
              <a:ext cx="2067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</a:rPr>
                <a:t>b. </a:t>
              </a:r>
              <a:r>
                <a:rPr lang="en-US" sz="2800"/>
                <a:t>fireworks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87284B2-5054-48B4-BA3E-0A2C0B43E158}"/>
              </a:ext>
            </a:extLst>
          </p:cNvPr>
          <p:cNvGrpSpPr/>
          <p:nvPr/>
        </p:nvGrpSpPr>
        <p:grpSpPr>
          <a:xfrm rot="21600000">
            <a:off x="7203453" y="4812543"/>
            <a:ext cx="2466109" cy="592281"/>
            <a:chOff x="1091044" y="2556164"/>
            <a:chExt cx="2466109" cy="592281"/>
          </a:xfrm>
          <a:solidFill>
            <a:srgbClr val="FFC000"/>
          </a:solidFill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825588C-ACF7-4FD3-9764-D1BC4B6F7B48}"/>
                </a:ext>
              </a:extLst>
            </p:cNvPr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solidFill>
              <a:srgbClr val="FFE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C8E0CAF-1A00-40BC-99B1-6EBA310FAD2D}"/>
                </a:ext>
              </a:extLst>
            </p:cNvPr>
            <p:cNvSpPr txBox="1"/>
            <p:nvPr/>
          </p:nvSpPr>
          <p:spPr>
            <a:xfrm>
              <a:off x="1091044" y="2621761"/>
              <a:ext cx="24661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</a:rPr>
                <a:t>c. </a:t>
              </a:r>
              <a:r>
                <a:rPr lang="en-US" sz="2800" dirty="0"/>
                <a:t>the furniture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86F0916-1855-4084-8951-BAEC9E77F0A7}"/>
              </a:ext>
            </a:extLst>
          </p:cNvPr>
          <p:cNvGrpSpPr/>
          <p:nvPr/>
        </p:nvGrpSpPr>
        <p:grpSpPr>
          <a:xfrm>
            <a:off x="7120324" y="3281039"/>
            <a:ext cx="2642755" cy="592281"/>
            <a:chOff x="1000990" y="2556164"/>
            <a:chExt cx="2642755" cy="592281"/>
          </a:xfrm>
          <a:solidFill>
            <a:srgbClr val="FFC000"/>
          </a:solidFill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89A1618-7ED3-4564-B277-42DF9BD78C7E}"/>
                </a:ext>
              </a:extLst>
            </p:cNvPr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EC95C7C-C7B4-424B-95D5-1865622C1985}"/>
                </a:ext>
              </a:extLst>
            </p:cNvPr>
            <p:cNvSpPr txBox="1"/>
            <p:nvPr/>
          </p:nvSpPr>
          <p:spPr>
            <a:xfrm>
              <a:off x="1000990" y="2597304"/>
              <a:ext cx="26427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</a:rPr>
                <a:t>d. </a:t>
              </a:r>
              <a:r>
                <a:rPr lang="en-US" sz="2800" dirty="0"/>
                <a:t>lucky money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D37EEAD-D689-43AA-92E2-17D3E22A5495}"/>
              </a:ext>
            </a:extLst>
          </p:cNvPr>
          <p:cNvGrpSpPr/>
          <p:nvPr/>
        </p:nvGrpSpPr>
        <p:grpSpPr>
          <a:xfrm rot="21600000">
            <a:off x="7239821" y="2515917"/>
            <a:ext cx="2389909" cy="592281"/>
            <a:chOff x="1132609" y="2556164"/>
            <a:chExt cx="2389909" cy="592281"/>
          </a:xfrm>
          <a:solidFill>
            <a:srgbClr val="FFC000"/>
          </a:solidFill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9F36B64-F07A-4D97-8BE1-3A7600CA414E}"/>
                </a:ext>
              </a:extLst>
            </p:cNvPr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solidFill>
              <a:srgbClr val="FFE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A824A51-9D99-49F1-A9ED-41D52365AC2D}"/>
                </a:ext>
              </a:extLst>
            </p:cNvPr>
            <p:cNvSpPr txBox="1"/>
            <p:nvPr/>
          </p:nvSpPr>
          <p:spPr>
            <a:xfrm>
              <a:off x="1288473" y="2608118"/>
              <a:ext cx="2067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</a:rPr>
                <a:t>e. </a:t>
              </a:r>
              <a:r>
                <a:rPr lang="en-US" sz="2800"/>
                <a:t>relatives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8D3F031-E3D8-41EF-B4BF-17F4C2F31FF6}"/>
              </a:ext>
            </a:extLst>
          </p:cNvPr>
          <p:cNvGrpSpPr/>
          <p:nvPr/>
        </p:nvGrpSpPr>
        <p:grpSpPr>
          <a:xfrm>
            <a:off x="7239820" y="1717366"/>
            <a:ext cx="2389909" cy="592281"/>
            <a:chOff x="1132609" y="2556164"/>
            <a:chExt cx="2389909" cy="592281"/>
          </a:xfrm>
          <a:solidFill>
            <a:srgbClr val="FFC000"/>
          </a:solidFill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9EBDCF3-1332-4D8F-B08C-05AA1E6F23CB}"/>
                </a:ext>
              </a:extLst>
            </p:cNvPr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2575902-9C62-4806-BB68-B131EC04302F}"/>
                </a:ext>
              </a:extLst>
            </p:cNvPr>
            <p:cNvSpPr txBox="1"/>
            <p:nvPr/>
          </p:nvSpPr>
          <p:spPr>
            <a:xfrm>
              <a:off x="1288473" y="2608118"/>
              <a:ext cx="2067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</a:rPr>
                <a:t>f. </a:t>
              </a:r>
              <a:r>
                <a:rPr lang="en-US" sz="2800"/>
                <a:t>fun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20" y="85344"/>
            <a:ext cx="517609" cy="536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2351313" y="184913"/>
            <a:ext cx="79010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80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Match the verbs with the nouns.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941379"/>
              </p:ext>
            </p:extLst>
          </p:nvPr>
        </p:nvGraphicFramePr>
        <p:xfrm>
          <a:off x="1863436" y="953471"/>
          <a:ext cx="3920836" cy="534092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920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36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Verbs</a:t>
                      </a:r>
                    </a:p>
                  </a:txBody>
                  <a:tcPr anchor="ctr">
                    <a:solidFill>
                      <a:srgbClr val="F166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72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841949"/>
              </p:ext>
            </p:extLst>
          </p:nvPr>
        </p:nvGraphicFramePr>
        <p:xfrm>
          <a:off x="6431972" y="960398"/>
          <a:ext cx="3920836" cy="534092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920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36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Nouns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72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665615" y="1732921"/>
            <a:ext cx="2389909" cy="592281"/>
            <a:chOff x="1132609" y="2556164"/>
            <a:chExt cx="2389909" cy="592281"/>
          </a:xfrm>
        </p:grpSpPr>
        <p:sp>
          <p:nvSpPr>
            <p:cNvPr id="3" name="Rectangle 2"/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solidFill>
              <a:srgbClr val="F7A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88473" y="2608118"/>
              <a:ext cx="2067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</a:rPr>
                <a:t>1. </a:t>
              </a:r>
              <a:r>
                <a:rPr lang="en-US" sz="2800"/>
                <a:t>have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648737" y="2520915"/>
            <a:ext cx="2389909" cy="592281"/>
            <a:chOff x="1132609" y="2556164"/>
            <a:chExt cx="2389909" cy="592281"/>
          </a:xfrm>
        </p:grpSpPr>
        <p:sp>
          <p:nvSpPr>
            <p:cNvPr id="31" name="Rectangle 30"/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solidFill>
              <a:srgbClr val="F483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88473" y="2608118"/>
              <a:ext cx="2067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</a:rPr>
                <a:t>2. </a:t>
              </a:r>
              <a:r>
                <a:rPr lang="en-US" sz="2800"/>
                <a:t>visit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648737" y="3304014"/>
            <a:ext cx="2389909" cy="592281"/>
            <a:chOff x="1132609" y="2556164"/>
            <a:chExt cx="2389909" cy="592281"/>
          </a:xfrm>
        </p:grpSpPr>
        <p:sp>
          <p:nvSpPr>
            <p:cNvPr id="34" name="Rectangle 33"/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solidFill>
              <a:srgbClr val="F7A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88473" y="2608118"/>
              <a:ext cx="2067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</a:rPr>
                <a:t>3. </a:t>
              </a:r>
              <a:r>
                <a:rPr lang="en-US" sz="2800"/>
                <a:t>give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648736" y="4045418"/>
            <a:ext cx="2370072" cy="592281"/>
            <a:chOff x="1152446" y="2556164"/>
            <a:chExt cx="2370072" cy="592281"/>
          </a:xfrm>
        </p:grpSpPr>
        <p:sp>
          <p:nvSpPr>
            <p:cNvPr id="37" name="Rectangle 36"/>
            <p:cNvSpPr/>
            <p:nvPr/>
          </p:nvSpPr>
          <p:spPr>
            <a:xfrm>
              <a:off x="1152446" y="2556164"/>
              <a:ext cx="2370072" cy="592281"/>
            </a:xfrm>
            <a:prstGeom prst="rect">
              <a:avLst/>
            </a:prstGeom>
            <a:solidFill>
              <a:srgbClr val="F483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88473" y="2608118"/>
              <a:ext cx="2067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</a:rPr>
                <a:t>4. </a:t>
              </a:r>
              <a:r>
                <a:rPr lang="en-US" sz="2800"/>
                <a:t>make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630670" y="4813261"/>
            <a:ext cx="2389909" cy="592281"/>
            <a:chOff x="1132609" y="2556164"/>
            <a:chExt cx="2389909" cy="592281"/>
          </a:xfrm>
        </p:grpSpPr>
        <p:sp>
          <p:nvSpPr>
            <p:cNvPr id="40" name="Rectangle 39"/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solidFill>
              <a:srgbClr val="F7A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88472" y="2608118"/>
              <a:ext cx="2067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</a:rPr>
                <a:t>5. </a:t>
              </a:r>
              <a:r>
                <a:rPr lang="en-US" sz="2800"/>
                <a:t>clean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630670" y="5544027"/>
            <a:ext cx="2389909" cy="592281"/>
            <a:chOff x="1132609" y="2556164"/>
            <a:chExt cx="2389909" cy="592281"/>
          </a:xfrm>
        </p:grpSpPr>
        <p:sp>
          <p:nvSpPr>
            <p:cNvPr id="43" name="Rectangle 42"/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solidFill>
              <a:srgbClr val="F483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88473" y="2608118"/>
              <a:ext cx="2067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</a:rPr>
                <a:t>6. </a:t>
              </a:r>
              <a:r>
                <a:rPr lang="en-US" sz="2800"/>
                <a:t>watch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 rot="21600000">
            <a:off x="7191097" y="1715814"/>
            <a:ext cx="2431474" cy="592281"/>
            <a:chOff x="1091044" y="2556164"/>
            <a:chExt cx="2431474" cy="592281"/>
          </a:xfrm>
          <a:solidFill>
            <a:srgbClr val="FFC000"/>
          </a:solidFill>
        </p:grpSpPr>
        <p:sp>
          <p:nvSpPr>
            <p:cNvPr id="46" name="Rectangle 45"/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solidFill>
              <a:srgbClr val="FFE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91044" y="2608118"/>
              <a:ext cx="2067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</a:rPr>
                <a:t>a. </a:t>
              </a:r>
              <a:r>
                <a:rPr lang="en-US" sz="2800" dirty="0"/>
                <a:t>a wish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246749" y="2520654"/>
            <a:ext cx="2389909" cy="592281"/>
            <a:chOff x="1132609" y="2556164"/>
            <a:chExt cx="2389909" cy="592281"/>
          </a:xfrm>
          <a:solidFill>
            <a:srgbClr val="FFC000"/>
          </a:solidFill>
        </p:grpSpPr>
        <p:sp>
          <p:nvSpPr>
            <p:cNvPr id="49" name="Rectangle 48"/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288473" y="2608118"/>
              <a:ext cx="2067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</a:rPr>
                <a:t>b. </a:t>
              </a:r>
              <a:r>
                <a:rPr lang="en-US" sz="2800"/>
                <a:t>fireworks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 rot="21600000">
            <a:off x="7203453" y="3281040"/>
            <a:ext cx="2466109" cy="592281"/>
            <a:chOff x="1091044" y="2556164"/>
            <a:chExt cx="2466109" cy="592281"/>
          </a:xfrm>
          <a:solidFill>
            <a:srgbClr val="FFC000"/>
          </a:solidFill>
        </p:grpSpPr>
        <p:sp>
          <p:nvSpPr>
            <p:cNvPr id="52" name="Rectangle 51"/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solidFill>
              <a:srgbClr val="FFE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91044" y="2621761"/>
              <a:ext cx="24661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</a:rPr>
                <a:t>c. </a:t>
              </a:r>
              <a:r>
                <a:rPr lang="en-US" sz="2800" dirty="0"/>
                <a:t>the furniture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115129" y="4055556"/>
            <a:ext cx="2642755" cy="592281"/>
            <a:chOff x="1000990" y="2556164"/>
            <a:chExt cx="2642755" cy="592281"/>
          </a:xfrm>
          <a:solidFill>
            <a:srgbClr val="FFC000"/>
          </a:solidFill>
        </p:grpSpPr>
        <p:sp>
          <p:nvSpPr>
            <p:cNvPr id="55" name="Rectangle 54"/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00990" y="2597304"/>
              <a:ext cx="26427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</a:rPr>
                <a:t>d. </a:t>
              </a:r>
              <a:r>
                <a:rPr lang="en-US" sz="2800" dirty="0"/>
                <a:t>lucky money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 rot="21600000">
            <a:off x="7245018" y="4804411"/>
            <a:ext cx="2389909" cy="592281"/>
            <a:chOff x="1132609" y="2556164"/>
            <a:chExt cx="2389909" cy="592281"/>
          </a:xfrm>
          <a:solidFill>
            <a:srgbClr val="FFC000"/>
          </a:solidFill>
        </p:grpSpPr>
        <p:sp>
          <p:nvSpPr>
            <p:cNvPr id="58" name="Rectangle 57"/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solidFill>
              <a:srgbClr val="FFE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288473" y="2608118"/>
              <a:ext cx="2067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</a:rPr>
                <a:t>e. </a:t>
              </a:r>
              <a:r>
                <a:rPr lang="en-US" sz="2800" dirty="0"/>
                <a:t>relatives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245018" y="5540458"/>
            <a:ext cx="2389909" cy="592281"/>
            <a:chOff x="1132609" y="2556164"/>
            <a:chExt cx="2389909" cy="592281"/>
          </a:xfrm>
          <a:solidFill>
            <a:srgbClr val="FFC000"/>
          </a:solidFill>
        </p:grpSpPr>
        <p:sp>
          <p:nvSpPr>
            <p:cNvPr id="61" name="Rectangle 60"/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288473" y="2608118"/>
              <a:ext cx="2067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</a:rPr>
                <a:t>f. </a:t>
              </a:r>
              <a:r>
                <a:rPr lang="en-US" sz="2800"/>
                <a:t>fun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434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3.7037E-6 L -0.00017 -0.55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278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0.00017 -0.33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666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4.44444E-6 -0.112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564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00035 0.222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113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-0.00018 0.440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199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0033 0.341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97279" y="183757"/>
            <a:ext cx="81057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Complete the sentences with the words in the box.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04779"/>
            <a:ext cx="587409" cy="556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6" name="Rounded Rectangle 35"/>
          <p:cNvSpPr/>
          <p:nvPr/>
        </p:nvSpPr>
        <p:spPr>
          <a:xfrm>
            <a:off x="2679426" y="941173"/>
            <a:ext cx="6697786" cy="6442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833134" y="1030344"/>
            <a:ext cx="184992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/>
              <a:t>shopping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16700" y="1034692"/>
            <a:ext cx="136946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/>
              <a:t>celebrate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09437" y="1030227"/>
            <a:ext cx="132143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clean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26990" y="1030227"/>
            <a:ext cx="147588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/>
              <a:t>food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191140" y="1028617"/>
            <a:ext cx="132143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/>
              <a:t>peach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324828" y="211741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799659" y="2110941"/>
            <a:ext cx="2282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In Viet Nam, we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24828" y="283609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324828" y="360373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799658" y="3595084"/>
            <a:ext cx="4942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Children should help their parents to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324828" y="446222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799658" y="4453568"/>
            <a:ext cx="2497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People do a lot of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324828" y="526418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799659" y="5264189"/>
            <a:ext cx="4331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mother usually cooks special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799659" y="2815068"/>
            <a:ext cx="4830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 Tet, we decorate our houses with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8C2061-0C48-490A-8CE2-765311500D4E}"/>
              </a:ext>
            </a:extLst>
          </p:cNvPr>
          <p:cNvSpPr txBox="1"/>
          <p:nvPr/>
        </p:nvSpPr>
        <p:spPr>
          <a:xfrm>
            <a:off x="6201133" y="2089378"/>
            <a:ext cx="3479286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/>
              <a:t>Tet</a:t>
            </a:r>
            <a:r>
              <a:rPr lang="en-US" sz="2400" dirty="0"/>
              <a:t> in January or February.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5084993" y="2442130"/>
            <a:ext cx="914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156A670-8BB7-4587-B35D-7A248F60AEC7}"/>
              </a:ext>
            </a:extLst>
          </p:cNvPr>
          <p:cNvGrpSpPr/>
          <p:nvPr/>
        </p:nvGrpSpPr>
        <p:grpSpPr>
          <a:xfrm>
            <a:off x="7386324" y="2821817"/>
            <a:ext cx="2177050" cy="461665"/>
            <a:chOff x="3353729" y="2424342"/>
            <a:chExt cx="2177050" cy="461665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6074F22-A5A3-423D-A654-F2AF5A54A88D}"/>
                </a:ext>
              </a:extLst>
            </p:cNvPr>
            <p:cNvCxnSpPr/>
            <p:nvPr/>
          </p:nvCxnSpPr>
          <p:spPr>
            <a:xfrm>
              <a:off x="3353729" y="2746930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D1C28CC-8593-4B53-BE7C-6584074176D0}"/>
                </a:ext>
              </a:extLst>
            </p:cNvPr>
            <p:cNvSpPr txBox="1"/>
            <p:nvPr/>
          </p:nvSpPr>
          <p:spPr>
            <a:xfrm>
              <a:off x="4268129" y="2424342"/>
              <a:ext cx="12626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flowers.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EB64774-11EE-47F7-A63B-15A9CE98BE1E}"/>
              </a:ext>
            </a:extLst>
          </p:cNvPr>
          <p:cNvSpPr txBox="1"/>
          <p:nvPr/>
        </p:nvSpPr>
        <p:spPr>
          <a:xfrm>
            <a:off x="7470936" y="2815067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peach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C7054B9-A1C3-4040-8CBE-F6A22E56EBAE}"/>
              </a:ext>
            </a:extLst>
          </p:cNvPr>
          <p:cNvGrpSpPr/>
          <p:nvPr/>
        </p:nvGrpSpPr>
        <p:grpSpPr>
          <a:xfrm>
            <a:off x="7483576" y="3609712"/>
            <a:ext cx="2918922" cy="461665"/>
            <a:chOff x="3353729" y="2424342"/>
            <a:chExt cx="2918922" cy="461665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1A9CF56-8B01-4CC2-B241-49E53A8A6ADC}"/>
                </a:ext>
              </a:extLst>
            </p:cNvPr>
            <p:cNvCxnSpPr/>
            <p:nvPr/>
          </p:nvCxnSpPr>
          <p:spPr>
            <a:xfrm>
              <a:off x="3353729" y="2746930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EF96AB0-FBA7-4B02-9AF0-902B980CFD69}"/>
                </a:ext>
              </a:extLst>
            </p:cNvPr>
            <p:cNvSpPr txBox="1"/>
            <p:nvPr/>
          </p:nvSpPr>
          <p:spPr>
            <a:xfrm>
              <a:off x="4268128" y="2424342"/>
              <a:ext cx="20045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their houses.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42CAA2CF-9301-4A03-88D3-DE8E1B2AA43D}"/>
              </a:ext>
            </a:extLst>
          </p:cNvPr>
          <p:cNvSpPr txBox="1"/>
          <p:nvPr/>
        </p:nvSpPr>
        <p:spPr>
          <a:xfrm>
            <a:off x="7569200" y="3550446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clean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BCE90B1-3BE6-4520-8A0D-B5DA5B1E3FF6}"/>
              </a:ext>
            </a:extLst>
          </p:cNvPr>
          <p:cNvGrpSpPr/>
          <p:nvPr/>
        </p:nvGrpSpPr>
        <p:grpSpPr>
          <a:xfrm>
            <a:off x="5214908" y="4399508"/>
            <a:ext cx="3065226" cy="461665"/>
            <a:chOff x="3353729" y="2424342"/>
            <a:chExt cx="3065226" cy="461665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5C8A62E-AB5F-4466-9930-A02720B3FCA7}"/>
                </a:ext>
              </a:extLst>
            </p:cNvPr>
            <p:cNvCxnSpPr/>
            <p:nvPr/>
          </p:nvCxnSpPr>
          <p:spPr>
            <a:xfrm>
              <a:off x="3353729" y="2746930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FAB1043-1654-434A-B84F-68243ADFBB59}"/>
                </a:ext>
              </a:extLst>
            </p:cNvPr>
            <p:cNvSpPr txBox="1"/>
            <p:nvPr/>
          </p:nvSpPr>
          <p:spPr>
            <a:xfrm>
              <a:off x="4414432" y="2424342"/>
              <a:ext cx="20045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before Tet.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13816C18-5D74-4BF3-A526-38C7E3F75B7E}"/>
              </a:ext>
            </a:extLst>
          </p:cNvPr>
          <p:cNvSpPr txBox="1"/>
          <p:nvPr/>
        </p:nvSpPr>
        <p:spPr>
          <a:xfrm>
            <a:off x="5102352" y="4399508"/>
            <a:ext cx="132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shopping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38A1309-E4EF-489C-8736-57D19265B436}"/>
              </a:ext>
            </a:extLst>
          </p:cNvPr>
          <p:cNvGrpSpPr/>
          <p:nvPr/>
        </p:nvGrpSpPr>
        <p:grpSpPr>
          <a:xfrm>
            <a:off x="6978117" y="5265023"/>
            <a:ext cx="2918922" cy="461665"/>
            <a:chOff x="3353729" y="2424342"/>
            <a:chExt cx="2918922" cy="461665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74A3420-3075-44BC-B499-2D4A4853C12C}"/>
                </a:ext>
              </a:extLst>
            </p:cNvPr>
            <p:cNvCxnSpPr/>
            <p:nvPr/>
          </p:nvCxnSpPr>
          <p:spPr>
            <a:xfrm>
              <a:off x="3353729" y="2746930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B6A4ED0-9CE8-4D3D-965E-46F7A4FF28D5}"/>
                </a:ext>
              </a:extLst>
            </p:cNvPr>
            <p:cNvSpPr txBox="1"/>
            <p:nvPr/>
          </p:nvSpPr>
          <p:spPr>
            <a:xfrm>
              <a:off x="4268128" y="2424342"/>
              <a:ext cx="20045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during Tet.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FEB4DA7C-F93F-400C-9514-1F3E4EF74CF1}"/>
              </a:ext>
            </a:extLst>
          </p:cNvPr>
          <p:cNvSpPr txBox="1"/>
          <p:nvPr/>
        </p:nvSpPr>
        <p:spPr>
          <a:xfrm>
            <a:off x="6978118" y="5103906"/>
            <a:ext cx="758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food</a:t>
            </a:r>
          </a:p>
        </p:txBody>
      </p:sp>
      <p:sp>
        <p:nvSpPr>
          <p:cNvPr id="2" name="Rectangle 1"/>
          <p:cNvSpPr/>
          <p:nvPr/>
        </p:nvSpPr>
        <p:spPr>
          <a:xfrm>
            <a:off x="4998670" y="2102624"/>
            <a:ext cx="1422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celebrate </a:t>
            </a:r>
            <a:endParaRPr lang="en-GB" sz="24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102352" y="2442130"/>
            <a:ext cx="10269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35" grpId="0" animBg="1"/>
      <p:bldP spid="33" grpId="0" animBg="1"/>
      <p:bldP spid="44" grpId="0"/>
      <p:bldP spid="58" grpId="0"/>
      <p:bldP spid="62" grpId="0"/>
      <p:bldP spid="74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1105</TotalTime>
  <Words>892</Words>
  <Application>Microsoft Office PowerPoint</Application>
  <PresentationFormat>Widescreen</PresentationFormat>
  <Paragraphs>184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.VnBlack</vt:lpstr>
      <vt:lpstr>.VnBodoniH</vt:lpstr>
      <vt:lpstr>.VnTifani HeavyH</vt:lpstr>
      <vt:lpstr>.VnVogue</vt:lpstr>
      <vt:lpstr>Arial</vt:lpstr>
      <vt:lpstr>Calibri</vt:lpstr>
      <vt:lpstr>Calibri Light</vt:lpstr>
      <vt:lpstr>Times New Roman</vt:lpstr>
      <vt:lpstr>Office Theme</vt:lpstr>
      <vt:lpstr>PowerPoint Presentation</vt:lpstr>
      <vt:lpstr> </vt:lpstr>
      <vt:lpstr>PowerPoint Presentation</vt:lpstr>
      <vt:lpstr>PowerPoint Presentation</vt:lpstr>
      <vt:lpstr>* Vocabulary</vt:lpstr>
      <vt:lpstr>* Checking words: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Production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Thịnh Phạm Trường</cp:lastModifiedBy>
  <cp:revision>92</cp:revision>
  <dcterms:created xsi:type="dcterms:W3CDTF">2020-12-09T02:04:09Z</dcterms:created>
  <dcterms:modified xsi:type="dcterms:W3CDTF">2024-12-03T02:34:38Z</dcterms:modified>
</cp:coreProperties>
</file>