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7" r:id="rId3"/>
    <p:sldId id="267" r:id="rId4"/>
    <p:sldId id="258" r:id="rId5"/>
    <p:sldId id="260" r:id="rId6"/>
    <p:sldId id="261" r:id="rId7"/>
    <p:sldId id="262" r:id="rId8"/>
    <p:sldId id="269" r:id="rId9"/>
    <p:sldId id="270" r:id="rId10"/>
    <p:sldId id="271" r:id="rId11"/>
    <p:sldId id="274" r:id="rId12"/>
    <p:sldId id="278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1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9900"/>
    <a:srgbClr val="0D9FA3"/>
    <a:srgbClr val="53C3C9"/>
    <a:srgbClr val="F7A9A7"/>
    <a:srgbClr val="EF008D"/>
    <a:srgbClr val="A3E7FF"/>
    <a:srgbClr val="E2EFDA"/>
    <a:srgbClr val="87D5D9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208"/>
        <p:guide pos="1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7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4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7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2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2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2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274156" y="3506269"/>
            <a:ext cx="7467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Lesson 7</a:t>
            </a:r>
          </a:p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LOOKING BACK +  PROJECT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 rot="232019">
            <a:off x="2424432" y="1342035"/>
            <a:ext cx="7167048" cy="16940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806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Impact"/>
              </a:rPr>
              <a:t>Unit 1:   My new school.</a:t>
            </a:r>
          </a:p>
        </p:txBody>
      </p:sp>
    </p:spTree>
    <p:extLst>
      <p:ext uri="{BB962C8B-B14F-4D97-AF65-F5344CB8AC3E}">
        <p14:creationId xmlns:p14="http://schemas.microsoft.com/office/powerpoint/2010/main" val="25807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9387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16" y="354331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6924675" y="417195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9576843" y="2859811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671593" y="4829581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431158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1" y="4013121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60" y="30723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6096001" y="1954750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1" y="2755610"/>
            <a:ext cx="474860" cy="470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1731" y="2767233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Draw a picture of your dream school.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14" y="3898016"/>
            <a:ext cx="444714" cy="470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21731" y="3909639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Present it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15633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587" y="118436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1300567"/>
            <a:ext cx="285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855" y="1198652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55388" y="3318271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Present it to the class.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6147" y="3755103"/>
            <a:ext cx="8401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.VnArabia" pitchFamily="34" charset="0"/>
              </a:rPr>
              <a:t>* Model writing</a:t>
            </a:r>
            <a:br>
              <a:rPr lang="en-GB" b="1" dirty="0">
                <a:solidFill>
                  <a:srgbClr val="FF0000"/>
                </a:solidFill>
                <a:latin typeface=".VnArabia" pitchFamily="34" charset="0"/>
              </a:rPr>
            </a:br>
            <a:r>
              <a:rPr lang="en-GB" b="1" dirty="0">
                <a:latin typeface="Times New Roman" pitchFamily="18" charset="0"/>
                <a:cs typeface="Times New Roman" pitchFamily="18" charset="0"/>
              </a:rPr>
              <a:t>My dream school is located </a:t>
            </a:r>
            <a:r>
              <a:rPr lang="en-GB" b="1">
                <a:latin typeface="Times New Roman" pitchFamily="18" charset="0"/>
                <a:cs typeface="Times New Roman" pitchFamily="18" charset="0"/>
              </a:rPr>
              <a:t>in Ho Chi Minh city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.  It’s new and modern. The school has a big schoolyard with many tall trees. It has a computer room  music room, a library , a canteen  and  swimming pool… The classroom is very large with air conditional and fans. There is a big garden behind the school so that the students plant many kinds of tree, flowers, and vegetables there.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00995" y="235131"/>
            <a:ext cx="4924697" cy="731520"/>
          </a:xfrm>
          <a:prstGeom prst="roundRect">
            <a:avLst/>
          </a:prstGeom>
          <a:solidFill>
            <a:srgbClr val="53C3C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YOUR DREM SCHOOL.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19" y="764180"/>
            <a:ext cx="5602559" cy="123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968136" y="241664"/>
            <a:ext cx="2181497" cy="483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Practice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41074"/>
              </p:ext>
            </p:extLst>
          </p:nvPr>
        </p:nvGraphicFramePr>
        <p:xfrm>
          <a:off x="1811383" y="2233749"/>
          <a:ext cx="8660675" cy="21165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44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65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vi-VN" sz="180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Trong’s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favourite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subject.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Mrs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Hoa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our</a:t>
                      </a:r>
                      <a:r>
                        <a:rPr lang="vi-VN" sz="180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teacher</a:t>
                      </a:r>
                      <a:r>
                        <a:rPr lang="vi-VN" sz="180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English.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16535" lvl="0" indent="0">
                        <a:lnSpc>
                          <a:spcPct val="106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six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coloured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pencils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vi-VN" sz="1800" spc="-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friend’s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box.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ahoma"/>
                        <a:cs typeface="Trebuchet MS"/>
                      </a:endParaRPr>
                    </a:p>
                  </a:txBody>
                  <a:tcPr marL="0" marR="0" marT="0" marB="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8290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Where</a:t>
                      </a:r>
                      <a:r>
                        <a:rPr lang="vi-VN" sz="180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Lan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live?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Shall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introduce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best</a:t>
                      </a:r>
                      <a:r>
                        <a:rPr lang="vi-VN" sz="1800" spc="-3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friend,</a:t>
                      </a:r>
                      <a:r>
                        <a:rPr lang="vi-VN" sz="180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An</a:t>
                      </a:r>
                      <a:r>
                        <a:rPr lang="vi-VN" sz="18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Son?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2270" marR="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67330" algn="l"/>
                        </a:tabLst>
                      </a:pPr>
                      <a:r>
                        <a:rPr lang="vi-VN" sz="180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chemeClr val="accent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9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A3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09800" y="2514601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Revise unit 1 for a fifteen-minute test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Prepare Unit 2: Getting started </a:t>
            </a:r>
            <a:r>
              <a:rPr lang="en-US" sz="3200" dirty="0">
                <a:solidFill>
                  <a:srgbClr val="C00000"/>
                </a:solidFill>
                <a:latin typeface=".VnVogue" pitchFamily="34" charset="0"/>
              </a:rPr>
              <a:t> 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2209800" y="378824"/>
            <a:ext cx="7848600" cy="1678577"/>
          </a:xfrm>
          <a:prstGeom prst="ribbon">
            <a:avLst>
              <a:gd name="adj1" fmla="val 27708"/>
              <a:gd name="adj2" fmla="val 50000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4724400" y="1219200"/>
            <a:ext cx="3200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712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95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02829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96" y="2273027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269932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7047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46403" y="3472010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25" y="4085115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93" y="3994619"/>
            <a:ext cx="961782" cy="777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18527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2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72194" y="14369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66160" y="10499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* 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1313" y="52061"/>
            <a:ext cx="7483310" cy="892552"/>
          </a:xfrm>
          <a:prstGeom prst="rect">
            <a:avLst/>
          </a:prstGeom>
          <a:solidFill>
            <a:srgbClr val="0D9FA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1717702" y="1240546"/>
            <a:ext cx="8653859" cy="5699640"/>
            <a:chOff x="193701" y="1590291"/>
            <a:chExt cx="8653859" cy="5137079"/>
          </a:xfrm>
        </p:grpSpPr>
        <p:sp>
          <p:nvSpPr>
            <p:cNvPr id="158" name="Rounded Rectangle 15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35" y="1409080"/>
            <a:ext cx="1203462" cy="158324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36" y="3165412"/>
            <a:ext cx="877865" cy="105497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60" y="5058049"/>
            <a:ext cx="820732" cy="105764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14" y="1903289"/>
            <a:ext cx="1352641" cy="1344187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8104563" y="3612657"/>
            <a:ext cx="1317748" cy="154397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801">
            <a:off x="8193054" y="5754535"/>
            <a:ext cx="1680129" cy="8962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43035" y="1699742"/>
            <a:ext cx="5090082" cy="467343"/>
            <a:chOff x="2053275" y="1699741"/>
            <a:chExt cx="3815091" cy="467343"/>
          </a:xfrm>
        </p:grpSpPr>
        <p:sp>
          <p:nvSpPr>
            <p:cNvPr id="179" name="TextBox 178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Our new                    is very nice.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3450420" y="2025723"/>
              <a:ext cx="971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3924670" y="2344551"/>
            <a:ext cx="3815091" cy="467343"/>
            <a:chOff x="2053275" y="1699741"/>
            <a:chExt cx="3815091" cy="467343"/>
          </a:xfrm>
        </p:grpSpPr>
        <p:sp>
          <p:nvSpPr>
            <p:cNvPr id="197" name="TextBox 196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have a red        .</a:t>
              </a:r>
              <a:endParaRPr lang="en-US" sz="2400" dirty="0"/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409192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943035" y="3149380"/>
            <a:ext cx="4820402" cy="836675"/>
            <a:chOff x="2053275" y="1699741"/>
            <a:chExt cx="3974133" cy="836675"/>
          </a:xfrm>
        </p:grpSpPr>
        <p:sp>
          <p:nvSpPr>
            <p:cNvPr id="201" name="TextBox 200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314423" y="1705419"/>
              <a:ext cx="3712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my                      for writing English words. </a:t>
              </a:r>
            </a:p>
          </p:txBody>
        </p:sp>
        <p:cxnSp>
          <p:nvCxnSpPr>
            <p:cNvPr id="203" name="Straight Connector 202"/>
            <p:cNvCxnSpPr/>
            <p:nvPr/>
          </p:nvCxnSpPr>
          <p:spPr>
            <a:xfrm>
              <a:off x="3414458" y="2025723"/>
              <a:ext cx="8832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3660867" y="4203673"/>
            <a:ext cx="4251537" cy="830997"/>
            <a:chOff x="2053275" y="1646855"/>
            <a:chExt cx="3938326" cy="830997"/>
          </a:xfrm>
        </p:grpSpPr>
        <p:sp>
          <p:nvSpPr>
            <p:cNvPr id="205" name="TextBox 204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458410" y="1646855"/>
              <a:ext cx="3533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often use </a:t>
              </a:r>
              <a:r>
                <a:rPr lang="en-US" sz="2400"/>
                <a:t>a  </a:t>
              </a:r>
              <a:endParaRPr lang="en-US" sz="2400" dirty="0"/>
            </a:p>
            <a:p>
              <a:r>
                <a:rPr lang="en-US" sz="2400"/>
                <a:t>in maths </a:t>
              </a:r>
              <a:r>
                <a:rPr lang="en-US" sz="2400" dirty="0"/>
                <a:t>class.</a:t>
              </a:r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4580788" y="2025723"/>
              <a:ext cx="10714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3937110" y="5208245"/>
            <a:ext cx="4481019" cy="836675"/>
            <a:chOff x="2053275" y="1699741"/>
            <a:chExt cx="3815091" cy="836675"/>
          </a:xfrm>
        </p:grpSpPr>
        <p:sp>
          <p:nvSpPr>
            <p:cNvPr id="209" name="TextBox 208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328005" y="1705419"/>
              <a:ext cx="3540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you lend me your              for a minute?</a:t>
              </a: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4869762" y="2025723"/>
              <a:ext cx="9986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3955475" y="6137001"/>
            <a:ext cx="4807962" cy="467343"/>
            <a:chOff x="2053275" y="1699741"/>
            <a:chExt cx="3815091" cy="467343"/>
          </a:xfrm>
        </p:grpSpPr>
        <p:sp>
          <p:nvSpPr>
            <p:cNvPr id="213" name="TextBox 212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new                        is short.</a:t>
              </a:r>
              <a:endParaRPr lang="en-US" sz="2400" dirty="0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369187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854190" y="166623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21318" y="2280296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pencil sharpener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75069" y="308195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notebook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30633" y="4208990"/>
            <a:ext cx="1291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compass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45287" y="5181347"/>
            <a:ext cx="171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47ED1F-2160-0F77-DB95-2718B184E3B4}"/>
              </a:ext>
            </a:extLst>
          </p:cNvPr>
          <p:cNvSpPr/>
          <p:nvPr/>
        </p:nvSpPr>
        <p:spPr>
          <a:xfrm>
            <a:off x="5854191" y="6075124"/>
            <a:ext cx="171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43" grpId="0"/>
      <p:bldP spid="45" grpId="0"/>
      <p:bldP spid="4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1397" y="189060"/>
            <a:ext cx="7608482" cy="477054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87380" y="1452845"/>
            <a:ext cx="5617243" cy="4630968"/>
            <a:chOff x="1360796" y="1337310"/>
            <a:chExt cx="5617243" cy="4630968"/>
          </a:xfrm>
        </p:grpSpPr>
        <p:sp>
          <p:nvSpPr>
            <p:cNvPr id="2" name="TextBox 1"/>
            <p:cNvSpPr txBox="1"/>
            <p:nvPr/>
          </p:nvSpPr>
          <p:spPr>
            <a:xfrm>
              <a:off x="1984384" y="133731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64" y="133731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B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365861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360797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360796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60797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360796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901541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896477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896476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896477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896476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60796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35627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study</a:t>
              </a:r>
              <a:endParaRPr lang="en-US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60796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35627" y="287540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72226" y="376265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47057" y="3768329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72226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47057" y="4637160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  <a:endParaRPr lang="en-US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72226" y="550093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47057" y="550661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wear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53626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28457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626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28457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65056" y="376265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39887" y="3768329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uniform</a:t>
              </a:r>
              <a:endParaRPr lang="en-US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965056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39887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excerise</a:t>
              </a:r>
              <a:endParaRPr lang="en-US" sz="2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65056" y="550093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28457" y="5506613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new words</a:t>
              </a:r>
              <a:endParaRPr lang="en-US" sz="2400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5181601" y="2462560"/>
            <a:ext cx="1710039" cy="29685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18374" y="3106236"/>
            <a:ext cx="2310681" cy="17271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98720" y="3106235"/>
            <a:ext cx="2118904" cy="8929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0" idx="3"/>
          </p:cNvCxnSpPr>
          <p:nvPr/>
        </p:nvCxnSpPr>
        <p:spPr>
          <a:xfrm flipV="1">
            <a:off x="4818374" y="2352940"/>
            <a:ext cx="2299251" cy="263058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88208" y="3999161"/>
            <a:ext cx="2429417" cy="17382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78405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5816" y="857099"/>
            <a:ext cx="7658593" cy="492443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/>
              <a:t>Complete the sentences with the present simple.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09202" y="171877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He (come)               from Da Nang.</a:t>
              </a:r>
              <a:endParaRPr lang="en-US" sz="2400" i="1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490261" y="204565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609201" y="2467366"/>
            <a:ext cx="6273542" cy="830997"/>
            <a:chOff x="1085201" y="2375925"/>
            <a:chExt cx="6273542" cy="830997"/>
          </a:xfrm>
        </p:grpSpPr>
        <p:grpSp>
          <p:nvGrpSpPr>
            <p:cNvPr id="27" name="Group 26"/>
            <p:cNvGrpSpPr/>
            <p:nvPr/>
          </p:nvGrpSpPr>
          <p:grpSpPr>
            <a:xfrm>
              <a:off x="1085201" y="2375925"/>
              <a:ext cx="6273542" cy="830997"/>
              <a:chOff x="369902" y="2142097"/>
              <a:chExt cx="6273542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57987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400" dirty="0"/>
                  <a:t>Do you learn Russian?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/>
                  <a:t>No, </a:t>
                </a:r>
                <a:r>
                  <a:rPr lang="en-US" sz="2400"/>
                  <a:t>I (not do)             </a:t>
                </a:r>
                <a:r>
                  <a:rPr lang="en-US" sz="2400" dirty="0"/>
                  <a:t>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3646727" y="3072412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609202" y="3648683"/>
            <a:ext cx="7460085" cy="461665"/>
            <a:chOff x="1085201" y="3317212"/>
            <a:chExt cx="7460085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1085201" y="3317212"/>
              <a:ext cx="7460085" cy="461665"/>
              <a:chOff x="369902" y="2142097"/>
              <a:chExt cx="7460085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She always (walk)             to school with her friends.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865415" y="3620724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09202" y="4524645"/>
            <a:ext cx="7180427" cy="461665"/>
            <a:chOff x="1085201" y="3941714"/>
            <a:chExt cx="7180427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1085201" y="3941714"/>
              <a:ext cx="7180427" cy="461665"/>
              <a:chOff x="369902" y="2142097"/>
              <a:chExt cx="718042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 often (do)          my homework after school.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3062106" y="4245226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09202" y="5542478"/>
            <a:ext cx="7460085" cy="461665"/>
            <a:chOff x="1085201" y="4959547"/>
            <a:chExt cx="7460085" cy="461665"/>
          </a:xfrm>
        </p:grpSpPr>
        <p:grpSp>
          <p:nvGrpSpPr>
            <p:cNvPr id="59" name="Group 58"/>
            <p:cNvGrpSpPr/>
            <p:nvPr/>
          </p:nvGrpSpPr>
          <p:grpSpPr>
            <a:xfrm>
              <a:off x="1085201" y="4959547"/>
              <a:ext cx="7460085" cy="461665"/>
              <a:chOff x="369902" y="2142097"/>
              <a:chExt cx="7460085" cy="46166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Mr</a:t>
                </a:r>
                <a:r>
                  <a:rPr lang="en-US" sz="2400" dirty="0"/>
                  <a:t> Nam (teach)  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           </a:t>
                </a:r>
                <a:r>
                  <a:rPr lang="en-US" sz="2400" dirty="0"/>
                  <a:t>history at my school.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3655919" y="5263059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394064" y="1691133"/>
            <a:ext cx="1074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173935" y="2799587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don’t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315645" y="3566676"/>
            <a:ext cx="9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walks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07779" y="4447511"/>
            <a:ext cx="583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039651" y="5478406"/>
            <a:ext cx="123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teaches 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830558" y="76169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* Grammar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389204" y="42732"/>
            <a:ext cx="7712740" cy="892552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3994" y="1490425"/>
            <a:ext cx="86639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(1. be)…..near his new school. Every day, he (2. have)    ….breakfast at 6 o’clock. Then he (3. walk)…… to school with his friends. Hoang and his friends (4. study) ………in grade 6 at An Son School. Hoang (5. like) ……… his new school.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3961" y="4141152"/>
            <a:ext cx="8924006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  </a:t>
            </a:r>
            <a:r>
              <a:rPr lang="en-US" sz="2600" b="1" dirty="0">
                <a:solidFill>
                  <a:srgbClr val="FF0000"/>
                </a:solidFill>
              </a:rPr>
              <a:t>is </a:t>
            </a:r>
            <a:r>
              <a:rPr lang="en-US" sz="2600" dirty="0"/>
              <a:t>     near his new school. Every day, he   </a:t>
            </a:r>
            <a:r>
              <a:rPr lang="en-US" sz="2600" b="1" dirty="0">
                <a:solidFill>
                  <a:srgbClr val="FF0000"/>
                </a:solidFill>
              </a:rPr>
              <a:t>has</a:t>
            </a:r>
            <a:r>
              <a:rPr lang="en-US" sz="2600" dirty="0"/>
              <a:t>   breakfast at 6 o’clock. Then he   </a:t>
            </a:r>
            <a:r>
              <a:rPr lang="en-US" sz="2600" b="1" dirty="0">
                <a:solidFill>
                  <a:srgbClr val="FF0000"/>
                </a:solidFill>
              </a:rPr>
              <a:t>walks </a:t>
            </a:r>
            <a:r>
              <a:rPr lang="en-US" sz="2600" dirty="0"/>
              <a:t>      to school with his friends. Hoang and his friends  </a:t>
            </a:r>
            <a:r>
              <a:rPr lang="en-US" sz="2600" b="1" dirty="0">
                <a:solidFill>
                  <a:srgbClr val="FF0000"/>
                </a:solidFill>
              </a:rPr>
              <a:t>study </a:t>
            </a:r>
            <a:r>
              <a:rPr lang="en-US" sz="2600" dirty="0"/>
              <a:t>  in grade 6 at An Son School. Hoang </a:t>
            </a:r>
            <a:r>
              <a:rPr lang="en-US" sz="2600" b="1" dirty="0">
                <a:solidFill>
                  <a:srgbClr val="FF0000"/>
                </a:solidFill>
              </a:rPr>
              <a:t>likes</a:t>
            </a:r>
            <a:r>
              <a:rPr lang="en-US" sz="2600" dirty="0"/>
              <a:t>   his new school.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426494" y="60331"/>
            <a:ext cx="7578566" cy="892552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95244" y="1242950"/>
            <a:ext cx="9022673" cy="5711057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60118" y="1788127"/>
            <a:ext cx="6264833" cy="470318"/>
            <a:chOff x="363373" y="1262747"/>
            <a:chExt cx="6264833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remember to do my homework. (always)</a:t>
              </a:r>
              <a:endParaRPr lang="en-US" sz="2400" i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60118" y="2785147"/>
            <a:ext cx="6471767" cy="461665"/>
            <a:chOff x="369902" y="2142097"/>
            <a:chExt cx="6471767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 gets good marks in exams. (usually)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60118" y="3773512"/>
            <a:ext cx="5727623" cy="470318"/>
            <a:chOff x="363373" y="4026312"/>
            <a:chExt cx="5727623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do not see a rabbit in town. (often)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60118" y="4761878"/>
            <a:ext cx="6471767" cy="470318"/>
            <a:chOff x="363373" y="3312302"/>
            <a:chExt cx="6471767" cy="470318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read in bed at night. (rarely)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60118" y="5767550"/>
            <a:ext cx="6471767" cy="470318"/>
            <a:chOff x="363373" y="5669935"/>
            <a:chExt cx="6471767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sing in the shower? (sometimes)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3131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131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135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35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135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871548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71548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71548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71548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71548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2874163" y="2314828"/>
            <a:ext cx="6264833" cy="470318"/>
            <a:chOff x="363373" y="1262747"/>
            <a:chExt cx="6264833" cy="47031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I always remember to do my homework. 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369781" y="3277185"/>
            <a:ext cx="686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Nick usually gets good marks in exams.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24058" y="4281143"/>
            <a:ext cx="525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 do not  often see a rabbit in town.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24058" y="5330246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 rarely read in bed at night.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17529" y="6207337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sometimes sing in the shower? </a:t>
            </a:r>
          </a:p>
        </p:txBody>
      </p:sp>
    </p:spTree>
    <p:extLst>
      <p:ext uri="{BB962C8B-B14F-4D97-AF65-F5344CB8AC3E}">
        <p14:creationId xmlns:p14="http://schemas.microsoft.com/office/powerpoint/2010/main" val="16041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9387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16" y="354331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6924675" y="417195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9576843" y="2859811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671593" y="4829581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431158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1" y="4013121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60" y="30723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6096001" y="1954750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1" y="2412903"/>
            <a:ext cx="474860" cy="5159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1731" y="2447193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Design your dream school. What does it look likes?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1730" y="3216633"/>
            <a:ext cx="88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Is it: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21730" y="3608667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 a town or in the country?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boarding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an international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1730" y="4707659"/>
            <a:ext cx="181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Does it have: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1730" y="5099693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swimming pool?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video game 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greenhouse and a farm?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1557</TotalTime>
  <Words>739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.VnArabia</vt:lpstr>
      <vt:lpstr>.VnArial</vt:lpstr>
      <vt:lpstr>.VnAvantH</vt:lpstr>
      <vt:lpstr>.VnVogue</vt:lpstr>
      <vt:lpstr>Arial</vt:lpstr>
      <vt:lpstr>Arial Black</vt:lpstr>
      <vt:lpstr>Calibri</vt:lpstr>
      <vt:lpstr>Calibri Light</vt:lpstr>
      <vt:lpstr>Comic Sans MS</vt:lpstr>
      <vt:lpstr>Impact</vt:lpstr>
      <vt:lpstr>Tahoma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Thịnh Phạm Trường</cp:lastModifiedBy>
  <cp:revision>122</cp:revision>
  <dcterms:created xsi:type="dcterms:W3CDTF">2020-12-09T02:04:09Z</dcterms:created>
  <dcterms:modified xsi:type="dcterms:W3CDTF">2024-09-23T04:14:19Z</dcterms:modified>
</cp:coreProperties>
</file>