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6"/>
  </p:notesMasterIdLst>
  <p:sldIdLst>
    <p:sldId id="310" r:id="rId2"/>
    <p:sldId id="285" r:id="rId3"/>
    <p:sldId id="281" r:id="rId4"/>
    <p:sldId id="287" r:id="rId5"/>
    <p:sldId id="309" r:id="rId6"/>
    <p:sldId id="258" r:id="rId7"/>
    <p:sldId id="282" r:id="rId8"/>
    <p:sldId id="260" r:id="rId9"/>
    <p:sldId id="288" r:id="rId10"/>
    <p:sldId id="289" r:id="rId11"/>
    <p:sldId id="293" r:id="rId12"/>
    <p:sldId id="294" r:id="rId13"/>
    <p:sldId id="299" r:id="rId14"/>
    <p:sldId id="301" r:id="rId15"/>
    <p:sldId id="302" r:id="rId16"/>
    <p:sldId id="303" r:id="rId17"/>
    <p:sldId id="300" r:id="rId18"/>
    <p:sldId id="295" r:id="rId19"/>
    <p:sldId id="261" r:id="rId20"/>
    <p:sldId id="283" r:id="rId21"/>
    <p:sldId id="262" r:id="rId22"/>
    <p:sldId id="304" r:id="rId23"/>
    <p:sldId id="305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088EE"/>
    <a:srgbClr val="9DC3E6"/>
    <a:srgbClr val="00CC00"/>
    <a:srgbClr val="A3E7FF"/>
    <a:srgbClr val="008000"/>
    <a:srgbClr val="EDE4BC"/>
    <a:srgbClr val="7FB1DE"/>
    <a:srgbClr val="75DBFF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78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AF156-4031-4453-881E-35E178FDCE0E}" type="datetimeFigureOut">
              <a:rPr lang="en-GB" smtClean="0"/>
              <a:t>20/09/2024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AB8B4-E12D-49D5-960C-A372DB30E8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6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7D4FD94-0260-4A8A-B404-5517C3309EA5}" type="slidenum">
              <a:rPr lang="en-US" smtClean="0"/>
              <a:pPr eaLnBrk="1" hangingPunct="1"/>
              <a:t>10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5D48426-FEAD-41DE-94CF-B00F53177E92}" type="slidenum">
              <a:rPr lang="en-US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B195F-C0C5-4615-A8A2-2E82FAC763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5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8.xml"/><Relationship Id="rId3" Type="http://schemas.openxmlformats.org/officeDocument/2006/relationships/image" Target="../media/image14.wmf"/><Relationship Id="rId7" Type="http://schemas.openxmlformats.org/officeDocument/2006/relationships/slide" Target="slide13.xml"/><Relationship Id="rId12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4.xml"/><Relationship Id="rId5" Type="http://schemas.openxmlformats.org/officeDocument/2006/relationships/image" Target="../media/image16.gif"/><Relationship Id="rId10" Type="http://schemas.openxmlformats.org/officeDocument/2006/relationships/slide" Target="slide16.xml"/><Relationship Id="rId4" Type="http://schemas.openxmlformats.org/officeDocument/2006/relationships/image" Target="../media/image15.png"/><Relationship Id="rId9" Type="http://schemas.openxmlformats.org/officeDocument/2006/relationships/slide" Target="slide17.xml"/><Relationship Id="rId1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Program%20Files\mtd2002\DATA\MEDIA\MM\T0000029.AVI" TargetMode="External"/><Relationship Id="rId6" Type="http://schemas.openxmlformats.org/officeDocument/2006/relationships/image" Target="../media/image20.gif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ongHung\&#160;\GIAO%20AN%208\GADT8_Bai%2012_Tiet%2073\Spleeping%20child%20(MLTR)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BlueBirds-bab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9" descr="3d 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6400" y="1066801"/>
            <a:ext cx="990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52600" y="2590801"/>
            <a:ext cx="891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4800" b="1" dirty="0">
                <a:solidFill>
                  <a:srgbClr val="CC3300"/>
                </a:solidFill>
                <a:latin typeface="Times New Roman" pitchFamily="18" charset="0"/>
              </a:rPr>
              <a:t>WELCOME TO OUR CLASS</a:t>
            </a:r>
            <a:endParaRPr lang="vi-VN" altLang="vi-VN" sz="4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67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WordArt 4"/>
          <p:cNvSpPr>
            <a:spLocks noChangeArrowheads="1" noChangeShapeType="1" noTextEdit="1"/>
          </p:cNvSpPr>
          <p:nvPr/>
        </p:nvSpPr>
        <p:spPr bwMode="auto">
          <a:xfrm>
            <a:off x="2438400" y="457200"/>
            <a:ext cx="71628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Lucky star !</a:t>
            </a:r>
          </a:p>
        </p:txBody>
      </p:sp>
      <p:pic>
        <p:nvPicPr>
          <p:cNvPr id="74755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8800" y="4826000"/>
            <a:ext cx="297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36000" y="939800"/>
            <a:ext cx="297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7" descr="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30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8" descr="Hoa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945188"/>
            <a:ext cx="28797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9" descr="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2590800"/>
            <a:ext cx="330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AutoShape 10"/>
          <p:cNvSpPr>
            <a:spLocks noChangeArrowheads="1"/>
          </p:cNvSpPr>
          <p:nvPr/>
        </p:nvSpPr>
        <p:spPr bwMode="auto">
          <a:xfrm rot="-840598">
            <a:off x="2529950" y="2247901"/>
            <a:ext cx="1657133" cy="1676400"/>
          </a:xfrm>
          <a:prstGeom prst="star5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443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2000" y="2133600"/>
            <a:ext cx="1955800" cy="1905000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4404360" y="1219200"/>
            <a:ext cx="1767840" cy="1905000"/>
          </a:xfrm>
          <a:prstGeom prst="star5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5223945" y="3086101"/>
            <a:ext cx="2013682" cy="1509713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3172586" y="4262739"/>
            <a:ext cx="1905000" cy="184308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5986462" y="4677698"/>
            <a:ext cx="2133600" cy="1752600"/>
          </a:xfrm>
          <a:prstGeom prst="star5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 rot="957511">
            <a:off x="6454225" y="1274670"/>
            <a:ext cx="1995000" cy="1905000"/>
          </a:xfrm>
          <a:prstGeom prst="star5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8120062" y="4687117"/>
            <a:ext cx="1524000" cy="1386682"/>
          </a:xfrm>
          <a:prstGeom prst="star5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8450" name="Text Box 1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096578" y="2728914"/>
            <a:ext cx="523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8452" name="Text Box 2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8596313" y="4957356"/>
            <a:ext cx="523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18453" name="Text Box 21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6824663" y="5184281"/>
            <a:ext cx="523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8454" name="Text Box 2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120188" y="2835117"/>
            <a:ext cx="523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8455" name="Text Box 23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6019801" y="3476108"/>
            <a:ext cx="523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18456" name="Text Box 24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086601" y="1905001"/>
            <a:ext cx="523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8457" name="Text Box 25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3888025" y="4772325"/>
            <a:ext cx="523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8458" name="Text Box 26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4998721" y="1828801"/>
            <a:ext cx="523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18460" name="AutoShape 2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9728200" y="6187411"/>
            <a:ext cx="609600" cy="485775"/>
          </a:xfrm>
          <a:prstGeom prst="rightArrow">
            <a:avLst>
              <a:gd name="adj1" fmla="val 50000"/>
              <a:gd name="adj2" fmla="val 3137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1460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</p:childTnLst>
        </p:cTn>
      </p:par>
    </p:tnLst>
    <p:bldLst>
      <p:bldP spid="18450" grpId="0"/>
      <p:bldP spid="18452" grpId="0"/>
      <p:bldP spid="18453" grpId="0"/>
      <p:bldP spid="18454" grpId="0"/>
      <p:bldP spid="18455" grpId="0"/>
      <p:bldP spid="18456" grpId="0"/>
      <p:bldP spid="18457" grpId="0"/>
      <p:bldP spid="184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9876430" y="6005016"/>
            <a:ext cx="464024" cy="382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909797" y="305240"/>
            <a:ext cx="732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/>
              <a:t>Which school is a boarding school?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B4C03A-86F6-4BAB-82E7-B123582EEF97}"/>
              </a:ext>
            </a:extLst>
          </p:cNvPr>
          <p:cNvSpPr txBox="1"/>
          <p:nvPr/>
        </p:nvSpPr>
        <p:spPr>
          <a:xfrm>
            <a:off x="2114513" y="970884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Sunrise.</a:t>
            </a:r>
          </a:p>
        </p:txBody>
      </p:sp>
    </p:spTree>
    <p:extLst>
      <p:ext uri="{BB962C8B-B14F-4D97-AF65-F5344CB8AC3E}">
        <p14:creationId xmlns:p14="http://schemas.microsoft.com/office/powerpoint/2010/main" val="17509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9799" y="505092"/>
            <a:ext cx="650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Where is An Son School?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0473C-1577-4654-B5EE-DF0D1E638A82}"/>
              </a:ext>
            </a:extLst>
          </p:cNvPr>
          <p:cNvSpPr txBox="1"/>
          <p:nvPr/>
        </p:nvSpPr>
        <p:spPr>
          <a:xfrm>
            <a:off x="2250993" y="1094867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It is in Bac </a:t>
            </a:r>
            <a:r>
              <a:rPr lang="en-US" sz="2400" b="1" dirty="0" err="1">
                <a:solidFill>
                  <a:srgbClr val="00B050"/>
                </a:solidFill>
              </a:rPr>
              <a:t>Giang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9876430" y="6005016"/>
            <a:ext cx="464024" cy="382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2819400"/>
            <a:ext cx="27749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320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5715000" y="1066800"/>
            <a:ext cx="3733800" cy="1905000"/>
          </a:xfrm>
          <a:prstGeom prst="cloudCallout">
            <a:avLst>
              <a:gd name="adj1" fmla="val -34565"/>
              <a:gd name="adj2" fmla="val 50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Lucky  Number</a:t>
            </a: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2362200" y="685800"/>
            <a:ext cx="3200400" cy="1752600"/>
          </a:xfrm>
          <a:prstGeom prst="cloudCallout">
            <a:avLst>
              <a:gd name="adj1" fmla="val 13639"/>
              <a:gd name="adj2" fmla="val 63769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Lucky  Number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9876430" y="6005016"/>
            <a:ext cx="464024" cy="382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4996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885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8852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uild="allAtOnce" animBg="1"/>
      <p:bldP spid="78853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2819400"/>
            <a:ext cx="27749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320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5715000" y="1066800"/>
            <a:ext cx="3733800" cy="1905000"/>
          </a:xfrm>
          <a:prstGeom prst="cloudCallout">
            <a:avLst>
              <a:gd name="adj1" fmla="val -34565"/>
              <a:gd name="adj2" fmla="val 50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Lucky  Number</a:t>
            </a: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2362200" y="685800"/>
            <a:ext cx="3200400" cy="1752600"/>
          </a:xfrm>
          <a:prstGeom prst="cloudCallout">
            <a:avLst>
              <a:gd name="adj1" fmla="val 13639"/>
              <a:gd name="adj2" fmla="val 63769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Lucky  Number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9876430" y="6005016"/>
            <a:ext cx="464024" cy="382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489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885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8852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uild="allAtOnce" animBg="1"/>
      <p:bldP spid="7885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2819400"/>
            <a:ext cx="27749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320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5715000" y="1066800"/>
            <a:ext cx="3733800" cy="1905000"/>
          </a:xfrm>
          <a:prstGeom prst="cloudCallout">
            <a:avLst>
              <a:gd name="adj1" fmla="val -34565"/>
              <a:gd name="adj2" fmla="val 50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Lucky  Number</a:t>
            </a: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2362200" y="685800"/>
            <a:ext cx="3200400" cy="1752600"/>
          </a:xfrm>
          <a:prstGeom prst="cloudCallout">
            <a:avLst>
              <a:gd name="adj1" fmla="val 13639"/>
              <a:gd name="adj2" fmla="val 63769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Lucky  Number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9876430" y="6005016"/>
            <a:ext cx="464024" cy="382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489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885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8852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uild="allAtOnce" animBg="1"/>
      <p:bldP spid="78853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2819400"/>
            <a:ext cx="27749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320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5715000" y="1066800"/>
            <a:ext cx="3733800" cy="1905000"/>
          </a:xfrm>
          <a:prstGeom prst="cloudCallout">
            <a:avLst>
              <a:gd name="adj1" fmla="val -34565"/>
              <a:gd name="adj2" fmla="val 50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Lucky  Number</a:t>
            </a: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2362200" y="685800"/>
            <a:ext cx="3200400" cy="1752600"/>
          </a:xfrm>
          <a:prstGeom prst="cloudCallout">
            <a:avLst>
              <a:gd name="adj1" fmla="val 13639"/>
              <a:gd name="adj2" fmla="val 63769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Lucky  Number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9876430" y="6005016"/>
            <a:ext cx="464024" cy="382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489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885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8852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uild="allAtOnce" animBg="1"/>
      <p:bldP spid="78853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264" y="392345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/>
              <a:t>Is there a school garden in An Son School?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0F641-2208-4262-8D09-0EFA846F6F93}"/>
              </a:ext>
            </a:extLst>
          </p:cNvPr>
          <p:cNvSpPr txBox="1"/>
          <p:nvPr/>
        </p:nvSpPr>
        <p:spPr>
          <a:xfrm>
            <a:off x="2128163" y="982917"/>
            <a:ext cx="215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Yes. There is.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9876430" y="6005016"/>
            <a:ext cx="464024" cy="382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3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2377" y="240855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/>
              <a:t>What do Dream School students do in the afternoon?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1F83A-2806-457E-9B13-1C57681BBAE9}"/>
              </a:ext>
            </a:extLst>
          </p:cNvPr>
          <p:cNvSpPr txBox="1"/>
          <p:nvPr/>
        </p:nvSpPr>
        <p:spPr>
          <a:xfrm>
            <a:off x="2059923" y="949115"/>
            <a:ext cx="5307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   They join many interesting clubs.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9876430" y="6005016"/>
            <a:ext cx="464024" cy="382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9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2197" y="184761"/>
            <a:ext cx="7663950" cy="492443"/>
          </a:xfrm>
          <a:prstGeom prst="rect">
            <a:avLst/>
          </a:prstGeom>
          <a:solidFill>
            <a:srgbClr val="0088EE">
              <a:alpha val="6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72197" y="143561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47027" y="1383413"/>
            <a:ext cx="732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school is a boarding school?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72197" y="258268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47028" y="2552257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 is An Son School?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72197" y="37856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47028" y="3776990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 there a school garden in An Son School?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72197" y="49579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47028" y="494933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Dream School students do in the afternoon?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B4C03A-86F6-4BAB-82E7-B123582EEF97}"/>
              </a:ext>
            </a:extLst>
          </p:cNvPr>
          <p:cNvSpPr txBox="1"/>
          <p:nvPr/>
        </p:nvSpPr>
        <p:spPr>
          <a:xfrm>
            <a:off x="2947027" y="1926227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Sunrise.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90473C-1577-4654-B5EE-DF0D1E638A82}"/>
              </a:ext>
            </a:extLst>
          </p:cNvPr>
          <p:cNvSpPr txBox="1"/>
          <p:nvPr/>
        </p:nvSpPr>
        <p:spPr>
          <a:xfrm>
            <a:off x="2947028" y="3142031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It is in Bac </a:t>
            </a:r>
            <a:r>
              <a:rPr lang="en-US" sz="2400" b="1" dirty="0" err="1">
                <a:solidFill>
                  <a:srgbClr val="00B050"/>
                </a:solidFill>
              </a:rPr>
              <a:t>Giang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D0F641-2208-4262-8D09-0EFA846F6F93}"/>
              </a:ext>
            </a:extLst>
          </p:cNvPr>
          <p:cNvSpPr txBox="1"/>
          <p:nvPr/>
        </p:nvSpPr>
        <p:spPr>
          <a:xfrm>
            <a:off x="2947028" y="4367561"/>
            <a:ext cx="215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Yes. There is.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B1F83A-2806-457E-9B13-1C57681BBAE9}"/>
              </a:ext>
            </a:extLst>
          </p:cNvPr>
          <p:cNvSpPr txBox="1"/>
          <p:nvPr/>
        </p:nvSpPr>
        <p:spPr>
          <a:xfrm>
            <a:off x="2947028" y="5548411"/>
            <a:ext cx="502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They join many interesting clubs.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68" y="416861"/>
            <a:ext cx="8548668" cy="766481"/>
          </a:xfrm>
          <a:solidFill>
            <a:srgbClr val="0088EE">
              <a:alpha val="38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* Warm up: Chatting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069" y="1358153"/>
            <a:ext cx="8643649" cy="4818810"/>
          </a:xfrm>
          <a:solidFill>
            <a:srgbClr val="92D050">
              <a:alpha val="53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US" b="1" dirty="0"/>
              <a:t>What’s the name of your school?</a:t>
            </a:r>
          </a:p>
          <a:p>
            <a:pPr marL="514350" indent="-514350">
              <a:buAutoNum type="arabicPeriod"/>
            </a:pPr>
            <a:r>
              <a:rPr lang="en-US" b="1" dirty="0"/>
              <a:t>Is </a:t>
            </a:r>
            <a:r>
              <a:rPr lang="en-US" b="1"/>
              <a:t>your school </a:t>
            </a:r>
            <a:r>
              <a:rPr lang="en-US" b="1" dirty="0"/>
              <a:t>big or small?</a:t>
            </a:r>
          </a:p>
          <a:p>
            <a:pPr marL="514350" indent="-514350">
              <a:buAutoNum type="arabicPeriod"/>
            </a:pPr>
            <a:r>
              <a:rPr lang="en-US" b="1" dirty="0"/>
              <a:t>How many students and teachers are there?</a:t>
            </a:r>
          </a:p>
          <a:p>
            <a:pPr marL="514350" indent="-514350">
              <a:buAutoNum type="arabicPeriod"/>
            </a:pPr>
            <a:r>
              <a:rPr lang="en-US" b="1" dirty="0"/>
              <a:t>Do you like your new school? Why or why not</a:t>
            </a:r>
            <a:r>
              <a:rPr lang="en-US" dirty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6213" y="3213848"/>
            <a:ext cx="4921623" cy="283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7588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66799" y="286394"/>
            <a:ext cx="5151978" cy="1460638"/>
            <a:chOff x="932396" y="-620089"/>
            <a:chExt cx="4861268" cy="14606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564" y="-620089"/>
              <a:ext cx="4176100" cy="7527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32396" y="132663"/>
              <a:ext cx="3557176" cy="707886"/>
            </a:xfrm>
            <a:prstGeom prst="rect">
              <a:avLst/>
            </a:prstGeom>
            <a:solidFill>
              <a:srgbClr val="0088EE">
                <a:alpha val="34000"/>
              </a:srgb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II. </a:t>
              </a:r>
              <a:r>
                <a:rPr lang="en-US" sz="4000" b="1" u="sng" dirty="0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389203" y="99969"/>
            <a:ext cx="7915726" cy="892552"/>
          </a:xfrm>
          <a:prstGeom prst="rect">
            <a:avLst/>
          </a:prstGeom>
          <a:solidFill>
            <a:srgbClr val="0FB7BD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school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would you like to go to? Why or Why not? Complete the table.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09393"/>
              </p:ext>
            </p:extLst>
          </p:nvPr>
        </p:nvGraphicFramePr>
        <p:xfrm>
          <a:off x="1813611" y="1397000"/>
          <a:ext cx="8564778" cy="201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4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4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1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Name</a:t>
                      </a:r>
                      <a:r>
                        <a:rPr lang="en-US" sz="2400" baseline="0" dirty="0"/>
                        <a:t> of school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FB7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Reasons you like it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FB7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Reason you don’t like it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FB7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74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Sunrise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An Son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-Dream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2971" y="3363686"/>
            <a:ext cx="781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Then discuss your choice with a friend.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1404" y="4175650"/>
            <a:ext cx="14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9203" y="4637314"/>
            <a:ext cx="6804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Which school would you like to go to?</a:t>
            </a:r>
          </a:p>
          <a:p>
            <a:r>
              <a:rPr lang="en-US" sz="2400" b="1" i="1" dirty="0"/>
              <a:t>B: </a:t>
            </a:r>
            <a:r>
              <a:rPr lang="en-US" sz="2400" dirty="0"/>
              <a:t> I’d like to go to Sunrise School.</a:t>
            </a:r>
          </a:p>
          <a:p>
            <a:r>
              <a:rPr lang="en-US" sz="2400" b="1" i="1" dirty="0"/>
              <a:t>A: </a:t>
            </a:r>
            <a:r>
              <a:rPr lang="en-US" sz="2400" dirty="0"/>
              <a:t>Why?</a:t>
            </a:r>
          </a:p>
          <a:p>
            <a:r>
              <a:rPr lang="en-US" sz="2400" b="1" i="1" dirty="0"/>
              <a:t>B: </a:t>
            </a:r>
            <a:r>
              <a:rPr lang="en-US" sz="2400" dirty="0"/>
              <a:t>Because students study and live there. 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039170"/>
              </p:ext>
            </p:extLst>
          </p:nvPr>
        </p:nvGraphicFramePr>
        <p:xfrm>
          <a:off x="1756012" y="313093"/>
          <a:ext cx="8557147" cy="4770120"/>
        </p:xfrm>
        <a:graphic>
          <a:graphicData uri="http://schemas.openxmlformats.org/drawingml/2006/table">
            <a:tbl>
              <a:tblPr/>
              <a:tblGrid>
                <a:gridCol w="2685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5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699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 of school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Reasons you like it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Reasons you don't like it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99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Sunrise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 is a boarding school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Not have school</a:t>
                      </a:r>
                      <a:r>
                        <a:rPr lang="en-GB" sz="24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garden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808">
                <a:tc>
                  <a:txBody>
                    <a:bodyPr/>
                    <a:lstStyle/>
                    <a:p>
                      <a:pPr fontAlgn="t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  <a:r>
                        <a:rPr lang="en-GB" sz="24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Son</a:t>
                      </a: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 has school garden. It has mountains and green fields.</a:t>
                      </a:r>
                    </a:p>
                    <a:p>
                      <a:pPr fontAlgn="t"/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It's small</a:t>
                      </a:r>
                    </a:p>
                    <a:p>
                      <a:pPr fontAlgn="t"/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4925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Dream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r>
                        <a:rPr lang="en-GB" sz="24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is </a:t>
                      </a: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modern and</a:t>
                      </a:r>
                      <a:r>
                        <a:rPr lang="en-GB" sz="24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it has many interesting clubs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t"/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It is expensive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973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0088EE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3555" name="Picture 2" descr="hinh nen dong ve ngon nen tinh ye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88913"/>
            <a:ext cx="14001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3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1"/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8913" y="4973638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4724400" y="2590801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 dirty="0">
                <a:latin typeface="VNI-Revue" pitchFamily="2" charset="0"/>
                <a:cs typeface="Arial" pitchFamily="34" charset="0"/>
              </a:rPr>
              <a:t>+</a:t>
            </a:r>
            <a:endParaRPr lang="en-US" sz="2000" dirty="0">
              <a:solidFill>
                <a:srgbClr val="FF0000"/>
              </a:solidFill>
              <a:latin typeface="VNI-Revue" pitchFamily="2" charset="0"/>
              <a:cs typeface="Arial" pitchFamily="34" charset="0"/>
            </a:endParaRPr>
          </a:p>
        </p:txBody>
      </p:sp>
      <p:sp>
        <p:nvSpPr>
          <p:cNvPr id="171016" name="AutoShape 8"/>
          <p:cNvSpPr>
            <a:spLocks noChangeArrowheads="1"/>
          </p:cNvSpPr>
          <p:nvPr/>
        </p:nvSpPr>
        <p:spPr bwMode="auto">
          <a:xfrm>
            <a:off x="1703388" y="188913"/>
            <a:ext cx="1676400" cy="16764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dirty="0"/>
          </a:p>
        </p:txBody>
      </p:sp>
      <p:sp>
        <p:nvSpPr>
          <p:cNvPr id="23559" name="WordArt 9"/>
          <p:cNvSpPr>
            <a:spLocks noChangeArrowheads="1" noChangeShapeType="1" noTextEdit="1"/>
          </p:cNvSpPr>
          <p:nvPr/>
        </p:nvSpPr>
        <p:spPr bwMode="auto">
          <a:xfrm>
            <a:off x="4367214" y="617538"/>
            <a:ext cx="4987925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HOMEWORK </a:t>
            </a: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3124200" y="2743200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Verdana" pitchFamily="34" charset="0"/>
            </a:endParaRP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2351088" y="2295526"/>
            <a:ext cx="8208962" cy="2400657"/>
          </a:xfrm>
          <a:prstGeom prst="rect">
            <a:avLst/>
          </a:prstGeom>
          <a:noFill/>
          <a:ln w="9525">
            <a:solidFill>
              <a:schemeClr val="tx1">
                <a:alpha val="33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530225" algn="l"/>
              </a:tabLst>
              <a:defRPr/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Learn the new words by heart.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  <a:defRPr/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	</a:t>
            </a:r>
            <a:r>
              <a:rPr lang="en-US" sz="30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Read the passages again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  <a:defRPr/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for the next lesson: 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  <a:defRPr/>
            </a:pPr>
            <a:r>
              <a:rPr lang="en-US" sz="3000" b="1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Unit 1-Skills 2.</a:t>
            </a:r>
            <a:endParaRPr lang="en-US" sz="3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4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3"/>
                </p:tgtEl>
              </p:cMediaNode>
            </p:video>
          </p:childTnLst>
        </p:cTn>
      </p:par>
    </p:tnLst>
    <p:bldLst>
      <p:bldP spid="1710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B7BD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REW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6" y="914401"/>
            <a:ext cx="13430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IREWRK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00051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8991600" y="9906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6019800" y="1371600"/>
            <a:ext cx="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3352800" y="16764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2362200" y="3733800"/>
            <a:ext cx="7162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Goodbye</a:t>
            </a:r>
          </a:p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See you again!!!</a:t>
            </a:r>
          </a:p>
        </p:txBody>
      </p:sp>
      <p:pic>
        <p:nvPicPr>
          <p:cNvPr id="10249" name="Spleeping child (MLTR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00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7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0963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</p:childTnLst>
        </p:cTn>
      </p:par>
    </p:tnLst>
    <p:bldLst>
      <p:bldP spid="10245" grpId="0" animBg="1"/>
      <p:bldP spid="10246" grpId="0" animBg="1"/>
      <p:bldP spid="102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429086" y="2279774"/>
            <a:ext cx="5137882" cy="1715732"/>
            <a:chOff x="626470" y="1828145"/>
            <a:chExt cx="5137882" cy="1715732"/>
          </a:xfrm>
        </p:grpSpPr>
        <p:grpSp>
          <p:nvGrpSpPr>
            <p:cNvPr id="12" name="Group 11"/>
            <p:cNvGrpSpPr/>
            <p:nvPr/>
          </p:nvGrpSpPr>
          <p:grpSpPr>
            <a:xfrm>
              <a:off x="626470" y="1828145"/>
              <a:ext cx="5137882" cy="853818"/>
              <a:chOff x="632574" y="1828145"/>
              <a:chExt cx="5137882" cy="85381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4356" y="1929211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574" y="182814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26470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I. Reading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418526" y="1756554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5: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72193" y="147918"/>
            <a:ext cx="8451669" cy="1230750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873624" y="1055594"/>
            <a:ext cx="8256494" cy="5659418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en-US" b="1" dirty="0">
              <a:solidFill>
                <a:srgbClr val="CC33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b="1" dirty="0">
              <a:solidFill>
                <a:srgbClr val="CC3300"/>
              </a:solidFill>
            </a:endParaRPr>
          </a:p>
          <a:p>
            <a:pPr eaLnBrk="1" hangingPunct="1">
              <a:buFontTx/>
              <a:buChar char="-"/>
            </a:pPr>
            <a:r>
              <a:rPr lang="en-US" b="1"/>
              <a:t> </a:t>
            </a:r>
            <a:r>
              <a:rPr lang="en-US" b="1" dirty="0"/>
              <a:t>green field  (n): </a:t>
            </a:r>
            <a:r>
              <a:rPr lang="en-US" b="1" dirty="0" err="1"/>
              <a:t>đồng</a:t>
            </a:r>
            <a:r>
              <a:rPr lang="en-US" b="1" dirty="0"/>
              <a:t> </a:t>
            </a:r>
            <a:r>
              <a:rPr lang="en-US" b="1" dirty="0" err="1"/>
              <a:t>lúa</a:t>
            </a:r>
            <a:endParaRPr lang="en-US" b="1" dirty="0"/>
          </a:p>
          <a:p>
            <a:pPr eaLnBrk="1" hangingPunct="1">
              <a:buFontTx/>
              <a:buChar char="-"/>
            </a:pPr>
            <a:r>
              <a:rPr lang="en-US" b="1"/>
              <a:t> </a:t>
            </a:r>
            <a:r>
              <a:rPr lang="en-US" b="1" dirty="0"/>
              <a:t>mountain (n) : </a:t>
            </a:r>
            <a:r>
              <a:rPr lang="en-US" b="1" dirty="0" err="1"/>
              <a:t>ngọn</a:t>
            </a:r>
            <a:r>
              <a:rPr lang="en-US" b="1" dirty="0"/>
              <a:t> </a:t>
            </a:r>
            <a:r>
              <a:rPr lang="en-US" b="1" dirty="0" err="1"/>
              <a:t>núi</a:t>
            </a:r>
            <a:endParaRPr lang="en-US" b="1" dirty="0"/>
          </a:p>
          <a:p>
            <a:pPr eaLnBrk="1" hangingPunct="1">
              <a:buFontTx/>
              <a:buChar char="-"/>
            </a:pPr>
            <a:r>
              <a:rPr lang="en-US" b="1" dirty="0"/>
              <a:t>Computer room (n) : </a:t>
            </a:r>
            <a:r>
              <a:rPr lang="en-US" b="1" dirty="0" err="1"/>
              <a:t>phòng</a:t>
            </a:r>
            <a:r>
              <a:rPr lang="en-US" b="1" dirty="0"/>
              <a:t> </a:t>
            </a:r>
            <a:r>
              <a:rPr lang="en-US" b="1" dirty="0" err="1"/>
              <a:t>máy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endParaRPr lang="en-US" b="1" dirty="0"/>
          </a:p>
          <a:p>
            <a:pPr eaLnBrk="1" hangingPunct="1">
              <a:buFontTx/>
              <a:buChar char="-"/>
            </a:pPr>
            <a:r>
              <a:rPr lang="en-US" b="1" dirty="0"/>
              <a:t>Join  (v) :  </a:t>
            </a:r>
            <a:r>
              <a:rPr lang="en-US" b="1" dirty="0" err="1"/>
              <a:t>tham</a:t>
            </a:r>
            <a:r>
              <a:rPr lang="en-US" b="1" dirty="0"/>
              <a:t> </a:t>
            </a:r>
            <a:r>
              <a:rPr lang="en-US" b="1" dirty="0" err="1"/>
              <a:t>gia</a:t>
            </a:r>
            <a:endParaRPr lang="en-US" b="1" dirty="0"/>
          </a:p>
          <a:p>
            <a:pPr eaLnBrk="1" hangingPunct="1">
              <a:buFontTx/>
              <a:buChar char="-"/>
            </a:pPr>
            <a:r>
              <a:rPr lang="en-US" b="1" dirty="0"/>
              <a:t>International (</a:t>
            </a:r>
            <a:r>
              <a:rPr lang="en-US" b="1" dirty="0" err="1"/>
              <a:t>adj</a:t>
            </a:r>
            <a:r>
              <a:rPr lang="en-US" b="1" dirty="0"/>
              <a:t>) : </a:t>
            </a:r>
            <a:r>
              <a:rPr lang="en-US" b="1" dirty="0" err="1"/>
              <a:t>quốc</a:t>
            </a:r>
            <a:r>
              <a:rPr lang="en-US" b="1" dirty="0"/>
              <a:t> </a:t>
            </a:r>
            <a:r>
              <a:rPr lang="en-US" b="1" dirty="0" err="1"/>
              <a:t>tế</a:t>
            </a:r>
            <a:endParaRPr lang="en-US" b="1" dirty="0"/>
          </a:p>
          <a:p>
            <a:pPr eaLnBrk="1" hangingPunct="1">
              <a:buFontTx/>
              <a:buChar char="-"/>
            </a:pPr>
            <a:r>
              <a:rPr lang="en-US" b="1" dirty="0"/>
              <a:t>Art club (n) :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lạc</a:t>
            </a:r>
            <a:r>
              <a:rPr lang="en-US" b="1" dirty="0"/>
              <a:t> </a:t>
            </a:r>
            <a:r>
              <a:rPr lang="en-US" b="1" dirty="0" err="1"/>
              <a:t>bộ</a:t>
            </a:r>
            <a:r>
              <a:rPr lang="en-US" b="1" dirty="0"/>
              <a:t> </a:t>
            </a:r>
            <a:r>
              <a:rPr lang="en-US" b="1" dirty="0" err="1"/>
              <a:t>mĩ</a:t>
            </a:r>
            <a:r>
              <a:rPr lang="en-US" b="1" dirty="0"/>
              <a:t> </a:t>
            </a:r>
            <a:r>
              <a:rPr lang="en-US" b="1" dirty="0" err="1"/>
              <a:t>thuật</a:t>
            </a:r>
            <a:endParaRPr lang="en-US" b="1" dirty="0"/>
          </a:p>
          <a:p>
            <a:pPr eaLnBrk="1" hangingPunct="1">
              <a:buFontTx/>
              <a:buChar char="-"/>
            </a:pPr>
            <a:endParaRPr lang="en-US" b="1" dirty="0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530850" y="486886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/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5257800" y="54864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41525" y="1183341"/>
            <a:ext cx="2286000" cy="578224"/>
          </a:xfrm>
          <a:prstGeom prst="round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2400" b="1" dirty="0">
                <a:solidFill>
                  <a:srgbClr val="CC3300"/>
                </a:solidFill>
              </a:rPr>
              <a:t>* </a:t>
            </a:r>
            <a:r>
              <a:rPr lang="en-US" sz="2400" b="1" u="sng" dirty="0">
                <a:solidFill>
                  <a:srgbClr val="CC3300"/>
                </a:solidFill>
              </a:rPr>
              <a:t>Vocabulary</a:t>
            </a:r>
            <a:r>
              <a:rPr lang="en-US" sz="2400" b="1" dirty="0">
                <a:solidFill>
                  <a:srgbClr val="CC3300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0498" y="347708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4B1"/>
                </a:solidFill>
              </a:rPr>
              <a:t>I. </a:t>
            </a:r>
            <a:r>
              <a:rPr lang="en-US" sz="4000" b="1" u="sng" dirty="0">
                <a:solidFill>
                  <a:srgbClr val="0084B1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709925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1919152" y="335302"/>
            <a:ext cx="3505200" cy="560387"/>
          </a:xfrm>
          <a:noFill/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words: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098869" y="394057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5098869" y="1425388"/>
            <a:ext cx="2133600" cy="157179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700" b="1" dirty="0">
                <a:solidFill>
                  <a:prstClr val="black"/>
                </a:solidFill>
              </a:rPr>
              <a:t> green field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2965269" y="4676271"/>
            <a:ext cx="2133600" cy="1677784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/>
              <a:t>Art club</a:t>
            </a: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5098869" y="3199900"/>
            <a:ext cx="2133600" cy="1530223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</a:rPr>
              <a:t>Join</a:t>
            </a: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2330824" y="2257234"/>
            <a:ext cx="2378336" cy="1707776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/>
              <a:t>International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464259" y="4770463"/>
            <a:ext cx="2133600" cy="15835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700" b="1" dirty="0">
                <a:solidFill>
                  <a:prstClr val="black"/>
                </a:solidFill>
              </a:rPr>
              <a:t>mountain 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7689669" y="2581835"/>
            <a:ext cx="2427003" cy="172022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/>
              <a:t>Computer </a:t>
            </a:r>
          </a:p>
          <a:p>
            <a:pPr algn="ctr"/>
            <a:r>
              <a:rPr lang="en-US" sz="2800" b="1" dirty="0"/>
              <a:t>room</a:t>
            </a:r>
            <a:endParaRPr lang="en-US" sz="28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209310"/>
            <a:ext cx="627229" cy="68150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2" name="TextBox 11"/>
          <p:cNvSpPr txBox="1"/>
          <p:nvPr/>
        </p:nvSpPr>
        <p:spPr>
          <a:xfrm>
            <a:off x="2351313" y="143136"/>
            <a:ext cx="8012800" cy="830997"/>
          </a:xfrm>
          <a:prstGeom prst="rect">
            <a:avLst/>
          </a:prstGeom>
          <a:solidFill>
            <a:srgbClr val="0088EE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quickly read the passages. Match 1-3 with A-C.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86990" y="1175658"/>
            <a:ext cx="8109857" cy="1796143"/>
          </a:xfrm>
          <a:prstGeom prst="roundRect">
            <a:avLst>
              <a:gd name="adj" fmla="val 1718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97" y="1175658"/>
            <a:ext cx="2846430" cy="1796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1767" y="1412008"/>
            <a:ext cx="58850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Sunrise</a:t>
            </a:r>
            <a:r>
              <a:rPr lang="en-US" sz="2000" dirty="0"/>
              <a:t> is a boarding school in Sydney. Students study and live there. About 1,200 boys and girls go to Sunrise. It has students from all over Australia. They study subjects like </a:t>
            </a:r>
            <a:r>
              <a:rPr lang="en-US" sz="2000" dirty="0" err="1"/>
              <a:t>maths</a:t>
            </a:r>
            <a:r>
              <a:rPr lang="en-US" sz="2000" dirty="0"/>
              <a:t>, science and English.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06488" y="3113312"/>
            <a:ext cx="8109857" cy="1796143"/>
          </a:xfrm>
          <a:prstGeom prst="roundRect">
            <a:avLst>
              <a:gd name="adj" fmla="val 1718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13" y="3064537"/>
            <a:ext cx="2740269" cy="17961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08180" y="3113311"/>
            <a:ext cx="58850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An Son </a:t>
            </a:r>
            <a:r>
              <a:rPr lang="en-US" sz="2000" dirty="0"/>
              <a:t>is a lower secondary school in </a:t>
            </a:r>
            <a:r>
              <a:rPr lang="en-US" sz="2000" dirty="0" err="1"/>
              <a:t>Bac</a:t>
            </a:r>
            <a:r>
              <a:rPr lang="en-US" sz="2000" dirty="0"/>
              <a:t> </a:t>
            </a:r>
            <a:r>
              <a:rPr lang="en-US" sz="2000" dirty="0" err="1"/>
              <a:t>Giang</a:t>
            </a:r>
            <a:r>
              <a:rPr lang="en-US" sz="2000" dirty="0"/>
              <a:t>. It has only 8 classes. There are mountains and green fields around the school. There is a computer room and a library. There is also a school garden and a playground.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73630" y="5002191"/>
            <a:ext cx="8109857" cy="1796143"/>
          </a:xfrm>
          <a:prstGeom prst="roundRect">
            <a:avLst>
              <a:gd name="adj" fmla="val 1718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96" y="5002191"/>
            <a:ext cx="2758633" cy="1796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24012" y="5124034"/>
            <a:ext cx="5094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Dream </a:t>
            </a:r>
            <a:r>
              <a:rPr lang="en-US" sz="2000" dirty="0"/>
              <a:t>is an international school. Here students learn English with English-speaking teachers. In the afternoon, they join many interesting clubs. They play sports and games. Some students do paintings in the art club. 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77104"/>
              </p:ext>
            </p:extLst>
          </p:nvPr>
        </p:nvGraphicFramePr>
        <p:xfrm>
          <a:off x="5472545" y="1439054"/>
          <a:ext cx="4756727" cy="10438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3819">
                <a:tc>
                  <a:txBody>
                    <a:bodyPr/>
                    <a:lstStyle/>
                    <a:p>
                      <a:pPr indent="182880"/>
                      <a:r>
                        <a:rPr lang="en-US" sz="2800" b="1" dirty="0">
                          <a:solidFill>
                            <a:srgbClr val="0088EE"/>
                          </a:solidFill>
                        </a:rPr>
                        <a:t>A.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 school in Bac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Giang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70897CE-55C7-4F72-8107-275264082212}"/>
              </a:ext>
            </a:extLst>
          </p:cNvPr>
          <p:cNvSpPr/>
          <p:nvPr/>
        </p:nvSpPr>
        <p:spPr>
          <a:xfrm>
            <a:off x="2064328" y="1439053"/>
            <a:ext cx="2475346" cy="1043818"/>
          </a:xfrm>
          <a:prstGeom prst="rect">
            <a:avLst/>
          </a:prstGeom>
          <a:solidFill>
            <a:srgbClr val="9DC3E6"/>
          </a:solidFill>
          <a:ln w="28575">
            <a:solidFill>
              <a:srgbClr val="7FB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8EE"/>
                </a:solidFill>
              </a:rPr>
              <a:t>1.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Sunrise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F82E8C-DB2E-4F0B-B62C-BB1D968BF7BE}"/>
              </a:ext>
            </a:extLst>
          </p:cNvPr>
          <p:cNvSpPr/>
          <p:nvPr/>
        </p:nvSpPr>
        <p:spPr>
          <a:xfrm>
            <a:off x="2064328" y="2948820"/>
            <a:ext cx="2475346" cy="1043818"/>
          </a:xfrm>
          <a:prstGeom prst="rect">
            <a:avLst/>
          </a:prstGeom>
          <a:solidFill>
            <a:srgbClr val="9DC3E6"/>
          </a:solidFill>
          <a:ln w="28575">
            <a:solidFill>
              <a:srgbClr val="7FB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8EE"/>
                </a:solidFill>
              </a:rPr>
              <a:t>2.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An 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D4B324-D034-435E-BD47-896409BD987A}"/>
              </a:ext>
            </a:extLst>
          </p:cNvPr>
          <p:cNvSpPr/>
          <p:nvPr/>
        </p:nvSpPr>
        <p:spPr>
          <a:xfrm>
            <a:off x="2064328" y="4463363"/>
            <a:ext cx="2475346" cy="1043818"/>
          </a:xfrm>
          <a:prstGeom prst="rect">
            <a:avLst/>
          </a:prstGeom>
          <a:solidFill>
            <a:srgbClr val="9DC3E6"/>
          </a:solidFill>
          <a:ln w="28575">
            <a:solidFill>
              <a:srgbClr val="7FB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8EE"/>
                </a:solidFill>
              </a:rPr>
              <a:t>3.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Dream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6ADE2B-C430-438B-B4B0-8B958D624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319757"/>
              </p:ext>
            </p:extLst>
          </p:nvPr>
        </p:nvGraphicFramePr>
        <p:xfrm>
          <a:off x="5472546" y="2948820"/>
          <a:ext cx="4756727" cy="10438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3819">
                <a:tc>
                  <a:txBody>
                    <a:bodyPr/>
                    <a:lstStyle/>
                    <a:p>
                      <a:pPr indent="182880"/>
                      <a:r>
                        <a:rPr lang="en-US" sz="2800" b="1" dirty="0">
                          <a:solidFill>
                            <a:srgbClr val="0088EE"/>
                          </a:solidFill>
                        </a:rPr>
                        <a:t>B.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an international school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368DF2F-338E-4ED2-9F15-2AD9EE6F9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64473"/>
              </p:ext>
            </p:extLst>
          </p:nvPr>
        </p:nvGraphicFramePr>
        <p:xfrm>
          <a:off x="5472546" y="4463364"/>
          <a:ext cx="4756727" cy="10438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3819">
                <a:tc>
                  <a:txBody>
                    <a:bodyPr/>
                    <a:lstStyle/>
                    <a:p>
                      <a:pPr indent="182880"/>
                      <a:r>
                        <a:rPr lang="en-US" sz="2800" b="1" dirty="0">
                          <a:solidFill>
                            <a:srgbClr val="0088EE"/>
                          </a:solidFill>
                        </a:rPr>
                        <a:t>C.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 boarding school in Sydney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AD49AFD-0AF4-42C8-9486-F20246CF4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64850"/>
              </p:ext>
            </p:extLst>
          </p:nvPr>
        </p:nvGraphicFramePr>
        <p:xfrm>
          <a:off x="5472545" y="2953598"/>
          <a:ext cx="4756727" cy="10438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3819">
                <a:tc>
                  <a:txBody>
                    <a:bodyPr/>
                    <a:lstStyle/>
                    <a:p>
                      <a:pPr indent="182880"/>
                      <a:r>
                        <a:rPr lang="en-US" sz="2800" b="1" dirty="0">
                          <a:solidFill>
                            <a:srgbClr val="0088EE"/>
                          </a:solidFill>
                        </a:rPr>
                        <a:t>A.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 school in Bac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Giang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99C2FA7-A52D-4F50-AD18-D77D9B0B0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89709"/>
              </p:ext>
            </p:extLst>
          </p:nvPr>
        </p:nvGraphicFramePr>
        <p:xfrm>
          <a:off x="5472546" y="4463364"/>
          <a:ext cx="4756727" cy="10438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3819">
                <a:tc>
                  <a:txBody>
                    <a:bodyPr/>
                    <a:lstStyle/>
                    <a:p>
                      <a:pPr indent="182880"/>
                      <a:r>
                        <a:rPr lang="en-US" sz="2800" b="1" dirty="0">
                          <a:solidFill>
                            <a:srgbClr val="0088EE"/>
                          </a:solidFill>
                        </a:rPr>
                        <a:t>B.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an international school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7A656AF-4A8E-47B5-958B-753C0341B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57893"/>
              </p:ext>
            </p:extLst>
          </p:nvPr>
        </p:nvGraphicFramePr>
        <p:xfrm>
          <a:off x="5472545" y="1439055"/>
          <a:ext cx="4756727" cy="10438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3819">
                <a:tc>
                  <a:txBody>
                    <a:bodyPr/>
                    <a:lstStyle/>
                    <a:p>
                      <a:pPr indent="182880"/>
                      <a:r>
                        <a:rPr lang="en-US" sz="2800" b="1" dirty="0">
                          <a:solidFill>
                            <a:srgbClr val="0088EE"/>
                          </a:solidFill>
                        </a:rPr>
                        <a:t>C.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 boarding school in Sydney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B1132D-9F05-40AF-95CA-F2C7CAE4D39D}"/>
              </a:ext>
            </a:extLst>
          </p:cNvPr>
          <p:cNvCxnSpPr>
            <a:stCxn id="3" idx="3"/>
            <a:endCxn id="14" idx="1"/>
          </p:cNvCxnSpPr>
          <p:nvPr/>
        </p:nvCxnSpPr>
        <p:spPr>
          <a:xfrm>
            <a:off x="4539674" y="1960963"/>
            <a:ext cx="93287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9EB45A-AEF3-4B00-99E7-F5CC41DD3A74}"/>
              </a:ext>
            </a:extLst>
          </p:cNvPr>
          <p:cNvCxnSpPr/>
          <p:nvPr/>
        </p:nvCxnSpPr>
        <p:spPr>
          <a:xfrm>
            <a:off x="4539674" y="3470729"/>
            <a:ext cx="93287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0F8A73-237A-4D0A-8869-53BE2FE136E1}"/>
              </a:ext>
            </a:extLst>
          </p:cNvPr>
          <p:cNvCxnSpPr/>
          <p:nvPr/>
        </p:nvCxnSpPr>
        <p:spPr>
          <a:xfrm>
            <a:off x="4539674" y="4953028"/>
            <a:ext cx="93287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5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17 -0.4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1.66667E-6 0.220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1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3.33333E-6 0.22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27555" y="34483"/>
            <a:ext cx="7952186" cy="892552"/>
          </a:xfrm>
          <a:prstGeom prst="rect">
            <a:avLst/>
          </a:prstGeom>
          <a:solidFill>
            <a:srgbClr val="9DC3E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passages again and complete these sentences.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26859" y="16125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01689" y="1560315"/>
            <a:ext cx="732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Students live and study in a                     school. They only go home at weekends.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6812280" y="1906048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126859" y="24400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01690" y="2409621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Sunrise is a school in                 .</a:t>
            </a:r>
          </a:p>
        </p:txBody>
      </p: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5808631" y="275713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26859" y="30988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3996754" y="3437344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126859" y="41581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126859" y="48621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601690" y="486215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Dream School, students learn English with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8284213" y="520931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62497" y="445874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4FADD1F-BEC9-46AC-9DF2-52566326376F}"/>
              </a:ext>
            </a:extLst>
          </p:cNvPr>
          <p:cNvSpPr txBox="1"/>
          <p:nvPr/>
        </p:nvSpPr>
        <p:spPr>
          <a:xfrm>
            <a:off x="6468471" y="1555929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boarding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6D346B-154D-46B1-BBC8-DC1607C08AB2}"/>
              </a:ext>
            </a:extLst>
          </p:cNvPr>
          <p:cNvSpPr txBox="1"/>
          <p:nvPr/>
        </p:nvSpPr>
        <p:spPr>
          <a:xfrm>
            <a:off x="5741087" y="2421414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Sydney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5B48F9-E623-45ED-9A6C-81D25CA0EF62}"/>
              </a:ext>
            </a:extLst>
          </p:cNvPr>
          <p:cNvSpPr txBox="1"/>
          <p:nvPr/>
        </p:nvSpPr>
        <p:spPr>
          <a:xfrm>
            <a:off x="4094975" y="3023336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mountain and green fields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99BD7E-EDC2-46F5-8DF3-B7D9FC022EB6}"/>
              </a:ext>
            </a:extLst>
          </p:cNvPr>
          <p:cNvSpPr txBox="1"/>
          <p:nvPr/>
        </p:nvSpPr>
        <p:spPr>
          <a:xfrm>
            <a:off x="2662674" y="4137376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Dream school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A5414C-B950-444D-A92A-0181D8CDE2CB}"/>
              </a:ext>
            </a:extLst>
          </p:cNvPr>
          <p:cNvSpPr txBox="1"/>
          <p:nvPr/>
        </p:nvSpPr>
        <p:spPr>
          <a:xfrm>
            <a:off x="2685000" y="5365382"/>
            <a:ext cx="369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English speaking teachers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E2ABF7-6F84-47E1-A524-3440B4720580}"/>
              </a:ext>
            </a:extLst>
          </p:cNvPr>
          <p:cNvSpPr txBox="1"/>
          <p:nvPr/>
        </p:nvSpPr>
        <p:spPr>
          <a:xfrm>
            <a:off x="2547513" y="3044982"/>
            <a:ext cx="72870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There </a:t>
            </a:r>
            <a:r>
              <a:rPr lang="en-US" sz="2400"/>
              <a:t>are                   s                                           </a:t>
            </a:r>
            <a:r>
              <a:rPr lang="en-US" sz="2400" dirty="0"/>
              <a:t>around An Son School.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B2B0F6-EDA2-4422-9825-CAA15E0C1E3B}"/>
              </a:ext>
            </a:extLst>
          </p:cNvPr>
          <p:cNvSpPr txBox="1"/>
          <p:nvPr/>
        </p:nvSpPr>
        <p:spPr>
          <a:xfrm>
            <a:off x="9328416" y="4903717"/>
            <a:ext cx="25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5C2D93-15CF-4C20-9A07-0BBD255B4395}"/>
              </a:ext>
            </a:extLst>
          </p:cNvPr>
          <p:cNvSpPr txBox="1"/>
          <p:nvPr/>
        </p:nvSpPr>
        <p:spPr>
          <a:xfrm>
            <a:off x="4926164" y="4137376"/>
            <a:ext cx="465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has an art club.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649" y="726407"/>
            <a:ext cx="4501916" cy="6639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Game : Lucky star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2197" y="184761"/>
            <a:ext cx="7663950" cy="492443"/>
          </a:xfrm>
          <a:prstGeom prst="rect">
            <a:avLst/>
          </a:prstGeom>
          <a:solidFill>
            <a:srgbClr val="0088EE">
              <a:alpha val="44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1676158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1331</TotalTime>
  <Words>726</Words>
  <Application>Microsoft Office PowerPoint</Application>
  <PresentationFormat>Widescreen</PresentationFormat>
  <Paragraphs>135</Paragraphs>
  <Slides>24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.VnArial</vt:lpstr>
      <vt:lpstr>Arial</vt:lpstr>
      <vt:lpstr>Arial Black</vt:lpstr>
      <vt:lpstr>Calibri</vt:lpstr>
      <vt:lpstr>Impact</vt:lpstr>
      <vt:lpstr>Times New Roman</vt:lpstr>
      <vt:lpstr>Verdana</vt:lpstr>
      <vt:lpstr>VNI-Revue</vt:lpstr>
      <vt:lpstr>Clarity</vt:lpstr>
      <vt:lpstr>PowerPoint Presentation</vt:lpstr>
      <vt:lpstr>* Warm up: Chatting</vt:lpstr>
      <vt:lpstr>PowerPoint Presentation</vt:lpstr>
      <vt:lpstr>PowerPoint Presentation</vt:lpstr>
      <vt:lpstr>* Checking words:</vt:lpstr>
      <vt:lpstr>PowerPoint Presentation</vt:lpstr>
      <vt:lpstr>PowerPoint Presentation</vt:lpstr>
      <vt:lpstr>PowerPoint Presentation</vt:lpstr>
      <vt:lpstr>Game : Lucky star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Thịnh Phạm Trường</cp:lastModifiedBy>
  <cp:revision>110</cp:revision>
  <dcterms:created xsi:type="dcterms:W3CDTF">2020-12-09T02:04:09Z</dcterms:created>
  <dcterms:modified xsi:type="dcterms:W3CDTF">2024-09-20T01:36:29Z</dcterms:modified>
</cp:coreProperties>
</file>