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4" r:id="rId2"/>
    <p:sldId id="276" r:id="rId3"/>
    <p:sldId id="275" r:id="rId4"/>
    <p:sldId id="277" r:id="rId5"/>
    <p:sldId id="258" r:id="rId6"/>
    <p:sldId id="260" r:id="rId7"/>
    <p:sldId id="269" r:id="rId8"/>
    <p:sldId id="261" r:id="rId9"/>
    <p:sldId id="272" r:id="rId10"/>
    <p:sldId id="262" r:id="rId11"/>
    <p:sldId id="263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14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9FA3"/>
    <a:srgbClr val="009999"/>
    <a:srgbClr val="B7ECFF"/>
    <a:srgbClr val="338DCD"/>
    <a:srgbClr val="007635"/>
    <a:srgbClr val="009E47"/>
    <a:srgbClr val="00B0F0"/>
    <a:srgbClr val="97E4FF"/>
    <a:srgbClr val="61D6FF"/>
    <a:srgbClr val="00A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8"/>
      </p:cViewPr>
      <p:guideLst>
        <p:guide orient="horz" pos="2184"/>
        <p:guide pos="14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F1FC7-70F6-402D-BECA-107FEE17B52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89326-CA7F-4AC7-A28A-D38F40EC3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5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589326-CA7F-4AC7-A28A-D38F40EC3D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89326-CA7F-4AC7-A28A-D38F40EC3D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8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89326-CA7F-4AC7-A28A-D38F40EC3D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9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89326-CA7F-4AC7-A28A-D38F40EC3D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9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3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1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7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2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5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2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1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6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5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4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3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94195" y="3164643"/>
            <a:ext cx="7003610" cy="3359876"/>
          </a:xfrm>
          <a:prstGeom prst="rect">
            <a:avLst/>
          </a:prstGeom>
          <a:solidFill>
            <a:srgbClr val="FDE1D8"/>
          </a:solidFill>
          <a:ln>
            <a:solidFill>
              <a:srgbClr val="FDE1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300" y="852939"/>
            <a:ext cx="4176100" cy="720507"/>
          </a:xfrm>
          <a:prstGeom prst="rect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550" y="833136"/>
            <a:ext cx="961782" cy="7776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9397" y="1610746"/>
            <a:ext cx="1909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B7BD"/>
                </a:solidFill>
              </a:rPr>
              <a:t>* Grammar</a:t>
            </a:r>
          </a:p>
        </p:txBody>
      </p:sp>
      <p:sp>
        <p:nvSpPr>
          <p:cNvPr id="7" name="Rectangle 6"/>
          <p:cNvSpPr/>
          <p:nvPr/>
        </p:nvSpPr>
        <p:spPr>
          <a:xfrm>
            <a:off x="3710492" y="1626135"/>
            <a:ext cx="31370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/>
              <a:t> + The present simple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483" y="2053592"/>
            <a:ext cx="4097553" cy="104855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328982" y="3080623"/>
            <a:ext cx="58531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We use the present simple to talk about actions or events that often happen, or are fixed.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41915" y="4409801"/>
            <a:ext cx="18179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0070C0"/>
                </a:solidFill>
              </a:rPr>
              <a:t>Example: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55670" y="4902244"/>
            <a:ext cx="5840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/>
              <a:t>We usually </a:t>
            </a:r>
            <a:r>
              <a:rPr lang="en-US" sz="2800" b="1" dirty="0"/>
              <a:t>go</a:t>
            </a:r>
            <a:r>
              <a:rPr lang="en-US" sz="2800" dirty="0"/>
              <a:t> to school by bus.</a:t>
            </a:r>
          </a:p>
          <a:p>
            <a:pPr marL="285750" indent="-285750">
              <a:buFontTx/>
              <a:buChar char="-"/>
            </a:pPr>
            <a:r>
              <a:rPr lang="en-US" sz="2800" dirty="0"/>
              <a:t>I </a:t>
            </a:r>
            <a:r>
              <a:rPr lang="en-US" sz="2800" b="1" dirty="0"/>
              <a:t>don’t like </a:t>
            </a:r>
            <a:r>
              <a:rPr lang="en-US" sz="2800" dirty="0"/>
              <a:t>school lunch very much.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20389" y="42538"/>
            <a:ext cx="8503920" cy="720507"/>
          </a:xfrm>
          <a:prstGeom prst="rect">
            <a:avLst/>
          </a:prstGeom>
          <a:solidFill>
            <a:srgbClr val="338DCD"/>
          </a:solidFill>
          <a:ln>
            <a:solidFill>
              <a:srgbClr val="338DCD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UNIT 1: MY NEW SCHOOL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20390" y="929553"/>
            <a:ext cx="2230482" cy="58477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LESSON 3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4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11802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95" y="113417"/>
            <a:ext cx="587409" cy="6043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38246" y="65908"/>
            <a:ext cx="56142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the correct answer A or B to complete each sentence.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41514" y="1755601"/>
            <a:ext cx="2684640" cy="461665"/>
            <a:chOff x="1230086" y="1785257"/>
            <a:chExt cx="2684640" cy="461665"/>
          </a:xfrm>
        </p:grpSpPr>
        <p:sp>
          <p:nvSpPr>
            <p:cNvPr id="24" name="TextBox 23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70C0"/>
                  </a:solidFill>
                </a:rPr>
                <a:t>A</a:t>
              </a:r>
              <a:r>
                <a:rPr lang="en-US" sz="2400" dirty="0">
                  <a:solidFill>
                    <a:srgbClr val="0088EE"/>
                  </a:solidFill>
                </a:rPr>
                <a:t>.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11085" y="1785257"/>
              <a:ext cx="23036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get up usually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551180" y="1749263"/>
            <a:ext cx="2499351" cy="461665"/>
            <a:chOff x="1230086" y="1785257"/>
            <a:chExt cx="2499351" cy="461665"/>
          </a:xfrm>
        </p:grpSpPr>
        <p:sp>
          <p:nvSpPr>
            <p:cNvPr id="28" name="TextBox 27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611086" y="1785257"/>
              <a:ext cx="21183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usually get up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406835" y="2300324"/>
            <a:ext cx="7111847" cy="461665"/>
            <a:chOff x="363373" y="2525685"/>
            <a:chExt cx="7111847" cy="461665"/>
          </a:xfrm>
        </p:grpSpPr>
        <p:grpSp>
          <p:nvGrpSpPr>
            <p:cNvPr id="36" name="Group 35"/>
            <p:cNvGrpSpPr/>
            <p:nvPr/>
          </p:nvGrpSpPr>
          <p:grpSpPr>
            <a:xfrm>
              <a:off x="363373" y="2525685"/>
              <a:ext cx="7111847" cy="461665"/>
              <a:chOff x="369902" y="2142097"/>
              <a:chExt cx="7111847" cy="461665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369902" y="2142097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2.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76153" y="2142097"/>
                <a:ext cx="67055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My mum           to work late.</a:t>
                </a:r>
              </a:p>
            </p:txBody>
          </p:sp>
        </p:grpSp>
        <p:cxnSp>
          <p:nvCxnSpPr>
            <p:cNvPr id="38" name="Straight Connector 37"/>
            <p:cNvCxnSpPr/>
            <p:nvPr/>
          </p:nvCxnSpPr>
          <p:spPr>
            <a:xfrm>
              <a:off x="2014199" y="2852057"/>
              <a:ext cx="640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352401" y="2778382"/>
            <a:ext cx="2340436" cy="461665"/>
            <a:chOff x="1230086" y="1785257"/>
            <a:chExt cx="2340436" cy="461665"/>
          </a:xfrm>
        </p:grpSpPr>
        <p:sp>
          <p:nvSpPr>
            <p:cNvPr id="42" name="TextBox 41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11086" y="1785257"/>
              <a:ext cx="19594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rarely goes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559343" y="2772044"/>
            <a:ext cx="2319736" cy="461665"/>
            <a:chOff x="1230086" y="1785257"/>
            <a:chExt cx="2319736" cy="461665"/>
          </a:xfrm>
        </p:grpSpPr>
        <p:sp>
          <p:nvSpPr>
            <p:cNvPr id="45" name="TextBox 44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611086" y="1785257"/>
              <a:ext cx="19387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goes rarely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406834" y="3312216"/>
            <a:ext cx="7061016" cy="470318"/>
            <a:chOff x="838203" y="3668444"/>
            <a:chExt cx="7061016" cy="470318"/>
          </a:xfrm>
        </p:grpSpPr>
        <p:grpSp>
          <p:nvGrpSpPr>
            <p:cNvPr id="58" name="Group 57"/>
            <p:cNvGrpSpPr/>
            <p:nvPr/>
          </p:nvGrpSpPr>
          <p:grpSpPr>
            <a:xfrm>
              <a:off x="838203" y="3668444"/>
              <a:ext cx="7061016" cy="470318"/>
              <a:chOff x="363373" y="4026312"/>
              <a:chExt cx="7061016" cy="470318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363373" y="4034965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3.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838203" y="4026312"/>
                <a:ext cx="6586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          at weekends?</a:t>
                </a:r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 flipV="1">
              <a:off x="1378139" y="3984168"/>
              <a:ext cx="640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2319743" y="3856575"/>
            <a:ext cx="3374583" cy="461665"/>
            <a:chOff x="1230086" y="1785257"/>
            <a:chExt cx="3374583" cy="461665"/>
          </a:xfrm>
        </p:grpSpPr>
        <p:sp>
          <p:nvSpPr>
            <p:cNvPr id="64" name="TextBox 63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611086" y="1785257"/>
              <a:ext cx="29935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Do you often travel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555530" y="3850237"/>
            <a:ext cx="3002378" cy="461665"/>
            <a:chOff x="1230086" y="1785257"/>
            <a:chExt cx="3002378" cy="461665"/>
          </a:xfrm>
        </p:grpSpPr>
        <p:sp>
          <p:nvSpPr>
            <p:cNvPr id="67" name="TextBox 66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611085" y="1785257"/>
              <a:ext cx="26213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Often do you travel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417720" y="4453491"/>
            <a:ext cx="6812122" cy="470318"/>
            <a:chOff x="685414" y="6027003"/>
            <a:chExt cx="6812122" cy="470318"/>
          </a:xfrm>
        </p:grpSpPr>
        <p:grpSp>
          <p:nvGrpSpPr>
            <p:cNvPr id="73" name="Group 72"/>
            <p:cNvGrpSpPr/>
            <p:nvPr/>
          </p:nvGrpSpPr>
          <p:grpSpPr>
            <a:xfrm>
              <a:off x="685414" y="6027003"/>
              <a:ext cx="6812122" cy="470318"/>
              <a:chOff x="363373" y="3312302"/>
              <a:chExt cx="6812122" cy="470318"/>
            </a:xfrm>
          </p:grpSpPr>
          <p:sp>
            <p:nvSpPr>
              <p:cNvPr id="75" name="TextBox 74"/>
              <p:cNvSpPr txBox="1"/>
              <p:nvPr/>
            </p:nvSpPr>
            <p:spPr>
              <a:xfrm>
                <a:off x="363373" y="3320955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4.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81053" y="3312302"/>
                <a:ext cx="63944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What kind of music          ?</a:t>
                </a:r>
              </a:p>
            </p:txBody>
          </p:sp>
        </p:grpSp>
        <p:cxnSp>
          <p:nvCxnSpPr>
            <p:cNvPr id="74" name="Straight Connector 73"/>
            <p:cNvCxnSpPr/>
            <p:nvPr/>
          </p:nvCxnSpPr>
          <p:spPr>
            <a:xfrm flipV="1">
              <a:off x="3617210" y="6357257"/>
              <a:ext cx="640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326485" y="4954112"/>
            <a:ext cx="4018906" cy="461665"/>
            <a:chOff x="1230086" y="1785257"/>
            <a:chExt cx="4018906" cy="461665"/>
          </a:xfrm>
        </p:grpSpPr>
        <p:sp>
          <p:nvSpPr>
            <p:cNvPr id="78" name="TextBox 77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11086" y="1785257"/>
              <a:ext cx="36379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Usually does Susan listen to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220815" y="4937150"/>
            <a:ext cx="4153626" cy="461665"/>
            <a:chOff x="1230086" y="1785257"/>
            <a:chExt cx="4153626" cy="461665"/>
          </a:xfrm>
        </p:grpSpPr>
        <p:sp>
          <p:nvSpPr>
            <p:cNvPr id="81" name="TextBox 80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611086" y="1785257"/>
              <a:ext cx="3772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does Susan usually listen to?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374177" y="1298331"/>
            <a:ext cx="6973597" cy="470318"/>
            <a:chOff x="794659" y="707494"/>
            <a:chExt cx="6973597" cy="470318"/>
          </a:xfrm>
        </p:grpSpPr>
        <p:grpSp>
          <p:nvGrpSpPr>
            <p:cNvPr id="87" name="Group 86"/>
            <p:cNvGrpSpPr/>
            <p:nvPr/>
          </p:nvGrpSpPr>
          <p:grpSpPr>
            <a:xfrm>
              <a:off x="794659" y="707494"/>
              <a:ext cx="6973597" cy="470318"/>
              <a:chOff x="363373" y="1262747"/>
              <a:chExt cx="6973597" cy="470318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363373" y="1262747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1.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827313" y="1271400"/>
                <a:ext cx="6509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I           late on Saturdays.</a:t>
                </a:r>
                <a:endParaRPr lang="en-US" sz="2400" i="1"/>
              </a:p>
            </p:txBody>
          </p:sp>
        </p:grpSp>
        <p:cxnSp>
          <p:nvCxnSpPr>
            <p:cNvPr id="88" name="Straight Connector 87"/>
            <p:cNvCxnSpPr/>
            <p:nvPr/>
          </p:nvCxnSpPr>
          <p:spPr>
            <a:xfrm>
              <a:off x="1457059" y="1034375"/>
              <a:ext cx="640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2428606" y="5542063"/>
            <a:ext cx="6869272" cy="470318"/>
            <a:chOff x="685414" y="6027003"/>
            <a:chExt cx="6869272" cy="470318"/>
          </a:xfrm>
        </p:grpSpPr>
        <p:grpSp>
          <p:nvGrpSpPr>
            <p:cNvPr id="92" name="Group 91"/>
            <p:cNvGrpSpPr/>
            <p:nvPr/>
          </p:nvGrpSpPr>
          <p:grpSpPr>
            <a:xfrm>
              <a:off x="685414" y="6027003"/>
              <a:ext cx="6869272" cy="470318"/>
              <a:chOff x="363373" y="3312302"/>
              <a:chExt cx="6869272" cy="470318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363373" y="3320955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5.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838203" y="3312302"/>
                <a:ext cx="63944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When           go on holiday each year?</a:t>
                </a:r>
              </a:p>
            </p:txBody>
          </p:sp>
        </p:grpSp>
        <p:cxnSp>
          <p:nvCxnSpPr>
            <p:cNvPr id="93" name="Straight Connector 92"/>
            <p:cNvCxnSpPr/>
            <p:nvPr/>
          </p:nvCxnSpPr>
          <p:spPr>
            <a:xfrm flipV="1">
              <a:off x="2028980" y="6357257"/>
              <a:ext cx="640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2337371" y="6042684"/>
            <a:ext cx="2688784" cy="461665"/>
            <a:chOff x="1230086" y="1785257"/>
            <a:chExt cx="2688784" cy="461665"/>
          </a:xfrm>
        </p:grpSpPr>
        <p:sp>
          <p:nvSpPr>
            <p:cNvPr id="97" name="TextBox 96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611086" y="1785257"/>
              <a:ext cx="2307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do you usually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568762" y="6025722"/>
            <a:ext cx="2481769" cy="461665"/>
            <a:chOff x="1230086" y="1785257"/>
            <a:chExt cx="2481769" cy="461665"/>
          </a:xfrm>
        </p:grpSpPr>
        <p:sp>
          <p:nvSpPr>
            <p:cNvPr id="100" name="TextBox 99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611085" y="1785257"/>
              <a:ext cx="21007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you usually</a:t>
              </a: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00A97665-5CED-493D-B6F9-59BBBD661F10}"/>
              </a:ext>
            </a:extLst>
          </p:cNvPr>
          <p:cNvSpPr/>
          <p:nvPr/>
        </p:nvSpPr>
        <p:spPr>
          <a:xfrm>
            <a:off x="5623189" y="1749262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0A97665-5CED-493D-B6F9-59BBBD661F10}"/>
              </a:ext>
            </a:extLst>
          </p:cNvPr>
          <p:cNvSpPr/>
          <p:nvPr/>
        </p:nvSpPr>
        <p:spPr>
          <a:xfrm>
            <a:off x="2366803" y="2753139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00A97665-5CED-493D-B6F9-59BBBD661F10}"/>
              </a:ext>
            </a:extLst>
          </p:cNvPr>
          <p:cNvSpPr/>
          <p:nvPr/>
        </p:nvSpPr>
        <p:spPr>
          <a:xfrm>
            <a:off x="2366803" y="3861039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00A97665-5CED-493D-B6F9-59BBBD661F10}"/>
              </a:ext>
            </a:extLst>
          </p:cNvPr>
          <p:cNvSpPr/>
          <p:nvPr/>
        </p:nvSpPr>
        <p:spPr>
          <a:xfrm>
            <a:off x="6275172" y="4949955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00A97665-5CED-493D-B6F9-59BBBD661F10}"/>
              </a:ext>
            </a:extLst>
          </p:cNvPr>
          <p:cNvSpPr/>
          <p:nvPr/>
        </p:nvSpPr>
        <p:spPr>
          <a:xfrm>
            <a:off x="2348471" y="6047148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3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83" grpId="0" animBg="1"/>
      <p:bldP spid="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1495244" y="1144628"/>
            <a:ext cx="9022673" cy="5574701"/>
            <a:chOff x="193701" y="1590291"/>
            <a:chExt cx="8653859" cy="5137079"/>
          </a:xfrm>
        </p:grpSpPr>
        <p:sp>
          <p:nvSpPr>
            <p:cNvPr id="44" name="Rounded Rectangle 43"/>
            <p:cNvSpPr/>
            <p:nvPr/>
          </p:nvSpPr>
          <p:spPr>
            <a:xfrm>
              <a:off x="193701" y="1590291"/>
              <a:ext cx="8653859" cy="5137079"/>
            </a:xfrm>
            <a:prstGeom prst="roundRect">
              <a:avLst/>
            </a:prstGeom>
            <a:solidFill>
              <a:srgbClr val="C0E6EA"/>
            </a:solidFill>
            <a:ln>
              <a:solidFill>
                <a:srgbClr val="C0E6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77403" y="1674687"/>
              <a:ext cx="8444374" cy="4900773"/>
            </a:xfrm>
            <a:prstGeom prst="roundRect">
              <a:avLst/>
            </a:prstGeom>
            <a:solidFill>
              <a:srgbClr val="05A0B8"/>
            </a:solidFill>
            <a:ln>
              <a:solidFill>
                <a:srgbClr val="05A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314872" y="1767152"/>
              <a:ext cx="8369436" cy="49521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95" y="138671"/>
            <a:ext cx="587409" cy="553842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10" name="TextBox 9"/>
          <p:cNvSpPr txBox="1"/>
          <p:nvPr/>
        </p:nvSpPr>
        <p:spPr>
          <a:xfrm>
            <a:off x="2331403" y="195329"/>
            <a:ext cx="8044950" cy="523220"/>
          </a:xfrm>
          <a:prstGeom prst="rect">
            <a:avLst/>
          </a:prstGeom>
          <a:solidFill>
            <a:srgbClr val="009999"/>
          </a:solidFill>
          <a:scene3d>
            <a:camera prst="perspectiveBelow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Make questions.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60118" y="1532488"/>
            <a:ext cx="5728817" cy="470318"/>
            <a:chOff x="363373" y="1262747"/>
            <a:chExt cx="5728817" cy="470318"/>
          </a:xfrm>
        </p:grpSpPr>
        <p:sp>
          <p:nvSpPr>
            <p:cNvPr id="32" name="TextBox 31"/>
            <p:cNvSpPr txBox="1"/>
            <p:nvPr/>
          </p:nvSpPr>
          <p:spPr>
            <a:xfrm>
              <a:off x="363373" y="1262747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1.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7314" y="1271400"/>
              <a:ext cx="52648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you / often / ride your bicycle / to school</a:t>
              </a:r>
              <a:endParaRPr lang="en-US" sz="2400" i="1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860118" y="2529508"/>
            <a:ext cx="6471767" cy="461665"/>
            <a:chOff x="369902" y="2142097"/>
            <a:chExt cx="6471767" cy="461665"/>
          </a:xfrm>
        </p:grpSpPr>
        <p:sp>
          <p:nvSpPr>
            <p:cNvPr id="34" name="TextBox 33"/>
            <p:cNvSpPr txBox="1"/>
            <p:nvPr/>
          </p:nvSpPr>
          <p:spPr>
            <a:xfrm>
              <a:off x="369902" y="2142097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2.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44733" y="2142097"/>
              <a:ext cx="5996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you / sometimes / study / in the school libraby </a:t>
              </a:r>
              <a:endParaRPr lang="en-US" sz="24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860118" y="3517873"/>
            <a:ext cx="4368647" cy="470318"/>
            <a:chOff x="363373" y="4026312"/>
            <a:chExt cx="4368647" cy="470318"/>
          </a:xfrm>
        </p:grpSpPr>
        <p:sp>
          <p:nvSpPr>
            <p:cNvPr id="37" name="TextBox 36"/>
            <p:cNvSpPr txBox="1"/>
            <p:nvPr/>
          </p:nvSpPr>
          <p:spPr>
            <a:xfrm>
              <a:off x="363373" y="4034965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3.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4" y="4026312"/>
              <a:ext cx="38938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you / like / your new school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860118" y="4555399"/>
            <a:ext cx="6471767" cy="470318"/>
            <a:chOff x="363373" y="3312302"/>
            <a:chExt cx="6471767" cy="470318"/>
          </a:xfrm>
        </p:grpSpPr>
        <p:sp>
          <p:nvSpPr>
            <p:cNvPr id="39" name="TextBox 38"/>
            <p:cNvSpPr txBox="1"/>
            <p:nvPr/>
          </p:nvSpPr>
          <p:spPr>
            <a:xfrm>
              <a:off x="363373" y="3320955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4.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8204" y="3312302"/>
              <a:ext cx="5996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your friends / always / go to school / with you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860118" y="5531575"/>
            <a:ext cx="6471767" cy="470318"/>
            <a:chOff x="363373" y="5669935"/>
            <a:chExt cx="6471767" cy="470318"/>
          </a:xfrm>
        </p:grpSpPr>
        <p:sp>
          <p:nvSpPr>
            <p:cNvPr id="42" name="TextBox 41"/>
            <p:cNvSpPr txBox="1"/>
            <p:nvPr/>
          </p:nvSpPr>
          <p:spPr>
            <a:xfrm>
              <a:off x="363373" y="5678588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5.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38204" y="5669935"/>
              <a:ext cx="5996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you / usually / do homework / after school</a:t>
              </a:r>
            </a:p>
          </p:txBody>
        </p:sp>
      </p:grpSp>
      <p:cxnSp>
        <p:nvCxnSpPr>
          <p:cNvPr id="52" name="Straight Connector 51"/>
          <p:cNvCxnSpPr/>
          <p:nvPr/>
        </p:nvCxnSpPr>
        <p:spPr>
          <a:xfrm flipV="1">
            <a:off x="3131505" y="2370692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131505" y="3437492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135630" y="4445111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135630" y="5452919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3135630" y="6438355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71548" y="2236101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871548" y="3337191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871548" y="4285881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871548" y="5327979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871548" y="6313415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894E81F-EEDD-49CA-97FE-3498660CCD89}"/>
              </a:ext>
            </a:extLst>
          </p:cNvPr>
          <p:cNvSpPr txBox="1"/>
          <p:nvPr/>
        </p:nvSpPr>
        <p:spPr>
          <a:xfrm>
            <a:off x="3266137" y="2012951"/>
            <a:ext cx="5377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Do you often ride your bicycle to school?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94528D6-AFC5-439A-9306-6CE34C5B33CF}"/>
              </a:ext>
            </a:extLst>
          </p:cNvPr>
          <p:cNvSpPr txBox="1"/>
          <p:nvPr/>
        </p:nvSpPr>
        <p:spPr>
          <a:xfrm>
            <a:off x="3279744" y="3085820"/>
            <a:ext cx="6066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Do you sometimes study in the school library?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F6BD07-F8A1-448A-A725-5AF88C794F1E}"/>
              </a:ext>
            </a:extLst>
          </p:cNvPr>
          <p:cNvSpPr txBox="1"/>
          <p:nvPr/>
        </p:nvSpPr>
        <p:spPr>
          <a:xfrm>
            <a:off x="3279745" y="4068455"/>
            <a:ext cx="39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Do you like your new school?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C07484-3309-42F7-A9FA-B34F89EDBB78}"/>
              </a:ext>
            </a:extLst>
          </p:cNvPr>
          <p:cNvSpPr txBox="1"/>
          <p:nvPr/>
        </p:nvSpPr>
        <p:spPr>
          <a:xfrm>
            <a:off x="3279745" y="5069588"/>
            <a:ext cx="6028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Do your friends always go to school with you?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F520011-EEF9-4C6D-B1B1-892E904EFC32}"/>
              </a:ext>
            </a:extLst>
          </p:cNvPr>
          <p:cNvSpPr txBox="1"/>
          <p:nvPr/>
        </p:nvSpPr>
        <p:spPr>
          <a:xfrm>
            <a:off x="3281678" y="6071556"/>
            <a:ext cx="5626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Do you usually do homework after school?</a:t>
            </a:r>
          </a:p>
        </p:txBody>
      </p:sp>
    </p:spTree>
    <p:extLst>
      <p:ext uri="{BB962C8B-B14F-4D97-AF65-F5344CB8AC3E}">
        <p14:creationId xmlns:p14="http://schemas.microsoft.com/office/powerpoint/2010/main" val="94022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7" grpId="0"/>
      <p:bldP spid="48" grpId="0"/>
      <p:bldP spid="49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0339" y="378823"/>
            <a:ext cx="8480463" cy="3703578"/>
          </a:xfrm>
          <a:prstGeom prst="rect">
            <a:avLst/>
          </a:prstGeom>
          <a:solidFill>
            <a:srgbClr val="0D9FA3">
              <a:alpha val="55000"/>
            </a:srgb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400"/>
              </a:spcAft>
            </a:pPr>
            <a:r>
              <a:rPr lang="nl-NL" sz="7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endParaRPr lang="en-US" sz="72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400"/>
              </a:spcAft>
              <a:tabLst>
                <a:tab pos="457200" algn="l"/>
              </a:tabLst>
            </a:pPr>
            <a:r>
              <a:rPr lang="nl-NL" sz="6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-Do exercise in workbook</a:t>
            </a:r>
          </a:p>
          <a:p>
            <a:pPr>
              <a:spcAft>
                <a:spcPts val="400"/>
              </a:spcAft>
              <a:tabLst>
                <a:tab pos="457200" algn="l"/>
              </a:tabLst>
            </a:pPr>
            <a:r>
              <a:rPr lang="nl-NL" sz="6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-prepare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645050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495600" y="2276872"/>
            <a:ext cx="7488832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b="1" spc="400" dirty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latin typeface=".VnAvantH" pitchFamily="34" charset="0"/>
              </a:rPr>
              <a:t>Goodbye!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6600" b="1" spc="400" dirty="0">
                <a:ln w="28575">
                  <a:solidFill>
                    <a:schemeClr val="bg1"/>
                  </a:solidFill>
                </a:ln>
                <a:solidFill>
                  <a:srgbClr val="00FF00"/>
                </a:solidFill>
                <a:latin typeface=".VnAvantH" pitchFamily="34" charset="0"/>
              </a:rPr>
              <a:t>See you again!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7000" y="693236"/>
            <a:ext cx="7162800" cy="7307764"/>
          </a:xfrm>
          <a:prstGeom prst="rect">
            <a:avLst/>
          </a:prstGeom>
        </p:spPr>
        <p:txBody>
          <a:bodyPr spcFirstLastPara="1">
            <a:prstTxWarp prst="textArchUp">
              <a:avLst>
                <a:gd name="adj" fmla="val 11134828"/>
              </a:avLst>
            </a:prstTxWarp>
            <a:spAutoFit/>
          </a:bodyPr>
          <a:lstStyle/>
          <a:p>
            <a:pPr>
              <a:defRPr/>
            </a:pPr>
            <a:r>
              <a:rPr 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THANKS FOR YOUR ATTENTION!</a:t>
            </a:r>
            <a:endParaRPr lang="vi-VN" sz="6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422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76200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PRESENT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762000"/>
            <a:ext cx="9144000" cy="6096000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vi-VN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I. </a:t>
            </a:r>
            <a:r>
              <a:rPr lang="vi-VN" sz="24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Cách</a:t>
            </a:r>
            <a:r>
              <a:rPr lang="vi-VN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dùng</a:t>
            </a:r>
            <a:r>
              <a:rPr lang="vi-VN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của</a:t>
            </a:r>
            <a:r>
              <a:rPr lang="vi-VN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thì</a:t>
            </a:r>
            <a:r>
              <a:rPr lang="vi-VN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hiện</a:t>
            </a:r>
            <a:r>
              <a:rPr lang="vi-VN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tại</a:t>
            </a:r>
            <a:r>
              <a:rPr lang="vi-VN" sz="24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đơn</a:t>
            </a:r>
            <a:endParaRPr lang="en-US" sz="2400" b="1" u="sng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1.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Diễn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tả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những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hành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động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lặp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đi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lặp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lại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hay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thói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quen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Ex : </a:t>
            </a:r>
            <a:r>
              <a:rPr lang="vi-VN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We go to the cinema every Sunday.  </a:t>
            </a:r>
            <a:br>
              <a:rPr lang="vi-VN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2. Miêu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tả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lịch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vi-VN" sz="2400" b="1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trình</a:t>
            </a:r>
            <a:r>
              <a:rPr lang="vi-VN" sz="2400" b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có sẵn, chương trình, thời gian biểu cố định</a:t>
            </a:r>
            <a:endParaRPr lang="vi-VN" sz="2400" b="1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Ex:   Oh </a:t>
            </a:r>
            <a:r>
              <a:rPr lang="vi-VN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no! The train leaves at five.  </a:t>
            </a:r>
            <a:br>
              <a:rPr lang="vi-VN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            </a:t>
            </a:r>
            <a:r>
              <a:rPr lang="vi-VN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The cartoon starts at 7:45 p.m.  </a:t>
            </a:r>
          </a:p>
          <a:p>
            <a:pPr marL="0" indent="0">
              <a:buNone/>
            </a:pP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3. Miêu </a:t>
            </a:r>
            <a:r>
              <a:rPr lang="vi-VN" sz="2400" b="1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tả</a:t>
            </a:r>
            <a:r>
              <a:rPr lang="vi-VN" sz="2400" b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chân lý, sự thật </a:t>
            </a:r>
            <a:r>
              <a:rPr lang="vi-VN" sz="2400" b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hiển </a:t>
            </a:r>
            <a:r>
              <a:rPr lang="vi-VN" sz="2400" b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nhiên</a:t>
            </a:r>
          </a:p>
          <a:p>
            <a:pPr marL="0" indent="0">
              <a:buNone/>
            </a:pPr>
            <a:r>
              <a:rPr lang="vi-VN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Ex</a:t>
            </a:r>
            <a:r>
              <a:rPr lang="en-US" sz="240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: </a:t>
            </a:r>
            <a:r>
              <a:rPr lang="vi-VN" sz="240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The </a:t>
            </a:r>
            <a:r>
              <a:rPr lang="vi-VN" sz="24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sun rises in the east</a:t>
            </a:r>
            <a:r>
              <a:rPr lang="vi-VN" sz="240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.  </a:t>
            </a:r>
            <a:endParaRPr lang="en-US" sz="2400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09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1" y="117989"/>
            <a:ext cx="2439015" cy="874789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b="1" u="sng" dirty="0">
                <a:latin typeface="Cambria" panose="02040503050406030204" pitchFamily="18" charset="0"/>
                <a:ea typeface="Cambria" panose="02040503050406030204" pitchFamily="18" charset="0"/>
              </a:rPr>
              <a:t>Form:</a:t>
            </a:r>
            <a:br>
              <a:rPr lang="en-US" b="1" u="sng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425252"/>
              </p:ext>
            </p:extLst>
          </p:nvPr>
        </p:nvGraphicFramePr>
        <p:xfrm>
          <a:off x="1845093" y="1428206"/>
          <a:ext cx="8539316" cy="312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992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5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1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Câu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Khẳng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định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(+)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 V (s/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es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 + is/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am/ are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Câu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phủ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định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(-)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 + do/ does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+ not + V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 + is/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am/ are + not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Câu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hỏi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(?)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Do/ does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+ S + V?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Is/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am/ are + S…?</a:t>
                      </a:r>
                      <a:endParaRPr lang="en-US" sz="2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ED8BA86B-6BB6-FA4B-F285-79E90962A29D}"/>
              </a:ext>
            </a:extLst>
          </p:cNvPr>
          <p:cNvGrpSpPr/>
          <p:nvPr/>
        </p:nvGrpSpPr>
        <p:grpSpPr>
          <a:xfrm>
            <a:off x="1845094" y="5077830"/>
            <a:ext cx="4250907" cy="963206"/>
            <a:chOff x="1225990" y="2270984"/>
            <a:chExt cx="7003610" cy="20111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846778-0C58-BDCD-7A13-5FF2E68069FF}"/>
                </a:ext>
              </a:extLst>
            </p:cNvPr>
            <p:cNvSpPr/>
            <p:nvPr/>
          </p:nvSpPr>
          <p:spPr>
            <a:xfrm>
              <a:off x="1225990" y="2270984"/>
              <a:ext cx="7003610" cy="2011136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7BBAFB5-E610-D883-BBDE-0559F7919A23}"/>
                </a:ext>
              </a:extLst>
            </p:cNvPr>
            <p:cNvSpPr/>
            <p:nvPr/>
          </p:nvSpPr>
          <p:spPr>
            <a:xfrm>
              <a:off x="1225990" y="2531946"/>
              <a:ext cx="7003610" cy="17350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just"/>
              <a:r>
                <a:rPr lang="en-US" sz="2400" dirty="0"/>
                <a:t>The present simple verbs with </a:t>
              </a:r>
              <a:r>
                <a:rPr lang="en-US" sz="2400" i="1" dirty="0"/>
                <a:t>he / she / it</a:t>
              </a:r>
              <a:r>
                <a:rPr lang="en-US" sz="2400" dirty="0"/>
                <a:t> need an </a:t>
              </a:r>
              <a:r>
                <a:rPr lang="en-US" sz="2400" i="1" dirty="0"/>
                <a:t>s / es</a:t>
              </a:r>
              <a:r>
                <a:rPr lang="en-US" sz="2400" dirty="0"/>
                <a:t>.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E19F10B-047F-D924-09E2-A5BB98216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346" y="4375588"/>
            <a:ext cx="2909874" cy="7446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146B894-77BF-C923-8BF8-66403A82C20D}"/>
              </a:ext>
            </a:extLst>
          </p:cNvPr>
          <p:cNvSpPr txBox="1"/>
          <p:nvPr/>
        </p:nvSpPr>
        <p:spPr>
          <a:xfrm>
            <a:off x="6380813" y="4901785"/>
            <a:ext cx="4212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I, WE, YOU, THEY, DANH TỪ SỐ NHIỀU + V (nguyên mẫu)</a:t>
            </a:r>
          </a:p>
          <a:p>
            <a:endParaRPr lang="en-US" b="1"/>
          </a:p>
          <a:p>
            <a:r>
              <a:rPr lang="en-US" b="1"/>
              <a:t>HE, SHE, IT, DANH TỪ SỐ ÍT + V (s/es)</a:t>
            </a:r>
          </a:p>
        </p:txBody>
      </p:sp>
    </p:spTree>
    <p:extLst>
      <p:ext uri="{BB962C8B-B14F-4D97-AF65-F5344CB8AC3E}">
        <p14:creationId xmlns:p14="http://schemas.microsoft.com/office/powerpoint/2010/main" val="93156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9F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1892709" y="648930"/>
            <a:ext cx="8495070" cy="576661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1. Quy </a:t>
            </a:r>
            <a:r>
              <a:rPr lang="vi-VN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tắc</a:t>
            </a:r>
            <a:r>
              <a:rPr lang="vi-VN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thêm đuôi s/ </a:t>
            </a:r>
            <a:r>
              <a:rPr lang="vi-VN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endParaRPr lang="vi-VN" sz="2000" b="1" u="sng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 Động từ không có dấu hiệu đặc biệt: Thêm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-s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vào sau động từ</a:t>
            </a:r>
            <a:b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          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Ví dụ: get - get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take - take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endParaRPr lang="vi-VN" sz="2000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 Động từ kết thúc bằng các chữ cái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</a:t>
            </a:r>
            <a:r>
              <a:rPr lang="vi-VN" sz="2000" b="1" i="1" dirty="0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ss, -sh, -ch, -x, -o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: Thêm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-es</a:t>
            </a:r>
            <a:br>
              <a:rPr lang="en-US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       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Ví dụ: miss - miss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wash - wash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watch - watch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mix - mix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do - do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endParaRPr lang="vi-VN" sz="2000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 Động từ kết thúc bằng một phụ âm và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-y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: Bỏ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-y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và thêm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-ies</a:t>
            </a:r>
            <a:b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      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Ví dụ: study - studi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endParaRPr lang="vi-VN" sz="2000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 Động từ kết thúc bằng một nguyên âm và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-y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: Thêm </a:t>
            </a:r>
            <a:r>
              <a:rPr lang="vi-VN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-s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vào sau động từ</a:t>
            </a:r>
            <a:b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        </a:t>
            </a:r>
            <a:r>
              <a:rPr lang="vi-VN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Ví dụ: play – play</a:t>
            </a:r>
            <a:r>
              <a:rPr lang="vi-VN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endParaRPr lang="en-US" sz="2000" u="sng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en-US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2. </a:t>
            </a:r>
            <a:r>
              <a:rPr lang="en-US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Cách</a:t>
            </a:r>
            <a:r>
              <a:rPr lang="en-US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phát</a:t>
            </a:r>
            <a:r>
              <a:rPr lang="en-US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đuôi</a:t>
            </a:r>
            <a:r>
              <a:rPr lang="en-US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s </a:t>
            </a:r>
            <a:r>
              <a:rPr lang="en-US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và</a:t>
            </a:r>
            <a:r>
              <a:rPr lang="en-US" sz="2000" b="1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endParaRPr lang="en-US" sz="2000" b="1" u="sng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/s/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tận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cùng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động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nguyên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p/, /t/, /k/, /f/</a:t>
            </a:r>
            <a:b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Ví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dụ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: stop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, spot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, look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 , laugh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</a:t>
            </a:r>
            <a:r>
              <a:rPr lang="en-US" sz="2000" b="1" i="1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ɪz</a:t>
            </a:r>
            <a:r>
              <a:rPr lang="en-US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tận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cùng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động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nguyên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/s/, /z/, /ʃ/, /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tʃ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/, /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dʒ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</a:t>
            </a:r>
            <a:b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Ví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dụ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: miss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 , ris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 , wash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, watch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 , judg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es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b="1" i="1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/z/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tận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cùng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động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nguyên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âm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còn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lại</a:t>
            </a:r>
            <a:b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Ví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dụ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: clean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, play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 , clear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 , ride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 , come</a:t>
            </a:r>
            <a:r>
              <a:rPr lang="en-US" sz="2000" u="sng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 </a:t>
            </a:r>
          </a:p>
          <a:p>
            <a:endParaRPr lang="vi-VN" sz="2000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2710" y="73740"/>
            <a:ext cx="7197213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000" b="1" u="sng" dirty="0">
                <a:solidFill>
                  <a:srgbClr val="FF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II Đuôi s/ es của động từ trong thì hiện tại đơn.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7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085" y="74840"/>
            <a:ext cx="627229" cy="6815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  <p:sp>
        <p:nvSpPr>
          <p:cNvPr id="12" name="TextBox 11"/>
          <p:cNvSpPr txBox="1"/>
          <p:nvPr/>
        </p:nvSpPr>
        <p:spPr>
          <a:xfrm>
            <a:off x="2444517" y="171167"/>
            <a:ext cx="7588257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the correct answer A, B, or C.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695844" y="1755601"/>
            <a:ext cx="2111832" cy="461665"/>
            <a:chOff x="1230086" y="1785257"/>
            <a:chExt cx="2111832" cy="461665"/>
          </a:xfrm>
        </p:grpSpPr>
        <p:sp>
          <p:nvSpPr>
            <p:cNvPr id="42" name="TextBox 41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338DCD"/>
                  </a:solidFill>
                </a:rPr>
                <a:t>A.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11086" y="1785257"/>
              <a:ext cx="17308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have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522480" y="1749263"/>
            <a:ext cx="1796143" cy="461665"/>
            <a:chOff x="1230086" y="1785257"/>
            <a:chExt cx="1796143" cy="461665"/>
          </a:xfrm>
        </p:grpSpPr>
        <p:sp>
          <p:nvSpPr>
            <p:cNvPr id="45" name="TextBox 44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611086" y="1785257"/>
              <a:ext cx="1415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has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669142" y="1749263"/>
            <a:ext cx="2013849" cy="461665"/>
            <a:chOff x="1230086" y="1785257"/>
            <a:chExt cx="2013849" cy="461665"/>
          </a:xfrm>
        </p:grpSpPr>
        <p:sp>
          <p:nvSpPr>
            <p:cNvPr id="48" name="TextBox 47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C.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11086" y="1785257"/>
              <a:ext cx="16328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having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761165" y="2300324"/>
            <a:ext cx="7180427" cy="461665"/>
            <a:chOff x="363373" y="2525685"/>
            <a:chExt cx="7180427" cy="461665"/>
          </a:xfrm>
        </p:grpSpPr>
        <p:grpSp>
          <p:nvGrpSpPr>
            <p:cNvPr id="51" name="Group 50"/>
            <p:cNvGrpSpPr/>
            <p:nvPr/>
          </p:nvGrpSpPr>
          <p:grpSpPr>
            <a:xfrm>
              <a:off x="363373" y="2525685"/>
              <a:ext cx="7180427" cy="461665"/>
              <a:chOff x="369902" y="2142097"/>
              <a:chExt cx="7180427" cy="461665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369902" y="2142097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2.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44733" y="2142097"/>
                <a:ext cx="67055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Duy              to school every day.</a:t>
                </a:r>
              </a:p>
            </p:txBody>
          </p:sp>
        </p:grpSp>
        <p:cxnSp>
          <p:nvCxnSpPr>
            <p:cNvPr id="52" name="Straight Connector 51"/>
            <p:cNvCxnSpPr/>
            <p:nvPr/>
          </p:nvCxnSpPr>
          <p:spPr>
            <a:xfrm>
              <a:off x="1431269" y="285205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2706732" y="2778382"/>
            <a:ext cx="1796143" cy="461665"/>
            <a:chOff x="1230086" y="1785257"/>
            <a:chExt cx="1796143" cy="461665"/>
          </a:xfrm>
        </p:grpSpPr>
        <p:sp>
          <p:nvSpPr>
            <p:cNvPr id="56" name="TextBox 55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611086" y="1785257"/>
              <a:ext cx="1415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cycling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496354" y="2772044"/>
            <a:ext cx="1796143" cy="461665"/>
            <a:chOff x="1230086" y="1785257"/>
            <a:chExt cx="1796143" cy="461665"/>
          </a:xfrm>
        </p:grpSpPr>
        <p:sp>
          <p:nvSpPr>
            <p:cNvPr id="68" name="TextBox 67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611086" y="1785257"/>
              <a:ext cx="1415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cycle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688735" y="2772044"/>
            <a:ext cx="2841162" cy="461665"/>
            <a:chOff x="1230086" y="1785257"/>
            <a:chExt cx="2841162" cy="461665"/>
          </a:xfrm>
        </p:grpSpPr>
        <p:sp>
          <p:nvSpPr>
            <p:cNvPr id="92" name="TextBox 91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C.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611086" y="1785257"/>
              <a:ext cx="24601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cycles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761164" y="3312216"/>
            <a:ext cx="7061016" cy="470318"/>
            <a:chOff x="838203" y="3668444"/>
            <a:chExt cx="7061016" cy="470318"/>
          </a:xfrm>
        </p:grpSpPr>
        <p:grpSp>
          <p:nvGrpSpPr>
            <p:cNvPr id="95" name="Group 94"/>
            <p:cNvGrpSpPr/>
            <p:nvPr/>
          </p:nvGrpSpPr>
          <p:grpSpPr>
            <a:xfrm>
              <a:off x="838203" y="3668444"/>
              <a:ext cx="7061016" cy="470318"/>
              <a:chOff x="363373" y="4026312"/>
              <a:chExt cx="7061016" cy="470318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363373" y="4034965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3.</a:t>
                </a: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838203" y="4026312"/>
                <a:ext cx="6586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My new school                in the centre of the village.</a:t>
                </a:r>
              </a:p>
            </p:txBody>
          </p:sp>
        </p:grpSp>
        <p:cxnSp>
          <p:nvCxnSpPr>
            <p:cNvPr id="96" name="Straight Connector 95"/>
            <p:cNvCxnSpPr/>
            <p:nvPr/>
          </p:nvCxnSpPr>
          <p:spPr>
            <a:xfrm flipV="1">
              <a:off x="3298379" y="3984168"/>
              <a:ext cx="10093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674073" y="3856575"/>
            <a:ext cx="3374583" cy="461665"/>
            <a:chOff x="1230086" y="1785257"/>
            <a:chExt cx="3374583" cy="461665"/>
          </a:xfrm>
        </p:grpSpPr>
        <p:sp>
          <p:nvSpPr>
            <p:cNvPr id="100" name="TextBox 99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611086" y="1785257"/>
              <a:ext cx="29935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not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481110" y="3850237"/>
            <a:ext cx="3002378" cy="461665"/>
            <a:chOff x="1230086" y="1785257"/>
            <a:chExt cx="3002378" cy="461665"/>
          </a:xfrm>
        </p:grpSpPr>
        <p:sp>
          <p:nvSpPr>
            <p:cNvPr id="103" name="TextBox 102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611085" y="1785257"/>
              <a:ext cx="26213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isn’t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680233" y="3841584"/>
            <a:ext cx="2333698" cy="461665"/>
            <a:chOff x="1230086" y="1785257"/>
            <a:chExt cx="2333698" cy="461665"/>
          </a:xfrm>
        </p:grpSpPr>
        <p:sp>
          <p:nvSpPr>
            <p:cNvPr id="106" name="TextBox 105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C.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611086" y="1785257"/>
              <a:ext cx="19526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doesn’t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772050" y="4453491"/>
            <a:ext cx="6869272" cy="470318"/>
            <a:chOff x="685414" y="6027003"/>
            <a:chExt cx="6869272" cy="470318"/>
          </a:xfrm>
        </p:grpSpPr>
        <p:grpSp>
          <p:nvGrpSpPr>
            <p:cNvPr id="109" name="Group 108"/>
            <p:cNvGrpSpPr/>
            <p:nvPr/>
          </p:nvGrpSpPr>
          <p:grpSpPr>
            <a:xfrm>
              <a:off x="685414" y="6027003"/>
              <a:ext cx="6869272" cy="470318"/>
              <a:chOff x="363373" y="3312302"/>
              <a:chExt cx="6869272" cy="470318"/>
            </a:xfrm>
          </p:grpSpPr>
          <p:sp>
            <p:nvSpPr>
              <p:cNvPr id="111" name="TextBox 110"/>
              <p:cNvSpPr txBox="1"/>
              <p:nvPr/>
            </p:nvSpPr>
            <p:spPr>
              <a:xfrm>
                <a:off x="363373" y="3320955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4.</a:t>
                </a: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838203" y="3312302"/>
                <a:ext cx="63944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I live near here. Where                live?</a:t>
                </a:r>
              </a:p>
            </p:txBody>
          </p:sp>
        </p:grpSp>
        <p:cxnSp>
          <p:nvCxnSpPr>
            <p:cNvPr id="110" name="Straight Connector 109"/>
            <p:cNvCxnSpPr/>
            <p:nvPr/>
          </p:nvCxnSpPr>
          <p:spPr>
            <a:xfrm flipV="1">
              <a:off x="4097270" y="6357257"/>
              <a:ext cx="10093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2680815" y="4954112"/>
            <a:ext cx="2688784" cy="461665"/>
            <a:chOff x="1230086" y="1785257"/>
            <a:chExt cx="2688784" cy="461665"/>
          </a:xfrm>
        </p:grpSpPr>
        <p:sp>
          <p:nvSpPr>
            <p:cNvPr id="114" name="TextBox 113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11086" y="1785257"/>
              <a:ext cx="2307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do you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483455" y="4937150"/>
            <a:ext cx="1711122" cy="461665"/>
            <a:chOff x="1230086" y="1785257"/>
            <a:chExt cx="1711122" cy="461665"/>
          </a:xfrm>
        </p:grpSpPr>
        <p:sp>
          <p:nvSpPr>
            <p:cNvPr id="117" name="TextBox 116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611086" y="1785257"/>
              <a:ext cx="13301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you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688835" y="4954111"/>
            <a:ext cx="1544574" cy="461665"/>
            <a:chOff x="1230086" y="1785257"/>
            <a:chExt cx="1544574" cy="461665"/>
          </a:xfrm>
        </p:grpSpPr>
        <p:sp>
          <p:nvSpPr>
            <p:cNvPr id="120" name="TextBox 119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C.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611085" y="1785257"/>
              <a:ext cx="1163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are you</a:t>
              </a: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728507" y="1298331"/>
            <a:ext cx="6973597" cy="470318"/>
            <a:chOff x="794659" y="707494"/>
            <a:chExt cx="6973597" cy="470318"/>
          </a:xfrm>
        </p:grpSpPr>
        <p:grpSp>
          <p:nvGrpSpPr>
            <p:cNvPr id="123" name="Group 122"/>
            <p:cNvGrpSpPr/>
            <p:nvPr/>
          </p:nvGrpSpPr>
          <p:grpSpPr>
            <a:xfrm>
              <a:off x="794659" y="707494"/>
              <a:ext cx="6973597" cy="470318"/>
              <a:chOff x="363373" y="1262747"/>
              <a:chExt cx="6973597" cy="470318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363373" y="1262747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1.</a:t>
                </a: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827313" y="1271400"/>
                <a:ext cx="6509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We               new subjects for this school year.</a:t>
                </a:r>
                <a:endParaRPr lang="en-US" sz="2400" i="1"/>
              </a:p>
            </p:txBody>
          </p:sp>
        </p:grpSp>
        <p:cxnSp>
          <p:nvCxnSpPr>
            <p:cNvPr id="124" name="Straight Connector 123"/>
            <p:cNvCxnSpPr/>
            <p:nvPr/>
          </p:nvCxnSpPr>
          <p:spPr>
            <a:xfrm>
              <a:off x="1834249" y="1034375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2782936" y="5542063"/>
            <a:ext cx="6869272" cy="470318"/>
            <a:chOff x="685414" y="6027003"/>
            <a:chExt cx="6869272" cy="470318"/>
          </a:xfrm>
        </p:grpSpPr>
        <p:grpSp>
          <p:nvGrpSpPr>
            <p:cNvPr id="128" name="Group 127"/>
            <p:cNvGrpSpPr/>
            <p:nvPr/>
          </p:nvGrpSpPr>
          <p:grpSpPr>
            <a:xfrm>
              <a:off x="685414" y="6027003"/>
              <a:ext cx="6869272" cy="470318"/>
              <a:chOff x="363373" y="3312302"/>
              <a:chExt cx="6869272" cy="470318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363373" y="3320955"/>
                <a:ext cx="474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>
                    <a:solidFill>
                      <a:srgbClr val="0070C0"/>
                    </a:solidFill>
                  </a:rPr>
                  <a:t>5.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838203" y="3312302"/>
                <a:ext cx="63944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My friend has a sister, but she                  a brother.</a:t>
                </a:r>
              </a:p>
            </p:txBody>
          </p:sp>
        </p:grpSp>
        <p:cxnSp>
          <p:nvCxnSpPr>
            <p:cNvPr id="129" name="Straight Connector 128"/>
            <p:cNvCxnSpPr/>
            <p:nvPr/>
          </p:nvCxnSpPr>
          <p:spPr>
            <a:xfrm flipV="1">
              <a:off x="5000780" y="6357257"/>
              <a:ext cx="10093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/>
          <p:cNvGrpSpPr/>
          <p:nvPr/>
        </p:nvGrpSpPr>
        <p:grpSpPr>
          <a:xfrm>
            <a:off x="2691701" y="6042684"/>
            <a:ext cx="2688784" cy="461665"/>
            <a:chOff x="1230086" y="1785257"/>
            <a:chExt cx="2688784" cy="461665"/>
          </a:xfrm>
        </p:grpSpPr>
        <p:sp>
          <p:nvSpPr>
            <p:cNvPr id="133" name="TextBox 132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A.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611086" y="1785257"/>
              <a:ext cx="2307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not has</a:t>
              </a: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494341" y="6025722"/>
            <a:ext cx="1935314" cy="461665"/>
            <a:chOff x="1230086" y="1785257"/>
            <a:chExt cx="1935314" cy="461665"/>
          </a:xfrm>
        </p:grpSpPr>
        <p:sp>
          <p:nvSpPr>
            <p:cNvPr id="136" name="TextBox 135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B.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611085" y="1785257"/>
              <a:ext cx="15543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don’t have</a:t>
              </a: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6699721" y="6042683"/>
            <a:ext cx="2222770" cy="461665"/>
            <a:chOff x="1230086" y="1785257"/>
            <a:chExt cx="2222770" cy="461665"/>
          </a:xfrm>
        </p:grpSpPr>
        <p:sp>
          <p:nvSpPr>
            <p:cNvPr id="139" name="TextBox 138"/>
            <p:cNvSpPr txBox="1"/>
            <p:nvPr/>
          </p:nvSpPr>
          <p:spPr>
            <a:xfrm>
              <a:off x="1230086" y="1785257"/>
              <a:ext cx="5660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70C0"/>
                  </a:solidFill>
                </a:rPr>
                <a:t>C.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611086" y="1785257"/>
              <a:ext cx="18417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doesn’t have</a:t>
              </a:r>
            </a:p>
          </p:txBody>
        </p:sp>
      </p:grpSp>
      <p:sp>
        <p:nvSpPr>
          <p:cNvPr id="75" name="Oval 74">
            <a:extLst>
              <a:ext uri="{FF2B5EF4-FFF2-40B4-BE49-F238E27FC236}">
                <a16:creationId xmlns:a16="http://schemas.microsoft.com/office/drawing/2014/main" id="{8F559B2E-2A83-44BC-9C32-318FC0166101}"/>
              </a:ext>
            </a:extLst>
          </p:cNvPr>
          <p:cNvSpPr/>
          <p:nvPr/>
        </p:nvSpPr>
        <p:spPr>
          <a:xfrm>
            <a:off x="2686418" y="1768426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27D6A5B-811E-41AF-8263-237DD67B8661}"/>
              </a:ext>
            </a:extLst>
          </p:cNvPr>
          <p:cNvSpPr/>
          <p:nvPr/>
        </p:nvSpPr>
        <p:spPr>
          <a:xfrm>
            <a:off x="6700128" y="2770163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D8D63BEC-FCA7-41E8-98F0-9E823F270426}"/>
              </a:ext>
            </a:extLst>
          </p:cNvPr>
          <p:cNvSpPr/>
          <p:nvPr/>
        </p:nvSpPr>
        <p:spPr>
          <a:xfrm>
            <a:off x="4494341" y="3832802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0B6A80F-E13D-4173-B747-10E34CC2D541}"/>
              </a:ext>
            </a:extLst>
          </p:cNvPr>
          <p:cNvSpPr/>
          <p:nvPr/>
        </p:nvSpPr>
        <p:spPr>
          <a:xfrm>
            <a:off x="2705277" y="4973727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0A97665-5CED-493D-B6F9-59BBBD661F10}"/>
              </a:ext>
            </a:extLst>
          </p:cNvPr>
          <p:cNvSpPr/>
          <p:nvPr/>
        </p:nvSpPr>
        <p:spPr>
          <a:xfrm>
            <a:off x="6700128" y="6025721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6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085" y="104779"/>
            <a:ext cx="627229" cy="6216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8" name="TextBox 7"/>
          <p:cNvSpPr txBox="1"/>
          <p:nvPr/>
        </p:nvSpPr>
        <p:spPr>
          <a:xfrm>
            <a:off x="2547889" y="6677"/>
            <a:ext cx="7099477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spc="-50" dirty="0">
                <a:solidFill>
                  <a:schemeClr val="tx1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Miss </a:t>
            </a:r>
            <a:r>
              <a:rPr lang="en-US" sz="2400" b="1" spc="-50" dirty="0" err="1">
                <a:solidFill>
                  <a:schemeClr val="tx1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Nguyet</a:t>
            </a:r>
            <a:r>
              <a:rPr lang="en-US" sz="2400" b="1" spc="-50" dirty="0">
                <a:solidFill>
                  <a:schemeClr val="tx1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is interviewing </a:t>
            </a:r>
            <a:r>
              <a:rPr lang="en-US" sz="2400" b="1" spc="-50" dirty="0" err="1">
                <a:solidFill>
                  <a:schemeClr val="tx1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400" b="1" spc="-50" dirty="0">
                <a:solidFill>
                  <a:schemeClr val="tx1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for the school newsletter. Write the correct form of the verbs.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268" y="2046843"/>
            <a:ext cx="1670413" cy="317754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724084" y="1191499"/>
            <a:ext cx="6902647" cy="55522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4077" y="1600201"/>
            <a:ext cx="60664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rgbClr val="00B050"/>
                </a:solidFill>
              </a:rPr>
              <a:t>Miss </a:t>
            </a:r>
            <a:r>
              <a:rPr lang="en-US" sz="2200" b="1" i="1" dirty="0" err="1">
                <a:solidFill>
                  <a:srgbClr val="00B050"/>
                </a:solidFill>
              </a:rPr>
              <a:t>Nguyet</a:t>
            </a:r>
            <a:r>
              <a:rPr lang="en-US" sz="2200" b="1" i="1" dirty="0">
                <a:solidFill>
                  <a:srgbClr val="00B050"/>
                </a:solidFill>
              </a:rPr>
              <a:t>: </a:t>
            </a:r>
            <a:r>
              <a:rPr lang="en-US" sz="2200" dirty="0"/>
              <a:t>Tell us about your new school, </a:t>
            </a:r>
            <a:r>
              <a:rPr lang="en-US" sz="2200" dirty="0" err="1"/>
              <a:t>Duy</a:t>
            </a:r>
            <a:r>
              <a:rPr lang="en-US" sz="2200" dirty="0"/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04076" y="2111772"/>
            <a:ext cx="6923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/>
              <a:t>Duy</a:t>
            </a:r>
            <a:r>
              <a:rPr lang="en-US" sz="2200" b="1" i="1" dirty="0"/>
              <a:t>: </a:t>
            </a:r>
            <a:r>
              <a:rPr lang="en-US" sz="2200" dirty="0"/>
              <a:t> Sure! My school (1.have)            a large playground.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497840" y="2432385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4076" y="2619356"/>
            <a:ext cx="6489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>
                <a:solidFill>
                  <a:srgbClr val="00B050"/>
                </a:solidFill>
              </a:rPr>
              <a:t>Mis</a:t>
            </a:r>
            <a:r>
              <a:rPr lang="en-US" sz="2200" b="1" i="1" dirty="0">
                <a:solidFill>
                  <a:srgbClr val="00B050"/>
                </a:solidFill>
              </a:rPr>
              <a:t> </a:t>
            </a:r>
            <a:r>
              <a:rPr lang="en-US" sz="2200" b="1" i="1" dirty="0" err="1">
                <a:solidFill>
                  <a:srgbClr val="00B050"/>
                </a:solidFill>
              </a:rPr>
              <a:t>Nguyet</a:t>
            </a:r>
            <a:r>
              <a:rPr lang="en-US" sz="2200" b="1" i="1" dirty="0"/>
              <a:t>: </a:t>
            </a:r>
            <a:r>
              <a:rPr lang="en-US" sz="2200" dirty="0"/>
              <a:t>          you (2. have)           any new friends?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432820" y="2916614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89280" y="2923634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4076" y="3120985"/>
            <a:ext cx="6722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/>
              <a:t>Duy</a:t>
            </a:r>
            <a:r>
              <a:rPr lang="en-US" sz="2200" b="1" i="1" dirty="0"/>
              <a:t>: </a:t>
            </a:r>
            <a:r>
              <a:rPr lang="en-US" sz="2200" dirty="0"/>
              <a:t> Yes. And I (3. like)           my new friends, </a:t>
            </a:r>
            <a:r>
              <a:rPr lang="en-US" sz="2200" dirty="0" err="1"/>
              <a:t>Vy</a:t>
            </a:r>
            <a:r>
              <a:rPr lang="en-US" sz="2200" dirty="0"/>
              <a:t> and </a:t>
            </a:r>
            <a:r>
              <a:rPr lang="en-US" sz="2200" dirty="0" err="1"/>
              <a:t>Phong</a:t>
            </a:r>
            <a:r>
              <a:rPr lang="en-US" sz="2200" dirty="0"/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686310" y="3441598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4076" y="3958568"/>
            <a:ext cx="6722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>
                <a:solidFill>
                  <a:srgbClr val="00B050"/>
                </a:solidFill>
              </a:rPr>
              <a:t>Mis</a:t>
            </a:r>
            <a:r>
              <a:rPr lang="en-US" sz="2200" b="1" i="1" dirty="0">
                <a:solidFill>
                  <a:srgbClr val="00B050"/>
                </a:solidFill>
              </a:rPr>
              <a:t> </a:t>
            </a:r>
            <a:r>
              <a:rPr lang="en-US" sz="2200" b="1" i="1" dirty="0" err="1">
                <a:solidFill>
                  <a:srgbClr val="00B050"/>
                </a:solidFill>
              </a:rPr>
              <a:t>Nguyet</a:t>
            </a:r>
            <a:r>
              <a:rPr lang="en-US" sz="2200" b="1" i="1" dirty="0"/>
              <a:t>: </a:t>
            </a:r>
            <a:r>
              <a:rPr lang="en-US" sz="2200" dirty="0"/>
              <a:t>          </a:t>
            </a:r>
            <a:r>
              <a:rPr lang="en-US" sz="2200" dirty="0" err="1"/>
              <a:t>Vy</a:t>
            </a:r>
            <a:r>
              <a:rPr lang="en-US" sz="2200" dirty="0"/>
              <a:t> (4. walk)           to school with you?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432820" y="4255826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17830" y="4262846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04076" y="4457597"/>
            <a:ext cx="6722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/>
              <a:t>Duy: </a:t>
            </a:r>
            <a:r>
              <a:rPr lang="en-US" sz="2200"/>
              <a:t> Well, we often (5. ride)          our bicycles to school.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246380" y="4778210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04076" y="4957071"/>
            <a:ext cx="6722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>
                <a:solidFill>
                  <a:srgbClr val="00B050"/>
                </a:solidFill>
              </a:rPr>
              <a:t>Mis</a:t>
            </a:r>
            <a:r>
              <a:rPr lang="en-US" sz="2200" b="1" i="1" dirty="0">
                <a:solidFill>
                  <a:srgbClr val="00B050"/>
                </a:solidFill>
              </a:rPr>
              <a:t> </a:t>
            </a:r>
            <a:r>
              <a:rPr lang="en-US" sz="2200" b="1" i="1" dirty="0" err="1">
                <a:solidFill>
                  <a:srgbClr val="00B050"/>
                </a:solidFill>
              </a:rPr>
              <a:t>Nguyet</a:t>
            </a:r>
            <a:r>
              <a:rPr lang="en-US" sz="2200" b="1" i="1" dirty="0"/>
              <a:t>: </a:t>
            </a:r>
            <a:r>
              <a:rPr lang="en-US" sz="2200" dirty="0"/>
              <a:t>What time do you go home?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04076" y="5456545"/>
            <a:ext cx="6722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/>
              <a:t>Duy: </a:t>
            </a:r>
            <a:r>
              <a:rPr lang="en-US" sz="2200"/>
              <a:t> I (6. go)           home at 4 p.m. every day.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3520450" y="5777158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4076" y="5955399"/>
            <a:ext cx="6722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>
                <a:solidFill>
                  <a:srgbClr val="00B050"/>
                </a:solidFill>
              </a:rPr>
              <a:t>Mis</a:t>
            </a:r>
            <a:r>
              <a:rPr lang="en-US" sz="2200" b="1" i="1" dirty="0">
                <a:solidFill>
                  <a:srgbClr val="00B050"/>
                </a:solidFill>
              </a:rPr>
              <a:t> </a:t>
            </a:r>
            <a:r>
              <a:rPr lang="en-US" sz="2200" b="1" i="1" dirty="0" err="1">
                <a:solidFill>
                  <a:srgbClr val="00B050"/>
                </a:solidFill>
              </a:rPr>
              <a:t>Nguyet</a:t>
            </a:r>
            <a:r>
              <a:rPr lang="en-US" sz="2200" b="1" i="1" dirty="0"/>
              <a:t>: </a:t>
            </a:r>
            <a:r>
              <a:rPr lang="en-US" sz="2200" dirty="0"/>
              <a:t>Thank you!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EACEAF-8E3B-49D6-90F4-33524A2A8701}"/>
              </a:ext>
            </a:extLst>
          </p:cNvPr>
          <p:cNvSpPr txBox="1"/>
          <p:nvPr/>
        </p:nvSpPr>
        <p:spPr>
          <a:xfrm>
            <a:off x="5518598" y="2111771"/>
            <a:ext cx="5870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has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08BF5A-A8DD-4041-A08B-A29E0F14457C}"/>
              </a:ext>
            </a:extLst>
          </p:cNvPr>
          <p:cNvSpPr txBox="1"/>
          <p:nvPr/>
        </p:nvSpPr>
        <p:spPr>
          <a:xfrm>
            <a:off x="3520451" y="2614443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Do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BB34F7-FA98-47E0-BE74-78BCD56A35EB}"/>
              </a:ext>
            </a:extLst>
          </p:cNvPr>
          <p:cNvSpPr txBox="1"/>
          <p:nvPr/>
        </p:nvSpPr>
        <p:spPr>
          <a:xfrm>
            <a:off x="5545790" y="2604283"/>
            <a:ext cx="7439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have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7ED446-8E3E-4358-868A-00464076C8A3}"/>
              </a:ext>
            </a:extLst>
          </p:cNvPr>
          <p:cNvSpPr txBox="1"/>
          <p:nvPr/>
        </p:nvSpPr>
        <p:spPr>
          <a:xfrm>
            <a:off x="4686309" y="3118210"/>
            <a:ext cx="5921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like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6ADA91-F5D4-4452-AAA0-7D4F70F313E3}"/>
              </a:ext>
            </a:extLst>
          </p:cNvPr>
          <p:cNvSpPr txBox="1"/>
          <p:nvPr/>
        </p:nvSpPr>
        <p:spPr>
          <a:xfrm>
            <a:off x="3373590" y="3958123"/>
            <a:ext cx="769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Does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58DEDB-9B96-4A0A-B995-84C72A4D908E}"/>
              </a:ext>
            </a:extLst>
          </p:cNvPr>
          <p:cNvSpPr txBox="1"/>
          <p:nvPr/>
        </p:nvSpPr>
        <p:spPr>
          <a:xfrm>
            <a:off x="5385484" y="3958122"/>
            <a:ext cx="7346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walk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9B5F96-1814-479B-A5D7-43C0BE6E67C4}"/>
              </a:ext>
            </a:extLst>
          </p:cNvPr>
          <p:cNvSpPr txBox="1"/>
          <p:nvPr/>
        </p:nvSpPr>
        <p:spPr>
          <a:xfrm>
            <a:off x="5259415" y="4456705"/>
            <a:ext cx="6479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ride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0191EF-73A7-4369-89BF-1F01D41DD41A}"/>
              </a:ext>
            </a:extLst>
          </p:cNvPr>
          <p:cNvSpPr txBox="1"/>
          <p:nvPr/>
        </p:nvSpPr>
        <p:spPr>
          <a:xfrm>
            <a:off x="3608030" y="5456545"/>
            <a:ext cx="4648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136028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/>
      <p:bldP spid="26" grpId="0"/>
      <p:bldP spid="27" grpId="0"/>
      <p:bldP spid="28" grpId="0"/>
      <p:bldP spid="31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97015" y="1657894"/>
            <a:ext cx="7597970" cy="4354286"/>
          </a:xfrm>
          <a:prstGeom prst="rect">
            <a:avLst/>
          </a:prstGeom>
          <a:solidFill>
            <a:srgbClr val="B7EC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95228" y="139197"/>
            <a:ext cx="190952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Grammar</a:t>
            </a:r>
          </a:p>
        </p:txBody>
      </p:sp>
      <p:sp>
        <p:nvSpPr>
          <p:cNvPr id="6" name="Rectangle 5"/>
          <p:cNvSpPr/>
          <p:nvPr/>
        </p:nvSpPr>
        <p:spPr>
          <a:xfrm>
            <a:off x="3748997" y="210891"/>
            <a:ext cx="68102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/>
              <a:t>+ Adverbs of frequency </a:t>
            </a:r>
            <a:r>
              <a:rPr lang="en-US" sz="2600" b="1" i="1" dirty="0"/>
              <a:t>: (</a:t>
            </a:r>
            <a:r>
              <a:rPr lang="en-US" sz="2600" b="1" i="1" dirty="0" err="1"/>
              <a:t>trạng</a:t>
            </a:r>
            <a:r>
              <a:rPr lang="en-US" sz="2600" b="1" i="1" dirty="0"/>
              <a:t> </a:t>
            </a:r>
            <a:r>
              <a:rPr lang="en-US" sz="2600" b="1" i="1" dirty="0" err="1"/>
              <a:t>từ</a:t>
            </a:r>
            <a:r>
              <a:rPr lang="en-US" sz="2600" b="1" i="1" dirty="0"/>
              <a:t> </a:t>
            </a:r>
            <a:r>
              <a:rPr lang="en-US" sz="2600" b="1" i="1" err="1"/>
              <a:t>chỉ</a:t>
            </a:r>
            <a:r>
              <a:rPr lang="en-US" sz="2600" b="1" i="1"/>
              <a:t> tần </a:t>
            </a:r>
            <a:r>
              <a:rPr lang="en-US" sz="2600" b="1" i="1" dirty="0" err="1"/>
              <a:t>suất</a:t>
            </a:r>
            <a:r>
              <a:rPr lang="en-US" sz="2600" b="1" i="1" dirty="0"/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29" y="1068682"/>
            <a:ext cx="3400323" cy="87013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55969" y="1963864"/>
            <a:ext cx="70800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/>
              <a:t>+ Được dùng trong thì Hiện tại đơn;</a:t>
            </a:r>
          </a:p>
          <a:p>
            <a:pPr algn="just"/>
            <a:r>
              <a:rPr lang="en-US" sz="2800"/>
              <a:t>+ Đứng trước động từ thường và sau động từ tobe.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758985" y="4307403"/>
            <a:ext cx="18179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</a:rPr>
              <a:t>Example: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2740" y="4799846"/>
            <a:ext cx="5840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/>
              <a:t>Tom </a:t>
            </a:r>
            <a:r>
              <a:rPr lang="en-US" sz="2800" b="1" dirty="0"/>
              <a:t>usually </a:t>
            </a:r>
            <a:r>
              <a:rPr lang="en-US" sz="2800" dirty="0"/>
              <a:t> </a:t>
            </a:r>
            <a:r>
              <a:rPr lang="en-US" sz="2800" u="sng" dirty="0"/>
              <a:t>takes</a:t>
            </a:r>
            <a:r>
              <a:rPr lang="en-US" sz="2800" dirty="0"/>
              <a:t> the bus to school.</a:t>
            </a:r>
          </a:p>
          <a:p>
            <a:pPr marL="285750" indent="-285750">
              <a:buFontTx/>
              <a:buChar char="-"/>
            </a:pPr>
            <a:r>
              <a:rPr lang="en-US" sz="2800"/>
              <a:t>I </a:t>
            </a:r>
            <a:r>
              <a:rPr lang="en-US" sz="2800" u="sng"/>
              <a:t>am</a:t>
            </a:r>
            <a:r>
              <a:rPr lang="en-US" sz="2800"/>
              <a:t> </a:t>
            </a:r>
            <a:r>
              <a:rPr lang="en-US" sz="2800" b="1"/>
              <a:t>never</a:t>
            </a:r>
            <a:r>
              <a:rPr lang="en-US" sz="2800"/>
              <a:t> late for school.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861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95" y="104779"/>
            <a:ext cx="587409" cy="6216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8" name="TextBox 7"/>
          <p:cNvSpPr txBox="1"/>
          <p:nvPr/>
        </p:nvSpPr>
        <p:spPr>
          <a:xfrm>
            <a:off x="2388126" y="169372"/>
            <a:ext cx="7870782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Fill the blanks with </a:t>
            </a:r>
            <a:r>
              <a:rPr lang="en-US" sz="2600" b="1" i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n-US" sz="2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i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n-US" sz="2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600" b="1" i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n-US" sz="2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rapezoid 1"/>
          <p:cNvSpPr/>
          <p:nvPr/>
        </p:nvSpPr>
        <p:spPr>
          <a:xfrm rot="10800000">
            <a:off x="3157831" y="1417321"/>
            <a:ext cx="5876338" cy="1010411"/>
          </a:xfrm>
          <a:prstGeom prst="trapezoid">
            <a:avLst>
              <a:gd name="adj" fmla="val 51316"/>
            </a:avLst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26"/>
          <p:cNvSpPr/>
          <p:nvPr/>
        </p:nvSpPr>
        <p:spPr>
          <a:xfrm rot="10800000">
            <a:off x="3682979" y="2427733"/>
            <a:ext cx="4826042" cy="1010411"/>
          </a:xfrm>
          <a:prstGeom prst="trapezoid">
            <a:avLst>
              <a:gd name="adj" fmla="val 51316"/>
            </a:avLst>
          </a:prstGeom>
          <a:solidFill>
            <a:srgbClr val="1D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rapezoid 30"/>
          <p:cNvSpPr/>
          <p:nvPr/>
        </p:nvSpPr>
        <p:spPr>
          <a:xfrm rot="10800000">
            <a:off x="4194831" y="3438145"/>
            <a:ext cx="3802338" cy="1010411"/>
          </a:xfrm>
          <a:prstGeom prst="trapezoid">
            <a:avLst>
              <a:gd name="adj" fmla="val 51316"/>
            </a:avLst>
          </a:prstGeom>
          <a:solidFill>
            <a:srgbClr val="61D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apezoid 33"/>
          <p:cNvSpPr/>
          <p:nvPr/>
        </p:nvSpPr>
        <p:spPr>
          <a:xfrm rot="10800000">
            <a:off x="4713333" y="4448559"/>
            <a:ext cx="2765336" cy="1010411"/>
          </a:xfrm>
          <a:prstGeom prst="trapezoid">
            <a:avLst>
              <a:gd name="adj" fmla="val 51316"/>
            </a:avLst>
          </a:prstGeom>
          <a:solidFill>
            <a:srgbClr val="97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rapezoid 38"/>
          <p:cNvSpPr/>
          <p:nvPr/>
        </p:nvSpPr>
        <p:spPr>
          <a:xfrm rot="10800000">
            <a:off x="5231832" y="5458970"/>
            <a:ext cx="1728335" cy="1010411"/>
          </a:xfrm>
          <a:prstGeom prst="trapezoid">
            <a:avLst>
              <a:gd name="adj" fmla="val 43531"/>
            </a:avLst>
          </a:prstGeom>
          <a:solidFill>
            <a:srgbClr val="B7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92210" y="1698184"/>
            <a:ext cx="4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1.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92210" y="2664838"/>
            <a:ext cx="4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2.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92210" y="3654809"/>
            <a:ext cx="4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3.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392210" y="4621463"/>
            <a:ext cx="4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4.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92210" y="5512172"/>
            <a:ext cx="4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5.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64531" y="1698184"/>
            <a:ext cx="3269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Always : </a:t>
            </a:r>
            <a:r>
              <a:rPr lang="en-US" sz="2400" b="1" dirty="0" err="1"/>
              <a:t>luôn</a:t>
            </a:r>
            <a:r>
              <a:rPr lang="en-US" sz="2400" b="1" dirty="0"/>
              <a:t> </a:t>
            </a:r>
            <a:r>
              <a:rPr lang="en-US" sz="2400" b="1" dirty="0" err="1"/>
              <a:t>luôn</a:t>
            </a:r>
            <a:endParaRPr lang="en-US" sz="24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764530" y="4621463"/>
            <a:ext cx="23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rarely: </a:t>
            </a:r>
            <a:r>
              <a:rPr lang="en-US" sz="2400" b="1" dirty="0" err="1"/>
              <a:t>hiếm</a:t>
            </a:r>
            <a:r>
              <a:rPr lang="en-US" sz="2400" b="1" dirty="0"/>
              <a:t> </a:t>
            </a:r>
            <a:r>
              <a:rPr lang="en-US" sz="2400" b="1" dirty="0" err="1"/>
              <a:t>khi</a:t>
            </a:r>
            <a:endParaRPr lang="en-US" sz="2400" b="1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5821680" y="2999290"/>
            <a:ext cx="1009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821680" y="3963220"/>
            <a:ext cx="1009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764530" y="581488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672422" y="2658173"/>
            <a:ext cx="3564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Usually : </a:t>
            </a:r>
            <a:r>
              <a:rPr lang="en-US" sz="2400" b="1" dirty="0" err="1">
                <a:solidFill>
                  <a:srgbClr val="FF0000"/>
                </a:solidFill>
              </a:rPr>
              <a:t>thường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xuyên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72421" y="3608829"/>
            <a:ext cx="374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Sometimes: </a:t>
            </a:r>
            <a:r>
              <a:rPr lang="en-US" sz="2400" b="1" dirty="0" err="1">
                <a:solidFill>
                  <a:srgbClr val="FF0000"/>
                </a:solidFill>
              </a:rPr>
              <a:t>thỉnh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thoảng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69706" y="5459015"/>
            <a:ext cx="3364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Never : </a:t>
            </a:r>
            <a:r>
              <a:rPr lang="en-US" sz="2400" b="1" dirty="0" err="1">
                <a:solidFill>
                  <a:srgbClr val="FF0000"/>
                </a:solidFill>
              </a:rPr>
              <a:t>không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giờ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5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56377" y="154552"/>
            <a:ext cx="3521099" cy="3027192"/>
            <a:chOff x="1633831" y="1417320"/>
            <a:chExt cx="5876338" cy="5052060"/>
          </a:xfrm>
        </p:grpSpPr>
        <p:sp>
          <p:nvSpPr>
            <p:cNvPr id="2" name="Trapezoid 1"/>
            <p:cNvSpPr/>
            <p:nvPr/>
          </p:nvSpPr>
          <p:spPr>
            <a:xfrm rot="10800000">
              <a:off x="1633831" y="1417320"/>
              <a:ext cx="5876338" cy="1010411"/>
            </a:xfrm>
            <a:prstGeom prst="trapezoid">
              <a:avLst>
                <a:gd name="adj" fmla="val 51316"/>
              </a:avLst>
            </a:prstGeom>
            <a:solidFill>
              <a:srgbClr val="00A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rapezoid 26"/>
            <p:cNvSpPr/>
            <p:nvPr/>
          </p:nvSpPr>
          <p:spPr>
            <a:xfrm rot="10800000">
              <a:off x="2158979" y="2427732"/>
              <a:ext cx="4826042" cy="1010411"/>
            </a:xfrm>
            <a:prstGeom prst="trapezoid">
              <a:avLst>
                <a:gd name="adj" fmla="val 51316"/>
              </a:avLst>
            </a:prstGeom>
            <a:solidFill>
              <a:srgbClr val="1DC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rapezoid 30"/>
            <p:cNvSpPr/>
            <p:nvPr/>
          </p:nvSpPr>
          <p:spPr>
            <a:xfrm rot="10800000">
              <a:off x="2670831" y="3438144"/>
              <a:ext cx="3802338" cy="1010411"/>
            </a:xfrm>
            <a:prstGeom prst="trapezoid">
              <a:avLst>
                <a:gd name="adj" fmla="val 51316"/>
              </a:avLst>
            </a:prstGeom>
            <a:solidFill>
              <a:srgbClr val="61D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/>
            <p:cNvSpPr/>
            <p:nvPr/>
          </p:nvSpPr>
          <p:spPr>
            <a:xfrm rot="10800000">
              <a:off x="3189333" y="4448558"/>
              <a:ext cx="2765336" cy="1010411"/>
            </a:xfrm>
            <a:prstGeom prst="trapezoid">
              <a:avLst>
                <a:gd name="adj" fmla="val 51316"/>
              </a:avLst>
            </a:prstGeom>
            <a:solidFill>
              <a:srgbClr val="97E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/>
            <p:cNvSpPr/>
            <p:nvPr/>
          </p:nvSpPr>
          <p:spPr>
            <a:xfrm rot="10800000">
              <a:off x="3707831" y="5458969"/>
              <a:ext cx="1728335" cy="1010411"/>
            </a:xfrm>
            <a:prstGeom prst="trapezoid">
              <a:avLst>
                <a:gd name="adj" fmla="val 51316"/>
              </a:avLst>
            </a:prstGeom>
            <a:solidFill>
              <a:srgbClr val="B7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705344" y="257216"/>
            <a:ext cx="463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1.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51935" y="257216"/>
            <a:ext cx="17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always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5344" y="840258"/>
            <a:ext cx="463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2.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51935" y="840258"/>
            <a:ext cx="17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usually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07309" y="1445696"/>
            <a:ext cx="463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3.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53900" y="1445696"/>
            <a:ext cx="17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sometimes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05344" y="2051135"/>
            <a:ext cx="463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4.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51935" y="2051135"/>
            <a:ext cx="17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rarely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61001" y="2626839"/>
            <a:ext cx="463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5.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07592" y="2626839"/>
            <a:ext cx="17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never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77475" y="411323"/>
            <a:ext cx="4804724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Write a sentence with one of these adverbs.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75531" y="2220413"/>
            <a:ext cx="606158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1. I always do my homework </a:t>
            </a:r>
            <a:r>
              <a:rPr lang="en-US" sz="2400" b="1" dirty="0" err="1">
                <a:solidFill>
                  <a:srgbClr val="0070C0"/>
                </a:solidFill>
              </a:rPr>
              <a:t>aftert</a:t>
            </a:r>
            <a:r>
              <a:rPr lang="en-US" sz="2400" b="1" dirty="0">
                <a:solidFill>
                  <a:srgbClr val="0070C0"/>
                </a:solidFill>
              </a:rPr>
              <a:t> school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81255" y="2879026"/>
            <a:ext cx="5958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2. He usually watches  TV in the morning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362721" y="3488615"/>
            <a:ext cx="6619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3.  My mother sometimes drinks coffee with her  friends on the weekend.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24762" y="4846964"/>
            <a:ext cx="552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I never go swimming in winter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24762" y="4319612"/>
            <a:ext cx="7251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My father  rarely goes  shopping with my mother .</a:t>
            </a:r>
          </a:p>
        </p:txBody>
      </p:sp>
    </p:spTree>
    <p:extLst>
      <p:ext uri="{BB962C8B-B14F-4D97-AF65-F5344CB8AC3E}">
        <p14:creationId xmlns:p14="http://schemas.microsoft.com/office/powerpoint/2010/main" val="275425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/>
      <p:bldP spid="50" grpId="0"/>
      <p:bldP spid="51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1169</TotalTime>
  <Words>1216</Words>
  <Application>Microsoft Office PowerPoint</Application>
  <PresentationFormat>Widescreen</PresentationFormat>
  <Paragraphs>189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.VnAvantH</vt:lpstr>
      <vt:lpstr>.VnTime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  <vt:lpstr>THE PRESENT SIMPLE</vt:lpstr>
      <vt:lpstr> * Form: </vt:lpstr>
      <vt:lpstr>1. Quy tắc thêm đuôi s/ es - Động từ không có dấu hiệu đặc biệt: Thêm -s vào sau động từ            Ví dụ: get - gets, take - takes - Động từ kết thúc bằng các chữ cái -ss, -sh, -ch, -x, -o: Thêm -es         Ví dụ: miss - misses, wash - washes, watch - watches, mix - mixes, do - does - Động từ kết thúc bằng một phụ âm và -y: Bỏ -y và thêm -ies        Ví dụ: study - studies - Động từ kết thúc bằng một nguyên âm và -y: Thêm -s vào sau động từ          Ví dụ: play – plays 2. Cách phát âm đuôi s và es  - Phát âm là /s/ khi âm tận cùng của động từ nguyên thể là /p/, /t/, /k/, /f/ Ví dụ: stops , spots , looks  , laughs   - Phát âm là /ɪz/ khi âm tận cùng của động từ nguyên thể là /s/, /z/, /ʃ/, /tʃ/, /dʒ/ Ví dụ: misses  , rises  , washes , watches  , judges   - Phát âm là /z/ khi âm tận cùng của động từ nguyên thể là các âm còn lại Ví dụ: cleans , plays  , clears  , rides  , comes 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Thịnh Phạm Trường</cp:lastModifiedBy>
  <cp:revision>88</cp:revision>
  <dcterms:created xsi:type="dcterms:W3CDTF">2020-12-09T02:04:09Z</dcterms:created>
  <dcterms:modified xsi:type="dcterms:W3CDTF">2024-09-13T01:34:58Z</dcterms:modified>
</cp:coreProperties>
</file>