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audio1.wav" ContentType="audio/wav"/>
  <Override PartName="/ppt/media/audio2.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7"/>
  </p:notesMasterIdLst>
  <p:sldIdLst>
    <p:sldId id="282" r:id="rId2"/>
    <p:sldId id="273" r:id="rId3"/>
    <p:sldId id="257" r:id="rId4"/>
    <p:sldId id="283" r:id="rId5"/>
    <p:sldId id="281" r:id="rId6"/>
    <p:sldId id="296" r:id="rId7"/>
    <p:sldId id="277" r:id="rId8"/>
    <p:sldId id="260" r:id="rId9"/>
    <p:sldId id="261" r:id="rId10"/>
    <p:sldId id="285" r:id="rId11"/>
    <p:sldId id="286" r:id="rId12"/>
    <p:sldId id="284" r:id="rId13"/>
    <p:sldId id="287" r:id="rId14"/>
    <p:sldId id="288" r:id="rId15"/>
    <p:sldId id="289" r:id="rId16"/>
    <p:sldId id="294" r:id="rId17"/>
    <p:sldId id="293" r:id="rId18"/>
    <p:sldId id="295" r:id="rId19"/>
    <p:sldId id="262" r:id="rId20"/>
    <p:sldId id="263" r:id="rId21"/>
    <p:sldId id="278" r:id="rId22"/>
    <p:sldId id="279" r:id="rId23"/>
    <p:sldId id="280" r:id="rId24"/>
    <p:sldId id="274" r:id="rId25"/>
    <p:sldId id="27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8F8F8"/>
    <a:srgbClr val="0D9FA3"/>
    <a:srgbClr val="79D1D5"/>
    <a:srgbClr val="0FB7BD"/>
    <a:srgbClr val="A3E7FF"/>
    <a:srgbClr val="1D9EFF"/>
    <a:srgbClr val="F16649"/>
    <a:srgbClr val="53C3C9"/>
    <a:srgbClr val="62C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72" d="100"/>
          <a:sy n="72" d="100"/>
        </p:scale>
        <p:origin x="576" y="96"/>
      </p:cViewPr>
      <p:guideLst>
        <p:guide orient="horz" pos="2184"/>
        <p:guide pos="3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616D0-1A92-4190-A8E2-8E6E9A341FF5}" type="datetimeFigureOut">
              <a:rPr lang="en-GB" smtClean="0"/>
              <a:t>09/09/2024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DA937A-90F0-494D-87BA-FC9BF61DAEBB}" type="slidenum">
              <a:rPr lang="en-GB" smtClean="0"/>
              <a:t>‹#›</a:t>
            </a:fld>
            <a:endParaRPr lang="en-GB"/>
          </a:p>
        </p:txBody>
      </p:sp>
    </p:spTree>
    <p:extLst>
      <p:ext uri="{BB962C8B-B14F-4D97-AF65-F5344CB8AC3E}">
        <p14:creationId xmlns:p14="http://schemas.microsoft.com/office/powerpoint/2010/main" val="20621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B97BC60-C1C0-4D12-BCFD-FDF7F262A644}" type="slidenum">
              <a:rPr lang="en-US"/>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4044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974138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79397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p>
        </p:txBody>
      </p:sp>
      <p:sp>
        <p:nvSpPr>
          <p:cNvPr id="8" name="Rectangle 48"/>
          <p:cNvSpPr>
            <a:spLocks noGrp="1" noChangeArrowheads="1"/>
          </p:cNvSpPr>
          <p:nvPr>
            <p:ph type="ftr" sz="quarter" idx="11"/>
          </p:nvPr>
        </p:nvSpPr>
        <p:spPr/>
        <p:txBody>
          <a:bodyPr/>
          <a:lstStyle>
            <a:lvl1pPr>
              <a:defRPr/>
            </a:lvl1pPr>
          </a:lstStyle>
          <a:p>
            <a:pPr>
              <a:defRPr/>
            </a:pPr>
            <a:endParaRPr lang="en-US"/>
          </a:p>
        </p:txBody>
      </p:sp>
      <p:sp>
        <p:nvSpPr>
          <p:cNvPr id="9" name="Rectangle 49"/>
          <p:cNvSpPr>
            <a:spLocks noGrp="1" noChangeArrowheads="1"/>
          </p:cNvSpPr>
          <p:nvPr>
            <p:ph type="sldNum" sz="quarter" idx="12"/>
          </p:nvPr>
        </p:nvSpPr>
        <p:spPr/>
        <p:txBody>
          <a:bodyPr/>
          <a:lstStyle>
            <a:lvl1pPr>
              <a:defRPr/>
            </a:lvl1pPr>
          </a:lstStyle>
          <a:p>
            <a:fld id="{85693391-0ADA-4100-AAE8-B945D4507FA1}" type="slidenum">
              <a:rPr lang="en-US"/>
              <a:pPr/>
              <a:t>‹#›</a:t>
            </a:fld>
            <a:endParaRPr lang="en-US"/>
          </a:p>
        </p:txBody>
      </p:sp>
    </p:spTree>
    <p:extLst>
      <p:ext uri="{BB962C8B-B14F-4D97-AF65-F5344CB8AC3E}">
        <p14:creationId xmlns:p14="http://schemas.microsoft.com/office/powerpoint/2010/main" val="85815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9341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8310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3334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24690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39806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0632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2061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9367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9/9/2024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36205057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8.xml"/><Relationship Id="rId3" Type="http://schemas.openxmlformats.org/officeDocument/2006/relationships/slide" Target="slide7.xml"/><Relationship Id="rId7" Type="http://schemas.openxmlformats.org/officeDocument/2006/relationships/slide" Target="slide17.xml"/><Relationship Id="rId12" Type="http://schemas.openxmlformats.org/officeDocument/2006/relationships/slide" Target="slide1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audio" Target="../media/audio1.wav"/><Relationship Id="rId11" Type="http://schemas.openxmlformats.org/officeDocument/2006/relationships/slide" Target="slide12.xml"/><Relationship Id="rId5" Type="http://schemas.openxmlformats.org/officeDocument/2006/relationships/slide" Target="slide15.xml"/><Relationship Id="rId10" Type="http://schemas.openxmlformats.org/officeDocument/2006/relationships/slide" Target="slide13.xml"/><Relationship Id="rId4" Type="http://schemas.openxmlformats.org/officeDocument/2006/relationships/image" Target="../media/image21.png"/><Relationship Id="rId9" Type="http://schemas.openxmlformats.org/officeDocument/2006/relationships/slide" Target="slide16.xml"/></Relationships>
</file>

<file path=ppt/slides/_rels/slide11.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10.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6.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6.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file:///C:\Program%20Files\mtd2002\DATA\MEDIA\MM\T0000029.AVI" TargetMode="Externa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jpeg"/><Relationship Id="rId5" Type="http://schemas.openxmlformats.org/officeDocument/2006/relationships/image" Target="../media/image32.png"/><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jpeg"/><Relationship Id="rId5" Type="http://schemas.openxmlformats.org/officeDocument/2006/relationships/image" Target="../media/image32.png"/><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object 2"/>
          <p:cNvPicPr/>
          <p:nvPr/>
        </p:nvPicPr>
        <p:blipFill>
          <a:blip r:embed="rId2" cstate="print"/>
          <a:stretch>
            <a:fillRect/>
          </a:stretch>
        </p:blipFill>
        <p:spPr>
          <a:xfrm>
            <a:off x="1524000" y="8970"/>
            <a:ext cx="9144000" cy="6849031"/>
          </a:xfrm>
          <a:prstGeom prst="rect">
            <a:avLst/>
          </a:prstGeom>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1178401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Káº¿t quáº£ hÃ¬nh áº£nh cho tree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5" y="372923"/>
            <a:ext cx="8661401" cy="62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4" descr="Káº¿t quáº£ hÃ¬nh áº£nh cho apple">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362" y="3837234"/>
            <a:ext cx="1115277" cy="99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206875" y="5075379"/>
            <a:ext cx="647700" cy="509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schemeClr val="tx1"/>
              </a:solidFill>
              <a:latin typeface="Times New Roman" pitchFamily="18" charset="0"/>
              <a:cs typeface="Times New Roman" pitchFamily="18" charset="0"/>
            </a:endParaRPr>
          </a:p>
        </p:txBody>
      </p:sp>
      <p:pic>
        <p:nvPicPr>
          <p:cNvPr id="256005"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3175421"/>
            <a:ext cx="1425575" cy="12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457" y="227832"/>
            <a:ext cx="1510919" cy="138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77" y="265990"/>
            <a:ext cx="1042256" cy="118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280" y="1926337"/>
            <a:ext cx="1097280" cy="100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0"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712" y="3837234"/>
            <a:ext cx="1121664" cy="10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1"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823" y="202130"/>
            <a:ext cx="1177671" cy="10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3">
            <a:hlinkClick r:id="rId5" action="ppaction://hlinksldjump" highlightClick="1">
              <a:snd r:embed="rId6" name="breeze.wav"/>
            </a:hlinkClick>
          </p:cNvPr>
          <p:cNvSpPr>
            <a:spLocks noChangeArrowheads="1"/>
          </p:cNvSpPr>
          <p:nvPr/>
        </p:nvSpPr>
        <p:spPr bwMode="auto">
          <a:xfrm>
            <a:off x="4341813" y="4091790"/>
            <a:ext cx="647700" cy="5297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1 </a:t>
            </a:r>
          </a:p>
        </p:txBody>
      </p:sp>
      <p:sp>
        <p:nvSpPr>
          <p:cNvPr id="25" name="AutoShape 3">
            <a:hlinkClick r:id="rId7" action="ppaction://hlinksldjump" highlightClick="1">
              <a:snd r:embed="rId6" name="breeze.wav"/>
            </a:hlinkClick>
          </p:cNvPr>
          <p:cNvSpPr>
            <a:spLocks noChangeArrowheads="1"/>
          </p:cNvSpPr>
          <p:nvPr/>
        </p:nvSpPr>
        <p:spPr bwMode="auto">
          <a:xfrm>
            <a:off x="2200275" y="3573165"/>
            <a:ext cx="646112"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6600" dirty="0">
                <a:latin typeface="Times New Roman" pitchFamily="18" charset="0"/>
                <a:cs typeface="Times New Roman" pitchFamily="18" charset="0"/>
              </a:rPr>
              <a:t>  2 </a:t>
            </a:r>
          </a:p>
        </p:txBody>
      </p:sp>
      <p:sp>
        <p:nvSpPr>
          <p:cNvPr id="26" name="AutoShape 3">
            <a:hlinkClick r:id="rId8" action="ppaction://hlinksldjump" highlightClick="1">
              <a:snd r:embed="rId6" name="breeze.wav"/>
            </a:hlinkClick>
          </p:cNvPr>
          <p:cNvSpPr>
            <a:spLocks noChangeArrowheads="1"/>
          </p:cNvSpPr>
          <p:nvPr/>
        </p:nvSpPr>
        <p:spPr bwMode="auto">
          <a:xfrm>
            <a:off x="2243138" y="706191"/>
            <a:ext cx="647700" cy="74002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3 </a:t>
            </a:r>
          </a:p>
        </p:txBody>
      </p:sp>
      <p:sp>
        <p:nvSpPr>
          <p:cNvPr id="27" name="AutoShape 3">
            <a:hlinkClick r:id="rId9" action="ppaction://hlinksldjump" highlightClick="1">
              <a:snd r:embed="rId6" name="breeze.wav"/>
            </a:hlinkClick>
          </p:cNvPr>
          <p:cNvSpPr>
            <a:spLocks noChangeArrowheads="1"/>
          </p:cNvSpPr>
          <p:nvPr/>
        </p:nvSpPr>
        <p:spPr bwMode="auto">
          <a:xfrm>
            <a:off x="3754121" y="580188"/>
            <a:ext cx="822325"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dirty="0">
                <a:latin typeface="Times New Roman" pitchFamily="18" charset="0"/>
                <a:cs typeface="Times New Roman" pitchFamily="18" charset="0"/>
              </a:rPr>
              <a:t>4 </a:t>
            </a:r>
          </a:p>
        </p:txBody>
      </p:sp>
      <p:sp>
        <p:nvSpPr>
          <p:cNvPr id="28" name="AutoShape 3">
            <a:hlinkClick r:id="rId10" action="ppaction://hlinksldjump" highlightClick="1">
              <a:snd r:embed="rId6" name="breeze.wav"/>
            </a:hlinkClick>
          </p:cNvPr>
          <p:cNvSpPr>
            <a:spLocks noChangeArrowheads="1"/>
          </p:cNvSpPr>
          <p:nvPr/>
        </p:nvSpPr>
        <p:spPr bwMode="auto">
          <a:xfrm>
            <a:off x="6745800" y="706191"/>
            <a:ext cx="647700" cy="42969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5 </a:t>
            </a:r>
          </a:p>
        </p:txBody>
      </p:sp>
      <p:sp>
        <p:nvSpPr>
          <p:cNvPr id="29" name="AutoShape 3">
            <a:hlinkClick r:id="rId11" action="ppaction://hlinksldjump" highlightClick="1">
              <a:snd r:embed="rId6" name="breeze.wav"/>
            </a:hlinkClick>
          </p:cNvPr>
          <p:cNvSpPr>
            <a:spLocks noChangeArrowheads="1"/>
          </p:cNvSpPr>
          <p:nvPr/>
        </p:nvSpPr>
        <p:spPr bwMode="auto">
          <a:xfrm>
            <a:off x="8977313" y="2221409"/>
            <a:ext cx="647700"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6 </a:t>
            </a:r>
          </a:p>
        </p:txBody>
      </p:sp>
      <p:sp>
        <p:nvSpPr>
          <p:cNvPr id="31" name="AutoShape 3">
            <a:hlinkClick r:id="rId12" action="ppaction://hlinksldjump" highlightClick="1">
              <a:snd r:embed="rId6" name="breeze.wav"/>
            </a:hlinkClick>
          </p:cNvPr>
          <p:cNvSpPr>
            <a:spLocks noChangeArrowheads="1"/>
          </p:cNvSpPr>
          <p:nvPr/>
        </p:nvSpPr>
        <p:spPr bwMode="auto">
          <a:xfrm>
            <a:off x="7228343" y="4145576"/>
            <a:ext cx="502578" cy="52814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7 </a:t>
            </a:r>
          </a:p>
        </p:txBody>
      </p:sp>
      <p:sp>
        <p:nvSpPr>
          <p:cNvPr id="2" name="TextBox 1"/>
          <p:cNvSpPr txBox="1"/>
          <p:nvPr/>
        </p:nvSpPr>
        <p:spPr>
          <a:xfrm>
            <a:off x="2292235" y="5799292"/>
            <a:ext cx="7008928" cy="830997"/>
          </a:xfrm>
          <a:prstGeom prst="rect">
            <a:avLst/>
          </a:prstGeom>
          <a:solidFill>
            <a:schemeClr val="accent6">
              <a:lumMod val="20000"/>
              <a:lumOff val="80000"/>
            </a:schemeClr>
          </a:solidFill>
          <a:ln>
            <a:solidFill>
              <a:schemeClr val="accent1"/>
            </a:solidFill>
          </a:ln>
        </p:spPr>
        <p:txBody>
          <a:bodyPr wrap="square" rtlCol="0">
            <a:spAutoFit/>
          </a:bodyPr>
          <a:lstStyle/>
          <a:p>
            <a:pPr algn="ctr"/>
            <a:r>
              <a:rPr lang="en-US" sz="4800" b="1" i="1" dirty="0">
                <a:solidFill>
                  <a:srgbClr val="FF0000"/>
                </a:solidFill>
                <a:latin typeface=".VnBlack" pitchFamily="34" charset="0"/>
              </a:rPr>
              <a:t>WHO’S      FASTER  ? </a:t>
            </a:r>
            <a:endParaRPr lang="en-GB" sz="4800" b="1" i="1" dirty="0">
              <a:solidFill>
                <a:srgbClr val="FF0000"/>
              </a:solidFill>
              <a:latin typeface=".VnBlack" pitchFamily="34" charset="0"/>
            </a:endParaRPr>
          </a:p>
        </p:txBody>
      </p:sp>
      <p:sp>
        <p:nvSpPr>
          <p:cNvPr id="3" name="Right Arrow 2">
            <a:hlinkClick r:id="rId13" action="ppaction://hlinksldjump"/>
          </p:cNvPr>
          <p:cNvSpPr/>
          <p:nvPr/>
        </p:nvSpPr>
        <p:spPr>
          <a:xfrm>
            <a:off x="9814561" y="6214790"/>
            <a:ext cx="827913" cy="474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6332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grpId="0" nodeType="clickEffect">
                                  <p:stCondLst>
                                    <p:cond delay="0"/>
                                  </p:stCondLst>
                                  <p:childTnLst>
                                    <p:animEffect transition="out" filter="box(i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4" grpId="0"/>
      <p:bldP spid="25" grpId="0"/>
      <p:bldP spid="26" grpId="0"/>
      <p:bldP spid="27" grpId="0"/>
      <p:bldP spid="28"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3355" y="2673140"/>
            <a:ext cx="8317989" cy="584775"/>
          </a:xfrm>
          <a:prstGeom prst="rect">
            <a:avLst/>
          </a:prstGeom>
          <a:noFill/>
        </p:spPr>
        <p:txBody>
          <a:bodyPr wrap="square" rtlCol="0">
            <a:spAutoFit/>
          </a:bodyPr>
          <a:lstStyle/>
          <a:p>
            <a:r>
              <a:rPr lang="en-US" sz="3200" b="1" dirty="0">
                <a:solidFill>
                  <a:srgbClr val="0066CC"/>
                </a:solidFill>
              </a:rPr>
              <a:t>1. </a:t>
            </a:r>
            <a:r>
              <a:rPr lang="en-US" sz="3200" b="1" dirty="0" err="1">
                <a:solidFill>
                  <a:srgbClr val="0066CC"/>
                </a:solidFill>
              </a:rPr>
              <a:t>Vy</a:t>
            </a:r>
            <a:r>
              <a:rPr lang="en-US" sz="3200" b="1" dirty="0">
                <a:solidFill>
                  <a:srgbClr val="0066CC"/>
                </a:solidFill>
              </a:rPr>
              <a:t> and I often do our ……………….after school.</a:t>
            </a:r>
          </a:p>
        </p:txBody>
      </p:sp>
      <p:sp>
        <p:nvSpPr>
          <p:cNvPr id="5" name="TextBox 4">
            <a:extLst>
              <a:ext uri="{FF2B5EF4-FFF2-40B4-BE49-F238E27FC236}">
                <a16:creationId xmlns:a16="http://schemas.microsoft.com/office/drawing/2014/main" id="{36896BBC-ED70-42A7-8FAC-4A0ECD1047AC}"/>
              </a:ext>
            </a:extLst>
          </p:cNvPr>
          <p:cNvSpPr txBox="1"/>
          <p:nvPr/>
        </p:nvSpPr>
        <p:spPr>
          <a:xfrm>
            <a:off x="6102349" y="2577561"/>
            <a:ext cx="1799019" cy="523220"/>
          </a:xfrm>
          <a:prstGeom prst="rect">
            <a:avLst/>
          </a:prstGeom>
          <a:noFill/>
        </p:spPr>
        <p:txBody>
          <a:bodyPr wrap="none" rtlCol="0">
            <a:spAutoFit/>
          </a:bodyPr>
          <a:lstStyle/>
          <a:p>
            <a:r>
              <a:rPr lang="en-US" sz="2800" b="1" dirty="0">
                <a:solidFill>
                  <a:srgbClr val="FF0000"/>
                </a:solidFill>
              </a:rPr>
              <a:t>homework</a:t>
            </a:r>
          </a:p>
        </p:txBody>
      </p:sp>
      <p:sp>
        <p:nvSpPr>
          <p:cNvPr id="6" name="Action Button: Home 5">
            <a:hlinkClick r:id="rId2" action="ppaction://hlinksldjump" highlightClick="1"/>
          </p:cNvPr>
          <p:cNvSpPr/>
          <p:nvPr/>
        </p:nvSpPr>
        <p:spPr>
          <a:xfrm>
            <a:off x="9704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97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9868" y="522913"/>
            <a:ext cx="8452101" cy="584775"/>
          </a:xfrm>
          <a:prstGeom prst="rect">
            <a:avLst/>
          </a:prstGeom>
          <a:noFill/>
        </p:spPr>
        <p:txBody>
          <a:bodyPr wrap="square" rtlCol="0">
            <a:spAutoFit/>
          </a:bodyPr>
          <a:lstStyle/>
          <a:p>
            <a:r>
              <a:rPr lang="en-US" sz="3200" b="1" dirty="0">
                <a:solidFill>
                  <a:srgbClr val="0066CC"/>
                </a:solidFill>
              </a:rPr>
              <a:t>2. Nick plays ……………….for the school team.</a:t>
            </a:r>
          </a:p>
        </p:txBody>
      </p:sp>
      <p:sp>
        <p:nvSpPr>
          <p:cNvPr id="5" name="TextBox 4">
            <a:extLst>
              <a:ext uri="{FF2B5EF4-FFF2-40B4-BE49-F238E27FC236}">
                <a16:creationId xmlns:a16="http://schemas.microsoft.com/office/drawing/2014/main" id="{E82957EF-E0D8-45A8-A910-B23337DF937B}"/>
              </a:ext>
            </a:extLst>
          </p:cNvPr>
          <p:cNvSpPr txBox="1"/>
          <p:nvPr/>
        </p:nvSpPr>
        <p:spPr>
          <a:xfrm>
            <a:off x="4392977" y="474210"/>
            <a:ext cx="1349408" cy="523220"/>
          </a:xfrm>
          <a:prstGeom prst="rect">
            <a:avLst/>
          </a:prstGeom>
          <a:noFill/>
        </p:spPr>
        <p:txBody>
          <a:bodyPr wrap="none" rtlCol="0">
            <a:spAutoFit/>
          </a:bodyPr>
          <a:lstStyle/>
          <a:p>
            <a:r>
              <a:rPr lang="en-US" sz="2800" b="1" dirty="0">
                <a:solidFill>
                  <a:srgbClr val="FF0000"/>
                </a:solidFill>
              </a:rPr>
              <a:t>football</a:t>
            </a:r>
          </a:p>
        </p:txBody>
      </p:sp>
      <p:sp>
        <p:nvSpPr>
          <p:cNvPr id="6" name="Action Button: Home 5">
            <a:hlinkClick r:id="rId2" action="ppaction://hlinksldjump" highlightClick="1"/>
          </p:cNvPr>
          <p:cNvSpPr/>
          <p:nvPr/>
        </p:nvSpPr>
        <p:spPr>
          <a:xfrm>
            <a:off x="9704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32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527" y="541622"/>
            <a:ext cx="7979229" cy="584775"/>
          </a:xfrm>
          <a:prstGeom prst="rect">
            <a:avLst/>
          </a:prstGeom>
          <a:noFill/>
        </p:spPr>
        <p:txBody>
          <a:bodyPr wrap="square" rtlCol="0">
            <a:spAutoFit/>
          </a:bodyPr>
          <a:lstStyle/>
          <a:p>
            <a:r>
              <a:rPr lang="en-US" sz="3200" b="1" dirty="0">
                <a:solidFill>
                  <a:srgbClr val="0066CC"/>
                </a:solidFill>
              </a:rPr>
              <a:t>3. </a:t>
            </a:r>
            <a:r>
              <a:rPr lang="en-US" sz="3200" b="1" dirty="0" err="1">
                <a:solidFill>
                  <a:srgbClr val="0066CC"/>
                </a:solidFill>
              </a:rPr>
              <a:t>Mrs</a:t>
            </a:r>
            <a:r>
              <a:rPr lang="en-US" sz="3200" b="1" dirty="0">
                <a:solidFill>
                  <a:srgbClr val="0066CC"/>
                </a:solidFill>
              </a:rPr>
              <a:t> Nguyen teaches all my history…………….</a:t>
            </a:r>
          </a:p>
        </p:txBody>
      </p:sp>
      <p:sp>
        <p:nvSpPr>
          <p:cNvPr id="6" name="TextBox 5">
            <a:extLst>
              <a:ext uri="{FF2B5EF4-FFF2-40B4-BE49-F238E27FC236}">
                <a16:creationId xmlns:a16="http://schemas.microsoft.com/office/drawing/2014/main" id="{67B53949-C7E1-4E3B-BFA3-40907027FD49}"/>
              </a:ext>
            </a:extLst>
          </p:cNvPr>
          <p:cNvSpPr txBox="1"/>
          <p:nvPr/>
        </p:nvSpPr>
        <p:spPr>
          <a:xfrm>
            <a:off x="8090315" y="480661"/>
            <a:ext cx="1266693" cy="523220"/>
          </a:xfrm>
          <a:prstGeom prst="rect">
            <a:avLst/>
          </a:prstGeom>
          <a:noFill/>
        </p:spPr>
        <p:txBody>
          <a:bodyPr wrap="none" rtlCol="0">
            <a:spAutoFit/>
          </a:bodyPr>
          <a:lstStyle/>
          <a:p>
            <a:r>
              <a:rPr lang="en-US" sz="2800" b="1" dirty="0">
                <a:solidFill>
                  <a:srgbClr val="FF0000"/>
                </a:solidFill>
              </a:rPr>
              <a:t>lessons</a:t>
            </a:r>
          </a:p>
        </p:txBody>
      </p:sp>
      <p:sp>
        <p:nvSpPr>
          <p:cNvPr id="7" name="Action Button: Home 6">
            <a:hlinkClick r:id="rId2" action="ppaction://hlinksldjump" highlightClick="1"/>
          </p:cNvPr>
          <p:cNvSpPr/>
          <p:nvPr/>
        </p:nvSpPr>
        <p:spPr>
          <a:xfrm>
            <a:off x="9704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998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3292" y="490169"/>
            <a:ext cx="8549637" cy="584775"/>
          </a:xfrm>
          <a:prstGeom prst="rect">
            <a:avLst/>
          </a:prstGeom>
          <a:noFill/>
        </p:spPr>
        <p:txBody>
          <a:bodyPr wrap="square" rtlCol="0">
            <a:spAutoFit/>
          </a:bodyPr>
          <a:lstStyle/>
          <a:p>
            <a:r>
              <a:rPr lang="en-US" sz="3200" b="1" dirty="0">
                <a:solidFill>
                  <a:srgbClr val="0066CC"/>
                </a:solidFill>
              </a:rPr>
              <a:t>4. They are healthy. They do ………….every day.</a:t>
            </a:r>
          </a:p>
        </p:txBody>
      </p:sp>
      <p:sp>
        <p:nvSpPr>
          <p:cNvPr id="5" name="TextBox 4">
            <a:extLst>
              <a:ext uri="{FF2B5EF4-FFF2-40B4-BE49-F238E27FC236}">
                <a16:creationId xmlns:a16="http://schemas.microsoft.com/office/drawing/2014/main" id="{64E5B4BA-D41A-4A86-B119-2AEE181504FE}"/>
              </a:ext>
            </a:extLst>
          </p:cNvPr>
          <p:cNvSpPr txBox="1"/>
          <p:nvPr/>
        </p:nvSpPr>
        <p:spPr>
          <a:xfrm>
            <a:off x="6787148" y="396530"/>
            <a:ext cx="1383649" cy="523220"/>
          </a:xfrm>
          <a:prstGeom prst="rect">
            <a:avLst/>
          </a:prstGeom>
          <a:noFill/>
        </p:spPr>
        <p:txBody>
          <a:bodyPr wrap="none" rtlCol="0">
            <a:spAutoFit/>
          </a:bodyPr>
          <a:lstStyle/>
          <a:p>
            <a:r>
              <a:rPr lang="en-US" sz="2800" b="1" dirty="0">
                <a:solidFill>
                  <a:srgbClr val="FF0000"/>
                </a:solidFill>
              </a:rPr>
              <a:t>exercise</a:t>
            </a:r>
          </a:p>
        </p:txBody>
      </p:sp>
      <p:sp>
        <p:nvSpPr>
          <p:cNvPr id="6" name="Action Button: Home 5">
            <a:hlinkClick r:id="rId2" action="ppaction://hlinksldjump" highlightClick="1"/>
          </p:cNvPr>
          <p:cNvSpPr/>
          <p:nvPr/>
        </p:nvSpPr>
        <p:spPr>
          <a:xfrm>
            <a:off x="9704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984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2332" y="620649"/>
            <a:ext cx="8574021" cy="584775"/>
          </a:xfrm>
          <a:prstGeom prst="rect">
            <a:avLst/>
          </a:prstGeom>
          <a:noFill/>
        </p:spPr>
        <p:txBody>
          <a:bodyPr wrap="square" rtlCol="0">
            <a:spAutoFit/>
          </a:bodyPr>
          <a:lstStyle/>
          <a:p>
            <a:r>
              <a:rPr lang="en-US" sz="3200" b="1" dirty="0">
                <a:solidFill>
                  <a:srgbClr val="0066CC"/>
                </a:solidFill>
              </a:rPr>
              <a:t>5. I study </a:t>
            </a:r>
            <a:r>
              <a:rPr lang="en-US" sz="3200" b="1" dirty="0" err="1">
                <a:solidFill>
                  <a:srgbClr val="0066CC"/>
                </a:solidFill>
              </a:rPr>
              <a:t>maths</a:t>
            </a:r>
            <a:r>
              <a:rPr lang="en-US" sz="3200" b="1" dirty="0">
                <a:solidFill>
                  <a:srgbClr val="0066CC"/>
                </a:solidFill>
              </a:rPr>
              <a:t>, English and………….on Mondays.</a:t>
            </a:r>
          </a:p>
        </p:txBody>
      </p:sp>
      <p:sp>
        <p:nvSpPr>
          <p:cNvPr id="5" name="TextBox 4">
            <a:extLst>
              <a:ext uri="{FF2B5EF4-FFF2-40B4-BE49-F238E27FC236}">
                <a16:creationId xmlns:a16="http://schemas.microsoft.com/office/drawing/2014/main" id="{9F79B1FA-66AC-4BDE-B9A1-BA3C1D51D83B}"/>
              </a:ext>
            </a:extLst>
          </p:cNvPr>
          <p:cNvSpPr txBox="1"/>
          <p:nvPr/>
        </p:nvSpPr>
        <p:spPr>
          <a:xfrm>
            <a:off x="6744154" y="571880"/>
            <a:ext cx="1271502" cy="523220"/>
          </a:xfrm>
          <a:prstGeom prst="rect">
            <a:avLst/>
          </a:prstGeom>
          <a:noFill/>
        </p:spPr>
        <p:txBody>
          <a:bodyPr wrap="none" rtlCol="0">
            <a:spAutoFit/>
          </a:bodyPr>
          <a:lstStyle/>
          <a:p>
            <a:r>
              <a:rPr lang="en-US" sz="2800" b="1" dirty="0">
                <a:solidFill>
                  <a:srgbClr val="FF0000"/>
                </a:solidFill>
              </a:rPr>
              <a:t>science</a:t>
            </a:r>
          </a:p>
        </p:txBody>
      </p:sp>
      <p:sp>
        <p:nvSpPr>
          <p:cNvPr id="6" name="Action Button: Home 5">
            <a:hlinkClick r:id="rId2" action="ppaction://hlinksldjump" highlightClick="1"/>
          </p:cNvPr>
          <p:cNvSpPr/>
          <p:nvPr/>
        </p:nvSpPr>
        <p:spPr>
          <a:xfrm>
            <a:off x="9704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84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626926"/>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p>
        </p:txBody>
      </p:sp>
      <p:sp>
        <p:nvSpPr>
          <p:cNvPr id="3" name="AutoShape 2" descr="VỎ HỘP QUÀ TẶNG - Home | Faceboo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00400" y="5423114"/>
            <a:ext cx="6553200" cy="830997"/>
          </a:xfrm>
          <a:prstGeom prst="rect">
            <a:avLst/>
          </a:prstGeom>
          <a:noFill/>
        </p:spPr>
        <p:txBody>
          <a:bodyPr wrap="square" rtlCol="0">
            <a:spAutoFit/>
          </a:bodyPr>
          <a:lstStyle/>
          <a:p>
            <a:r>
              <a:rPr lang="en-US" sz="4800" b="1" dirty="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9704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626926"/>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p>
        </p:txBody>
      </p:sp>
      <p:sp>
        <p:nvSpPr>
          <p:cNvPr id="3" name="AutoShape 2" descr="VỎ HỘP QUÀ TẶNG - Home | Faceboo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00400" y="5423114"/>
            <a:ext cx="6553200" cy="830997"/>
          </a:xfrm>
          <a:prstGeom prst="rect">
            <a:avLst/>
          </a:prstGeom>
          <a:noFill/>
        </p:spPr>
        <p:txBody>
          <a:bodyPr wrap="square" rtlCol="0">
            <a:spAutoFit/>
          </a:bodyPr>
          <a:lstStyle/>
          <a:p>
            <a:r>
              <a:rPr lang="en-US" sz="4800" b="1" dirty="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9704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995"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2470650" y="229620"/>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2971018" y="1065374"/>
            <a:ext cx="5330823" cy="864428"/>
          </a:xfrm>
          <a:prstGeom prst="roundRect">
            <a:avLst>
              <a:gd name="adj" fmla="val 16116"/>
            </a:avLst>
          </a:prstGeom>
          <a:solidFill>
            <a:srgbClr val="A3E7FF"/>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102047" y="1119800"/>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3617158" y="1517653"/>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4800218" y="1119799"/>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5607118" y="1517652"/>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6487276" y="1119799"/>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1887373" y="2500751"/>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2362204" y="2448554"/>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5128369" y="2779743"/>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887373" y="3219425"/>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2362204" y="3167228"/>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3757766" y="3514737"/>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887373" y="3987070"/>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2362204" y="3978417"/>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6688234" y="4325583"/>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887373" y="4752481"/>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2362204" y="4743828"/>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1887373" y="5532676"/>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2362204" y="5532676"/>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5693416" y="5879842"/>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679867" y="5071544"/>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896BBC-ED70-42A7-8FAC-4A0ECD1047AC}"/>
              </a:ext>
            </a:extLst>
          </p:cNvPr>
          <p:cNvSpPr txBox="1"/>
          <p:nvPr/>
        </p:nvSpPr>
        <p:spPr>
          <a:xfrm>
            <a:off x="5041712" y="2442771"/>
            <a:ext cx="1567224" cy="461665"/>
          </a:xfrm>
          <a:prstGeom prst="rect">
            <a:avLst/>
          </a:prstGeom>
          <a:noFill/>
        </p:spPr>
        <p:txBody>
          <a:bodyPr wrap="none" rtlCol="0">
            <a:spAutoFit/>
          </a:bodyPr>
          <a:lstStyle/>
          <a:p>
            <a:r>
              <a:rPr lang="en-US" sz="2400" b="1" dirty="0">
                <a:solidFill>
                  <a:srgbClr val="FF0000"/>
                </a:solidFill>
              </a:rPr>
              <a:t>homework</a:t>
            </a:r>
          </a:p>
        </p:txBody>
      </p:sp>
      <p:sp>
        <p:nvSpPr>
          <p:cNvPr id="27" name="TextBox 26">
            <a:extLst>
              <a:ext uri="{FF2B5EF4-FFF2-40B4-BE49-F238E27FC236}">
                <a16:creationId xmlns:a16="http://schemas.microsoft.com/office/drawing/2014/main" id="{67B53949-C7E1-4E3B-BFA3-40907027FD49}"/>
              </a:ext>
            </a:extLst>
          </p:cNvPr>
          <p:cNvSpPr txBox="1"/>
          <p:nvPr/>
        </p:nvSpPr>
        <p:spPr>
          <a:xfrm>
            <a:off x="6688235" y="3978416"/>
            <a:ext cx="1116011" cy="461665"/>
          </a:xfrm>
          <a:prstGeom prst="rect">
            <a:avLst/>
          </a:prstGeom>
          <a:noFill/>
        </p:spPr>
        <p:txBody>
          <a:bodyPr wrap="none" rtlCol="0">
            <a:spAutoFit/>
          </a:bodyPr>
          <a:lstStyle/>
          <a:p>
            <a:r>
              <a:rPr lang="en-US" sz="2400" b="1" dirty="0">
                <a:solidFill>
                  <a:srgbClr val="FF0000"/>
                </a:solidFill>
              </a:rPr>
              <a:t>lessons</a:t>
            </a:r>
          </a:p>
        </p:txBody>
      </p:sp>
      <p:sp>
        <p:nvSpPr>
          <p:cNvPr id="28" name="TextBox 27">
            <a:extLst>
              <a:ext uri="{FF2B5EF4-FFF2-40B4-BE49-F238E27FC236}">
                <a16:creationId xmlns:a16="http://schemas.microsoft.com/office/drawing/2014/main" id="{9F79B1FA-66AC-4BDE-B9A1-BA3C1D51D83B}"/>
              </a:ext>
            </a:extLst>
          </p:cNvPr>
          <p:cNvSpPr txBox="1"/>
          <p:nvPr/>
        </p:nvSpPr>
        <p:spPr>
          <a:xfrm>
            <a:off x="5689104" y="5534354"/>
            <a:ext cx="1116011" cy="461665"/>
          </a:xfrm>
          <a:prstGeom prst="rect">
            <a:avLst/>
          </a:prstGeom>
          <a:noFill/>
        </p:spPr>
        <p:txBody>
          <a:bodyPr wrap="none" rtlCol="0">
            <a:spAutoFit/>
          </a:bodyPr>
          <a:lstStyle/>
          <a:p>
            <a:r>
              <a:rPr lang="en-US" sz="2400" b="1" dirty="0">
                <a:solidFill>
                  <a:srgbClr val="FF0000"/>
                </a:solidFill>
              </a:rPr>
              <a:t>science</a:t>
            </a:r>
          </a:p>
        </p:txBody>
      </p:sp>
      <p:sp>
        <p:nvSpPr>
          <p:cNvPr id="29" name="TextBox 28">
            <a:extLst>
              <a:ext uri="{FF2B5EF4-FFF2-40B4-BE49-F238E27FC236}">
                <a16:creationId xmlns:a16="http://schemas.microsoft.com/office/drawing/2014/main" id="{E82957EF-E0D8-45A8-A910-B23337DF937B}"/>
              </a:ext>
            </a:extLst>
          </p:cNvPr>
          <p:cNvSpPr txBox="1"/>
          <p:nvPr/>
        </p:nvSpPr>
        <p:spPr>
          <a:xfrm>
            <a:off x="3801244" y="3167228"/>
            <a:ext cx="1183466" cy="461665"/>
          </a:xfrm>
          <a:prstGeom prst="rect">
            <a:avLst/>
          </a:prstGeom>
          <a:noFill/>
        </p:spPr>
        <p:txBody>
          <a:bodyPr wrap="none" rtlCol="0">
            <a:spAutoFit/>
          </a:bodyPr>
          <a:lstStyle/>
          <a:p>
            <a:r>
              <a:rPr lang="en-US" sz="2400" b="1" dirty="0">
                <a:solidFill>
                  <a:srgbClr val="FF0000"/>
                </a:solidFill>
              </a:rPr>
              <a:t>football</a:t>
            </a:r>
          </a:p>
        </p:txBody>
      </p:sp>
      <p:sp>
        <p:nvSpPr>
          <p:cNvPr id="31" name="TextBox 30">
            <a:extLst>
              <a:ext uri="{FF2B5EF4-FFF2-40B4-BE49-F238E27FC236}">
                <a16:creationId xmlns:a16="http://schemas.microsoft.com/office/drawing/2014/main" id="{64E5B4BA-D41A-4A86-B119-2AEE181504FE}"/>
              </a:ext>
            </a:extLst>
          </p:cNvPr>
          <p:cNvSpPr txBox="1"/>
          <p:nvPr/>
        </p:nvSpPr>
        <p:spPr>
          <a:xfrm>
            <a:off x="5636429" y="4743828"/>
            <a:ext cx="1211678" cy="461665"/>
          </a:xfrm>
          <a:prstGeom prst="rect">
            <a:avLst/>
          </a:prstGeom>
          <a:noFill/>
        </p:spPr>
        <p:txBody>
          <a:bodyPr wrap="none" rtlCol="0">
            <a:spAutoFit/>
          </a:bodyPr>
          <a:lstStyle/>
          <a:p>
            <a:r>
              <a:rPr lang="en-US" sz="2400" b="1" dirty="0">
                <a:solidFill>
                  <a:srgbClr val="FF0000"/>
                </a:solidFill>
              </a:rPr>
              <a:t>exercise</a:t>
            </a:r>
          </a:p>
        </p:txBody>
      </p:sp>
    </p:spTree>
    <p:extLst>
      <p:ext uri="{BB962C8B-B14F-4D97-AF65-F5344CB8AC3E}">
        <p14:creationId xmlns:p14="http://schemas.microsoft.com/office/powerpoint/2010/main" val="1795190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852" y="1004656"/>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2755274" y="1015504"/>
            <a:ext cx="7598637" cy="892552"/>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and repeat. Pay attention to the sounds /ɑ:/ and /ʌ/.</a:t>
            </a:r>
          </a:p>
        </p:txBody>
      </p:sp>
      <p:sp>
        <p:nvSpPr>
          <p:cNvPr id="24" name="TextBox 23"/>
          <p:cNvSpPr txBox="1"/>
          <p:nvPr/>
        </p:nvSpPr>
        <p:spPr>
          <a:xfrm>
            <a:off x="1796145" y="297948"/>
            <a:ext cx="4253374" cy="584775"/>
          </a:xfrm>
          <a:prstGeom prst="rect">
            <a:avLst/>
          </a:prstGeom>
          <a:noFill/>
        </p:spPr>
        <p:txBody>
          <a:bodyPr wrap="square" rtlCol="0">
            <a:spAutoFit/>
          </a:bodyPr>
          <a:lstStyle/>
          <a:p>
            <a:r>
              <a:rPr lang="en-US" sz="3200" b="1" dirty="0">
                <a:solidFill>
                  <a:srgbClr val="0FB7BD"/>
                </a:solidFill>
                <a:latin typeface=".VnBodoni" pitchFamily="34" charset="0"/>
              </a:rPr>
              <a:t>* Pronunciation</a:t>
            </a:r>
          </a:p>
        </p:txBody>
      </p:sp>
      <p:sp>
        <p:nvSpPr>
          <p:cNvPr id="25" name="Rectangle 24"/>
          <p:cNvSpPr/>
          <p:nvPr/>
        </p:nvSpPr>
        <p:spPr>
          <a:xfrm>
            <a:off x="5903216" y="384970"/>
            <a:ext cx="2244525" cy="584775"/>
          </a:xfrm>
          <a:prstGeom prst="rect">
            <a:avLst/>
          </a:prstGeom>
        </p:spPr>
        <p:txBody>
          <a:bodyPr wrap="none">
            <a:spAutoFit/>
          </a:bodyPr>
          <a:lstStyle/>
          <a:p>
            <a:r>
              <a:rPr lang="en-US" sz="3200" b="1" dirty="0">
                <a:solidFill>
                  <a:srgbClr val="FF0000"/>
                </a:solidFill>
              </a:rPr>
              <a:t>/ɑ:/ </a:t>
            </a:r>
            <a:r>
              <a:rPr lang="en-US" sz="3200" b="1" dirty="0"/>
              <a:t>and</a:t>
            </a:r>
            <a:r>
              <a:rPr lang="en-US" sz="3200" b="1" dirty="0">
                <a:solidFill>
                  <a:srgbClr val="FF0000"/>
                </a:solidFill>
              </a:rPr>
              <a:t> /ʌ/</a:t>
            </a:r>
          </a:p>
        </p:txBody>
      </p:sp>
      <p:sp>
        <p:nvSpPr>
          <p:cNvPr id="26" name="TextBox 25">
            <a:extLst>
              <a:ext uri="{FF2B5EF4-FFF2-40B4-BE49-F238E27FC236}">
                <a16:creationId xmlns:a16="http://schemas.microsoft.com/office/drawing/2014/main" id="{AB24BD10-4264-4C37-B6FD-8FBA0BB7196D}"/>
              </a:ext>
            </a:extLst>
          </p:cNvPr>
          <p:cNvSpPr txBox="1"/>
          <p:nvPr/>
        </p:nvSpPr>
        <p:spPr>
          <a:xfrm>
            <a:off x="4029717" y="3236268"/>
            <a:ext cx="1132115" cy="461665"/>
          </a:xfrm>
          <a:prstGeom prst="rect">
            <a:avLst/>
          </a:prstGeom>
          <a:noFill/>
        </p:spPr>
        <p:txBody>
          <a:bodyPr wrap="square" rtlCol="0">
            <a:spAutoFit/>
          </a:bodyPr>
          <a:lstStyle/>
          <a:p>
            <a:r>
              <a:rPr lang="en-US" sz="2400"/>
              <a:t>sm</a:t>
            </a:r>
            <a:r>
              <a:rPr lang="en-US" sz="2400">
                <a:solidFill>
                  <a:srgbClr val="FF0000"/>
                </a:solidFill>
              </a:rPr>
              <a:t>ar</a:t>
            </a:r>
            <a:r>
              <a:rPr lang="en-US" sz="2400"/>
              <a:t>t</a:t>
            </a:r>
            <a:endParaRPr lang="en-US" sz="2400" dirty="0"/>
          </a:p>
        </p:txBody>
      </p:sp>
      <p:sp>
        <p:nvSpPr>
          <p:cNvPr id="31" name="TextBox 30">
            <a:extLst>
              <a:ext uri="{FF2B5EF4-FFF2-40B4-BE49-F238E27FC236}">
                <a16:creationId xmlns:a16="http://schemas.microsoft.com/office/drawing/2014/main" id="{D796F94E-2D24-4800-B79C-F1ED35D4F277}"/>
              </a:ext>
            </a:extLst>
          </p:cNvPr>
          <p:cNvSpPr txBox="1"/>
          <p:nvPr/>
        </p:nvSpPr>
        <p:spPr>
          <a:xfrm>
            <a:off x="3922833" y="3655783"/>
            <a:ext cx="799157" cy="461665"/>
          </a:xfrm>
          <a:prstGeom prst="rect">
            <a:avLst/>
          </a:prstGeom>
          <a:noFill/>
        </p:spPr>
        <p:txBody>
          <a:bodyPr wrap="square" rtlCol="0">
            <a:spAutoFit/>
          </a:bodyPr>
          <a:lstStyle/>
          <a:p>
            <a:pPr algn="ctr"/>
            <a:r>
              <a:rPr lang="en-US" sz="2400">
                <a:solidFill>
                  <a:srgbClr val="FF0000"/>
                </a:solidFill>
              </a:rPr>
              <a:t>ar</a:t>
            </a:r>
            <a:r>
              <a:rPr lang="en-US" sz="2400"/>
              <a:t>t</a:t>
            </a:r>
            <a:endParaRPr lang="en-US" sz="2400" dirty="0"/>
          </a:p>
        </p:txBody>
      </p:sp>
      <p:sp>
        <p:nvSpPr>
          <p:cNvPr id="32" name="TextBox 31">
            <a:extLst>
              <a:ext uri="{FF2B5EF4-FFF2-40B4-BE49-F238E27FC236}">
                <a16:creationId xmlns:a16="http://schemas.microsoft.com/office/drawing/2014/main" id="{52E17B53-2C2E-4CA4-951A-A1678A2E06DC}"/>
              </a:ext>
            </a:extLst>
          </p:cNvPr>
          <p:cNvSpPr txBox="1"/>
          <p:nvPr/>
        </p:nvSpPr>
        <p:spPr>
          <a:xfrm>
            <a:off x="6954968" y="3232438"/>
            <a:ext cx="1632858" cy="461665"/>
          </a:xfrm>
          <a:prstGeom prst="rect">
            <a:avLst/>
          </a:prstGeom>
          <a:noFill/>
        </p:spPr>
        <p:txBody>
          <a:bodyPr wrap="square" rtlCol="0">
            <a:spAutoFit/>
          </a:bodyPr>
          <a:lstStyle/>
          <a:p>
            <a:pPr algn="ctr"/>
            <a:r>
              <a:rPr lang="en-US" sz="2400"/>
              <a:t>s</a:t>
            </a:r>
            <a:r>
              <a:rPr lang="en-US" sz="2400">
                <a:solidFill>
                  <a:srgbClr val="FF0000"/>
                </a:solidFill>
              </a:rPr>
              <a:t>u</a:t>
            </a:r>
            <a:r>
              <a:rPr lang="en-US" sz="2400"/>
              <a:t>bject</a:t>
            </a:r>
            <a:endParaRPr lang="en-US" sz="2400" dirty="0"/>
          </a:p>
        </p:txBody>
      </p:sp>
      <p:sp>
        <p:nvSpPr>
          <p:cNvPr id="34" name="TextBox 33">
            <a:extLst>
              <a:ext uri="{FF2B5EF4-FFF2-40B4-BE49-F238E27FC236}">
                <a16:creationId xmlns:a16="http://schemas.microsoft.com/office/drawing/2014/main" id="{A603DED4-23E9-4747-81FC-D800CB72DA18}"/>
              </a:ext>
            </a:extLst>
          </p:cNvPr>
          <p:cNvSpPr txBox="1"/>
          <p:nvPr/>
        </p:nvSpPr>
        <p:spPr>
          <a:xfrm>
            <a:off x="7054902" y="3694103"/>
            <a:ext cx="1426041" cy="461665"/>
          </a:xfrm>
          <a:prstGeom prst="rect">
            <a:avLst/>
          </a:prstGeom>
          <a:noFill/>
        </p:spPr>
        <p:txBody>
          <a:bodyPr wrap="square" rtlCol="0">
            <a:spAutoFit/>
          </a:bodyPr>
          <a:lstStyle/>
          <a:p>
            <a:pPr algn="ctr"/>
            <a:r>
              <a:rPr lang="en-US" sz="2400"/>
              <a:t>st</a:t>
            </a:r>
            <a:r>
              <a:rPr lang="en-US" sz="2400">
                <a:solidFill>
                  <a:srgbClr val="FF0000"/>
                </a:solidFill>
              </a:rPr>
              <a:t>u</a:t>
            </a:r>
            <a:r>
              <a:rPr lang="en-US" sz="2400"/>
              <a:t>dy</a:t>
            </a:r>
            <a:endParaRPr lang="en-US" sz="2400" dirty="0"/>
          </a:p>
        </p:txBody>
      </p:sp>
      <p:sp>
        <p:nvSpPr>
          <p:cNvPr id="35" name="TextBox 34">
            <a:extLst>
              <a:ext uri="{FF2B5EF4-FFF2-40B4-BE49-F238E27FC236}">
                <a16:creationId xmlns:a16="http://schemas.microsoft.com/office/drawing/2014/main" id="{FE394D01-89A6-4CCC-B2D8-9967CCFF224E}"/>
              </a:ext>
            </a:extLst>
          </p:cNvPr>
          <p:cNvSpPr txBox="1"/>
          <p:nvPr/>
        </p:nvSpPr>
        <p:spPr>
          <a:xfrm>
            <a:off x="7201864" y="4143785"/>
            <a:ext cx="1279079" cy="461665"/>
          </a:xfrm>
          <a:prstGeom prst="rect">
            <a:avLst/>
          </a:prstGeom>
          <a:noFill/>
        </p:spPr>
        <p:txBody>
          <a:bodyPr wrap="square" rtlCol="0">
            <a:spAutoFit/>
          </a:bodyPr>
          <a:lstStyle/>
          <a:p>
            <a:pPr algn="ctr"/>
            <a:r>
              <a:rPr lang="en-US" sz="2400"/>
              <a:t>M</a:t>
            </a:r>
            <a:r>
              <a:rPr lang="en-US" sz="2400">
                <a:solidFill>
                  <a:srgbClr val="FF0000"/>
                </a:solidFill>
              </a:rPr>
              <a:t>o</a:t>
            </a:r>
            <a:r>
              <a:rPr lang="en-US" sz="2400"/>
              <a:t>nday</a:t>
            </a:r>
            <a:endParaRPr lang="en-US" sz="2400" dirty="0"/>
          </a:p>
        </p:txBody>
      </p:sp>
      <p:sp>
        <p:nvSpPr>
          <p:cNvPr id="36" name="TextBox 35">
            <a:extLst>
              <a:ext uri="{FF2B5EF4-FFF2-40B4-BE49-F238E27FC236}">
                <a16:creationId xmlns:a16="http://schemas.microsoft.com/office/drawing/2014/main" id="{88AA07E9-C842-426B-B925-195247E54DB6}"/>
              </a:ext>
            </a:extLst>
          </p:cNvPr>
          <p:cNvSpPr txBox="1"/>
          <p:nvPr/>
        </p:nvSpPr>
        <p:spPr>
          <a:xfrm>
            <a:off x="3996645" y="4127636"/>
            <a:ext cx="1082496" cy="461665"/>
          </a:xfrm>
          <a:prstGeom prst="rect">
            <a:avLst/>
          </a:prstGeom>
          <a:noFill/>
        </p:spPr>
        <p:txBody>
          <a:bodyPr wrap="square" rtlCol="0">
            <a:spAutoFit/>
          </a:bodyPr>
          <a:lstStyle/>
          <a:p>
            <a:pPr algn="ctr"/>
            <a:r>
              <a:rPr lang="en-US" sz="2400"/>
              <a:t>c</a:t>
            </a:r>
            <a:r>
              <a:rPr lang="en-US" sz="2400">
                <a:solidFill>
                  <a:srgbClr val="FF0000"/>
                </a:solidFill>
              </a:rPr>
              <a:t>ar</a:t>
            </a:r>
            <a:r>
              <a:rPr lang="en-US" sz="2400"/>
              <a:t>ton</a:t>
            </a:r>
            <a:endParaRPr lang="en-US" sz="2400" dirty="0"/>
          </a:p>
        </p:txBody>
      </p:sp>
      <p:sp>
        <p:nvSpPr>
          <p:cNvPr id="37" name="TextBox 36">
            <a:extLst>
              <a:ext uri="{FF2B5EF4-FFF2-40B4-BE49-F238E27FC236}">
                <a16:creationId xmlns:a16="http://schemas.microsoft.com/office/drawing/2014/main" id="{C8D49F80-5C94-4BE2-A45E-4625EEBFEA67}"/>
              </a:ext>
            </a:extLst>
          </p:cNvPr>
          <p:cNvSpPr txBox="1"/>
          <p:nvPr/>
        </p:nvSpPr>
        <p:spPr>
          <a:xfrm>
            <a:off x="6954968" y="4549306"/>
            <a:ext cx="1632858" cy="461665"/>
          </a:xfrm>
          <a:prstGeom prst="rect">
            <a:avLst/>
          </a:prstGeom>
          <a:noFill/>
        </p:spPr>
        <p:txBody>
          <a:bodyPr wrap="square" rtlCol="0">
            <a:spAutoFit/>
          </a:bodyPr>
          <a:lstStyle/>
          <a:p>
            <a:pPr algn="ctr"/>
            <a:r>
              <a:rPr lang="en-US" sz="2400"/>
              <a:t>c</a:t>
            </a:r>
            <a:r>
              <a:rPr lang="en-US" sz="2400">
                <a:solidFill>
                  <a:srgbClr val="FF0000"/>
                </a:solidFill>
              </a:rPr>
              <a:t>o</a:t>
            </a:r>
            <a:r>
              <a:rPr lang="en-US" sz="2400"/>
              <a:t>mpass</a:t>
            </a:r>
            <a:endParaRPr lang="en-US" sz="2400" dirty="0"/>
          </a:p>
        </p:txBody>
      </p:sp>
      <p:sp>
        <p:nvSpPr>
          <p:cNvPr id="47" name="TextBox 46">
            <a:extLst>
              <a:ext uri="{FF2B5EF4-FFF2-40B4-BE49-F238E27FC236}">
                <a16:creationId xmlns:a16="http://schemas.microsoft.com/office/drawing/2014/main" id="{627682B1-1C7B-4B8D-BE52-D4E08704CE58}"/>
              </a:ext>
            </a:extLst>
          </p:cNvPr>
          <p:cNvSpPr txBox="1"/>
          <p:nvPr/>
        </p:nvSpPr>
        <p:spPr>
          <a:xfrm>
            <a:off x="3723856" y="4549307"/>
            <a:ext cx="1426041" cy="461665"/>
          </a:xfrm>
          <a:prstGeom prst="rect">
            <a:avLst/>
          </a:prstGeom>
          <a:noFill/>
        </p:spPr>
        <p:txBody>
          <a:bodyPr wrap="square" rtlCol="0">
            <a:spAutoFit/>
          </a:bodyPr>
          <a:lstStyle/>
          <a:p>
            <a:pPr algn="ctr"/>
            <a:r>
              <a:rPr lang="en-US" sz="2400"/>
              <a:t>cl</a:t>
            </a:r>
            <a:r>
              <a:rPr lang="en-US" sz="2400">
                <a:solidFill>
                  <a:srgbClr val="FF0000"/>
                </a:solidFill>
              </a:rPr>
              <a:t>a</a:t>
            </a:r>
            <a:r>
              <a:rPr lang="en-US" sz="2400"/>
              <a:t>ss</a:t>
            </a:r>
            <a:endParaRPr lang="en-US" sz="2400" dirty="0"/>
          </a:p>
        </p:txBody>
      </p:sp>
      <p:grpSp>
        <p:nvGrpSpPr>
          <p:cNvPr id="19" name="Group 18"/>
          <p:cNvGrpSpPr/>
          <p:nvPr/>
        </p:nvGrpSpPr>
        <p:grpSpPr>
          <a:xfrm>
            <a:off x="2572174" y="2483041"/>
            <a:ext cx="6662070" cy="3089303"/>
            <a:chOff x="1240959" y="3799111"/>
            <a:chExt cx="6662070" cy="2647406"/>
          </a:xfrm>
          <a:effectLst>
            <a:glow rad="139700">
              <a:schemeClr val="accent1">
                <a:satMod val="175000"/>
                <a:alpha val="40000"/>
              </a:schemeClr>
            </a:glow>
          </a:effectLst>
        </p:grpSpPr>
        <p:sp>
          <p:nvSpPr>
            <p:cNvPr id="14" name="Rectangle 13"/>
            <p:cNvSpPr/>
            <p:nvPr/>
          </p:nvSpPr>
          <p:spPr>
            <a:xfrm>
              <a:off x="1240959"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72000"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40959"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72000"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4100142" y="2493319"/>
            <a:ext cx="865943" cy="523220"/>
          </a:xfrm>
          <a:prstGeom prst="rect">
            <a:avLst/>
          </a:prstGeom>
        </p:spPr>
        <p:txBody>
          <a:bodyPr wrap="none">
            <a:spAutoFit/>
          </a:bodyPr>
          <a:lstStyle/>
          <a:p>
            <a:pPr algn="ctr"/>
            <a:r>
              <a:rPr lang="en-US" sz="2800" b="1" dirty="0">
                <a:solidFill>
                  <a:srgbClr val="FF0000"/>
                </a:solidFill>
              </a:rPr>
              <a:t>/ɑ:/ </a:t>
            </a:r>
          </a:p>
        </p:txBody>
      </p:sp>
      <p:sp>
        <p:nvSpPr>
          <p:cNvPr id="46" name="Rectangle 45"/>
          <p:cNvSpPr/>
          <p:nvPr/>
        </p:nvSpPr>
        <p:spPr>
          <a:xfrm>
            <a:off x="7532955" y="2473115"/>
            <a:ext cx="662361" cy="523220"/>
          </a:xfrm>
          <a:prstGeom prst="rect">
            <a:avLst/>
          </a:prstGeom>
        </p:spPr>
        <p:txBody>
          <a:bodyPr wrap="none">
            <a:spAutoFit/>
          </a:bodyPr>
          <a:lstStyle/>
          <a:p>
            <a:pPr algn="ctr"/>
            <a:r>
              <a:rPr lang="en-US" sz="2800" b="1" dirty="0">
                <a:solidFill>
                  <a:srgbClr val="FF0000"/>
                </a:solidFill>
              </a:rPr>
              <a:t>/ʌ/</a:t>
            </a:r>
          </a:p>
        </p:txBody>
      </p:sp>
      <p:sp>
        <p:nvSpPr>
          <p:cNvPr id="48" name="Oval 47"/>
          <p:cNvSpPr/>
          <p:nvPr/>
        </p:nvSpPr>
        <p:spPr>
          <a:xfrm>
            <a:off x="3057698" y="2562056"/>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1</a:t>
            </a:r>
          </a:p>
        </p:txBody>
      </p:sp>
      <p:sp>
        <p:nvSpPr>
          <p:cNvPr id="49" name="Oval 48"/>
          <p:cNvSpPr/>
          <p:nvPr/>
        </p:nvSpPr>
        <p:spPr>
          <a:xfrm>
            <a:off x="6554592" y="2565773"/>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a:t>
            </a:r>
          </a:p>
        </p:txBody>
      </p:sp>
      <p:pic>
        <p:nvPicPr>
          <p:cNvPr id="2" name="Bản sao của B1_05">
            <a:hlinkClick r:id="" action="ppaction://media"/>
            <a:extLst>
              <a:ext uri="{FF2B5EF4-FFF2-40B4-BE49-F238E27FC236}">
                <a16:creationId xmlns:a16="http://schemas.microsoft.com/office/drawing/2014/main" id="{7C09F9EC-9A1E-40AE-B885-5D956D7B7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3321" y="1090000"/>
            <a:ext cx="487363" cy="487363"/>
          </a:xfrm>
          <a:prstGeom prst="rect">
            <a:avLst/>
          </a:prstGeom>
        </p:spPr>
      </p:pic>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dissolv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dissolv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3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6" grpId="0"/>
      <p:bldP spid="31" grpId="0"/>
      <p:bldP spid="32" grpId="0"/>
      <p:bldP spid="34" grpId="0"/>
      <p:bldP spid="35" grpId="0"/>
      <p:bldP spid="36" grpId="0"/>
      <p:bldP spid="37"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89064"/>
            <a:ext cx="9144000" cy="5424487"/>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pic>
      <p:sp>
        <p:nvSpPr>
          <p:cNvPr id="5123" name="Rectangle 1"/>
          <p:cNvSpPr>
            <a:spLocks noChangeArrowheads="1"/>
          </p:cNvSpPr>
          <p:nvPr/>
        </p:nvSpPr>
        <p:spPr bwMode="auto">
          <a:xfrm>
            <a:off x="2014538" y="746125"/>
            <a:ext cx="8329612" cy="522288"/>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dirty="0">
                <a:solidFill>
                  <a:srgbClr val="FFFF00"/>
                </a:solidFill>
                <a:latin typeface="Arial" pitchFamily="34" charset="0"/>
                <a:cs typeface="Arial" pitchFamily="34" charset="0"/>
              </a:rPr>
              <a:t>Give the names of school things in the pictures. </a:t>
            </a:r>
          </a:p>
        </p:txBody>
      </p:sp>
      <p:sp>
        <p:nvSpPr>
          <p:cNvPr id="3" name="Rectangle 2"/>
          <p:cNvSpPr>
            <a:spLocks noChangeArrowheads="1"/>
          </p:cNvSpPr>
          <p:nvPr/>
        </p:nvSpPr>
        <p:spPr bwMode="auto">
          <a:xfrm>
            <a:off x="1919288" y="3414714"/>
            <a:ext cx="1884362"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calculator</a:t>
            </a:r>
          </a:p>
        </p:txBody>
      </p:sp>
      <p:sp>
        <p:nvSpPr>
          <p:cNvPr id="5" name="Rectangle 4"/>
          <p:cNvSpPr>
            <a:spLocks noChangeArrowheads="1"/>
          </p:cNvSpPr>
          <p:nvPr/>
        </p:nvSpPr>
        <p:spPr bwMode="auto">
          <a:xfrm>
            <a:off x="4179889" y="3409951"/>
            <a:ext cx="2027237"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schoolbag</a:t>
            </a:r>
          </a:p>
        </p:txBody>
      </p:sp>
      <p:sp>
        <p:nvSpPr>
          <p:cNvPr id="6" name="Rectangle 5"/>
          <p:cNvSpPr>
            <a:spLocks noChangeArrowheads="1"/>
          </p:cNvSpPr>
          <p:nvPr/>
        </p:nvSpPr>
        <p:spPr bwMode="auto">
          <a:xfrm>
            <a:off x="6440488" y="3424239"/>
            <a:ext cx="2087562" cy="95408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pencil-sharpener</a:t>
            </a:r>
          </a:p>
        </p:txBody>
      </p:sp>
      <p:sp>
        <p:nvSpPr>
          <p:cNvPr id="8" name="Rectangle 7"/>
          <p:cNvSpPr>
            <a:spLocks noChangeArrowheads="1"/>
          </p:cNvSpPr>
          <p:nvPr/>
        </p:nvSpPr>
        <p:spPr bwMode="auto">
          <a:xfrm>
            <a:off x="8990013" y="3395664"/>
            <a:ext cx="1727200"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36000" rIns="36000">
            <a:spAutoFit/>
          </a:bodyPr>
          <a:lstStyle/>
          <a:p>
            <a:pPr eaLnBrk="1" hangingPunct="1"/>
            <a:r>
              <a:rPr lang="en-US" sz="2800" b="1">
                <a:solidFill>
                  <a:srgbClr val="FFFF00"/>
                </a:solidFill>
                <a:latin typeface="Arial" pitchFamily="34" charset="0"/>
                <a:cs typeface="Arial" pitchFamily="34" charset="0"/>
              </a:rPr>
              <a:t>compass</a:t>
            </a:r>
          </a:p>
        </p:txBody>
      </p:sp>
      <p:sp>
        <p:nvSpPr>
          <p:cNvPr id="9" name="Rectangle 8"/>
          <p:cNvSpPr>
            <a:spLocks noChangeArrowheads="1"/>
          </p:cNvSpPr>
          <p:nvPr/>
        </p:nvSpPr>
        <p:spPr bwMode="auto">
          <a:xfrm>
            <a:off x="1919288" y="5836667"/>
            <a:ext cx="1628584" cy="95410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eaLnBrk="1" hangingPunct="1"/>
            <a:r>
              <a:rPr lang="en-US" sz="2800" b="1" dirty="0">
                <a:solidFill>
                  <a:srgbClr val="FFFF00"/>
                </a:solidFill>
                <a:latin typeface="Arial" pitchFamily="34" charset="0"/>
                <a:cs typeface="Arial" pitchFamily="34" charset="0"/>
              </a:rPr>
              <a:t>pencil case</a:t>
            </a:r>
          </a:p>
        </p:txBody>
      </p:sp>
      <p:sp>
        <p:nvSpPr>
          <p:cNvPr id="10" name="Rectangle 9"/>
          <p:cNvSpPr>
            <a:spLocks noChangeArrowheads="1"/>
          </p:cNvSpPr>
          <p:nvPr/>
        </p:nvSpPr>
        <p:spPr bwMode="auto">
          <a:xfrm>
            <a:off x="4295776" y="6165850"/>
            <a:ext cx="1368425"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a:t>
            </a:r>
          </a:p>
        </p:txBody>
      </p:sp>
      <p:sp>
        <p:nvSpPr>
          <p:cNvPr id="11" name="Rectangle 10"/>
          <p:cNvSpPr>
            <a:spLocks noChangeArrowheads="1"/>
          </p:cNvSpPr>
          <p:nvPr/>
        </p:nvSpPr>
        <p:spPr bwMode="auto">
          <a:xfrm>
            <a:off x="6600825" y="6165850"/>
            <a:ext cx="151130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bicycle</a:t>
            </a:r>
          </a:p>
        </p:txBody>
      </p:sp>
      <p:sp>
        <p:nvSpPr>
          <p:cNvPr id="12" name="Rectangle 11"/>
          <p:cNvSpPr>
            <a:spLocks noChangeArrowheads="1"/>
          </p:cNvSpPr>
          <p:nvPr/>
        </p:nvSpPr>
        <p:spPr bwMode="auto">
          <a:xfrm>
            <a:off x="8777288" y="6165850"/>
            <a:ext cx="183515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notebook</a:t>
            </a:r>
          </a:p>
        </p:txBody>
      </p:sp>
      <p:sp>
        <p:nvSpPr>
          <p:cNvPr id="13" name="Rectangle 12"/>
          <p:cNvSpPr/>
          <p:nvPr/>
        </p:nvSpPr>
        <p:spPr>
          <a:xfrm>
            <a:off x="4598313" y="38239"/>
            <a:ext cx="2923629" cy="707886"/>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defRPr/>
            </a:pPr>
            <a:r>
              <a:rPr lang="en-US" sz="4000" b="1" spc="-100" dirty="0">
                <a:ln>
                  <a:solidFill>
                    <a:srgbClr val="FF0000"/>
                  </a:solidFill>
                </a:ln>
                <a:solidFill>
                  <a:srgbClr val="FFFF00"/>
                </a:solidFill>
                <a:latin typeface="Arial" pitchFamily="34" charset="0"/>
                <a:cs typeface="Arial" pitchFamily="34" charset="0"/>
              </a:rPr>
              <a:t>WARM-UP:</a:t>
            </a:r>
            <a:endParaRPr lang="en-US" sz="4000" dirty="0">
              <a:solidFill>
                <a:srgbClr val="FF0000"/>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5795">
            <a:off x="1215443" y="3851021"/>
            <a:ext cx="2957513" cy="2171700"/>
          </a:xfrm>
          <a:prstGeom prst="rect">
            <a:avLst/>
          </a:prstGeom>
        </p:spPr>
      </p:pic>
    </p:spTree>
    <p:extLst>
      <p:ext uri="{BB962C8B-B14F-4D97-AF65-F5344CB8AC3E}">
        <p14:creationId xmlns:p14="http://schemas.microsoft.com/office/powerpoint/2010/main" val="258609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995" y="138671"/>
            <a:ext cx="587409" cy="553842"/>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10" name="TextBox 9"/>
          <p:cNvSpPr txBox="1"/>
          <p:nvPr/>
        </p:nvSpPr>
        <p:spPr>
          <a:xfrm>
            <a:off x="2470650" y="77216"/>
            <a:ext cx="7642179" cy="830997"/>
          </a:xfrm>
          <a:prstGeom prst="rect">
            <a:avLst/>
          </a:prstGeom>
          <a:solidFill>
            <a:srgbClr val="0FB7BD"/>
          </a:solid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Then listen again and underline the words with the sounds /ɑ:/ and /ʌ/.</a:t>
            </a:r>
          </a:p>
        </p:txBody>
      </p:sp>
      <p:sp>
        <p:nvSpPr>
          <p:cNvPr id="16" name="TextBox 15"/>
          <p:cNvSpPr txBox="1"/>
          <p:nvPr/>
        </p:nvSpPr>
        <p:spPr>
          <a:xfrm>
            <a:off x="2960387" y="1292412"/>
            <a:ext cx="474830" cy="461665"/>
          </a:xfrm>
          <a:prstGeom prst="rect">
            <a:avLst/>
          </a:prstGeom>
          <a:noFill/>
        </p:spPr>
        <p:txBody>
          <a:bodyPr wrap="square" rtlCol="0">
            <a:spAutoFit/>
          </a:bodyPr>
          <a:lstStyle/>
          <a:p>
            <a:r>
              <a:rPr lang="en-US" sz="2400" b="1" dirty="0">
                <a:solidFill>
                  <a:srgbClr val="0070C0"/>
                </a:solidFill>
              </a:rPr>
              <a:t>1.</a:t>
            </a:r>
          </a:p>
        </p:txBody>
      </p:sp>
      <p:sp>
        <p:nvSpPr>
          <p:cNvPr id="17" name="TextBox 16"/>
          <p:cNvSpPr txBox="1"/>
          <p:nvPr/>
        </p:nvSpPr>
        <p:spPr>
          <a:xfrm>
            <a:off x="3435218" y="1283759"/>
            <a:ext cx="6186303" cy="492443"/>
          </a:xfrm>
          <a:prstGeom prst="rect">
            <a:avLst/>
          </a:prstGeom>
          <a:noFill/>
        </p:spPr>
        <p:txBody>
          <a:bodyPr wrap="square" rtlCol="0">
            <a:spAutoFit/>
          </a:bodyPr>
          <a:lstStyle/>
          <a:p>
            <a:r>
              <a:rPr lang="en-US" sz="2600" dirty="0"/>
              <a:t>My brother has a new compass.</a:t>
            </a:r>
          </a:p>
        </p:txBody>
      </p:sp>
      <p:sp>
        <p:nvSpPr>
          <p:cNvPr id="18" name="TextBox 17"/>
          <p:cNvSpPr txBox="1"/>
          <p:nvPr/>
        </p:nvSpPr>
        <p:spPr>
          <a:xfrm>
            <a:off x="2965055" y="2379924"/>
            <a:ext cx="474830" cy="461665"/>
          </a:xfrm>
          <a:prstGeom prst="rect">
            <a:avLst/>
          </a:prstGeom>
          <a:noFill/>
        </p:spPr>
        <p:txBody>
          <a:bodyPr wrap="square" rtlCol="0">
            <a:spAutoFit/>
          </a:bodyPr>
          <a:lstStyle/>
          <a:p>
            <a:r>
              <a:rPr lang="en-US" sz="2400" b="1" dirty="0">
                <a:solidFill>
                  <a:srgbClr val="0070C0"/>
                </a:solidFill>
              </a:rPr>
              <a:t>2.</a:t>
            </a:r>
          </a:p>
        </p:txBody>
      </p:sp>
      <p:sp>
        <p:nvSpPr>
          <p:cNvPr id="19" name="TextBox 18"/>
          <p:cNvSpPr txBox="1"/>
          <p:nvPr/>
        </p:nvSpPr>
        <p:spPr>
          <a:xfrm>
            <a:off x="3414448" y="2332059"/>
            <a:ext cx="6186303" cy="492443"/>
          </a:xfrm>
          <a:prstGeom prst="rect">
            <a:avLst/>
          </a:prstGeom>
          <a:noFill/>
        </p:spPr>
        <p:txBody>
          <a:bodyPr wrap="square" rtlCol="0">
            <a:spAutoFit/>
          </a:bodyPr>
          <a:lstStyle/>
          <a:p>
            <a:r>
              <a:rPr lang="en-US" sz="2600" dirty="0"/>
              <a:t> Our classroom is large.</a:t>
            </a:r>
          </a:p>
        </p:txBody>
      </p:sp>
      <p:sp>
        <p:nvSpPr>
          <p:cNvPr id="20" name="TextBox 19"/>
          <p:cNvSpPr txBox="1"/>
          <p:nvPr/>
        </p:nvSpPr>
        <p:spPr>
          <a:xfrm>
            <a:off x="2960387" y="3431674"/>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3428721" y="3416776"/>
            <a:ext cx="6186303" cy="492443"/>
          </a:xfrm>
          <a:prstGeom prst="rect">
            <a:avLst/>
          </a:prstGeom>
          <a:noFill/>
        </p:spPr>
        <p:txBody>
          <a:bodyPr wrap="square" rtlCol="0">
            <a:spAutoFit/>
          </a:bodyPr>
          <a:lstStyle/>
          <a:p>
            <a:r>
              <a:rPr lang="en-US" sz="2600" dirty="0"/>
              <a:t> They look smart on their first day at school.</a:t>
            </a:r>
          </a:p>
        </p:txBody>
      </p:sp>
      <p:sp>
        <p:nvSpPr>
          <p:cNvPr id="22" name="TextBox 21"/>
          <p:cNvSpPr txBox="1"/>
          <p:nvPr/>
        </p:nvSpPr>
        <p:spPr>
          <a:xfrm>
            <a:off x="2960387" y="4541379"/>
            <a:ext cx="474830" cy="461665"/>
          </a:xfrm>
          <a:prstGeom prst="rect">
            <a:avLst/>
          </a:prstGeom>
          <a:noFill/>
        </p:spPr>
        <p:txBody>
          <a:bodyPr wrap="square" rtlCol="0">
            <a:spAutoFit/>
          </a:bodyPr>
          <a:lstStyle/>
          <a:p>
            <a:r>
              <a:rPr lang="en-US" sz="2400" b="1">
                <a:solidFill>
                  <a:srgbClr val="0070C0"/>
                </a:solidFill>
              </a:rPr>
              <a:t>4.</a:t>
            </a:r>
          </a:p>
        </p:txBody>
      </p:sp>
      <p:sp>
        <p:nvSpPr>
          <p:cNvPr id="23" name="TextBox 22"/>
          <p:cNvSpPr txBox="1"/>
          <p:nvPr/>
        </p:nvSpPr>
        <p:spPr>
          <a:xfrm>
            <a:off x="3428720" y="4541379"/>
            <a:ext cx="6186303" cy="492443"/>
          </a:xfrm>
          <a:prstGeom prst="rect">
            <a:avLst/>
          </a:prstGeom>
          <a:noFill/>
        </p:spPr>
        <p:txBody>
          <a:bodyPr wrap="square" rtlCol="0">
            <a:spAutoFit/>
          </a:bodyPr>
          <a:lstStyle/>
          <a:p>
            <a:r>
              <a:rPr lang="en-US" sz="2600" dirty="0"/>
              <a:t> The art lesson starts at nine o’clock.</a:t>
            </a:r>
          </a:p>
        </p:txBody>
      </p:sp>
      <p:sp>
        <p:nvSpPr>
          <p:cNvPr id="32" name="TextBox 31"/>
          <p:cNvSpPr txBox="1"/>
          <p:nvPr/>
        </p:nvSpPr>
        <p:spPr>
          <a:xfrm>
            <a:off x="2960387" y="5660109"/>
            <a:ext cx="474830" cy="461665"/>
          </a:xfrm>
          <a:prstGeom prst="rect">
            <a:avLst/>
          </a:prstGeom>
          <a:noFill/>
        </p:spPr>
        <p:txBody>
          <a:bodyPr wrap="square" rtlCol="0">
            <a:spAutoFit/>
          </a:bodyPr>
          <a:lstStyle/>
          <a:p>
            <a:r>
              <a:rPr lang="en-US" sz="2400" b="1">
                <a:solidFill>
                  <a:srgbClr val="0070C0"/>
                </a:solidFill>
              </a:rPr>
              <a:t>5.</a:t>
            </a:r>
          </a:p>
        </p:txBody>
      </p:sp>
      <p:sp>
        <p:nvSpPr>
          <p:cNvPr id="33" name="TextBox 32"/>
          <p:cNvSpPr txBox="1"/>
          <p:nvPr/>
        </p:nvSpPr>
        <p:spPr>
          <a:xfrm>
            <a:off x="3414447" y="5660109"/>
            <a:ext cx="6186303" cy="492443"/>
          </a:xfrm>
          <a:prstGeom prst="rect">
            <a:avLst/>
          </a:prstGeom>
          <a:noFill/>
        </p:spPr>
        <p:txBody>
          <a:bodyPr wrap="square" rtlCol="0">
            <a:spAutoFit/>
          </a:bodyPr>
          <a:lstStyle/>
          <a:p>
            <a:r>
              <a:rPr lang="en-US" sz="2600" dirty="0"/>
              <a:t> He goes out to have lunch every Sunday.</a:t>
            </a:r>
          </a:p>
        </p:txBody>
      </p:sp>
      <p:pic>
        <p:nvPicPr>
          <p:cNvPr id="2" name="Bản sao của B1_06">
            <a:hlinkClick r:id="" action="ppaction://media"/>
            <a:extLst>
              <a:ext uri="{FF2B5EF4-FFF2-40B4-BE49-F238E27FC236}">
                <a16:creationId xmlns:a16="http://schemas.microsoft.com/office/drawing/2014/main" id="{CC707E9C-4AD5-43EE-BF76-672F22634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2828" y="448111"/>
            <a:ext cx="487363" cy="487363"/>
          </a:xfrm>
          <a:prstGeom prst="rect">
            <a:avLst/>
          </a:prstGeom>
        </p:spPr>
      </p:pic>
      <p:sp>
        <p:nvSpPr>
          <p:cNvPr id="5" name="TextBox 4">
            <a:extLst>
              <a:ext uri="{FF2B5EF4-FFF2-40B4-BE49-F238E27FC236}">
                <a16:creationId xmlns:a16="http://schemas.microsoft.com/office/drawing/2014/main" id="{01E481F6-47E8-4135-902C-815484B55D26}"/>
              </a:ext>
            </a:extLst>
          </p:cNvPr>
          <p:cNvSpPr txBox="1"/>
          <p:nvPr/>
        </p:nvSpPr>
        <p:spPr>
          <a:xfrm>
            <a:off x="4470184" y="2888330"/>
            <a:ext cx="726576"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4" name="TextBox 23">
            <a:extLst>
              <a:ext uri="{FF2B5EF4-FFF2-40B4-BE49-F238E27FC236}">
                <a16:creationId xmlns:a16="http://schemas.microsoft.com/office/drawing/2014/main" id="{6A01C8FF-36A4-4911-9E83-107B5538EEFA}"/>
              </a:ext>
            </a:extLst>
          </p:cNvPr>
          <p:cNvSpPr txBox="1"/>
          <p:nvPr/>
        </p:nvSpPr>
        <p:spPr>
          <a:xfrm>
            <a:off x="4145492" y="1809576"/>
            <a:ext cx="727740"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25" name="TextBox 24">
            <a:extLst>
              <a:ext uri="{FF2B5EF4-FFF2-40B4-BE49-F238E27FC236}">
                <a16:creationId xmlns:a16="http://schemas.microsoft.com/office/drawing/2014/main" id="{F44D3C86-1A70-4057-9AE1-6947A464FB06}"/>
              </a:ext>
            </a:extLst>
          </p:cNvPr>
          <p:cNvSpPr txBox="1"/>
          <p:nvPr/>
        </p:nvSpPr>
        <p:spPr>
          <a:xfrm>
            <a:off x="5801792" y="2879425"/>
            <a:ext cx="726576"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6" name="TextBox 25">
            <a:extLst>
              <a:ext uri="{FF2B5EF4-FFF2-40B4-BE49-F238E27FC236}">
                <a16:creationId xmlns:a16="http://schemas.microsoft.com/office/drawing/2014/main" id="{EA643089-6B04-4774-A77D-94C0569BCA00}"/>
              </a:ext>
            </a:extLst>
          </p:cNvPr>
          <p:cNvSpPr txBox="1"/>
          <p:nvPr/>
        </p:nvSpPr>
        <p:spPr>
          <a:xfrm>
            <a:off x="6771389" y="1809576"/>
            <a:ext cx="727740"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27" name="TextBox 26">
            <a:extLst>
              <a:ext uri="{FF2B5EF4-FFF2-40B4-BE49-F238E27FC236}">
                <a16:creationId xmlns:a16="http://schemas.microsoft.com/office/drawing/2014/main" id="{76268F62-0FE7-4FD0-8105-4E852DD4C3AB}"/>
              </a:ext>
            </a:extLst>
          </p:cNvPr>
          <p:cNvSpPr txBox="1"/>
          <p:nvPr/>
        </p:nvSpPr>
        <p:spPr>
          <a:xfrm>
            <a:off x="4999152" y="3923818"/>
            <a:ext cx="726576"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8" name="TextBox 27">
            <a:extLst>
              <a:ext uri="{FF2B5EF4-FFF2-40B4-BE49-F238E27FC236}">
                <a16:creationId xmlns:a16="http://schemas.microsoft.com/office/drawing/2014/main" id="{855938D9-FA42-474E-863F-934DEF8B508E}"/>
              </a:ext>
            </a:extLst>
          </p:cNvPr>
          <p:cNvSpPr txBox="1"/>
          <p:nvPr/>
        </p:nvSpPr>
        <p:spPr>
          <a:xfrm>
            <a:off x="3983152" y="5102976"/>
            <a:ext cx="726576"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9" name="TextBox 28">
            <a:extLst>
              <a:ext uri="{FF2B5EF4-FFF2-40B4-BE49-F238E27FC236}">
                <a16:creationId xmlns:a16="http://schemas.microsoft.com/office/drawing/2014/main" id="{84411922-E718-45D0-B9F5-1815D0316C81}"/>
              </a:ext>
            </a:extLst>
          </p:cNvPr>
          <p:cNvSpPr txBox="1"/>
          <p:nvPr/>
        </p:nvSpPr>
        <p:spPr>
          <a:xfrm>
            <a:off x="5505112" y="5102976"/>
            <a:ext cx="726576"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30" name="TextBox 29">
            <a:extLst>
              <a:ext uri="{FF2B5EF4-FFF2-40B4-BE49-F238E27FC236}">
                <a16:creationId xmlns:a16="http://schemas.microsoft.com/office/drawing/2014/main" id="{64A4BCDA-565A-4114-B85E-7D661EC4B9CD}"/>
              </a:ext>
            </a:extLst>
          </p:cNvPr>
          <p:cNvSpPr txBox="1"/>
          <p:nvPr/>
        </p:nvSpPr>
        <p:spPr>
          <a:xfrm>
            <a:off x="6360372" y="6184127"/>
            <a:ext cx="727740"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31" name="TextBox 30">
            <a:extLst>
              <a:ext uri="{FF2B5EF4-FFF2-40B4-BE49-F238E27FC236}">
                <a16:creationId xmlns:a16="http://schemas.microsoft.com/office/drawing/2014/main" id="{9A77AF18-A2D4-4820-B451-98AB77B36362}"/>
              </a:ext>
            </a:extLst>
          </p:cNvPr>
          <p:cNvSpPr txBox="1"/>
          <p:nvPr/>
        </p:nvSpPr>
        <p:spPr>
          <a:xfrm>
            <a:off x="8045066" y="6184127"/>
            <a:ext cx="727740" cy="510778"/>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cxnSp>
        <p:nvCxnSpPr>
          <p:cNvPr id="11" name="Straight Connector 10">
            <a:extLst>
              <a:ext uri="{FF2B5EF4-FFF2-40B4-BE49-F238E27FC236}">
                <a16:creationId xmlns:a16="http://schemas.microsoft.com/office/drawing/2014/main" id="{4189289B-DAC3-4AB7-9719-9CD3AC970BD7}"/>
              </a:ext>
            </a:extLst>
          </p:cNvPr>
          <p:cNvCxnSpPr>
            <a:cxnSpLocks/>
          </p:cNvCxnSpPr>
          <p:nvPr/>
        </p:nvCxnSpPr>
        <p:spPr>
          <a:xfrm flipV="1">
            <a:off x="4025433" y="1700916"/>
            <a:ext cx="100584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53B1941D-49D8-47F4-86F0-74DB9661F03F}"/>
              </a:ext>
            </a:extLst>
          </p:cNvPr>
          <p:cNvCxnSpPr>
            <a:cxnSpLocks/>
          </p:cNvCxnSpPr>
          <p:nvPr/>
        </p:nvCxnSpPr>
        <p:spPr>
          <a:xfrm flipV="1">
            <a:off x="6520673" y="1703276"/>
            <a:ext cx="118872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D4959194-AE27-4F0F-B7E9-D3A9FB892FB3}"/>
              </a:ext>
            </a:extLst>
          </p:cNvPr>
          <p:cNvCxnSpPr>
            <a:cxnSpLocks/>
          </p:cNvCxnSpPr>
          <p:nvPr/>
        </p:nvCxnSpPr>
        <p:spPr>
          <a:xfrm flipV="1">
            <a:off x="4145492" y="2770468"/>
            <a:ext cx="13716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AC822197-A2F6-4B95-9500-9385BC62A112}"/>
              </a:ext>
            </a:extLst>
          </p:cNvPr>
          <p:cNvCxnSpPr>
            <a:cxnSpLocks/>
          </p:cNvCxnSpPr>
          <p:nvPr/>
        </p:nvCxnSpPr>
        <p:spPr>
          <a:xfrm flipV="1">
            <a:off x="5842432" y="2784824"/>
            <a:ext cx="7315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F90B6F-A13C-4091-B6C2-F196AA83DA8C}"/>
              </a:ext>
            </a:extLst>
          </p:cNvPr>
          <p:cNvCxnSpPr>
            <a:cxnSpLocks/>
          </p:cNvCxnSpPr>
          <p:nvPr/>
        </p:nvCxnSpPr>
        <p:spPr>
          <a:xfrm flipV="1">
            <a:off x="4958512" y="3814196"/>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DC204D28-975D-4497-A009-C00826013352}"/>
              </a:ext>
            </a:extLst>
          </p:cNvPr>
          <p:cNvCxnSpPr>
            <a:cxnSpLocks/>
          </p:cNvCxnSpPr>
          <p:nvPr/>
        </p:nvCxnSpPr>
        <p:spPr>
          <a:xfrm flipV="1">
            <a:off x="4108136" y="4962403"/>
            <a:ext cx="4572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40956B5F-B010-43E3-9A6B-A7E8BE896208}"/>
              </a:ext>
            </a:extLst>
          </p:cNvPr>
          <p:cNvCxnSpPr>
            <a:cxnSpLocks/>
          </p:cNvCxnSpPr>
          <p:nvPr/>
        </p:nvCxnSpPr>
        <p:spPr>
          <a:xfrm flipV="1">
            <a:off x="5506932" y="4962403"/>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1202B6CE-B9D8-41CC-A03E-D46D8DBCF5D9}"/>
              </a:ext>
            </a:extLst>
          </p:cNvPr>
          <p:cNvCxnSpPr>
            <a:cxnSpLocks/>
          </p:cNvCxnSpPr>
          <p:nvPr/>
        </p:nvCxnSpPr>
        <p:spPr>
          <a:xfrm flipV="1">
            <a:off x="6291738" y="6095616"/>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51A45A10-C55C-4AB2-B504-BAEDF62BD01D}"/>
              </a:ext>
            </a:extLst>
          </p:cNvPr>
          <p:cNvCxnSpPr>
            <a:cxnSpLocks/>
          </p:cNvCxnSpPr>
          <p:nvPr/>
        </p:nvCxnSpPr>
        <p:spPr>
          <a:xfrm flipV="1">
            <a:off x="7977230" y="6090909"/>
            <a:ext cx="91440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402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75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75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75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75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75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75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left)">
                                      <p:cBhvr>
                                        <p:cTn id="81" dur="75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left)">
                                      <p:cBhvr>
                                        <p:cTn id="91" dur="750"/>
                                        <p:tgtEl>
                                          <p:spTgt spid="4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
                </p:tgtEl>
              </p:cMediaNode>
            </p:audio>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536" y="158496"/>
            <a:ext cx="9046464" cy="902842"/>
          </a:xfrm>
          <a:solidFill>
            <a:srgbClr val="0FB7BD"/>
          </a:solidFill>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br>
              <a:rPr lang="en-US" b="1" dirty="0"/>
            </a:br>
            <a:r>
              <a:rPr lang="en-US" b="1" dirty="0"/>
              <a:t>* Production: </a:t>
            </a:r>
            <a:r>
              <a:rPr lang="en-US" sz="2700" b="1" dirty="0">
                <a:solidFill>
                  <a:schemeClr val="tx1"/>
                </a:solidFill>
                <a:latin typeface="Arial" pitchFamily="34" charset="0"/>
                <a:cs typeface="Arial" pitchFamily="34" charset="0"/>
              </a:rPr>
              <a:t>Write sentences about yourself using </a:t>
            </a:r>
            <a:br>
              <a:rPr lang="en-US" sz="2700" b="1" dirty="0">
                <a:solidFill>
                  <a:schemeClr val="tx1"/>
                </a:solidFill>
                <a:latin typeface="Arial" pitchFamily="34" charset="0"/>
                <a:cs typeface="Arial" pitchFamily="34" charset="0"/>
              </a:rPr>
            </a:br>
            <a:r>
              <a:rPr lang="en-US" sz="2700" b="1" dirty="0">
                <a:solidFill>
                  <a:schemeClr val="tx1"/>
                </a:solidFill>
                <a:latin typeface="Arial" pitchFamily="34" charset="0"/>
                <a:cs typeface="Arial" pitchFamily="34" charset="0"/>
              </a:rPr>
              <a:t>                                      some verbs above. </a:t>
            </a:r>
            <a:br>
              <a:rPr lang="en-US" sz="2700" b="1" dirty="0">
                <a:solidFill>
                  <a:schemeClr val="tx1"/>
                </a:solidFill>
                <a:latin typeface="Arial" pitchFamily="34" charset="0"/>
                <a:cs typeface="Arial" pitchFamily="34" charset="0"/>
              </a:rPr>
            </a:br>
            <a:br>
              <a:rPr lang="en-GB" sz="2700" dirty="0">
                <a:solidFill>
                  <a:schemeClr val="tx1"/>
                </a:solidFill>
              </a:rPr>
            </a:br>
            <a:endParaRPr lang="en-GB" sz="2700" b="1" dirty="0"/>
          </a:p>
        </p:txBody>
      </p:sp>
      <p:sp>
        <p:nvSpPr>
          <p:cNvPr id="3" name="Content Placeholder 2"/>
          <p:cNvSpPr>
            <a:spLocks noGrp="1"/>
          </p:cNvSpPr>
          <p:nvPr>
            <p:ph idx="1"/>
          </p:nvPr>
        </p:nvSpPr>
        <p:spPr/>
        <p:txBody>
          <a:bodyPr/>
          <a:lstStyle/>
          <a:p>
            <a:endParaRPr lang="en-GB" dirty="0"/>
          </a:p>
        </p:txBody>
      </p:sp>
      <p:sp>
        <p:nvSpPr>
          <p:cNvPr id="5" name="Rectangle 4"/>
          <p:cNvSpPr>
            <a:spLocks noChangeArrowheads="1"/>
          </p:cNvSpPr>
          <p:nvPr/>
        </p:nvSpPr>
        <p:spPr bwMode="auto">
          <a:xfrm>
            <a:off x="1739900" y="1844675"/>
            <a:ext cx="8820150" cy="49403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nSpc>
                <a:spcPts val="5400"/>
              </a:lnSpc>
            </a:pPr>
            <a:r>
              <a:rPr lang="en-US" sz="3000" b="1" dirty="0">
                <a:solidFill>
                  <a:schemeClr val="bg1"/>
                </a:solidFill>
                <a:latin typeface="Arial" pitchFamily="34" charset="0"/>
                <a:cs typeface="Arial" pitchFamily="34" charset="0"/>
              </a:rPr>
              <a:t>Hi, everybody! I am </a:t>
            </a:r>
            <a:r>
              <a:rPr lang="en-US" sz="3000" b="1" dirty="0" err="1">
                <a:solidFill>
                  <a:schemeClr val="bg1"/>
                </a:solidFill>
                <a:latin typeface="Arial" pitchFamily="34" charset="0"/>
                <a:cs typeface="Arial" pitchFamily="34" charset="0"/>
              </a:rPr>
              <a:t>Huy</a:t>
            </a:r>
            <a:r>
              <a:rPr lang="en-US" sz="3000" b="1" dirty="0">
                <a:solidFill>
                  <a:schemeClr val="bg1"/>
                </a:solidFill>
                <a:latin typeface="Arial" pitchFamily="34" charset="0"/>
                <a:cs typeface="Arial" pitchFamily="34" charset="0"/>
              </a:rPr>
              <a:t>. I </a:t>
            </a:r>
            <a:r>
              <a:rPr lang="en-US" sz="3000" b="1" u="sng" dirty="0">
                <a:solidFill>
                  <a:schemeClr val="bg1"/>
                </a:solidFill>
                <a:latin typeface="Arial" pitchFamily="34" charset="0"/>
                <a:cs typeface="Arial" pitchFamily="34" charset="0"/>
              </a:rPr>
              <a:t>study</a:t>
            </a:r>
            <a:r>
              <a:rPr lang="en-US" sz="3000" b="1" dirty="0">
                <a:solidFill>
                  <a:schemeClr val="bg1"/>
                </a:solidFill>
                <a:latin typeface="Arial" pitchFamily="34" charset="0"/>
                <a:cs typeface="Arial" pitchFamily="34" charset="0"/>
              </a:rPr>
              <a:t> at Tran Hung Dao Secondary School. At school I have many subjects: English, </a:t>
            </a:r>
            <a:r>
              <a:rPr lang="en-US" sz="3000" b="1" dirty="0" err="1">
                <a:solidFill>
                  <a:schemeClr val="bg1"/>
                </a:solidFill>
                <a:latin typeface="Arial" pitchFamily="34" charset="0"/>
                <a:cs typeface="Arial" pitchFamily="34" charset="0"/>
              </a:rPr>
              <a:t>Maths</a:t>
            </a:r>
            <a:r>
              <a:rPr lang="en-US" sz="3000" b="1" dirty="0">
                <a:solidFill>
                  <a:schemeClr val="bg1"/>
                </a:solidFill>
                <a:latin typeface="Arial" pitchFamily="34" charset="0"/>
                <a:cs typeface="Arial" pitchFamily="34" charset="0"/>
              </a:rPr>
              <a:t>, Physics, History, Science and Music. I love English and I study English well. I have English on Monday, Wednesday and Friday. When I have free time, I usually play football with my friends.</a:t>
            </a:r>
          </a:p>
        </p:txBody>
      </p:sp>
      <p:sp>
        <p:nvSpPr>
          <p:cNvPr id="6" name="Rectangle 5"/>
          <p:cNvSpPr>
            <a:spLocks noChangeArrowheads="1"/>
          </p:cNvSpPr>
          <p:nvPr/>
        </p:nvSpPr>
        <p:spPr bwMode="auto">
          <a:xfrm>
            <a:off x="1621538" y="1205293"/>
            <a:ext cx="2584703" cy="554038"/>
          </a:xfrm>
          <a:prstGeom prst="rect">
            <a:avLst/>
          </a:prstGeom>
          <a:solidFill>
            <a:srgbClr val="0FB7BD"/>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r>
              <a:rPr lang="en-US" sz="3000" b="1" i="1" u="sng" dirty="0">
                <a:solidFill>
                  <a:srgbClr val="FF0000"/>
                </a:solidFill>
                <a:latin typeface="Arial" pitchFamily="34" charset="0"/>
                <a:cs typeface="Arial" pitchFamily="34" charset="0"/>
              </a:rPr>
              <a:t>Suggestion:</a:t>
            </a:r>
            <a:endParaRPr lang="en-US" b="1" i="1" u="sng" dirty="0">
              <a:solidFill>
                <a:srgbClr val="FF0000"/>
              </a:solidFill>
            </a:endParaRPr>
          </a:p>
        </p:txBody>
      </p:sp>
    </p:spTree>
    <p:extLst>
      <p:ext uri="{BB962C8B-B14F-4D97-AF65-F5344CB8AC3E}">
        <p14:creationId xmlns:p14="http://schemas.microsoft.com/office/powerpoint/2010/main" val="39429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0D9FA3"/>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5"/>
          </a:lnRef>
          <a:fillRef idx="3">
            <a:schemeClr val="accent5"/>
          </a:fillRef>
          <a:effectRef idx="2">
            <a:schemeClr val="accent5"/>
          </a:effectRef>
          <a:fontRef idx="minor">
            <a:schemeClr val="lt1"/>
          </a:fontRef>
        </p:style>
      </p:pic>
      <p:pic>
        <p:nvPicPr>
          <p:cNvPr id="16387" name="Picture 2" descr="hinh nen dong ve ngon nen tinh ye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19289" y="188913"/>
            <a:ext cx="14001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T0000029.AVI">
            <a:hlinkClick r:id="" action="ppaction://media"/>
          </p:cNvPr>
          <p:cNvPicPr>
            <a:picLocks noGrp="1" noRot="1" noChangeAspect="1" noChangeArrowheads="1"/>
          </p:cNvPicPr>
          <p:nvPr>
            <p:ph sz="quarter" idx="1"/>
            <a:videoFile r:link="rId1"/>
          </p:nvPr>
        </p:nvPicPr>
        <p:blipFill>
          <a:blip r:embed="rId6">
            <a:extLst>
              <a:ext uri="{28A0092B-C50C-407E-A947-70E740481C1C}">
                <a14:useLocalDpi xmlns:a14="http://schemas.microsoft.com/office/drawing/2010/main" val="0"/>
              </a:ext>
            </a:extLst>
          </a:blip>
          <a:srcRect/>
          <a:stretch>
            <a:fillRect/>
          </a:stretch>
        </p:blipFill>
        <p:spPr>
          <a:xfrm>
            <a:off x="3998913" y="4973638"/>
            <a:ext cx="0" cy="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7"/>
          <p:cNvSpPr txBox="1">
            <a:spLocks noChangeArrowheads="1"/>
          </p:cNvSpPr>
          <p:nvPr/>
        </p:nvSpPr>
        <p:spPr bwMode="auto">
          <a:xfrm>
            <a:off x="4724400" y="2590801"/>
            <a:ext cx="533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fontAlgn="base">
              <a:spcAft>
                <a:spcPct val="0"/>
              </a:spcAft>
              <a:buChar char="»"/>
              <a:defRPr sz="2000">
                <a:solidFill>
                  <a:schemeClr val="tx1"/>
                </a:solidFill>
                <a:latin typeface="Calibri" pitchFamily="34" charset="0"/>
              </a:defRPr>
            </a:lvl6pPr>
            <a:lvl7pPr fontAlgn="base">
              <a:spcAft>
                <a:spcPct val="0"/>
              </a:spcAft>
              <a:buChar char="»"/>
              <a:defRPr sz="2000">
                <a:solidFill>
                  <a:schemeClr val="tx1"/>
                </a:solidFill>
                <a:latin typeface="Calibri" pitchFamily="34" charset="0"/>
              </a:defRPr>
            </a:lvl7pPr>
            <a:lvl8pPr fontAlgn="base">
              <a:spcAft>
                <a:spcPct val="0"/>
              </a:spcAft>
              <a:buChar char="»"/>
              <a:defRPr sz="2000">
                <a:solidFill>
                  <a:schemeClr val="tx1"/>
                </a:solidFill>
                <a:latin typeface="Calibri" pitchFamily="34" charset="0"/>
              </a:defRPr>
            </a:lvl8pPr>
            <a:lvl9pPr fontAlgn="base">
              <a:spcAft>
                <a:spcPct val="0"/>
              </a:spcAft>
              <a:buChar char="»"/>
              <a:defRPr sz="2000">
                <a:solidFill>
                  <a:schemeClr val="tx1"/>
                </a:solidFill>
                <a:latin typeface="Calibri" pitchFamily="34" charset="0"/>
              </a:defRPr>
            </a:lvl9pPr>
          </a:lstStyle>
          <a:p>
            <a:pPr algn="ctr"/>
            <a:r>
              <a:rPr lang="en-US" sz="1800">
                <a:latin typeface="VNI-Revue" pitchFamily="2" charset="0"/>
                <a:cs typeface="Arial" pitchFamily="34" charset="0"/>
              </a:rPr>
              <a:t>+</a:t>
            </a:r>
            <a:endParaRPr lang="en-US" sz="2000">
              <a:solidFill>
                <a:srgbClr val="FF0000"/>
              </a:solidFill>
              <a:latin typeface="VNI-Revue" pitchFamily="2" charset="0"/>
              <a:cs typeface="Arial" pitchFamily="34" charset="0"/>
            </a:endParaRPr>
          </a:p>
        </p:txBody>
      </p:sp>
      <p:sp>
        <p:nvSpPr>
          <p:cNvPr id="171016" name="AutoShape 8"/>
          <p:cNvSpPr>
            <a:spLocks noChangeArrowheads="1"/>
          </p:cNvSpPr>
          <p:nvPr/>
        </p:nvSpPr>
        <p:spPr bwMode="auto">
          <a:xfrm>
            <a:off x="1703388" y="188913"/>
            <a:ext cx="1676400" cy="1676400"/>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a:p>
        </p:txBody>
      </p:sp>
      <p:sp>
        <p:nvSpPr>
          <p:cNvPr id="16391" name="WordArt 9"/>
          <p:cNvSpPr>
            <a:spLocks noChangeArrowheads="1" noChangeShapeType="1" noTextEdit="1"/>
          </p:cNvSpPr>
          <p:nvPr/>
        </p:nvSpPr>
        <p:spPr bwMode="auto">
          <a:xfrm>
            <a:off x="4367214" y="617538"/>
            <a:ext cx="4987925" cy="7921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solidFill>
                  <a:srgbClr val="FF00FF"/>
                </a:solidFill>
                <a:effectLst>
                  <a:outerShdw dist="35921" dir="2700000" algn="ctr" rotWithShape="0">
                    <a:srgbClr val="C0C0C0">
                      <a:alpha val="79999"/>
                    </a:srgbClr>
                  </a:outerShdw>
                </a:effectLst>
                <a:latin typeface="Impact"/>
              </a:rPr>
              <a:t> HOMEWORK </a:t>
            </a:r>
          </a:p>
        </p:txBody>
      </p:sp>
      <p:sp>
        <p:nvSpPr>
          <p:cNvPr id="16392" name="Rectangle 10"/>
          <p:cNvSpPr>
            <a:spLocks noChangeArrowheads="1"/>
          </p:cNvSpPr>
          <p:nvPr/>
        </p:nvSpPr>
        <p:spPr bwMode="auto">
          <a:xfrm>
            <a:off x="3124200" y="2743200"/>
            <a:ext cx="8229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3200">
              <a:latin typeface="Verdana" pitchFamily="34" charset="0"/>
            </a:endParaRPr>
          </a:p>
        </p:txBody>
      </p:sp>
      <p:sp>
        <p:nvSpPr>
          <p:cNvPr id="39946" name="Text Box 11"/>
          <p:cNvSpPr txBox="1">
            <a:spLocks noChangeArrowheads="1"/>
          </p:cNvSpPr>
          <p:nvPr/>
        </p:nvSpPr>
        <p:spPr bwMode="auto">
          <a:xfrm>
            <a:off x="2782888" y="2060575"/>
            <a:ext cx="7777162"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400">
                <a:solidFill>
                  <a:schemeClr val="tx1"/>
                </a:solidFill>
                <a:latin typeface="VNI-Times" pitchFamily="2" charset="0"/>
                <a:cs typeface="Arial" charset="0"/>
              </a:defRPr>
            </a:lvl1pPr>
            <a:lvl2pPr marL="742950" indent="-285750" eaLnBrk="0" hangingPunct="0">
              <a:defRPr sz="3400">
                <a:solidFill>
                  <a:schemeClr val="tx1"/>
                </a:solidFill>
                <a:latin typeface="VNI-Times" pitchFamily="2" charset="0"/>
                <a:cs typeface="Arial" charset="0"/>
              </a:defRPr>
            </a:lvl2pPr>
            <a:lvl3pPr marL="1143000" indent="-228600" eaLnBrk="0" hangingPunct="0">
              <a:defRPr sz="3400">
                <a:solidFill>
                  <a:schemeClr val="tx1"/>
                </a:solidFill>
                <a:latin typeface="VNI-Times" pitchFamily="2" charset="0"/>
                <a:cs typeface="Arial" charset="0"/>
              </a:defRPr>
            </a:lvl3pPr>
            <a:lvl4pPr marL="1600200" indent="-228600" eaLnBrk="0" hangingPunct="0">
              <a:defRPr sz="3400">
                <a:solidFill>
                  <a:schemeClr val="tx1"/>
                </a:solidFill>
                <a:latin typeface="VNI-Times" pitchFamily="2" charset="0"/>
                <a:cs typeface="Arial" charset="0"/>
              </a:defRPr>
            </a:lvl4pPr>
            <a:lvl5pPr marL="2057400" indent="-228600" eaLnBrk="0" hangingPunct="0">
              <a:defRPr sz="3400">
                <a:solidFill>
                  <a:schemeClr val="tx1"/>
                </a:solidFill>
                <a:latin typeface="VNI-Times" pitchFamily="2" charset="0"/>
                <a:cs typeface="Arial" charset="0"/>
              </a:defRPr>
            </a:lvl5pPr>
            <a:lvl6pPr marL="2514600" indent="-228600" eaLnBrk="0" fontAlgn="base" hangingPunct="0">
              <a:spcBef>
                <a:spcPct val="0"/>
              </a:spcBef>
              <a:spcAft>
                <a:spcPct val="0"/>
              </a:spcAft>
              <a:defRPr sz="3400">
                <a:solidFill>
                  <a:schemeClr val="tx1"/>
                </a:solidFill>
                <a:latin typeface="VNI-Times" pitchFamily="2" charset="0"/>
                <a:cs typeface="Arial" charset="0"/>
              </a:defRPr>
            </a:lvl6pPr>
            <a:lvl7pPr marL="2971800" indent="-228600" eaLnBrk="0" fontAlgn="base" hangingPunct="0">
              <a:spcBef>
                <a:spcPct val="0"/>
              </a:spcBef>
              <a:spcAft>
                <a:spcPct val="0"/>
              </a:spcAft>
              <a:defRPr sz="3400">
                <a:solidFill>
                  <a:schemeClr val="tx1"/>
                </a:solidFill>
                <a:latin typeface="VNI-Times" pitchFamily="2" charset="0"/>
                <a:cs typeface="Arial" charset="0"/>
              </a:defRPr>
            </a:lvl7pPr>
            <a:lvl8pPr marL="3429000" indent="-228600" eaLnBrk="0" fontAlgn="base" hangingPunct="0">
              <a:spcBef>
                <a:spcPct val="0"/>
              </a:spcBef>
              <a:spcAft>
                <a:spcPct val="0"/>
              </a:spcAft>
              <a:defRPr sz="3400">
                <a:solidFill>
                  <a:schemeClr val="tx1"/>
                </a:solidFill>
                <a:latin typeface="VNI-Times" pitchFamily="2" charset="0"/>
                <a:cs typeface="Arial" charset="0"/>
              </a:defRPr>
            </a:lvl8pPr>
            <a:lvl9pPr marL="3886200" indent="-228600" eaLnBrk="0" fontAlgn="base" hangingPunct="0">
              <a:spcBef>
                <a:spcPct val="0"/>
              </a:spcBef>
              <a:spcAft>
                <a:spcPct val="0"/>
              </a:spcAft>
              <a:defRPr sz="3400">
                <a:solidFill>
                  <a:schemeClr val="tx1"/>
                </a:solidFill>
                <a:latin typeface="VNI-Times" pitchFamily="2" charset="0"/>
                <a:cs typeface="Arial" charset="0"/>
              </a:defRPr>
            </a:lvl9pPr>
          </a:lstStyle>
          <a:p>
            <a:pPr marL="265113" indent="-265113" algn="just">
              <a:spcBef>
                <a:spcPts val="600"/>
              </a:spcBef>
              <a:spcAft>
                <a:spcPts val="600"/>
              </a:spcAft>
              <a:tabLst>
                <a:tab pos="530225" algn="l"/>
              </a:tabLst>
              <a:defRPr/>
            </a:pPr>
            <a:r>
              <a:rPr lang="en-US" sz="3200" b="1" dirty="0">
                <a:solidFill>
                  <a:schemeClr val="bg1"/>
                </a:solidFill>
                <a:latin typeface="Arial" pitchFamily="34" charset="0"/>
                <a:cs typeface="Arial" pitchFamily="34" charset="0"/>
              </a:rPr>
              <a:t>- Learn the new words by heart.</a:t>
            </a:r>
          </a:p>
          <a:p>
            <a:pPr marL="265113" indent="-265113" algn="just">
              <a:spcBef>
                <a:spcPts val="600"/>
              </a:spcBef>
              <a:spcAft>
                <a:spcPts val="600"/>
              </a:spcAft>
              <a:tabLst>
                <a:tab pos="265113" algn="l"/>
              </a:tabLst>
              <a:defRPr/>
            </a:pPr>
            <a:r>
              <a:rPr lang="en-US" sz="3200" b="1" dirty="0">
                <a:solidFill>
                  <a:schemeClr val="bg1"/>
                </a:solidFill>
                <a:latin typeface="Arial" pitchFamily="34" charset="0"/>
                <a:cs typeface="Arial" pitchFamily="34" charset="0"/>
              </a:rPr>
              <a:t>-	</a:t>
            </a:r>
            <a:r>
              <a:rPr lang="en-US" sz="3200" b="1" spc="-100" dirty="0">
                <a:solidFill>
                  <a:schemeClr val="bg1"/>
                </a:solidFill>
                <a:latin typeface="Arial" pitchFamily="34" charset="0"/>
                <a:cs typeface="Arial" pitchFamily="34" charset="0"/>
              </a:rPr>
              <a:t>Practice pronunciation “</a:t>
            </a:r>
            <a:r>
              <a:rPr lang="en-US" sz="3200" b="1" dirty="0" err="1">
                <a:solidFill>
                  <a:srgbClr val="FFFF00"/>
                </a:solidFill>
                <a:latin typeface="Arial" panose="020B0604020202020204" pitchFamily="34" charset="0"/>
                <a:cs typeface="Arial" panose="020B0604020202020204" pitchFamily="34" charset="0"/>
              </a:rPr>
              <a:t>əʊ</a:t>
            </a:r>
            <a:r>
              <a:rPr lang="en-US" sz="3200" b="1" spc="-100" dirty="0">
                <a:solidFill>
                  <a:schemeClr val="bg1"/>
                </a:solidFill>
                <a:latin typeface="Arial" pitchFamily="34" charset="0"/>
                <a:cs typeface="Arial" pitchFamily="34" charset="0"/>
              </a:rPr>
              <a:t>”, “</a:t>
            </a:r>
            <a:r>
              <a:rPr lang="en-US" sz="3200" b="1" dirty="0">
                <a:solidFill>
                  <a:srgbClr val="FFFF00"/>
                </a:solidFill>
                <a:latin typeface="Arial" panose="020B0604020202020204" pitchFamily="34" charset="0"/>
                <a:cs typeface="Arial" panose="020B0604020202020204" pitchFamily="34" charset="0"/>
              </a:rPr>
              <a:t>ʌ</a:t>
            </a:r>
            <a:r>
              <a:rPr lang="en-US" sz="3200" b="1" spc="-100" dirty="0">
                <a:solidFill>
                  <a:schemeClr val="bg1"/>
                </a:solidFill>
                <a:latin typeface="Arial" pitchFamily="34" charset="0"/>
                <a:cs typeface="Arial" pitchFamily="34" charset="0"/>
              </a:rPr>
              <a:t>”</a:t>
            </a:r>
            <a:r>
              <a:rPr lang="en-US" sz="3200" b="1" spc="-100" dirty="0">
                <a:solidFill>
                  <a:srgbClr val="FF0000"/>
                </a:solidFill>
                <a:latin typeface="Arial" pitchFamily="34" charset="0"/>
                <a:cs typeface="Arial" pitchFamily="34" charset="0"/>
              </a:rPr>
              <a:t> </a:t>
            </a:r>
            <a:r>
              <a:rPr lang="en-US" sz="3200" b="1" spc="-100" dirty="0">
                <a:solidFill>
                  <a:schemeClr val="bg1"/>
                </a:solidFill>
                <a:latin typeface="Arial" pitchFamily="34" charset="0"/>
                <a:cs typeface="Arial" pitchFamily="34" charset="0"/>
              </a:rPr>
              <a:t>again</a:t>
            </a:r>
            <a:r>
              <a:rPr lang="en-US" sz="3200" b="1" dirty="0">
                <a:solidFill>
                  <a:schemeClr val="bg1"/>
                </a:solidFill>
                <a:latin typeface="Arial" pitchFamily="34" charset="0"/>
                <a:cs typeface="Arial" pitchFamily="34" charset="0"/>
              </a:rPr>
              <a:t>.</a:t>
            </a:r>
          </a:p>
          <a:p>
            <a:pPr marL="265113" indent="-265113" algn="just">
              <a:spcBef>
                <a:spcPts val="600"/>
              </a:spcBef>
              <a:spcAft>
                <a:spcPts val="600"/>
              </a:spcAft>
              <a:tabLst>
                <a:tab pos="265113" algn="l"/>
              </a:tabLst>
              <a:defRPr/>
            </a:pPr>
            <a:r>
              <a:rPr lang="en-US" sz="3200" b="1" dirty="0">
                <a:solidFill>
                  <a:schemeClr val="bg1"/>
                </a:solidFill>
                <a:latin typeface="Arial" pitchFamily="34" charset="0"/>
                <a:cs typeface="Arial" pitchFamily="34" charset="0"/>
              </a:rPr>
              <a:t>-	Do exercises  in workbook.</a:t>
            </a:r>
          </a:p>
          <a:p>
            <a:pPr marL="265113" indent="-265113">
              <a:spcBef>
                <a:spcPts val="600"/>
              </a:spcBef>
              <a:spcAft>
                <a:spcPts val="600"/>
              </a:spcAft>
              <a:buClr>
                <a:srgbClr val="FF0000"/>
              </a:buClr>
              <a:defRPr/>
            </a:pPr>
            <a:r>
              <a:rPr lang="en-US" sz="3200" b="1" dirty="0">
                <a:solidFill>
                  <a:schemeClr val="bg1"/>
                </a:solidFill>
                <a:latin typeface="Arial" pitchFamily="34" charset="0"/>
                <a:ea typeface="Calibri" pitchFamily="34" charset="0"/>
                <a:cs typeface="Arial" pitchFamily="34" charset="0"/>
                <a:sym typeface="Calibri" pitchFamily="34" charset="0"/>
              </a:rPr>
              <a:t>- Prepare for Unit 1: </a:t>
            </a:r>
            <a:r>
              <a:rPr lang="en-US" sz="3200" b="1" dirty="0">
                <a:solidFill>
                  <a:srgbClr val="FFFF00"/>
                </a:solidFill>
                <a:latin typeface="Arial" pitchFamily="34" charset="0"/>
                <a:ea typeface="Calibri" pitchFamily="34" charset="0"/>
                <a:cs typeface="Arial" pitchFamily="34" charset="0"/>
                <a:sym typeface="Calibri" pitchFamily="34" charset="0"/>
              </a:rPr>
              <a:t>A closer look 2.</a:t>
            </a:r>
            <a:endParaRPr lang="en-US" sz="32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98894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afterEffect">
                                  <p:stCondLst>
                                    <p:cond delay="0"/>
                                  </p:stCondLst>
                                  <p:childTnLst>
                                    <p:animRot by="21600000">
                                      <p:cBhvr>
                                        <p:cTn id="6" dur="2000" fill="hold"/>
                                        <p:tgtEl>
                                          <p:spTgt spid="1710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1013"/>
                </p:tgtEl>
              </p:cMediaNode>
            </p:video>
          </p:childTnLst>
        </p:cTn>
      </p:par>
    </p:tnLst>
    <p:bldLst>
      <p:bldP spid="1710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2495600" y="2276872"/>
            <a:ext cx="7488832"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6600" b="1" spc="400" dirty="0">
                <a:ln w="28575">
                  <a:solidFill>
                    <a:srgbClr val="FF0000"/>
                  </a:solidFill>
                </a:ln>
                <a:solidFill>
                  <a:srgbClr val="FFFF00"/>
                </a:solidFill>
                <a:latin typeface=".VnAvantH" pitchFamily="34" charset="0"/>
              </a:rPr>
              <a:t>Goodbye!</a:t>
            </a:r>
          </a:p>
          <a:p>
            <a:pPr algn="ctr">
              <a:spcBef>
                <a:spcPct val="50000"/>
              </a:spcBef>
              <a:defRPr/>
            </a:pPr>
            <a:r>
              <a:rPr lang="en-US" sz="6600" b="1" spc="400" dirty="0">
                <a:ln w="28575">
                  <a:solidFill>
                    <a:schemeClr val="bg1"/>
                  </a:solidFill>
                </a:ln>
                <a:solidFill>
                  <a:srgbClr val="00FF00"/>
                </a:solidFill>
                <a:latin typeface=".VnAvantH" pitchFamily="34" charset="0"/>
              </a:rPr>
              <a:t>See you again!</a:t>
            </a:r>
          </a:p>
        </p:txBody>
      </p:sp>
      <p:sp>
        <p:nvSpPr>
          <p:cNvPr id="4" name="Rectangle 3"/>
          <p:cNvSpPr/>
          <p:nvPr/>
        </p:nvSpPr>
        <p:spPr>
          <a:xfrm>
            <a:off x="2667000" y="693236"/>
            <a:ext cx="7162800" cy="7307764"/>
          </a:xfrm>
          <a:prstGeom prst="rect">
            <a:avLst/>
          </a:prstGeom>
        </p:spPr>
        <p:txBody>
          <a:bodyPr spcFirstLastPara="1">
            <a:prstTxWarp prst="textArchUp">
              <a:avLst>
                <a:gd name="adj" fmla="val 11134828"/>
              </a:avLst>
            </a:prstTxWarp>
            <a:spAutoFit/>
          </a:bodyPr>
          <a:lstStyle/>
          <a:p>
            <a:pPr>
              <a:defRPr/>
            </a:pPr>
            <a:r>
              <a:rPr lang="en-US" sz="6600" b="1" spc="50" dirty="0">
                <a:ln w="11430"/>
                <a:solidFill>
                  <a:srgbClr val="FF0000"/>
                </a:solidFill>
                <a:effectLst>
                  <a:outerShdw blurRad="76200" dist="50800" dir="5400000" algn="tl" rotWithShape="0">
                    <a:srgbClr val="000000">
                      <a:alpha val="65000"/>
                    </a:srgbClr>
                  </a:outerShdw>
                </a:effectLst>
                <a:latin typeface="+mj-lt"/>
              </a:rPr>
              <a:t>THANKS FOR YOUR ATTENTION!</a:t>
            </a:r>
            <a:endParaRPr lang="vi-VN" sz="6600" b="1" spc="50" dirty="0">
              <a:ln w="11430"/>
              <a:solidFill>
                <a:srgbClr val="FF0000"/>
              </a:soli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3272799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3885814" y="2103969"/>
            <a:ext cx="4443413" cy="3278717"/>
            <a:chOff x="1976128" y="2533624"/>
            <a:chExt cx="4443536" cy="3280358"/>
          </a:xfrm>
        </p:grpSpPr>
        <p:cxnSp>
          <p:nvCxnSpPr>
            <p:cNvPr id="33" name="Straight Arrow Connector 32"/>
            <p:cNvCxnSpPr>
              <a:stCxn id="2"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2"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 name="7-Point Star 1"/>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44" name="Straight Arrow Connector 4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6147" name="Rectangle 48"/>
          <p:cNvSpPr>
            <a:spLocks noChangeArrowheads="1"/>
          </p:cNvSpPr>
          <p:nvPr/>
        </p:nvSpPr>
        <p:spPr bwMode="auto">
          <a:xfrm>
            <a:off x="4540250" y="84667"/>
            <a:ext cx="506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4000" b="1" dirty="0">
                <a:solidFill>
                  <a:srgbClr val="FF0000"/>
                </a:solidFill>
                <a:cs typeface="Arial" charset="0"/>
              </a:rPr>
              <a:t>Kim’s game</a:t>
            </a:r>
            <a:endParaRPr lang="en-US" sz="2400" dirty="0">
              <a:solidFill>
                <a:srgbClr val="FF0000"/>
              </a:solidFill>
              <a:cs typeface="Arial" charset="0"/>
            </a:endParaRPr>
          </a:p>
        </p:txBody>
      </p:sp>
      <p:sp>
        <p:nvSpPr>
          <p:cNvPr id="62" name="Rectangle 61"/>
          <p:cNvSpPr/>
          <p:nvPr/>
        </p:nvSpPr>
        <p:spPr>
          <a:xfrm>
            <a:off x="1559441" y="6"/>
            <a:ext cx="3085908" cy="830997"/>
          </a:xfrm>
          <a:prstGeom prst="rect">
            <a:avLst/>
          </a:prstGeom>
        </p:spPr>
        <p:txBody>
          <a:bodyPr>
            <a:spAutoFit/>
          </a:bodyPr>
          <a:lstStyle/>
          <a:p>
            <a:pPr eaLnBrk="0" fontAlgn="base" hangingPunct="0">
              <a:spcBef>
                <a:spcPct val="0"/>
              </a:spcBef>
              <a:spcAft>
                <a:spcPct val="0"/>
              </a:spcAft>
              <a:defRPr/>
            </a:pPr>
            <a:r>
              <a:rPr lang="en-US" sz="4800" b="1" dirty="0">
                <a:ln>
                  <a:solidFill>
                    <a:srgbClr val="FF0000"/>
                  </a:solidFill>
                </a:ln>
                <a:solidFill>
                  <a:srgbClr val="FFFF00"/>
                </a:solidFill>
                <a:cs typeface="Arial" pitchFamily="34" charset="0"/>
              </a:rPr>
              <a:t>Warm up:</a:t>
            </a:r>
            <a:endParaRPr lang="en-US" sz="3200" dirty="0">
              <a:ln>
                <a:solidFill>
                  <a:srgbClr val="FF0000"/>
                </a:solidFill>
              </a:ln>
              <a:solidFill>
                <a:srgbClr val="FFFF00"/>
              </a:solidFill>
              <a:cs typeface="Arial" charset="0"/>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0879" y="261265"/>
            <a:ext cx="1335650" cy="1577308"/>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557" y="2938296"/>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8881" y="4558512"/>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4792567" y="215938"/>
            <a:ext cx="1817617" cy="1458089"/>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6841256" y="-97304"/>
            <a:ext cx="2957513" cy="217170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8108890" y="1419193"/>
            <a:ext cx="2658890" cy="1565218"/>
          </a:xfrm>
          <a:prstGeom prst="rect">
            <a:avLst/>
          </a:prstGeom>
        </p:spPr>
      </p:pic>
      <p:pic>
        <p:nvPicPr>
          <p:cNvPr id="1026"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0080" y="2262878"/>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63731" y="4728361"/>
            <a:ext cx="2232178" cy="133403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Sách giáo khoa tiếng anh 6 tập 1,2 phiên bản mới"/>
          <p:cNvSpPr>
            <a:spLocks noChangeAspect="1" noChangeArrowheads="1"/>
          </p:cNvSpPr>
          <p:nvPr/>
        </p:nvSpPr>
        <p:spPr bwMode="auto">
          <a:xfrm>
            <a:off x="1679576"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2" descr="Sách giáo khoa tiếng anh 6 tập 1,2 phiên bản mới"/>
          <p:cNvSpPr>
            <a:spLocks noChangeAspect="1" noChangeArrowheads="1"/>
          </p:cNvSpPr>
          <p:nvPr/>
        </p:nvSpPr>
        <p:spPr bwMode="auto">
          <a:xfrm>
            <a:off x="1831976" y="15876"/>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7"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7725" y="3115953"/>
            <a:ext cx="1836744" cy="187219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5" descr="Bàn liền ghế học sinh khung sắt"/>
          <p:cNvSpPr>
            <a:spLocks noChangeAspect="1" noChangeArrowheads="1"/>
          </p:cNvSpPr>
          <p:nvPr/>
        </p:nvSpPr>
        <p:spPr bwMode="auto">
          <a:xfrm>
            <a:off x="1984376" y="168276"/>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7" descr="Bàn liền ghế học sinh khung sắt"/>
          <p:cNvSpPr>
            <a:spLocks noChangeAspect="1" noChangeArrowheads="1"/>
          </p:cNvSpPr>
          <p:nvPr/>
        </p:nvSpPr>
        <p:spPr bwMode="auto">
          <a:xfrm>
            <a:off x="2136776" y="320676"/>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5"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4333" y="4406742"/>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1037"/>
                                        </p:tgtEl>
                                        <p:attrNameLst>
                                          <p:attrName>style.visibility</p:attrName>
                                        </p:attrNameLst>
                                      </p:cBhvr>
                                      <p:to>
                                        <p:strVal val="visible"/>
                                      </p:to>
                                    </p:set>
                                    <p:animEffect transition="in" filter="circle(in)">
                                      <p:cBhvr>
                                        <p:cTn id="16" dur="2000"/>
                                        <p:tgtEl>
                                          <p:spTgt spid="1037"/>
                                        </p:tgtEl>
                                      </p:cBhvr>
                                    </p:animEffect>
                                  </p:childTnLst>
                                </p:cTn>
                              </p:par>
                              <p:par>
                                <p:cTn id="17" presetID="6" presetClass="entr" presetSubtype="16"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par>
                                <p:cTn id="20" presetID="6" presetClass="entr" presetSubtype="16" fill="hold" nodeType="withEffect">
                                  <p:stCondLst>
                                    <p:cond delay="0"/>
                                  </p:stCondLst>
                                  <p:childTnLst>
                                    <p:set>
                                      <p:cBhvr>
                                        <p:cTn id="21" dur="1" fill="hold">
                                          <p:stCondLst>
                                            <p:cond delay="0"/>
                                          </p:stCondLst>
                                        </p:cTn>
                                        <p:tgtEl>
                                          <p:spTgt spid="1045"/>
                                        </p:tgtEl>
                                        <p:attrNameLst>
                                          <p:attrName>style.visibility</p:attrName>
                                        </p:attrNameLst>
                                      </p:cBhvr>
                                      <p:to>
                                        <p:strVal val="visible"/>
                                      </p:to>
                                    </p:set>
                                    <p:animEffect transition="in" filter="circle(in)">
                                      <p:cBhvr>
                                        <p:cTn id="22" dur="2000"/>
                                        <p:tgtEl>
                                          <p:spTgt spid="1045"/>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Point Star 1"/>
          <p:cNvSpPr/>
          <p:nvPr/>
        </p:nvSpPr>
        <p:spPr bwMode="auto">
          <a:xfrm>
            <a:off x="4743458" y="2677585"/>
            <a:ext cx="3090863" cy="2055282"/>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grpSp>
        <p:nvGrpSpPr>
          <p:cNvPr id="3" name="Group 23"/>
          <p:cNvGrpSpPr>
            <a:grpSpLocks/>
          </p:cNvGrpSpPr>
          <p:nvPr/>
        </p:nvGrpSpPr>
        <p:grpSpPr bwMode="auto">
          <a:xfrm>
            <a:off x="3813183" y="2103969"/>
            <a:ext cx="4443413" cy="3278717"/>
            <a:chOff x="1976128" y="2533624"/>
            <a:chExt cx="4443536" cy="3280358"/>
          </a:xfrm>
        </p:grpSpPr>
        <p:cxnSp>
          <p:nvCxnSpPr>
            <p:cNvPr id="4" name="Straight Arrow Connector 3"/>
            <p:cNvCxnSpPr>
              <a:stCxn id="13"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3" name="7-Point Star 12"/>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14" name="Straight Arrow Connector 1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7256470" y="1554480"/>
            <a:ext cx="1991162" cy="369332"/>
          </a:xfrm>
          <a:prstGeom prst="rect">
            <a:avLst/>
          </a:prstGeom>
          <a:noFill/>
        </p:spPr>
        <p:txBody>
          <a:bodyPr wrap="square" rtlCol="0">
            <a:spAutoFit/>
          </a:bodyPr>
          <a:lstStyle/>
          <a:p>
            <a:endParaRPr lang="en-GB" dirty="0"/>
          </a:p>
        </p:txBody>
      </p:sp>
      <p:sp>
        <p:nvSpPr>
          <p:cNvPr id="17" name="TextBox 16"/>
          <p:cNvSpPr txBox="1"/>
          <p:nvPr/>
        </p:nvSpPr>
        <p:spPr>
          <a:xfrm>
            <a:off x="8256595" y="2460110"/>
            <a:ext cx="1991162" cy="369332"/>
          </a:xfrm>
          <a:prstGeom prst="rect">
            <a:avLst/>
          </a:prstGeom>
          <a:noFill/>
        </p:spPr>
        <p:txBody>
          <a:bodyPr wrap="square" rtlCol="0">
            <a:spAutoFit/>
          </a:bodyPr>
          <a:lstStyle/>
          <a:p>
            <a:endParaRPr lang="en-GB" dirty="0"/>
          </a:p>
        </p:txBody>
      </p:sp>
      <p:sp>
        <p:nvSpPr>
          <p:cNvPr id="18" name="TextBox 17"/>
          <p:cNvSpPr txBox="1"/>
          <p:nvPr/>
        </p:nvSpPr>
        <p:spPr>
          <a:xfrm>
            <a:off x="6420913" y="1761774"/>
            <a:ext cx="1523322" cy="830997"/>
          </a:xfrm>
          <a:prstGeom prst="rect">
            <a:avLst/>
          </a:prstGeom>
          <a:noFill/>
        </p:spPr>
        <p:txBody>
          <a:bodyPr wrap="square" rtlCol="0">
            <a:spAutoFit/>
          </a:bodyPr>
          <a:lstStyle/>
          <a:p>
            <a:r>
              <a:rPr lang="en-US" sz="2400" b="1" dirty="0">
                <a:solidFill>
                  <a:srgbClr val="FF0000"/>
                </a:solidFill>
              </a:rPr>
              <a:t>Pencil case</a:t>
            </a:r>
            <a:endParaRPr lang="en-GB" sz="2400" b="1" dirty="0">
              <a:solidFill>
                <a:srgbClr val="FF0000"/>
              </a:solidFill>
            </a:endParaRPr>
          </a:p>
        </p:txBody>
      </p:sp>
      <p:sp>
        <p:nvSpPr>
          <p:cNvPr id="19" name="TextBox 18"/>
          <p:cNvSpPr txBox="1"/>
          <p:nvPr/>
        </p:nvSpPr>
        <p:spPr>
          <a:xfrm>
            <a:off x="4970810" y="1418718"/>
            <a:ext cx="1180761" cy="461665"/>
          </a:xfrm>
          <a:prstGeom prst="rect">
            <a:avLst/>
          </a:prstGeom>
          <a:noFill/>
        </p:spPr>
        <p:txBody>
          <a:bodyPr wrap="square" rtlCol="0">
            <a:spAutoFit/>
          </a:bodyPr>
          <a:lstStyle/>
          <a:p>
            <a:r>
              <a:rPr lang="en-US" sz="2400" b="1" dirty="0">
                <a:solidFill>
                  <a:srgbClr val="FF0000"/>
                </a:solidFill>
              </a:rPr>
              <a:t>rubber</a:t>
            </a:r>
            <a:endParaRPr lang="en-GB" sz="2400" b="1" dirty="0">
              <a:solidFill>
                <a:srgbClr val="FF0000"/>
              </a:solidFill>
            </a:endParaRPr>
          </a:p>
        </p:txBody>
      </p:sp>
      <p:sp>
        <p:nvSpPr>
          <p:cNvPr id="20" name="TextBox 19"/>
          <p:cNvSpPr txBox="1"/>
          <p:nvPr/>
        </p:nvSpPr>
        <p:spPr>
          <a:xfrm>
            <a:off x="1674317" y="1450955"/>
            <a:ext cx="1501606" cy="830997"/>
          </a:xfrm>
          <a:prstGeom prst="rect">
            <a:avLst/>
          </a:prstGeom>
          <a:noFill/>
        </p:spPr>
        <p:txBody>
          <a:bodyPr wrap="square" rtlCol="0">
            <a:spAutoFit/>
          </a:bodyPr>
          <a:lstStyle/>
          <a:p>
            <a:r>
              <a:rPr lang="en-US" sz="2400" b="1" dirty="0">
                <a:solidFill>
                  <a:srgbClr val="FF0000"/>
                </a:solidFill>
              </a:rPr>
              <a:t>School-bag</a:t>
            </a:r>
            <a:endParaRPr lang="en-GB" sz="2400" b="1" dirty="0">
              <a:solidFill>
                <a:srgbClr val="FF0000"/>
              </a:solidFill>
            </a:endParaRPr>
          </a:p>
        </p:txBody>
      </p:sp>
      <p:sp>
        <p:nvSpPr>
          <p:cNvPr id="21" name="TextBox 20"/>
          <p:cNvSpPr txBox="1"/>
          <p:nvPr/>
        </p:nvSpPr>
        <p:spPr>
          <a:xfrm>
            <a:off x="2055826" y="2568965"/>
            <a:ext cx="1180761" cy="461665"/>
          </a:xfrm>
          <a:prstGeom prst="rect">
            <a:avLst/>
          </a:prstGeom>
          <a:noFill/>
        </p:spPr>
        <p:txBody>
          <a:bodyPr wrap="square" rtlCol="0">
            <a:spAutoFit/>
          </a:bodyPr>
          <a:lstStyle/>
          <a:p>
            <a:r>
              <a:rPr lang="en-US" sz="2400" b="1" dirty="0">
                <a:solidFill>
                  <a:srgbClr val="FF0000"/>
                </a:solidFill>
              </a:rPr>
              <a:t>pencil</a:t>
            </a:r>
            <a:endParaRPr lang="en-GB" sz="2400" b="1" dirty="0">
              <a:solidFill>
                <a:srgbClr val="FF0000"/>
              </a:solidFill>
            </a:endParaRPr>
          </a:p>
        </p:txBody>
      </p:sp>
      <p:sp>
        <p:nvSpPr>
          <p:cNvPr id="22" name="TextBox 21"/>
          <p:cNvSpPr txBox="1"/>
          <p:nvPr/>
        </p:nvSpPr>
        <p:spPr>
          <a:xfrm>
            <a:off x="1580338" y="3963368"/>
            <a:ext cx="1180761" cy="461665"/>
          </a:xfrm>
          <a:prstGeom prst="rect">
            <a:avLst/>
          </a:prstGeom>
          <a:noFill/>
        </p:spPr>
        <p:txBody>
          <a:bodyPr wrap="square" rtlCol="0">
            <a:spAutoFit/>
          </a:bodyPr>
          <a:lstStyle/>
          <a:p>
            <a:r>
              <a:rPr lang="en-US" sz="2400" b="1" dirty="0">
                <a:solidFill>
                  <a:srgbClr val="FF0000"/>
                </a:solidFill>
              </a:rPr>
              <a:t>book</a:t>
            </a:r>
            <a:endParaRPr lang="en-GB" sz="2400" b="1" dirty="0">
              <a:solidFill>
                <a:srgbClr val="FF0000"/>
              </a:solidFill>
            </a:endParaRPr>
          </a:p>
        </p:txBody>
      </p:sp>
      <p:sp>
        <p:nvSpPr>
          <p:cNvPr id="23" name="TextBox 22"/>
          <p:cNvSpPr txBox="1"/>
          <p:nvPr/>
        </p:nvSpPr>
        <p:spPr>
          <a:xfrm>
            <a:off x="2230235" y="5661234"/>
            <a:ext cx="1180761" cy="461665"/>
          </a:xfrm>
          <a:prstGeom prst="rect">
            <a:avLst/>
          </a:prstGeom>
          <a:noFill/>
        </p:spPr>
        <p:txBody>
          <a:bodyPr wrap="square" rtlCol="0">
            <a:spAutoFit/>
          </a:bodyPr>
          <a:lstStyle/>
          <a:p>
            <a:r>
              <a:rPr lang="en-US" sz="2400" b="1" dirty="0">
                <a:solidFill>
                  <a:srgbClr val="FF0000"/>
                </a:solidFill>
              </a:rPr>
              <a:t>ruler</a:t>
            </a:r>
            <a:endParaRPr lang="en-GB" sz="2400" b="1" dirty="0">
              <a:solidFill>
                <a:srgbClr val="FF0000"/>
              </a:solidFill>
            </a:endParaRPr>
          </a:p>
        </p:txBody>
      </p:sp>
      <p:sp>
        <p:nvSpPr>
          <p:cNvPr id="24" name="TextBox 23"/>
          <p:cNvSpPr txBox="1"/>
          <p:nvPr/>
        </p:nvSpPr>
        <p:spPr>
          <a:xfrm>
            <a:off x="4488210" y="6127076"/>
            <a:ext cx="1180761" cy="369332"/>
          </a:xfrm>
          <a:prstGeom prst="rect">
            <a:avLst/>
          </a:prstGeom>
          <a:noFill/>
        </p:spPr>
        <p:txBody>
          <a:bodyPr wrap="square" rtlCol="0">
            <a:spAutoFit/>
          </a:bodyPr>
          <a:lstStyle/>
          <a:p>
            <a:r>
              <a:rPr lang="en-US" b="1" dirty="0">
                <a:solidFill>
                  <a:srgbClr val="FF0000"/>
                </a:solidFill>
              </a:rPr>
              <a:t>desk</a:t>
            </a:r>
            <a:endParaRPr lang="en-GB" b="1" dirty="0">
              <a:solidFill>
                <a:srgbClr val="FF0000"/>
              </a:solidFill>
            </a:endParaRPr>
          </a:p>
        </p:txBody>
      </p:sp>
      <p:sp>
        <p:nvSpPr>
          <p:cNvPr id="25" name="TextBox 24"/>
          <p:cNvSpPr txBox="1"/>
          <p:nvPr/>
        </p:nvSpPr>
        <p:spPr>
          <a:xfrm>
            <a:off x="8320010" y="5942411"/>
            <a:ext cx="2073268" cy="830997"/>
          </a:xfrm>
          <a:prstGeom prst="rect">
            <a:avLst/>
          </a:prstGeom>
          <a:noFill/>
        </p:spPr>
        <p:txBody>
          <a:bodyPr wrap="square" rtlCol="0">
            <a:spAutoFit/>
          </a:bodyPr>
          <a:lstStyle/>
          <a:p>
            <a:r>
              <a:rPr lang="en-US" sz="2400" b="1" dirty="0">
                <a:solidFill>
                  <a:srgbClr val="FF0000"/>
                </a:solidFill>
              </a:rPr>
              <a:t>Pencil sharpener</a:t>
            </a:r>
            <a:endParaRPr lang="en-GB" sz="2400" b="1" dirty="0">
              <a:solidFill>
                <a:srgbClr val="FF0000"/>
              </a:solidFill>
            </a:endParaRPr>
          </a:p>
        </p:txBody>
      </p:sp>
      <p:sp>
        <p:nvSpPr>
          <p:cNvPr id="26" name="TextBox 25"/>
          <p:cNvSpPr txBox="1"/>
          <p:nvPr/>
        </p:nvSpPr>
        <p:spPr>
          <a:xfrm>
            <a:off x="9180308" y="4528060"/>
            <a:ext cx="1523322" cy="400110"/>
          </a:xfrm>
          <a:prstGeom prst="rect">
            <a:avLst/>
          </a:prstGeom>
          <a:noFill/>
        </p:spPr>
        <p:txBody>
          <a:bodyPr wrap="square" rtlCol="0">
            <a:spAutoFit/>
          </a:bodyPr>
          <a:lstStyle/>
          <a:p>
            <a:r>
              <a:rPr lang="en-US" sz="2000" b="1" dirty="0">
                <a:solidFill>
                  <a:srgbClr val="FF0000"/>
                </a:solidFill>
              </a:rPr>
              <a:t>compass</a:t>
            </a:r>
            <a:endParaRPr lang="en-GB" sz="2000" b="1" dirty="0">
              <a:solidFill>
                <a:srgbClr val="FF0000"/>
              </a:solidFill>
            </a:endParaRPr>
          </a:p>
        </p:txBody>
      </p:sp>
      <p:sp>
        <p:nvSpPr>
          <p:cNvPr id="27" name="TextBox 26"/>
          <p:cNvSpPr txBox="1"/>
          <p:nvPr/>
        </p:nvSpPr>
        <p:spPr>
          <a:xfrm>
            <a:off x="8272087" y="2764312"/>
            <a:ext cx="1523322" cy="400110"/>
          </a:xfrm>
          <a:prstGeom prst="rect">
            <a:avLst/>
          </a:prstGeom>
          <a:noFill/>
        </p:spPr>
        <p:txBody>
          <a:bodyPr wrap="square" rtlCol="0">
            <a:spAutoFit/>
          </a:bodyPr>
          <a:lstStyle/>
          <a:p>
            <a:r>
              <a:rPr lang="en-US" sz="2000" b="1" dirty="0" err="1">
                <a:solidFill>
                  <a:srgbClr val="FF0000"/>
                </a:solidFill>
              </a:rPr>
              <a:t>caculator</a:t>
            </a:r>
            <a:endParaRPr lang="en-GB" sz="2000" b="1" dirty="0">
              <a:solidFill>
                <a:srgbClr val="FF0000"/>
              </a:solidFill>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0879" y="261265"/>
            <a:ext cx="1335650" cy="1577308"/>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774" y="3214559"/>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6274" y="4977707"/>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4784555" y="-107128"/>
            <a:ext cx="1817617" cy="1458089"/>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6841256" y="-97304"/>
            <a:ext cx="2957513" cy="2171700"/>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8082227" y="1559668"/>
            <a:ext cx="2658890" cy="1565218"/>
          </a:xfrm>
          <a:prstGeom prst="rect">
            <a:avLst/>
          </a:prstGeom>
        </p:spPr>
      </p:pic>
      <p:pic>
        <p:nvPicPr>
          <p:cNvPr id="34"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2001" y="2351198"/>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05188" y="5178881"/>
            <a:ext cx="2232178" cy="13340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5153" y="3394356"/>
            <a:ext cx="1745460" cy="18721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3986" y="4893399"/>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par>
                                <p:cTn id="11" presetID="6" presetClass="entr" presetSubtype="16"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par>
                                <p:cTn id="14" presetID="6" presetClass="entr" presetSubtype="16"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par>
                                <p:cTn id="17" presetID="6" presetClass="entr" presetSubtype="16"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par>
                                <p:cTn id="20" presetID="6"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par>
                                <p:cTn id="32" presetID="6"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646" y="3865344"/>
            <a:ext cx="4176100" cy="9135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939" y="3939437"/>
            <a:ext cx="961782" cy="777611"/>
          </a:xfrm>
          <a:prstGeom prst="rect">
            <a:avLst/>
          </a:prstGeom>
        </p:spPr>
      </p:pic>
      <p:sp>
        <p:nvSpPr>
          <p:cNvPr id="21" name="TextBox 20"/>
          <p:cNvSpPr txBox="1"/>
          <p:nvPr/>
        </p:nvSpPr>
        <p:spPr>
          <a:xfrm>
            <a:off x="4418527" y="2134572"/>
            <a:ext cx="3291839" cy="523220"/>
          </a:xfrm>
          <a:prstGeom prst="rect">
            <a:avLst/>
          </a:prstGeom>
          <a:solidFill>
            <a:srgbClr val="79D1D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2800" b="1" dirty="0">
                <a:solidFill>
                  <a:srgbClr val="FF0000"/>
                </a:solidFill>
                <a:latin typeface=".VnArial" pitchFamily="34" charset="0"/>
              </a:rPr>
              <a:t>LESSON 2: </a:t>
            </a:r>
            <a:endParaRPr lang="en-GB" sz="2800" b="1" dirty="0">
              <a:solidFill>
                <a:srgbClr val="FF0000"/>
              </a:solidFill>
              <a:latin typeface=".VnArial" pitchFamily="34" charset="0"/>
            </a:endParaRPr>
          </a:p>
        </p:txBody>
      </p:sp>
      <p:sp>
        <p:nvSpPr>
          <p:cNvPr id="6" name="Rounded Rectangle 5"/>
          <p:cNvSpPr/>
          <p:nvPr/>
        </p:nvSpPr>
        <p:spPr>
          <a:xfrm>
            <a:off x="1772194" y="143691"/>
            <a:ext cx="8451669" cy="1058092"/>
          </a:xfrm>
          <a:prstGeom prst="roundRect">
            <a:avLst/>
          </a:prstGeom>
          <a:solidFill>
            <a:srgbClr val="0FB7BD"/>
          </a:solidFill>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a:solidFill>
                  <a:srgbClr val="FF0000"/>
                </a:solidFill>
              </a:rPr>
              <a:t>UNIT 1: MY NEW SCHOOL</a:t>
            </a:r>
            <a:endParaRPr lang="en-GB" sz="4000" b="1" dirty="0">
              <a:solidFill>
                <a:srgbClr val="FF0000"/>
              </a:solidFill>
            </a:endParaRPr>
          </a:p>
        </p:txBody>
      </p:sp>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1152" y="453364"/>
            <a:ext cx="2206752" cy="233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586" y="1441061"/>
            <a:ext cx="2162249" cy="1396195"/>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231" y="678413"/>
            <a:ext cx="1940594" cy="238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1886" y="-187490"/>
            <a:ext cx="3248418" cy="276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1719076" y="170055"/>
            <a:ext cx="3089910" cy="719962"/>
          </a:xfrm>
          <a:prstGeom prst="rect">
            <a:avLst/>
          </a:prstGeom>
          <a:solidFill>
            <a:srgbClr val="0FB7BD"/>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dirty="0">
                <a:latin typeface="Times New Roman" pitchFamily="18" charset="0"/>
                <a:cs typeface="Times New Roman" pitchFamily="18" charset="0"/>
              </a:rPr>
              <a:t>* Vocabulary</a:t>
            </a:r>
            <a:endParaRPr lang="en-GB" sz="3200" b="1" dirty="0">
              <a:latin typeface="Times New Roman" pitchFamily="18" charset="0"/>
              <a:cs typeface="Times New Roman" pitchFamily="18" charset="0"/>
            </a:endParaRPr>
          </a:p>
        </p:txBody>
      </p:sp>
      <p:sp>
        <p:nvSpPr>
          <p:cNvPr id="13" name="Rectangle 12"/>
          <p:cNvSpPr/>
          <p:nvPr/>
        </p:nvSpPr>
        <p:spPr>
          <a:xfrm>
            <a:off x="1792229" y="1159503"/>
            <a:ext cx="2032159" cy="461665"/>
          </a:xfrm>
          <a:prstGeom prst="rect">
            <a:avLst/>
          </a:prstGeom>
        </p:spPr>
        <p:txBody>
          <a:bodyPr wrap="none">
            <a:spAutoFit/>
          </a:bodyPr>
          <a:lstStyle/>
          <a:p>
            <a:r>
              <a:rPr lang="en-GB" sz="2400" b="1" dirty="0">
                <a:latin typeface="Times New Roman" pitchFamily="18" charset="0"/>
                <a:cs typeface="Times New Roman" pitchFamily="18" charset="0"/>
              </a:rPr>
              <a:t>- exercise (n): </a:t>
            </a:r>
          </a:p>
        </p:txBody>
      </p:sp>
      <p:sp>
        <p:nvSpPr>
          <p:cNvPr id="14" name="Rectangle 13"/>
          <p:cNvSpPr/>
          <p:nvPr/>
        </p:nvSpPr>
        <p:spPr>
          <a:xfrm>
            <a:off x="4144384" y="1166955"/>
            <a:ext cx="1099981"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tập</a:t>
            </a:r>
            <a:endParaRPr lang="vi-VN" sz="2400" b="1" dirty="0">
              <a:latin typeface="Times New Roman" pitchFamily="18" charset="0"/>
              <a:cs typeface="Times New Roman" pitchFamily="18" charset="0"/>
            </a:endParaRPr>
          </a:p>
        </p:txBody>
      </p:sp>
      <p:sp>
        <p:nvSpPr>
          <p:cNvPr id="15" name="Rectangle 14"/>
          <p:cNvSpPr/>
          <p:nvPr/>
        </p:nvSpPr>
        <p:spPr>
          <a:xfrm>
            <a:off x="1814746" y="1747763"/>
            <a:ext cx="2074607" cy="461665"/>
          </a:xfrm>
          <a:prstGeom prst="rect">
            <a:avLst/>
          </a:prstGeom>
        </p:spPr>
        <p:txBody>
          <a:bodyPr wrap="none">
            <a:spAutoFit/>
          </a:bodyPr>
          <a:lstStyle/>
          <a:p>
            <a:r>
              <a:rPr lang="en-US" sz="2400" b="1" dirty="0">
                <a:latin typeface="Times New Roman" pitchFamily="18" charset="0"/>
                <a:cs typeface="Times New Roman" pitchFamily="18" charset="0"/>
              </a:rPr>
              <a:t>- h</a:t>
            </a:r>
            <a:r>
              <a:rPr lang="vi-VN" sz="2400" b="1" dirty="0">
                <a:latin typeface="Times New Roman" pitchFamily="18" charset="0"/>
                <a:cs typeface="Times New Roman" pitchFamily="18" charset="0"/>
              </a:rPr>
              <a:t>istory</a:t>
            </a:r>
            <a:r>
              <a:rPr lang="en-US" sz="2400" b="1" dirty="0">
                <a:latin typeface="Times New Roman" pitchFamily="18" charset="0"/>
                <a:cs typeface="Times New Roman" pitchFamily="18" charset="0"/>
              </a:rPr>
              <a:t> (n):  </a:t>
            </a:r>
            <a:endParaRPr lang="en-GB" sz="2400" b="1" dirty="0">
              <a:latin typeface="Times New Roman" pitchFamily="18" charset="0"/>
              <a:cs typeface="Times New Roman" pitchFamily="18" charset="0"/>
            </a:endParaRPr>
          </a:p>
        </p:txBody>
      </p:sp>
      <p:sp>
        <p:nvSpPr>
          <p:cNvPr id="16" name="Rectangle 15"/>
          <p:cNvSpPr/>
          <p:nvPr/>
        </p:nvSpPr>
        <p:spPr>
          <a:xfrm>
            <a:off x="4144383" y="1747762"/>
            <a:ext cx="1120820" cy="461665"/>
          </a:xfrm>
          <a:prstGeom prst="rect">
            <a:avLst/>
          </a:prstGeom>
        </p:spPr>
        <p:txBody>
          <a:bodyPr wrap="none">
            <a:spAutoFit/>
          </a:bodyPr>
          <a:lstStyle/>
          <a:p>
            <a:pPr>
              <a:spcBef>
                <a:spcPts val="400"/>
              </a:spcBef>
              <a:spcAft>
                <a:spcPts val="400"/>
              </a:spcAft>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lịch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sử</a:t>
            </a:r>
            <a:endParaRPr lang="vi-VN" sz="2400" b="1" dirty="0">
              <a:latin typeface="Times New Roman" pitchFamily="18" charset="0"/>
              <a:cs typeface="Times New Roman" pitchFamily="18" charset="0"/>
            </a:endParaRPr>
          </a:p>
        </p:txBody>
      </p:sp>
      <p:sp>
        <p:nvSpPr>
          <p:cNvPr id="17" name="Rectangle 16"/>
          <p:cNvSpPr/>
          <p:nvPr/>
        </p:nvSpPr>
        <p:spPr>
          <a:xfrm>
            <a:off x="1825094" y="2288880"/>
            <a:ext cx="2092239" cy="461665"/>
          </a:xfrm>
          <a:prstGeom prst="rect">
            <a:avLst/>
          </a:prstGeom>
        </p:spPr>
        <p:txBody>
          <a:bodyPr wrap="none">
            <a:spAutoFit/>
          </a:bodyPr>
          <a:lstStyle/>
          <a:p>
            <a:r>
              <a:rPr lang="en-US" sz="2400" b="1" dirty="0">
                <a:latin typeface="Times New Roman" pitchFamily="18" charset="0"/>
                <a:cs typeface="Times New Roman" pitchFamily="18" charset="0"/>
              </a:rPr>
              <a:t>- l</a:t>
            </a:r>
            <a:r>
              <a:rPr lang="vi-VN" sz="2400" b="1" dirty="0">
                <a:latin typeface="Times New Roman" pitchFamily="18" charset="0"/>
                <a:cs typeface="Times New Roman" pitchFamily="18" charset="0"/>
              </a:rPr>
              <a:t>esson</a:t>
            </a:r>
            <a:r>
              <a:rPr lang="en-US" sz="2400" b="1" dirty="0">
                <a:latin typeface="Times New Roman" pitchFamily="18" charset="0"/>
                <a:cs typeface="Times New Roman" pitchFamily="18" charset="0"/>
              </a:rPr>
              <a:t>  (n)   : </a:t>
            </a:r>
            <a:endParaRPr lang="en-GB" sz="2400" b="1" dirty="0">
              <a:latin typeface="Times New Roman" pitchFamily="18" charset="0"/>
              <a:cs typeface="Times New Roman" pitchFamily="18" charset="0"/>
            </a:endParaRPr>
          </a:p>
        </p:txBody>
      </p:sp>
      <p:sp>
        <p:nvSpPr>
          <p:cNvPr id="18" name="Rectangle 17"/>
          <p:cNvSpPr/>
          <p:nvPr/>
        </p:nvSpPr>
        <p:spPr>
          <a:xfrm>
            <a:off x="4212421" y="2288879"/>
            <a:ext cx="1133644" cy="461665"/>
          </a:xfrm>
          <a:prstGeom prst="rect">
            <a:avLst/>
          </a:prstGeom>
        </p:spPr>
        <p:txBody>
          <a:bodyPr wrap="none">
            <a:spAutoFit/>
          </a:bodyPr>
          <a:lstStyle/>
          <a:p>
            <a:pPr>
              <a:spcBef>
                <a:spcPts val="400"/>
              </a:spcBef>
              <a:spcAft>
                <a:spcPts val="400"/>
              </a:spcAft>
            </a:pPr>
            <a:r>
              <a:rPr lang="en-US" sz="2400" b="1" err="1">
                <a:latin typeface="Times New Roman" pitchFamily="18" charset="0"/>
                <a:cs typeface="Times New Roman" pitchFamily="18" charset="0"/>
              </a:rPr>
              <a:t>bài</a:t>
            </a:r>
            <a:r>
              <a:rPr lang="en-US" sz="2400" b="1">
                <a:latin typeface="Times New Roman" pitchFamily="18" charset="0"/>
                <a:cs typeface="Times New Roman" pitchFamily="18" charset="0"/>
              </a:rPr>
              <a:t> học</a:t>
            </a:r>
            <a:endParaRPr lang="vi-VN" sz="2400" b="1" dirty="0">
              <a:latin typeface="Times New Roman" pitchFamily="18" charset="0"/>
              <a:cs typeface="Times New Roman" pitchFamily="18" charset="0"/>
            </a:endParaRPr>
          </a:p>
        </p:txBody>
      </p:sp>
      <p:sp>
        <p:nvSpPr>
          <p:cNvPr id="19" name="Rectangle 18"/>
          <p:cNvSpPr/>
          <p:nvPr/>
        </p:nvSpPr>
        <p:spPr>
          <a:xfrm>
            <a:off x="4378375" y="3305082"/>
            <a:ext cx="2590774" cy="461665"/>
          </a:xfrm>
          <a:prstGeom prst="rect">
            <a:avLst/>
          </a:prstGeom>
        </p:spPr>
        <p:txBody>
          <a:bodyPr wrap="none">
            <a:spAutoFit/>
          </a:bodyPr>
          <a:lstStyle/>
          <a:p>
            <a:r>
              <a:rPr lang="vi-VN" sz="2400" b="1" dirty="0">
                <a:latin typeface="Times New Roman" pitchFamily="18" charset="0"/>
                <a:cs typeface="Times New Roman" pitchFamily="18" charset="0"/>
              </a:rPr>
              <a:t>bữa trưa ở trường</a:t>
            </a:r>
          </a:p>
        </p:txBody>
      </p:sp>
      <p:sp>
        <p:nvSpPr>
          <p:cNvPr id="20" name="Rectangle 19"/>
          <p:cNvSpPr/>
          <p:nvPr/>
        </p:nvSpPr>
        <p:spPr>
          <a:xfrm>
            <a:off x="1791660" y="2837257"/>
            <a:ext cx="2234907" cy="461665"/>
          </a:xfrm>
          <a:prstGeom prst="rect">
            <a:avLst/>
          </a:prstGeom>
        </p:spPr>
        <p:txBody>
          <a:bodyPr wrap="none">
            <a:spAutoFit/>
          </a:bodyPr>
          <a:lstStyle/>
          <a:p>
            <a:r>
              <a:rPr lang="en-US" sz="2400" b="1" dirty="0">
                <a:latin typeface="Times New Roman" pitchFamily="18" charset="0"/>
                <a:cs typeface="Times New Roman" pitchFamily="18" charset="0"/>
              </a:rPr>
              <a:t> - </a:t>
            </a:r>
            <a:r>
              <a:rPr lang="vi-VN" sz="2400" b="1" dirty="0">
                <a:latin typeface="Times New Roman" pitchFamily="18" charset="0"/>
                <a:cs typeface="Times New Roman" pitchFamily="18" charset="0"/>
              </a:rPr>
              <a:t>science</a:t>
            </a:r>
            <a:r>
              <a:rPr lang="en-US" sz="2400" b="1" dirty="0">
                <a:latin typeface="Times New Roman" pitchFamily="18" charset="0"/>
                <a:cs typeface="Times New Roman" pitchFamily="18" charset="0"/>
              </a:rPr>
              <a:t>  (n) : </a:t>
            </a:r>
            <a:endParaRPr lang="en-GB" sz="2400" b="1" dirty="0">
              <a:latin typeface="Times New Roman" pitchFamily="18" charset="0"/>
              <a:cs typeface="Times New Roman" pitchFamily="18" charset="0"/>
            </a:endParaRPr>
          </a:p>
        </p:txBody>
      </p:sp>
      <p:sp>
        <p:nvSpPr>
          <p:cNvPr id="21" name="Rectangle 20"/>
          <p:cNvSpPr/>
          <p:nvPr/>
        </p:nvSpPr>
        <p:spPr>
          <a:xfrm>
            <a:off x="4261583" y="2837256"/>
            <a:ext cx="2032929"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môn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khoa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endParaRPr lang="en-US" sz="2400" b="1" dirty="0">
              <a:latin typeface="Times New Roman" pitchFamily="18" charset="0"/>
              <a:cs typeface="Times New Roman" pitchFamily="18" charset="0"/>
            </a:endParaRPr>
          </a:p>
        </p:txBody>
      </p:sp>
      <p:sp>
        <p:nvSpPr>
          <p:cNvPr id="25" name="Rectangle 24"/>
          <p:cNvSpPr/>
          <p:nvPr/>
        </p:nvSpPr>
        <p:spPr>
          <a:xfrm>
            <a:off x="1825094" y="3384266"/>
            <a:ext cx="2436489" cy="461665"/>
          </a:xfrm>
          <a:prstGeom prst="rect">
            <a:avLst/>
          </a:prstGeom>
        </p:spPr>
        <p:txBody>
          <a:bodyPr wrap="square">
            <a:spAutoFit/>
          </a:bodyPr>
          <a:lstStyle/>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school lunch</a:t>
            </a:r>
            <a:r>
              <a:rPr lang="en-US" sz="2400" b="1" dirty="0">
                <a:latin typeface="Times New Roman" pitchFamily="18" charset="0"/>
                <a:cs typeface="Times New Roman" pitchFamily="18" charset="0"/>
              </a:rPr>
              <a:t> </a:t>
            </a:r>
            <a:r>
              <a:rPr lang="en-GB" sz="2400" dirty="0">
                <a:latin typeface="Times New Roman" pitchFamily="18" charset="0"/>
                <a:cs typeface="Times New Roman" pitchFamily="18" charset="0"/>
              </a:rPr>
              <a:t>:</a:t>
            </a:r>
          </a:p>
        </p:txBody>
      </p:sp>
    </p:spTree>
    <p:extLst>
      <p:ext uri="{BB962C8B-B14F-4D97-AF65-F5344CB8AC3E}">
        <p14:creationId xmlns:p14="http://schemas.microsoft.com/office/powerpoint/2010/main" val="42002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16" presetClass="exit" presetSubtype="21" fill="hold" nodeType="afterEffect">
                                  <p:stCondLst>
                                    <p:cond delay="0"/>
                                  </p:stCondLst>
                                  <p:childTnLst>
                                    <p:animEffect transition="out" filter="barn(inVertic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heel(1)">
                                      <p:cBhvr>
                                        <p:cTn id="58" dur="2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heel(1)">
                                      <p:cBhvr>
                                        <p:cTn id="78" dur="20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53946" y="334647"/>
            <a:ext cx="7898892" cy="1091817"/>
          </a:xfrm>
          <a:prstGeom prst="rect">
            <a:avLst/>
          </a:prstGeom>
          <a:solidFill>
            <a:srgbClr val="79D1D5"/>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buFont typeface="Arial" pitchFamily="34" charset="0"/>
              <a:buChar char="•"/>
            </a:pPr>
            <a:r>
              <a:rPr lang="en-US" sz="3200" b="1" dirty="0">
                <a:latin typeface="Times New Roman" pitchFamily="18" charset="0"/>
                <a:cs typeface="Times New Roman" pitchFamily="18" charset="0"/>
              </a:rPr>
              <a:t>Checking Vocabulary: </a:t>
            </a:r>
          </a:p>
          <a:p>
            <a:r>
              <a:rPr lang="en-US" sz="3200" b="1" i="1" dirty="0">
                <a:solidFill>
                  <a:srgbClr val="FFFF0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Rub out and remember</a:t>
            </a:r>
            <a:endParaRPr lang="en-GB" sz="3200" b="1" i="1" dirty="0">
              <a:solidFill>
                <a:srgbClr val="FF0000"/>
              </a:solidFill>
              <a:latin typeface="Times New Roman" pitchFamily="18" charset="0"/>
              <a:cs typeface="Times New Roman" pitchFamily="18" charset="0"/>
            </a:endParaRPr>
          </a:p>
        </p:txBody>
      </p:sp>
      <p:sp>
        <p:nvSpPr>
          <p:cNvPr id="6" name="Content Placeholder 3"/>
          <p:cNvSpPr txBox="1">
            <a:spLocks/>
          </p:cNvSpPr>
          <p:nvPr/>
        </p:nvSpPr>
        <p:spPr>
          <a:xfrm>
            <a:off x="1853946" y="2392434"/>
            <a:ext cx="7886700" cy="2441694"/>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a:t>
            </a:r>
            <a:r>
              <a:rPr lang="en-US" b="1" dirty="0" err="1">
                <a:latin typeface="Times New Roman" pitchFamily="18" charset="0"/>
                <a:cs typeface="Times New Roman" pitchFamily="18" charset="0"/>
              </a:rPr>
              <a:t>bài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tập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tập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dục</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a:t>
            </a:r>
            <a:r>
              <a:rPr lang="vi-VN" b="1" dirty="0">
                <a:latin typeface="Times New Roman" pitchFamily="18" charset="0"/>
                <a:cs typeface="Times New Roman" pitchFamily="18" charset="0"/>
              </a:rPr>
              <a:t>	</a:t>
            </a: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lịch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sử</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bài</a:t>
            </a:r>
            <a:r>
              <a:rPr lang="en-US" b="1" dirty="0">
                <a:latin typeface="Times New Roman" pitchFamily="18" charset="0"/>
                <a:cs typeface="Times New Roman" pitchFamily="18" charset="0"/>
              </a:rPr>
              <a:t> hoc</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a:t>
            </a:r>
            <a:r>
              <a:rPr lang="en-US" b="1" dirty="0" err="1">
                <a:latin typeface="Times New Roman" pitchFamily="18" charset="0"/>
                <a:cs typeface="Times New Roman" pitchFamily="18" charset="0"/>
              </a:rPr>
              <a:t>bữa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trưa</a:t>
            </a:r>
            <a:r>
              <a:rPr lang="en-US" b="1" dirty="0">
                <a:latin typeface="Times New Roman" pitchFamily="18" charset="0"/>
                <a:cs typeface="Times New Roman" pitchFamily="18" charset="0"/>
              </a:rPr>
              <a:t> ở </a:t>
            </a:r>
            <a:r>
              <a:rPr lang="en-US" b="1" dirty="0" err="1">
                <a:latin typeface="Times New Roman" pitchFamily="18" charset="0"/>
                <a:cs typeface="Times New Roman" pitchFamily="18" charset="0"/>
              </a:rPr>
              <a:t>trường</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vi-VN" b="1" dirty="0">
                <a:latin typeface="Times New Roman" pitchFamily="18" charset="0"/>
                <a:cs typeface="Times New Roman" pitchFamily="18" charset="0"/>
              </a:rPr>
              <a:t>	</a:t>
            </a: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môn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khoa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endParaRPr lang="en-US" b="1" dirty="0">
              <a:latin typeface="Times New Roman" pitchFamily="18" charset="0"/>
              <a:cs typeface="Times New Roman" pitchFamily="18" charset="0"/>
            </a:endParaRPr>
          </a:p>
        </p:txBody>
      </p:sp>
      <p:sp>
        <p:nvSpPr>
          <p:cNvPr id="7" name="Rectangle 6"/>
          <p:cNvSpPr/>
          <p:nvPr/>
        </p:nvSpPr>
        <p:spPr>
          <a:xfrm>
            <a:off x="2306117" y="2393696"/>
            <a:ext cx="1479829"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e</a:t>
            </a:r>
            <a:r>
              <a:rPr lang="vi-VN" sz="2800" b="1" dirty="0">
                <a:solidFill>
                  <a:srgbClr val="FF0000"/>
                </a:solidFill>
                <a:latin typeface="Times New Roman" pitchFamily="18" charset="0"/>
                <a:cs typeface="Times New Roman" pitchFamily="18" charset="0"/>
              </a:rPr>
              <a:t>xercise</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9" name="Rectangle 8"/>
          <p:cNvSpPr/>
          <p:nvPr/>
        </p:nvSpPr>
        <p:spPr>
          <a:xfrm>
            <a:off x="2306116" y="2868148"/>
            <a:ext cx="1261884"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history</a:t>
            </a:r>
            <a:endParaRPr lang="en-GB" sz="2800" dirty="0">
              <a:solidFill>
                <a:srgbClr val="FF0000"/>
              </a:solidFill>
            </a:endParaRPr>
          </a:p>
        </p:txBody>
      </p:sp>
      <p:sp>
        <p:nvSpPr>
          <p:cNvPr id="10" name="Rectangle 9"/>
          <p:cNvSpPr/>
          <p:nvPr/>
        </p:nvSpPr>
        <p:spPr>
          <a:xfrm>
            <a:off x="2306116" y="3318887"/>
            <a:ext cx="1191352"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l</a:t>
            </a:r>
            <a:r>
              <a:rPr lang="vi-VN" sz="2800" b="1" dirty="0">
                <a:solidFill>
                  <a:srgbClr val="FF0000"/>
                </a:solidFill>
                <a:latin typeface="Times New Roman" pitchFamily="18" charset="0"/>
                <a:cs typeface="Times New Roman" pitchFamily="18" charset="0"/>
              </a:rPr>
              <a:t>esson</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11" name="Rectangle 10"/>
          <p:cNvSpPr/>
          <p:nvPr/>
        </p:nvSpPr>
        <p:spPr>
          <a:xfrm>
            <a:off x="2157659" y="3829915"/>
            <a:ext cx="2180405"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school lunch</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12" name="Rectangle 11"/>
          <p:cNvSpPr/>
          <p:nvPr/>
        </p:nvSpPr>
        <p:spPr>
          <a:xfrm>
            <a:off x="2145239" y="4304367"/>
            <a:ext cx="1258678"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science</a:t>
            </a:r>
            <a:endParaRPr lang="en-GB" sz="2800" dirty="0">
              <a:solidFill>
                <a:srgbClr val="FF0000"/>
              </a:solidFill>
            </a:endParaRPr>
          </a:p>
        </p:txBody>
      </p:sp>
    </p:spTree>
    <p:extLst>
      <p:ext uri="{BB962C8B-B14F-4D97-AF65-F5344CB8AC3E}">
        <p14:creationId xmlns:p14="http://schemas.microsoft.com/office/powerpoint/2010/main" val="992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103414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085" y="74840"/>
            <a:ext cx="627229" cy="681509"/>
          </a:xfrm>
          <a:prstGeom prst="rect">
            <a:avLst/>
          </a:prstGeom>
        </p:spPr>
      </p:pic>
      <p:sp>
        <p:nvSpPr>
          <p:cNvPr id="12" name="TextBox 11"/>
          <p:cNvSpPr txBox="1"/>
          <p:nvPr/>
        </p:nvSpPr>
        <p:spPr>
          <a:xfrm>
            <a:off x="2437486" y="170286"/>
            <a:ext cx="5781228" cy="523220"/>
          </a:xfrm>
          <a:prstGeom prst="rect">
            <a:avLst/>
          </a:prstGeom>
          <a:noFill/>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Listen and repeat the words.</a:t>
            </a:r>
          </a:p>
        </p:txBody>
      </p:sp>
      <p:sp>
        <p:nvSpPr>
          <p:cNvPr id="60" name="TextBox 59"/>
          <p:cNvSpPr txBox="1"/>
          <p:nvPr/>
        </p:nvSpPr>
        <p:spPr>
          <a:xfrm>
            <a:off x="1766102" y="959388"/>
            <a:ext cx="1909524" cy="523220"/>
          </a:xfrm>
          <a:prstGeom prst="rect">
            <a:avLst/>
          </a:prstGeom>
          <a:noFill/>
        </p:spPr>
        <p:txBody>
          <a:bodyPr wrap="square" rtlCol="0">
            <a:spAutoFit/>
          </a:bodyPr>
          <a:lstStyle/>
          <a:p>
            <a:r>
              <a:rPr lang="en-US" sz="2800" b="1">
                <a:solidFill>
                  <a:srgbClr val="0D9FA3"/>
                </a:solidFill>
              </a:rPr>
              <a:t>Vocabulary</a:t>
            </a:r>
          </a:p>
        </p:txBody>
      </p:sp>
      <p:sp>
        <p:nvSpPr>
          <p:cNvPr id="61" name="Rounded Rectangle 60"/>
          <p:cNvSpPr/>
          <p:nvPr/>
        </p:nvSpPr>
        <p:spPr>
          <a:xfrm>
            <a:off x="6810768" y="1204430"/>
            <a:ext cx="3781038" cy="2625095"/>
          </a:xfrm>
          <a:prstGeom prst="roundRect">
            <a:avLst>
              <a:gd name="adj" fmla="val 16116"/>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068413" y="1606678"/>
            <a:ext cx="1748904" cy="461665"/>
          </a:xfrm>
          <a:prstGeom prst="rect">
            <a:avLst/>
          </a:prstGeom>
          <a:noFill/>
        </p:spPr>
        <p:txBody>
          <a:bodyPr wrap="square" rtlCol="0">
            <a:spAutoFit/>
          </a:bodyPr>
          <a:lstStyle/>
          <a:p>
            <a:r>
              <a:rPr lang="en-US" sz="2400"/>
              <a:t>school lunch</a:t>
            </a:r>
            <a:endParaRPr lang="en-US" sz="2400" dirty="0"/>
          </a:p>
        </p:txBody>
      </p:sp>
      <p:sp>
        <p:nvSpPr>
          <p:cNvPr id="68" name="TextBox 67"/>
          <p:cNvSpPr txBox="1"/>
          <p:nvPr/>
        </p:nvSpPr>
        <p:spPr>
          <a:xfrm>
            <a:off x="7068414" y="2026267"/>
            <a:ext cx="1284527" cy="461665"/>
          </a:xfrm>
          <a:prstGeom prst="rect">
            <a:avLst/>
          </a:prstGeom>
          <a:noFill/>
        </p:spPr>
        <p:txBody>
          <a:bodyPr wrap="square" rtlCol="0">
            <a:spAutoFit/>
          </a:bodyPr>
          <a:lstStyle/>
          <a:p>
            <a:r>
              <a:rPr lang="en-US" sz="2400" dirty="0"/>
              <a:t>English</a:t>
            </a:r>
          </a:p>
        </p:txBody>
      </p:sp>
      <p:sp>
        <p:nvSpPr>
          <p:cNvPr id="69" name="TextBox 68"/>
          <p:cNvSpPr txBox="1"/>
          <p:nvPr/>
        </p:nvSpPr>
        <p:spPr>
          <a:xfrm>
            <a:off x="9049620" y="1606677"/>
            <a:ext cx="1632858" cy="461665"/>
          </a:xfrm>
          <a:prstGeom prst="rect">
            <a:avLst/>
          </a:prstGeom>
          <a:noFill/>
        </p:spPr>
        <p:txBody>
          <a:bodyPr wrap="square" rtlCol="0">
            <a:spAutoFit/>
          </a:bodyPr>
          <a:lstStyle/>
          <a:p>
            <a:r>
              <a:rPr lang="en-US" sz="2400"/>
              <a:t>exercise</a:t>
            </a:r>
          </a:p>
        </p:txBody>
      </p:sp>
      <p:sp>
        <p:nvSpPr>
          <p:cNvPr id="71" name="TextBox 70"/>
          <p:cNvSpPr txBox="1"/>
          <p:nvPr/>
        </p:nvSpPr>
        <p:spPr>
          <a:xfrm>
            <a:off x="7068413" y="2453708"/>
            <a:ext cx="1132115" cy="461665"/>
          </a:xfrm>
          <a:prstGeom prst="rect">
            <a:avLst/>
          </a:prstGeom>
          <a:noFill/>
        </p:spPr>
        <p:txBody>
          <a:bodyPr wrap="square" rtlCol="0">
            <a:spAutoFit/>
          </a:bodyPr>
          <a:lstStyle/>
          <a:p>
            <a:r>
              <a:rPr lang="en-US" sz="2400"/>
              <a:t>history</a:t>
            </a:r>
          </a:p>
        </p:txBody>
      </p:sp>
      <p:sp>
        <p:nvSpPr>
          <p:cNvPr id="72" name="TextBox 71"/>
          <p:cNvSpPr txBox="1"/>
          <p:nvPr/>
        </p:nvSpPr>
        <p:spPr>
          <a:xfrm>
            <a:off x="7068413" y="2893716"/>
            <a:ext cx="1607383" cy="461665"/>
          </a:xfrm>
          <a:prstGeom prst="rect">
            <a:avLst/>
          </a:prstGeom>
          <a:noFill/>
        </p:spPr>
        <p:txBody>
          <a:bodyPr wrap="square" rtlCol="0">
            <a:spAutoFit/>
          </a:bodyPr>
          <a:lstStyle/>
          <a:p>
            <a:r>
              <a:rPr lang="en-US" sz="2400"/>
              <a:t>homework</a:t>
            </a:r>
          </a:p>
        </p:txBody>
      </p:sp>
      <p:sp>
        <p:nvSpPr>
          <p:cNvPr id="73" name="TextBox 72"/>
          <p:cNvSpPr txBox="1"/>
          <p:nvPr/>
        </p:nvSpPr>
        <p:spPr>
          <a:xfrm>
            <a:off x="9045925" y="2013344"/>
            <a:ext cx="1132115" cy="461665"/>
          </a:xfrm>
          <a:prstGeom prst="rect">
            <a:avLst/>
          </a:prstGeom>
          <a:noFill/>
        </p:spPr>
        <p:txBody>
          <a:bodyPr wrap="square" rtlCol="0">
            <a:spAutoFit/>
          </a:bodyPr>
          <a:lstStyle/>
          <a:p>
            <a:r>
              <a:rPr lang="en-US" sz="2400" dirty="0"/>
              <a:t>science</a:t>
            </a:r>
          </a:p>
        </p:txBody>
      </p:sp>
      <p:sp>
        <p:nvSpPr>
          <p:cNvPr id="74" name="TextBox 73"/>
          <p:cNvSpPr txBox="1"/>
          <p:nvPr/>
        </p:nvSpPr>
        <p:spPr>
          <a:xfrm>
            <a:off x="9056811" y="2469877"/>
            <a:ext cx="1284527" cy="461665"/>
          </a:xfrm>
          <a:prstGeom prst="rect">
            <a:avLst/>
          </a:prstGeom>
          <a:noFill/>
        </p:spPr>
        <p:txBody>
          <a:bodyPr wrap="square" rtlCol="0">
            <a:spAutoFit/>
          </a:bodyPr>
          <a:lstStyle/>
          <a:p>
            <a:r>
              <a:rPr lang="en-US" sz="2400" dirty="0"/>
              <a:t>football</a:t>
            </a:r>
          </a:p>
        </p:txBody>
      </p:sp>
      <p:sp>
        <p:nvSpPr>
          <p:cNvPr id="75" name="TextBox 74"/>
          <p:cNvSpPr txBox="1"/>
          <p:nvPr/>
        </p:nvSpPr>
        <p:spPr>
          <a:xfrm>
            <a:off x="9045924" y="2879831"/>
            <a:ext cx="1132115" cy="461665"/>
          </a:xfrm>
          <a:prstGeom prst="rect">
            <a:avLst/>
          </a:prstGeom>
          <a:noFill/>
        </p:spPr>
        <p:txBody>
          <a:bodyPr wrap="square" rtlCol="0">
            <a:spAutoFit/>
          </a:bodyPr>
          <a:lstStyle/>
          <a:p>
            <a:r>
              <a:rPr lang="en-US" sz="2400" dirty="0"/>
              <a:t>lessons</a:t>
            </a:r>
          </a:p>
        </p:txBody>
      </p:sp>
      <p:sp>
        <p:nvSpPr>
          <p:cNvPr id="76" name="TextBox 75"/>
          <p:cNvSpPr txBox="1"/>
          <p:nvPr/>
        </p:nvSpPr>
        <p:spPr>
          <a:xfrm>
            <a:off x="9045924" y="3310603"/>
            <a:ext cx="1426041" cy="461665"/>
          </a:xfrm>
          <a:prstGeom prst="rect">
            <a:avLst/>
          </a:prstGeom>
          <a:noFill/>
        </p:spPr>
        <p:txBody>
          <a:bodyPr wrap="square" rtlCol="0">
            <a:spAutoFit/>
          </a:bodyPr>
          <a:lstStyle/>
          <a:p>
            <a:r>
              <a:rPr lang="en-US" sz="2400"/>
              <a:t>music</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9253" y="4309168"/>
            <a:ext cx="2796417" cy="175845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4642" y="1701658"/>
            <a:ext cx="3171299" cy="256175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501">
            <a:off x="4223278" y="2196947"/>
            <a:ext cx="2648695" cy="1588339"/>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8981" y="3999811"/>
            <a:ext cx="2484518" cy="2585813"/>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0633" y="3772268"/>
            <a:ext cx="3616795" cy="2828373"/>
          </a:xfrm>
          <a:prstGeom prst="rect">
            <a:avLst/>
          </a:prstGeom>
        </p:spPr>
      </p:pic>
      <p:pic>
        <p:nvPicPr>
          <p:cNvPr id="2" name="Bản sao của B1_04">
            <a:hlinkClick r:id="" action="ppaction://media"/>
            <a:extLst>
              <a:ext uri="{FF2B5EF4-FFF2-40B4-BE49-F238E27FC236}">
                <a16:creationId xmlns:a16="http://schemas.microsoft.com/office/drawing/2014/main" id="{584BD03F-55D3-4E4C-ACB0-A5E25A9F67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35301" y="218081"/>
            <a:ext cx="487363" cy="487363"/>
          </a:xfrm>
          <a:prstGeom prst="rect">
            <a:avLst/>
          </a:prstGeom>
        </p:spPr>
      </p:pic>
    </p:spTree>
    <p:extLst>
      <p:ext uri="{BB962C8B-B14F-4D97-AF65-F5344CB8AC3E}">
        <p14:creationId xmlns:p14="http://schemas.microsoft.com/office/powerpoint/2010/main" val="2048449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97024" y="445574"/>
            <a:ext cx="8119872" cy="5632311"/>
          </a:xfrm>
          <a:prstGeom prst="rect">
            <a:avLst/>
          </a:prstGeom>
        </p:spPr>
        <p:txBody>
          <a:bodyPr wrap="square">
            <a:spAutoFit/>
          </a:bodyPr>
          <a:lstStyle/>
          <a:p>
            <a:r>
              <a:rPr lang="vi-VN" sz="2400" b="1" u="sng" dirty="0">
                <a:solidFill>
                  <a:srgbClr val="FF0000"/>
                </a:solidFill>
                <a:latin typeface="Times New Roman" pitchFamily="18" charset="0"/>
                <a:cs typeface="Times New Roman" pitchFamily="18" charset="0"/>
              </a:rPr>
              <a:t>NOTES</a:t>
            </a:r>
            <a:r>
              <a:rPr lang="vi-VN" sz="2400" b="1" dirty="0">
                <a:solidFill>
                  <a:srgbClr val="FF0000"/>
                </a:solidFill>
                <a:latin typeface="Times New Roman" pitchFamily="18" charset="0"/>
                <a:cs typeface="Times New Roman" pitchFamily="18" charset="0"/>
              </a:rPr>
              <a:t>:</a:t>
            </a:r>
          </a:p>
          <a:p>
            <a:r>
              <a:rPr lang="vi-VN" sz="2400" b="1" dirty="0">
                <a:latin typeface="Times New Roman" pitchFamily="18" charset="0"/>
                <a:cs typeface="Times New Roman" pitchFamily="18" charset="0"/>
              </a:rPr>
              <a:t>1 </a:t>
            </a:r>
            <a:r>
              <a:rPr lang="vi-VN" sz="2400" dirty="0">
                <a:latin typeface="Times New Roman" pitchFamily="18" charset="0"/>
                <a:cs typeface="Times New Roman" pitchFamily="18" charset="0"/>
              </a:rPr>
              <a:t>–</a:t>
            </a:r>
            <a:r>
              <a:rPr lang="vi-VN" sz="2400" b="1" dirty="0">
                <a:latin typeface="Times New Roman" pitchFamily="18" charset="0"/>
                <a:cs typeface="Times New Roman" pitchFamily="18" charset="0"/>
              </a:rPr>
              <a:t> DO</a:t>
            </a:r>
            <a:r>
              <a:rPr lang="vi-VN" sz="2400" dirty="0">
                <a:latin typeface="Times New Roman" pitchFamily="18" charset="0"/>
                <a:cs typeface="Times New Roman" pitchFamily="18" charset="0"/>
              </a:rPr>
              <a:t>:  Kết hợp với các danh từ chỉ các hoạt động giải trí hoặc các môn thể thao trong nhà, không liên quan tới trái bóng, thường mang tính cá nhân và không mang tính chiến đấu, ganh đua.</a:t>
            </a:r>
          </a:p>
          <a:p>
            <a:r>
              <a:rPr lang="vi-VN" sz="2400" dirty="0">
                <a:latin typeface="Times New Roman" pitchFamily="18" charset="0"/>
                <a:cs typeface="Times New Roman" pitchFamily="18" charset="0"/>
              </a:rPr>
              <a:t>Ví dụ: do yoga,  karate, judo, exercise…</a:t>
            </a:r>
          </a:p>
          <a:p>
            <a:r>
              <a:rPr lang="vi-VN" sz="2400" b="1" dirty="0">
                <a:latin typeface="Times New Roman" pitchFamily="18" charset="0"/>
                <a:cs typeface="Times New Roman" pitchFamily="18" charset="0"/>
              </a:rPr>
              <a:t>2 – PLAY:  </a:t>
            </a:r>
            <a:r>
              <a:rPr lang="vi-VN" sz="2400" dirty="0">
                <a:latin typeface="Times New Roman" pitchFamily="18" charset="0"/>
                <a:cs typeface="Times New Roman" pitchFamily="18" charset="0"/>
              </a:rPr>
              <a:t>Kết hợp với các danh từ chỉ môn thể thao liên quan đến trái bóng hoặc một vật tương tự trái bóng như trái cầu/ quả cầu; nhạc cụ (musical instument).</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Ví dụ: play football, volleyball, tennis, guitar, piano…</a:t>
            </a:r>
          </a:p>
          <a:p>
            <a:r>
              <a:rPr lang="vi-VN" sz="2400" b="1" dirty="0">
                <a:latin typeface="Times New Roman" pitchFamily="18" charset="0"/>
                <a:cs typeface="Times New Roman" pitchFamily="18" charset="0"/>
              </a:rPr>
              <a:t>3 – STUDY: </a:t>
            </a:r>
            <a:r>
              <a:rPr lang="vi-VN" sz="2400" dirty="0">
                <a:latin typeface="Times New Roman" pitchFamily="18" charset="0"/>
                <a:cs typeface="Times New Roman" pitchFamily="18" charset="0"/>
              </a:rPr>
              <a:t>Đứng trước các danh từ chỉ một môn học, một lĩnh vực, một đề tài nghiên cứu.</a:t>
            </a:r>
          </a:p>
          <a:p>
            <a:r>
              <a:rPr lang="vi-VN" sz="2400" dirty="0">
                <a:latin typeface="Times New Roman" pitchFamily="18" charset="0"/>
                <a:cs typeface="Times New Roman" pitchFamily="18" charset="0"/>
              </a:rPr>
              <a:t>Ví dụ: study Math, English, literature, chemistry…</a:t>
            </a:r>
          </a:p>
          <a:p>
            <a:r>
              <a:rPr lang="vi-VN" sz="2400" b="1" dirty="0">
                <a:latin typeface="Times New Roman" pitchFamily="18" charset="0"/>
                <a:cs typeface="Times New Roman" pitchFamily="18" charset="0"/>
              </a:rPr>
              <a:t>4 – HAVE:  </a:t>
            </a:r>
            <a:r>
              <a:rPr lang="vi-VN" sz="2400" dirty="0">
                <a:latin typeface="Times New Roman" pitchFamily="18" charset="0"/>
                <a:cs typeface="Times New Roman" pitchFamily="18" charset="0"/>
              </a:rPr>
              <a:t>Trước các danh từ để diễn đạt sự sở hữu.</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Ví dụ: have a car, a book, a shirt, a house…</a:t>
            </a:r>
          </a:p>
        </p:txBody>
      </p:sp>
    </p:spTree>
    <p:extLst>
      <p:ext uri="{BB962C8B-B14F-4D97-AF65-F5344CB8AC3E}">
        <p14:creationId xmlns:p14="http://schemas.microsoft.com/office/powerpoint/2010/main" val="2649070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085"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2437486" y="170287"/>
            <a:ext cx="8120787" cy="492443"/>
          </a:xfrm>
          <a:prstGeom prst="rect">
            <a:avLst/>
          </a:prstGeom>
          <a:solidFill>
            <a:schemeClr val="bg1"/>
          </a:solidFill>
          <a:effectLst>
            <a:glow rad="101600">
              <a:schemeClr val="accent2">
                <a:satMod val="175000"/>
                <a:alpha val="40000"/>
              </a:schemeClr>
            </a:glow>
          </a:effectLst>
        </p:spPr>
        <p:txBody>
          <a:bodyPr wrap="square" rtlCol="0">
            <a:spAutoFit/>
          </a:bodyPr>
          <a:lstStyle/>
          <a:p>
            <a:r>
              <a:rPr lang="en-US" sz="2500" b="1" spc="-100" dirty="0">
                <a:effectLst>
                  <a:glow rad="88900">
                    <a:schemeClr val="bg1"/>
                  </a:glow>
                </a:effectLst>
                <a:latin typeface="Arial" panose="020B0604020202020204" pitchFamily="34" charset="0"/>
                <a:cs typeface="Arial" panose="020B0604020202020204" pitchFamily="34" charset="0"/>
              </a:rPr>
              <a:t>Work in pairs. Put the words in </a:t>
            </a:r>
            <a:r>
              <a:rPr lang="en-US" sz="2500" b="1" spc="-100" dirty="0">
                <a:solidFill>
                  <a:srgbClr val="F16649"/>
                </a:solidFill>
                <a:effectLst>
                  <a:glow rad="88900">
                    <a:schemeClr val="bg1"/>
                  </a:glow>
                </a:effectLst>
                <a:latin typeface="Arial" panose="020B0604020202020204" pitchFamily="34" charset="0"/>
                <a:cs typeface="Arial" panose="020B0604020202020204" pitchFamily="34" charset="0"/>
              </a:rPr>
              <a:t>1</a:t>
            </a:r>
            <a:r>
              <a:rPr lang="en-US" sz="2500" b="1" spc="-100" dirty="0">
                <a:effectLst>
                  <a:glow rad="88900">
                    <a:schemeClr val="bg1"/>
                  </a:glow>
                </a:effectLst>
                <a:latin typeface="Arial" panose="020B0604020202020204" pitchFamily="34" charset="0"/>
                <a:cs typeface="Arial" panose="020B0604020202020204" pitchFamily="34" charset="0"/>
              </a:rPr>
              <a:t> in the correct columns.</a:t>
            </a:r>
          </a:p>
        </p:txBody>
      </p:sp>
      <p:graphicFrame>
        <p:nvGraphicFramePr>
          <p:cNvPr id="3" name="Table 2"/>
          <p:cNvGraphicFramePr>
            <a:graphicFrameLocks noGrp="1"/>
          </p:cNvGraphicFramePr>
          <p:nvPr>
            <p:extLst>
              <p:ext uri="{D42A27DB-BD31-4B8C-83A1-F6EECF244321}">
                <p14:modId xmlns:p14="http://schemas.microsoft.com/office/powerpoint/2010/main" val="1306229043"/>
              </p:ext>
            </p:extLst>
          </p:nvPr>
        </p:nvGraphicFramePr>
        <p:xfrm>
          <a:off x="2059708" y="2768143"/>
          <a:ext cx="8035268" cy="2221724"/>
        </p:xfrm>
        <a:graphic>
          <a:graphicData uri="http://schemas.openxmlformats.org/drawingml/2006/table">
            <a:tbl>
              <a:tblPr firstRow="1" bandRow="1">
                <a:tableStyleId>{69CF1AB2-1976-4502-BF36-3FF5EA218861}</a:tableStyleId>
              </a:tblPr>
              <a:tblGrid>
                <a:gridCol w="2008817">
                  <a:extLst>
                    <a:ext uri="{9D8B030D-6E8A-4147-A177-3AD203B41FA5}">
                      <a16:colId xmlns:a16="http://schemas.microsoft.com/office/drawing/2014/main" val="20000"/>
                    </a:ext>
                  </a:extLst>
                </a:gridCol>
                <a:gridCol w="2008817">
                  <a:extLst>
                    <a:ext uri="{9D8B030D-6E8A-4147-A177-3AD203B41FA5}">
                      <a16:colId xmlns:a16="http://schemas.microsoft.com/office/drawing/2014/main" val="20001"/>
                    </a:ext>
                  </a:extLst>
                </a:gridCol>
                <a:gridCol w="2008817">
                  <a:extLst>
                    <a:ext uri="{9D8B030D-6E8A-4147-A177-3AD203B41FA5}">
                      <a16:colId xmlns:a16="http://schemas.microsoft.com/office/drawing/2014/main" val="20002"/>
                    </a:ext>
                  </a:extLst>
                </a:gridCol>
                <a:gridCol w="2008817">
                  <a:extLst>
                    <a:ext uri="{9D8B030D-6E8A-4147-A177-3AD203B41FA5}">
                      <a16:colId xmlns:a16="http://schemas.microsoft.com/office/drawing/2014/main" val="20003"/>
                    </a:ext>
                  </a:extLst>
                </a:gridCol>
              </a:tblGrid>
              <a:tr h="426737">
                <a:tc>
                  <a:txBody>
                    <a:bodyPr/>
                    <a:lstStyle/>
                    <a:p>
                      <a:pPr algn="ctr"/>
                      <a:r>
                        <a:rPr lang="en-US" sz="2400" dirty="0"/>
                        <a:t>play</a:t>
                      </a:r>
                      <a:endParaRPr lang="en-US" sz="2400" dirty="0">
                        <a:solidFill>
                          <a:schemeClr val="tx1"/>
                        </a:solidFill>
                      </a:endParaRPr>
                    </a:p>
                  </a:txBody>
                  <a:tcPr anchor="ctr">
                    <a:solidFill>
                      <a:srgbClr val="A3E7FF"/>
                    </a:solidFill>
                  </a:tcPr>
                </a:tc>
                <a:tc>
                  <a:txBody>
                    <a:bodyPr/>
                    <a:lstStyle/>
                    <a:p>
                      <a:pPr algn="ctr"/>
                      <a:r>
                        <a:rPr lang="en-US" sz="2400"/>
                        <a:t>do</a:t>
                      </a:r>
                      <a:endParaRPr lang="en-US" sz="2400">
                        <a:solidFill>
                          <a:schemeClr val="tx1"/>
                        </a:solidFill>
                      </a:endParaRPr>
                    </a:p>
                  </a:txBody>
                  <a:tcPr anchor="ctr">
                    <a:solidFill>
                      <a:srgbClr val="A3E7FF"/>
                    </a:solidFill>
                  </a:tcPr>
                </a:tc>
                <a:tc>
                  <a:txBody>
                    <a:bodyPr/>
                    <a:lstStyle/>
                    <a:p>
                      <a:pPr algn="ctr"/>
                      <a:r>
                        <a:rPr lang="en-US" sz="2400"/>
                        <a:t>have</a:t>
                      </a:r>
                      <a:endParaRPr lang="en-US" sz="2400">
                        <a:solidFill>
                          <a:schemeClr val="tx1"/>
                        </a:solidFill>
                      </a:endParaRPr>
                    </a:p>
                  </a:txBody>
                  <a:tcPr anchor="ctr">
                    <a:solidFill>
                      <a:srgbClr val="A3E7FF"/>
                    </a:solidFill>
                  </a:tcPr>
                </a:tc>
                <a:tc>
                  <a:txBody>
                    <a:bodyPr/>
                    <a:lstStyle/>
                    <a:p>
                      <a:pPr algn="ctr"/>
                      <a:r>
                        <a:rPr lang="en-US" sz="2400" dirty="0"/>
                        <a:t>study</a:t>
                      </a:r>
                      <a:endParaRPr lang="en-US" sz="2400" dirty="0">
                        <a:solidFill>
                          <a:schemeClr val="tx1"/>
                        </a:solidFill>
                      </a:endParaRPr>
                    </a:p>
                  </a:txBody>
                  <a:tcPr anchor="ctr">
                    <a:solidFill>
                      <a:srgbClr val="A3E7FF"/>
                    </a:solidFill>
                  </a:tcPr>
                </a:tc>
                <a:extLst>
                  <a:ext uri="{0D108BD9-81ED-4DB2-BD59-A6C34878D82A}">
                    <a16:rowId xmlns:a16="http://schemas.microsoft.com/office/drawing/2014/main" val="10000"/>
                  </a:ext>
                </a:extLst>
              </a:tr>
              <a:tr h="1764524">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extLst>
                  <a:ext uri="{0D108BD9-81ED-4DB2-BD59-A6C34878D82A}">
                    <a16:rowId xmlns:a16="http://schemas.microsoft.com/office/drawing/2014/main" val="10001"/>
                  </a:ext>
                </a:extLst>
              </a:tr>
            </a:tbl>
          </a:graphicData>
        </a:graphic>
      </p:graphicFrame>
      <p:sp>
        <p:nvSpPr>
          <p:cNvPr id="32" name="Rounded Rectangle 31"/>
          <p:cNvSpPr/>
          <p:nvPr/>
        </p:nvSpPr>
        <p:spPr>
          <a:xfrm>
            <a:off x="3336472" y="1030256"/>
            <a:ext cx="5777017" cy="1600200"/>
          </a:xfrm>
          <a:prstGeom prst="roundRect">
            <a:avLst>
              <a:gd name="adj" fmla="val 16116"/>
            </a:avLst>
          </a:prstGeom>
          <a:solidFill>
            <a:srgbClr val="A3E7FF"/>
          </a:solidFill>
          <a:ln>
            <a:solidFill>
              <a:schemeClr val="tx1"/>
            </a:solidFill>
          </a:ln>
          <a:effectLst>
            <a:glow rad="101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570553" y="1171831"/>
            <a:ext cx="1748904" cy="461665"/>
          </a:xfrm>
          <a:prstGeom prst="rect">
            <a:avLst/>
          </a:prstGeom>
          <a:noFill/>
        </p:spPr>
        <p:txBody>
          <a:bodyPr wrap="square" rtlCol="0">
            <a:spAutoFit/>
          </a:bodyPr>
          <a:lstStyle/>
          <a:p>
            <a:r>
              <a:rPr lang="en-US" sz="2400" dirty="0"/>
              <a:t>school lunch</a:t>
            </a:r>
          </a:p>
        </p:txBody>
      </p:sp>
      <p:sp>
        <p:nvSpPr>
          <p:cNvPr id="44" name="TextBox 43"/>
          <p:cNvSpPr txBox="1"/>
          <p:nvPr/>
        </p:nvSpPr>
        <p:spPr>
          <a:xfrm>
            <a:off x="3570554" y="1624984"/>
            <a:ext cx="1284527" cy="461665"/>
          </a:xfrm>
          <a:prstGeom prst="rect">
            <a:avLst/>
          </a:prstGeom>
          <a:noFill/>
        </p:spPr>
        <p:txBody>
          <a:bodyPr wrap="square" rtlCol="0">
            <a:spAutoFit/>
          </a:bodyPr>
          <a:lstStyle/>
          <a:p>
            <a:r>
              <a:rPr lang="en-US" sz="2400" dirty="0"/>
              <a:t>English</a:t>
            </a:r>
          </a:p>
        </p:txBody>
      </p:sp>
      <p:sp>
        <p:nvSpPr>
          <p:cNvPr id="46" name="TextBox 45"/>
          <p:cNvSpPr txBox="1"/>
          <p:nvPr/>
        </p:nvSpPr>
        <p:spPr>
          <a:xfrm>
            <a:off x="5625166" y="2040902"/>
            <a:ext cx="1632858" cy="461665"/>
          </a:xfrm>
          <a:prstGeom prst="rect">
            <a:avLst/>
          </a:prstGeom>
          <a:noFill/>
        </p:spPr>
        <p:txBody>
          <a:bodyPr wrap="square" rtlCol="0">
            <a:spAutoFit/>
          </a:bodyPr>
          <a:lstStyle/>
          <a:p>
            <a:r>
              <a:rPr lang="en-US" sz="2400" dirty="0"/>
              <a:t>exercise</a:t>
            </a:r>
          </a:p>
        </p:txBody>
      </p:sp>
      <p:sp>
        <p:nvSpPr>
          <p:cNvPr id="48" name="TextBox 47"/>
          <p:cNvSpPr txBox="1"/>
          <p:nvPr/>
        </p:nvSpPr>
        <p:spPr>
          <a:xfrm>
            <a:off x="5625167" y="1171831"/>
            <a:ext cx="1132115" cy="461665"/>
          </a:xfrm>
          <a:prstGeom prst="rect">
            <a:avLst/>
          </a:prstGeom>
          <a:noFill/>
        </p:spPr>
        <p:txBody>
          <a:bodyPr wrap="square" rtlCol="0">
            <a:spAutoFit/>
          </a:bodyPr>
          <a:lstStyle/>
          <a:p>
            <a:r>
              <a:rPr lang="en-US" sz="2400"/>
              <a:t>history</a:t>
            </a:r>
          </a:p>
        </p:txBody>
      </p:sp>
      <p:sp>
        <p:nvSpPr>
          <p:cNvPr id="50" name="TextBox 49"/>
          <p:cNvSpPr txBox="1"/>
          <p:nvPr/>
        </p:nvSpPr>
        <p:spPr>
          <a:xfrm>
            <a:off x="5625167" y="1624983"/>
            <a:ext cx="1607383" cy="461665"/>
          </a:xfrm>
          <a:prstGeom prst="rect">
            <a:avLst/>
          </a:prstGeom>
          <a:noFill/>
        </p:spPr>
        <p:txBody>
          <a:bodyPr wrap="square" rtlCol="0">
            <a:spAutoFit/>
          </a:bodyPr>
          <a:lstStyle/>
          <a:p>
            <a:r>
              <a:rPr lang="en-US" sz="2400" dirty="0"/>
              <a:t>homework</a:t>
            </a:r>
          </a:p>
        </p:txBody>
      </p:sp>
      <p:sp>
        <p:nvSpPr>
          <p:cNvPr id="51" name="TextBox 50"/>
          <p:cNvSpPr txBox="1"/>
          <p:nvPr/>
        </p:nvSpPr>
        <p:spPr>
          <a:xfrm>
            <a:off x="7485518" y="1603482"/>
            <a:ext cx="1132115" cy="461665"/>
          </a:xfrm>
          <a:prstGeom prst="rect">
            <a:avLst/>
          </a:prstGeom>
          <a:noFill/>
        </p:spPr>
        <p:txBody>
          <a:bodyPr wrap="square" rtlCol="0">
            <a:spAutoFit/>
          </a:bodyPr>
          <a:lstStyle/>
          <a:p>
            <a:r>
              <a:rPr lang="en-US" sz="2400" dirty="0"/>
              <a:t>science</a:t>
            </a:r>
          </a:p>
        </p:txBody>
      </p:sp>
      <p:sp>
        <p:nvSpPr>
          <p:cNvPr id="52" name="TextBox 51"/>
          <p:cNvSpPr txBox="1"/>
          <p:nvPr/>
        </p:nvSpPr>
        <p:spPr>
          <a:xfrm>
            <a:off x="7485518" y="1154699"/>
            <a:ext cx="1284527" cy="461665"/>
          </a:xfrm>
          <a:prstGeom prst="rect">
            <a:avLst/>
          </a:prstGeom>
          <a:noFill/>
        </p:spPr>
        <p:txBody>
          <a:bodyPr wrap="square" rtlCol="0">
            <a:spAutoFit/>
          </a:bodyPr>
          <a:lstStyle/>
          <a:p>
            <a:r>
              <a:rPr lang="en-US" sz="2400"/>
              <a:t>football</a:t>
            </a:r>
          </a:p>
        </p:txBody>
      </p:sp>
      <p:sp>
        <p:nvSpPr>
          <p:cNvPr id="53" name="TextBox 52"/>
          <p:cNvSpPr txBox="1"/>
          <p:nvPr/>
        </p:nvSpPr>
        <p:spPr>
          <a:xfrm>
            <a:off x="7485518" y="2023708"/>
            <a:ext cx="1132115" cy="461665"/>
          </a:xfrm>
          <a:prstGeom prst="rect">
            <a:avLst/>
          </a:prstGeom>
          <a:noFill/>
        </p:spPr>
        <p:txBody>
          <a:bodyPr wrap="square" rtlCol="0">
            <a:spAutoFit/>
          </a:bodyPr>
          <a:lstStyle/>
          <a:p>
            <a:r>
              <a:rPr lang="en-US" sz="2400" dirty="0"/>
              <a:t>lessons</a:t>
            </a:r>
          </a:p>
        </p:txBody>
      </p:sp>
      <p:sp>
        <p:nvSpPr>
          <p:cNvPr id="54" name="TextBox 53"/>
          <p:cNvSpPr txBox="1"/>
          <p:nvPr/>
        </p:nvSpPr>
        <p:spPr>
          <a:xfrm>
            <a:off x="3570554" y="2025377"/>
            <a:ext cx="1426041" cy="461665"/>
          </a:xfrm>
          <a:prstGeom prst="rect">
            <a:avLst/>
          </a:prstGeom>
          <a:noFill/>
        </p:spPr>
        <p:txBody>
          <a:bodyPr wrap="square" rtlCol="0">
            <a:spAutoFit/>
          </a:bodyPr>
          <a:lstStyle/>
          <a:p>
            <a:r>
              <a:rPr lang="en-US" sz="2400"/>
              <a:t>music</a:t>
            </a:r>
          </a:p>
        </p:txBody>
      </p:sp>
      <p:grpSp>
        <p:nvGrpSpPr>
          <p:cNvPr id="2" name="Group 1">
            <a:extLst>
              <a:ext uri="{FF2B5EF4-FFF2-40B4-BE49-F238E27FC236}">
                <a16:creationId xmlns:a16="http://schemas.microsoft.com/office/drawing/2014/main" id="{94E5A80E-CF33-46FB-87F1-2C22A5DF985A}"/>
              </a:ext>
            </a:extLst>
          </p:cNvPr>
          <p:cNvGrpSpPr/>
          <p:nvPr/>
        </p:nvGrpSpPr>
        <p:grpSpPr>
          <a:xfrm>
            <a:off x="2941387" y="5240026"/>
            <a:ext cx="5473555" cy="1538932"/>
            <a:chOff x="1422921" y="5191258"/>
            <a:chExt cx="6064944" cy="15389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921" y="5191258"/>
              <a:ext cx="6064944" cy="1538932"/>
            </a:xfrm>
            <a:prstGeom prst="rect">
              <a:avLst/>
            </a:prstGeom>
          </p:spPr>
        </p:pic>
        <p:sp>
          <p:nvSpPr>
            <p:cNvPr id="55" name="TextBox 54"/>
            <p:cNvSpPr txBox="1"/>
            <p:nvPr/>
          </p:nvSpPr>
          <p:spPr>
            <a:xfrm>
              <a:off x="2122753" y="5459559"/>
              <a:ext cx="4168319" cy="954107"/>
            </a:xfrm>
            <a:prstGeom prst="rect">
              <a:avLst/>
            </a:prstGeom>
            <a:noFill/>
          </p:spPr>
          <p:txBody>
            <a:bodyPr wrap="square" rtlCol="0">
              <a:spAutoFit/>
            </a:bodyPr>
            <a:lstStyle/>
            <a:p>
              <a:r>
                <a:rPr lang="en-US" sz="2800" b="1" dirty="0"/>
                <a:t>Can you add more </a:t>
              </a:r>
            </a:p>
            <a:p>
              <a:r>
                <a:rPr lang="en-US" sz="2800" b="1" dirty="0"/>
                <a:t>words to each column?</a:t>
              </a:r>
            </a:p>
          </p:txBody>
        </p:sp>
      </p:grpSp>
      <p:sp>
        <p:nvSpPr>
          <p:cNvPr id="18" name="TextBox 17">
            <a:extLst>
              <a:ext uri="{FF2B5EF4-FFF2-40B4-BE49-F238E27FC236}">
                <a16:creationId xmlns:a16="http://schemas.microsoft.com/office/drawing/2014/main" id="{D2AEA2D3-5145-4F14-9146-54AD448FB8A0}"/>
              </a:ext>
            </a:extLst>
          </p:cNvPr>
          <p:cNvSpPr txBox="1"/>
          <p:nvPr/>
        </p:nvSpPr>
        <p:spPr>
          <a:xfrm>
            <a:off x="7485995" y="1159564"/>
            <a:ext cx="1149610" cy="461665"/>
          </a:xfrm>
          <a:prstGeom prst="rect">
            <a:avLst/>
          </a:prstGeom>
          <a:noFill/>
        </p:spPr>
        <p:txBody>
          <a:bodyPr wrap="none" rtlCol="0">
            <a:spAutoFit/>
          </a:bodyPr>
          <a:lstStyle/>
          <a:p>
            <a:r>
              <a:rPr lang="en-US" sz="2400" dirty="0"/>
              <a:t>football</a:t>
            </a:r>
          </a:p>
        </p:txBody>
      </p:sp>
      <p:sp>
        <p:nvSpPr>
          <p:cNvPr id="19" name="TextBox 18">
            <a:extLst>
              <a:ext uri="{FF2B5EF4-FFF2-40B4-BE49-F238E27FC236}">
                <a16:creationId xmlns:a16="http://schemas.microsoft.com/office/drawing/2014/main" id="{15831D91-D198-4FA3-BE8F-E2B8934618EE}"/>
              </a:ext>
            </a:extLst>
          </p:cNvPr>
          <p:cNvSpPr txBox="1"/>
          <p:nvPr/>
        </p:nvSpPr>
        <p:spPr>
          <a:xfrm>
            <a:off x="2517952" y="3962568"/>
            <a:ext cx="926857" cy="461665"/>
          </a:xfrm>
          <a:prstGeom prst="rect">
            <a:avLst/>
          </a:prstGeom>
          <a:noFill/>
        </p:spPr>
        <p:txBody>
          <a:bodyPr wrap="none" rtlCol="0">
            <a:spAutoFit/>
          </a:bodyPr>
          <a:lstStyle/>
          <a:p>
            <a:r>
              <a:rPr lang="en-US" sz="2400" b="1" dirty="0">
                <a:solidFill>
                  <a:srgbClr val="FF0000"/>
                </a:solidFill>
              </a:rPr>
              <a:t>music</a:t>
            </a:r>
          </a:p>
        </p:txBody>
      </p:sp>
      <p:sp>
        <p:nvSpPr>
          <p:cNvPr id="20" name="TextBox 19">
            <a:extLst>
              <a:ext uri="{FF2B5EF4-FFF2-40B4-BE49-F238E27FC236}">
                <a16:creationId xmlns:a16="http://schemas.microsoft.com/office/drawing/2014/main" id="{E61CD7F3-CA9D-4675-A92A-8DEAFF1DD045}"/>
              </a:ext>
            </a:extLst>
          </p:cNvPr>
          <p:cNvSpPr txBox="1"/>
          <p:nvPr/>
        </p:nvSpPr>
        <p:spPr>
          <a:xfrm>
            <a:off x="4351488" y="3427397"/>
            <a:ext cx="1567224" cy="461665"/>
          </a:xfrm>
          <a:prstGeom prst="rect">
            <a:avLst/>
          </a:prstGeom>
          <a:noFill/>
        </p:spPr>
        <p:txBody>
          <a:bodyPr wrap="none" rtlCol="0">
            <a:spAutoFit/>
          </a:bodyPr>
          <a:lstStyle/>
          <a:p>
            <a:r>
              <a:rPr lang="en-US" sz="2400" b="1" dirty="0">
                <a:solidFill>
                  <a:srgbClr val="FF0000"/>
                </a:solidFill>
              </a:rPr>
              <a:t>homework</a:t>
            </a:r>
          </a:p>
        </p:txBody>
      </p:sp>
      <p:sp>
        <p:nvSpPr>
          <p:cNvPr id="21" name="TextBox 20">
            <a:extLst>
              <a:ext uri="{FF2B5EF4-FFF2-40B4-BE49-F238E27FC236}">
                <a16:creationId xmlns:a16="http://schemas.microsoft.com/office/drawing/2014/main" id="{648E94B1-9BC3-4FA7-9B64-FC9B7BF5EA5C}"/>
              </a:ext>
            </a:extLst>
          </p:cNvPr>
          <p:cNvSpPr txBox="1"/>
          <p:nvPr/>
        </p:nvSpPr>
        <p:spPr>
          <a:xfrm>
            <a:off x="4488095" y="3954384"/>
            <a:ext cx="1211678" cy="461665"/>
          </a:xfrm>
          <a:prstGeom prst="rect">
            <a:avLst/>
          </a:prstGeom>
          <a:noFill/>
        </p:spPr>
        <p:txBody>
          <a:bodyPr wrap="none" rtlCol="0">
            <a:spAutoFit/>
          </a:bodyPr>
          <a:lstStyle/>
          <a:p>
            <a:r>
              <a:rPr lang="en-US" sz="2400" b="1" dirty="0">
                <a:solidFill>
                  <a:srgbClr val="FF0000"/>
                </a:solidFill>
              </a:rPr>
              <a:t>exercise</a:t>
            </a:r>
          </a:p>
        </p:txBody>
      </p:sp>
      <p:sp>
        <p:nvSpPr>
          <p:cNvPr id="22" name="TextBox 21">
            <a:extLst>
              <a:ext uri="{FF2B5EF4-FFF2-40B4-BE49-F238E27FC236}">
                <a16:creationId xmlns:a16="http://schemas.microsoft.com/office/drawing/2014/main" id="{C527308D-8FC9-4259-A642-E050CB437756}"/>
              </a:ext>
            </a:extLst>
          </p:cNvPr>
          <p:cNvSpPr txBox="1"/>
          <p:nvPr/>
        </p:nvSpPr>
        <p:spPr>
          <a:xfrm>
            <a:off x="6240879" y="3411028"/>
            <a:ext cx="1766830" cy="461665"/>
          </a:xfrm>
          <a:prstGeom prst="rect">
            <a:avLst/>
          </a:prstGeom>
          <a:noFill/>
        </p:spPr>
        <p:txBody>
          <a:bodyPr wrap="none" rtlCol="0">
            <a:spAutoFit/>
          </a:bodyPr>
          <a:lstStyle/>
          <a:p>
            <a:r>
              <a:rPr lang="en-US" sz="2400" b="1" dirty="0">
                <a:solidFill>
                  <a:srgbClr val="FF0000"/>
                </a:solidFill>
              </a:rPr>
              <a:t>school lunch</a:t>
            </a:r>
          </a:p>
        </p:txBody>
      </p:sp>
      <p:sp>
        <p:nvSpPr>
          <p:cNvPr id="23" name="TextBox 22">
            <a:extLst>
              <a:ext uri="{FF2B5EF4-FFF2-40B4-BE49-F238E27FC236}">
                <a16:creationId xmlns:a16="http://schemas.microsoft.com/office/drawing/2014/main" id="{62560369-AAD5-44AB-8A66-AB13018C4A5B}"/>
              </a:ext>
            </a:extLst>
          </p:cNvPr>
          <p:cNvSpPr txBox="1"/>
          <p:nvPr/>
        </p:nvSpPr>
        <p:spPr>
          <a:xfrm>
            <a:off x="6526472" y="3962567"/>
            <a:ext cx="1116011" cy="461665"/>
          </a:xfrm>
          <a:prstGeom prst="rect">
            <a:avLst/>
          </a:prstGeom>
          <a:noFill/>
        </p:spPr>
        <p:txBody>
          <a:bodyPr wrap="none" rtlCol="0">
            <a:spAutoFit/>
          </a:bodyPr>
          <a:lstStyle/>
          <a:p>
            <a:r>
              <a:rPr lang="en-US" sz="2400" b="1" dirty="0">
                <a:solidFill>
                  <a:srgbClr val="FF0000"/>
                </a:solidFill>
              </a:rPr>
              <a:t>lessons</a:t>
            </a:r>
          </a:p>
        </p:txBody>
      </p:sp>
      <p:sp>
        <p:nvSpPr>
          <p:cNvPr id="24" name="TextBox 23">
            <a:extLst>
              <a:ext uri="{FF2B5EF4-FFF2-40B4-BE49-F238E27FC236}">
                <a16:creationId xmlns:a16="http://schemas.microsoft.com/office/drawing/2014/main" id="{E4C59E83-B689-4EA2-9EF1-02AE0C20A1F6}"/>
              </a:ext>
            </a:extLst>
          </p:cNvPr>
          <p:cNvSpPr txBox="1"/>
          <p:nvPr/>
        </p:nvSpPr>
        <p:spPr>
          <a:xfrm>
            <a:off x="8617632" y="3393841"/>
            <a:ext cx="1085554" cy="461665"/>
          </a:xfrm>
          <a:prstGeom prst="rect">
            <a:avLst/>
          </a:prstGeom>
          <a:noFill/>
        </p:spPr>
        <p:txBody>
          <a:bodyPr wrap="none" rtlCol="0">
            <a:spAutoFit/>
          </a:bodyPr>
          <a:lstStyle/>
          <a:p>
            <a:r>
              <a:rPr lang="en-US" sz="2400" b="1" dirty="0">
                <a:solidFill>
                  <a:srgbClr val="FF0000"/>
                </a:solidFill>
              </a:rPr>
              <a:t>English</a:t>
            </a:r>
          </a:p>
        </p:txBody>
      </p:sp>
      <p:sp>
        <p:nvSpPr>
          <p:cNvPr id="25" name="TextBox 24">
            <a:extLst>
              <a:ext uri="{FF2B5EF4-FFF2-40B4-BE49-F238E27FC236}">
                <a16:creationId xmlns:a16="http://schemas.microsoft.com/office/drawing/2014/main" id="{9E82F2E1-D7A0-490B-A8FD-3709E93203DC}"/>
              </a:ext>
            </a:extLst>
          </p:cNvPr>
          <p:cNvSpPr txBox="1"/>
          <p:nvPr/>
        </p:nvSpPr>
        <p:spPr>
          <a:xfrm>
            <a:off x="8617632" y="3941986"/>
            <a:ext cx="1070806" cy="461665"/>
          </a:xfrm>
          <a:prstGeom prst="rect">
            <a:avLst/>
          </a:prstGeom>
          <a:noFill/>
        </p:spPr>
        <p:txBody>
          <a:bodyPr wrap="none" rtlCol="0">
            <a:spAutoFit/>
          </a:bodyPr>
          <a:lstStyle/>
          <a:p>
            <a:r>
              <a:rPr lang="en-US" sz="2400" b="1" dirty="0">
                <a:solidFill>
                  <a:srgbClr val="FF0000"/>
                </a:solidFill>
              </a:rPr>
              <a:t>history</a:t>
            </a:r>
          </a:p>
        </p:txBody>
      </p:sp>
      <p:sp>
        <p:nvSpPr>
          <p:cNvPr id="26" name="TextBox 25">
            <a:extLst>
              <a:ext uri="{FF2B5EF4-FFF2-40B4-BE49-F238E27FC236}">
                <a16:creationId xmlns:a16="http://schemas.microsoft.com/office/drawing/2014/main" id="{C57DE447-0360-4C10-A2BE-3E24CEB0268B}"/>
              </a:ext>
            </a:extLst>
          </p:cNvPr>
          <p:cNvSpPr txBox="1"/>
          <p:nvPr/>
        </p:nvSpPr>
        <p:spPr>
          <a:xfrm>
            <a:off x="8597595" y="4391695"/>
            <a:ext cx="1116011" cy="461665"/>
          </a:xfrm>
          <a:prstGeom prst="rect">
            <a:avLst/>
          </a:prstGeom>
          <a:noFill/>
        </p:spPr>
        <p:txBody>
          <a:bodyPr wrap="none" rtlCol="0">
            <a:spAutoFit/>
          </a:bodyPr>
          <a:lstStyle/>
          <a:p>
            <a:r>
              <a:rPr lang="en-US" sz="2400" b="1" dirty="0">
                <a:solidFill>
                  <a:srgbClr val="FF0000"/>
                </a:solidFill>
              </a:rPr>
              <a:t>science</a:t>
            </a:r>
          </a:p>
        </p:txBody>
      </p:sp>
      <p:sp>
        <p:nvSpPr>
          <p:cNvPr id="28" name="TextBox 27">
            <a:extLst>
              <a:ext uri="{FF2B5EF4-FFF2-40B4-BE49-F238E27FC236}">
                <a16:creationId xmlns:a16="http://schemas.microsoft.com/office/drawing/2014/main" id="{1E314DAF-261C-47C5-813B-C4ED0712225C}"/>
              </a:ext>
            </a:extLst>
          </p:cNvPr>
          <p:cNvSpPr txBox="1"/>
          <p:nvPr/>
        </p:nvSpPr>
        <p:spPr>
          <a:xfrm>
            <a:off x="2497143" y="3427397"/>
            <a:ext cx="1183466" cy="461665"/>
          </a:xfrm>
          <a:prstGeom prst="rect">
            <a:avLst/>
          </a:prstGeom>
          <a:noFill/>
        </p:spPr>
        <p:txBody>
          <a:bodyPr wrap="none" rtlCol="0">
            <a:spAutoFit/>
          </a:bodyPr>
          <a:lstStyle/>
          <a:p>
            <a:r>
              <a:rPr lang="en-US" sz="2400" b="1" dirty="0">
                <a:solidFill>
                  <a:srgbClr val="FF0000"/>
                </a:solidFill>
              </a:rPr>
              <a:t>football</a:t>
            </a:r>
          </a:p>
        </p:txBody>
      </p:sp>
      <p:sp>
        <p:nvSpPr>
          <p:cNvPr id="29" name="TextBox 28">
            <a:extLst>
              <a:ext uri="{FF2B5EF4-FFF2-40B4-BE49-F238E27FC236}">
                <a16:creationId xmlns:a16="http://schemas.microsoft.com/office/drawing/2014/main" id="{AE27D091-9B5D-4F4E-950A-344662BCED65}"/>
              </a:ext>
            </a:extLst>
          </p:cNvPr>
          <p:cNvSpPr txBox="1"/>
          <p:nvPr/>
        </p:nvSpPr>
        <p:spPr>
          <a:xfrm>
            <a:off x="3575667" y="2019937"/>
            <a:ext cx="912429" cy="461665"/>
          </a:xfrm>
          <a:prstGeom prst="rect">
            <a:avLst/>
          </a:prstGeom>
          <a:noFill/>
        </p:spPr>
        <p:txBody>
          <a:bodyPr wrap="none" rtlCol="0">
            <a:spAutoFit/>
          </a:bodyPr>
          <a:lstStyle/>
          <a:p>
            <a:r>
              <a:rPr lang="en-US" sz="2400" dirty="0"/>
              <a:t>music</a:t>
            </a:r>
          </a:p>
        </p:txBody>
      </p:sp>
      <p:sp>
        <p:nvSpPr>
          <p:cNvPr id="30" name="TextBox 29">
            <a:extLst>
              <a:ext uri="{FF2B5EF4-FFF2-40B4-BE49-F238E27FC236}">
                <a16:creationId xmlns:a16="http://schemas.microsoft.com/office/drawing/2014/main" id="{F48BD0C9-C1EC-4F61-A272-4444F9EDA26A}"/>
              </a:ext>
            </a:extLst>
          </p:cNvPr>
          <p:cNvSpPr txBox="1"/>
          <p:nvPr/>
        </p:nvSpPr>
        <p:spPr>
          <a:xfrm>
            <a:off x="5625166" y="1624983"/>
            <a:ext cx="1531638" cy="461665"/>
          </a:xfrm>
          <a:prstGeom prst="rect">
            <a:avLst/>
          </a:prstGeom>
          <a:noFill/>
        </p:spPr>
        <p:txBody>
          <a:bodyPr wrap="none" rtlCol="0">
            <a:spAutoFit/>
          </a:bodyPr>
          <a:lstStyle/>
          <a:p>
            <a:r>
              <a:rPr lang="en-US" sz="2400" dirty="0"/>
              <a:t>homework</a:t>
            </a:r>
          </a:p>
        </p:txBody>
      </p:sp>
      <p:sp>
        <p:nvSpPr>
          <p:cNvPr id="31" name="TextBox 30">
            <a:extLst>
              <a:ext uri="{FF2B5EF4-FFF2-40B4-BE49-F238E27FC236}">
                <a16:creationId xmlns:a16="http://schemas.microsoft.com/office/drawing/2014/main" id="{C19CA416-DED5-4B77-9F6E-5AD249A8A0E8}"/>
              </a:ext>
            </a:extLst>
          </p:cNvPr>
          <p:cNvSpPr txBox="1"/>
          <p:nvPr/>
        </p:nvSpPr>
        <p:spPr>
          <a:xfrm>
            <a:off x="5625167" y="2040902"/>
            <a:ext cx="1190069" cy="461665"/>
          </a:xfrm>
          <a:prstGeom prst="rect">
            <a:avLst/>
          </a:prstGeom>
          <a:noFill/>
        </p:spPr>
        <p:txBody>
          <a:bodyPr wrap="none" rtlCol="0">
            <a:spAutoFit/>
          </a:bodyPr>
          <a:lstStyle/>
          <a:p>
            <a:r>
              <a:rPr lang="en-US" sz="2400" dirty="0"/>
              <a:t>exercise</a:t>
            </a:r>
          </a:p>
        </p:txBody>
      </p:sp>
      <p:sp>
        <p:nvSpPr>
          <p:cNvPr id="33" name="TextBox 32">
            <a:extLst>
              <a:ext uri="{FF2B5EF4-FFF2-40B4-BE49-F238E27FC236}">
                <a16:creationId xmlns:a16="http://schemas.microsoft.com/office/drawing/2014/main" id="{519CBDEF-9471-4932-97D7-624B3274ECBA}"/>
              </a:ext>
            </a:extLst>
          </p:cNvPr>
          <p:cNvSpPr txBox="1"/>
          <p:nvPr/>
        </p:nvSpPr>
        <p:spPr>
          <a:xfrm>
            <a:off x="3574530" y="1174734"/>
            <a:ext cx="1766830" cy="461665"/>
          </a:xfrm>
          <a:prstGeom prst="rect">
            <a:avLst/>
          </a:prstGeom>
          <a:noFill/>
        </p:spPr>
        <p:txBody>
          <a:bodyPr wrap="none" rtlCol="0">
            <a:spAutoFit/>
          </a:bodyPr>
          <a:lstStyle/>
          <a:p>
            <a:r>
              <a:rPr lang="en-US" sz="2400" dirty="0"/>
              <a:t>school lunch</a:t>
            </a:r>
          </a:p>
        </p:txBody>
      </p:sp>
      <p:sp>
        <p:nvSpPr>
          <p:cNvPr id="34" name="TextBox 33">
            <a:extLst>
              <a:ext uri="{FF2B5EF4-FFF2-40B4-BE49-F238E27FC236}">
                <a16:creationId xmlns:a16="http://schemas.microsoft.com/office/drawing/2014/main" id="{DA5A6842-10AB-4672-8F1F-7BFA25CDB678}"/>
              </a:ext>
            </a:extLst>
          </p:cNvPr>
          <p:cNvSpPr txBox="1"/>
          <p:nvPr/>
        </p:nvSpPr>
        <p:spPr>
          <a:xfrm>
            <a:off x="7481326" y="2019179"/>
            <a:ext cx="1093569" cy="461665"/>
          </a:xfrm>
          <a:prstGeom prst="rect">
            <a:avLst/>
          </a:prstGeom>
          <a:noFill/>
        </p:spPr>
        <p:txBody>
          <a:bodyPr wrap="none" rtlCol="0">
            <a:spAutoFit/>
          </a:bodyPr>
          <a:lstStyle/>
          <a:p>
            <a:r>
              <a:rPr lang="en-US" sz="2400" dirty="0"/>
              <a:t>lessons</a:t>
            </a:r>
          </a:p>
        </p:txBody>
      </p:sp>
      <p:sp>
        <p:nvSpPr>
          <p:cNvPr id="35" name="TextBox 34">
            <a:extLst>
              <a:ext uri="{FF2B5EF4-FFF2-40B4-BE49-F238E27FC236}">
                <a16:creationId xmlns:a16="http://schemas.microsoft.com/office/drawing/2014/main" id="{E2FC9F4A-BF2E-453C-A599-C40C18E1A19C}"/>
              </a:ext>
            </a:extLst>
          </p:cNvPr>
          <p:cNvSpPr txBox="1"/>
          <p:nvPr/>
        </p:nvSpPr>
        <p:spPr>
          <a:xfrm>
            <a:off x="3572904" y="1626021"/>
            <a:ext cx="1064715" cy="461665"/>
          </a:xfrm>
          <a:prstGeom prst="rect">
            <a:avLst/>
          </a:prstGeom>
          <a:noFill/>
        </p:spPr>
        <p:txBody>
          <a:bodyPr wrap="none" rtlCol="0">
            <a:spAutoFit/>
          </a:bodyPr>
          <a:lstStyle/>
          <a:p>
            <a:r>
              <a:rPr lang="en-US" sz="2400" dirty="0"/>
              <a:t>English</a:t>
            </a:r>
          </a:p>
        </p:txBody>
      </p:sp>
      <p:sp>
        <p:nvSpPr>
          <p:cNvPr id="37" name="TextBox 36">
            <a:extLst>
              <a:ext uri="{FF2B5EF4-FFF2-40B4-BE49-F238E27FC236}">
                <a16:creationId xmlns:a16="http://schemas.microsoft.com/office/drawing/2014/main" id="{F1BA6D98-FECD-4487-AF24-FDA15DAD4F2E}"/>
              </a:ext>
            </a:extLst>
          </p:cNvPr>
          <p:cNvSpPr txBox="1"/>
          <p:nvPr/>
        </p:nvSpPr>
        <p:spPr>
          <a:xfrm>
            <a:off x="5623867" y="1170508"/>
            <a:ext cx="1043684" cy="461665"/>
          </a:xfrm>
          <a:prstGeom prst="rect">
            <a:avLst/>
          </a:prstGeom>
          <a:noFill/>
        </p:spPr>
        <p:txBody>
          <a:bodyPr wrap="none" rtlCol="0">
            <a:spAutoFit/>
          </a:bodyPr>
          <a:lstStyle/>
          <a:p>
            <a:r>
              <a:rPr lang="en-US" sz="2400" dirty="0"/>
              <a:t>history</a:t>
            </a:r>
          </a:p>
        </p:txBody>
      </p:sp>
      <p:sp>
        <p:nvSpPr>
          <p:cNvPr id="38" name="TextBox 37">
            <a:extLst>
              <a:ext uri="{FF2B5EF4-FFF2-40B4-BE49-F238E27FC236}">
                <a16:creationId xmlns:a16="http://schemas.microsoft.com/office/drawing/2014/main" id="{8675CA22-45BD-4BC9-B29D-D7CE01E30303}"/>
              </a:ext>
            </a:extLst>
          </p:cNvPr>
          <p:cNvSpPr txBox="1"/>
          <p:nvPr/>
        </p:nvSpPr>
        <p:spPr>
          <a:xfrm>
            <a:off x="7480697" y="1607491"/>
            <a:ext cx="1104790" cy="461665"/>
          </a:xfrm>
          <a:prstGeom prst="rect">
            <a:avLst/>
          </a:prstGeom>
          <a:noFill/>
        </p:spPr>
        <p:txBody>
          <a:bodyPr wrap="none" rtlCol="0">
            <a:spAutoFit/>
          </a:bodyPr>
          <a:lstStyle/>
          <a:p>
            <a:r>
              <a:rPr lang="en-US" sz="2400" dirty="0"/>
              <a:t>science</a:t>
            </a:r>
          </a:p>
        </p:txBody>
      </p:sp>
      <p:sp>
        <p:nvSpPr>
          <p:cNvPr id="39" name="TextBox 38">
            <a:extLst>
              <a:ext uri="{FF2B5EF4-FFF2-40B4-BE49-F238E27FC236}">
                <a16:creationId xmlns:a16="http://schemas.microsoft.com/office/drawing/2014/main" id="{15831D91-D198-4FA3-BE8F-E2B8934618EE}"/>
              </a:ext>
            </a:extLst>
          </p:cNvPr>
          <p:cNvSpPr txBox="1"/>
          <p:nvPr/>
        </p:nvSpPr>
        <p:spPr>
          <a:xfrm>
            <a:off x="2390063" y="4977608"/>
            <a:ext cx="1410001" cy="461665"/>
          </a:xfrm>
          <a:prstGeom prst="rect">
            <a:avLst/>
          </a:prstGeom>
          <a:noFill/>
        </p:spPr>
        <p:txBody>
          <a:bodyPr wrap="none" rtlCol="0">
            <a:spAutoFit/>
          </a:bodyPr>
          <a:lstStyle/>
          <a:p>
            <a:r>
              <a:rPr lang="en-US" sz="2400" b="1" dirty="0">
                <a:solidFill>
                  <a:srgbClr val="FF0000"/>
                </a:solidFill>
              </a:rPr>
              <a:t>volleyball</a:t>
            </a:r>
          </a:p>
        </p:txBody>
      </p:sp>
      <p:sp>
        <p:nvSpPr>
          <p:cNvPr id="40" name="TextBox 39">
            <a:extLst>
              <a:ext uri="{FF2B5EF4-FFF2-40B4-BE49-F238E27FC236}">
                <a16:creationId xmlns:a16="http://schemas.microsoft.com/office/drawing/2014/main" id="{648E94B1-9BC3-4FA7-9B64-FC9B7BF5EA5C}"/>
              </a:ext>
            </a:extLst>
          </p:cNvPr>
          <p:cNvSpPr txBox="1"/>
          <p:nvPr/>
        </p:nvSpPr>
        <p:spPr>
          <a:xfrm>
            <a:off x="4087315" y="4973511"/>
            <a:ext cx="2147511" cy="461665"/>
          </a:xfrm>
          <a:prstGeom prst="rect">
            <a:avLst/>
          </a:prstGeom>
          <a:noFill/>
        </p:spPr>
        <p:txBody>
          <a:bodyPr wrap="none" rtlCol="0">
            <a:spAutoFit/>
          </a:bodyPr>
          <a:lstStyle/>
          <a:p>
            <a:r>
              <a:rPr lang="en-US" sz="2400" b="1" dirty="0">
                <a:solidFill>
                  <a:srgbClr val="FF0000"/>
                </a:solidFill>
              </a:rPr>
              <a:t>The housework</a:t>
            </a:r>
          </a:p>
        </p:txBody>
      </p:sp>
      <p:sp>
        <p:nvSpPr>
          <p:cNvPr id="41" name="TextBox 40">
            <a:extLst>
              <a:ext uri="{FF2B5EF4-FFF2-40B4-BE49-F238E27FC236}">
                <a16:creationId xmlns:a16="http://schemas.microsoft.com/office/drawing/2014/main" id="{62560369-AAD5-44AB-8A66-AB13018C4A5B}"/>
              </a:ext>
            </a:extLst>
          </p:cNvPr>
          <p:cNvSpPr txBox="1"/>
          <p:nvPr/>
        </p:nvSpPr>
        <p:spPr>
          <a:xfrm>
            <a:off x="6243572" y="4977608"/>
            <a:ext cx="2079672" cy="461665"/>
          </a:xfrm>
          <a:prstGeom prst="rect">
            <a:avLst/>
          </a:prstGeom>
          <a:noFill/>
        </p:spPr>
        <p:txBody>
          <a:bodyPr wrap="none" rtlCol="0">
            <a:spAutoFit/>
          </a:bodyPr>
          <a:lstStyle/>
          <a:p>
            <a:r>
              <a:rPr lang="en-US" sz="2400" b="1" dirty="0">
                <a:solidFill>
                  <a:srgbClr val="FF0000"/>
                </a:solidFill>
              </a:rPr>
              <a:t>A new uniform</a:t>
            </a:r>
          </a:p>
        </p:txBody>
      </p:sp>
      <p:sp>
        <p:nvSpPr>
          <p:cNvPr id="42" name="TextBox 41">
            <a:extLst>
              <a:ext uri="{FF2B5EF4-FFF2-40B4-BE49-F238E27FC236}">
                <a16:creationId xmlns:a16="http://schemas.microsoft.com/office/drawing/2014/main" id="{C57DE447-0360-4C10-A2BE-3E24CEB0268B}"/>
              </a:ext>
            </a:extLst>
          </p:cNvPr>
          <p:cNvSpPr txBox="1"/>
          <p:nvPr/>
        </p:nvSpPr>
        <p:spPr>
          <a:xfrm>
            <a:off x="8538533" y="4977608"/>
            <a:ext cx="1149910" cy="461665"/>
          </a:xfrm>
          <a:prstGeom prst="rect">
            <a:avLst/>
          </a:prstGeom>
          <a:noFill/>
        </p:spPr>
        <p:txBody>
          <a:bodyPr wrap="square" rtlCol="0">
            <a:spAutoFit/>
          </a:bodyPr>
          <a:lstStyle/>
          <a:p>
            <a:r>
              <a:rPr lang="en-US" sz="2400" b="1" dirty="0">
                <a:solidFill>
                  <a:srgbClr val="FF0000"/>
                </a:solidFill>
              </a:rPr>
              <a:t>   IT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52"/>
                                        </p:tgtEl>
                                        <p:attrNameLst>
                                          <p:attrName>style.opacity</p:attrName>
                                        </p:attrNameLst>
                                      </p:cBhvr>
                                      <p:to>
                                        <p:strVal val="0.25"/>
                                      </p:to>
                                    </p:set>
                                    <p:animEffect filter="image" prLst="opacity: 0.25">
                                      <p:cBhvr rctx="IE">
                                        <p:cTn id="9" dur="indefinite"/>
                                        <p:tgtEl>
                                          <p:spTgt spid="52"/>
                                        </p:tgtEl>
                                      </p:cBhvr>
                                    </p:animEffect>
                                  </p:childTnLst>
                                </p:cTn>
                              </p:par>
                              <p:par>
                                <p:cTn id="10" presetID="42" presetClass="path" presetSubtype="0" accel="50000" decel="50000" fill="hold" grpId="2" nodeType="withEffect">
                                  <p:stCondLst>
                                    <p:cond delay="0"/>
                                  </p:stCondLst>
                                  <p:childTnLst>
                                    <p:animMotion origin="layout" path="M -5.55556E-7 3.7037E-6 L -0.54531 0.33101 " pathEditMode="relative" rAng="0" ptsTypes="AA">
                                      <p:cBhvr>
                                        <p:cTn id="11" dur="2000" fill="hold"/>
                                        <p:tgtEl>
                                          <p:spTgt spid="18"/>
                                        </p:tgtEl>
                                        <p:attrNameLst>
                                          <p:attrName>ppt_x</p:attrName>
                                          <p:attrName>ppt_y</p:attrName>
                                        </p:attrNameLst>
                                      </p:cBhvr>
                                      <p:rCtr x="-27274" y="16551"/>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3"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9" presetClass="emph" presetSubtype="0" grpId="0" nodeType="withEffect">
                                  <p:stCondLst>
                                    <p:cond delay="0"/>
                                  </p:stCondLst>
                                  <p:childTnLst>
                                    <p:set>
                                      <p:cBhvr>
                                        <p:cTn id="22" dur="indefinite"/>
                                        <p:tgtEl>
                                          <p:spTgt spid="54"/>
                                        </p:tgtEl>
                                        <p:attrNameLst>
                                          <p:attrName>style.opacity</p:attrName>
                                        </p:attrNameLst>
                                      </p:cBhvr>
                                      <p:to>
                                        <p:strVal val="0.25"/>
                                      </p:to>
                                    </p:set>
                                    <p:animEffect filter="image" prLst="opacity: 0.25">
                                      <p:cBhvr rctx="IE">
                                        <p:cTn id="23" dur="indefinite"/>
                                        <p:tgtEl>
                                          <p:spTgt spid="54"/>
                                        </p:tgtEl>
                                      </p:cBhvr>
                                    </p:animEffect>
                                  </p:childTnLst>
                                </p:cTn>
                              </p:par>
                              <p:par>
                                <p:cTn id="24" presetID="42" presetClass="path" presetSubtype="0" accel="50000" decel="50000" fill="hold" grpId="1" nodeType="withEffect">
                                  <p:stCondLst>
                                    <p:cond delay="0"/>
                                  </p:stCondLst>
                                  <p:childTnLst>
                                    <p:animMotion origin="layout" path="M -3.61111E-6 2.96296E-6 L -0.1151 0.28333 " pathEditMode="relative" rAng="0" ptsTypes="AA">
                                      <p:cBhvr>
                                        <p:cTn id="25" dur="2000" fill="hold"/>
                                        <p:tgtEl>
                                          <p:spTgt spid="29"/>
                                        </p:tgtEl>
                                        <p:attrNameLst>
                                          <p:attrName>ppt_x</p:attrName>
                                          <p:attrName>ppt_y</p:attrName>
                                        </p:attrNameLst>
                                      </p:cBhvr>
                                      <p:rCtr x="-5816" y="14028"/>
                                    </p:animMotion>
                                  </p:childTnLst>
                                </p:cTn>
                              </p:par>
                            </p:childTnLst>
                          </p:cTn>
                        </p:par>
                        <p:par>
                          <p:cTn id="26" fill="hold">
                            <p:stCondLst>
                              <p:cond delay="2000"/>
                            </p:stCondLst>
                            <p:childTnLst>
                              <p:par>
                                <p:cTn id="27" presetID="1" presetClass="exit" presetSubtype="0" fill="hold" grpId="2" nodeType="after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9" presetClass="emph" presetSubtype="0" grpId="0" nodeType="withEffect">
                                  <p:stCondLst>
                                    <p:cond delay="0"/>
                                  </p:stCondLst>
                                  <p:childTnLst>
                                    <p:set>
                                      <p:cBhvr>
                                        <p:cTn id="36" dur="indefinite"/>
                                        <p:tgtEl>
                                          <p:spTgt spid="50"/>
                                        </p:tgtEl>
                                        <p:attrNameLst>
                                          <p:attrName>style.opacity</p:attrName>
                                        </p:attrNameLst>
                                      </p:cBhvr>
                                      <p:to>
                                        <p:strVal val="0.25"/>
                                      </p:to>
                                    </p:set>
                                    <p:animEffect filter="image" prLst="opacity: 0.25">
                                      <p:cBhvr rctx="IE">
                                        <p:cTn id="37" dur="indefinite"/>
                                        <p:tgtEl>
                                          <p:spTgt spid="50"/>
                                        </p:tgtEl>
                                      </p:cBhvr>
                                    </p:animEffect>
                                  </p:childTnLst>
                                </p:cTn>
                              </p:par>
                              <p:par>
                                <p:cTn id="38" presetID="42" presetClass="path" presetSubtype="0" accel="50000" decel="50000" fill="hold" grpId="1" nodeType="withEffect">
                                  <p:stCondLst>
                                    <p:cond delay="0"/>
                                  </p:stCondLst>
                                  <p:childTnLst>
                                    <p:animMotion origin="layout" path="M 1.94444E-6 -1.85185E-6 L -0.13924 0.26528 " pathEditMode="relative" rAng="0" ptsTypes="AA">
                                      <p:cBhvr>
                                        <p:cTn id="39" dur="2000" fill="hold"/>
                                        <p:tgtEl>
                                          <p:spTgt spid="30"/>
                                        </p:tgtEl>
                                        <p:attrNameLst>
                                          <p:attrName>ppt_x</p:attrName>
                                          <p:attrName>ppt_y</p:attrName>
                                        </p:attrNameLst>
                                      </p:cBhvr>
                                      <p:rCtr x="-6962" y="13264"/>
                                    </p:animMotion>
                                  </p:childTnLst>
                                </p:cTn>
                              </p:par>
                            </p:childTnLst>
                          </p:cTn>
                        </p:par>
                        <p:par>
                          <p:cTn id="40" fill="hold">
                            <p:stCondLst>
                              <p:cond delay="2000"/>
                            </p:stCondLst>
                            <p:childTnLst>
                              <p:par>
                                <p:cTn id="41" presetID="1" presetClass="exit" presetSubtype="0" fill="hold" grpId="2" nodeType="after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9" presetClass="emph" presetSubtype="0" grpId="0" nodeType="withEffect">
                                  <p:stCondLst>
                                    <p:cond delay="0"/>
                                  </p:stCondLst>
                                  <p:childTnLst>
                                    <p:set>
                                      <p:cBhvr>
                                        <p:cTn id="50" dur="indefinite"/>
                                        <p:tgtEl>
                                          <p:spTgt spid="46"/>
                                        </p:tgtEl>
                                        <p:attrNameLst>
                                          <p:attrName>style.opacity</p:attrName>
                                        </p:attrNameLst>
                                      </p:cBhvr>
                                      <p:to>
                                        <p:strVal val="0.25"/>
                                      </p:to>
                                    </p:set>
                                    <p:animEffect filter="image" prLst="opacity: 0.25">
                                      <p:cBhvr rctx="IE">
                                        <p:cTn id="51" dur="indefinite"/>
                                        <p:tgtEl>
                                          <p:spTgt spid="46"/>
                                        </p:tgtEl>
                                      </p:cBhvr>
                                    </p:animEffect>
                                  </p:childTnLst>
                                </p:cTn>
                              </p:par>
                              <p:par>
                                <p:cTn id="52" presetID="42" presetClass="path" presetSubtype="0" accel="50000" decel="50000" fill="hold" grpId="1" nodeType="withEffect">
                                  <p:stCondLst>
                                    <p:cond delay="0"/>
                                  </p:stCondLst>
                                  <p:childTnLst>
                                    <p:animMotion origin="layout" path="M -1.66667E-6 5.55112E-17 L -0.12413 0.27917 " pathEditMode="relative" rAng="0" ptsTypes="AA">
                                      <p:cBhvr>
                                        <p:cTn id="53" dur="2000" fill="hold"/>
                                        <p:tgtEl>
                                          <p:spTgt spid="31"/>
                                        </p:tgtEl>
                                        <p:attrNameLst>
                                          <p:attrName>ppt_x</p:attrName>
                                          <p:attrName>ppt_y</p:attrName>
                                        </p:attrNameLst>
                                      </p:cBhvr>
                                      <p:rCtr x="-6215" y="13958"/>
                                    </p:animMotion>
                                  </p:childTnLst>
                                </p:cTn>
                              </p:par>
                            </p:childTnLst>
                          </p:cTn>
                        </p:par>
                        <p:par>
                          <p:cTn id="54" fill="hold">
                            <p:stCondLst>
                              <p:cond delay="2000"/>
                            </p:stCondLst>
                            <p:childTnLst>
                              <p:par>
                                <p:cTn id="55" presetID="1" presetClass="exit" presetSubtype="0" fill="hold" grpId="2" nodeType="after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9" presetClass="emph" presetSubtype="0" grpId="0" nodeType="withEffect">
                                  <p:stCondLst>
                                    <p:cond delay="0"/>
                                  </p:stCondLst>
                                  <p:childTnLst>
                                    <p:set>
                                      <p:cBhvr>
                                        <p:cTn id="64" dur="indefinite"/>
                                        <p:tgtEl>
                                          <p:spTgt spid="36"/>
                                        </p:tgtEl>
                                        <p:attrNameLst>
                                          <p:attrName>style.opacity</p:attrName>
                                        </p:attrNameLst>
                                      </p:cBhvr>
                                      <p:to>
                                        <p:strVal val="0.25"/>
                                      </p:to>
                                    </p:set>
                                    <p:animEffect filter="image" prLst="opacity: 0.25">
                                      <p:cBhvr rctx="IE">
                                        <p:cTn id="65" dur="indefinite"/>
                                        <p:tgtEl>
                                          <p:spTgt spid="36"/>
                                        </p:tgtEl>
                                      </p:cBhvr>
                                    </p:animEffect>
                                  </p:childTnLst>
                                </p:cTn>
                              </p:par>
                              <p:par>
                                <p:cTn id="66" presetID="42" presetClass="path" presetSubtype="0" accel="50000" decel="50000" fill="hold" grpId="1" nodeType="withEffect">
                                  <p:stCondLst>
                                    <p:cond delay="0"/>
                                  </p:stCondLst>
                                  <p:childTnLst>
                                    <p:animMotion origin="layout" path="M 0.00139 -1.11111E-6 L 0.29167 0.32593 " pathEditMode="relative" rAng="0" ptsTypes="AA">
                                      <p:cBhvr>
                                        <p:cTn id="67" dur="2000" fill="hold"/>
                                        <p:tgtEl>
                                          <p:spTgt spid="33"/>
                                        </p:tgtEl>
                                        <p:attrNameLst>
                                          <p:attrName>ppt_x</p:attrName>
                                          <p:attrName>ppt_y</p:attrName>
                                        </p:attrNameLst>
                                      </p:cBhvr>
                                      <p:rCtr x="14514" y="16296"/>
                                    </p:animMotion>
                                  </p:childTnLst>
                                </p:cTn>
                              </p:par>
                            </p:childTnLst>
                          </p:cTn>
                        </p:par>
                        <p:par>
                          <p:cTn id="68" fill="hold">
                            <p:stCondLst>
                              <p:cond delay="2000"/>
                            </p:stCondLst>
                            <p:childTnLst>
                              <p:par>
                                <p:cTn id="69" presetID="1" presetClass="exit" presetSubtype="0" fill="hold" grpId="2" nodeType="after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9" presetClass="emph" presetSubtype="0" grpId="0" nodeType="withEffect">
                                  <p:stCondLst>
                                    <p:cond delay="0"/>
                                  </p:stCondLst>
                                  <p:childTnLst>
                                    <p:set>
                                      <p:cBhvr>
                                        <p:cTn id="78" dur="indefinite"/>
                                        <p:tgtEl>
                                          <p:spTgt spid="53"/>
                                        </p:tgtEl>
                                        <p:attrNameLst>
                                          <p:attrName>style.opacity</p:attrName>
                                        </p:attrNameLst>
                                      </p:cBhvr>
                                      <p:to>
                                        <p:strVal val="0.25"/>
                                      </p:to>
                                    </p:set>
                                    <p:animEffect filter="image" prLst="opacity: 0.25">
                                      <p:cBhvr rctx="IE">
                                        <p:cTn id="79" dur="indefinite"/>
                                        <p:tgtEl>
                                          <p:spTgt spid="53"/>
                                        </p:tgtEl>
                                      </p:cBhvr>
                                    </p:animEffect>
                                  </p:childTnLst>
                                </p:cTn>
                              </p:par>
                              <p:par>
                                <p:cTn id="80" presetID="42" presetClass="path" presetSubtype="0" accel="50000" decel="50000" fill="hold" grpId="1" nodeType="withEffect">
                                  <p:stCondLst>
                                    <p:cond delay="0"/>
                                  </p:stCondLst>
                                  <p:childTnLst>
                                    <p:animMotion origin="layout" path="M 2.22222E-6 1.11111E-6 L -0.10451 0.2831 " pathEditMode="relative" rAng="0" ptsTypes="AA">
                                      <p:cBhvr>
                                        <p:cTn id="81" dur="2000" fill="hold"/>
                                        <p:tgtEl>
                                          <p:spTgt spid="34"/>
                                        </p:tgtEl>
                                        <p:attrNameLst>
                                          <p:attrName>ppt_x</p:attrName>
                                          <p:attrName>ppt_y</p:attrName>
                                        </p:attrNameLst>
                                      </p:cBhvr>
                                      <p:rCtr x="-5122" y="13912"/>
                                    </p:animMotion>
                                  </p:childTnLst>
                                </p:cTn>
                              </p:par>
                            </p:childTnLst>
                          </p:cTn>
                        </p:par>
                        <p:par>
                          <p:cTn id="82" fill="hold">
                            <p:stCondLst>
                              <p:cond delay="2000"/>
                            </p:stCondLst>
                            <p:childTnLst>
                              <p:par>
                                <p:cTn id="83" presetID="1" presetClass="exit" presetSubtype="0" fill="hold" grpId="2" nodeType="afterEffect">
                                  <p:stCondLst>
                                    <p:cond delay="0"/>
                                  </p:stCondLst>
                                  <p:childTnLst>
                                    <p:set>
                                      <p:cBhvr>
                                        <p:cTn id="84" dur="1" fill="hold">
                                          <p:stCondLst>
                                            <p:cond delay="0"/>
                                          </p:stCondLst>
                                        </p:cTn>
                                        <p:tgtEl>
                                          <p:spTgt spid="34"/>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9" presetClass="emph" presetSubtype="0" grpId="0" nodeType="withEffect">
                                  <p:stCondLst>
                                    <p:cond delay="0"/>
                                  </p:stCondLst>
                                  <p:childTnLst>
                                    <p:set>
                                      <p:cBhvr>
                                        <p:cTn id="92" dur="indefinite"/>
                                        <p:tgtEl>
                                          <p:spTgt spid="44"/>
                                        </p:tgtEl>
                                        <p:attrNameLst>
                                          <p:attrName>style.opacity</p:attrName>
                                        </p:attrNameLst>
                                      </p:cBhvr>
                                      <p:to>
                                        <p:strVal val="0.25"/>
                                      </p:to>
                                    </p:set>
                                    <p:animEffect filter="image" prLst="opacity: 0.25">
                                      <p:cBhvr rctx="IE">
                                        <p:cTn id="93" dur="indefinite"/>
                                        <p:tgtEl>
                                          <p:spTgt spid="44"/>
                                        </p:tgtEl>
                                      </p:cBhvr>
                                    </p:animEffect>
                                  </p:childTnLst>
                                </p:cTn>
                              </p:par>
                              <p:par>
                                <p:cTn id="94" presetID="42" presetClass="path" presetSubtype="0" accel="50000" decel="50000" fill="hold" grpId="1" nodeType="withEffect">
                                  <p:stCondLst>
                                    <p:cond delay="0"/>
                                  </p:stCondLst>
                                  <p:childTnLst>
                                    <p:animMotion origin="layout" path="M -1.66667E-6 -1.85185E-6 L 0.55191 0.25834 " pathEditMode="relative" rAng="0" ptsTypes="AA">
                                      <p:cBhvr>
                                        <p:cTn id="95" dur="2000" fill="hold"/>
                                        <p:tgtEl>
                                          <p:spTgt spid="35"/>
                                        </p:tgtEl>
                                        <p:attrNameLst>
                                          <p:attrName>ppt_x</p:attrName>
                                          <p:attrName>ppt_y</p:attrName>
                                        </p:attrNameLst>
                                      </p:cBhvr>
                                      <p:rCtr x="27587" y="12917"/>
                                    </p:animMotion>
                                  </p:childTnLst>
                                </p:cTn>
                              </p:par>
                            </p:childTnLst>
                          </p:cTn>
                        </p:par>
                        <p:par>
                          <p:cTn id="96" fill="hold">
                            <p:stCondLst>
                              <p:cond delay="2000"/>
                            </p:stCondLst>
                            <p:childTnLst>
                              <p:par>
                                <p:cTn id="97" presetID="1" presetClass="exit" presetSubtype="0" fill="hold" grpId="2" nodeType="afterEffect">
                                  <p:stCondLst>
                                    <p:cond delay="0"/>
                                  </p:stCondLst>
                                  <p:childTnLst>
                                    <p:set>
                                      <p:cBhvr>
                                        <p:cTn id="98" dur="1" fill="hold">
                                          <p:stCondLst>
                                            <p:cond delay="0"/>
                                          </p:stCondLst>
                                        </p:cTn>
                                        <p:tgtEl>
                                          <p:spTgt spid="35"/>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9" presetClass="emph" presetSubtype="0" grpId="0" nodeType="withEffect">
                                  <p:stCondLst>
                                    <p:cond delay="0"/>
                                  </p:stCondLst>
                                  <p:childTnLst>
                                    <p:set>
                                      <p:cBhvr>
                                        <p:cTn id="106" dur="indefinite"/>
                                        <p:tgtEl>
                                          <p:spTgt spid="48"/>
                                        </p:tgtEl>
                                        <p:attrNameLst>
                                          <p:attrName>style.opacity</p:attrName>
                                        </p:attrNameLst>
                                      </p:cBhvr>
                                      <p:to>
                                        <p:strVal val="0.25"/>
                                      </p:to>
                                    </p:set>
                                    <p:animEffect filter="image" prLst="opacity: 0.25">
                                      <p:cBhvr rctx="IE">
                                        <p:cTn id="107" dur="indefinite"/>
                                        <p:tgtEl>
                                          <p:spTgt spid="48"/>
                                        </p:tgtEl>
                                      </p:cBhvr>
                                    </p:animEffect>
                                  </p:childTnLst>
                                </p:cTn>
                              </p:par>
                              <p:par>
                                <p:cTn id="108" presetID="42" presetClass="path" presetSubtype="0" accel="50000" decel="50000" fill="hold" grpId="1" nodeType="withEffect">
                                  <p:stCondLst>
                                    <p:cond delay="0"/>
                                  </p:stCondLst>
                                  <p:childTnLst>
                                    <p:animMotion origin="layout" path="M -1.94444E-6 3.33333E-6 L 0.32726 0.40439 " pathEditMode="relative" rAng="0" ptsTypes="AA">
                                      <p:cBhvr>
                                        <p:cTn id="109" dur="2000" fill="hold"/>
                                        <p:tgtEl>
                                          <p:spTgt spid="37"/>
                                        </p:tgtEl>
                                        <p:attrNameLst>
                                          <p:attrName>ppt_x</p:attrName>
                                          <p:attrName>ppt_y</p:attrName>
                                        </p:attrNameLst>
                                      </p:cBhvr>
                                      <p:rCtr x="16354" y="20208"/>
                                    </p:animMotion>
                                  </p:childTnLst>
                                </p:cTn>
                              </p:par>
                            </p:childTnLst>
                          </p:cTn>
                        </p:par>
                        <p:par>
                          <p:cTn id="110" fill="hold">
                            <p:stCondLst>
                              <p:cond delay="2000"/>
                            </p:stCondLst>
                            <p:childTnLst>
                              <p:par>
                                <p:cTn id="111" presetID="1" presetClass="exit" presetSubtype="0" fill="hold" grpId="2" nodeType="after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par>
                                <p:cTn id="119" presetID="9" presetClass="emph" presetSubtype="0" grpId="0" nodeType="withEffect">
                                  <p:stCondLst>
                                    <p:cond delay="0"/>
                                  </p:stCondLst>
                                  <p:childTnLst>
                                    <p:set>
                                      <p:cBhvr>
                                        <p:cTn id="120" dur="indefinite"/>
                                        <p:tgtEl>
                                          <p:spTgt spid="51"/>
                                        </p:tgtEl>
                                        <p:attrNameLst>
                                          <p:attrName>style.opacity</p:attrName>
                                        </p:attrNameLst>
                                      </p:cBhvr>
                                      <p:to>
                                        <p:strVal val="0.25"/>
                                      </p:to>
                                    </p:set>
                                    <p:animEffect filter="image" prLst="opacity: 0.25">
                                      <p:cBhvr rctx="IE">
                                        <p:cTn id="121" dur="indefinite"/>
                                        <p:tgtEl>
                                          <p:spTgt spid="51"/>
                                        </p:tgtEl>
                                      </p:cBhvr>
                                    </p:animEffect>
                                  </p:childTnLst>
                                </p:cTn>
                              </p:par>
                              <p:par>
                                <p:cTn id="122" presetID="42" presetClass="path" presetSubtype="0" accel="50000" decel="50000" fill="hold" grpId="1" nodeType="withEffect">
                                  <p:stCondLst>
                                    <p:cond delay="0"/>
                                  </p:stCondLst>
                                  <p:childTnLst>
                                    <p:animMotion origin="layout" path="M -0.00139 0.00185 L 0.12239 0.41921 " pathEditMode="relative" rAng="0" ptsTypes="AA">
                                      <p:cBhvr>
                                        <p:cTn id="123" dur="2000" fill="hold"/>
                                        <p:tgtEl>
                                          <p:spTgt spid="38"/>
                                        </p:tgtEl>
                                        <p:attrNameLst>
                                          <p:attrName>ppt_x</p:attrName>
                                          <p:attrName>ppt_y</p:attrName>
                                        </p:attrNameLst>
                                      </p:cBhvr>
                                      <p:rCtr x="6181" y="20856"/>
                                    </p:animMotion>
                                  </p:childTnLst>
                                </p:cTn>
                              </p:par>
                            </p:childTnLst>
                          </p:cTn>
                        </p:par>
                        <p:par>
                          <p:cTn id="124" fill="hold">
                            <p:stCondLst>
                              <p:cond delay="2000"/>
                            </p:stCondLst>
                            <p:childTnLst>
                              <p:par>
                                <p:cTn id="125" presetID="1" presetClass="exit" presetSubtype="0" fill="hold" grpId="2" nodeType="afterEffect">
                                  <p:stCondLst>
                                    <p:cond delay="0"/>
                                  </p:stCondLst>
                                  <p:childTnLst>
                                    <p:set>
                                      <p:cBhvr>
                                        <p:cTn id="126" dur="1" fill="hold">
                                          <p:stCondLst>
                                            <p:cond delay="0"/>
                                          </p:stCondLst>
                                        </p:cTn>
                                        <p:tgtEl>
                                          <p:spTgt spid="38"/>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circle(in)">
                                      <p:cBhvr>
                                        <p:cTn id="140" dur="2000"/>
                                        <p:tgtEl>
                                          <p:spTgt spid="39"/>
                                        </p:tgtEl>
                                      </p:cBhvr>
                                    </p:animEffect>
                                  </p:childTnLst>
                                </p:cTn>
                              </p:par>
                              <p:par>
                                <p:cTn id="141" presetID="6" presetClass="entr" presetSubtype="16" fill="hold" grpId="0" nodeType="withEffect">
                                  <p:stCondLst>
                                    <p:cond delay="0"/>
                                  </p:stCondLst>
                                  <p:childTnLst>
                                    <p:set>
                                      <p:cBhvr>
                                        <p:cTn id="142" dur="1" fill="hold">
                                          <p:stCondLst>
                                            <p:cond delay="0"/>
                                          </p:stCondLst>
                                        </p:cTn>
                                        <p:tgtEl>
                                          <p:spTgt spid="40"/>
                                        </p:tgtEl>
                                        <p:attrNameLst>
                                          <p:attrName>style.visibility</p:attrName>
                                        </p:attrNameLst>
                                      </p:cBhvr>
                                      <p:to>
                                        <p:strVal val="visible"/>
                                      </p:to>
                                    </p:set>
                                    <p:animEffect transition="in" filter="circle(in)">
                                      <p:cBhvr>
                                        <p:cTn id="143" dur="2000"/>
                                        <p:tgtEl>
                                          <p:spTgt spid="40"/>
                                        </p:tgtEl>
                                      </p:cBhvr>
                                    </p:animEffect>
                                  </p:childTnLst>
                                </p:cTn>
                              </p:par>
                              <p:par>
                                <p:cTn id="144" presetID="6" presetClass="entr" presetSubtype="16" fill="hold" grpId="0"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circle(in)">
                                      <p:cBhvr>
                                        <p:cTn id="146" dur="2000"/>
                                        <p:tgtEl>
                                          <p:spTgt spid="41"/>
                                        </p:tgtEl>
                                      </p:cBhvr>
                                    </p:animEffect>
                                  </p:childTnLst>
                                </p:cTn>
                              </p:par>
                              <p:par>
                                <p:cTn id="147" presetID="6" presetClass="entr" presetSubtype="16" fill="hold" grpId="0" nodeType="with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circle(in)">
                                      <p:cBhvr>
                                        <p:cTn id="149"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46" grpId="0"/>
      <p:bldP spid="48" grpId="0"/>
      <p:bldP spid="50" grpId="0"/>
      <p:bldP spid="51" grpId="0"/>
      <p:bldP spid="52" grpId="0"/>
      <p:bldP spid="53" grpId="0"/>
      <p:bldP spid="54" grpId="0"/>
      <p:bldP spid="18" grpId="1"/>
      <p:bldP spid="18" grpId="2"/>
      <p:bldP spid="18" grpId="3"/>
      <p:bldP spid="19" grpId="0"/>
      <p:bldP spid="20" grpId="0"/>
      <p:bldP spid="21" grpId="0"/>
      <p:bldP spid="22" grpId="0"/>
      <p:bldP spid="23" grpId="0"/>
      <p:bldP spid="24" grpId="0"/>
      <p:bldP spid="25" grpId="0"/>
      <p:bldP spid="26" grpId="0"/>
      <p:bldP spid="28" grpId="0"/>
      <p:bldP spid="29" grpId="0"/>
      <p:bldP spid="29" grpId="1"/>
      <p:bldP spid="29" grpId="2"/>
      <p:bldP spid="30" grpId="0"/>
      <p:bldP spid="30" grpId="1"/>
      <p:bldP spid="30" grpId="2"/>
      <p:bldP spid="31" grpId="0"/>
      <p:bldP spid="31" grpId="1"/>
      <p:bldP spid="31" grpId="2"/>
      <p:bldP spid="33" grpId="0"/>
      <p:bldP spid="33" grpId="1"/>
      <p:bldP spid="33" grpId="2"/>
      <p:bldP spid="34" grpId="0"/>
      <p:bldP spid="34" grpId="1"/>
      <p:bldP spid="34" grpId="2"/>
      <p:bldP spid="35" grpId="0"/>
      <p:bldP spid="35" grpId="1"/>
      <p:bldP spid="35" grpId="2"/>
      <p:bldP spid="37" grpId="0"/>
      <p:bldP spid="37" grpId="1"/>
      <p:bldP spid="37" grpId="2"/>
      <p:bldP spid="38" grpId="0"/>
      <p:bldP spid="38" grpId="1"/>
      <p:bldP spid="38" grpId="2"/>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995"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2470650" y="229620"/>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3849652" y="1583651"/>
            <a:ext cx="5330823" cy="864428"/>
          </a:xfrm>
          <a:prstGeom prst="roundRect">
            <a:avLst>
              <a:gd name="adj" fmla="val 16116"/>
            </a:avLst>
          </a:prstGeom>
          <a:solidFill>
            <a:schemeClr val="accent6">
              <a:lumMod val="20000"/>
              <a:lumOff val="80000"/>
            </a:schemeClr>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80681" y="1638077"/>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4495792" y="2035930"/>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5678852" y="1638076"/>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6485752" y="2035929"/>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7365910" y="1638076"/>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1887373" y="2904436"/>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2362204" y="2852239"/>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5128369" y="3183428"/>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887373" y="3623110"/>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2362204" y="3570913"/>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3757766" y="3918422"/>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887373" y="4390755"/>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2362204" y="4382102"/>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6688234" y="4729268"/>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887373" y="5156166"/>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2362204" y="5147513"/>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1887373" y="5936361"/>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2362204" y="5936361"/>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5693416" y="6283527"/>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679867" y="5475229"/>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43994" y="950976"/>
            <a:ext cx="1535655" cy="523220"/>
          </a:xfrm>
          <a:prstGeom prst="rect">
            <a:avLst/>
          </a:prstGeom>
          <a:noFill/>
        </p:spPr>
        <p:txBody>
          <a:bodyPr wrap="square" rtlCol="0">
            <a:spAutoFit/>
          </a:bodyPr>
          <a:lstStyle/>
          <a:p>
            <a:r>
              <a:rPr lang="en-US" sz="2800" b="1" dirty="0">
                <a:solidFill>
                  <a:srgbClr val="FF0000"/>
                </a:solidFill>
              </a:rPr>
              <a:t>* GAME:</a:t>
            </a:r>
            <a:endParaRPr lang="en-GB" sz="2800" b="1" dirty="0">
              <a:solidFill>
                <a:srgbClr val="FF0000"/>
              </a:solidFill>
            </a:endParaRPr>
          </a:p>
        </p:txBody>
      </p:sp>
      <p:sp>
        <p:nvSpPr>
          <p:cNvPr id="6" name="TextBox 5"/>
          <p:cNvSpPr txBox="1"/>
          <p:nvPr/>
        </p:nvSpPr>
        <p:spPr>
          <a:xfrm>
            <a:off x="3279649" y="863406"/>
            <a:ext cx="4184927" cy="646331"/>
          </a:xfrm>
          <a:prstGeom prst="rect">
            <a:avLst/>
          </a:prstGeom>
          <a:noFill/>
        </p:spPr>
        <p:txBody>
          <a:bodyPr wrap="square" rtlCol="0">
            <a:spAutoFit/>
          </a:bodyPr>
          <a:lstStyle/>
          <a:p>
            <a:r>
              <a:rPr lang="en-US" sz="3600" b="1" i="1" dirty="0">
                <a:solidFill>
                  <a:srgbClr val="0066CC"/>
                </a:solidFill>
              </a:rPr>
              <a:t>WHO’S FASTER</a:t>
            </a:r>
            <a:endParaRPr lang="en-GB" sz="3600" b="1" i="1" dirty="0">
              <a:solidFill>
                <a:srgbClr val="0066CC"/>
              </a:solidFill>
            </a:endParaRPr>
          </a:p>
        </p:txBody>
      </p:sp>
    </p:spTree>
    <p:extLst>
      <p:ext uri="{BB962C8B-B14F-4D97-AF65-F5344CB8AC3E}">
        <p14:creationId xmlns:p14="http://schemas.microsoft.com/office/powerpoint/2010/main" val="24683556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1533</TotalTime>
  <Words>927</Words>
  <Application>Microsoft Office PowerPoint</Application>
  <PresentationFormat>Widescreen</PresentationFormat>
  <Paragraphs>215</Paragraphs>
  <Slides>25</Slides>
  <Notes>1</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.VnArial</vt:lpstr>
      <vt:lpstr>.VnAvantH</vt:lpstr>
      <vt:lpstr>.VnBlack</vt:lpstr>
      <vt:lpstr>.VnBodoni</vt:lpstr>
      <vt:lpstr>.VnBodoniH</vt:lpstr>
      <vt:lpstr>Arial</vt:lpstr>
      <vt:lpstr>Calibri</vt:lpstr>
      <vt:lpstr>Calibri Light</vt:lpstr>
      <vt:lpstr>Impact</vt:lpstr>
      <vt:lpstr>Times New Roman</vt:lpstr>
      <vt:lpstr>Verdana</vt:lpstr>
      <vt:lpstr>VNI-Revue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Production: Write sentences about yourself using                                        some verbs above.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Thịnh Phạm Trường</cp:lastModifiedBy>
  <cp:revision>108</cp:revision>
  <dcterms:created xsi:type="dcterms:W3CDTF">2020-12-09T02:04:09Z</dcterms:created>
  <dcterms:modified xsi:type="dcterms:W3CDTF">2024-09-09T04:15:11Z</dcterms:modified>
</cp:coreProperties>
</file>