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286" r:id="rId3"/>
    <p:sldId id="276" r:id="rId4"/>
    <p:sldId id="277" r:id="rId5"/>
    <p:sldId id="278" r:id="rId6"/>
    <p:sldId id="281" r:id="rId7"/>
    <p:sldId id="259" r:id="rId8"/>
    <p:sldId id="260" r:id="rId9"/>
    <p:sldId id="261" r:id="rId10"/>
    <p:sldId id="264" r:id="rId11"/>
    <p:sldId id="273" r:id="rId12"/>
    <p:sldId id="263" r:id="rId13"/>
    <p:sldId id="285" r:id="rId14"/>
    <p:sldId id="282" r:id="rId15"/>
    <p:sldId id="28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9FA3"/>
    <a:srgbClr val="0FB7BD"/>
    <a:srgbClr val="048DA4"/>
    <a:srgbClr val="008000"/>
    <a:srgbClr val="3333CC"/>
    <a:srgbClr val="0066FF"/>
    <a:srgbClr val="10CDD2"/>
    <a:srgbClr val="A6A6A6"/>
    <a:srgbClr val="C0E6E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2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8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1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3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5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2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4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5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7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6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uongHung\&#160;\GIAO%20AN%208\GADT8_Bai%2012_Tiet%2073\Spleeping%20child%20(MLTR)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8970"/>
            <a:ext cx="9144000" cy="68490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476949" y="91339"/>
            <a:ext cx="7564034" cy="892552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 with the school things. Then listen and repeat.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717702" y="1240546"/>
            <a:ext cx="8653859" cy="5699640"/>
            <a:chOff x="193701" y="1590291"/>
            <a:chExt cx="8653859" cy="5137079"/>
          </a:xfrm>
        </p:grpSpPr>
        <p:sp>
          <p:nvSpPr>
            <p:cNvPr id="12" name="Rounded Rectangle 11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69" y="1379900"/>
            <a:ext cx="1335650" cy="15773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72" y="3065906"/>
            <a:ext cx="2464054" cy="2420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606" y="5393395"/>
            <a:ext cx="1427475" cy="10576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7806898" y="1138222"/>
            <a:ext cx="1817617" cy="1458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7412398" y="2489288"/>
            <a:ext cx="2957513" cy="2171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7411427" y="4783482"/>
            <a:ext cx="2658890" cy="156521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2974642" y="300850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2974642" y="444204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2974642" y="626076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9270985" y="234559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9270985" y="438529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1" name="Oval 40"/>
          <p:cNvSpPr/>
          <p:nvPr/>
        </p:nvSpPr>
        <p:spPr>
          <a:xfrm>
            <a:off x="9270985" y="626567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 rot="21334423">
            <a:off x="4510789" y="1791267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pencil sharpener</a:t>
            </a:r>
          </a:p>
        </p:txBody>
      </p:sp>
      <p:sp>
        <p:nvSpPr>
          <p:cNvPr id="43" name="TextBox 42"/>
          <p:cNvSpPr txBox="1"/>
          <p:nvPr/>
        </p:nvSpPr>
        <p:spPr>
          <a:xfrm rot="21402430">
            <a:off x="4626632" y="2563070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compass</a:t>
            </a:r>
          </a:p>
        </p:txBody>
      </p:sp>
      <p:sp>
        <p:nvSpPr>
          <p:cNvPr id="44" name="TextBox 43"/>
          <p:cNvSpPr txBox="1"/>
          <p:nvPr/>
        </p:nvSpPr>
        <p:spPr>
          <a:xfrm rot="21334423">
            <a:off x="4548258" y="3543606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school bag</a:t>
            </a:r>
          </a:p>
        </p:txBody>
      </p:sp>
      <p:sp>
        <p:nvSpPr>
          <p:cNvPr id="45" name="TextBox 44"/>
          <p:cNvSpPr txBox="1"/>
          <p:nvPr/>
        </p:nvSpPr>
        <p:spPr>
          <a:xfrm rot="633357">
            <a:off x="4636680" y="4500148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calculator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24599" y="5338551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rubber</a:t>
            </a:r>
          </a:p>
        </p:txBody>
      </p:sp>
      <p:sp>
        <p:nvSpPr>
          <p:cNvPr id="47" name="TextBox 46"/>
          <p:cNvSpPr txBox="1"/>
          <p:nvPr/>
        </p:nvSpPr>
        <p:spPr>
          <a:xfrm rot="21259042">
            <a:off x="4729251" y="6171205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pencil case</a:t>
            </a:r>
          </a:p>
        </p:txBody>
      </p:sp>
      <p:pic>
        <p:nvPicPr>
          <p:cNvPr id="28" name="20201130_tienganh6_kntt_B1_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40872" y="5066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3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717702" y="1240546"/>
            <a:ext cx="8653859" cy="5699640"/>
            <a:chOff x="193701" y="1590291"/>
            <a:chExt cx="8653859" cy="5137079"/>
          </a:xfrm>
        </p:grpSpPr>
        <p:sp>
          <p:nvSpPr>
            <p:cNvPr id="12" name="Rounded Rectangle 11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69" y="1379900"/>
            <a:ext cx="1335650" cy="15773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72" y="3065906"/>
            <a:ext cx="2464054" cy="2420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606" y="5393395"/>
            <a:ext cx="1427475" cy="10576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7806898" y="1138222"/>
            <a:ext cx="1817617" cy="1458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7412398" y="2489288"/>
            <a:ext cx="2957513" cy="2171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7411427" y="4783482"/>
            <a:ext cx="2658890" cy="156521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2974642" y="300850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2974642" y="444204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2974642" y="626076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9270985" y="234559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9270985" y="438529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1" name="Oval 40"/>
          <p:cNvSpPr/>
          <p:nvPr/>
        </p:nvSpPr>
        <p:spPr>
          <a:xfrm>
            <a:off x="9270985" y="626567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 rot="21600000">
            <a:off x="3442392" y="5638769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pencil sharpener </a:t>
            </a:r>
          </a:p>
        </p:txBody>
      </p:sp>
      <p:sp>
        <p:nvSpPr>
          <p:cNvPr id="43" name="TextBox 42"/>
          <p:cNvSpPr txBox="1"/>
          <p:nvPr/>
        </p:nvSpPr>
        <p:spPr>
          <a:xfrm rot="21600000">
            <a:off x="3116948" y="3753059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compass</a:t>
            </a:r>
          </a:p>
        </p:txBody>
      </p:sp>
      <p:sp>
        <p:nvSpPr>
          <p:cNvPr id="44" name="TextBox 43"/>
          <p:cNvSpPr txBox="1"/>
          <p:nvPr/>
        </p:nvSpPr>
        <p:spPr>
          <a:xfrm rot="21600000">
            <a:off x="3267981" y="1961732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school bag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02970" y="5603978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calculator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82396" y="1984218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rubber</a:t>
            </a:r>
          </a:p>
        </p:txBody>
      </p:sp>
      <p:sp>
        <p:nvSpPr>
          <p:cNvPr id="47" name="TextBox 46"/>
          <p:cNvSpPr txBox="1"/>
          <p:nvPr/>
        </p:nvSpPr>
        <p:spPr>
          <a:xfrm rot="21600000">
            <a:off x="5640002" y="3776453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pencil case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17702" y="32895"/>
            <a:ext cx="8406905" cy="1180215"/>
          </a:xfrm>
          <a:prstGeom prst="roundRect">
            <a:avLst/>
          </a:prstGeom>
          <a:solidFill>
            <a:srgbClr val="0FB7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73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9" name="TextBox 28"/>
          <p:cNvSpPr txBox="1"/>
          <p:nvPr/>
        </p:nvSpPr>
        <p:spPr>
          <a:xfrm>
            <a:off x="2535999" y="81121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 with the school things. Then 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272664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2426494" y="60331"/>
            <a:ext cx="7418546" cy="892552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around the class. Write the names of the things you see in your notebook.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52397" y="1255957"/>
            <a:ext cx="8645499" cy="4805631"/>
            <a:chOff x="193701" y="1590291"/>
            <a:chExt cx="8653859" cy="5137079"/>
          </a:xfrm>
        </p:grpSpPr>
        <p:sp>
          <p:nvSpPr>
            <p:cNvPr id="13" name="Rounded Rectangle 12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2690686" y="3883827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690686" y="4573589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65122" y="1665069"/>
            <a:ext cx="6269015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Chairs, tables, clock, school bags, board, books, pen, flower pot, pencil,…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690686" y="5355576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3"/>
          <p:cNvGrpSpPr>
            <a:grpSpLocks/>
          </p:cNvGrpSpPr>
          <p:nvPr/>
        </p:nvGrpSpPr>
        <p:grpSpPr bwMode="auto">
          <a:xfrm>
            <a:off x="3813183" y="2103969"/>
            <a:ext cx="4443413" cy="3278717"/>
            <a:chOff x="1976128" y="2533624"/>
            <a:chExt cx="4443536" cy="3280358"/>
          </a:xfrm>
        </p:grpSpPr>
        <p:cxnSp>
          <p:nvCxnSpPr>
            <p:cNvPr id="33" name="Straight Arrow Connector 32"/>
            <p:cNvCxnSpPr>
              <a:stCxn id="2" idx="0"/>
            </p:cNvCxnSpPr>
            <p:nvPr/>
          </p:nvCxnSpPr>
          <p:spPr>
            <a:xfrm flipV="1">
              <a:off x="5690981" y="3243063"/>
              <a:ext cx="720745" cy="273186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267107" y="4166391"/>
              <a:ext cx="1152557" cy="237185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766725" y="4930890"/>
              <a:ext cx="965227" cy="883092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976128" y="4551817"/>
              <a:ext cx="1581194" cy="491312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 flipV="1">
              <a:off x="1976128" y="3721669"/>
              <a:ext cx="1379576" cy="444722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314581" y="4702175"/>
              <a:ext cx="88902" cy="1073688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06765" y="4702175"/>
              <a:ext cx="1076355" cy="1073688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687653" y="2573861"/>
              <a:ext cx="838223" cy="1001684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2" idx="6"/>
            </p:cNvCxnSpPr>
            <p:nvPr/>
          </p:nvCxnSpPr>
          <p:spPr>
            <a:xfrm flipH="1" flipV="1">
              <a:off x="4043110" y="2533624"/>
              <a:ext cx="407999" cy="573904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7-Point Star 1"/>
            <p:cNvSpPr/>
            <p:nvPr/>
          </p:nvSpPr>
          <p:spPr>
            <a:xfrm>
              <a:off x="2906429" y="3107528"/>
              <a:ext cx="3090949" cy="2056311"/>
            </a:xfrm>
            <a:prstGeom prst="star7">
              <a:avLst/>
            </a:prstGeom>
            <a:solidFill>
              <a:srgbClr val="0070C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ln w="12700"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School things</a:t>
              </a:r>
              <a:endParaRPr lang="en-US" sz="4000" b="1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 flipV="1">
              <a:off x="2444454" y="2573861"/>
              <a:ext cx="1387513" cy="942387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48"/>
          <p:cNvSpPr>
            <a:spLocks noChangeArrowheads="1"/>
          </p:cNvSpPr>
          <p:nvPr/>
        </p:nvSpPr>
        <p:spPr bwMode="auto">
          <a:xfrm>
            <a:off x="5597673" y="71981"/>
            <a:ext cx="52270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Look at the pictures and say words in EL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559441" y="6"/>
            <a:ext cx="4009516" cy="830997"/>
          </a:xfrm>
          <a:prstGeom prst="rect">
            <a:avLst/>
          </a:prstGeom>
          <a:solidFill>
            <a:srgbClr val="0FB7BD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Consolidation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80" y="708529"/>
            <a:ext cx="1335650" cy="15773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717" y="3597536"/>
            <a:ext cx="2464054" cy="24209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41" y="5217752"/>
            <a:ext cx="1427475" cy="105764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4785968" y="663202"/>
            <a:ext cx="1817617" cy="14580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6890416" y="246351"/>
            <a:ext cx="2957513" cy="21717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8158050" y="1941585"/>
            <a:ext cx="2658890" cy="1565218"/>
          </a:xfrm>
          <a:prstGeom prst="rect">
            <a:avLst/>
          </a:prstGeom>
        </p:spPr>
      </p:pic>
      <p:pic>
        <p:nvPicPr>
          <p:cNvPr id="1026" name="Picture 2" descr="Bút Chì, Văn Bản Công Cụ, Đồ Dùng Học Tậ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4" y="2366487"/>
            <a:ext cx="2133606" cy="11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gười Cai Trị, Vuông, Cm, Đo, Trường, Đồ Dùng Học Tậ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445" y="5387601"/>
            <a:ext cx="2232178" cy="133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Sách giáo khoa tiếng anh 6 tập 1,2 phiên bản mới"/>
          <p:cNvSpPr>
            <a:spLocks noChangeAspect="1" noChangeArrowheads="1"/>
          </p:cNvSpPr>
          <p:nvPr/>
        </p:nvSpPr>
        <p:spPr bwMode="auto">
          <a:xfrm>
            <a:off x="1679576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2" descr="Sách giáo khoa tiếng anh 6 tập 1,2 phiên bản mới"/>
          <p:cNvSpPr>
            <a:spLocks noChangeAspect="1" noChangeArrowheads="1"/>
          </p:cNvSpPr>
          <p:nvPr/>
        </p:nvSpPr>
        <p:spPr bwMode="auto">
          <a:xfrm>
            <a:off x="1831976" y="15876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7" name="Picture 13" descr="C:\Users\Admin\Downloads\downloa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9" y="3597536"/>
            <a:ext cx="1836744" cy="187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5" descr="Bàn liền ghế học sinh khung sắt"/>
          <p:cNvSpPr>
            <a:spLocks noChangeAspect="1" noChangeArrowheads="1"/>
          </p:cNvSpPr>
          <p:nvPr/>
        </p:nvSpPr>
        <p:spPr bwMode="auto">
          <a:xfrm>
            <a:off x="1984376" y="168276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7" descr="Bàn liền ghế học sinh khung sắt"/>
          <p:cNvSpPr>
            <a:spLocks noChangeAspect="1" noChangeArrowheads="1"/>
          </p:cNvSpPr>
          <p:nvPr/>
        </p:nvSpPr>
        <p:spPr bwMode="auto">
          <a:xfrm>
            <a:off x="2136776" y="320676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5" name="Picture 21" descr="Bàn ghế học sinh liền tựa BHS-16-02C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78" y="5065982"/>
            <a:ext cx="22979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525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2650" y="365126"/>
            <a:ext cx="7886700" cy="2652394"/>
          </a:xfrm>
          <a:solidFill>
            <a:srgbClr val="0FB7BD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br>
              <a:rPr lang="en-US" sz="3800" b="1" u="sng" dirty="0"/>
            </a:br>
            <a:r>
              <a:rPr lang="en-US" sz="3800" dirty="0"/>
              <a:t>- </a:t>
            </a:r>
            <a:r>
              <a:rPr lang="en-US" sz="3800" b="1" dirty="0"/>
              <a:t>Learn by heart all the new words.</a:t>
            </a:r>
            <a:br>
              <a:rPr lang="en-US" sz="3800" b="1" dirty="0"/>
            </a:br>
            <a:r>
              <a:rPr lang="en-US" sz="3800" b="1" dirty="0"/>
              <a:t>- Prepare  lesson 2 ( A closer look 1)</a:t>
            </a:r>
            <a:r>
              <a:rPr lang="en-US" sz="38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4159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REW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6" y="914401"/>
            <a:ext cx="13430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FIREWRK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00051"/>
            <a:ext cx="2133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8991600" y="990600"/>
            <a:ext cx="304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6019800" y="1371600"/>
            <a:ext cx="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 flipV="1">
            <a:off x="3352800" y="1676400"/>
            <a:ext cx="304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2362200" y="3733800"/>
            <a:ext cx="7162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Goodbye</a:t>
            </a:r>
          </a:p>
          <a:p>
            <a:pPr algn="ctr"/>
            <a:r>
              <a:rPr lang="en-GB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See you again!!!</a:t>
            </a:r>
          </a:p>
        </p:txBody>
      </p:sp>
      <p:pic>
        <p:nvPicPr>
          <p:cNvPr id="10249" name="Spleeping child (MLTR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400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1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10963" fill="hold"/>
                                        <p:tgtEl>
                                          <p:spTgt spid="10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9"/>
                </p:tgtEl>
              </p:cMediaNode>
            </p:audio>
          </p:childTnLst>
        </p:cTn>
      </p:par>
    </p:tnLst>
    <p:bldLst>
      <p:bldP spid="10245" grpId="0" animBg="1"/>
      <p:bldP spid="10246" grpId="0" animBg="1"/>
      <p:bldP spid="102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2194" y="1319349"/>
            <a:ext cx="8451669" cy="510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1772194" y="39187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UNIT 1: MY NEW SCHOOL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32040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5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6381750"/>
            <a:ext cx="7505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4267200" y="2514600"/>
            <a:ext cx="3886200" cy="2133600"/>
          </a:xfrm>
          <a:prstGeom prst="cloudCallout">
            <a:avLst>
              <a:gd name="adj1" fmla="val -45343"/>
              <a:gd name="adj2" fmla="val 16444"/>
            </a:avLst>
          </a:prstGeom>
          <a:solidFill>
            <a:srgbClr val="0FB7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School things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 flipV="1">
            <a:off x="3418114" y="3581400"/>
            <a:ext cx="849086" cy="59871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3644537" y="4310743"/>
            <a:ext cx="1143000" cy="457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328955" y="4648200"/>
            <a:ext cx="0" cy="758734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8153400" y="3497034"/>
            <a:ext cx="999309" cy="1143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 flipV="1">
            <a:off x="5548449" y="1878013"/>
            <a:ext cx="76200" cy="9144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 flipV="1">
            <a:off x="3657600" y="2335213"/>
            <a:ext cx="1289050" cy="4191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7467600" y="2011680"/>
            <a:ext cx="1005840" cy="65532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7589520" y="4267200"/>
            <a:ext cx="762000" cy="304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>
            <a:off x="4724400" y="44958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6553200" y="1828799"/>
            <a:ext cx="228600" cy="715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72193" y="1240450"/>
            <a:ext cx="244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-WARM - UP</a:t>
            </a:r>
            <a:endParaRPr lang="en-GB" sz="3200" b="1" u="sng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72194" y="143691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UNIT 1: MY NEW SCHOOL</a:t>
            </a:r>
            <a:endParaRPr lang="en-GB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781801" y="1532836"/>
            <a:ext cx="146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book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54737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25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6381750"/>
            <a:ext cx="7505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4191000" y="1905000"/>
            <a:ext cx="3886200" cy="2133600"/>
          </a:xfrm>
          <a:prstGeom prst="cloudCallout">
            <a:avLst>
              <a:gd name="adj1" fmla="val -43384"/>
              <a:gd name="adj2" fmla="val 20014"/>
            </a:avLst>
          </a:prstGeom>
          <a:solidFill>
            <a:srgbClr val="0FB7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School things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2590800" y="3276600"/>
            <a:ext cx="1752600" cy="76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3733800" y="3810000"/>
            <a:ext cx="1143000" cy="1066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6248400" y="4038600"/>
            <a:ext cx="0" cy="6096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7772400" y="3200400"/>
            <a:ext cx="1066800" cy="1524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 flipV="1">
            <a:off x="5037909" y="1410628"/>
            <a:ext cx="372291" cy="761072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2971800" y="1752600"/>
            <a:ext cx="1371600" cy="838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7467600" y="1828800"/>
            <a:ext cx="838200" cy="838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828800" y="12954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ruler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795952" y="593724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book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388031" y="883443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Eraser 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524000" y="30480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chalk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981200" y="48006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School bag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782491" y="4358481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pen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8763000" y="29718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paper 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001000" y="44958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notebook</a:t>
            </a: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7315200" y="3657600"/>
            <a:ext cx="914400" cy="685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 flipV="1">
            <a:off x="6629400" y="914400"/>
            <a:ext cx="228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4709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275340" y="2150526"/>
            <a:ext cx="3265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calculator  (n):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160910" y="2190213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262277" y="2655351"/>
            <a:ext cx="4027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uniform  (n)   :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420686" y="2723613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048689" y="3180813"/>
            <a:ext cx="381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- smart (a) :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967492" y="3188284"/>
            <a:ext cx="5037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      bảnh bao, gọn gàng</a:t>
            </a:r>
            <a:endParaRPr lang="en-US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186439" y="1610777"/>
            <a:ext cx="3354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* </a:t>
            </a:r>
            <a:r>
              <a:rPr lang="en-US" sz="3200" b="1" i="1" u="sng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Vocabulary: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27215" y="3645484"/>
            <a:ext cx="4439194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put on (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phr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.v ) :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970406" y="3614922"/>
            <a:ext cx="4741256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)  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240282" y="4661952"/>
            <a:ext cx="36576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compass (n)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806570" y="4699437"/>
            <a:ext cx="22860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endParaRPr lang="en-US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0345" y="1092441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 special day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268692" y="4193384"/>
            <a:ext cx="2499231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wear ( v ): 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009599" y="4228962"/>
            <a:ext cx="4741256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)  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310216" y="5231677"/>
            <a:ext cx="2546983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heavy (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857199" y="5232777"/>
            <a:ext cx="22860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endParaRPr lang="en-US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7346937" y="1516539"/>
            <a:ext cx="2658890" cy="2439540"/>
          </a:xfrm>
          <a:prstGeom prst="rect">
            <a:avLst/>
          </a:prstGeom>
        </p:spPr>
      </p:pic>
      <p:pic>
        <p:nvPicPr>
          <p:cNvPr id="24" name="Picture 16" descr="5 Mẫu áo đồng phục quần xanh áo trắng đi học rẻ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27" y="1800328"/>
            <a:ext cx="2999106" cy="378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946" y="2916961"/>
            <a:ext cx="2464054" cy="24209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61302" y="1144244"/>
            <a:ext cx="4635144" cy="523220"/>
          </a:xfrm>
          <a:prstGeom prst="rect">
            <a:avLst/>
          </a:prstGeom>
          <a:solidFill>
            <a:srgbClr val="0FB7B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LESSON 1</a:t>
            </a:r>
            <a:r>
              <a:rPr lang="en-US" sz="2800" b="1">
                <a:solidFill>
                  <a:srgbClr val="FF0000"/>
                </a:solidFill>
                <a:latin typeface=".VnArial" pitchFamily="34" charset="0"/>
              </a:rPr>
              <a:t>: Getting started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772194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19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8" grpId="0"/>
      <p:bldP spid="28679" grpId="0"/>
      <p:bldP spid="28680" grpId="0"/>
      <p:bldP spid="28681" grpId="0"/>
      <p:bldP spid="7" grpId="0" animBg="1" autoUpdateAnimBg="0"/>
      <p:bldP spid="2" grpId="0" animBg="1" autoUpdateAnimBg="0"/>
      <p:bldP spid="3" grpId="0" animBg="1" autoUpdateAnimBg="0"/>
      <p:bldP spid="4" grpId="0" animBg="1" autoUpdateAnimBg="0"/>
      <p:bldP spid="19" grpId="0" animBg="1" autoUpdateAnimBg="0"/>
      <p:bldP spid="20" grpId="0" animBg="1" autoUpdateAnimBg="0"/>
      <p:bldP spid="22" grpId="0" animBg="1" autoUpdateAnimBg="0"/>
      <p:bldP spid="2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Grp="1" noChangeArrowheads="1"/>
          </p:cNvSpPr>
          <p:nvPr>
            <p:ph type="title"/>
          </p:nvPr>
        </p:nvSpPr>
        <p:spPr>
          <a:xfrm>
            <a:off x="1889760" y="835768"/>
            <a:ext cx="3505200" cy="560387"/>
          </a:xfrm>
          <a:noFill/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Checking words: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098869" y="864704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5098869" y="1549386"/>
            <a:ext cx="2133600" cy="1447800"/>
          </a:xfrm>
          <a:prstGeom prst="ellipse">
            <a:avLst/>
          </a:prstGeom>
          <a:solidFill>
            <a:srgbClr val="0D9FA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calculator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7833360" y="4425466"/>
            <a:ext cx="2133600" cy="1447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heavy</a:t>
            </a:r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2575560" y="4425466"/>
            <a:ext cx="2133600" cy="1447800"/>
          </a:xfrm>
          <a:prstGeom prst="ellipse">
            <a:avLst/>
          </a:prstGeom>
          <a:solidFill>
            <a:srgbClr val="CC00CC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/>
              <a:t>Put on</a:t>
            </a:r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5098869" y="3282322"/>
            <a:ext cx="2133600" cy="14478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uniform</a:t>
            </a:r>
            <a:endParaRPr lang="en-US" sz="3200" b="1" dirty="0">
              <a:solidFill>
                <a:srgbClr val="3333CC"/>
              </a:solidFill>
            </a:endParaRP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2438400" y="2273286"/>
            <a:ext cx="2133600" cy="1447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compass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5348152" y="4865914"/>
            <a:ext cx="2133600" cy="1447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3333CC"/>
                </a:solidFill>
              </a:rPr>
              <a:t>smart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7689668" y="2558422"/>
            <a:ext cx="2133600" cy="1447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3333CC"/>
                </a:solidFill>
              </a:rPr>
              <a:t>wear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130629"/>
            <a:ext cx="7132320" cy="707886"/>
          </a:xfrm>
          <a:prstGeom prst="rect">
            <a:avLst/>
          </a:prstGeom>
          <a:solidFill>
            <a:srgbClr val="0FB7B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UNIT 1: MY NEW SCHOOL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3983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7698" y="1166945"/>
            <a:ext cx="7742028" cy="48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Are you ready? 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Just a minute.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Oh, this is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my new friend.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Nice to meet you.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I live near here, and we go to the same school!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Good. Hmm, your school bag looks heavy. 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Yes! I have new books, and we have new subjects to study.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a new uniform,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! You look smart!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Thanks,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We always look smart in our uniforms.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Let me put on my uniform. Then we can go.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83101" y="473869"/>
            <a:ext cx="3176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 special 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8350" y="720091"/>
            <a:ext cx="209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/>
              <a:t>(Loud knock)</a:t>
            </a:r>
          </a:p>
        </p:txBody>
      </p:sp>
      <p:pic>
        <p:nvPicPr>
          <p:cNvPr id="7" name="20201130_tienganh6_kntt_B1_0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64773" y="38870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74840"/>
            <a:ext cx="627229" cy="681509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437486" y="170286"/>
            <a:ext cx="3059800" cy="523220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04779"/>
            <a:ext cx="62722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454055" y="95"/>
            <a:ext cx="7808997" cy="830997"/>
          </a:xfrm>
          <a:prstGeom prst="rect">
            <a:avLst/>
          </a:prstGeom>
          <a:solidFill>
            <a:srgbClr val="0FB7B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tick (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 (True) or F (False).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288001"/>
              </p:ext>
            </p:extLst>
          </p:nvPr>
        </p:nvGraphicFramePr>
        <p:xfrm>
          <a:off x="2351313" y="1292152"/>
          <a:ext cx="7048072" cy="4815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8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0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Vy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, and </a:t>
                      </a:r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go to the same school.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is </a:t>
                      </a:r>
                      <a:r>
                        <a:rPr lang="en-US" sz="2800" dirty="0" err="1"/>
                        <a:t>Phong’s</a:t>
                      </a:r>
                      <a:r>
                        <a:rPr lang="en-US" sz="2800" dirty="0"/>
                        <a:t> friend.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 says </a:t>
                      </a:r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looks smart in his uniform.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They have new subjects to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 is wearing a school uniform.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1EAEBF-7396-4196-88B0-5213DF3E15F7}"/>
              </a:ext>
            </a:extLst>
          </p:cNvPr>
          <p:cNvSpPr txBox="1"/>
          <p:nvPr/>
        </p:nvSpPr>
        <p:spPr>
          <a:xfrm>
            <a:off x="7855348" y="1966795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373887-B414-480C-9CE6-E865B2DED120}"/>
              </a:ext>
            </a:extLst>
          </p:cNvPr>
          <p:cNvSpPr txBox="1"/>
          <p:nvPr/>
        </p:nvSpPr>
        <p:spPr>
          <a:xfrm>
            <a:off x="8715588" y="2730692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7829221" y="3490796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7868409" y="438926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8676399" y="5304907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04779"/>
            <a:ext cx="58740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481239" y="205957"/>
            <a:ext cx="7135362" cy="492443"/>
          </a:xfrm>
          <a:prstGeom prst="rect">
            <a:avLst/>
          </a:prstGeom>
          <a:solidFill>
            <a:srgbClr val="0FB7B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box in each gap.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87373" y="242894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62204" y="2376751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Students                     their uniforms on Monday.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617413" y="2697054"/>
            <a:ext cx="12409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87373" y="314762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62204" y="3095425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Vy              a new friend, Duy.</a:t>
            </a:r>
            <a:endParaRPr lang="en-US" sz="2400" dirty="0"/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2799818" y="3442934"/>
            <a:ext cx="8381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87373" y="391526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62204" y="3906614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Do </a:t>
            </a:r>
            <a:r>
              <a:rPr lang="en-US" sz="2400" dirty="0" err="1"/>
              <a:t>Phong</a:t>
            </a:r>
            <a:r>
              <a:rPr lang="en-US" sz="2400" dirty="0"/>
              <a:t>, </a:t>
            </a:r>
            <a:r>
              <a:rPr lang="en-US" sz="2400" dirty="0" err="1"/>
              <a:t>Vy</a:t>
            </a:r>
            <a:r>
              <a:rPr lang="en-US" sz="2400" dirty="0"/>
              <a:t>, and </a:t>
            </a:r>
            <a:r>
              <a:rPr lang="en-US" sz="2400" dirty="0" err="1"/>
              <a:t>Duy</a:t>
            </a:r>
            <a:r>
              <a:rPr lang="en-US" sz="2400" dirty="0"/>
              <a:t>             to the same school?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5448910" y="4253780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887373" y="497459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62204" y="4965941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Students always look smart in their                  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87373" y="567858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62204" y="4368279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Yes, they do.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2362204" y="5678589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What                  do you like to study?</a:t>
            </a:r>
            <a:endParaRPr lang="en-US" sz="2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3352986" y="602575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4" y="6140254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I like to study English and history.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3352986" y="1224084"/>
            <a:ext cx="5079926" cy="1114415"/>
          </a:xfrm>
          <a:prstGeom prst="roundRect">
            <a:avLst>
              <a:gd name="adj" fmla="val 16116"/>
            </a:avLst>
          </a:prstGeom>
          <a:solidFill>
            <a:srgbClr val="0FB7BD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102338" y="1326973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02338" y="1675310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wear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800508" y="1326972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subjects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00509" y="1675310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uniforms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585772" y="1326973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801097" y="5275185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694FEC-E89F-4CA5-A610-28DED866BDE5}"/>
              </a:ext>
            </a:extLst>
          </p:cNvPr>
          <p:cNvSpPr txBox="1"/>
          <p:nvPr/>
        </p:nvSpPr>
        <p:spPr>
          <a:xfrm>
            <a:off x="5621720" y="3867425"/>
            <a:ext cx="575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323E84-2ACA-4051-8C92-D3C6C4FED528}"/>
              </a:ext>
            </a:extLst>
          </p:cNvPr>
          <p:cNvSpPr txBox="1"/>
          <p:nvPr/>
        </p:nvSpPr>
        <p:spPr>
          <a:xfrm>
            <a:off x="3867769" y="2338499"/>
            <a:ext cx="91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wear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29D528-7005-4D03-ABE2-60E3A8D57514}"/>
              </a:ext>
            </a:extLst>
          </p:cNvPr>
          <p:cNvSpPr txBox="1"/>
          <p:nvPr/>
        </p:nvSpPr>
        <p:spPr>
          <a:xfrm>
            <a:off x="3311683" y="5643977"/>
            <a:ext cx="1247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subjects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82E70D-62D8-4D3C-B9FC-D12337B379F9}"/>
              </a:ext>
            </a:extLst>
          </p:cNvPr>
          <p:cNvSpPr txBox="1"/>
          <p:nvPr/>
        </p:nvSpPr>
        <p:spPr>
          <a:xfrm>
            <a:off x="6779404" y="4928565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uniforms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E1D8DA-FF2E-4DD5-9CDB-D7B8778D3D9B}"/>
              </a:ext>
            </a:extLst>
          </p:cNvPr>
          <p:cNvSpPr txBox="1"/>
          <p:nvPr/>
        </p:nvSpPr>
        <p:spPr>
          <a:xfrm>
            <a:off x="2951963" y="3053920"/>
            <a:ext cx="74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has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1535</TotalTime>
  <Words>580</Words>
  <Application>Microsoft Office PowerPoint</Application>
  <PresentationFormat>Widescreen</PresentationFormat>
  <Paragraphs>133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.VnArial</vt:lpstr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Checking words: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Homework - Learn by heart all the new words. - Prepare  lesson 2 ( A closer look 1).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Thịnh Phạm Trường</cp:lastModifiedBy>
  <cp:revision>74</cp:revision>
  <dcterms:created xsi:type="dcterms:W3CDTF">2020-12-09T02:04:09Z</dcterms:created>
  <dcterms:modified xsi:type="dcterms:W3CDTF">2024-09-09T03:40:17Z</dcterms:modified>
</cp:coreProperties>
</file>