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5" r:id="rId2"/>
    <p:sldId id="357" r:id="rId3"/>
    <p:sldId id="334" r:id="rId4"/>
    <p:sldId id="392" r:id="rId5"/>
    <p:sldId id="405" r:id="rId6"/>
    <p:sldId id="406" r:id="rId7"/>
    <p:sldId id="407" r:id="rId8"/>
    <p:sldId id="408" r:id="rId9"/>
    <p:sldId id="409" r:id="rId10"/>
    <p:sldId id="412" r:id="rId11"/>
    <p:sldId id="411" r:id="rId12"/>
    <p:sldId id="413" r:id="rId13"/>
    <p:sldId id="414" r:id="rId14"/>
    <p:sldId id="415" r:id="rId15"/>
    <p:sldId id="416" r:id="rId16"/>
    <p:sldId id="417" r:id="rId17"/>
    <p:sldId id="418" r:id="rId18"/>
    <p:sldId id="419" r:id="rId19"/>
    <p:sldId id="420" r:id="rId20"/>
    <p:sldId id="410" r:id="rId21"/>
    <p:sldId id="421" r:id="rId22"/>
    <p:sldId id="4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66" d="100"/>
          <a:sy n="66" d="100"/>
        </p:scale>
        <p:origin x="-7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14/9/2024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Th&#237;%20Nghi&#7879;m%20X&#225;c%20&#272;&#7883;nh%20Th&#224;nh%20Ph&#7847;n%20Nguy&#234;n%20T&#7889;%20Trong%20B&#244;ng.mp4"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1323439"/>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7: </a:t>
            </a:r>
            <a:r>
              <a:rPr lang="en-US" sz="4000" b="1" dirty="0" err="1" smtClean="0">
                <a:solidFill>
                  <a:srgbClr val="0000FF"/>
                </a:solidFill>
                <a:latin typeface="Times New Roman" pitchFamily="18" charset="0"/>
                <a:cs typeface="Times New Roman" pitchFamily="18" charset="0"/>
              </a:rPr>
              <a:t>GIỚI</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THIỆU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VỀ</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CHẤT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HỮU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CƠ</a:t>
            </a:r>
            <a:r>
              <a:rPr lang="en-US" sz="4000" b="1" dirty="0" smtClean="0">
                <a:solidFill>
                  <a:srgbClr val="0000FF"/>
                </a:solidFill>
                <a:latin typeface="Times New Roman" pitchFamily="18" charset="0"/>
                <a:cs typeface="Times New Roman" pitchFamily="18" charset="0"/>
              </a:rPr>
              <a:t>, HYDROCARBON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NGUỒN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NGUYÊN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LIỆU</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19: </a:t>
            </a:r>
            <a:r>
              <a:rPr lang="en-US" sz="3600" b="1" dirty="0" err="1" smtClean="0">
                <a:solidFill>
                  <a:srgbClr val="0000FF"/>
                </a:solidFill>
                <a:latin typeface="Times New Roman" pitchFamily="18" charset="0"/>
                <a:cs typeface="Times New Roman" pitchFamily="18" charset="0"/>
              </a:rPr>
              <a:t>GIỚI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THIỆU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HỮU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CƠ</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436463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30625" y="4201204"/>
            <a:ext cx="11974287" cy="25869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5783938"/>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IV, hydrogen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 oxygen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1000"/>
                                        <p:tgtEl>
                                          <p:spTgt spid="17"/>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upRigh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42" y="3983335"/>
            <a:ext cx="11016343" cy="584775"/>
          </a:xfrm>
          <a:prstGeom prst="rect">
            <a:avLst/>
          </a:prstGeom>
        </p:spPr>
        <p:txBody>
          <a:bodyPr wrap="square">
            <a:spAutoFit/>
          </a:bodyPr>
          <a:lstStyle/>
          <a:p>
            <a:pPr algn="just"/>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4; </a:t>
            </a: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H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1; </a:t>
            </a: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O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2</a:t>
            </a:r>
            <a:endParaRPr lang="en-US" sz="3200" dirty="0">
              <a:solidFill>
                <a:srgbClr val="FF00FF"/>
              </a:solidFill>
              <a:latin typeface="Times New Roman" pitchFamily="18" charset="0"/>
              <a:cs typeface="Times New Roman" pitchFamily="18" charset="0"/>
            </a:endParaRPr>
          </a:p>
        </p:txBody>
      </p:sp>
      <p:grpSp>
        <p:nvGrpSpPr>
          <p:cNvPr id="7" name="Group 6"/>
          <p:cNvGrpSpPr/>
          <p:nvPr/>
        </p:nvGrpSpPr>
        <p:grpSpPr>
          <a:xfrm>
            <a:off x="1712684" y="0"/>
            <a:ext cx="9681030" cy="3861192"/>
            <a:chOff x="1712684" y="0"/>
            <a:chExt cx="9681030" cy="3861192"/>
          </a:xfrm>
        </p:grpSpPr>
        <p:pic>
          <p:nvPicPr>
            <p:cNvPr id="9218" name="Picture 2"/>
            <p:cNvPicPr>
              <a:picLocks noChangeAspect="1" noChangeArrowheads="1"/>
            </p:cNvPicPr>
            <p:nvPr/>
          </p:nvPicPr>
          <p:blipFill>
            <a:blip r:embed="rId2"/>
            <a:srcRect/>
            <a:stretch>
              <a:fillRect/>
            </a:stretch>
          </p:blipFill>
          <p:spPr bwMode="auto">
            <a:xfrm>
              <a:off x="1712684" y="0"/>
              <a:ext cx="4441371" cy="386119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853176" y="420915"/>
              <a:ext cx="5540538" cy="3272130"/>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12482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18338"/>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IV, hydrogen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 oxygen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II,…</a:t>
            </a:r>
          </a:p>
        </p:txBody>
      </p:sp>
      <p:sp>
        <p:nvSpPr>
          <p:cNvPr id="19" name="TextBox 18"/>
          <p:cNvSpPr txBox="1"/>
          <p:nvPr/>
        </p:nvSpPr>
        <p:spPr>
          <a:xfrm>
            <a:off x="0" y="24456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Mạch</a:t>
            </a:r>
            <a:r>
              <a:rPr lang="en-US" sz="2800" b="1" dirty="0" smtClean="0">
                <a:solidFill>
                  <a:srgbClr val="0000FF"/>
                </a:solidFill>
                <a:latin typeface="Times New Roman" pitchFamily="18" charset="0"/>
                <a:cs typeface="Times New Roman" pitchFamily="18" charset="0"/>
              </a:rPr>
              <a:t> carbon</a:t>
            </a:r>
          </a:p>
        </p:txBody>
      </p:sp>
      <p:sp>
        <p:nvSpPr>
          <p:cNvPr id="20" name="TextBox 19"/>
          <p:cNvSpPr txBox="1"/>
          <p:nvPr/>
        </p:nvSpPr>
        <p:spPr>
          <a:xfrm>
            <a:off x="0" y="2866566"/>
            <a:ext cx="12192000" cy="1384995"/>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14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Trật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71600" y="4615544"/>
            <a:ext cx="9995064" cy="2198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upRight)">
                                      <p:cBhvr>
                                        <p:cTn id="24" dur="1000"/>
                                        <p:tgtEl>
                                          <p:spTgt spid="21"/>
                                        </p:tgtEl>
                                      </p:cBhvr>
                                    </p:animEffect>
                                  </p:childTnLst>
                                </p:cTn>
                              </p:par>
                              <p:par>
                                <p:cTn id="25" presetID="53" presetClass="exit" presetSubtype="0" fill="hold" nodeType="withEffect">
                                  <p:stCondLst>
                                    <p:cond delay="0"/>
                                  </p:stCondLst>
                                  <p:childTnLst>
                                    <p:anim calcmode="lin" valueType="num">
                                      <p:cBhvr>
                                        <p:cTn id="26" dur="1000"/>
                                        <p:tgtEl>
                                          <p:spTgt spid="1026"/>
                                        </p:tgtEl>
                                        <p:attrNameLst>
                                          <p:attrName>ppt_w</p:attrName>
                                        </p:attrNameLst>
                                      </p:cBhvr>
                                      <p:tavLst>
                                        <p:tav tm="0">
                                          <p:val>
                                            <p:strVal val="ppt_w"/>
                                          </p:val>
                                        </p:tav>
                                        <p:tav tm="100000">
                                          <p:val>
                                            <p:fltVal val="0"/>
                                          </p:val>
                                        </p:tav>
                                      </p:tavLst>
                                    </p:anim>
                                    <p:anim calcmode="lin" valueType="num">
                                      <p:cBhvr>
                                        <p:cTn id="27" dur="1000"/>
                                        <p:tgtEl>
                                          <p:spTgt spid="1026"/>
                                        </p:tgtEl>
                                        <p:attrNameLst>
                                          <p:attrName>ppt_h</p:attrName>
                                        </p:attrNameLst>
                                      </p:cBhvr>
                                      <p:tavLst>
                                        <p:tav tm="0">
                                          <p:val>
                                            <p:strVal val="ppt_h"/>
                                          </p:val>
                                        </p:tav>
                                        <p:tav tm="100000">
                                          <p:val>
                                            <p:fltVal val="0"/>
                                          </p:val>
                                        </p:tav>
                                      </p:tavLst>
                                    </p:anim>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2017486" y="4426857"/>
            <a:ext cx="7939314" cy="2431143"/>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393344" y="0"/>
            <a:ext cx="9477829" cy="449639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ppt_w</p:attrName>
                                        </p:attrNameLst>
                                      </p:cBhvr>
                                      <p:tavLst>
                                        <p:tav tm="0">
                                          <p:val>
                                            <p:fltVal val="0"/>
                                          </p:val>
                                        </p:tav>
                                        <p:tav tm="100000">
                                          <p:val>
                                            <p:strVal val="#ppt_w"/>
                                          </p:val>
                                        </p:tav>
                                      </p:tavLst>
                                    </p:anim>
                                    <p:anim calcmode="lin" valueType="num">
                                      <p:cBhvr>
                                        <p:cTn id="15" dur="1000" fill="hold"/>
                                        <p:tgtEl>
                                          <p:spTgt spid="9220"/>
                                        </p:tgtEl>
                                        <p:attrNameLst>
                                          <p:attrName>ppt_h</p:attrName>
                                        </p:attrNameLst>
                                      </p:cBhvr>
                                      <p:tavLst>
                                        <p:tav tm="0">
                                          <p:val>
                                            <p:fltVal val="0"/>
                                          </p:val>
                                        </p:tav>
                                        <p:tav tm="100000">
                                          <p:val>
                                            <p:strVal val="#ppt_h"/>
                                          </p:val>
                                        </p:tav>
                                      </p:tavLst>
                                    </p:anim>
                                    <p:anim calcmode="lin" valueType="num">
                                      <p:cBhvr>
                                        <p:cTn id="16" dur="1000" fill="hold"/>
                                        <p:tgtEl>
                                          <p:spTgt spid="9220"/>
                                        </p:tgtEl>
                                        <p:attrNameLst>
                                          <p:attrName>style.rotation</p:attrName>
                                        </p:attrNameLst>
                                      </p:cBhvr>
                                      <p:tavLst>
                                        <p:tav tm="0">
                                          <p:val>
                                            <p:fltVal val="360"/>
                                          </p:val>
                                        </p:tav>
                                        <p:tav tm="100000">
                                          <p:val>
                                            <p:fltVal val="0"/>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252686" y="0"/>
            <a:ext cx="7939314" cy="243114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8359745" y="2291220"/>
            <a:ext cx="3585482" cy="225538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698286" y="2441354"/>
            <a:ext cx="3284538" cy="1964121"/>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234510" y="4405994"/>
            <a:ext cx="4097624" cy="1182007"/>
          </a:xfrm>
          <a:prstGeom prst="rect">
            <a:avLst/>
          </a:prstGeom>
          <a:noFill/>
          <a:ln w="9525">
            <a:noFill/>
            <a:miter lim="800000"/>
            <a:headEnd/>
            <a:tailEnd/>
          </a:ln>
          <a:effectLst/>
        </p:spPr>
      </p:pic>
      <p:pic>
        <p:nvPicPr>
          <p:cNvPr id="11271" name="Picture 7"/>
          <p:cNvPicPr>
            <a:picLocks noChangeAspect="1" noChangeArrowheads="1"/>
          </p:cNvPicPr>
          <p:nvPr/>
        </p:nvPicPr>
        <p:blipFill>
          <a:blip r:embed="rId6"/>
          <a:srcRect/>
          <a:stretch>
            <a:fillRect/>
          </a:stretch>
        </p:blipFill>
        <p:spPr bwMode="auto">
          <a:xfrm>
            <a:off x="2099066" y="5631542"/>
            <a:ext cx="10034870" cy="1151228"/>
          </a:xfrm>
          <a:prstGeom prst="rect">
            <a:avLst/>
          </a:prstGeom>
          <a:noFill/>
          <a:ln w="9525">
            <a:solidFill>
              <a:srgbClr val="FF0000"/>
            </a:solidFill>
            <a:miter lim="800000"/>
            <a:headEnd/>
            <a:tailEnd/>
          </a:ln>
          <a:effectLst/>
        </p:spPr>
      </p:pic>
      <p:pic>
        <p:nvPicPr>
          <p:cNvPr id="11272" name="Picture 8"/>
          <p:cNvPicPr>
            <a:picLocks noChangeAspect="1" noChangeArrowheads="1"/>
          </p:cNvPicPr>
          <p:nvPr/>
        </p:nvPicPr>
        <p:blipFill>
          <a:blip r:embed="rId7"/>
          <a:srcRect/>
          <a:stretch>
            <a:fillRect/>
          </a:stretch>
        </p:blipFill>
        <p:spPr bwMode="auto">
          <a:xfrm>
            <a:off x="-1" y="-1"/>
            <a:ext cx="3831771" cy="3445079"/>
          </a:xfrm>
          <a:prstGeom prst="rect">
            <a:avLst/>
          </a:prstGeom>
          <a:noFill/>
          <a:ln w="9525">
            <a:noFill/>
            <a:miter lim="800000"/>
            <a:headEnd/>
            <a:tailEnd/>
          </a:ln>
          <a:effectLst/>
        </p:spPr>
      </p:pic>
      <p:sp>
        <p:nvSpPr>
          <p:cNvPr id="11" name="Rectangle 10"/>
          <p:cNvSpPr/>
          <p:nvPr/>
        </p:nvSpPr>
        <p:spPr>
          <a:xfrm>
            <a:off x="0" y="3278779"/>
            <a:ext cx="4702629"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ethylic alcohol: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O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0" y="5463792"/>
            <a:ext cx="4630057"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dimethyl</a:t>
            </a:r>
            <a:r>
              <a:rPr lang="en-US" sz="2800" dirty="0" smtClean="0">
                <a:solidFill>
                  <a:srgbClr val="FF00FF"/>
                </a:solidFill>
                <a:latin typeface="Times New Roman" pitchFamily="18" charset="0"/>
                <a:cs typeface="Times New Roman" pitchFamily="18" charset="0"/>
              </a:rPr>
              <a:t> ether: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O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a:t>
            </a:r>
            <a:endParaRPr lang="en-US" sz="2800" dirty="0">
              <a:solidFill>
                <a:srgbClr val="FF00FF"/>
              </a:solidFill>
              <a:latin typeface="Times New Roman" pitchFamily="18" charset="0"/>
              <a:cs typeface="Times New Roman" pitchFamily="18" charset="0"/>
            </a:endParaRPr>
          </a:p>
        </p:txBody>
      </p:sp>
      <p:pic>
        <p:nvPicPr>
          <p:cNvPr id="11273" name="Picture 9"/>
          <p:cNvPicPr>
            <a:picLocks noChangeAspect="1" noChangeArrowheads="1"/>
          </p:cNvPicPr>
          <p:nvPr/>
        </p:nvPicPr>
        <p:blipFill>
          <a:blip r:embed="rId8"/>
          <a:srcRect/>
          <a:stretch>
            <a:fillRect/>
          </a:stretch>
        </p:blipFill>
        <p:spPr bwMode="auto">
          <a:xfrm>
            <a:off x="8153463" y="4368800"/>
            <a:ext cx="4038538" cy="9434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ppt_w</p:attrName>
                                        </p:attrNameLst>
                                      </p:cBhvr>
                                      <p:tavLst>
                                        <p:tav tm="0">
                                          <p:val>
                                            <p:fltVal val="0"/>
                                          </p:val>
                                        </p:tav>
                                        <p:tav tm="100000">
                                          <p:val>
                                            <p:strVal val="#ppt_w"/>
                                          </p:val>
                                        </p:tav>
                                      </p:tavLst>
                                    </p:anim>
                                    <p:anim calcmode="lin" valueType="num">
                                      <p:cBhvr>
                                        <p:cTn id="15" dur="1000" fill="hold"/>
                                        <p:tgtEl>
                                          <p:spTgt spid="11267"/>
                                        </p:tgtEl>
                                        <p:attrNameLst>
                                          <p:attrName>ppt_h</p:attrName>
                                        </p:attrNameLst>
                                      </p:cBhvr>
                                      <p:tavLst>
                                        <p:tav tm="0">
                                          <p:val>
                                            <p:fltVal val="0"/>
                                          </p:val>
                                        </p:tav>
                                        <p:tav tm="100000">
                                          <p:val>
                                            <p:strVal val="#ppt_h"/>
                                          </p:val>
                                        </p:tav>
                                      </p:tavLst>
                                    </p:anim>
                                    <p:animEffect transition="in" filter="fade">
                                      <p:cBhvr>
                                        <p:cTn id="16" dur="10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1000" fill="hold"/>
                                        <p:tgtEl>
                                          <p:spTgt spid="11269"/>
                                        </p:tgtEl>
                                        <p:attrNameLst>
                                          <p:attrName>ppt_w</p:attrName>
                                        </p:attrNameLst>
                                      </p:cBhvr>
                                      <p:tavLst>
                                        <p:tav tm="0">
                                          <p:val>
                                            <p:fltVal val="0"/>
                                          </p:val>
                                        </p:tav>
                                        <p:tav tm="100000">
                                          <p:val>
                                            <p:strVal val="#ppt_w"/>
                                          </p:val>
                                        </p:tav>
                                      </p:tavLst>
                                    </p:anim>
                                    <p:anim calcmode="lin" valueType="num">
                                      <p:cBhvr>
                                        <p:cTn id="22" dur="1000" fill="hold"/>
                                        <p:tgtEl>
                                          <p:spTgt spid="11269"/>
                                        </p:tgtEl>
                                        <p:attrNameLst>
                                          <p:attrName>ppt_h</p:attrName>
                                        </p:attrNameLst>
                                      </p:cBhvr>
                                      <p:tavLst>
                                        <p:tav tm="0">
                                          <p:val>
                                            <p:fltVal val="0"/>
                                          </p:val>
                                        </p:tav>
                                        <p:tav tm="100000">
                                          <p:val>
                                            <p:strVal val="#ppt_h"/>
                                          </p:val>
                                        </p:tav>
                                      </p:tavLst>
                                    </p:anim>
                                    <p:animEffect transition="in" filter="fade">
                                      <p:cBhvr>
                                        <p:cTn id="23" dur="1000"/>
                                        <p:tgtEl>
                                          <p:spTgt spid="1126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wheel(4)">
                                      <p:cBhvr>
                                        <p:cTn id="28" dur="1000"/>
                                        <p:tgtEl>
                                          <p:spTgt spid="1127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1000" fill="hold"/>
                                        <p:tgtEl>
                                          <p:spTgt spid="11272"/>
                                        </p:tgtEl>
                                        <p:attrNameLst>
                                          <p:attrName>ppt_w</p:attrName>
                                        </p:attrNameLst>
                                      </p:cBhvr>
                                      <p:tavLst>
                                        <p:tav tm="0">
                                          <p:val>
                                            <p:fltVal val="0"/>
                                          </p:val>
                                        </p:tav>
                                        <p:tav tm="100000">
                                          <p:val>
                                            <p:strVal val="#ppt_w"/>
                                          </p:val>
                                        </p:tav>
                                      </p:tavLst>
                                    </p:anim>
                                    <p:anim calcmode="lin" valueType="num">
                                      <p:cBhvr>
                                        <p:cTn id="34" dur="1000" fill="hold"/>
                                        <p:tgtEl>
                                          <p:spTgt spid="11272"/>
                                        </p:tgtEl>
                                        <p:attrNameLst>
                                          <p:attrName>ppt_h</p:attrName>
                                        </p:attrNameLst>
                                      </p:cBhvr>
                                      <p:tavLst>
                                        <p:tav tm="0">
                                          <p:val>
                                            <p:fltVal val="0"/>
                                          </p:val>
                                        </p:tav>
                                        <p:tav tm="100000">
                                          <p:val>
                                            <p:strVal val="#ppt_h"/>
                                          </p:val>
                                        </p:tav>
                                      </p:tavLst>
                                    </p:anim>
                                    <p:animEffect transition="in" filter="fade">
                                      <p:cBhvr>
                                        <p:cTn id="35" dur="1000"/>
                                        <p:tgtEl>
                                          <p:spTgt spid="11272"/>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36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36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11271"/>
                                        </p:tgtEl>
                                        <p:attrNameLst>
                                          <p:attrName>style.visibility</p:attrName>
                                        </p:attrNameLst>
                                      </p:cBhvr>
                                      <p:to>
                                        <p:strVal val="visible"/>
                                      </p:to>
                                    </p:set>
                                    <p:anim calcmode="lin" valueType="num">
                                      <p:cBhvr>
                                        <p:cTn id="56" dur="1000" fill="hold"/>
                                        <p:tgtEl>
                                          <p:spTgt spid="11271"/>
                                        </p:tgtEl>
                                        <p:attrNameLst>
                                          <p:attrName>ppt_w</p:attrName>
                                        </p:attrNameLst>
                                      </p:cBhvr>
                                      <p:tavLst>
                                        <p:tav tm="0">
                                          <p:val>
                                            <p:fltVal val="0"/>
                                          </p:val>
                                        </p:tav>
                                        <p:tav tm="100000">
                                          <p:val>
                                            <p:strVal val="#ppt_w"/>
                                          </p:val>
                                        </p:tav>
                                      </p:tavLst>
                                    </p:anim>
                                    <p:anim calcmode="lin" valueType="num">
                                      <p:cBhvr>
                                        <p:cTn id="57" dur="1000" fill="hold"/>
                                        <p:tgtEl>
                                          <p:spTgt spid="11271"/>
                                        </p:tgtEl>
                                        <p:attrNameLst>
                                          <p:attrName>ppt_h</p:attrName>
                                        </p:attrNameLst>
                                      </p:cBhvr>
                                      <p:tavLst>
                                        <p:tav tm="0">
                                          <p:val>
                                            <p:fltVal val="0"/>
                                          </p:val>
                                        </p:tav>
                                        <p:tav tm="100000">
                                          <p:val>
                                            <p:strVal val="#ppt_h"/>
                                          </p:val>
                                        </p:tav>
                                      </p:tavLst>
                                    </p:anim>
                                    <p:anim calcmode="lin" valueType="num">
                                      <p:cBhvr>
                                        <p:cTn id="58" dur="1000" fill="hold"/>
                                        <p:tgtEl>
                                          <p:spTgt spid="11271"/>
                                        </p:tgtEl>
                                        <p:attrNameLst>
                                          <p:attrName>style.rotation</p:attrName>
                                        </p:attrNameLst>
                                      </p:cBhvr>
                                      <p:tavLst>
                                        <p:tav tm="0">
                                          <p:val>
                                            <p:fltVal val="90"/>
                                          </p:val>
                                        </p:tav>
                                        <p:tav tm="100000">
                                          <p:val>
                                            <p:fltVal val="0"/>
                                          </p:val>
                                        </p:tav>
                                      </p:tavLst>
                                    </p:anim>
                                    <p:animEffect transition="in" filter="fade">
                                      <p:cBhvr>
                                        <p:cTn id="59" dur="1000"/>
                                        <p:tgtEl>
                                          <p:spTgt spid="11271"/>
                                        </p:tgtEl>
                                      </p:cBhvr>
                                    </p:animEffect>
                                  </p:childTnLst>
                                </p:cTn>
                              </p:par>
                              <p:par>
                                <p:cTn id="60" presetID="53" presetClass="exit" presetSubtype="0" fill="hold" grpId="1" nodeType="with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11"/>
                                        </p:tgtEl>
                                        <p:attrNameLst>
                                          <p:attrName>ppt_w</p:attrName>
                                        </p:attrNameLst>
                                      </p:cBhvr>
                                      <p:tavLst>
                                        <p:tav tm="0">
                                          <p:val>
                                            <p:strVal val="ppt_w"/>
                                          </p:val>
                                        </p:tav>
                                        <p:tav tm="100000">
                                          <p:val>
                                            <p:fltVal val="0"/>
                                          </p:val>
                                        </p:tav>
                                      </p:tavLst>
                                    </p:anim>
                                    <p:anim calcmode="lin" valueType="num">
                                      <p:cBhvr>
                                        <p:cTn id="67" dur="500"/>
                                        <p:tgtEl>
                                          <p:spTgt spid="11"/>
                                        </p:tgtEl>
                                        <p:attrNameLst>
                                          <p:attrName>ppt_h</p:attrName>
                                        </p:attrNameLst>
                                      </p:cBhvr>
                                      <p:tavLst>
                                        <p:tav tm="0">
                                          <p:val>
                                            <p:strVal val="ppt_h"/>
                                          </p:val>
                                        </p:tav>
                                        <p:tav tm="100000">
                                          <p:val>
                                            <p:fltVal val="0"/>
                                          </p:val>
                                        </p:tav>
                                      </p:tavLst>
                                    </p:anim>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11272"/>
                                        </p:tgtEl>
                                        <p:attrNameLst>
                                          <p:attrName>ppt_w</p:attrName>
                                        </p:attrNameLst>
                                      </p:cBhvr>
                                      <p:tavLst>
                                        <p:tav tm="0">
                                          <p:val>
                                            <p:strVal val="ppt_w"/>
                                          </p:val>
                                        </p:tav>
                                        <p:tav tm="100000">
                                          <p:val>
                                            <p:fltVal val="0"/>
                                          </p:val>
                                        </p:tav>
                                      </p:tavLst>
                                    </p:anim>
                                    <p:anim calcmode="lin" valueType="num">
                                      <p:cBhvr>
                                        <p:cTn id="72" dur="500"/>
                                        <p:tgtEl>
                                          <p:spTgt spid="11272"/>
                                        </p:tgtEl>
                                        <p:attrNameLst>
                                          <p:attrName>ppt_h</p:attrName>
                                        </p:attrNameLst>
                                      </p:cBhvr>
                                      <p:tavLst>
                                        <p:tav tm="0">
                                          <p:val>
                                            <p:strVal val="ppt_h"/>
                                          </p:val>
                                        </p:tav>
                                        <p:tav tm="100000">
                                          <p:val>
                                            <p:fltVal val="0"/>
                                          </p:val>
                                        </p:tav>
                                      </p:tavLst>
                                    </p:anim>
                                    <p:animEffect transition="out" filter="fade">
                                      <p:cBhvr>
                                        <p:cTn id="73" dur="500"/>
                                        <p:tgtEl>
                                          <p:spTgt spid="11272"/>
                                        </p:tgtEl>
                                      </p:cBhvr>
                                    </p:animEffect>
                                    <p:set>
                                      <p:cBhvr>
                                        <p:cTn id="74" dur="1" fill="hold">
                                          <p:stCondLst>
                                            <p:cond delay="499"/>
                                          </p:stCondLst>
                                        </p:cTn>
                                        <p:tgtEl>
                                          <p:spTgt spid="11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12554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Trật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1683651"/>
            <a:ext cx="12192000" cy="1384995"/>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953652"/>
            <a:ext cx="12192000" cy="492443"/>
          </a:xfrm>
          <a:prstGeom prst="rect">
            <a:avLst/>
          </a:prstGeom>
          <a:noFill/>
        </p:spPr>
        <p:txBody>
          <a:bodyPr wrap="square" rtlCol="0">
            <a:spAutoFit/>
          </a:bodyPr>
          <a:lstStyle/>
          <a:p>
            <a:pPr algn="just"/>
            <a:r>
              <a:rPr lang="en-US" sz="2600" b="1" dirty="0" smtClean="0">
                <a:solidFill>
                  <a:srgbClr val="0000FF"/>
                </a:solidFill>
                <a:latin typeface="Times New Roman" pitchFamily="18" charset="0"/>
                <a:cs typeface="Times New Roman" pitchFamily="18" charset="0"/>
              </a:rPr>
              <a:t>III. </a:t>
            </a:r>
            <a:r>
              <a:rPr lang="en-US" sz="2600" b="1" dirty="0" err="1" smtClean="0">
                <a:solidFill>
                  <a:srgbClr val="0000FF"/>
                </a:solidFill>
                <a:latin typeface="Times New Roman" pitchFamily="18" charset="0"/>
                <a:cs typeface="Times New Roman" pitchFamily="18" charset="0"/>
              </a:rPr>
              <a:t>CÔNG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THỨC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PHÂN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CÔNG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THỨC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CẤU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TẠO</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HỢP</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HỮU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CƠ</a:t>
            </a:r>
            <a:endParaRPr lang="en-US" sz="26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338182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8027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endParaRPr lang="en-US" sz="2800"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466633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methane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acetic acid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08725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4936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up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up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upRight)">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58779" y="-1"/>
            <a:ext cx="7494150" cy="68580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
            <a:ext cx="4847771" cy="6869487"/>
          </a:xfrm>
          <a:prstGeom prst="rect">
            <a:avLst/>
          </a:prstGeom>
          <a:noFill/>
          <a:ln w="9525">
            <a:noFill/>
            <a:miter lim="800000"/>
            <a:headEnd/>
            <a:tailEnd/>
          </a:ln>
          <a:effectLst/>
        </p:spPr>
      </p:pic>
      <p:sp>
        <p:nvSpPr>
          <p:cNvPr id="4" name="Rectangle 3"/>
          <p:cNvSpPr/>
          <p:nvPr/>
        </p:nvSpPr>
        <p:spPr>
          <a:xfrm>
            <a:off x="5007428" y="2901408"/>
            <a:ext cx="6096000" cy="1384995"/>
          </a:xfrm>
          <a:prstGeom prst="rect">
            <a:avLst/>
          </a:prstGeom>
        </p:spPr>
        <p:txBody>
          <a:bodyPr>
            <a:spAutoFit/>
          </a:bodyPr>
          <a:lstStyle/>
          <a:p>
            <a:pPr algn="just"/>
            <a:r>
              <a:rPr lang="vi-VN" sz="2800" dirty="0" smtClean="0">
                <a:solidFill>
                  <a:srgbClr val="FF00FF"/>
                </a:solidFill>
                <a:latin typeface="Times New Roman" pitchFamily="18" charset="0"/>
                <a:cs typeface="Times New Roman" pitchFamily="18" charset="0"/>
              </a:rPr>
              <a:t>(b) đúng, vì một công thức phân tử có ít nhất 1 công thức cấu tạo để biểu diễn các liên kết trong phân tử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0"/>
            <a:ext cx="5123543" cy="6886042"/>
          </a:xfrm>
          <a:prstGeom prst="rect">
            <a:avLst/>
          </a:prstGeom>
          <a:noFill/>
          <a:ln w="9525">
            <a:noFill/>
            <a:miter lim="800000"/>
            <a:headEnd/>
            <a:tailEnd/>
          </a:ln>
          <a:effectLst/>
        </p:spPr>
      </p:pic>
      <p:pic>
        <p:nvPicPr>
          <p:cNvPr id="14338" name="Picture 2" descr="C:\Users\AsuS\Desktop\Capture.PNG"/>
          <p:cNvPicPr>
            <a:picLocks noChangeAspect="1" noChangeArrowheads="1"/>
          </p:cNvPicPr>
          <p:nvPr/>
        </p:nvPicPr>
        <p:blipFill>
          <a:blip r:embed="rId3"/>
          <a:srcRect/>
          <a:stretch>
            <a:fillRect/>
          </a:stretch>
        </p:blipFill>
        <p:spPr bwMode="auto">
          <a:xfrm>
            <a:off x="5705474" y="1998435"/>
            <a:ext cx="3220811" cy="3299367"/>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 calcmode="lin" valueType="num">
                                      <p:cBhvr>
                                        <p:cTn id="9" dur="1000" fill="hold"/>
                                        <p:tgtEl>
                                          <p:spTgt spid="13315"/>
                                        </p:tgtEl>
                                        <p:attrNameLst>
                                          <p:attrName>style.rotation</p:attrName>
                                        </p:attrNameLst>
                                      </p:cBhvr>
                                      <p:tavLst>
                                        <p:tav tm="0">
                                          <p:val>
                                            <p:fltVal val="90"/>
                                          </p:val>
                                        </p:tav>
                                        <p:tav tm="100000">
                                          <p:val>
                                            <p:fltVal val="0"/>
                                          </p:val>
                                        </p:tav>
                                      </p:tavLst>
                                    </p:anim>
                                    <p:animEffect transition="in" filter="fade">
                                      <p:cBhvr>
                                        <p:cTn id="10" dur="10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1000" fill="hold"/>
                                        <p:tgtEl>
                                          <p:spTgt spid="14338"/>
                                        </p:tgtEl>
                                        <p:attrNameLst>
                                          <p:attrName>ppt_w</p:attrName>
                                        </p:attrNameLst>
                                      </p:cBhvr>
                                      <p:tavLst>
                                        <p:tav tm="0">
                                          <p:val>
                                            <p:fltVal val="0"/>
                                          </p:val>
                                        </p:tav>
                                        <p:tav tm="100000">
                                          <p:val>
                                            <p:strVal val="#ppt_w"/>
                                          </p:val>
                                        </p:tav>
                                      </p:tavLst>
                                    </p:anim>
                                    <p:anim calcmode="lin" valueType="num">
                                      <p:cBhvr>
                                        <p:cTn id="16" dur="1000" fill="hold"/>
                                        <p:tgtEl>
                                          <p:spTgt spid="14338"/>
                                        </p:tgtEl>
                                        <p:attrNameLst>
                                          <p:attrName>ppt_h</p:attrName>
                                        </p:attrNameLst>
                                      </p:cBhvr>
                                      <p:tavLst>
                                        <p:tav tm="0">
                                          <p:val>
                                            <p:fltVal val="0"/>
                                          </p:val>
                                        </p:tav>
                                        <p:tav tm="100000">
                                          <p:val>
                                            <p:strVal val="#ppt_h"/>
                                          </p:val>
                                        </p:tav>
                                      </p:tavLst>
                                    </p:anim>
                                    <p:anim calcmode="lin" valueType="num">
                                      <p:cBhvr>
                                        <p:cTn id="17" dur="1000" fill="hold"/>
                                        <p:tgtEl>
                                          <p:spTgt spid="14338"/>
                                        </p:tgtEl>
                                        <p:attrNameLst>
                                          <p:attrName>style.rotation</p:attrName>
                                        </p:attrNameLst>
                                      </p:cBhvr>
                                      <p:tavLst>
                                        <p:tav tm="0">
                                          <p:val>
                                            <p:fltVal val="360"/>
                                          </p:val>
                                        </p:tav>
                                        <p:tav tm="100000">
                                          <p:val>
                                            <p:fltVal val="0"/>
                                          </p:val>
                                        </p:tav>
                                      </p:tavLst>
                                    </p:anim>
                                    <p:animEffect transition="in" filter="fade">
                                      <p:cBhvr>
                                        <p:cTn id="18"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549160"/>
            <a:ext cx="12168355" cy="3719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1"/>
            <a:ext cx="4670535" cy="6858001"/>
          </a:xfrm>
          <a:prstGeom prst="rect">
            <a:avLst/>
          </a:prstGeom>
          <a:noFill/>
          <a:ln w="9525">
            <a:noFill/>
            <a:miter lim="800000"/>
            <a:headEnd/>
            <a:tailEnd/>
          </a:ln>
          <a:effectLst/>
        </p:spPr>
      </p:pic>
      <p:sp>
        <p:nvSpPr>
          <p:cNvPr id="5" name="Rectangle 4"/>
          <p:cNvSpPr/>
          <p:nvPr/>
        </p:nvSpPr>
        <p:spPr>
          <a:xfrm>
            <a:off x="4557485" y="2429079"/>
            <a:ext cx="7300686"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Vì trong bánh mì có các thành phần của hợp chất hữu cơ như đường, bột mì nên khi đun nóng ở nhiệt độ cao bánh mì có thể chuyển sang màu đen do hợp chất hữu cơ bị đốt cháy.</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1:</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thành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phần</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nguyên</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tố</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lang="en-US" sz="3200" dirty="0" smtClean="0">
                <a:solidFill>
                  <a:srgbClr val="FF0000"/>
                </a:solidFill>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d.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5</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COOH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sánh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Carbon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vô</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CaCO</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COCl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hữu</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algn="just" eaLnBrk="0" fontAlgn="base" hangingPunct="0">
              <a:spcBef>
                <a:spcPct val="0"/>
              </a:spcBef>
              <a:spcAft>
                <a:spcPct val="0"/>
              </a:spcAft>
              <a:tabLst>
                <a:tab pos="457200" algn="l"/>
              </a:tabLst>
            </a:pP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3:</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6</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4</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8</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4</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10</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7</a:t>
            </a:r>
            <a:r>
              <a:rPr lang="en-US" sz="3200" dirty="0" err="1" smtClean="0">
                <a:solidFill>
                  <a:srgbClr val="FF0000"/>
                </a:solidFill>
                <a:latin typeface="Times New Roman" pitchFamily="18" charset="0"/>
                <a:cs typeface="Times New Roman" pitchFamily="18" charset="0"/>
              </a:rPr>
              <a:t>Cl</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8</a:t>
            </a:r>
            <a:r>
              <a:rPr lang="en-US" sz="3200" dirty="0" err="1" smtClean="0">
                <a:solidFill>
                  <a:srgbClr val="FF0000"/>
                </a:solidFill>
                <a:latin typeface="Times New Roman" pitchFamily="18" charset="0"/>
                <a:cs typeface="Times New Roman" pitchFamily="18" charset="0"/>
              </a:rPr>
              <a:t>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5</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12</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5</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10</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6</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12</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7</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16</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a:t>
            </a:r>
            <a:r>
              <a:rPr lang="en-US" sz="3200" b="1" smtClean="0">
                <a:solidFill>
                  <a:srgbClr val="FF0000"/>
                </a:solidFill>
                <a:latin typeface="Times New Roman" pitchFamily="18" charset="0"/>
                <a:cs typeface="Times New Roman" pitchFamily="18" charset="0"/>
              </a:rPr>
              <a:t>:</a:t>
            </a:r>
            <a:r>
              <a:rPr lang="en-US" sz="3200" smtClean="0">
                <a:solidFill>
                  <a:srgbClr val="FF0000"/>
                </a:solidFill>
                <a:latin typeface="Times New Roman" pitchFamily="18" charset="0"/>
                <a:cs typeface="Times New Roman" pitchFamily="18" charset="0"/>
              </a:rPr>
              <a:t> 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75%C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25%H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16 </a:t>
            </a:r>
            <a:r>
              <a:rPr lang="en-US" sz="3200" dirty="0" err="1" smtClean="0">
                <a:solidFill>
                  <a:srgbClr val="FF0000"/>
                </a:solidFill>
                <a:latin typeface="Times New Roman" pitchFamily="18" charset="0"/>
                <a:cs typeface="Times New Roman" pitchFamily="18" charset="0"/>
              </a:rPr>
              <a:t>amu</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5:</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60 </a:t>
            </a:r>
            <a:r>
              <a:rPr lang="en-US" sz="3200" dirty="0" err="1" smtClean="0">
                <a:solidFill>
                  <a:srgbClr val="FF0000"/>
                </a:solidFill>
                <a:latin typeface="Times New Roman" pitchFamily="18" charset="0"/>
                <a:cs typeface="Times New Roman" pitchFamily="18" charset="0"/>
              </a:rPr>
              <a:t>amu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trong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C </a:t>
            </a:r>
            <a:r>
              <a:rPr lang="en-US" sz="3200" dirty="0" err="1" smtClean="0">
                <a:solidFill>
                  <a:srgbClr val="FF0000"/>
                </a:solidFill>
                <a:latin typeface="Times New Roman" pitchFamily="18" charset="0"/>
                <a:cs typeface="Times New Roman" pitchFamily="18" charset="0"/>
              </a:rPr>
              <a:t>chiếm</a:t>
            </a:r>
            <a:r>
              <a:rPr lang="en-US" sz="3200" dirty="0" smtClean="0">
                <a:solidFill>
                  <a:srgbClr val="FF0000"/>
                </a:solidFill>
                <a:latin typeface="Times New Roman" pitchFamily="18" charset="0"/>
                <a:cs typeface="Times New Roman" pitchFamily="18" charset="0"/>
              </a:rPr>
              <a:t> 60%, H </a:t>
            </a:r>
            <a:r>
              <a:rPr lang="en-US" sz="3200" dirty="0" err="1" smtClean="0">
                <a:solidFill>
                  <a:srgbClr val="FF0000"/>
                </a:solidFill>
                <a:latin typeface="Times New Roman" pitchFamily="18" charset="0"/>
                <a:cs typeface="Times New Roman" pitchFamily="18" charset="0"/>
              </a:rPr>
              <a:t>chiếm</a:t>
            </a:r>
            <a:r>
              <a:rPr lang="en-US" sz="3200" dirty="0" smtClean="0">
                <a:solidFill>
                  <a:srgbClr val="FF0000"/>
                </a:solidFill>
                <a:latin typeface="Times New Roman" pitchFamily="18" charset="0"/>
                <a:cs typeface="Times New Roman" pitchFamily="18" charset="0"/>
              </a:rPr>
              <a:t> 13,33% </a:t>
            </a:r>
            <a:r>
              <a:rPr lang="en-US" sz="3200" dirty="0" err="1" smtClean="0">
                <a:solidFill>
                  <a:srgbClr val="FF0000"/>
                </a:solidFill>
                <a:latin typeface="Times New Roman" pitchFamily="18" charset="0"/>
                <a:cs typeface="Times New Roman" pitchFamily="18" charset="0"/>
              </a:rPr>
              <a:t>còn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O. </a:t>
            </a:r>
            <a:r>
              <a:rPr lang="en-US" sz="3200" dirty="0" err="1" smtClean="0">
                <a:solidFill>
                  <a:srgbClr val="FF0000"/>
                </a:solidFill>
                <a:latin typeface="Times New Roman" pitchFamily="18" charset="0"/>
                <a:cs typeface="Times New Roman" pitchFamily="18" charset="0"/>
              </a:rPr>
              <a:t>Tìm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6:</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85,71%C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14,29%H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lít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khí</a:t>
            </a:r>
            <a:r>
              <a:rPr lang="en-US" sz="3200" dirty="0" smtClean="0">
                <a:solidFill>
                  <a:srgbClr val="FF0000"/>
                </a:solidFill>
                <a:latin typeface="Times New Roman" pitchFamily="18" charset="0"/>
                <a:cs typeface="Times New Roman" pitchFamily="18" charset="0"/>
              </a:rPr>
              <a:t> A ở </a:t>
            </a:r>
            <a:r>
              <a:rPr lang="en-US" sz="3200" dirty="0" err="1" smtClean="0">
                <a:solidFill>
                  <a:srgbClr val="FF0000"/>
                </a:solidFill>
                <a:latin typeface="Times New Roman" pitchFamily="18" charset="0"/>
                <a:cs typeface="Times New Roman" pitchFamily="18" charset="0"/>
              </a:rPr>
              <a:t>đktc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nặng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1,25g</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7: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hidrocacbon</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75%C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25%H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 so </a:t>
            </a:r>
            <a:r>
              <a:rPr lang="en-US" sz="3200" dirty="0" err="1" smtClean="0">
                <a:solidFill>
                  <a:srgbClr val="FF0000"/>
                </a:solidFill>
                <a:latin typeface="Times New Roman" pitchFamily="18" charset="0"/>
                <a:cs typeface="Times New Roman" pitchFamily="18" charset="0"/>
              </a:rPr>
              <a:t>với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oxi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0,5?</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8:</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40%C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6,67%H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còn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O.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mol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180 </a:t>
            </a:r>
            <a:r>
              <a:rPr lang="en-US" sz="3200" dirty="0" err="1" smtClean="0">
                <a:solidFill>
                  <a:srgbClr val="FF0000"/>
                </a:solidFill>
                <a:latin typeface="Times New Roman" pitchFamily="18" charset="0"/>
                <a:cs typeface="Times New Roman" pitchFamily="18" charset="0"/>
              </a:rPr>
              <a:t>gam</a:t>
            </a:r>
            <a:r>
              <a:rPr lang="en-US" sz="3200" dirty="0" smtClean="0">
                <a:solidFill>
                  <a:srgbClr val="FF0000"/>
                </a:solidFill>
                <a:latin typeface="Times New Roman" pitchFamily="18" charset="0"/>
                <a:cs typeface="Times New Roman" pitchFamily="18" charset="0"/>
              </a:rPr>
              <a:t>/mol?</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9: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hidrocacbon</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92,31%C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7,69%H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 so </a:t>
            </a:r>
            <a:r>
              <a:rPr lang="en-US" sz="3200" dirty="0" err="1" smtClean="0">
                <a:solidFill>
                  <a:srgbClr val="FF0000"/>
                </a:solidFill>
                <a:latin typeface="Times New Roman" pitchFamily="18" charset="0"/>
                <a:cs typeface="Times New Roman" pitchFamily="18" charset="0"/>
              </a:rPr>
              <a:t>với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file"/>
          </p:cNvPr>
          <p:cNvPicPr>
            <a:picLocks noChangeAspect="1" noChangeArrowheads="1"/>
          </p:cNvPicPr>
          <p:nvPr/>
        </p:nvPicPr>
        <p:blipFill>
          <a:blip r:embed="rId3"/>
          <a:srcRect/>
          <a:stretch>
            <a:fillRect/>
          </a:stretch>
        </p:blipFill>
        <p:spPr bwMode="auto">
          <a:xfrm>
            <a:off x="0" y="0"/>
            <a:ext cx="6140915" cy="2931886"/>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7257143" y="-1"/>
            <a:ext cx="4934857" cy="4130989"/>
          </a:xfrm>
          <a:prstGeom prst="rect">
            <a:avLst/>
          </a:prstGeom>
          <a:noFill/>
          <a:ln w="9525">
            <a:noFill/>
            <a:miter lim="800000"/>
            <a:headEnd/>
            <a:tailEnd/>
          </a:ln>
          <a:effectLst/>
        </p:spPr>
      </p:pic>
      <p:sp>
        <p:nvSpPr>
          <p:cNvPr id="6" name="Rectangle 5"/>
          <p:cNvSpPr/>
          <p:nvPr/>
        </p:nvSpPr>
        <p:spPr>
          <a:xfrm>
            <a:off x="174171" y="3989979"/>
            <a:ext cx="12192000" cy="2062103"/>
          </a:xfrm>
          <a:prstGeom prst="rect">
            <a:avLst/>
          </a:prstGeom>
        </p:spPr>
        <p:txBody>
          <a:bodyPr wrap="square">
            <a:spAutoFit/>
          </a:bodyPr>
          <a:lstStyle/>
          <a:p>
            <a:pPr algn="just"/>
            <a:r>
              <a:rPr lang="en-US" sz="3200" dirty="0" smtClean="0">
                <a:solidFill>
                  <a:srgbClr val="FF00FF"/>
                </a:solidFill>
                <a:latin typeface="+mj-lt"/>
              </a:rPr>
              <a:t>	</a:t>
            </a:r>
            <a:r>
              <a:rPr lang="vi-VN" sz="3200" dirty="0" smtClean="0">
                <a:solidFill>
                  <a:srgbClr val="FF00FF"/>
                </a:solidFill>
                <a:latin typeface="+mj-lt"/>
              </a:rPr>
              <a:t>Vì khi đốt cháy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hợp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mj-lt"/>
              </a:rPr>
              <a:t>hữu cơ sản phẩm thu được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mj-lt"/>
              </a:rPr>
              <a:t>khí CO</a:t>
            </a:r>
            <a:r>
              <a:rPr lang="vi-VN" sz="3200" baseline="-25000" dirty="0" smtClean="0">
                <a:solidFill>
                  <a:srgbClr val="FF00FF"/>
                </a:solidFill>
                <a:latin typeface="+mj-lt"/>
              </a:rPr>
              <a:t>2</a:t>
            </a:r>
            <a:r>
              <a:rPr lang="vi-VN" sz="3200" dirty="0" smtClean="0">
                <a:solidFill>
                  <a:srgbClr val="FF00FF"/>
                </a:solidFill>
                <a:latin typeface="+mj-lt"/>
              </a:rPr>
              <a:t> làm nước vôi trong Ca(OH)</a:t>
            </a:r>
            <a:r>
              <a:rPr lang="vi-VN" sz="3200" baseline="-25000" dirty="0" smtClean="0">
                <a:solidFill>
                  <a:srgbClr val="FF00FF"/>
                </a:solidFill>
                <a:latin typeface="+mj-lt"/>
              </a:rPr>
              <a:t>2</a:t>
            </a:r>
            <a:r>
              <a:rPr lang="vi-VN" sz="3200" dirty="0" smtClean="0">
                <a:solidFill>
                  <a:srgbClr val="FF00FF"/>
                </a:solidFill>
                <a:latin typeface="+mj-lt"/>
              </a:rPr>
              <a:t> bị vẩn đục </a:t>
            </a:r>
            <a:r>
              <a:rPr lang="en-US" sz="3200" dirty="0" smtClean="0">
                <a:solidFill>
                  <a:srgbClr val="FF00FF"/>
                </a:solidFill>
                <a:latin typeface="+mj-lt"/>
              </a:rPr>
              <a:t>(</a:t>
            </a:r>
            <a:r>
              <a:rPr lang="en-US" sz="3200" dirty="0" smtClean="0">
                <a:solidFill>
                  <a:srgbClr val="FF00FF"/>
                </a:solidFill>
                <a:latin typeface="Times New Roman" pitchFamily="18" charset="0"/>
                <a:cs typeface="Times New Roman" pitchFamily="18" charset="0"/>
              </a:rPr>
              <a:t>do</a:t>
            </a:r>
            <a:r>
              <a:rPr lang="vi-VN" sz="3200" dirty="0" smtClean="0">
                <a:solidFill>
                  <a:srgbClr val="FF00FF"/>
                </a:solidFill>
                <a:latin typeface="+mj-lt"/>
              </a:rPr>
              <a:t> tạo ra CaCO</a:t>
            </a:r>
            <a:r>
              <a:rPr lang="vi-VN" sz="3200" baseline="-25000" dirty="0" smtClean="0">
                <a:solidFill>
                  <a:srgbClr val="FF00FF"/>
                </a:solidFill>
                <a:latin typeface="+mj-lt"/>
              </a:rPr>
              <a:t>3</a:t>
            </a:r>
            <a:r>
              <a:rPr lang="en-US" sz="3200" dirty="0" smtClean="0">
                <a:solidFill>
                  <a:srgbClr val="FF00FF"/>
                </a:solidFill>
                <a:latin typeface="+mj-lt"/>
              </a:rPr>
              <a:t> </a:t>
            </a:r>
            <a:r>
              <a:rPr lang="en-US" sz="3200" dirty="0" err="1" smtClean="0">
                <a:solidFill>
                  <a:srgbClr val="FF00FF"/>
                </a:solidFill>
                <a:latin typeface="Times New Roman" pitchFamily="18" charset="0"/>
                <a:cs typeface="Times New Roman" pitchFamily="18" charset="0"/>
              </a:rPr>
              <a:t>màu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trắng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không</a:t>
            </a:r>
            <a:r>
              <a:rPr lang="en-US" sz="3200" dirty="0" smtClean="0">
                <a:solidFill>
                  <a:srgbClr val="FF00FF"/>
                </a:solidFill>
                <a:latin typeface="Times New Roman" pitchFamily="18" charset="0"/>
                <a:cs typeface="Times New Roman" pitchFamily="18" charset="0"/>
              </a:rPr>
              <a:t> tan)</a:t>
            </a:r>
          </a:p>
          <a:p>
            <a:pPr algn="ctr"/>
            <a:r>
              <a:rPr lang="en-US" sz="3200" dirty="0" smtClean="0">
                <a:solidFill>
                  <a:srgbClr val="FF00FF"/>
                </a:solidFill>
                <a:latin typeface="Times New Roman" pitchFamily="18" charset="0"/>
                <a:cs typeface="Times New Roman" pitchFamily="18" charset="0"/>
              </a:rPr>
              <a:t>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 Ca(OH)</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sym typeface="Wingdings 3"/>
              </a:rPr>
              <a:t></a:t>
            </a:r>
            <a:r>
              <a:rPr lang="en-US" sz="3200" dirty="0" err="1" smtClean="0">
                <a:solidFill>
                  <a:srgbClr val="FF00FF"/>
                </a:solidFill>
                <a:latin typeface="Times New Roman" pitchFamily="18" charset="0"/>
                <a:cs typeface="Times New Roman" pitchFamily="18" charset="0"/>
              </a:rPr>
              <a:t>CaCO</a:t>
            </a:r>
            <a:r>
              <a:rPr lang="en-US" sz="3200" baseline="-25000" dirty="0" err="1" smtClean="0">
                <a:solidFill>
                  <a:srgbClr val="FF00FF"/>
                </a:solidFill>
                <a:latin typeface="Times New Roman" pitchFamily="18" charset="0"/>
                <a:cs typeface="Times New Roman" pitchFamily="18" charset="0"/>
              </a:rPr>
              <a:t>3</a:t>
            </a:r>
            <a:r>
              <a:rPr lang="en-US" sz="3200" dirty="0" smtClean="0">
                <a:solidFill>
                  <a:srgbClr val="FF00FF"/>
                </a:solidFill>
                <a:latin typeface="Times New Roman" pitchFamily="18" charset="0"/>
                <a:cs typeface="Times New Roman" pitchFamily="18" charset="0"/>
              </a:rPr>
              <a:t> </a:t>
            </a:r>
            <a:r>
              <a:rPr lang="en-US" sz="3200" baseline="-25000" dirty="0" smtClean="0">
                <a:solidFill>
                  <a:srgbClr val="FF00FF"/>
                </a:solidFill>
                <a:latin typeface="Times New Roman" pitchFamily="18" charset="0"/>
                <a:cs typeface="Times New Roman" pitchFamily="18" charset="0"/>
                <a:sym typeface="Wingdings 3"/>
              </a:rPr>
              <a: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a:t>
            </a:r>
            <a:r>
              <a:rPr lang="en-US" sz="3200" baseline="-25000" dirty="0" err="1" smtClean="0">
                <a:solidFill>
                  <a:srgbClr val="FF00FF"/>
                </a:solidFill>
                <a:latin typeface="Times New Roman" pitchFamily="18" charset="0"/>
                <a:cs typeface="Times New Roman" pitchFamily="18" charset="0"/>
              </a:rPr>
              <a:t>2</a:t>
            </a:r>
            <a:r>
              <a:rPr lang="en-US" sz="3200" dirty="0" err="1" smtClean="0">
                <a:solidFill>
                  <a:srgbClr val="FF00FF"/>
                </a:solidFill>
                <a:latin typeface="Times New Roman" pitchFamily="18" charset="0"/>
                <a:cs typeface="Times New Roman" pitchFamily="18" charset="0"/>
              </a:rPr>
              <a:t>O</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upRight)">
                                      <p:cBhvr>
                                        <p:cTn id="20" dur="1000"/>
                                        <p:tgtEl>
                                          <p:spTgt spid="1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upRight)">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31998" y="60649"/>
            <a:ext cx="8098972" cy="6797351"/>
          </a:xfrm>
          <a:prstGeom prst="rect">
            <a:avLst/>
          </a:prstGeom>
          <a:noFill/>
          <a:ln w="9525">
            <a:noFill/>
            <a:miter lim="800000"/>
            <a:headEnd/>
            <a:tailEnd/>
          </a:ln>
          <a:effectLst/>
        </p:spPr>
      </p:pic>
      <p:cxnSp>
        <p:nvCxnSpPr>
          <p:cNvPr id="8" name="Straight Connector 7"/>
          <p:cNvCxnSpPr/>
          <p:nvPr/>
        </p:nvCxnSpPr>
        <p:spPr>
          <a:xfrm>
            <a:off x="5805714" y="4934857"/>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57549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46799" y="5783942"/>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67705" y="0"/>
            <a:ext cx="6219825" cy="6818982"/>
          </a:xfrm>
          <a:prstGeom prst="rect">
            <a:avLst/>
          </a:prstGeom>
          <a:noFill/>
          <a:ln w="9525">
            <a:noFill/>
            <a:miter lim="800000"/>
            <a:headEnd/>
            <a:tailEnd/>
          </a:ln>
          <a:effectLst/>
        </p:spPr>
      </p:pic>
      <p:cxnSp>
        <p:nvCxnSpPr>
          <p:cNvPr id="8" name="Straight Connector 7"/>
          <p:cNvCxnSpPr/>
          <p:nvPr/>
        </p:nvCxnSpPr>
        <p:spPr>
          <a:xfrm>
            <a:off x="7286171" y="53993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1429" y="6088743"/>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34227" y="6117771"/>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84570" y="6096000"/>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765495" y="475192"/>
            <a:ext cx="3426505" cy="4507063"/>
          </a:xfrm>
          <a:prstGeom prst="rect">
            <a:avLst/>
          </a:prstGeom>
          <a:noFill/>
          <a:ln w="9525">
            <a:noFill/>
            <a:miter lim="800000"/>
            <a:headEnd/>
            <a:tailEnd/>
          </a:ln>
          <a:effectLst/>
        </p:spPr>
      </p:pic>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upRight)">
                                      <p:cBhvr>
                                        <p:cTn id="23" dur="1000"/>
                                        <p:tgtEl>
                                          <p:spTgt spid="16"/>
                                        </p:tgtEl>
                                      </p:cBhvr>
                                    </p:animEffect>
                                  </p:childTnLst>
                                </p:cTn>
                              </p:par>
                              <p:par>
                                <p:cTn id="24" presetID="21" presetClass="exit" presetSubtype="4" fill="hold" nodeType="withEffect">
                                  <p:stCondLst>
                                    <p:cond delay="0"/>
                                  </p:stCondLst>
                                  <p:childTnLst>
                                    <p:animEffect transition="out" filter="wheel(4)">
                                      <p:cBhvr>
                                        <p:cTn id="25" dur="1000"/>
                                        <p:tgtEl>
                                          <p:spTgt spid="5122"/>
                                        </p:tgtEl>
                                      </p:cBhvr>
                                    </p:animEffect>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upRigh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3608171"/>
            <a:ext cx="9303657" cy="134557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0"/>
            <a:ext cx="12192000" cy="4364638"/>
          </a:xfrm>
          <a:prstGeom prst="rect">
            <a:avLst/>
          </a:prstGeom>
          <a:noFill/>
          <a:ln w="9525">
            <a:noFill/>
            <a:miter lim="800000"/>
            <a:headEnd/>
            <a:tailEnd/>
          </a:ln>
          <a:effectLst/>
        </p:spPr>
      </p:pic>
      <p:sp>
        <p:nvSpPr>
          <p:cNvPr id="11" name="Rectangle 10"/>
          <p:cNvSpPr/>
          <p:nvPr/>
        </p:nvSpPr>
        <p:spPr>
          <a:xfrm>
            <a:off x="0" y="4960465"/>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CH</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C sử dụng 4 electron lớp ngoài để tạo ra các cặp electron dùng chung với nguyên tử H =&gt; C có hóa trị IV trong phân tử CH</a:t>
            </a:r>
            <a:r>
              <a:rPr lang="vi-VN" sz="2800" baseline="-25000" dirty="0" smtClean="0">
                <a:solidFill>
                  <a:srgbClr val="FF00FF"/>
                </a:solidFill>
                <a:latin typeface="Times New Roman" pitchFamily="18" charset="0"/>
                <a:cs typeface="Times New Roman" pitchFamily="18" charset="0"/>
              </a:rPr>
              <a:t>4</a:t>
            </a:r>
            <a:endParaRPr lang="en-US" sz="2800" baseline="-25000" dirty="0">
              <a:solidFill>
                <a:srgbClr val="FF00FF"/>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0" y="4207782"/>
            <a:ext cx="9361714" cy="1636028"/>
          </a:xfrm>
          <a:prstGeom prst="rect">
            <a:avLst/>
          </a:prstGeom>
          <a:noFill/>
          <a:ln w="9525">
            <a:noFill/>
            <a:miter lim="800000"/>
            <a:headEnd/>
            <a:tailEnd/>
          </a:ln>
          <a:effectLst/>
        </p:spPr>
      </p:pic>
      <p:sp>
        <p:nvSpPr>
          <p:cNvPr id="12" name="Rectangle 11"/>
          <p:cNvSpPr/>
          <p:nvPr/>
        </p:nvSpPr>
        <p:spPr>
          <a:xfrm>
            <a:off x="0" y="5903893"/>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CH</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OH, C sử dụng 4 electron lớp ngoài để tạo ra các cặp electron dùng chung với nguyên tử H và O =&gt; C có hóa trị IV trong phân tử CH</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OH</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5796330"/>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methane và methylic alcohol, liên kết giữa các nguyên tử là liên kết cộng hóa trị do các nguyên tử sử dụng các cặp electron dùng chung để tạo liên kết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Effect transition="in" filter="fade">
                                      <p:cBhvr>
                                        <p:cTn id="17" dur="1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1000"/>
                                        <p:tgtEl>
                                          <p:spTgt spid="11"/>
                                        </p:tgtEl>
                                        <p:attrNameLst>
                                          <p:attrName>ppt_w</p:attrName>
                                        </p:attrNameLst>
                                      </p:cBhvr>
                                      <p:tavLst>
                                        <p:tav tm="0">
                                          <p:val>
                                            <p:strVal val="ppt_w"/>
                                          </p:val>
                                        </p:tav>
                                        <p:tav tm="100000">
                                          <p:val>
                                            <p:fltVal val="0"/>
                                          </p:val>
                                        </p:tav>
                                      </p:tavLst>
                                    </p:anim>
                                    <p:anim calcmode="lin" valueType="num">
                                      <p:cBhvr>
                                        <p:cTn id="33" dur="1000"/>
                                        <p:tgtEl>
                                          <p:spTgt spid="11"/>
                                        </p:tgtEl>
                                        <p:attrNameLst>
                                          <p:attrName>ppt_h</p:attrName>
                                        </p:attrNameLst>
                                      </p:cBhvr>
                                      <p:tavLst>
                                        <p:tav tm="0">
                                          <p:val>
                                            <p:strVal val="ppt_h"/>
                                          </p:val>
                                        </p:tav>
                                        <p:tav tm="100000">
                                          <p:val>
                                            <p:fltVal val="0"/>
                                          </p:val>
                                        </p:tav>
                                      </p:tavLst>
                                    </p:anim>
                                    <p:set>
                                      <p:cBhvr>
                                        <p:cTn id="34" dur="1" fill="hold">
                                          <p:stCondLst>
                                            <p:cond delay="999"/>
                                          </p:stCondLst>
                                        </p:cTn>
                                        <p:tgtEl>
                                          <p:spTgt spid="11"/>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6147"/>
                                        </p:tgtEl>
                                        <p:attrNameLst>
                                          <p:attrName>ppt_w</p:attrName>
                                        </p:attrNameLst>
                                      </p:cBhvr>
                                      <p:tavLst>
                                        <p:tav tm="0">
                                          <p:val>
                                            <p:strVal val="ppt_w"/>
                                          </p:val>
                                        </p:tav>
                                        <p:tav tm="100000">
                                          <p:val>
                                            <p:fltVal val="0"/>
                                          </p:val>
                                        </p:tav>
                                      </p:tavLst>
                                    </p:anim>
                                    <p:anim calcmode="lin" valueType="num">
                                      <p:cBhvr>
                                        <p:cTn id="37" dur="1000"/>
                                        <p:tgtEl>
                                          <p:spTgt spid="6147"/>
                                        </p:tgtEl>
                                        <p:attrNameLst>
                                          <p:attrName>ppt_h</p:attrName>
                                        </p:attrNameLst>
                                      </p:cBhvr>
                                      <p:tavLst>
                                        <p:tav tm="0">
                                          <p:val>
                                            <p:strVal val="ppt_h"/>
                                          </p:val>
                                        </p:tav>
                                        <p:tav tm="100000">
                                          <p:val>
                                            <p:fltVal val="0"/>
                                          </p:val>
                                        </p:tav>
                                      </p:tavLst>
                                    </p:anim>
                                    <p:animEffect transition="out" filter="fade">
                                      <p:cBhvr>
                                        <p:cTn id="38" dur="1000"/>
                                        <p:tgtEl>
                                          <p:spTgt spid="6147"/>
                                        </p:tgtEl>
                                      </p:cBhvr>
                                    </p:animEffect>
                                    <p:set>
                                      <p:cBhvr>
                                        <p:cTn id="39" dur="1" fill="hold">
                                          <p:stCondLst>
                                            <p:cond delay="999"/>
                                          </p:stCondLst>
                                        </p:cTn>
                                        <p:tgtEl>
                                          <p:spTgt spid="614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1000"/>
                                        <p:tgtEl>
                                          <p:spTgt spid="12"/>
                                        </p:tgtEl>
                                        <p:attrNameLst>
                                          <p:attrName>ppt_w</p:attrName>
                                        </p:attrNameLst>
                                      </p:cBhvr>
                                      <p:tavLst>
                                        <p:tav tm="0">
                                          <p:val>
                                            <p:strVal val="ppt_w"/>
                                          </p:val>
                                        </p:tav>
                                        <p:tav tm="100000">
                                          <p:val>
                                            <p:fltVal val="0"/>
                                          </p:val>
                                        </p:tav>
                                      </p:tavLst>
                                    </p:anim>
                                    <p:anim calcmode="lin" valueType="num">
                                      <p:cBhvr>
                                        <p:cTn id="42" dur="1000"/>
                                        <p:tgtEl>
                                          <p:spTgt spid="12"/>
                                        </p:tgtEl>
                                        <p:attrNameLst>
                                          <p:attrName>ppt_h</p:attrName>
                                        </p:attrNameLst>
                                      </p:cBhvr>
                                      <p:tavLst>
                                        <p:tav tm="0">
                                          <p:val>
                                            <p:strVal val="ppt_h"/>
                                          </p:val>
                                        </p:tav>
                                        <p:tav tm="100000">
                                          <p:val>
                                            <p:fltVal val="0"/>
                                          </p:val>
                                        </p:tav>
                                      </p:tavLst>
                                    </p:anim>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6148"/>
                                        </p:tgtEl>
                                        <p:attrNameLst>
                                          <p:attrName>style.visibility</p:attrName>
                                        </p:attrNameLst>
                                      </p:cBhvr>
                                      <p:to>
                                        <p:strVal val="visible"/>
                                      </p:to>
                                    </p:set>
                                    <p:anim calcmode="lin" valueType="num">
                                      <p:cBhvr>
                                        <p:cTn id="47" dur="1000" fill="hold"/>
                                        <p:tgtEl>
                                          <p:spTgt spid="6148"/>
                                        </p:tgtEl>
                                        <p:attrNameLst>
                                          <p:attrName>ppt_w</p:attrName>
                                        </p:attrNameLst>
                                      </p:cBhvr>
                                      <p:tavLst>
                                        <p:tav tm="0">
                                          <p:val>
                                            <p:fltVal val="0"/>
                                          </p:val>
                                        </p:tav>
                                        <p:tav tm="100000">
                                          <p:val>
                                            <p:strVal val="#ppt_w"/>
                                          </p:val>
                                        </p:tav>
                                      </p:tavLst>
                                    </p:anim>
                                    <p:anim calcmode="lin" valueType="num">
                                      <p:cBhvr>
                                        <p:cTn id="48" dur="1000" fill="hold"/>
                                        <p:tgtEl>
                                          <p:spTgt spid="6148"/>
                                        </p:tgtEl>
                                        <p:attrNameLst>
                                          <p:attrName>ppt_h</p:attrName>
                                        </p:attrNameLst>
                                      </p:cBhvr>
                                      <p:tavLst>
                                        <p:tav tm="0">
                                          <p:val>
                                            <p:fltVal val="0"/>
                                          </p:val>
                                        </p:tav>
                                        <p:tav tm="100000">
                                          <p:val>
                                            <p:strVal val="#ppt_h"/>
                                          </p:val>
                                        </p:tav>
                                      </p:tavLst>
                                    </p:anim>
                                    <p:animEffect transition="in" filter="fade">
                                      <p:cBhvr>
                                        <p:cTn id="49" dur="10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2058</TotalTime>
  <Words>1293</Words>
  <Application>Microsoft Office PowerPoint</Application>
  <PresentationFormat>Custom</PresentationFormat>
  <Paragraphs>80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403</cp:revision>
  <dcterms:created xsi:type="dcterms:W3CDTF">2022-07-11T10:05:56Z</dcterms:created>
  <dcterms:modified xsi:type="dcterms:W3CDTF">2024-09-14T12:59:21Z</dcterms:modified>
</cp:coreProperties>
</file>