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35" r:id="rId2"/>
    <p:sldId id="357" r:id="rId3"/>
    <p:sldId id="334" r:id="rId4"/>
    <p:sldId id="392" r:id="rId5"/>
    <p:sldId id="391" r:id="rId6"/>
    <p:sldId id="360" r:id="rId7"/>
    <p:sldId id="393" r:id="rId8"/>
    <p:sldId id="394" r:id="rId9"/>
    <p:sldId id="395" r:id="rId10"/>
    <p:sldId id="396" r:id="rId11"/>
    <p:sldId id="397" r:id="rId12"/>
    <p:sldId id="398" r:id="rId13"/>
    <p:sldId id="399" r:id="rId14"/>
    <p:sldId id="400" r:id="rId15"/>
    <p:sldId id="401" r:id="rId16"/>
    <p:sldId id="402" r:id="rId17"/>
    <p:sldId id="403" r:id="rId18"/>
    <p:sldId id="404" r:id="rId19"/>
    <p:sldId id="405" r:id="rId20"/>
    <p:sldId id="406" r:id="rId21"/>
    <p:sldId id="407" r:id="rId22"/>
    <p:sldId id="3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FF0000"/>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p:scale>
          <a:sx n="66" d="100"/>
          <a:sy n="66" d="100"/>
        </p:scale>
        <p:origin x="-726" y="-2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14/9/2024</a:t>
            </a:fld>
            <a:endParaRPr lang="en-US"/>
          </a:p>
        </p:txBody>
      </p:sp>
      <p:sp>
        <p:nvSpPr>
          <p:cNvPr id="5" name="Footer Placeholder 4">
            <a:extLst>
              <a:ext uri="{FF2B5EF4-FFF2-40B4-BE49-F238E27FC236}">
                <a16:creationId xmlns=""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14/9/2024</a:t>
            </a:fld>
            <a:endParaRPr lang="en-US"/>
          </a:p>
        </p:txBody>
      </p:sp>
      <p:sp>
        <p:nvSpPr>
          <p:cNvPr id="5" name="Footer Placeholder 4">
            <a:extLst>
              <a:ext uri="{FF2B5EF4-FFF2-40B4-BE49-F238E27FC236}">
                <a16:creationId xmlns=""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14/9/2024</a:t>
            </a:fld>
            <a:endParaRPr lang="en-US"/>
          </a:p>
        </p:txBody>
      </p:sp>
      <p:sp>
        <p:nvSpPr>
          <p:cNvPr id="5" name="Footer Placeholder 4">
            <a:extLst>
              <a:ext uri="{FF2B5EF4-FFF2-40B4-BE49-F238E27FC236}">
                <a16:creationId xmlns=""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14/9/2024</a:t>
            </a:fld>
            <a:endParaRPr lang="en-US"/>
          </a:p>
        </p:txBody>
      </p:sp>
      <p:sp>
        <p:nvSpPr>
          <p:cNvPr id="5" name="Footer Placeholder 4">
            <a:extLst>
              <a:ext uri="{FF2B5EF4-FFF2-40B4-BE49-F238E27FC236}">
                <a16:creationId xmlns=""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14/9/2024</a:t>
            </a:fld>
            <a:endParaRPr lang="en-US"/>
          </a:p>
        </p:txBody>
      </p:sp>
      <p:sp>
        <p:nvSpPr>
          <p:cNvPr id="5" name="Footer Placeholder 4">
            <a:extLst>
              <a:ext uri="{FF2B5EF4-FFF2-40B4-BE49-F238E27FC236}">
                <a16:creationId xmlns=""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14/9/2024</a:t>
            </a:fld>
            <a:endParaRPr lang="en-US"/>
          </a:p>
        </p:txBody>
      </p:sp>
      <p:sp>
        <p:nvSpPr>
          <p:cNvPr id="6" name="Footer Placeholder 5">
            <a:extLst>
              <a:ext uri="{FF2B5EF4-FFF2-40B4-BE49-F238E27FC236}">
                <a16:creationId xmlns=""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14/9/2024</a:t>
            </a:fld>
            <a:endParaRPr lang="en-US"/>
          </a:p>
        </p:txBody>
      </p:sp>
      <p:sp>
        <p:nvSpPr>
          <p:cNvPr id="8" name="Footer Placeholder 7">
            <a:extLst>
              <a:ext uri="{FF2B5EF4-FFF2-40B4-BE49-F238E27FC236}">
                <a16:creationId xmlns=""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14/9/2024</a:t>
            </a:fld>
            <a:endParaRPr lang="en-US"/>
          </a:p>
        </p:txBody>
      </p:sp>
      <p:sp>
        <p:nvSpPr>
          <p:cNvPr id="4" name="Footer Placeholder 3">
            <a:extLst>
              <a:ext uri="{FF2B5EF4-FFF2-40B4-BE49-F238E27FC236}">
                <a16:creationId xmlns=""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14/9/2024</a:t>
            </a:fld>
            <a:endParaRPr lang="en-US"/>
          </a:p>
        </p:txBody>
      </p:sp>
      <p:sp>
        <p:nvSpPr>
          <p:cNvPr id="3" name="Footer Placeholder 2">
            <a:extLst>
              <a:ext uri="{FF2B5EF4-FFF2-40B4-BE49-F238E27FC236}">
                <a16:creationId xmlns=""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14/9/2024</a:t>
            </a:fld>
            <a:endParaRPr lang="en-US"/>
          </a:p>
        </p:txBody>
      </p:sp>
      <p:sp>
        <p:nvSpPr>
          <p:cNvPr id="6" name="Footer Placeholder 5">
            <a:extLst>
              <a:ext uri="{FF2B5EF4-FFF2-40B4-BE49-F238E27FC236}">
                <a16:creationId xmlns=""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14/9/2024</a:t>
            </a:fld>
            <a:endParaRPr lang="en-US"/>
          </a:p>
        </p:txBody>
      </p:sp>
      <p:sp>
        <p:nvSpPr>
          <p:cNvPr id="6" name="Footer Placeholder 5">
            <a:extLst>
              <a:ext uri="{FF2B5EF4-FFF2-40B4-BE49-F238E27FC236}">
                <a16:creationId xmlns=""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14/9/2024</a:t>
            </a:fld>
            <a:endParaRPr lang="en-US"/>
          </a:p>
        </p:txBody>
      </p:sp>
      <p:sp>
        <p:nvSpPr>
          <p:cNvPr id="5" name="Footer Placeholder 4">
            <a:extLst>
              <a:ext uri="{FF2B5EF4-FFF2-40B4-BE49-F238E27FC236}">
                <a16:creationId xmlns=""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4868"/>
            <a:ext cx="12192000" cy="769441"/>
          </a:xfrm>
          <a:prstGeom prst="rect">
            <a:avLst/>
          </a:prstGeom>
          <a:noFill/>
        </p:spPr>
        <p:txBody>
          <a:bodyPr wrap="square" rtlCol="0">
            <a:spAutoFit/>
          </a:bodyPr>
          <a:lstStyle/>
          <a:p>
            <a:pPr algn="ctr"/>
            <a:r>
              <a:rPr lang="en-US" sz="4400" b="1" dirty="0" err="1" smtClean="0">
                <a:solidFill>
                  <a:srgbClr val="0000FF"/>
                </a:solidFill>
                <a:latin typeface="Times New Roman" pitchFamily="18" charset="0"/>
                <a:cs typeface="Times New Roman" pitchFamily="18" charset="0"/>
              </a:rPr>
              <a:t>PHẦN</a:t>
            </a:r>
            <a:r>
              <a:rPr lang="en-US" sz="4400" b="1" dirty="0" smtClean="0">
                <a:solidFill>
                  <a:srgbClr val="0000FF"/>
                </a:solidFill>
                <a:latin typeface="Times New Roman" pitchFamily="18" charset="0"/>
                <a:cs typeface="Times New Roman" pitchFamily="18" charset="0"/>
              </a:rPr>
              <a:t> 2: </a:t>
            </a:r>
            <a:r>
              <a:rPr lang="en-US" sz="4400" b="1" dirty="0" err="1" smtClean="0">
                <a:solidFill>
                  <a:srgbClr val="0000FF"/>
                </a:solidFill>
                <a:latin typeface="Times New Roman" pitchFamily="18" charset="0"/>
                <a:cs typeface="Times New Roman" pitchFamily="18" charset="0"/>
              </a:rPr>
              <a:t>CHẤT</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VÀ</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SỰ</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BIẾN</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ĐỔI</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CỦA</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CHẤT</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3029095"/>
            <a:ext cx="12192000" cy="707886"/>
          </a:xfrm>
          <a:prstGeom prst="rect">
            <a:avLst/>
          </a:prstGeom>
          <a:noFill/>
        </p:spPr>
        <p:txBody>
          <a:bodyPr wrap="square" rtlCol="0">
            <a:spAutoFit/>
          </a:bodyPr>
          <a:lstStyle/>
          <a:p>
            <a:pPr algn="ctr"/>
            <a:r>
              <a:rPr lang="en-US" sz="4000" b="1" dirty="0" err="1" smtClean="0">
                <a:solidFill>
                  <a:srgbClr val="0000FF"/>
                </a:solidFill>
                <a:latin typeface="Times New Roman" pitchFamily="18" charset="0"/>
                <a:cs typeface="Times New Roman" pitchFamily="18" charset="0"/>
              </a:rPr>
              <a:t>CHỦ</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ĐỀ</a:t>
            </a:r>
            <a:r>
              <a:rPr lang="en-US" sz="4000" b="1" dirty="0" smtClean="0">
                <a:solidFill>
                  <a:srgbClr val="0000FF"/>
                </a:solidFill>
                <a:latin typeface="Times New Roman" pitchFamily="18" charset="0"/>
                <a:cs typeface="Times New Roman" pitchFamily="18" charset="0"/>
              </a:rPr>
              <a:t> 6: KIM </a:t>
            </a:r>
            <a:r>
              <a:rPr lang="en-US" sz="4000" b="1" dirty="0" err="1" smtClean="0">
                <a:solidFill>
                  <a:srgbClr val="0000FF"/>
                </a:solidFill>
                <a:latin typeface="Times New Roman" pitchFamily="18" charset="0"/>
                <a:cs typeface="Times New Roman" pitchFamily="18" charset="0"/>
              </a:rPr>
              <a:t>LOẠI</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17: </a:t>
            </a:r>
            <a:r>
              <a:rPr lang="en-US" sz="3600" b="1" dirty="0" err="1" smtClean="0">
                <a:solidFill>
                  <a:srgbClr val="0000FF"/>
                </a:solidFill>
                <a:latin typeface="Times New Roman" pitchFamily="18" charset="0"/>
                <a:cs typeface="Times New Roman" pitchFamily="18" charset="0"/>
              </a:rPr>
              <a:t>TÁCH</a:t>
            </a:r>
            <a:r>
              <a:rPr lang="en-US" sz="3600" b="1" dirty="0" smtClean="0">
                <a:solidFill>
                  <a:srgbClr val="0000FF"/>
                </a:solidFill>
                <a:latin typeface="Times New Roman" pitchFamily="18" charset="0"/>
                <a:cs typeface="Times New Roman" pitchFamily="18" charset="0"/>
              </a:rPr>
              <a:t> KIM </a:t>
            </a:r>
            <a:r>
              <a:rPr lang="en-US" sz="3600" b="1" dirty="0" err="1" smtClean="0">
                <a:solidFill>
                  <a:srgbClr val="0000FF"/>
                </a:solidFill>
                <a:latin typeface="Times New Roman" pitchFamily="18" charset="0"/>
                <a:cs typeface="Times New Roman" pitchFamily="18" charset="0"/>
              </a:rPr>
              <a:t>LOẠI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SỬ</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DỤNG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HỢP</a:t>
            </a:r>
            <a:r>
              <a:rPr lang="en-US" sz="3600" b="1" dirty="0" smtClean="0">
                <a:solidFill>
                  <a:srgbClr val="0000FF"/>
                </a:solidFill>
                <a:latin typeface="Times New Roman" pitchFamily="18" charset="0"/>
                <a:cs typeface="Times New Roman" pitchFamily="18" charset="0"/>
              </a:rPr>
              <a:t> KIM</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26856" y="2669177"/>
            <a:ext cx="7765144" cy="1815882"/>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4. – Al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dẻo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dễ</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bị</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biến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chịu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ngoại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lực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so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kim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khác</a:t>
            </a:r>
            <a:r>
              <a:rPr lang="en-US" sz="2800" dirty="0" smtClean="0">
                <a:solidFill>
                  <a:srgbClr val="FF00FF"/>
                </a:solidFill>
                <a:latin typeface="Times New Roman" pitchFamily="18" charset="0"/>
                <a:cs typeface="Times New Roman" pitchFamily="18" charset="0"/>
              </a:rPr>
              <a:t>.</a:t>
            </a:r>
          </a:p>
          <a:p>
            <a:pPr algn="just"/>
            <a:r>
              <a:rPr lang="en-US" sz="2800" i="1" dirty="0" smtClean="0">
                <a:solidFill>
                  <a:srgbClr val="FF00FF"/>
                </a:solidFill>
                <a:latin typeface="Times New Roman" pitchFamily="18" charset="0"/>
                <a:cs typeface="Times New Roman" pitchFamily="18" charset="0"/>
              </a:rPr>
              <a:t>- </a:t>
            </a:r>
            <a:r>
              <a:rPr lang="en-US" sz="2800" dirty="0" smtClean="0">
                <a:solidFill>
                  <a:srgbClr val="FF00FF"/>
                </a:solidFill>
                <a:latin typeface="Times New Roman" pitchFamily="18" charset="0"/>
                <a:cs typeface="Times New Roman" pitchFamily="18" charset="0"/>
              </a:rPr>
              <a:t>Al </a:t>
            </a:r>
            <a:r>
              <a:rPr lang="en-US" sz="2800" dirty="0" err="1" smtClean="0">
                <a:solidFill>
                  <a:srgbClr val="FF00FF"/>
                </a:solidFill>
                <a:latin typeface="Times New Roman" pitchFamily="18" charset="0"/>
                <a:cs typeface="Times New Roman" pitchFamily="18" charset="0"/>
              </a:rPr>
              <a:t>dễ</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dụng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oxygen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=&gt; </a:t>
            </a:r>
            <a:r>
              <a:rPr lang="en-US" sz="2800" dirty="0" err="1" smtClean="0">
                <a:solidFill>
                  <a:srgbClr val="FF00FF"/>
                </a:solidFill>
                <a:latin typeface="Times New Roman" pitchFamily="18" charset="0"/>
                <a:cs typeface="Times New Roman" pitchFamily="18" charset="0"/>
              </a:rPr>
              <a:t>dễ</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bị</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gỉ</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sét</a:t>
            </a:r>
            <a:r>
              <a:rPr lang="en-US" sz="2800" dirty="0" smtClean="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0" y="0"/>
            <a:ext cx="3628571" cy="6835848"/>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4064002" y="0"/>
            <a:ext cx="8048358" cy="2438400"/>
          </a:xfrm>
          <a:prstGeom prst="rect">
            <a:avLst/>
          </a:prstGeom>
          <a:noFill/>
          <a:ln w="9525">
            <a:noFill/>
            <a:miter lim="800000"/>
            <a:headEnd/>
            <a:tailEnd/>
          </a:ln>
          <a:effectLst/>
        </p:spPr>
      </p:pic>
      <p:sp>
        <p:nvSpPr>
          <p:cNvPr id="5" name="Rectangle 4"/>
          <p:cNvSpPr/>
          <p:nvPr/>
        </p:nvSpPr>
        <p:spPr>
          <a:xfrm>
            <a:off x="4426856" y="4621347"/>
            <a:ext cx="7765144" cy="954107"/>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1.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vì</a:t>
            </a:r>
            <a:r>
              <a:rPr lang="en-US" sz="2800" dirty="0" smtClean="0">
                <a:solidFill>
                  <a:srgbClr val="FF00FF"/>
                </a:solidFill>
                <a:latin typeface="Times New Roman" pitchFamily="18" charset="0"/>
                <a:cs typeface="Times New Roman" pitchFamily="18" charset="0"/>
              </a:rPr>
              <a:t> Mg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Al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học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gần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nhau</a:t>
            </a:r>
            <a:r>
              <a:rPr lang="en-US" sz="2800" dirty="0" smtClean="0">
                <a:solidFill>
                  <a:srgbClr val="FF00FF"/>
                </a:solidFill>
                <a:latin typeface="Times New Roman" pitchFamily="18" charset="0"/>
                <a:cs typeface="Times New Roman" pitchFamily="18" charset="0"/>
              </a:rPr>
              <a:t>. </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4)">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8195"/>
                                        </p:tgtEl>
                                        <p:attrNameLst>
                                          <p:attrName>style.visibility</p:attrName>
                                        </p:attrNameLst>
                                      </p:cBhvr>
                                      <p:to>
                                        <p:strVal val="visible"/>
                                      </p:to>
                                    </p:set>
                                    <p:anim calcmode="lin" valueType="num">
                                      <p:cBhvr>
                                        <p:cTn id="19" dur="1000" fill="hold"/>
                                        <p:tgtEl>
                                          <p:spTgt spid="8195"/>
                                        </p:tgtEl>
                                        <p:attrNameLst>
                                          <p:attrName>ppt_w</p:attrName>
                                        </p:attrNameLst>
                                      </p:cBhvr>
                                      <p:tavLst>
                                        <p:tav tm="0">
                                          <p:val>
                                            <p:fltVal val="0"/>
                                          </p:val>
                                        </p:tav>
                                        <p:tav tm="100000">
                                          <p:val>
                                            <p:strVal val="#ppt_w"/>
                                          </p:val>
                                        </p:tav>
                                      </p:tavLst>
                                    </p:anim>
                                    <p:anim calcmode="lin" valueType="num">
                                      <p:cBhvr>
                                        <p:cTn id="20" dur="1000" fill="hold"/>
                                        <p:tgtEl>
                                          <p:spTgt spid="8195"/>
                                        </p:tgtEl>
                                        <p:attrNameLst>
                                          <p:attrName>ppt_h</p:attrName>
                                        </p:attrNameLst>
                                      </p:cBhvr>
                                      <p:tavLst>
                                        <p:tav tm="0">
                                          <p:val>
                                            <p:fltVal val="0"/>
                                          </p:val>
                                        </p:tav>
                                        <p:tav tm="100000">
                                          <p:val>
                                            <p:strVal val="#ppt_h"/>
                                          </p:val>
                                        </p:tav>
                                      </p:tavLst>
                                    </p:anim>
                                    <p:anim calcmode="lin" valueType="num">
                                      <p:cBhvr>
                                        <p:cTn id="21" dur="1000" fill="hold"/>
                                        <p:tgtEl>
                                          <p:spTgt spid="8195"/>
                                        </p:tgtEl>
                                        <p:attrNameLst>
                                          <p:attrName>style.rotation</p:attrName>
                                        </p:attrNameLst>
                                      </p:cBhvr>
                                      <p:tavLst>
                                        <p:tav tm="0">
                                          <p:val>
                                            <p:fltVal val="360"/>
                                          </p:val>
                                        </p:tav>
                                        <p:tav tm="100000">
                                          <p:val>
                                            <p:fltVal val="0"/>
                                          </p:val>
                                        </p:tav>
                                      </p:tavLst>
                                    </p:anim>
                                    <p:animEffect transition="in" filter="fade">
                                      <p:cBhvr>
                                        <p:cTn id="22" dur="1000"/>
                                        <p:tgtEl>
                                          <p:spTgt spid="819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4)">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chảy</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Na, Mg, Al…</a:t>
            </a:r>
          </a:p>
        </p:txBody>
      </p:sp>
      <p:sp>
        <p:nvSpPr>
          <p:cNvPr id="27" name="TextBox 26"/>
          <p:cNvSpPr txBox="1"/>
          <p:nvPr/>
        </p:nvSpPr>
        <p:spPr>
          <a:xfrm>
            <a:off x="0" y="166913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luyện</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209005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Zn, Fe, Cu…</a:t>
            </a:r>
          </a:p>
        </p:txBody>
      </p:sp>
      <p:sp>
        <p:nvSpPr>
          <p:cNvPr id="42" name="TextBox 41"/>
          <p:cNvSpPr txBox="1"/>
          <p:nvPr/>
        </p:nvSpPr>
        <p:spPr>
          <a:xfrm>
            <a:off x="0" y="29536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43" name="TextBox 42"/>
          <p:cNvSpPr txBox="1"/>
          <p:nvPr/>
        </p:nvSpPr>
        <p:spPr>
          <a:xfrm>
            <a:off x="0" y="338908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44" name="TextBox 43"/>
          <p:cNvSpPr txBox="1"/>
          <p:nvPr/>
        </p:nvSpPr>
        <p:spPr>
          <a:xfrm>
            <a:off x="0" y="3802738"/>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phi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42236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Sử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14" name="TextBox 13"/>
          <p:cNvSpPr txBox="1"/>
          <p:nvPr/>
        </p:nvSpPr>
        <p:spPr>
          <a:xfrm>
            <a:off x="0" y="4666338"/>
            <a:ext cx="12192000"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hơn</a:t>
            </a:r>
            <a:r>
              <a:rPr lang="en-US" sz="2800" dirty="0" smtClean="0">
                <a:solidFill>
                  <a:srgbClr val="0000FF"/>
                </a:solidFill>
                <a:latin typeface="Times New Roman" pitchFamily="18" charset="0"/>
                <a:cs typeface="Times New Roman" pitchFamily="18" charset="0"/>
              </a:rPr>
              <a:t> so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chịu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mòn</a:t>
            </a:r>
            <a:r>
              <a:rPr lang="en-US" sz="2800" dirty="0" smtClean="0">
                <a:solidFill>
                  <a:srgbClr val="0000FF"/>
                </a:solidFill>
                <a:latin typeface="Times New Roman" pitchFamily="18" charset="0"/>
                <a:cs typeface="Times New Roman" pitchFamily="18" charset="0"/>
              </a:rPr>
              <a:t>,…do </a:t>
            </a:r>
            <a:r>
              <a:rPr lang="en-US" sz="2800" dirty="0" err="1" smtClean="0">
                <a:solidFill>
                  <a:srgbClr val="0000FF"/>
                </a:solidFill>
                <a:latin typeface="Times New Roman" pitchFamily="18" charset="0"/>
                <a:cs typeface="Times New Roman" pitchFamily="18" charset="0"/>
              </a:rPr>
              <a:t>vậy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Al, Fe, Cu…</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srcRect/>
          <a:stretch>
            <a:fillRect/>
          </a:stretch>
        </p:blipFill>
        <p:spPr bwMode="auto">
          <a:xfrm>
            <a:off x="1906834" y="418873"/>
            <a:ext cx="8283343" cy="3949927"/>
          </a:xfrm>
          <a:prstGeom prst="rect">
            <a:avLst/>
          </a:prstGeom>
          <a:noFill/>
          <a:ln w="9525">
            <a:noFill/>
            <a:miter lim="800000"/>
            <a:headEnd/>
            <a:tailEnd/>
          </a:ln>
          <a:effectLst/>
        </p:spPr>
      </p:pic>
      <p:sp>
        <p:nvSpPr>
          <p:cNvPr id="16" name="TextBox 15"/>
          <p:cNvSpPr txBox="1"/>
          <p:nvPr/>
        </p:nvSpPr>
        <p:spPr>
          <a:xfrm>
            <a:off x="0" y="63347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biến</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Righ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upRigh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1000" fill="hold"/>
                                        <p:tgtEl>
                                          <p:spTgt spid="1026"/>
                                        </p:tgtEl>
                                        <p:attrNameLst>
                                          <p:attrName>ppt_w</p:attrName>
                                        </p:attrNameLst>
                                      </p:cBhvr>
                                      <p:tavLst>
                                        <p:tav tm="0">
                                          <p:val>
                                            <p:fltVal val="0"/>
                                          </p:val>
                                        </p:tav>
                                        <p:tav tm="100000">
                                          <p:val>
                                            <p:strVal val="#ppt_w"/>
                                          </p:val>
                                        </p:tav>
                                      </p:tavLst>
                                    </p:anim>
                                    <p:anim calcmode="lin" valueType="num">
                                      <p:cBhvr>
                                        <p:cTn id="18" dur="10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xit" presetSubtype="0" fill="hold" nodeType="clickEffect">
                                  <p:stCondLst>
                                    <p:cond delay="0"/>
                                  </p:stCondLst>
                                  <p:childTnLst>
                                    <p:anim calcmode="lin" valueType="num">
                                      <p:cBhvr>
                                        <p:cTn id="22" dur="1000"/>
                                        <p:tgtEl>
                                          <p:spTgt spid="1026"/>
                                        </p:tgtEl>
                                        <p:attrNameLst>
                                          <p:attrName>ppt_w</p:attrName>
                                        </p:attrNameLst>
                                      </p:cBhvr>
                                      <p:tavLst>
                                        <p:tav tm="0">
                                          <p:val>
                                            <p:strVal val="ppt_w"/>
                                          </p:val>
                                        </p:tav>
                                        <p:tav tm="100000">
                                          <p:val>
                                            <p:fltVal val="0"/>
                                          </p:val>
                                        </p:tav>
                                      </p:tavLst>
                                    </p:anim>
                                    <p:anim calcmode="lin" valueType="num">
                                      <p:cBhvr>
                                        <p:cTn id="23" dur="1000"/>
                                        <p:tgtEl>
                                          <p:spTgt spid="1026"/>
                                        </p:tgtEl>
                                        <p:attrNameLst>
                                          <p:attrName>ppt_h</p:attrName>
                                        </p:attrNameLst>
                                      </p:cBhvr>
                                      <p:tavLst>
                                        <p:tav tm="0">
                                          <p:val>
                                            <p:strVal val="ppt_h"/>
                                          </p:val>
                                        </p:tav>
                                        <p:tav tm="100000">
                                          <p:val>
                                            <p:fltVal val="0"/>
                                          </p:val>
                                        </p:tav>
                                      </p:tavLst>
                                    </p:anim>
                                    <p:animEffect transition="out" filter="fade">
                                      <p:cBhvr>
                                        <p:cTn id="24" dur="1000"/>
                                        <p:tgtEl>
                                          <p:spTgt spid="1026"/>
                                        </p:tgtEl>
                                      </p:cBhvr>
                                    </p:animEffect>
                                    <p:set>
                                      <p:cBhvr>
                                        <p:cTn id="25" dur="1" fill="hold">
                                          <p:stCondLst>
                                            <p:cond delay="999"/>
                                          </p:stCondLst>
                                        </p:cTn>
                                        <p:tgtEl>
                                          <p:spTgt spid="1026"/>
                                        </p:tgtEl>
                                        <p:attrNameLst>
                                          <p:attrName>style.visibility</p:attrName>
                                        </p:attrNameLst>
                                      </p:cBhvr>
                                      <p:to>
                                        <p:strVal val="hidden"/>
                                      </p:to>
                                    </p:set>
                                  </p:childTnLst>
                                </p:cTn>
                              </p:par>
                              <p:par>
                                <p:cTn id="26" presetID="18" presetClass="entr" presetSubtype="3"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trips(upRight)">
                                      <p:cBhvr>
                                        <p:cTn id="2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698138" y="0"/>
            <a:ext cx="8824686" cy="689660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43" name="TextBox 42"/>
          <p:cNvSpPr txBox="1"/>
          <p:nvPr/>
        </p:nvSpPr>
        <p:spPr>
          <a:xfrm>
            <a:off x="0" y="124100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44" name="TextBox 43"/>
          <p:cNvSpPr txBox="1"/>
          <p:nvPr/>
        </p:nvSpPr>
        <p:spPr>
          <a:xfrm>
            <a:off x="0" y="1654666"/>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phi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20755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Sử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14" name="TextBox 13"/>
          <p:cNvSpPr txBox="1"/>
          <p:nvPr/>
        </p:nvSpPr>
        <p:spPr>
          <a:xfrm>
            <a:off x="0" y="2518266"/>
            <a:ext cx="12192000"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hơn</a:t>
            </a:r>
            <a:r>
              <a:rPr lang="en-US" sz="2800" dirty="0" smtClean="0">
                <a:solidFill>
                  <a:srgbClr val="0000FF"/>
                </a:solidFill>
                <a:latin typeface="Times New Roman" pitchFamily="18" charset="0"/>
                <a:cs typeface="Times New Roman" pitchFamily="18" charset="0"/>
              </a:rPr>
              <a:t> so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chịu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mòn</a:t>
            </a:r>
            <a:r>
              <a:rPr lang="en-US" sz="2800" dirty="0" smtClean="0">
                <a:solidFill>
                  <a:srgbClr val="0000FF"/>
                </a:solidFill>
                <a:latin typeface="Times New Roman" pitchFamily="18" charset="0"/>
                <a:cs typeface="Times New Roman" pitchFamily="18" charset="0"/>
              </a:rPr>
              <a:t>,…do </a:t>
            </a:r>
            <a:r>
              <a:rPr lang="en-US" sz="2800" dirty="0" err="1" smtClean="0">
                <a:solidFill>
                  <a:srgbClr val="0000FF"/>
                </a:solidFill>
                <a:latin typeface="Times New Roman" pitchFamily="18" charset="0"/>
                <a:cs typeface="Times New Roman" pitchFamily="18" charset="0"/>
              </a:rPr>
              <a:t>vậy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Al, Fe, Cu…</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a:t>
            </a:r>
          </a:p>
        </p:txBody>
      </p:sp>
      <p:sp>
        <p:nvSpPr>
          <p:cNvPr id="16" name="TextBox 15"/>
          <p:cNvSpPr txBox="1"/>
          <p:nvPr/>
        </p:nvSpPr>
        <p:spPr>
          <a:xfrm>
            <a:off x="0" y="41867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biến</a:t>
            </a:r>
            <a:endParaRPr lang="en-US" sz="2800" b="1" dirty="0" smtClean="0">
              <a:solidFill>
                <a:srgbClr val="0000FF"/>
              </a:solidFill>
              <a:latin typeface="Times New Roman" pitchFamily="18" charset="0"/>
              <a:cs typeface="Times New Roman" pitchFamily="18" charset="0"/>
            </a:endParaRPr>
          </a:p>
        </p:txBody>
      </p:sp>
      <p:sp>
        <p:nvSpPr>
          <p:cNvPr id="17" name="TextBox 16"/>
          <p:cNvSpPr txBox="1"/>
          <p:nvPr/>
        </p:nvSpPr>
        <p:spPr>
          <a:xfrm>
            <a:off x="0" y="460106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Fe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Al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inox</a:t>
            </a:r>
            <a:r>
              <a:rPr lang="en-US" sz="2800" dirty="0" smtClean="0">
                <a:solidFill>
                  <a:srgbClr val="0000FF"/>
                </a:solidFill>
                <a:latin typeface="Times New Roman" pitchFamily="18" charset="0"/>
                <a:cs typeface="Times New Roman" pitchFamily="18" charset="0"/>
              </a:rPr>
              <a:t>, duralumin,…</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phổ</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cuộc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upRigh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upRight)">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72438" y="14514"/>
            <a:ext cx="10160000" cy="5456541"/>
          </a:xfrm>
          <a:prstGeom prst="rect">
            <a:avLst/>
          </a:prstGeom>
          <a:noFill/>
          <a:ln w="9525">
            <a:noFill/>
            <a:miter lim="800000"/>
            <a:headEnd/>
            <a:tailEnd/>
          </a:ln>
          <a:effectLst/>
        </p:spPr>
      </p:pic>
      <p:sp>
        <p:nvSpPr>
          <p:cNvPr id="4" name="Rectangle 3"/>
          <p:cNvSpPr/>
          <p:nvPr/>
        </p:nvSpPr>
        <p:spPr>
          <a:xfrm>
            <a:off x="0" y="5772550"/>
            <a:ext cx="12192000" cy="954107"/>
          </a:xfrm>
          <a:prstGeom prst="rect">
            <a:avLst/>
          </a:prstGeom>
        </p:spPr>
        <p:txBody>
          <a:bodyPr wrap="square">
            <a:spAutoFit/>
          </a:bodyPr>
          <a:lstStyle/>
          <a:p>
            <a:pPr algn="just"/>
            <a:r>
              <a:rPr lang="en-US" sz="2800" dirty="0" smtClean="0">
                <a:solidFill>
                  <a:srgbClr val="FF00FF"/>
                </a:solidFill>
                <a:latin typeface="+mj-lt"/>
              </a:rPr>
              <a:t>	</a:t>
            </a:r>
            <a:r>
              <a:rPr lang="vi-VN" sz="2800" dirty="0" smtClean="0">
                <a:solidFill>
                  <a:srgbClr val="FF00FF"/>
                </a:solidFill>
                <a:latin typeface="+mj-lt"/>
              </a:rPr>
              <a:t>Sử dụng thép thông thường để làm bảng quảng cao ngoài trời vì tính chất của thép là cứng, dẻo, chịu lực tốt và giá thành rẻ hơn so với inox và d</a:t>
            </a:r>
            <a:r>
              <a:rPr lang="en-US" sz="2800" dirty="0" smtClean="0">
                <a:solidFill>
                  <a:srgbClr val="FF00FF"/>
                </a:solidFill>
                <a:latin typeface="Times New Roman" pitchFamily="18" charset="0"/>
                <a:cs typeface="Times New Roman" pitchFamily="18" charset="0"/>
              </a:rPr>
              <a:t>u</a:t>
            </a:r>
            <a:r>
              <a:rPr lang="vi-VN" sz="2800" dirty="0" smtClean="0">
                <a:solidFill>
                  <a:srgbClr val="FF00FF"/>
                </a:solidFill>
                <a:latin typeface="+mj-lt"/>
              </a:rPr>
              <a:t>ralumin</a:t>
            </a:r>
            <a:r>
              <a:rPr lang="en-US" sz="2800" dirty="0" smtClean="0">
                <a:solidFill>
                  <a:srgbClr val="FF00FF"/>
                </a:solidFill>
                <a:latin typeface="+mj-lt"/>
              </a:rPr>
              <a:t>.</a:t>
            </a:r>
            <a:endParaRPr lang="en-US" sz="2800" dirty="0">
              <a:solidFill>
                <a:srgbClr val="FF00FF"/>
              </a:solidFill>
              <a:latin typeface="+mj-lt"/>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36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4)">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43" name="TextBox 42"/>
          <p:cNvSpPr txBox="1"/>
          <p:nvPr/>
        </p:nvSpPr>
        <p:spPr>
          <a:xfrm>
            <a:off x="0" y="124100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44" name="TextBox 43"/>
          <p:cNvSpPr txBox="1"/>
          <p:nvPr/>
        </p:nvSpPr>
        <p:spPr>
          <a:xfrm>
            <a:off x="0" y="1654666"/>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phi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20755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Sử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14" name="TextBox 13"/>
          <p:cNvSpPr txBox="1"/>
          <p:nvPr/>
        </p:nvSpPr>
        <p:spPr>
          <a:xfrm>
            <a:off x="0" y="2518266"/>
            <a:ext cx="12192000"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hơn</a:t>
            </a:r>
            <a:r>
              <a:rPr lang="en-US" sz="2800" dirty="0" smtClean="0">
                <a:solidFill>
                  <a:srgbClr val="0000FF"/>
                </a:solidFill>
                <a:latin typeface="Times New Roman" pitchFamily="18" charset="0"/>
                <a:cs typeface="Times New Roman" pitchFamily="18" charset="0"/>
              </a:rPr>
              <a:t> so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chịu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mòn</a:t>
            </a:r>
            <a:r>
              <a:rPr lang="en-US" sz="2800" dirty="0" smtClean="0">
                <a:solidFill>
                  <a:srgbClr val="0000FF"/>
                </a:solidFill>
                <a:latin typeface="Times New Roman" pitchFamily="18" charset="0"/>
                <a:cs typeface="Times New Roman" pitchFamily="18" charset="0"/>
              </a:rPr>
              <a:t>,…do </a:t>
            </a:r>
            <a:r>
              <a:rPr lang="en-US" sz="2800" dirty="0" err="1" smtClean="0">
                <a:solidFill>
                  <a:srgbClr val="0000FF"/>
                </a:solidFill>
                <a:latin typeface="Times New Roman" pitchFamily="18" charset="0"/>
                <a:cs typeface="Times New Roman" pitchFamily="18" charset="0"/>
              </a:rPr>
              <a:t>vậy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Al, Fe, Cu…</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a:t>
            </a:r>
          </a:p>
        </p:txBody>
      </p:sp>
      <p:sp>
        <p:nvSpPr>
          <p:cNvPr id="16" name="TextBox 15"/>
          <p:cNvSpPr txBox="1"/>
          <p:nvPr/>
        </p:nvSpPr>
        <p:spPr>
          <a:xfrm>
            <a:off x="0" y="41867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biến</a:t>
            </a:r>
            <a:endParaRPr lang="en-US" sz="2800" b="1" dirty="0" smtClean="0">
              <a:solidFill>
                <a:srgbClr val="0000FF"/>
              </a:solidFill>
              <a:latin typeface="Times New Roman" pitchFamily="18" charset="0"/>
              <a:cs typeface="Times New Roman" pitchFamily="18" charset="0"/>
            </a:endParaRPr>
          </a:p>
        </p:txBody>
      </p:sp>
      <p:sp>
        <p:nvSpPr>
          <p:cNvPr id="17" name="TextBox 16"/>
          <p:cNvSpPr txBox="1"/>
          <p:nvPr/>
        </p:nvSpPr>
        <p:spPr>
          <a:xfrm>
            <a:off x="0" y="460106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Fe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Al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inox</a:t>
            </a:r>
            <a:r>
              <a:rPr lang="en-US" sz="2800" dirty="0" smtClean="0">
                <a:solidFill>
                  <a:srgbClr val="0000FF"/>
                </a:solidFill>
                <a:latin typeface="Times New Roman" pitchFamily="18" charset="0"/>
                <a:cs typeface="Times New Roman" pitchFamily="18" charset="0"/>
              </a:rPr>
              <a:t>, duralumin,…</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phổ</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cuộc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a:t>
            </a:r>
          </a:p>
        </p:txBody>
      </p:sp>
      <p:sp>
        <p:nvSpPr>
          <p:cNvPr id="15" name="TextBox 14"/>
          <p:cNvSpPr txBox="1"/>
          <p:nvPr/>
        </p:nvSpPr>
        <p:spPr>
          <a:xfrm>
            <a:off x="0" y="541316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4.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xuất</a:t>
            </a:r>
            <a:r>
              <a:rPr lang="en-US" sz="2800" b="1" dirty="0" smtClean="0">
                <a:solidFill>
                  <a:srgbClr val="0000FF"/>
                </a:solidFill>
                <a:latin typeface="Times New Roman" pitchFamily="18" charset="0"/>
                <a:cs typeface="Times New Roman" pitchFamily="18" charset="0"/>
              </a:rPr>
              <a:t> gang, </a:t>
            </a:r>
            <a:r>
              <a:rPr lang="en-US" sz="2800" b="1" dirty="0" err="1" smtClean="0">
                <a:solidFill>
                  <a:srgbClr val="0000FF"/>
                </a:solidFill>
                <a:latin typeface="Times New Roman" pitchFamily="18" charset="0"/>
                <a:cs typeface="Times New Roman" pitchFamily="18" charset="0"/>
              </a:rPr>
              <a:t>thép</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306260"/>
            <a:ext cx="4746171" cy="4189617"/>
          </a:xfrm>
          <a:prstGeom prst="rect">
            <a:avLst/>
          </a:prstGeom>
          <a:noFill/>
          <a:ln w="9525">
            <a:noFill/>
            <a:miter lim="800000"/>
            <a:headEnd/>
            <a:tailEnd/>
          </a:ln>
          <a:effectLst/>
        </p:spPr>
      </p:pic>
      <p:sp>
        <p:nvSpPr>
          <p:cNvPr id="5" name="Rectangle 4"/>
          <p:cNvSpPr/>
          <p:nvPr/>
        </p:nvSpPr>
        <p:spPr>
          <a:xfrm>
            <a:off x="4789714" y="2732652"/>
            <a:ext cx="7402286" cy="2062103"/>
          </a:xfrm>
          <a:prstGeom prst="rect">
            <a:avLst/>
          </a:prstGeom>
        </p:spPr>
        <p:txBody>
          <a:bodyPr wrap="square">
            <a:spAutoFit/>
          </a:bodyPr>
          <a:lstStyle/>
          <a:p>
            <a:pPr algn="just"/>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Trong quá trình sản xuất gang, phương pháp </a:t>
            </a:r>
            <a:r>
              <a:rPr lang="en-US" sz="3200" dirty="0" err="1" smtClean="0">
                <a:solidFill>
                  <a:srgbClr val="FF00FF"/>
                </a:solidFill>
                <a:latin typeface="Times New Roman" pitchFamily="18" charset="0"/>
                <a:cs typeface="Times New Roman" pitchFamily="18" charset="0"/>
              </a:rPr>
              <a:t>nhiệt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luyện</a:t>
            </a:r>
            <a:r>
              <a:rPr lang="vi-VN" sz="3200" dirty="0" smtClean="0">
                <a:solidFill>
                  <a:srgbClr val="FF00FF"/>
                </a:solidFill>
                <a:latin typeface="Times New Roman" pitchFamily="18" charset="0"/>
                <a:cs typeface="Times New Roman" pitchFamily="18" charset="0"/>
              </a:rPr>
              <a:t> đã được sử dụng để tác</a:t>
            </a:r>
            <a:r>
              <a:rPr lang="en-US" sz="3200" dirty="0" smtClean="0">
                <a:solidFill>
                  <a:srgbClr val="FF00FF"/>
                </a:solidFill>
                <a:latin typeface="Times New Roman" pitchFamily="18" charset="0"/>
                <a:cs typeface="Times New Roman" pitchFamily="18" charset="0"/>
              </a:rPr>
              <a:t>h</a:t>
            </a:r>
            <a:r>
              <a:rPr lang="vi-VN" sz="3200" dirty="0" smtClean="0">
                <a:solidFill>
                  <a:srgbClr val="FF00FF"/>
                </a:solidFill>
                <a:latin typeface="Times New Roman" pitchFamily="18" charset="0"/>
                <a:cs typeface="Times New Roman" pitchFamily="18" charset="0"/>
              </a:rPr>
              <a:t> kim loại ra khỏi oxide</a:t>
            </a: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cho oxide kim loại tác dụng với CO ở nhiệt độ cao</a:t>
            </a:r>
            <a:r>
              <a:rPr lang="en-US" sz="3200" dirty="0" smtClean="0">
                <a:solidFill>
                  <a:srgbClr val="FF00FF"/>
                </a:solidFill>
                <a:latin typeface="Times New Roman" pitchFamily="18" charset="0"/>
                <a:cs typeface="Times New Roman" pitchFamily="18" charset="0"/>
              </a:rPr>
              <a:t>. </a:t>
            </a:r>
            <a:endParaRPr lang="en-US" sz="32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900" decel="100000" fill="hold"/>
                                        <p:tgtEl>
                                          <p:spTgt spid="409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92686" y="1393372"/>
            <a:ext cx="5399314" cy="1569660"/>
          </a:xfrm>
          <a:prstGeom prst="rect">
            <a:avLst/>
          </a:prstGeom>
        </p:spPr>
        <p:txBody>
          <a:bodyPr wrap="square">
            <a:spAutoFit/>
          </a:bodyPr>
          <a:lstStyle/>
          <a:p>
            <a:pPr algn="just"/>
            <a:r>
              <a:rPr lang="en-US" sz="3200" dirty="0" smtClean="0">
                <a:solidFill>
                  <a:srgbClr val="FF00FF"/>
                </a:solidFill>
                <a:latin typeface="Times New Roman" pitchFamily="18" charset="0"/>
                <a:cs typeface="Times New Roman" pitchFamily="18" charset="0"/>
              </a:rPr>
              <a:t>a) </a:t>
            </a:r>
            <a:r>
              <a:rPr lang="vi-VN" sz="3200" dirty="0" smtClean="0">
                <a:solidFill>
                  <a:srgbClr val="FF00FF"/>
                </a:solidFill>
                <a:latin typeface="Times New Roman" pitchFamily="18" charset="0"/>
                <a:cs typeface="Times New Roman" pitchFamily="18" charset="0"/>
              </a:rPr>
              <a:t>Thành phần của khí thoát ra khỏi lò là: CO</a:t>
            </a:r>
            <a:r>
              <a:rPr lang="vi-VN" sz="3200" baseline="-25000" dirty="0" smtClean="0">
                <a:solidFill>
                  <a:srgbClr val="FF00FF"/>
                </a:solidFill>
                <a:latin typeface="Times New Roman" pitchFamily="18" charset="0"/>
                <a:cs typeface="Times New Roman" pitchFamily="18" charset="0"/>
              </a:rPr>
              <a:t>2</a:t>
            </a:r>
            <a:r>
              <a:rPr lang="vi-VN" sz="3200" dirty="0" smtClean="0">
                <a:solidFill>
                  <a:srgbClr val="FF00FF"/>
                </a:solidFill>
                <a:latin typeface="Times New Roman" pitchFamily="18" charset="0"/>
                <a:cs typeface="Times New Roman" pitchFamily="18" charset="0"/>
              </a:rPr>
              <a:t> </a:t>
            </a:r>
            <a:r>
              <a:rPr lang="en-US" sz="3200" dirty="0" smtClean="0">
                <a:solidFill>
                  <a:srgbClr val="FF00FF"/>
                </a:solidFill>
                <a:latin typeface="Times New Roman" pitchFamily="18" charset="0"/>
                <a:cs typeface="Times New Roman" pitchFamily="18" charset="0"/>
              </a:rPr>
              <a:t>;</a:t>
            </a:r>
            <a:r>
              <a:rPr lang="vi-VN" sz="3200" dirty="0" smtClean="0">
                <a:solidFill>
                  <a:srgbClr val="FF00FF"/>
                </a:solidFill>
                <a:latin typeface="Times New Roman" pitchFamily="18" charset="0"/>
                <a:cs typeface="Times New Roman" pitchFamily="18" charset="0"/>
              </a:rPr>
              <a:t> CO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a:t>
            </a:r>
            <a:r>
              <a:rPr lang="en-US" sz="3200" baseline="-25000" dirty="0" err="1" smtClean="0">
                <a:solidFill>
                  <a:srgbClr val="FF00FF"/>
                </a:solidFill>
                <a:latin typeface="Times New Roman" pitchFamily="18" charset="0"/>
                <a:cs typeface="Times New Roman" pitchFamily="18" charset="0"/>
              </a:rPr>
              <a:t>2</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O</a:t>
            </a:r>
            <a:r>
              <a:rPr lang="en-US" sz="3200" baseline="-25000" dirty="0" err="1" smtClean="0">
                <a:solidFill>
                  <a:srgbClr val="FF00FF"/>
                </a:solidFill>
                <a:latin typeface="Times New Roman" pitchFamily="18" charset="0"/>
                <a:cs typeface="Times New Roman" pitchFamily="18" charset="0"/>
              </a:rPr>
              <a:t>2</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khói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bụi</a:t>
            </a:r>
            <a:r>
              <a:rPr lang="en-US" sz="3200" dirty="0" smtClean="0">
                <a:solidFill>
                  <a:srgbClr val="FF00FF"/>
                </a:solidFill>
                <a:latin typeface="Times New Roman" pitchFamily="18" charset="0"/>
                <a:cs typeface="Times New Roman" pitchFamily="18" charset="0"/>
              </a:rPr>
              <a:t>... </a:t>
            </a:r>
            <a:endParaRPr lang="en-US" sz="3200" dirty="0">
              <a:solidFill>
                <a:srgbClr val="FF00FF"/>
              </a:solidFill>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a:srcRect/>
          <a:stretch>
            <a:fillRect/>
          </a:stretch>
        </p:blipFill>
        <p:spPr bwMode="auto">
          <a:xfrm>
            <a:off x="0" y="957924"/>
            <a:ext cx="6515100" cy="5000625"/>
          </a:xfrm>
          <a:prstGeom prst="rect">
            <a:avLst/>
          </a:prstGeom>
          <a:noFill/>
          <a:ln w="9525">
            <a:noFill/>
            <a:miter lim="800000"/>
            <a:headEnd/>
            <a:tailEnd/>
          </a:ln>
          <a:effectLst/>
        </p:spPr>
      </p:pic>
      <p:sp>
        <p:nvSpPr>
          <p:cNvPr id="6" name="Rectangle 5"/>
          <p:cNvSpPr/>
          <p:nvPr/>
        </p:nvSpPr>
        <p:spPr>
          <a:xfrm>
            <a:off x="6792686" y="2939143"/>
            <a:ext cx="5399314" cy="2062103"/>
          </a:xfrm>
          <a:prstGeom prst="rect">
            <a:avLst/>
          </a:prstGeom>
        </p:spPr>
        <p:txBody>
          <a:bodyPr wrap="square">
            <a:spAutoFit/>
          </a:bodyPr>
          <a:lstStyle/>
          <a:p>
            <a:pPr algn="just"/>
            <a:r>
              <a:rPr lang="en-US" sz="3200" dirty="0" smtClean="0">
                <a:solidFill>
                  <a:srgbClr val="FF00FF"/>
                </a:solidFill>
                <a:latin typeface="Times New Roman" pitchFamily="18" charset="0"/>
                <a:cs typeface="Times New Roman" pitchFamily="18" charset="0"/>
              </a:rPr>
              <a:t>b) </a:t>
            </a:r>
            <a:r>
              <a:rPr lang="en-US" sz="3200" dirty="0" err="1" smtClean="0">
                <a:solidFill>
                  <a:srgbClr val="FF00FF"/>
                </a:solidFill>
                <a:latin typeface="Times New Roman" pitchFamily="18" charset="0"/>
                <a:cs typeface="Times New Roman" pitchFamily="18" charset="0"/>
              </a:rPr>
              <a:t>Xỉ</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nhẹ</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hơn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nổi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bề</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mặt</a:t>
            </a:r>
            <a:r>
              <a:rPr lang="en-US" sz="3200" dirty="0" smtClean="0">
                <a:solidFill>
                  <a:srgbClr val="FF00FF"/>
                </a:solidFill>
                <a:latin typeface="Times New Roman" pitchFamily="18" charset="0"/>
                <a:cs typeface="Times New Roman" pitchFamily="18" charset="0"/>
              </a:rPr>
              <a:t> gang </a:t>
            </a:r>
            <a:r>
              <a:rPr lang="en-US" sz="3200" dirty="0" err="1" smtClean="0">
                <a:solidFill>
                  <a:srgbClr val="FF00FF"/>
                </a:solidFill>
                <a:latin typeface="Times New Roman" pitchFamily="18" charset="0"/>
                <a:cs typeface="Times New Roman" pitchFamily="18" charset="0"/>
              </a:rPr>
              <a:t>lỏng</a:t>
            </a:r>
            <a:r>
              <a:rPr lang="en-US" sz="3200" dirty="0" smtClean="0">
                <a:solidFill>
                  <a:srgbClr val="FF00FF"/>
                </a:solidFill>
                <a:latin typeface="Times New Roman" pitchFamily="18" charset="0"/>
                <a:cs typeface="Times New Roman" pitchFamily="18" charset="0"/>
              </a:rPr>
              <a:t>, do </a:t>
            </a:r>
            <a:r>
              <a:rPr lang="en-US" sz="3200" dirty="0" err="1" smtClean="0">
                <a:solidFill>
                  <a:srgbClr val="FF00FF"/>
                </a:solidFill>
                <a:latin typeface="Times New Roman" pitchFamily="18" charset="0"/>
                <a:cs typeface="Times New Roman" pitchFamily="18" charset="0"/>
              </a:rPr>
              <a:t>vậy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cửa</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tháo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xỉ</a:t>
            </a:r>
            <a:r>
              <a:rPr lang="en-US" sz="3200" dirty="0" smtClean="0">
                <a:solidFill>
                  <a:srgbClr val="FF00FF"/>
                </a:solidFill>
                <a:latin typeface="Times New Roman" pitchFamily="18" charset="0"/>
                <a:cs typeface="Times New Roman" pitchFamily="18" charset="0"/>
              </a:rPr>
              <a:t> ở </a:t>
            </a:r>
            <a:r>
              <a:rPr lang="en-US" sz="3200" dirty="0" err="1" smtClean="0">
                <a:solidFill>
                  <a:srgbClr val="FF00FF"/>
                </a:solidFill>
                <a:latin typeface="Times New Roman" pitchFamily="18" charset="0"/>
                <a:cs typeface="Times New Roman" pitchFamily="18" charset="0"/>
              </a:rPr>
              <a:t>vị</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trí</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cao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hơn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cửa</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tháo</a:t>
            </a:r>
            <a:r>
              <a:rPr lang="en-US" sz="3200" dirty="0" smtClean="0">
                <a:solidFill>
                  <a:srgbClr val="FF00FF"/>
                </a:solidFill>
                <a:latin typeface="Times New Roman" pitchFamily="18" charset="0"/>
                <a:cs typeface="Times New Roman" pitchFamily="18" charset="0"/>
              </a:rPr>
              <a:t> gang.</a:t>
            </a:r>
            <a:endParaRPr lang="en-US" sz="3200" dirty="0">
              <a:solidFill>
                <a:srgbClr val="FF00FF"/>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srcRect/>
          <a:stretch>
            <a:fillRect/>
          </a:stretch>
        </p:blipFill>
        <p:spPr bwMode="auto">
          <a:xfrm>
            <a:off x="4043556" y="0"/>
            <a:ext cx="4055382" cy="682523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fltVal val="0"/>
                                          </p:val>
                                        </p:tav>
                                        <p:tav tm="100000">
                                          <p:val>
                                            <p:strVal val="#ppt_w"/>
                                          </p:val>
                                        </p:tav>
                                      </p:tavLst>
                                    </p:anim>
                                    <p:anim calcmode="lin" valueType="num">
                                      <p:cBhvr>
                                        <p:cTn id="8" dur="1000" fill="hold"/>
                                        <p:tgtEl>
                                          <p:spTgt spid="4099"/>
                                        </p:tgtEl>
                                        <p:attrNameLst>
                                          <p:attrName>ppt_h</p:attrName>
                                        </p:attrNameLst>
                                      </p:cBhvr>
                                      <p:tavLst>
                                        <p:tav tm="0">
                                          <p:val>
                                            <p:fltVal val="0"/>
                                          </p:val>
                                        </p:tav>
                                        <p:tav tm="100000">
                                          <p:val>
                                            <p:strVal val="#ppt_h"/>
                                          </p:val>
                                        </p:tav>
                                      </p:tavLst>
                                    </p:anim>
                                    <p:anim calcmode="lin" valueType="num">
                                      <p:cBhvr>
                                        <p:cTn id="9" dur="1000" fill="hold"/>
                                        <p:tgtEl>
                                          <p:spTgt spid="4099"/>
                                        </p:tgtEl>
                                        <p:attrNameLst>
                                          <p:attrName>style.rotation</p:attrName>
                                        </p:attrNameLst>
                                      </p:cBhvr>
                                      <p:tavLst>
                                        <p:tav tm="0">
                                          <p:val>
                                            <p:fltVal val="360"/>
                                          </p:val>
                                        </p:tav>
                                        <p:tav tm="100000">
                                          <p:val>
                                            <p:fltVal val="0"/>
                                          </p:val>
                                        </p:tav>
                                      </p:tavLst>
                                    </p:anim>
                                    <p:animEffect transition="in" filter="fade">
                                      <p:cBhvr>
                                        <p:cTn id="10" dur="1000"/>
                                        <p:tgtEl>
                                          <p:spTgt spid="409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0" fill="hold" grpId="1" nodeType="clickEffect">
                                  <p:stCondLst>
                                    <p:cond delay="0"/>
                                  </p:stCondLst>
                                  <p:iterate type="lt">
                                    <p:tmPct val="0"/>
                                  </p:iterate>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53" presetClass="exit" presetSubtype="0" fill="hold" grpId="1" nodeType="withEffect">
                                  <p:stCondLst>
                                    <p:cond delay="0"/>
                                  </p:stCondLst>
                                  <p:iterate type="lt">
                                    <p:tmPct val="0"/>
                                  </p:iterate>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53" presetClass="exit" presetSubtype="0" fill="hold" nodeType="withEffect">
                                  <p:stCondLst>
                                    <p:cond delay="0"/>
                                  </p:stCondLst>
                                  <p:childTnLst>
                                    <p:anim calcmode="lin" valueType="num">
                                      <p:cBhvr>
                                        <p:cTn id="40" dur="500"/>
                                        <p:tgtEl>
                                          <p:spTgt spid="4099"/>
                                        </p:tgtEl>
                                        <p:attrNameLst>
                                          <p:attrName>ppt_w</p:attrName>
                                        </p:attrNameLst>
                                      </p:cBhvr>
                                      <p:tavLst>
                                        <p:tav tm="0">
                                          <p:val>
                                            <p:strVal val="ppt_w"/>
                                          </p:val>
                                        </p:tav>
                                        <p:tav tm="100000">
                                          <p:val>
                                            <p:fltVal val="0"/>
                                          </p:val>
                                        </p:tav>
                                      </p:tavLst>
                                    </p:anim>
                                    <p:anim calcmode="lin" valueType="num">
                                      <p:cBhvr>
                                        <p:cTn id="41" dur="500"/>
                                        <p:tgtEl>
                                          <p:spTgt spid="4099"/>
                                        </p:tgtEl>
                                        <p:attrNameLst>
                                          <p:attrName>ppt_h</p:attrName>
                                        </p:attrNameLst>
                                      </p:cBhvr>
                                      <p:tavLst>
                                        <p:tav tm="0">
                                          <p:val>
                                            <p:strVal val="ppt_h"/>
                                          </p:val>
                                        </p:tav>
                                        <p:tav tm="100000">
                                          <p:val>
                                            <p:fltVal val="0"/>
                                          </p:val>
                                        </p:tav>
                                      </p:tavLst>
                                    </p:anim>
                                    <p:animEffect transition="out" filter="fade">
                                      <p:cBhvr>
                                        <p:cTn id="42" dur="500"/>
                                        <p:tgtEl>
                                          <p:spTgt spid="4099"/>
                                        </p:tgtEl>
                                      </p:cBhvr>
                                    </p:animEffect>
                                    <p:set>
                                      <p:cBhvr>
                                        <p:cTn id="43" dur="1" fill="hold">
                                          <p:stCondLst>
                                            <p:cond delay="499"/>
                                          </p:stCondLst>
                                        </p:cTn>
                                        <p:tgtEl>
                                          <p:spTgt spid="4099"/>
                                        </p:tgtEl>
                                        <p:attrNameLst>
                                          <p:attrName>style.visibility</p:attrName>
                                        </p:attrNameLst>
                                      </p:cBhvr>
                                      <p:to>
                                        <p:strVal val="hidden"/>
                                      </p:to>
                                    </p:set>
                                  </p:childTnLst>
                                </p:cTn>
                              </p:par>
                              <p:par>
                                <p:cTn id="44" presetID="37" presetClass="entr" presetSubtype="0" fill="hold" nodeType="withEffect">
                                  <p:stCondLst>
                                    <p:cond delay="0"/>
                                  </p:stCondLst>
                                  <p:childTnLst>
                                    <p:set>
                                      <p:cBhvr>
                                        <p:cTn id="45" dur="1" fill="hold">
                                          <p:stCondLst>
                                            <p:cond delay="0"/>
                                          </p:stCondLst>
                                        </p:cTn>
                                        <p:tgtEl>
                                          <p:spTgt spid="5122"/>
                                        </p:tgtEl>
                                        <p:attrNameLst>
                                          <p:attrName>style.visibility</p:attrName>
                                        </p:attrNameLst>
                                      </p:cBhvr>
                                      <p:to>
                                        <p:strVal val="visible"/>
                                      </p:to>
                                    </p:set>
                                    <p:animEffect transition="in" filter="fade">
                                      <p:cBhvr>
                                        <p:cTn id="46" dur="1000"/>
                                        <p:tgtEl>
                                          <p:spTgt spid="5122"/>
                                        </p:tgtEl>
                                      </p:cBhvr>
                                    </p:animEffect>
                                    <p:anim calcmode="lin" valueType="num">
                                      <p:cBhvr>
                                        <p:cTn id="47" dur="1000" fill="hold"/>
                                        <p:tgtEl>
                                          <p:spTgt spid="5122"/>
                                        </p:tgtEl>
                                        <p:attrNameLst>
                                          <p:attrName>ppt_x</p:attrName>
                                        </p:attrNameLst>
                                      </p:cBhvr>
                                      <p:tavLst>
                                        <p:tav tm="0">
                                          <p:val>
                                            <p:strVal val="#ppt_x"/>
                                          </p:val>
                                        </p:tav>
                                        <p:tav tm="100000">
                                          <p:val>
                                            <p:strVal val="#ppt_x"/>
                                          </p:val>
                                        </p:tav>
                                      </p:tavLst>
                                    </p:anim>
                                    <p:anim calcmode="lin" valueType="num">
                                      <p:cBhvr>
                                        <p:cTn id="48" dur="900" decel="100000" fill="hold"/>
                                        <p:tgtEl>
                                          <p:spTgt spid="512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15" name="TextBox 14"/>
          <p:cNvSpPr txBox="1"/>
          <p:nvPr/>
        </p:nvSpPr>
        <p:spPr>
          <a:xfrm>
            <a:off x="0" y="124756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4.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xuất</a:t>
            </a:r>
            <a:r>
              <a:rPr lang="en-US" sz="2800" b="1" dirty="0" smtClean="0">
                <a:solidFill>
                  <a:srgbClr val="0000FF"/>
                </a:solidFill>
                <a:latin typeface="Times New Roman" pitchFamily="18" charset="0"/>
                <a:cs typeface="Times New Roman" pitchFamily="18" charset="0"/>
              </a:rPr>
              <a:t> gang, </a:t>
            </a:r>
            <a:r>
              <a:rPr lang="en-US" sz="2800" b="1" dirty="0" err="1" smtClean="0">
                <a:solidFill>
                  <a:srgbClr val="0000FF"/>
                </a:solidFill>
                <a:latin typeface="Times New Roman" pitchFamily="18" charset="0"/>
                <a:cs typeface="Times New Roman" pitchFamily="18" charset="0"/>
              </a:rPr>
              <a:t>thép</a:t>
            </a:r>
            <a:endParaRPr lang="en-US" sz="28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1632193"/>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a.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xuất</a:t>
            </a:r>
            <a:r>
              <a:rPr lang="en-US" sz="2800" b="1" dirty="0" smtClean="0">
                <a:solidFill>
                  <a:srgbClr val="0000FF"/>
                </a:solidFill>
                <a:latin typeface="Times New Roman" pitchFamily="18" charset="0"/>
                <a:cs typeface="Times New Roman" pitchFamily="18" charset="0"/>
              </a:rPr>
              <a:t> gang</a:t>
            </a:r>
          </a:p>
        </p:txBody>
      </p:sp>
      <p:sp>
        <p:nvSpPr>
          <p:cNvPr id="19" name="TextBox 18"/>
          <p:cNvSpPr txBox="1"/>
          <p:nvPr/>
        </p:nvSpPr>
        <p:spPr>
          <a:xfrm>
            <a:off x="0" y="2053108"/>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gang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quặng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sắt</a:t>
            </a:r>
            <a:r>
              <a:rPr lang="en-US" sz="2800" dirty="0" smtClean="0">
                <a:solidFill>
                  <a:srgbClr val="0000FF"/>
                </a:solidFill>
                <a:latin typeface="Times New Roman" pitchFamily="18" charset="0"/>
                <a:cs typeface="Times New Roman" pitchFamily="18" charset="0"/>
              </a:rPr>
              <a:t>, than </a:t>
            </a:r>
            <a:r>
              <a:rPr lang="en-US" sz="2800" dirty="0" err="1" smtClean="0">
                <a:solidFill>
                  <a:srgbClr val="0000FF"/>
                </a:solidFill>
                <a:latin typeface="Times New Roman" pitchFamily="18" charset="0"/>
                <a:cs typeface="Times New Roman" pitchFamily="18" charset="0"/>
              </a:rPr>
              <a:t>cốc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xỉ</a:t>
            </a:r>
            <a:r>
              <a:rPr lang="en-US" sz="2800" dirty="0" smtClean="0">
                <a:solidFill>
                  <a:srgbClr val="0000FF"/>
                </a:solidFill>
                <a:latin typeface="Times New Roman" pitchFamily="18" charset="0"/>
                <a:cs typeface="Times New Roman" pitchFamily="18" charset="0"/>
              </a:rPr>
              <a:t>.</a:t>
            </a:r>
          </a:p>
        </p:txBody>
      </p:sp>
      <p:sp>
        <p:nvSpPr>
          <p:cNvPr id="20" name="TextBox 19"/>
          <p:cNvSpPr txBox="1"/>
          <p:nvPr/>
        </p:nvSpPr>
        <p:spPr>
          <a:xfrm>
            <a:off x="0" y="2481280"/>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gang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3 </a:t>
            </a:r>
            <a:r>
              <a:rPr lang="en-US" sz="2800" dirty="0" err="1" smtClean="0">
                <a:solidFill>
                  <a:srgbClr val="0000FF"/>
                </a:solidFill>
                <a:latin typeface="Times New Roman" pitchFamily="18" charset="0"/>
                <a:cs typeface="Times New Roman" pitchFamily="18" charset="0"/>
              </a:rPr>
              <a:t>giai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đoạn</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2916708"/>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carbon monoxide: </a:t>
            </a:r>
          </a:p>
        </p:txBody>
      </p:sp>
      <p:sp>
        <p:nvSpPr>
          <p:cNvPr id="22" name="TextBox 21"/>
          <p:cNvSpPr txBox="1"/>
          <p:nvPr/>
        </p:nvSpPr>
        <p:spPr>
          <a:xfrm>
            <a:off x="0" y="3968994"/>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Cho carbon monoxide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oxide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sắt</a:t>
            </a:r>
            <a:r>
              <a:rPr lang="en-US" sz="2800" dirty="0" smtClean="0">
                <a:solidFill>
                  <a:srgbClr val="0000FF"/>
                </a:solidFill>
                <a:latin typeface="Times New Roman" pitchFamily="18" charset="0"/>
                <a:cs typeface="Times New Roman" pitchFamily="18" charset="0"/>
              </a:rPr>
              <a:t>: </a:t>
            </a:r>
          </a:p>
        </p:txBody>
      </p:sp>
      <p:sp>
        <p:nvSpPr>
          <p:cNvPr id="23" name="TextBox 22"/>
          <p:cNvSpPr txBox="1"/>
          <p:nvPr/>
        </p:nvSpPr>
        <p:spPr>
          <a:xfrm>
            <a:off x="0" y="5173684"/>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quặng</a:t>
            </a:r>
            <a:r>
              <a:rPr lang="en-US" sz="2800" dirty="0" smtClean="0">
                <a:solidFill>
                  <a:srgbClr val="0000FF"/>
                </a:solidFill>
                <a:latin typeface="Times New Roman" pitchFamily="18" charset="0"/>
                <a:cs typeface="Times New Roman" pitchFamily="18" charset="0"/>
              </a:rPr>
              <a:t> gang</a:t>
            </a:r>
          </a:p>
        </p:txBody>
      </p:sp>
      <p:grpSp>
        <p:nvGrpSpPr>
          <p:cNvPr id="24" name="Group 23"/>
          <p:cNvGrpSpPr/>
          <p:nvPr/>
        </p:nvGrpSpPr>
        <p:grpSpPr>
          <a:xfrm>
            <a:off x="4020378" y="2801273"/>
            <a:ext cx="6589486" cy="697650"/>
            <a:chOff x="0" y="4557491"/>
            <a:chExt cx="12192000" cy="697650"/>
          </a:xfrm>
        </p:grpSpPr>
        <p:sp>
          <p:nvSpPr>
            <p:cNvPr id="25" name="TextBox 24"/>
            <p:cNvSpPr txBox="1"/>
            <p:nvPr/>
          </p:nvSpPr>
          <p:spPr>
            <a:xfrm>
              <a:off x="0" y="4673596"/>
              <a:ext cx="12192000" cy="523220"/>
            </a:xfrm>
            <a:prstGeom prst="rect">
              <a:avLst/>
            </a:prstGeom>
            <a:noFill/>
          </p:spPr>
          <p:txBody>
            <a:bodyPr wrap="square" rtlCol="0">
              <a:spAutoFit/>
            </a:bodyPr>
            <a:lstStyle/>
            <a:p>
              <a:pPr lvl="1"/>
              <a:r>
                <a:rPr lang="en-US" sz="2800" dirty="0" smtClean="0">
                  <a:solidFill>
                    <a:srgbClr val="0000FF"/>
                  </a:solidFill>
                  <a:latin typeface="Times New Roman" pitchFamily="18" charset="0"/>
                  <a:cs typeface="Times New Roman" pitchFamily="18" charset="0"/>
                </a:rPr>
                <a:t>C + </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CO</a:t>
              </a:r>
              <a:r>
                <a:rPr lang="en-US" sz="2800" baseline="-25000" dirty="0" smtClean="0">
                  <a:solidFill>
                    <a:srgbClr val="0000FF"/>
                  </a:solidFill>
                  <a:latin typeface="Times New Roman" pitchFamily="18" charset="0"/>
                  <a:cs typeface="Times New Roman" pitchFamily="18" charset="0"/>
                </a:rPr>
                <a:t>2</a:t>
              </a:r>
            </a:p>
          </p:txBody>
        </p:sp>
        <p:sp>
          <p:nvSpPr>
            <p:cNvPr id="26" name="TextBox 25"/>
            <p:cNvSpPr txBox="1"/>
            <p:nvPr/>
          </p:nvSpPr>
          <p:spPr>
            <a:xfrm>
              <a:off x="3178025" y="4557491"/>
              <a:ext cx="2351313"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27" name="Straight Arrow Connector 26"/>
            <p:cNvCxnSpPr/>
            <p:nvPr/>
          </p:nvCxnSpPr>
          <p:spPr>
            <a:xfrm>
              <a:off x="3040876"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29" name="Group 28"/>
          <p:cNvGrpSpPr/>
          <p:nvPr/>
        </p:nvGrpSpPr>
        <p:grpSpPr>
          <a:xfrm>
            <a:off x="3969578" y="3432645"/>
            <a:ext cx="6589486" cy="697650"/>
            <a:chOff x="0" y="4557491"/>
            <a:chExt cx="12192000" cy="697650"/>
          </a:xfrm>
        </p:grpSpPr>
        <p:sp>
          <p:nvSpPr>
            <p:cNvPr id="30" name="TextBox 29"/>
            <p:cNvSpPr txBox="1"/>
            <p:nvPr/>
          </p:nvSpPr>
          <p:spPr>
            <a:xfrm>
              <a:off x="0" y="4673596"/>
              <a:ext cx="12192000" cy="523220"/>
            </a:xfrm>
            <a:prstGeom prst="rect">
              <a:avLst/>
            </a:prstGeom>
            <a:noFill/>
          </p:spPr>
          <p:txBody>
            <a:bodyPr wrap="square" rtlCol="0">
              <a:spAutoFit/>
            </a:bodyPr>
            <a:lstStyle/>
            <a:p>
              <a:pPr lvl="1"/>
              <a:r>
                <a:rPr lang="en-US" sz="2800" dirty="0" smtClean="0">
                  <a:solidFill>
                    <a:srgbClr val="0000FF"/>
                  </a:solidFill>
                  <a:latin typeface="Times New Roman" pitchFamily="18" charset="0"/>
                  <a:cs typeface="Times New Roman" pitchFamily="18" charset="0"/>
                </a:rPr>
                <a:t>C + CO</a:t>
              </a:r>
              <a:r>
                <a:rPr lang="en-US" sz="2800" baseline="-25000" dirty="0"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2CO</a:t>
              </a:r>
              <a:endParaRPr lang="en-US" sz="2800" baseline="-25000" dirty="0" smtClean="0">
                <a:solidFill>
                  <a:srgbClr val="0000FF"/>
                </a:solidFill>
                <a:latin typeface="Times New Roman" pitchFamily="18" charset="0"/>
                <a:cs typeface="Times New Roman" pitchFamily="18" charset="0"/>
              </a:endParaRPr>
            </a:p>
          </p:txBody>
        </p:sp>
        <p:sp>
          <p:nvSpPr>
            <p:cNvPr id="31" name="TextBox 30"/>
            <p:cNvSpPr txBox="1"/>
            <p:nvPr/>
          </p:nvSpPr>
          <p:spPr>
            <a:xfrm>
              <a:off x="4010502" y="4557491"/>
              <a:ext cx="2351313"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2" name="Straight Arrow Connector 31"/>
            <p:cNvCxnSpPr/>
            <p:nvPr/>
          </p:nvCxnSpPr>
          <p:spPr>
            <a:xfrm>
              <a:off x="3739082"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34" name="Group 33"/>
          <p:cNvGrpSpPr/>
          <p:nvPr/>
        </p:nvGrpSpPr>
        <p:grpSpPr>
          <a:xfrm>
            <a:off x="0" y="4513953"/>
            <a:ext cx="12192000" cy="697650"/>
            <a:chOff x="0" y="4557491"/>
            <a:chExt cx="12192000" cy="697650"/>
          </a:xfrm>
        </p:grpSpPr>
        <p:sp>
          <p:nvSpPr>
            <p:cNvPr id="35" name="TextBox 34"/>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Fe</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3CO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2Fe</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3CO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36" name="TextBox 35"/>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7" name="Straight Arrow Connector 36"/>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39" name="Group 38"/>
          <p:cNvGrpSpPr/>
          <p:nvPr/>
        </p:nvGrpSpPr>
        <p:grpSpPr>
          <a:xfrm>
            <a:off x="5602514" y="5109045"/>
            <a:ext cx="6589486" cy="697650"/>
            <a:chOff x="0" y="4557491"/>
            <a:chExt cx="12192000" cy="697650"/>
          </a:xfrm>
        </p:grpSpPr>
        <p:sp>
          <p:nvSpPr>
            <p:cNvPr id="40" name="TextBox 39"/>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SiO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CaSiO</a:t>
              </a:r>
              <a:r>
                <a:rPr lang="en-US" sz="2800" baseline="-25000" dirty="0" err="1" smtClean="0">
                  <a:solidFill>
                    <a:srgbClr val="0000FF"/>
                  </a:solidFill>
                  <a:latin typeface="Times New Roman" pitchFamily="18" charset="0"/>
                  <a:cs typeface="Times New Roman" pitchFamily="18" charset="0"/>
                </a:rPr>
                <a:t>3</a:t>
              </a:r>
              <a:endParaRPr lang="en-US" sz="2800" baseline="-25000" dirty="0" smtClean="0">
                <a:solidFill>
                  <a:srgbClr val="0000FF"/>
                </a:solidFill>
                <a:latin typeface="Times New Roman" pitchFamily="18" charset="0"/>
                <a:cs typeface="Times New Roman" pitchFamily="18" charset="0"/>
              </a:endParaRPr>
            </a:p>
          </p:txBody>
        </p:sp>
        <p:sp>
          <p:nvSpPr>
            <p:cNvPr id="41" name="TextBox 40"/>
            <p:cNvSpPr txBox="1"/>
            <p:nvPr/>
          </p:nvSpPr>
          <p:spPr>
            <a:xfrm>
              <a:off x="5218936" y="4557491"/>
              <a:ext cx="2351313"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45" name="Straight Arrow Connector 44"/>
            <p:cNvCxnSpPr/>
            <p:nvPr/>
          </p:nvCxnSpPr>
          <p:spPr>
            <a:xfrm>
              <a:off x="5081787"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47" name="TextBox 46"/>
          <p:cNvSpPr txBox="1"/>
          <p:nvPr/>
        </p:nvSpPr>
        <p:spPr>
          <a:xfrm>
            <a:off x="0" y="565990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b.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xuất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thép</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upRigh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trips(upRight)">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upRight)">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trips(upRight)">
                                      <p:cBhvr>
                                        <p:cTn id="27" dur="1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000" fill="hold"/>
                                        <p:tgtEl>
                                          <p:spTgt spid="24"/>
                                        </p:tgtEl>
                                        <p:attrNameLst>
                                          <p:attrName>ppt_w</p:attrName>
                                        </p:attrNameLst>
                                      </p:cBhvr>
                                      <p:tavLst>
                                        <p:tav tm="0">
                                          <p:val>
                                            <p:fltVal val="0"/>
                                          </p:val>
                                        </p:tav>
                                        <p:tav tm="100000">
                                          <p:val>
                                            <p:strVal val="#ppt_w"/>
                                          </p:val>
                                        </p:tav>
                                      </p:tavLst>
                                    </p:anim>
                                    <p:anim calcmode="lin" valueType="num">
                                      <p:cBhvr>
                                        <p:cTn id="33" dur="10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1000" fill="hold"/>
                                        <p:tgtEl>
                                          <p:spTgt spid="29"/>
                                        </p:tgtEl>
                                        <p:attrNameLst>
                                          <p:attrName>ppt_w</p:attrName>
                                        </p:attrNameLst>
                                      </p:cBhvr>
                                      <p:tavLst>
                                        <p:tav tm="0">
                                          <p:val>
                                            <p:fltVal val="0"/>
                                          </p:val>
                                        </p:tav>
                                        <p:tav tm="100000">
                                          <p:val>
                                            <p:strVal val="#ppt_w"/>
                                          </p:val>
                                        </p:tav>
                                      </p:tavLst>
                                    </p:anim>
                                    <p:anim calcmode="lin" valueType="num">
                                      <p:cBhvr>
                                        <p:cTn id="39" dur="10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strips(upRight)">
                                      <p:cBhvr>
                                        <p:cTn id="44" dur="10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1000" fill="hold"/>
                                        <p:tgtEl>
                                          <p:spTgt spid="34"/>
                                        </p:tgtEl>
                                        <p:attrNameLst>
                                          <p:attrName>ppt_w</p:attrName>
                                        </p:attrNameLst>
                                      </p:cBhvr>
                                      <p:tavLst>
                                        <p:tav tm="0">
                                          <p:val>
                                            <p:fltVal val="0"/>
                                          </p:val>
                                        </p:tav>
                                        <p:tav tm="100000">
                                          <p:val>
                                            <p:strVal val="#ppt_w"/>
                                          </p:val>
                                        </p:tav>
                                      </p:tavLst>
                                    </p:anim>
                                    <p:anim calcmode="lin" valueType="num">
                                      <p:cBhvr>
                                        <p:cTn id="50" dur="10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8" presetClass="entr" presetSubtype="3"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strips(upRight)">
                                      <p:cBhvr>
                                        <p:cTn id="55" dur="10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1000" fill="hold"/>
                                        <p:tgtEl>
                                          <p:spTgt spid="39"/>
                                        </p:tgtEl>
                                        <p:attrNameLst>
                                          <p:attrName>ppt_w</p:attrName>
                                        </p:attrNameLst>
                                      </p:cBhvr>
                                      <p:tavLst>
                                        <p:tav tm="0">
                                          <p:val>
                                            <p:fltVal val="0"/>
                                          </p:val>
                                        </p:tav>
                                        <p:tav tm="100000">
                                          <p:val>
                                            <p:strVal val="#ppt_w"/>
                                          </p:val>
                                        </p:tav>
                                      </p:tavLst>
                                    </p:anim>
                                    <p:anim calcmode="lin" valueType="num">
                                      <p:cBhvr>
                                        <p:cTn id="61" dur="10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8" presetClass="entr" presetSubtype="3" fill="hold" nodeType="click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strips(upRight)">
                                      <p:cBhvr>
                                        <p:cTn id="66"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47" name="TextBox 46"/>
          <p:cNvSpPr txBox="1"/>
          <p:nvPr/>
        </p:nvSpPr>
        <p:spPr>
          <a:xfrm>
            <a:off x="0" y="124756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b.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xuất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thép</a:t>
            </a:r>
            <a:endParaRPr lang="en-US" sz="2800" b="1" dirty="0" smtClean="0">
              <a:solidFill>
                <a:srgbClr val="0000FF"/>
              </a:solidFill>
              <a:latin typeface="Times New Roman" pitchFamily="18" charset="0"/>
              <a:cs typeface="Times New Roman" pitchFamily="18" charset="0"/>
            </a:endParaRPr>
          </a:p>
        </p:txBody>
      </p:sp>
      <p:sp>
        <p:nvSpPr>
          <p:cNvPr id="39" name="TextBox 38"/>
          <p:cNvSpPr txBox="1"/>
          <p:nvPr/>
        </p:nvSpPr>
        <p:spPr>
          <a:xfrm>
            <a:off x="0" y="1675736"/>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gang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oxygen.</a:t>
            </a:r>
          </a:p>
        </p:txBody>
      </p:sp>
      <p:sp>
        <p:nvSpPr>
          <p:cNvPr id="43" name="TextBox 42"/>
          <p:cNvSpPr txBox="1"/>
          <p:nvPr/>
        </p:nvSpPr>
        <p:spPr>
          <a:xfrm>
            <a:off x="0" y="2118422"/>
            <a:ext cx="12192000" cy="954107"/>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Mn</a:t>
            </a:r>
            <a:r>
              <a:rPr lang="en-US" sz="2800" dirty="0" smtClean="0">
                <a:solidFill>
                  <a:srgbClr val="0000FF"/>
                </a:solidFill>
                <a:latin typeface="Times New Roman" pitchFamily="18" charset="0"/>
                <a:cs typeface="Times New Roman" pitchFamily="18" charset="0"/>
              </a:rPr>
              <a:t>, Si,…)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gang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hỗn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gang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a:t>
            </a:r>
          </a:p>
        </p:txBody>
      </p:sp>
      <p:grpSp>
        <p:nvGrpSpPr>
          <p:cNvPr id="44" name="Group 43"/>
          <p:cNvGrpSpPr/>
          <p:nvPr/>
        </p:nvGrpSpPr>
        <p:grpSpPr>
          <a:xfrm>
            <a:off x="2423806" y="2960934"/>
            <a:ext cx="6589486" cy="697650"/>
            <a:chOff x="0" y="4557491"/>
            <a:chExt cx="12192000" cy="697650"/>
          </a:xfrm>
        </p:grpSpPr>
        <p:sp>
          <p:nvSpPr>
            <p:cNvPr id="48" name="TextBox 47"/>
            <p:cNvSpPr txBox="1"/>
            <p:nvPr/>
          </p:nvSpPr>
          <p:spPr>
            <a:xfrm>
              <a:off x="0" y="4673596"/>
              <a:ext cx="12192000" cy="523220"/>
            </a:xfrm>
            <a:prstGeom prst="rect">
              <a:avLst/>
            </a:prstGeom>
            <a:noFill/>
          </p:spPr>
          <p:txBody>
            <a:bodyPr wrap="square" rtlCol="0">
              <a:spAutoFit/>
            </a:bodyPr>
            <a:lstStyle/>
            <a:p>
              <a:pPr lvl="1"/>
              <a:r>
                <a:rPr lang="en-US" sz="2800" dirty="0" smtClean="0">
                  <a:solidFill>
                    <a:srgbClr val="0000FF"/>
                  </a:solidFill>
                  <a:latin typeface="Times New Roman" pitchFamily="18" charset="0"/>
                  <a:cs typeface="Times New Roman" pitchFamily="18" charset="0"/>
                </a:rPr>
                <a:t>C + </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CO</a:t>
              </a:r>
              <a:r>
                <a:rPr lang="en-US" sz="2800" baseline="-25000" dirty="0" smtClean="0">
                  <a:solidFill>
                    <a:srgbClr val="0000FF"/>
                  </a:solidFill>
                  <a:latin typeface="Times New Roman" pitchFamily="18" charset="0"/>
                  <a:cs typeface="Times New Roman" pitchFamily="18" charset="0"/>
                </a:rPr>
                <a:t>2</a:t>
              </a:r>
            </a:p>
          </p:txBody>
        </p:sp>
        <p:sp>
          <p:nvSpPr>
            <p:cNvPr id="49" name="TextBox 48"/>
            <p:cNvSpPr txBox="1"/>
            <p:nvPr/>
          </p:nvSpPr>
          <p:spPr>
            <a:xfrm>
              <a:off x="3178025" y="4557491"/>
              <a:ext cx="2351313"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50" name="Straight Arrow Connector 49"/>
            <p:cNvCxnSpPr/>
            <p:nvPr/>
          </p:nvCxnSpPr>
          <p:spPr>
            <a:xfrm>
              <a:off x="3040876"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52" name="Group 51"/>
          <p:cNvGrpSpPr/>
          <p:nvPr/>
        </p:nvGrpSpPr>
        <p:grpSpPr>
          <a:xfrm>
            <a:off x="2452843" y="3541502"/>
            <a:ext cx="6589486" cy="697650"/>
            <a:chOff x="0" y="4557491"/>
            <a:chExt cx="12192000" cy="697650"/>
          </a:xfrm>
        </p:grpSpPr>
        <p:sp>
          <p:nvSpPr>
            <p:cNvPr id="53" name="TextBox 52"/>
            <p:cNvSpPr txBox="1"/>
            <p:nvPr/>
          </p:nvSpPr>
          <p:spPr>
            <a:xfrm>
              <a:off x="0" y="4673596"/>
              <a:ext cx="12192000" cy="523220"/>
            </a:xfrm>
            <a:prstGeom prst="rect">
              <a:avLst/>
            </a:prstGeom>
            <a:noFill/>
          </p:spPr>
          <p:txBody>
            <a:bodyPr wrap="square" rtlCol="0">
              <a:spAutoFit/>
            </a:bodyPr>
            <a:lstStyle/>
            <a:p>
              <a:pPr lvl="1"/>
              <a:r>
                <a:rPr lang="en-US" sz="2800" dirty="0" smtClean="0">
                  <a:solidFill>
                    <a:srgbClr val="0000FF"/>
                  </a:solidFill>
                  <a:latin typeface="Times New Roman" pitchFamily="18" charset="0"/>
                  <a:cs typeface="Times New Roman" pitchFamily="18" charset="0"/>
                </a:rPr>
                <a:t>Si + </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54" name="TextBox 53"/>
            <p:cNvSpPr txBox="1"/>
            <p:nvPr/>
          </p:nvSpPr>
          <p:spPr>
            <a:xfrm>
              <a:off x="3178025" y="4557491"/>
              <a:ext cx="2351313"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55" name="Straight Arrow Connector 54"/>
            <p:cNvCxnSpPr/>
            <p:nvPr/>
          </p:nvCxnSpPr>
          <p:spPr>
            <a:xfrm>
              <a:off x="3040876"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pic>
        <p:nvPicPr>
          <p:cNvPr id="7170" name="Picture 2"/>
          <p:cNvPicPr>
            <a:picLocks noChangeAspect="1" noChangeArrowheads="1"/>
          </p:cNvPicPr>
          <p:nvPr/>
        </p:nvPicPr>
        <p:blipFill>
          <a:blip r:embed="rId2"/>
          <a:srcRect/>
          <a:stretch>
            <a:fillRect/>
          </a:stretch>
        </p:blipFill>
        <p:spPr bwMode="auto">
          <a:xfrm>
            <a:off x="1899239" y="2438400"/>
            <a:ext cx="8197036" cy="4419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upRight)">
                                      <p:cBhvr>
                                        <p:cTn id="7" dur="1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strips(upRight)">
                                      <p:cBhvr>
                                        <p:cTn id="12" dur="1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1000" fill="hold"/>
                                        <p:tgtEl>
                                          <p:spTgt spid="44"/>
                                        </p:tgtEl>
                                        <p:attrNameLst>
                                          <p:attrName>ppt_w</p:attrName>
                                        </p:attrNameLst>
                                      </p:cBhvr>
                                      <p:tavLst>
                                        <p:tav tm="0">
                                          <p:val>
                                            <p:fltVal val="0"/>
                                          </p:val>
                                        </p:tav>
                                        <p:tav tm="100000">
                                          <p:val>
                                            <p:strVal val="#ppt_w"/>
                                          </p:val>
                                        </p:tav>
                                      </p:tavLst>
                                    </p:anim>
                                    <p:anim calcmode="lin" valueType="num">
                                      <p:cBhvr>
                                        <p:cTn id="18" dur="10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1000" fill="hold"/>
                                        <p:tgtEl>
                                          <p:spTgt spid="52"/>
                                        </p:tgtEl>
                                        <p:attrNameLst>
                                          <p:attrName>ppt_w</p:attrName>
                                        </p:attrNameLst>
                                      </p:cBhvr>
                                      <p:tavLst>
                                        <p:tav tm="0">
                                          <p:val>
                                            <p:fltVal val="0"/>
                                          </p:val>
                                        </p:tav>
                                        <p:tav tm="100000">
                                          <p:val>
                                            <p:strVal val="#ppt_w"/>
                                          </p:val>
                                        </p:tav>
                                      </p:tavLst>
                                    </p:anim>
                                    <p:anim calcmode="lin" valueType="num">
                                      <p:cBhvr>
                                        <p:cTn id="24" dur="10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7170"/>
                                        </p:tgtEl>
                                        <p:attrNameLst>
                                          <p:attrName>style.visibility</p:attrName>
                                        </p:attrNameLst>
                                      </p:cBhvr>
                                      <p:to>
                                        <p:strVal val="visible"/>
                                      </p:to>
                                    </p:set>
                                    <p:anim calcmode="lin" valueType="num">
                                      <p:cBhvr>
                                        <p:cTn id="29" dur="1000" fill="hold"/>
                                        <p:tgtEl>
                                          <p:spTgt spid="7170"/>
                                        </p:tgtEl>
                                        <p:attrNameLst>
                                          <p:attrName>ppt_w</p:attrName>
                                        </p:attrNameLst>
                                      </p:cBhvr>
                                      <p:tavLst>
                                        <p:tav tm="0">
                                          <p:val>
                                            <p:fltVal val="0"/>
                                          </p:val>
                                        </p:tav>
                                        <p:tav tm="100000">
                                          <p:val>
                                            <p:strVal val="#ppt_w"/>
                                          </p:val>
                                        </p:tav>
                                      </p:tavLst>
                                    </p:anim>
                                    <p:anim calcmode="lin" valueType="num">
                                      <p:cBhvr>
                                        <p:cTn id="30" dur="1000" fill="hold"/>
                                        <p:tgtEl>
                                          <p:spTgt spid="7170"/>
                                        </p:tgtEl>
                                        <p:attrNameLst>
                                          <p:attrName>ppt_h</p:attrName>
                                        </p:attrNameLst>
                                      </p:cBhvr>
                                      <p:tavLst>
                                        <p:tav tm="0">
                                          <p:val>
                                            <p:fltVal val="0"/>
                                          </p:val>
                                        </p:tav>
                                        <p:tav tm="100000">
                                          <p:val>
                                            <p:strVal val="#ppt_h"/>
                                          </p:val>
                                        </p:tav>
                                      </p:tavLst>
                                    </p:anim>
                                    <p:animEffect transition="in" filter="fade">
                                      <p:cBhvr>
                                        <p:cTn id="31"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2341767"/>
            <a:ext cx="12149464" cy="234632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31543" y="1473200"/>
            <a:ext cx="6560457" cy="4031873"/>
          </a:xfrm>
          <a:prstGeom prst="rect">
            <a:avLst/>
          </a:prstGeom>
        </p:spPr>
        <p:txBody>
          <a:bodyPr wrap="square">
            <a:spAutoFit/>
          </a:bodyPr>
          <a:lstStyle/>
          <a:p>
            <a:pPr algn="just">
              <a:buFontTx/>
              <a:buChar char="-"/>
            </a:pPr>
            <a:r>
              <a:rPr lang="vi-VN" sz="3200" dirty="0" smtClean="0">
                <a:solidFill>
                  <a:srgbClr val="FF00FF"/>
                </a:solidFill>
                <a:latin typeface="Times New Roman" pitchFamily="18" charset="0"/>
                <a:cs typeface="Times New Roman" pitchFamily="18" charset="0"/>
              </a:rPr>
              <a:t>Phản ứng đóng vai trò tạo ra khí CO</a:t>
            </a:r>
            <a:r>
              <a:rPr lang="vi-VN" sz="3200" baseline="-25000" dirty="0" smtClean="0">
                <a:solidFill>
                  <a:srgbClr val="FF00FF"/>
                </a:solidFill>
                <a:latin typeface="Times New Roman" pitchFamily="18" charset="0"/>
                <a:cs typeface="Times New Roman" pitchFamily="18" charset="0"/>
              </a:rPr>
              <a:t>2</a:t>
            </a:r>
            <a:r>
              <a:rPr lang="vi-VN" sz="3200" dirty="0" smtClean="0">
                <a:solidFill>
                  <a:srgbClr val="FF00FF"/>
                </a:solidFill>
                <a:latin typeface="Times New Roman" pitchFamily="18" charset="0"/>
                <a:cs typeface="Times New Roman" pitchFamily="18" charset="0"/>
              </a:rPr>
              <a:t> để làm nguyên liệu cho phản ứng tạo CO</a:t>
            </a:r>
            <a:r>
              <a:rPr lang="en-US" sz="3200" dirty="0" smtClean="0">
                <a:solidFill>
                  <a:srgbClr val="FF00FF"/>
                </a:solidFill>
                <a:latin typeface="Times New Roman" pitchFamily="18" charset="0"/>
                <a:cs typeface="Times New Roman" pitchFamily="18" charset="0"/>
              </a:rPr>
              <a:t>. </a:t>
            </a:r>
          </a:p>
          <a:p>
            <a:pPr algn="just">
              <a:buFontTx/>
              <a:buChar char="-"/>
            </a:pP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Loại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bỏ</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bớt</a:t>
            </a:r>
            <a:r>
              <a:rPr lang="en-US" sz="3200" dirty="0" smtClean="0">
                <a:solidFill>
                  <a:srgbClr val="FF00FF"/>
                </a:solidFill>
                <a:latin typeface="Times New Roman" pitchFamily="18" charset="0"/>
                <a:cs typeface="Times New Roman" pitchFamily="18" charset="0"/>
              </a:rPr>
              <a:t> C </a:t>
            </a:r>
            <a:r>
              <a:rPr lang="en-US" sz="3200" dirty="0" err="1" smtClean="0">
                <a:solidFill>
                  <a:srgbClr val="FF00FF"/>
                </a:solidFill>
                <a:latin typeface="Times New Roman" pitchFamily="18" charset="0"/>
                <a:cs typeface="Times New Roman" pitchFamily="18" charset="0"/>
              </a:rPr>
              <a:t>trong</a:t>
            </a:r>
            <a:r>
              <a:rPr lang="en-US" sz="3200" dirty="0" smtClean="0">
                <a:solidFill>
                  <a:srgbClr val="FF00FF"/>
                </a:solidFill>
                <a:latin typeface="Times New Roman" pitchFamily="18" charset="0"/>
                <a:cs typeface="Times New Roman" pitchFamily="18" charset="0"/>
              </a:rPr>
              <a:t> gang </a:t>
            </a:r>
            <a:r>
              <a:rPr lang="en-US" sz="3200" dirty="0" err="1" smtClean="0">
                <a:solidFill>
                  <a:srgbClr val="FF00FF"/>
                </a:solidFill>
                <a:latin typeface="Times New Roman" pitchFamily="18" charset="0"/>
                <a:cs typeface="Times New Roman" pitchFamily="18" charset="0"/>
              </a:rPr>
              <a:t>hoặc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thép</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phế</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liệu</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bằng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cách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tạo</a:t>
            </a:r>
            <a:r>
              <a:rPr lang="en-US" sz="3200" dirty="0" smtClean="0">
                <a:solidFill>
                  <a:srgbClr val="FF00FF"/>
                </a:solidFill>
                <a:latin typeface="Times New Roman" pitchFamily="18" charset="0"/>
                <a:cs typeface="Times New Roman" pitchFamily="18" charset="0"/>
              </a:rPr>
              <a:t> CO</a:t>
            </a:r>
            <a:r>
              <a:rPr lang="en-US" sz="3200" baseline="-25000" dirty="0" smtClean="0">
                <a:solidFill>
                  <a:srgbClr val="FF00FF"/>
                </a:solidFill>
                <a:latin typeface="Times New Roman" pitchFamily="18" charset="0"/>
                <a:cs typeface="Times New Roman" pitchFamily="18" charset="0"/>
              </a:rPr>
              <a:t>2</a:t>
            </a:r>
            <a:r>
              <a:rPr lang="en-US" sz="3200" dirty="0" smtClean="0">
                <a:solidFill>
                  <a:srgbClr val="FF00FF"/>
                </a:solidFill>
                <a:latin typeface="Times New Roman" pitchFamily="18" charset="0"/>
                <a:cs typeface="Times New Roman" pitchFamily="18" charset="0"/>
              </a:rPr>
              <a:t> ở </a:t>
            </a:r>
            <a:r>
              <a:rPr lang="en-US" sz="3200" dirty="0" err="1" smtClean="0">
                <a:solidFill>
                  <a:srgbClr val="FF00FF"/>
                </a:solidFill>
                <a:latin typeface="Times New Roman" pitchFamily="18" charset="0"/>
                <a:cs typeface="Times New Roman" pitchFamily="18" charset="0"/>
              </a:rPr>
              <a:t>thể</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khí</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tự</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thoát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ra</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khỏi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lò</a:t>
            </a:r>
            <a:r>
              <a:rPr lang="en-US" sz="3200" dirty="0" smtClean="0">
                <a:solidFill>
                  <a:srgbClr val="FF00FF"/>
                </a:solidFill>
                <a:latin typeface="Times New Roman" pitchFamily="18" charset="0"/>
                <a:cs typeface="Times New Roman" pitchFamily="18" charset="0"/>
              </a:rPr>
              <a:t>.</a:t>
            </a:r>
          </a:p>
          <a:p>
            <a:pPr algn="just">
              <a:buFontTx/>
              <a:buChar char="-"/>
            </a:pP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Cung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cấp</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nhiệt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các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phản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ứng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trong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lò</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và</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làm</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nóng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chảy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nguyên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liệu</a:t>
            </a:r>
            <a:endParaRPr lang="en-US" sz="3200" dirty="0">
              <a:solidFill>
                <a:srgbClr val="FF00FF"/>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0" y="1640115"/>
            <a:ext cx="5513446" cy="359954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900" decel="100000" fill="hold"/>
                                        <p:tgtEl>
                                          <p:spTgt spid="614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31543" y="2082788"/>
            <a:ext cx="6560457" cy="3046988"/>
          </a:xfrm>
          <a:prstGeom prst="rect">
            <a:avLst/>
          </a:prstGeom>
        </p:spPr>
        <p:txBody>
          <a:bodyPr wrap="square">
            <a:spAutoFit/>
          </a:bodyPr>
          <a:lstStyle/>
          <a:p>
            <a:pPr algn="just">
              <a:buFontTx/>
              <a:buChar char="-"/>
            </a:pP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Đồ dùng làm từ thép: khung cầu, bảng quảng cáo,…</a:t>
            </a:r>
            <a:endParaRPr lang="en-US" sz="3200" dirty="0" smtClean="0">
              <a:solidFill>
                <a:srgbClr val="FF00FF"/>
              </a:solidFill>
              <a:latin typeface="Times New Roman" pitchFamily="18" charset="0"/>
              <a:cs typeface="Times New Roman" pitchFamily="18" charset="0"/>
            </a:endParaRPr>
          </a:p>
          <a:p>
            <a:pPr algn="just">
              <a:buFontTx/>
              <a:buChar char="-"/>
            </a:pP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Đồ dùng làm từ inox: xoong, dụng cụ trong y tế,…</a:t>
            </a:r>
            <a:endParaRPr lang="en-US" sz="3200" dirty="0" smtClean="0">
              <a:solidFill>
                <a:srgbClr val="FF00FF"/>
              </a:solidFill>
              <a:latin typeface="Times New Roman" pitchFamily="18" charset="0"/>
              <a:cs typeface="Times New Roman" pitchFamily="18" charset="0"/>
            </a:endParaRPr>
          </a:p>
          <a:p>
            <a:pPr algn="just">
              <a:buFontTx/>
              <a:buChar char="-"/>
            </a:pP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Đồ dùng làm từ duralumin: vỏ máy bay, khung xe đạp,….</a:t>
            </a:r>
            <a:endParaRPr lang="en-US" sz="3200" dirty="0">
              <a:solidFill>
                <a:srgbClr val="FF00FF"/>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0" y="1602002"/>
            <a:ext cx="5518528" cy="3579586"/>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3040748" y="1712657"/>
            <a:ext cx="5944158" cy="3512457"/>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900" decel="100000" fill="hold"/>
                                        <p:tgtEl>
                                          <p:spTgt spid="819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xit" presetSubtype="0" fill="hold" nodeType="clickEffect">
                                  <p:stCondLst>
                                    <p:cond delay="0"/>
                                  </p:stCondLst>
                                  <p:childTnLst>
                                    <p:animEffect transition="out" filter="fade">
                                      <p:cBhvr>
                                        <p:cTn id="22" dur="1000"/>
                                        <p:tgtEl>
                                          <p:spTgt spid="8194"/>
                                        </p:tgtEl>
                                      </p:cBhvr>
                                    </p:animEffect>
                                    <p:anim calcmode="lin" valueType="num">
                                      <p:cBhvr>
                                        <p:cTn id="23" dur="1000"/>
                                        <p:tgtEl>
                                          <p:spTgt spid="8194"/>
                                        </p:tgtEl>
                                        <p:attrNameLst>
                                          <p:attrName>ppt_x</p:attrName>
                                        </p:attrNameLst>
                                      </p:cBhvr>
                                      <p:tavLst>
                                        <p:tav tm="0">
                                          <p:val>
                                            <p:strVal val="ppt_x"/>
                                          </p:val>
                                        </p:tav>
                                        <p:tav tm="100000">
                                          <p:val>
                                            <p:strVal val="ppt_x"/>
                                          </p:val>
                                        </p:tav>
                                      </p:tavLst>
                                    </p:anim>
                                    <p:anim calcmode="lin" valueType="num">
                                      <p:cBhvr>
                                        <p:cTn id="24" dur="100" decel="100000"/>
                                        <p:tgtEl>
                                          <p:spTgt spid="8194"/>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8194"/>
                                        </p:tgtEl>
                                        <p:attrNameLst>
                                          <p:attrName>ppt_y</p:attrName>
                                        </p:attrNameLst>
                                      </p:cBhvr>
                                      <p:tavLst>
                                        <p:tav tm="0">
                                          <p:val>
                                            <p:strVal val="ppt_y"/>
                                          </p:val>
                                        </p:tav>
                                        <p:tav tm="100000">
                                          <p:val>
                                            <p:strVal val="ppt_y+1"/>
                                          </p:val>
                                        </p:tav>
                                      </p:tavLst>
                                    </p:anim>
                                    <p:set>
                                      <p:cBhvr>
                                        <p:cTn id="26" dur="1" fill="hold">
                                          <p:stCondLst>
                                            <p:cond delay="999"/>
                                          </p:stCondLst>
                                        </p:cTn>
                                        <p:tgtEl>
                                          <p:spTgt spid="8194"/>
                                        </p:tgtEl>
                                        <p:attrNameLst>
                                          <p:attrName>style.visibility</p:attrName>
                                        </p:attrNameLst>
                                      </p:cBhvr>
                                      <p:to>
                                        <p:strVal val="hidden"/>
                                      </p:to>
                                    </p:set>
                                  </p:childTnLst>
                                </p:cTn>
                              </p:par>
                              <p:par>
                                <p:cTn id="27" presetID="37" presetClass="exit" presetSubtype="0" fill="hold" grpId="1" nodeType="withEffect">
                                  <p:stCondLst>
                                    <p:cond delay="0"/>
                                  </p:stCondLst>
                                  <p:iterate type="lt">
                                    <p:tmPct val="0"/>
                                  </p:iterate>
                                  <p:childTnLst>
                                    <p:animEffect transition="out" filter="fade">
                                      <p:cBhvr>
                                        <p:cTn id="28" dur="1000"/>
                                        <p:tgtEl>
                                          <p:spTgt spid="6"/>
                                        </p:tgtEl>
                                      </p:cBhvr>
                                    </p:animEffect>
                                    <p:anim calcmode="lin" valueType="num">
                                      <p:cBhvr>
                                        <p:cTn id="29" dur="1000"/>
                                        <p:tgtEl>
                                          <p:spTgt spid="6"/>
                                        </p:tgtEl>
                                        <p:attrNameLst>
                                          <p:attrName>ppt_x</p:attrName>
                                        </p:attrNameLst>
                                      </p:cBhvr>
                                      <p:tavLst>
                                        <p:tav tm="0">
                                          <p:val>
                                            <p:strVal val="ppt_x"/>
                                          </p:val>
                                        </p:tav>
                                        <p:tav tm="100000">
                                          <p:val>
                                            <p:strVal val="ppt_x"/>
                                          </p:val>
                                        </p:tav>
                                      </p:tavLst>
                                    </p:anim>
                                    <p:anim calcmode="lin" valueType="num">
                                      <p:cBhvr>
                                        <p:cTn id="30" dur="100" decel="100000"/>
                                        <p:tgtEl>
                                          <p:spTgt spid="6"/>
                                        </p:tgtEl>
                                        <p:attrNameLst>
                                          <p:attrName>ppt_y</p:attrName>
                                        </p:attrNameLst>
                                      </p:cBhvr>
                                      <p:tavLst>
                                        <p:tav tm="0">
                                          <p:val>
                                            <p:strVal val="ppt_y"/>
                                          </p:val>
                                        </p:tav>
                                        <p:tav tm="100000">
                                          <p:val>
                                            <p:strVal val="ppt_y-.03"/>
                                          </p:val>
                                        </p:tav>
                                      </p:tavLst>
                                    </p:anim>
                                    <p:anim calcmode="lin" valueType="num">
                                      <p:cBhvr>
                                        <p:cTn id="31" dur="900" accel="100000">
                                          <p:stCondLst>
                                            <p:cond delay="100"/>
                                          </p:stCondLst>
                                        </p:cTn>
                                        <p:tgtEl>
                                          <p:spTgt spid="6"/>
                                        </p:tgtEl>
                                        <p:attrNameLst>
                                          <p:attrName>ppt_y</p:attrName>
                                        </p:attrNameLst>
                                      </p:cBhvr>
                                      <p:tavLst>
                                        <p:tav tm="0">
                                          <p:val>
                                            <p:strVal val="ppt_y"/>
                                          </p:val>
                                        </p:tav>
                                        <p:tav tm="100000">
                                          <p:val>
                                            <p:strVal val="ppt_y+1"/>
                                          </p:val>
                                        </p:tav>
                                      </p:tavLst>
                                    </p:anim>
                                    <p:set>
                                      <p:cBhvr>
                                        <p:cTn id="32" dur="1" fill="hold">
                                          <p:stCondLst>
                                            <p:cond delay="999"/>
                                          </p:stCondLst>
                                        </p:cTn>
                                        <p:tgtEl>
                                          <p:spTgt spid="6"/>
                                        </p:tgtEl>
                                        <p:attrNameLst>
                                          <p:attrName>style.visibility</p:attrName>
                                        </p:attrNameLst>
                                      </p:cBhvr>
                                      <p:to>
                                        <p:strVal val="hidden"/>
                                      </p:to>
                                    </p:set>
                                  </p:childTnLst>
                                </p:cTn>
                              </p:par>
                              <p:par>
                                <p:cTn id="33" presetID="49" presetClass="entr" presetSubtype="0" decel="100000" fill="hold" nodeType="withEffect">
                                  <p:stCondLst>
                                    <p:cond delay="0"/>
                                  </p:stCondLst>
                                  <p:childTnLst>
                                    <p:set>
                                      <p:cBhvr>
                                        <p:cTn id="34" dur="1" fill="hold">
                                          <p:stCondLst>
                                            <p:cond delay="0"/>
                                          </p:stCondLst>
                                        </p:cTn>
                                        <p:tgtEl>
                                          <p:spTgt spid="8195"/>
                                        </p:tgtEl>
                                        <p:attrNameLst>
                                          <p:attrName>style.visibility</p:attrName>
                                        </p:attrNameLst>
                                      </p:cBhvr>
                                      <p:to>
                                        <p:strVal val="visible"/>
                                      </p:to>
                                    </p:set>
                                    <p:anim calcmode="lin" valueType="num">
                                      <p:cBhvr>
                                        <p:cTn id="35" dur="1000" fill="hold"/>
                                        <p:tgtEl>
                                          <p:spTgt spid="8195"/>
                                        </p:tgtEl>
                                        <p:attrNameLst>
                                          <p:attrName>ppt_w</p:attrName>
                                        </p:attrNameLst>
                                      </p:cBhvr>
                                      <p:tavLst>
                                        <p:tav tm="0">
                                          <p:val>
                                            <p:fltVal val="0"/>
                                          </p:val>
                                        </p:tav>
                                        <p:tav tm="100000">
                                          <p:val>
                                            <p:strVal val="#ppt_w"/>
                                          </p:val>
                                        </p:tav>
                                      </p:tavLst>
                                    </p:anim>
                                    <p:anim calcmode="lin" valueType="num">
                                      <p:cBhvr>
                                        <p:cTn id="36" dur="1000" fill="hold"/>
                                        <p:tgtEl>
                                          <p:spTgt spid="8195"/>
                                        </p:tgtEl>
                                        <p:attrNameLst>
                                          <p:attrName>ppt_h</p:attrName>
                                        </p:attrNameLst>
                                      </p:cBhvr>
                                      <p:tavLst>
                                        <p:tav tm="0">
                                          <p:val>
                                            <p:fltVal val="0"/>
                                          </p:val>
                                        </p:tav>
                                        <p:tav tm="100000">
                                          <p:val>
                                            <p:strVal val="#ppt_h"/>
                                          </p:val>
                                        </p:tav>
                                      </p:tavLst>
                                    </p:anim>
                                    <p:anim calcmode="lin" valueType="num">
                                      <p:cBhvr>
                                        <p:cTn id="37" dur="1000" fill="hold"/>
                                        <p:tgtEl>
                                          <p:spTgt spid="8195"/>
                                        </p:tgtEl>
                                        <p:attrNameLst>
                                          <p:attrName>style.rotation</p:attrName>
                                        </p:attrNameLst>
                                      </p:cBhvr>
                                      <p:tavLst>
                                        <p:tav tm="0">
                                          <p:val>
                                            <p:fltVal val="360"/>
                                          </p:val>
                                        </p:tav>
                                        <p:tav tm="100000">
                                          <p:val>
                                            <p:fltVal val="0"/>
                                          </p:val>
                                        </p:tav>
                                      </p:tavLst>
                                    </p:anim>
                                    <p:animEffect transition="in" filter="fade">
                                      <p:cBhvr>
                                        <p:cTn id="38"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1"/>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KCl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MgCl</a:t>
            </a:r>
            <a:r>
              <a:rPr lang="en-US" sz="2800" baseline="-25000" dirty="0" err="1"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NaCl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Al</a:t>
            </a:r>
            <a:r>
              <a:rPr lang="en-US" sz="2800" baseline="-25000" dirty="0" err="1" smtClean="0">
                <a:latin typeface="Times New Roman" pitchFamily="18" charset="0"/>
                <a:cs typeface="Times New Roman" pitchFamily="18" charset="0"/>
              </a:rPr>
              <a:t>2</a:t>
            </a:r>
            <a:r>
              <a:rPr lang="en-US" sz="2800" dirty="0" err="1" smtClean="0">
                <a:latin typeface="Times New Roman" pitchFamily="18" charset="0"/>
                <a:cs typeface="Times New Roman" pitchFamily="18" charset="0"/>
              </a:rPr>
              <a:t>O</a:t>
            </a:r>
            <a:r>
              <a:rPr lang="en-US" sz="2800" baseline="-25000" dirty="0" err="1"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p>
        </p:txBody>
      </p:sp>
      <p:sp>
        <p:nvSpPr>
          <p:cNvPr id="3" name="Rectangle 1"/>
          <p:cNvSpPr>
            <a:spLocks noChangeArrowheads="1"/>
          </p:cNvSpPr>
          <p:nvPr/>
        </p:nvSpPr>
        <p:spPr bwMode="auto">
          <a:xfrm>
            <a:off x="0" y="1850571"/>
            <a:ext cx="12192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1000 </a:t>
            </a:r>
            <a:r>
              <a:rPr lang="en-US" sz="2800" dirty="0" err="1" smtClean="0">
                <a:latin typeface="Times New Roman" pitchFamily="18" charset="0"/>
                <a:cs typeface="Times New Roman" pitchFamily="18" charset="0"/>
              </a:rPr>
              <a:t>tấn</a:t>
            </a:r>
            <a:r>
              <a:rPr lang="en-US" sz="2800" dirty="0" smtClean="0">
                <a:latin typeface="Times New Roman" pitchFamily="18" charset="0"/>
                <a:cs typeface="Times New Roman" pitchFamily="18" charset="0"/>
              </a:rPr>
              <a:t> gang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95% Fe, 5% C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coi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quặng</a:t>
            </a:r>
            <a:r>
              <a:rPr lang="en-US" sz="2800" dirty="0" smtClean="0">
                <a:latin typeface="Times New Roman" pitchFamily="18" charset="0"/>
                <a:cs typeface="Times New Roman" pitchFamily="18" charset="0"/>
              </a:rPr>
              <a:t> Hematite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80%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Fe</a:t>
            </a:r>
            <a:r>
              <a:rPr lang="en-US" sz="2800" baseline="-25000" dirty="0" err="1" smtClean="0">
                <a:latin typeface="Times New Roman" pitchFamily="18" charset="0"/>
                <a:cs typeface="Times New Roman" pitchFamily="18" charset="0"/>
              </a:rPr>
              <a:t>2</a:t>
            </a:r>
            <a:r>
              <a:rPr lang="en-US" sz="2800" dirty="0" err="1" smtClean="0">
                <a:latin typeface="Times New Roman" pitchFamily="18" charset="0"/>
                <a:cs typeface="Times New Roman" pitchFamily="18" charset="0"/>
              </a:rPr>
              <a:t>O</a:t>
            </a:r>
            <a:r>
              <a:rPr lang="en-US" sz="2800" baseline="-25000" dirty="0" err="1"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 20% </a:t>
            </a:r>
            <a:r>
              <a:rPr lang="en-US" sz="2800" dirty="0" err="1" smtClean="0">
                <a:latin typeface="Times New Roman" pitchFamily="18" charset="0"/>
                <a:cs typeface="Times New Roman" pitchFamily="18" charset="0"/>
              </a:rPr>
              <a:t>tạp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tấn</a:t>
            </a:r>
            <a:r>
              <a:rPr lang="en-US" sz="2800" dirty="0" smtClean="0">
                <a:latin typeface="Times New Roman" pitchFamily="18" charset="0"/>
                <a:cs typeface="Times New Roman" pitchFamily="18" charset="0"/>
              </a:rPr>
              <a:t> than </a:t>
            </a:r>
            <a:r>
              <a:rPr lang="en-US" sz="2800" dirty="0" err="1" smtClean="0">
                <a:latin typeface="Times New Roman" pitchFamily="18" charset="0"/>
                <a:cs typeface="Times New Roman" pitchFamily="18" charset="0"/>
              </a:rPr>
              <a:t>cốc</a:t>
            </a:r>
            <a:r>
              <a:rPr lang="en-US" sz="2800" dirty="0" smtClean="0">
                <a:latin typeface="Times New Roman" pitchFamily="18" charset="0"/>
                <a:cs typeface="Times New Roman" pitchFamily="18" charset="0"/>
              </a:rPr>
              <a:t> (C)?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80%.</a:t>
            </a:r>
          </a:p>
        </p:txBody>
      </p:sp>
      <p:sp>
        <p:nvSpPr>
          <p:cNvPr id="4" name="Rectangle 1"/>
          <p:cNvSpPr>
            <a:spLocks noChangeArrowheads="1"/>
          </p:cNvSpPr>
          <p:nvPr/>
        </p:nvSpPr>
        <p:spPr bwMode="auto">
          <a:xfrm>
            <a:off x="0" y="863598"/>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khí</a:t>
            </a:r>
            <a:r>
              <a:rPr lang="en-US" sz="2800" dirty="0" smtClean="0">
                <a:latin typeface="Times New Roman" pitchFamily="18" charset="0"/>
                <a:cs typeface="Times New Roman" pitchFamily="18" charset="0"/>
              </a:rPr>
              <a:t> CO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oxide: </a:t>
            </a:r>
            <a:r>
              <a:rPr lang="en-US" sz="2800" dirty="0" err="1" smtClean="0">
                <a:latin typeface="Times New Roman" pitchFamily="18" charset="0"/>
                <a:cs typeface="Times New Roman" pitchFamily="18" charset="0"/>
              </a:rPr>
              <a:t>FeO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Fe</a:t>
            </a:r>
            <a:r>
              <a:rPr lang="en-US" sz="2800" baseline="-25000" dirty="0" err="1" smtClean="0">
                <a:latin typeface="Times New Roman" pitchFamily="18" charset="0"/>
                <a:cs typeface="Times New Roman" pitchFamily="18" charset="0"/>
              </a:rPr>
              <a:t>2</a:t>
            </a:r>
            <a:r>
              <a:rPr lang="en-US" sz="2800" dirty="0" err="1" smtClean="0">
                <a:latin typeface="Times New Roman" pitchFamily="18" charset="0"/>
                <a:cs typeface="Times New Roman" pitchFamily="18" charset="0"/>
              </a:rPr>
              <a:t>O</a:t>
            </a:r>
            <a:r>
              <a:rPr lang="en-US" sz="2800" baseline="-25000" dirty="0" err="1"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Fe</a:t>
            </a:r>
            <a:r>
              <a:rPr lang="en-US" sz="2800" baseline="-25000" dirty="0" err="1" smtClean="0">
                <a:latin typeface="Times New Roman" pitchFamily="18" charset="0"/>
                <a:cs typeface="Times New Roman" pitchFamily="18" charset="0"/>
              </a:rPr>
              <a:t>3</a:t>
            </a:r>
            <a:r>
              <a:rPr lang="en-US" sz="2800" dirty="0" err="1" smtClean="0">
                <a:latin typeface="Times New Roman" pitchFamily="18" charset="0"/>
                <a:cs typeface="Times New Roman" pitchFamily="18" charset="0"/>
              </a:rPr>
              <a:t>O</a:t>
            </a:r>
            <a:r>
              <a:rPr lang="en-US" sz="2800" baseline="-25000" dirty="0" err="1"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ZnO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PbO</a:t>
            </a:r>
            <a:r>
              <a:rPr lang="en-US" sz="2800" dirty="0" smtClean="0">
                <a:latin typeface="Times New Roman" pitchFamily="18" charset="0"/>
                <a:cs typeface="Times New Roman" pitchFamily="18" charset="0"/>
              </a:rPr>
              <a:t>.</a:t>
            </a:r>
          </a:p>
        </p:txBody>
      </p:sp>
      <p:sp>
        <p:nvSpPr>
          <p:cNvPr id="5" name="Rectangle 1"/>
          <p:cNvSpPr>
            <a:spLocks noChangeArrowheads="1"/>
          </p:cNvSpPr>
          <p:nvPr/>
        </p:nvSpPr>
        <p:spPr bwMode="auto">
          <a:xfrm>
            <a:off x="0" y="3585027"/>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4: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nhiêu</a:t>
            </a:r>
            <a:r>
              <a:rPr lang="en-US" sz="2800" dirty="0" smtClean="0">
                <a:latin typeface="Times New Roman" pitchFamily="18" charset="0"/>
                <a:cs typeface="Times New Roman" pitchFamily="18" charset="0"/>
              </a:rPr>
              <a:t> kg </a:t>
            </a:r>
            <a:r>
              <a:rPr lang="en-US" sz="2800" dirty="0" err="1" smtClean="0">
                <a:latin typeface="Times New Roman" pitchFamily="18" charset="0"/>
                <a:cs typeface="Times New Roman" pitchFamily="18" charset="0"/>
              </a:rPr>
              <a:t>Aluminium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tấn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quặng</a:t>
            </a:r>
            <a:r>
              <a:rPr lang="en-US" sz="2800" dirty="0" smtClean="0">
                <a:latin typeface="Times New Roman" pitchFamily="18" charset="0"/>
                <a:cs typeface="Times New Roman" pitchFamily="18" charset="0"/>
              </a:rPr>
              <a:t> bauxite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95% </a:t>
            </a:r>
            <a:r>
              <a:rPr lang="en-US" sz="2800" dirty="0" err="1" smtClean="0">
                <a:latin typeface="Times New Roman" pitchFamily="18" charset="0"/>
                <a:cs typeface="Times New Roman" pitchFamily="18" charset="0"/>
              </a:rPr>
              <a:t>aluminium</a:t>
            </a:r>
            <a:r>
              <a:rPr lang="en-US" sz="2800" dirty="0" smtClean="0">
                <a:latin typeface="Times New Roman" pitchFamily="18" charset="0"/>
                <a:cs typeface="Times New Roman" pitchFamily="18" charset="0"/>
              </a:rPr>
              <a:t> oxide,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98%. </a:t>
            </a:r>
          </a:p>
        </p:txBody>
      </p:sp>
      <p:sp>
        <p:nvSpPr>
          <p:cNvPr id="6" name="Rectangle 1"/>
          <p:cNvSpPr>
            <a:spLocks noChangeArrowheads="1"/>
          </p:cNvSpPr>
          <p:nvPr/>
        </p:nvSpPr>
        <p:spPr bwMode="auto">
          <a:xfrm>
            <a:off x="0" y="4441371"/>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5: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quặng</a:t>
            </a:r>
            <a:r>
              <a:rPr lang="en-US" sz="2800" dirty="0" smtClean="0">
                <a:latin typeface="Times New Roman" pitchFamily="18" charset="0"/>
                <a:cs typeface="Times New Roman" pitchFamily="18" charset="0"/>
              </a:rPr>
              <a:t> hematite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60% </a:t>
            </a:r>
            <a:r>
              <a:rPr lang="en-US" sz="2800" dirty="0" err="1" smtClean="0">
                <a:latin typeface="Times New Roman" pitchFamily="18" charset="0"/>
                <a:cs typeface="Times New Roman" pitchFamily="18" charset="0"/>
              </a:rPr>
              <a:t>Fe</a:t>
            </a:r>
            <a:r>
              <a:rPr lang="en-US" sz="2800" baseline="-25000" dirty="0" err="1" smtClean="0">
                <a:latin typeface="Times New Roman" pitchFamily="18" charset="0"/>
                <a:cs typeface="Times New Roman" pitchFamily="18" charset="0"/>
              </a:rPr>
              <a:t>2</a:t>
            </a:r>
            <a:r>
              <a:rPr lang="en-US" sz="2800" dirty="0" err="1" smtClean="0">
                <a:latin typeface="Times New Roman" pitchFamily="18" charset="0"/>
                <a:cs typeface="Times New Roman" pitchFamily="18" charset="0"/>
              </a:rPr>
              <a:t>O</a:t>
            </a:r>
            <a:r>
              <a:rPr lang="en-US" sz="2800" baseline="-25000" dirty="0" err="1"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tấn</a:t>
            </a:r>
            <a:r>
              <a:rPr lang="en-US" sz="2800" dirty="0" smtClean="0">
                <a:latin typeface="Times New Roman" pitchFamily="18" charset="0"/>
                <a:cs typeface="Times New Roman" pitchFamily="18" charset="0"/>
              </a:rPr>
              <a:t> gang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95% Fe.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80%.</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chảy</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Na, Mg, Al…</a:t>
            </a:r>
          </a:p>
        </p:txBody>
      </p:sp>
      <p:sp>
        <p:nvSpPr>
          <p:cNvPr id="10" name="TextBox 9"/>
          <p:cNvSpPr txBox="1"/>
          <p:nvPr/>
        </p:nvSpPr>
        <p:spPr>
          <a:xfrm>
            <a:off x="0" y="1683651"/>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a:t>
            </a:r>
          </a:p>
        </p:txBody>
      </p:sp>
      <p:grpSp>
        <p:nvGrpSpPr>
          <p:cNvPr id="21" name="Group 20"/>
          <p:cNvGrpSpPr/>
          <p:nvPr/>
        </p:nvGrpSpPr>
        <p:grpSpPr>
          <a:xfrm>
            <a:off x="0" y="2002975"/>
            <a:ext cx="12192000" cy="697650"/>
            <a:chOff x="0" y="2002975"/>
            <a:chExt cx="12192000" cy="697650"/>
          </a:xfrm>
        </p:grpSpPr>
        <p:sp>
          <p:nvSpPr>
            <p:cNvPr id="11" name="TextBox 10"/>
            <p:cNvSpPr txBox="1"/>
            <p:nvPr/>
          </p:nvSpPr>
          <p:spPr>
            <a:xfrm>
              <a:off x="0" y="2119080"/>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2Al</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4Al</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16" name="TextBox 15"/>
            <p:cNvSpPr txBox="1"/>
            <p:nvPr/>
          </p:nvSpPr>
          <p:spPr>
            <a:xfrm>
              <a:off x="1915882" y="2002975"/>
              <a:ext cx="2351314" cy="400110"/>
            </a:xfrm>
            <a:prstGeom prst="rect">
              <a:avLst/>
            </a:prstGeom>
            <a:noFill/>
          </p:spPr>
          <p:txBody>
            <a:bodyPr wrap="square" rtlCol="0">
              <a:spAutoFit/>
            </a:bodyPr>
            <a:lstStyle/>
            <a:p>
              <a:r>
                <a:rPr lang="en-US" sz="2000" dirty="0" err="1" smtClean="0">
                  <a:solidFill>
                    <a:srgbClr val="0000FF"/>
                  </a:solidFill>
                  <a:latin typeface="Times New Roman" pitchFamily="18" charset="0"/>
                  <a:cs typeface="Times New Roman" pitchFamily="18" charset="0"/>
                </a:rPr>
                <a:t>Điện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phân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nóng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19" name="Straight Arrow Connector 18"/>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94114" y="2300515"/>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Cryolite</a:t>
              </a:r>
              <a:endParaRPr lang="en-US" sz="2000" dirty="0">
                <a:solidFill>
                  <a:srgbClr val="0000FF"/>
                </a:solidFill>
                <a:latin typeface="Times New Roman" pitchFamily="18" charset="0"/>
                <a:cs typeface="Times New Roman" pitchFamily="18" charset="0"/>
              </a:endParaRPr>
            </a:p>
          </p:txBody>
        </p:sp>
      </p:grpSp>
      <p:pic>
        <p:nvPicPr>
          <p:cNvPr id="2050" name="Picture 2"/>
          <p:cNvPicPr>
            <a:picLocks noChangeAspect="1" noChangeArrowheads="1"/>
          </p:cNvPicPr>
          <p:nvPr/>
        </p:nvPicPr>
        <p:blipFill>
          <a:blip r:embed="rId2"/>
          <a:srcRect/>
          <a:stretch>
            <a:fillRect/>
          </a:stretch>
        </p:blipFill>
        <p:spPr bwMode="auto">
          <a:xfrm>
            <a:off x="7155543" y="2019405"/>
            <a:ext cx="5036457" cy="4838596"/>
          </a:xfrm>
          <a:prstGeom prst="rect">
            <a:avLst/>
          </a:prstGeom>
          <a:noFill/>
          <a:ln w="9525">
            <a:noFill/>
            <a:miter lim="800000"/>
            <a:headEnd/>
            <a:tailEnd/>
          </a:ln>
          <a:effectLst/>
        </p:spPr>
      </p:pic>
      <p:grpSp>
        <p:nvGrpSpPr>
          <p:cNvPr id="22" name="Group 21"/>
          <p:cNvGrpSpPr/>
          <p:nvPr/>
        </p:nvGrpSpPr>
        <p:grpSpPr>
          <a:xfrm>
            <a:off x="0" y="2735948"/>
            <a:ext cx="12192000" cy="697650"/>
            <a:chOff x="0" y="2002975"/>
            <a:chExt cx="12192000" cy="697650"/>
          </a:xfrm>
        </p:grpSpPr>
        <p:sp>
          <p:nvSpPr>
            <p:cNvPr id="23" name="TextBox 22"/>
            <p:cNvSpPr txBox="1"/>
            <p:nvPr/>
          </p:nvSpPr>
          <p:spPr>
            <a:xfrm>
              <a:off x="0" y="2119080"/>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2NaCl</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2Na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Cl</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4" name="TextBox 23"/>
            <p:cNvSpPr txBox="1"/>
            <p:nvPr/>
          </p:nvSpPr>
          <p:spPr>
            <a:xfrm>
              <a:off x="1915882" y="2002975"/>
              <a:ext cx="2351314" cy="400110"/>
            </a:xfrm>
            <a:prstGeom prst="rect">
              <a:avLst/>
            </a:prstGeom>
            <a:noFill/>
          </p:spPr>
          <p:txBody>
            <a:bodyPr wrap="square" rtlCol="0">
              <a:spAutoFit/>
            </a:bodyPr>
            <a:lstStyle/>
            <a:p>
              <a:r>
                <a:rPr lang="en-US" sz="2000" dirty="0" err="1" smtClean="0">
                  <a:solidFill>
                    <a:srgbClr val="0000FF"/>
                  </a:solidFill>
                  <a:latin typeface="Times New Roman" pitchFamily="18" charset="0"/>
                  <a:cs typeface="Times New Roman" pitchFamily="18" charset="0"/>
                </a:rPr>
                <a:t>Điện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phân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nóng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25" name="Straight Arrow Connector 24"/>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94114" y="2300515"/>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7" name="TextBox 26"/>
          <p:cNvSpPr txBox="1"/>
          <p:nvPr/>
        </p:nvSpPr>
        <p:spPr>
          <a:xfrm>
            <a:off x="0" y="335279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luyện</a:t>
            </a:r>
            <a:endParaRPr lang="en-US" sz="2800" b="1" dirty="0" smtClean="0">
              <a:solidFill>
                <a:srgbClr val="0000FF"/>
              </a:solidFill>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3"/>
          <a:srcRect/>
          <a:stretch>
            <a:fillRect/>
          </a:stretch>
        </p:blipFill>
        <p:spPr bwMode="auto">
          <a:xfrm>
            <a:off x="7736115" y="1756333"/>
            <a:ext cx="4455886" cy="510166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upRigh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upRigh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strips(downLeft)">
                                      <p:cBhvr>
                                        <p:cTn id="27" dur="10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0" fill="hold" nodeType="clickEffect">
                                  <p:stCondLst>
                                    <p:cond delay="0"/>
                                  </p:stCondLst>
                                  <p:childTnLst>
                                    <p:anim calcmode="lin" valueType="num">
                                      <p:cBhvr>
                                        <p:cTn id="31" dur="1000"/>
                                        <p:tgtEl>
                                          <p:spTgt spid="2052"/>
                                        </p:tgtEl>
                                        <p:attrNameLst>
                                          <p:attrName>ppt_w</p:attrName>
                                        </p:attrNameLst>
                                      </p:cBhvr>
                                      <p:tavLst>
                                        <p:tav tm="0">
                                          <p:val>
                                            <p:strVal val="ppt_w"/>
                                          </p:val>
                                        </p:tav>
                                        <p:tav tm="100000">
                                          <p:val>
                                            <p:fltVal val="0"/>
                                          </p:val>
                                        </p:tav>
                                      </p:tavLst>
                                    </p:anim>
                                    <p:anim calcmode="lin" valueType="num">
                                      <p:cBhvr>
                                        <p:cTn id="32" dur="1000"/>
                                        <p:tgtEl>
                                          <p:spTgt spid="2052"/>
                                        </p:tgtEl>
                                        <p:attrNameLst>
                                          <p:attrName>ppt_h</p:attrName>
                                        </p:attrNameLst>
                                      </p:cBhvr>
                                      <p:tavLst>
                                        <p:tav tm="0">
                                          <p:val>
                                            <p:strVal val="ppt_h"/>
                                          </p:val>
                                        </p:tav>
                                        <p:tav tm="100000">
                                          <p:val>
                                            <p:fltVal val="0"/>
                                          </p:val>
                                        </p:tav>
                                      </p:tavLst>
                                    </p:anim>
                                    <p:animEffect transition="out" filter="fade">
                                      <p:cBhvr>
                                        <p:cTn id="33" dur="1000"/>
                                        <p:tgtEl>
                                          <p:spTgt spid="2052"/>
                                        </p:tgtEl>
                                      </p:cBhvr>
                                    </p:animEffect>
                                    <p:set>
                                      <p:cBhvr>
                                        <p:cTn id="34" dur="1" fill="hold">
                                          <p:stCondLst>
                                            <p:cond delay="999"/>
                                          </p:stCondLst>
                                        </p:cTn>
                                        <p:tgtEl>
                                          <p:spTgt spid="2052"/>
                                        </p:tgtEl>
                                        <p:attrNameLst>
                                          <p:attrName>style.visibility</p:attrName>
                                        </p:attrNameLst>
                                      </p:cBhvr>
                                      <p:to>
                                        <p:strVal val="hidden"/>
                                      </p:to>
                                    </p:set>
                                  </p:childTnLst>
                                </p:cTn>
                              </p:par>
                            </p:childTnLst>
                          </p:cTn>
                        </p:par>
                        <p:par>
                          <p:cTn id="35" fill="hold">
                            <p:stCondLst>
                              <p:cond delay="1000"/>
                            </p:stCondLst>
                            <p:childTnLst>
                              <p:par>
                                <p:cTn id="36" presetID="53"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1000" fill="hold"/>
                                        <p:tgtEl>
                                          <p:spTgt spid="21"/>
                                        </p:tgtEl>
                                        <p:attrNameLst>
                                          <p:attrName>ppt_w</p:attrName>
                                        </p:attrNameLst>
                                      </p:cBhvr>
                                      <p:tavLst>
                                        <p:tav tm="0">
                                          <p:val>
                                            <p:fltVal val="0"/>
                                          </p:val>
                                        </p:tav>
                                        <p:tav tm="100000">
                                          <p:val>
                                            <p:strVal val="#ppt_w"/>
                                          </p:val>
                                        </p:tav>
                                      </p:tavLst>
                                    </p:anim>
                                    <p:anim calcmode="lin" valueType="num">
                                      <p:cBhvr>
                                        <p:cTn id="39" dur="1000" fill="hold"/>
                                        <p:tgtEl>
                                          <p:spTgt spid="21"/>
                                        </p:tgtEl>
                                        <p:attrNameLst>
                                          <p:attrName>ppt_h</p:attrName>
                                        </p:attrNameLst>
                                      </p:cBhvr>
                                      <p:tavLst>
                                        <p:tav tm="0">
                                          <p:val>
                                            <p:fltVal val="0"/>
                                          </p:val>
                                        </p:tav>
                                        <p:tav tm="100000">
                                          <p:val>
                                            <p:strVal val="#ppt_h"/>
                                          </p:val>
                                        </p:tav>
                                      </p:tavLst>
                                    </p:anim>
                                    <p:animEffect transition="in" filter="fade">
                                      <p:cBhvr>
                                        <p:cTn id="40" dur="10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iterate type="lt">
                                    <p:tmPct val="5000"/>
                                  </p:iterate>
                                  <p:childTnLst>
                                    <p:set>
                                      <p:cBhvr>
                                        <p:cTn id="44" dur="1" fill="hold">
                                          <p:stCondLst>
                                            <p:cond delay="0"/>
                                          </p:stCondLst>
                                        </p:cTn>
                                        <p:tgtEl>
                                          <p:spTgt spid="2050"/>
                                        </p:tgtEl>
                                        <p:attrNameLst>
                                          <p:attrName>style.visibility</p:attrName>
                                        </p:attrNameLst>
                                      </p:cBhvr>
                                      <p:to>
                                        <p:strVal val="visible"/>
                                      </p:to>
                                    </p:set>
                                    <p:anim calcmode="lin" valueType="num">
                                      <p:cBhvr>
                                        <p:cTn id="45" dur="1000" fill="hold"/>
                                        <p:tgtEl>
                                          <p:spTgt spid="2050"/>
                                        </p:tgtEl>
                                        <p:attrNameLst>
                                          <p:attrName>ppt_w</p:attrName>
                                        </p:attrNameLst>
                                      </p:cBhvr>
                                      <p:tavLst>
                                        <p:tav tm="0">
                                          <p:val>
                                            <p:fltVal val="0"/>
                                          </p:val>
                                        </p:tav>
                                        <p:tav tm="100000">
                                          <p:val>
                                            <p:strVal val="#ppt_w"/>
                                          </p:val>
                                        </p:tav>
                                      </p:tavLst>
                                    </p:anim>
                                    <p:anim calcmode="lin" valueType="num">
                                      <p:cBhvr>
                                        <p:cTn id="46" dur="1000" fill="hold"/>
                                        <p:tgtEl>
                                          <p:spTgt spid="2050"/>
                                        </p:tgtEl>
                                        <p:attrNameLst>
                                          <p:attrName>ppt_h</p:attrName>
                                        </p:attrNameLst>
                                      </p:cBhvr>
                                      <p:tavLst>
                                        <p:tav tm="0">
                                          <p:val>
                                            <p:fltVal val="0"/>
                                          </p:val>
                                        </p:tav>
                                        <p:tav tm="100000">
                                          <p:val>
                                            <p:strVal val="#ppt_h"/>
                                          </p:val>
                                        </p:tav>
                                      </p:tavLst>
                                    </p:anim>
                                    <p:anim calcmode="lin" valueType="num">
                                      <p:cBhvr>
                                        <p:cTn id="47" dur="1000" fill="hold"/>
                                        <p:tgtEl>
                                          <p:spTgt spid="2050"/>
                                        </p:tgtEl>
                                        <p:attrNameLst>
                                          <p:attrName>style.rotation</p:attrName>
                                        </p:attrNameLst>
                                      </p:cBhvr>
                                      <p:tavLst>
                                        <p:tav tm="0">
                                          <p:val>
                                            <p:fltVal val="90"/>
                                          </p:val>
                                        </p:tav>
                                        <p:tav tm="100000">
                                          <p:val>
                                            <p:fltVal val="0"/>
                                          </p:val>
                                        </p:tav>
                                      </p:tavLst>
                                    </p:anim>
                                    <p:animEffect transition="in" filter="fade">
                                      <p:cBhvr>
                                        <p:cTn id="48" dur="1000"/>
                                        <p:tgtEl>
                                          <p:spTgt spid="2050"/>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xit" presetSubtype="4" fill="hold" nodeType="clickEffect">
                                  <p:stCondLst>
                                    <p:cond delay="0"/>
                                  </p:stCondLst>
                                  <p:iterate type="lt">
                                    <p:tmPct val="0"/>
                                  </p:iterate>
                                  <p:childTnLst>
                                    <p:animEffect transition="out" filter="wheel(4)">
                                      <p:cBhvr>
                                        <p:cTn id="52" dur="1000"/>
                                        <p:tgtEl>
                                          <p:spTgt spid="2050"/>
                                        </p:tgtEl>
                                      </p:cBhvr>
                                    </p:animEffect>
                                    <p:set>
                                      <p:cBhvr>
                                        <p:cTn id="53" dur="1" fill="hold">
                                          <p:stCondLst>
                                            <p:cond delay="999"/>
                                          </p:stCondLst>
                                        </p:cTn>
                                        <p:tgtEl>
                                          <p:spTgt spid="2050"/>
                                        </p:tgtEl>
                                        <p:attrNameLst>
                                          <p:attrName>style.visibility</p:attrName>
                                        </p:attrNameLst>
                                      </p:cBhvr>
                                      <p:to>
                                        <p:strVal val="hidden"/>
                                      </p:to>
                                    </p:set>
                                  </p:childTnLst>
                                </p:cTn>
                              </p:par>
                            </p:childTnLst>
                          </p:cTn>
                        </p:par>
                        <p:par>
                          <p:cTn id="54" fill="hold">
                            <p:stCondLst>
                              <p:cond delay="1000"/>
                            </p:stCondLst>
                            <p:childTnLst>
                              <p:par>
                                <p:cTn id="55" presetID="53"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1000" fill="hold"/>
                                        <p:tgtEl>
                                          <p:spTgt spid="22"/>
                                        </p:tgtEl>
                                        <p:attrNameLst>
                                          <p:attrName>ppt_w</p:attrName>
                                        </p:attrNameLst>
                                      </p:cBhvr>
                                      <p:tavLst>
                                        <p:tav tm="0">
                                          <p:val>
                                            <p:fltVal val="0"/>
                                          </p:val>
                                        </p:tav>
                                        <p:tav tm="100000">
                                          <p:val>
                                            <p:strVal val="#ppt_w"/>
                                          </p:val>
                                        </p:tav>
                                      </p:tavLst>
                                    </p:anim>
                                    <p:anim calcmode="lin" valueType="num">
                                      <p:cBhvr>
                                        <p:cTn id="58" dur="1000" fill="hold"/>
                                        <p:tgtEl>
                                          <p:spTgt spid="22"/>
                                        </p:tgtEl>
                                        <p:attrNameLst>
                                          <p:attrName>ppt_h</p:attrName>
                                        </p:attrNameLst>
                                      </p:cBhvr>
                                      <p:tavLst>
                                        <p:tav tm="0">
                                          <p:val>
                                            <p:fltVal val="0"/>
                                          </p:val>
                                        </p:tav>
                                        <p:tav tm="100000">
                                          <p:val>
                                            <p:strVal val="#ppt_h"/>
                                          </p:val>
                                        </p:tav>
                                      </p:tavLst>
                                    </p:anim>
                                    <p:animEffect transition="in" filter="fade">
                                      <p:cBhvr>
                                        <p:cTn id="59" dur="10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3"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strips(upRight)">
                                      <p:cBhvr>
                                        <p:cTn id="6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620846" y="-1"/>
            <a:ext cx="4884511" cy="6824459"/>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chảy</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Na, Mg, Al…</a:t>
            </a:r>
          </a:p>
        </p:txBody>
      </p:sp>
      <p:sp>
        <p:nvSpPr>
          <p:cNvPr id="10" name="TextBox 9"/>
          <p:cNvSpPr txBox="1"/>
          <p:nvPr/>
        </p:nvSpPr>
        <p:spPr>
          <a:xfrm>
            <a:off x="0" y="1683651"/>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a:t>
            </a:r>
          </a:p>
        </p:txBody>
      </p:sp>
      <p:grpSp>
        <p:nvGrpSpPr>
          <p:cNvPr id="2" name="Group 20"/>
          <p:cNvGrpSpPr/>
          <p:nvPr/>
        </p:nvGrpSpPr>
        <p:grpSpPr>
          <a:xfrm>
            <a:off x="0" y="2002975"/>
            <a:ext cx="12192000" cy="697650"/>
            <a:chOff x="0" y="2002975"/>
            <a:chExt cx="12192000" cy="697650"/>
          </a:xfrm>
        </p:grpSpPr>
        <p:sp>
          <p:nvSpPr>
            <p:cNvPr id="11" name="TextBox 10"/>
            <p:cNvSpPr txBox="1"/>
            <p:nvPr/>
          </p:nvSpPr>
          <p:spPr>
            <a:xfrm>
              <a:off x="0" y="2119080"/>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2Al</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4Al</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16" name="TextBox 15"/>
            <p:cNvSpPr txBox="1"/>
            <p:nvPr/>
          </p:nvSpPr>
          <p:spPr>
            <a:xfrm>
              <a:off x="1915882" y="2002975"/>
              <a:ext cx="2351314" cy="400110"/>
            </a:xfrm>
            <a:prstGeom prst="rect">
              <a:avLst/>
            </a:prstGeom>
            <a:noFill/>
          </p:spPr>
          <p:txBody>
            <a:bodyPr wrap="square" rtlCol="0">
              <a:spAutoFit/>
            </a:bodyPr>
            <a:lstStyle/>
            <a:p>
              <a:r>
                <a:rPr lang="en-US" sz="2000" dirty="0" err="1" smtClean="0">
                  <a:solidFill>
                    <a:srgbClr val="0000FF"/>
                  </a:solidFill>
                  <a:latin typeface="Times New Roman" pitchFamily="18" charset="0"/>
                  <a:cs typeface="Times New Roman" pitchFamily="18" charset="0"/>
                </a:rPr>
                <a:t>Điện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phân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nóng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19" name="Straight Arrow Connector 18"/>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94114" y="2300515"/>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Cryolite</a:t>
              </a:r>
              <a:endParaRPr lang="en-US" sz="2000" dirty="0">
                <a:solidFill>
                  <a:srgbClr val="0000FF"/>
                </a:solidFill>
                <a:latin typeface="Times New Roman" pitchFamily="18" charset="0"/>
                <a:cs typeface="Times New Roman" pitchFamily="18" charset="0"/>
              </a:endParaRPr>
            </a:p>
          </p:txBody>
        </p:sp>
      </p:grpSp>
      <p:grpSp>
        <p:nvGrpSpPr>
          <p:cNvPr id="3" name="Group 21"/>
          <p:cNvGrpSpPr/>
          <p:nvPr/>
        </p:nvGrpSpPr>
        <p:grpSpPr>
          <a:xfrm>
            <a:off x="0" y="2735948"/>
            <a:ext cx="12192000" cy="697650"/>
            <a:chOff x="0" y="2002975"/>
            <a:chExt cx="12192000" cy="697650"/>
          </a:xfrm>
        </p:grpSpPr>
        <p:sp>
          <p:nvSpPr>
            <p:cNvPr id="23" name="TextBox 22"/>
            <p:cNvSpPr txBox="1"/>
            <p:nvPr/>
          </p:nvSpPr>
          <p:spPr>
            <a:xfrm>
              <a:off x="0" y="2119080"/>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2NaCl</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2Na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Cl</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4" name="TextBox 23"/>
            <p:cNvSpPr txBox="1"/>
            <p:nvPr/>
          </p:nvSpPr>
          <p:spPr>
            <a:xfrm>
              <a:off x="1915882" y="2002975"/>
              <a:ext cx="2351314" cy="400110"/>
            </a:xfrm>
            <a:prstGeom prst="rect">
              <a:avLst/>
            </a:prstGeom>
            <a:noFill/>
          </p:spPr>
          <p:txBody>
            <a:bodyPr wrap="square" rtlCol="0">
              <a:spAutoFit/>
            </a:bodyPr>
            <a:lstStyle/>
            <a:p>
              <a:r>
                <a:rPr lang="en-US" sz="2000" dirty="0" err="1" smtClean="0">
                  <a:solidFill>
                    <a:srgbClr val="0000FF"/>
                  </a:solidFill>
                  <a:latin typeface="Times New Roman" pitchFamily="18" charset="0"/>
                  <a:cs typeface="Times New Roman" pitchFamily="18" charset="0"/>
                </a:rPr>
                <a:t>Điện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phân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nóng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25" name="Straight Arrow Connector 24"/>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94114" y="2300515"/>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7" name="TextBox 26"/>
          <p:cNvSpPr txBox="1"/>
          <p:nvPr/>
        </p:nvSpPr>
        <p:spPr>
          <a:xfrm>
            <a:off x="0" y="335279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luyện</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377370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Zn, Fe, Cu…</a:t>
            </a:r>
          </a:p>
        </p:txBody>
      </p:sp>
      <p:pic>
        <p:nvPicPr>
          <p:cNvPr id="4098" name="Picture 2"/>
          <p:cNvPicPr>
            <a:picLocks noChangeAspect="1" noChangeArrowheads="1"/>
          </p:cNvPicPr>
          <p:nvPr/>
        </p:nvPicPr>
        <p:blipFill>
          <a:blip r:embed="rId2"/>
          <a:srcRect/>
          <a:stretch>
            <a:fillRect/>
          </a:stretch>
        </p:blipFill>
        <p:spPr bwMode="auto">
          <a:xfrm>
            <a:off x="7808686" y="1861022"/>
            <a:ext cx="4383314" cy="4996978"/>
          </a:xfrm>
          <a:prstGeom prst="rect">
            <a:avLst/>
          </a:prstGeom>
          <a:noFill/>
          <a:ln w="9525">
            <a:noFill/>
            <a:miter lim="800000"/>
            <a:headEnd/>
            <a:tailEnd/>
          </a:ln>
          <a:effectLst/>
        </p:spPr>
      </p:pic>
      <p:grpSp>
        <p:nvGrpSpPr>
          <p:cNvPr id="33" name="Group 32"/>
          <p:cNvGrpSpPr/>
          <p:nvPr/>
        </p:nvGrpSpPr>
        <p:grpSpPr>
          <a:xfrm>
            <a:off x="0" y="4557491"/>
            <a:ext cx="12192000" cy="697650"/>
            <a:chOff x="0" y="4557491"/>
            <a:chExt cx="12192000" cy="697650"/>
          </a:xfrm>
        </p:grpSpPr>
        <p:sp>
          <p:nvSpPr>
            <p:cNvPr id="29" name="TextBox 28"/>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Fe</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3CO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2Fe</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3CO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30" name="TextBox 29"/>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1" name="Straight Arrow Connector 30"/>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Right)">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upRight)">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1000" fill="hold"/>
                                        <p:tgtEl>
                                          <p:spTgt spid="4098"/>
                                        </p:tgtEl>
                                        <p:attrNameLst>
                                          <p:attrName>ppt_w</p:attrName>
                                        </p:attrNameLst>
                                      </p:cBhvr>
                                      <p:tavLst>
                                        <p:tav tm="0">
                                          <p:val>
                                            <p:fltVal val="0"/>
                                          </p:val>
                                        </p:tav>
                                        <p:tav tm="100000">
                                          <p:val>
                                            <p:strVal val="#ppt_w"/>
                                          </p:val>
                                        </p:tav>
                                      </p:tavLst>
                                    </p:anim>
                                    <p:anim calcmode="lin" valueType="num">
                                      <p:cBhvr>
                                        <p:cTn id="18" dur="1000" fill="hold"/>
                                        <p:tgtEl>
                                          <p:spTgt spid="4098"/>
                                        </p:tgtEl>
                                        <p:attrNameLst>
                                          <p:attrName>ppt_h</p:attrName>
                                        </p:attrNameLst>
                                      </p:cBhvr>
                                      <p:tavLst>
                                        <p:tav tm="0">
                                          <p:val>
                                            <p:fltVal val="0"/>
                                          </p:val>
                                        </p:tav>
                                        <p:tav tm="100000">
                                          <p:val>
                                            <p:strVal val="#ppt_h"/>
                                          </p:val>
                                        </p:tav>
                                      </p:tavLst>
                                    </p:anim>
                                    <p:animEffect transition="in" filter="fade">
                                      <p:cBhvr>
                                        <p:cTn id="19" dur="10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1000" fill="hold"/>
                                        <p:tgtEl>
                                          <p:spTgt spid="33"/>
                                        </p:tgtEl>
                                        <p:attrNameLst>
                                          <p:attrName>ppt_w</p:attrName>
                                        </p:attrNameLst>
                                      </p:cBhvr>
                                      <p:tavLst>
                                        <p:tav tm="0">
                                          <p:val>
                                            <p:fltVal val="0"/>
                                          </p:val>
                                        </p:tav>
                                        <p:tav tm="100000">
                                          <p:val>
                                            <p:strVal val="#ppt_w"/>
                                          </p:val>
                                        </p:tav>
                                      </p:tavLst>
                                    </p:anim>
                                    <p:anim calcmode="lin" valueType="num">
                                      <p:cBhvr>
                                        <p:cTn id="25" dur="1000" fill="hold"/>
                                        <p:tgtEl>
                                          <p:spTgt spid="33"/>
                                        </p:tgtEl>
                                        <p:attrNameLst>
                                          <p:attrName>ppt_h</p:attrName>
                                        </p:attrNameLst>
                                      </p:cBhvr>
                                      <p:tavLst>
                                        <p:tav tm="0">
                                          <p:val>
                                            <p:fltVal val="0"/>
                                          </p:val>
                                        </p:tav>
                                        <p:tav tm="100000">
                                          <p:val>
                                            <p:strVal val="#ppt_h"/>
                                          </p:val>
                                        </p:tav>
                                      </p:tavLst>
                                    </p:anim>
                                  </p:childTnLst>
                                </p:cTn>
                              </p:par>
                              <p:par>
                                <p:cTn id="26" presetID="22" presetClass="exit" presetSubtype="4" fill="hold" nodeType="withEffect">
                                  <p:stCondLst>
                                    <p:cond delay="0"/>
                                  </p:stCondLst>
                                  <p:childTnLst>
                                    <p:animEffect transition="out" filter="wipe(down)">
                                      <p:cBhvr>
                                        <p:cTn id="27" dur="1000"/>
                                        <p:tgtEl>
                                          <p:spTgt spid="4098"/>
                                        </p:tgtEl>
                                      </p:cBhvr>
                                    </p:animEffect>
                                    <p:set>
                                      <p:cBhvr>
                                        <p:cTn id="28" dur="1" fill="hold">
                                          <p:stCondLst>
                                            <p:cond delay="9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180149"/>
            <a:ext cx="12192000" cy="523220"/>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Phản ứng tạo ra kim loại sắt ở thể </a:t>
            </a:r>
            <a:r>
              <a:rPr lang="en-US" sz="2800" dirty="0" err="1" smtClean="0">
                <a:solidFill>
                  <a:srgbClr val="FF00FF"/>
                </a:solidFill>
                <a:latin typeface="Times New Roman" pitchFamily="18" charset="0"/>
                <a:cs typeface="Times New Roman" pitchFamily="18" charset="0"/>
              </a:rPr>
              <a:t>lỏng</a:t>
            </a:r>
            <a:r>
              <a:rPr lang="en-US" sz="2800" dirty="0" smtClean="0">
                <a:solidFill>
                  <a:srgbClr val="FF00FF"/>
                </a:solidFill>
                <a:latin typeface="Times New Roman" pitchFamily="18" charset="0"/>
                <a:cs typeface="Times New Roman" pitchFamily="18" charset="0"/>
              </a:rPr>
              <a:t>.</a:t>
            </a:r>
            <a:endParaRPr lang="vi-VN" sz="2800" i="1" dirty="0">
              <a:solidFill>
                <a:srgbClr val="FF00FF"/>
              </a:solidFill>
              <a:latin typeface="Times New Roman" pitchFamily="18" charset="0"/>
              <a:cs typeface="Times New Roman" pitchFamily="18" charset="0"/>
            </a:endParaRPr>
          </a:p>
        </p:txBody>
      </p:sp>
      <p:pic>
        <p:nvPicPr>
          <p:cNvPr id="12" name="Picture 2"/>
          <p:cNvPicPr>
            <a:picLocks noChangeAspect="1" noChangeArrowheads="1"/>
          </p:cNvPicPr>
          <p:nvPr/>
        </p:nvPicPr>
        <p:blipFill>
          <a:blip r:embed="rId2"/>
          <a:srcRect/>
          <a:stretch>
            <a:fillRect/>
          </a:stretch>
        </p:blipFill>
        <p:spPr bwMode="auto">
          <a:xfrm>
            <a:off x="1756194" y="0"/>
            <a:ext cx="4383314" cy="4996978"/>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6086441" y="0"/>
            <a:ext cx="4479924" cy="4618836"/>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Effect transition="in" filter="fade">
                                      <p:cBhvr>
                                        <p:cTn id="9" dur="1000"/>
                                        <p:tgtEl>
                                          <p:spTgt spid="512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4)">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2496459" y="0"/>
            <a:ext cx="3788229" cy="4268687"/>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srcRect/>
          <a:stretch>
            <a:fillRect/>
          </a:stretch>
        </p:blipFill>
        <p:spPr bwMode="auto">
          <a:xfrm>
            <a:off x="6268133" y="0"/>
            <a:ext cx="3474851" cy="4339771"/>
          </a:xfrm>
          <a:prstGeom prst="rect">
            <a:avLst/>
          </a:prstGeom>
          <a:noFill/>
          <a:ln w="9525">
            <a:noFill/>
            <a:miter lim="800000"/>
            <a:headEnd/>
            <a:tailEnd/>
          </a:ln>
          <a:effectLst/>
        </p:spPr>
      </p:pic>
      <p:grpSp>
        <p:nvGrpSpPr>
          <p:cNvPr id="8" name="Group 7"/>
          <p:cNvGrpSpPr/>
          <p:nvPr/>
        </p:nvGrpSpPr>
        <p:grpSpPr>
          <a:xfrm>
            <a:off x="0" y="4281719"/>
            <a:ext cx="12192000" cy="697650"/>
            <a:chOff x="0" y="4557491"/>
            <a:chExt cx="12192000" cy="697650"/>
          </a:xfrm>
        </p:grpSpPr>
        <p:sp>
          <p:nvSpPr>
            <p:cNvPr id="10" name="TextBox 9"/>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2ZnS</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2ZnO</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2SO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11" name="TextBox 10"/>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13" name="Straight Arrow Connector 12"/>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15" name="Group 14"/>
          <p:cNvGrpSpPr/>
          <p:nvPr/>
        </p:nvGrpSpPr>
        <p:grpSpPr>
          <a:xfrm>
            <a:off x="0" y="5029205"/>
            <a:ext cx="12192000" cy="697650"/>
            <a:chOff x="0" y="4557491"/>
            <a:chExt cx="12192000" cy="697650"/>
          </a:xfrm>
        </p:grpSpPr>
        <p:sp>
          <p:nvSpPr>
            <p:cNvPr id="16" name="TextBox 15"/>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ZnO</a:t>
              </a:r>
              <a:r>
                <a:rPr lang="en-US" sz="2800" dirty="0" smtClean="0">
                  <a:solidFill>
                    <a:srgbClr val="0000FF"/>
                  </a:solidFill>
                  <a:latin typeface="Times New Roman" pitchFamily="18" charset="0"/>
                  <a:cs typeface="Times New Roman" pitchFamily="18" charset="0"/>
                </a:rPr>
                <a:t> + C					Zn 	+ 	CO</a:t>
              </a:r>
              <a:endParaRPr lang="en-US" sz="2800" baseline="-25000" dirty="0" smtClean="0">
                <a:solidFill>
                  <a:srgbClr val="0000FF"/>
                </a:solidFill>
                <a:latin typeface="Times New Roman" pitchFamily="18" charset="0"/>
                <a:cs typeface="Times New Roman" pitchFamily="18" charset="0"/>
              </a:endParaRPr>
            </a:p>
          </p:txBody>
        </p:sp>
        <p:sp>
          <p:nvSpPr>
            <p:cNvPr id="17" name="TextBox 16"/>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18" name="Straight Arrow Connector 17"/>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0" name="Rectangle 19"/>
          <p:cNvSpPr/>
          <p:nvPr/>
        </p:nvSpPr>
        <p:spPr>
          <a:xfrm>
            <a:off x="0" y="5657671"/>
            <a:ext cx="12192000" cy="523220"/>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Có thể ngưng tụ hơi kẽm về thể lỏng, sau đó đông đặc thể lỏng chuyển về thể rắn.</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animEffect transition="in" filter="fade">
                                      <p:cBhvr>
                                        <p:cTn id="9" dur="1000"/>
                                        <p:tgtEl>
                                          <p:spTgt spid="5123"/>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fltVal val="0"/>
                                          </p:val>
                                        </p:tav>
                                        <p:tav tm="100000">
                                          <p:val>
                                            <p:strVal val="#ppt_w"/>
                                          </p:val>
                                        </p:tav>
                                      </p:tavLst>
                                    </p:anim>
                                    <p:anim calcmode="lin" valueType="num">
                                      <p:cBhvr>
                                        <p:cTn id="21"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6146"/>
                                        </p:tgtEl>
                                        <p:attrNameLst>
                                          <p:attrName>style.visibility</p:attrName>
                                        </p:attrNameLst>
                                      </p:cBhvr>
                                      <p:to>
                                        <p:strVal val="visible"/>
                                      </p:to>
                                    </p:set>
                                    <p:anim calcmode="lin" valueType="num">
                                      <p:cBhvr>
                                        <p:cTn id="26" dur="500" fill="hold"/>
                                        <p:tgtEl>
                                          <p:spTgt spid="6146"/>
                                        </p:tgtEl>
                                        <p:attrNameLst>
                                          <p:attrName>ppt_w</p:attrName>
                                        </p:attrNameLst>
                                      </p:cBhvr>
                                      <p:tavLst>
                                        <p:tav tm="0">
                                          <p:val>
                                            <p:fltVal val="0"/>
                                          </p:val>
                                        </p:tav>
                                        <p:tav tm="100000">
                                          <p:val>
                                            <p:strVal val="#ppt_w"/>
                                          </p:val>
                                        </p:tav>
                                      </p:tavLst>
                                    </p:anim>
                                    <p:anim calcmode="lin" valueType="num">
                                      <p:cBhvr>
                                        <p:cTn id="27" dur="500" fill="hold"/>
                                        <p:tgtEl>
                                          <p:spTgt spid="6146"/>
                                        </p:tgtEl>
                                        <p:attrNameLst>
                                          <p:attrName>ppt_h</p:attrName>
                                        </p:attrNameLst>
                                      </p:cBhvr>
                                      <p:tavLst>
                                        <p:tav tm="0">
                                          <p:val>
                                            <p:fltVal val="0"/>
                                          </p:val>
                                        </p:tav>
                                        <p:tav tm="100000">
                                          <p:val>
                                            <p:strVal val="#ppt_h"/>
                                          </p:val>
                                        </p:tav>
                                      </p:tavLst>
                                    </p:anim>
                                    <p:anim calcmode="lin" valueType="num">
                                      <p:cBhvr>
                                        <p:cTn id="28" dur="500" fill="hold"/>
                                        <p:tgtEl>
                                          <p:spTgt spid="6146"/>
                                        </p:tgtEl>
                                        <p:attrNameLst>
                                          <p:attrName>style.rotation</p:attrName>
                                        </p:attrNameLst>
                                      </p:cBhvr>
                                      <p:tavLst>
                                        <p:tav tm="0">
                                          <p:val>
                                            <p:fltVal val="360"/>
                                          </p:val>
                                        </p:tav>
                                        <p:tav tm="100000">
                                          <p:val>
                                            <p:fltVal val="0"/>
                                          </p:val>
                                        </p:tav>
                                      </p:tavLst>
                                    </p:anim>
                                    <p:animEffect transition="in" filter="fade">
                                      <p:cBhvr>
                                        <p:cTn id="29" dur="500"/>
                                        <p:tgtEl>
                                          <p:spTgt spid="614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heel(4)">
                                      <p:cBhvr>
                                        <p:cTn id="3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chảy</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Na, Mg, Al…</a:t>
            </a:r>
          </a:p>
        </p:txBody>
      </p:sp>
      <p:sp>
        <p:nvSpPr>
          <p:cNvPr id="10" name="TextBox 9"/>
          <p:cNvSpPr txBox="1"/>
          <p:nvPr/>
        </p:nvSpPr>
        <p:spPr>
          <a:xfrm>
            <a:off x="0" y="1683651"/>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a:t>
            </a:r>
          </a:p>
        </p:txBody>
      </p:sp>
      <p:grpSp>
        <p:nvGrpSpPr>
          <p:cNvPr id="2" name="Group 20"/>
          <p:cNvGrpSpPr/>
          <p:nvPr/>
        </p:nvGrpSpPr>
        <p:grpSpPr>
          <a:xfrm>
            <a:off x="0" y="2002975"/>
            <a:ext cx="12192000" cy="697650"/>
            <a:chOff x="0" y="2002975"/>
            <a:chExt cx="12192000" cy="697650"/>
          </a:xfrm>
        </p:grpSpPr>
        <p:sp>
          <p:nvSpPr>
            <p:cNvPr id="11" name="TextBox 10"/>
            <p:cNvSpPr txBox="1"/>
            <p:nvPr/>
          </p:nvSpPr>
          <p:spPr>
            <a:xfrm>
              <a:off x="0" y="2119080"/>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2Al</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4Al</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16" name="TextBox 15"/>
            <p:cNvSpPr txBox="1"/>
            <p:nvPr/>
          </p:nvSpPr>
          <p:spPr>
            <a:xfrm>
              <a:off x="1915882" y="2002975"/>
              <a:ext cx="2351314" cy="400110"/>
            </a:xfrm>
            <a:prstGeom prst="rect">
              <a:avLst/>
            </a:prstGeom>
            <a:noFill/>
          </p:spPr>
          <p:txBody>
            <a:bodyPr wrap="square" rtlCol="0">
              <a:spAutoFit/>
            </a:bodyPr>
            <a:lstStyle/>
            <a:p>
              <a:r>
                <a:rPr lang="en-US" sz="2000" dirty="0" err="1" smtClean="0">
                  <a:solidFill>
                    <a:srgbClr val="0000FF"/>
                  </a:solidFill>
                  <a:latin typeface="Times New Roman" pitchFamily="18" charset="0"/>
                  <a:cs typeface="Times New Roman" pitchFamily="18" charset="0"/>
                </a:rPr>
                <a:t>Điện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phân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nóng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19" name="Straight Arrow Connector 18"/>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94114" y="2300515"/>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Cryolite</a:t>
              </a:r>
              <a:endParaRPr lang="en-US" sz="2000" dirty="0">
                <a:solidFill>
                  <a:srgbClr val="0000FF"/>
                </a:solidFill>
                <a:latin typeface="Times New Roman" pitchFamily="18" charset="0"/>
                <a:cs typeface="Times New Roman" pitchFamily="18" charset="0"/>
              </a:endParaRPr>
            </a:p>
          </p:txBody>
        </p:sp>
      </p:grpSp>
      <p:grpSp>
        <p:nvGrpSpPr>
          <p:cNvPr id="3" name="Group 21"/>
          <p:cNvGrpSpPr/>
          <p:nvPr/>
        </p:nvGrpSpPr>
        <p:grpSpPr>
          <a:xfrm>
            <a:off x="0" y="2735948"/>
            <a:ext cx="12192000" cy="697650"/>
            <a:chOff x="0" y="2002975"/>
            <a:chExt cx="12192000" cy="697650"/>
          </a:xfrm>
        </p:grpSpPr>
        <p:sp>
          <p:nvSpPr>
            <p:cNvPr id="23" name="TextBox 22"/>
            <p:cNvSpPr txBox="1"/>
            <p:nvPr/>
          </p:nvSpPr>
          <p:spPr>
            <a:xfrm>
              <a:off x="0" y="2119080"/>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2NaCl</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2Na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Cl</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4" name="TextBox 23"/>
            <p:cNvSpPr txBox="1"/>
            <p:nvPr/>
          </p:nvSpPr>
          <p:spPr>
            <a:xfrm>
              <a:off x="1915882" y="2002975"/>
              <a:ext cx="2351314" cy="400110"/>
            </a:xfrm>
            <a:prstGeom prst="rect">
              <a:avLst/>
            </a:prstGeom>
            <a:noFill/>
          </p:spPr>
          <p:txBody>
            <a:bodyPr wrap="square" rtlCol="0">
              <a:spAutoFit/>
            </a:bodyPr>
            <a:lstStyle/>
            <a:p>
              <a:r>
                <a:rPr lang="en-US" sz="2000" dirty="0" err="1" smtClean="0">
                  <a:solidFill>
                    <a:srgbClr val="0000FF"/>
                  </a:solidFill>
                  <a:latin typeface="Times New Roman" pitchFamily="18" charset="0"/>
                  <a:cs typeface="Times New Roman" pitchFamily="18" charset="0"/>
                </a:rPr>
                <a:t>Điện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phân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nóng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25" name="Straight Arrow Connector 24"/>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94114" y="2300515"/>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7" name="TextBox 26"/>
          <p:cNvSpPr txBox="1"/>
          <p:nvPr/>
        </p:nvSpPr>
        <p:spPr>
          <a:xfrm>
            <a:off x="0" y="335279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luyện</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377370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Zn, Fe, Cu…</a:t>
            </a:r>
          </a:p>
        </p:txBody>
      </p:sp>
      <p:grpSp>
        <p:nvGrpSpPr>
          <p:cNvPr id="4" name="Group 32"/>
          <p:cNvGrpSpPr/>
          <p:nvPr/>
        </p:nvGrpSpPr>
        <p:grpSpPr>
          <a:xfrm>
            <a:off x="0" y="4397837"/>
            <a:ext cx="12192000" cy="697650"/>
            <a:chOff x="0" y="4557491"/>
            <a:chExt cx="12192000" cy="697650"/>
          </a:xfrm>
        </p:grpSpPr>
        <p:sp>
          <p:nvSpPr>
            <p:cNvPr id="29" name="TextBox 28"/>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Fe</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3CO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2Fe</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3CO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30" name="TextBox 29"/>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1" name="Straight Arrow Connector 30"/>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28" name="Group 27"/>
          <p:cNvGrpSpPr/>
          <p:nvPr/>
        </p:nvGrpSpPr>
        <p:grpSpPr>
          <a:xfrm>
            <a:off x="0" y="4775195"/>
            <a:ext cx="12192000" cy="697650"/>
            <a:chOff x="0" y="4557491"/>
            <a:chExt cx="12192000" cy="697650"/>
          </a:xfrm>
        </p:grpSpPr>
        <p:sp>
          <p:nvSpPr>
            <p:cNvPr id="33" name="TextBox 32"/>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2ZnS</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2ZnO</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2SO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34" name="TextBox 33"/>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5" name="Straight Arrow Connector 34"/>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37" name="Group 36"/>
          <p:cNvGrpSpPr/>
          <p:nvPr/>
        </p:nvGrpSpPr>
        <p:grpSpPr>
          <a:xfrm>
            <a:off x="0" y="5101775"/>
            <a:ext cx="12192000" cy="697650"/>
            <a:chOff x="0" y="4557491"/>
            <a:chExt cx="12192000" cy="697650"/>
          </a:xfrm>
        </p:grpSpPr>
        <p:sp>
          <p:nvSpPr>
            <p:cNvPr id="38" name="TextBox 37"/>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ZnO</a:t>
              </a:r>
              <a:r>
                <a:rPr lang="en-US" sz="2800" dirty="0" smtClean="0">
                  <a:solidFill>
                    <a:srgbClr val="0000FF"/>
                  </a:solidFill>
                  <a:latin typeface="Times New Roman" pitchFamily="18" charset="0"/>
                  <a:cs typeface="Times New Roman" pitchFamily="18" charset="0"/>
                </a:rPr>
                <a:t> + C					Zn 	+ 	CO</a:t>
              </a:r>
              <a:endParaRPr lang="en-US" sz="2800" baseline="-25000" dirty="0" smtClean="0">
                <a:solidFill>
                  <a:srgbClr val="0000FF"/>
                </a:solidFill>
                <a:latin typeface="Times New Roman" pitchFamily="18" charset="0"/>
                <a:cs typeface="Times New Roman" pitchFamily="18" charset="0"/>
              </a:endParaRPr>
            </a:p>
          </p:txBody>
        </p:sp>
        <p:sp>
          <p:nvSpPr>
            <p:cNvPr id="39" name="TextBox 38"/>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40" name="Straight Arrow Connector 39"/>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pic>
        <p:nvPicPr>
          <p:cNvPr id="7170" name="Picture 2"/>
          <p:cNvPicPr>
            <a:picLocks noChangeAspect="1" noChangeArrowheads="1"/>
          </p:cNvPicPr>
          <p:nvPr/>
        </p:nvPicPr>
        <p:blipFill>
          <a:blip r:embed="rId2"/>
          <a:srcRect/>
          <a:stretch>
            <a:fillRect/>
          </a:stretch>
        </p:blipFill>
        <p:spPr bwMode="auto">
          <a:xfrm>
            <a:off x="-16386" y="838801"/>
            <a:ext cx="12208386" cy="3152627"/>
          </a:xfrm>
          <a:prstGeom prst="rect">
            <a:avLst/>
          </a:prstGeom>
          <a:noFill/>
          <a:ln w="9525">
            <a:noFill/>
            <a:miter lim="800000"/>
            <a:headEnd/>
            <a:tailEnd/>
          </a:ln>
          <a:effectLst/>
        </p:spPr>
      </p:pic>
      <p:sp>
        <p:nvSpPr>
          <p:cNvPr id="42" name="TextBox 41"/>
          <p:cNvSpPr txBox="1"/>
          <p:nvPr/>
        </p:nvSpPr>
        <p:spPr>
          <a:xfrm>
            <a:off x="0" y="566782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43" name="TextBox 42"/>
          <p:cNvSpPr txBox="1"/>
          <p:nvPr/>
        </p:nvSpPr>
        <p:spPr>
          <a:xfrm>
            <a:off x="0" y="610325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000" fill="hold"/>
                                        <p:tgtEl>
                                          <p:spTgt spid="37"/>
                                        </p:tgtEl>
                                        <p:attrNameLst>
                                          <p:attrName>ppt_w</p:attrName>
                                        </p:attrNameLst>
                                      </p:cBhvr>
                                      <p:tavLst>
                                        <p:tav tm="0">
                                          <p:val>
                                            <p:fltVal val="0"/>
                                          </p:val>
                                        </p:tav>
                                        <p:tav tm="100000">
                                          <p:val>
                                            <p:strVal val="#ppt_w"/>
                                          </p:val>
                                        </p:tav>
                                      </p:tavLst>
                                    </p:anim>
                                    <p:anim calcmode="lin" valueType="num">
                                      <p:cBhvr>
                                        <p:cTn id="14" dur="10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wheel(4)">
                                      <p:cBhvr>
                                        <p:cTn id="19" dur="1000"/>
                                        <p:tgtEl>
                                          <p:spTgt spid="7170"/>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xit" presetSubtype="32" fill="hold" nodeType="clickEffect">
                                  <p:stCondLst>
                                    <p:cond delay="0"/>
                                  </p:stCondLst>
                                  <p:childTnLst>
                                    <p:anim calcmode="lin" valueType="num">
                                      <p:cBhvr>
                                        <p:cTn id="23" dur="1000"/>
                                        <p:tgtEl>
                                          <p:spTgt spid="7170"/>
                                        </p:tgtEl>
                                        <p:attrNameLst>
                                          <p:attrName>ppt_w</p:attrName>
                                        </p:attrNameLst>
                                      </p:cBhvr>
                                      <p:tavLst>
                                        <p:tav tm="0">
                                          <p:val>
                                            <p:strVal val="ppt_w"/>
                                          </p:val>
                                        </p:tav>
                                        <p:tav tm="100000">
                                          <p:val>
                                            <p:fltVal val="0"/>
                                          </p:val>
                                        </p:tav>
                                      </p:tavLst>
                                    </p:anim>
                                    <p:anim calcmode="lin" valueType="num">
                                      <p:cBhvr>
                                        <p:cTn id="24" dur="1000"/>
                                        <p:tgtEl>
                                          <p:spTgt spid="7170"/>
                                        </p:tgtEl>
                                        <p:attrNameLst>
                                          <p:attrName>ppt_h</p:attrName>
                                        </p:attrNameLst>
                                      </p:cBhvr>
                                      <p:tavLst>
                                        <p:tav tm="0">
                                          <p:val>
                                            <p:strVal val="ppt_h"/>
                                          </p:val>
                                        </p:tav>
                                        <p:tav tm="100000">
                                          <p:val>
                                            <p:fltVal val="0"/>
                                          </p:val>
                                        </p:tav>
                                      </p:tavLst>
                                    </p:anim>
                                    <p:set>
                                      <p:cBhvr>
                                        <p:cTn id="25" dur="1" fill="hold">
                                          <p:stCondLst>
                                            <p:cond delay="999"/>
                                          </p:stCondLst>
                                        </p:cTn>
                                        <p:tgtEl>
                                          <p:spTgt spid="7170"/>
                                        </p:tgtEl>
                                        <p:attrNameLst>
                                          <p:attrName>style.visibility</p:attrName>
                                        </p:attrNameLst>
                                      </p:cBhvr>
                                      <p:to>
                                        <p:strVal val="hidden"/>
                                      </p:to>
                                    </p:set>
                                  </p:childTnLst>
                                </p:cTn>
                              </p:par>
                              <p:par>
                                <p:cTn id="26" presetID="18" presetClass="entr" presetSubtype="3"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strips(upRight)">
                                      <p:cBhvr>
                                        <p:cTn id="28" dur="10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strips(upRight)">
                                      <p:cBhvr>
                                        <p:cTn id="33"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chảy</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Na, Mg, Al…</a:t>
            </a:r>
          </a:p>
        </p:txBody>
      </p:sp>
      <p:sp>
        <p:nvSpPr>
          <p:cNvPr id="27" name="TextBox 26"/>
          <p:cNvSpPr txBox="1"/>
          <p:nvPr/>
        </p:nvSpPr>
        <p:spPr>
          <a:xfrm>
            <a:off x="0" y="166913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luyện</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209005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Zn, Fe, Cu…</a:t>
            </a:r>
          </a:p>
        </p:txBody>
      </p:sp>
      <p:sp>
        <p:nvSpPr>
          <p:cNvPr id="42" name="TextBox 41"/>
          <p:cNvSpPr txBox="1"/>
          <p:nvPr/>
        </p:nvSpPr>
        <p:spPr>
          <a:xfrm>
            <a:off x="0" y="29536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43" name="TextBox 42"/>
          <p:cNvSpPr txBox="1"/>
          <p:nvPr/>
        </p:nvSpPr>
        <p:spPr>
          <a:xfrm>
            <a:off x="0" y="338908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44" name="TextBox 43"/>
          <p:cNvSpPr txBox="1"/>
          <p:nvPr/>
        </p:nvSpPr>
        <p:spPr>
          <a:xfrm>
            <a:off x="0" y="3802738"/>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phi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strips(upRight)">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strips(upRight)">
                                      <p:cBhvr>
                                        <p:cTn id="12" dur="1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strips(upRight)">
                                      <p:cBhvr>
                                        <p:cTn id="17"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1855</TotalTime>
  <Words>1260</Words>
  <Application>Microsoft Office PowerPoint</Application>
  <PresentationFormat>Custom</PresentationFormat>
  <Paragraphs>141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341</cp:revision>
  <dcterms:created xsi:type="dcterms:W3CDTF">2022-07-11T10:05:56Z</dcterms:created>
  <dcterms:modified xsi:type="dcterms:W3CDTF">2024-09-14T13:01:01Z</dcterms:modified>
</cp:coreProperties>
</file>