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335" r:id="rId2"/>
    <p:sldId id="357" r:id="rId3"/>
    <p:sldId id="334" r:id="rId4"/>
    <p:sldId id="360" r:id="rId5"/>
    <p:sldId id="375" r:id="rId6"/>
    <p:sldId id="376" r:id="rId7"/>
    <p:sldId id="377" r:id="rId8"/>
    <p:sldId id="383" r:id="rId9"/>
    <p:sldId id="384" r:id="rId10"/>
    <p:sldId id="385" r:id="rId11"/>
    <p:sldId id="387" r:id="rId12"/>
    <p:sldId id="388" r:id="rId13"/>
    <p:sldId id="386" r:id="rId14"/>
    <p:sldId id="374" r:id="rId15"/>
    <p:sldId id="378" r:id="rId16"/>
    <p:sldId id="379" r:id="rId17"/>
    <p:sldId id="381" r:id="rId18"/>
    <p:sldId id="380" r:id="rId19"/>
    <p:sldId id="38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00FF"/>
    <a:srgbClr val="FF0000"/>
    <a:srgbClr val="006600"/>
    <a:srgbClr val="0000CC"/>
    <a:srgbClr val="9C0C24"/>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98" autoAdjust="0"/>
    <p:restoredTop sz="98566" autoAdjust="0"/>
  </p:normalViewPr>
  <p:slideViewPr>
    <p:cSldViewPr snapToGrid="0">
      <p:cViewPr>
        <p:scale>
          <a:sx n="66" d="100"/>
          <a:sy n="66" d="100"/>
        </p:scale>
        <p:origin x="-726" y="-24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BCDB4-68F1-4CF5-B86E-7ECC8F61CF4F}" type="datetimeFigureOut">
              <a:rPr lang="en-US" smtClean="0"/>
              <a:pPr/>
              <a:t>14/9/2024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9BF97-CCE8-4556-AECF-D3B0ACA3D1B9}" type="slidenum">
              <a:rPr lang="en-US" smtClean="0"/>
              <a:pPr/>
              <a:t>‹#›</a:t>
            </a:fld>
            <a:endParaRPr lang="en-US"/>
          </a:p>
        </p:txBody>
      </p:sp>
    </p:spTree>
    <p:extLst>
      <p:ext uri="{BB962C8B-B14F-4D97-AF65-F5344CB8AC3E}">
        <p14:creationId xmlns:p14="http://schemas.microsoft.com/office/powerpoint/2010/main" val="240927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503423-AC26-81A6-D911-CC9E4035B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C429A722-DED6-E4C0-713C-06AAA68E7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85A308FB-1498-7B9A-946F-62E1B0251D58}"/>
              </a:ext>
            </a:extLst>
          </p:cNvPr>
          <p:cNvSpPr>
            <a:spLocks noGrp="1"/>
          </p:cNvSpPr>
          <p:nvPr>
            <p:ph type="dt" sz="half" idx="10"/>
          </p:nvPr>
        </p:nvSpPr>
        <p:spPr/>
        <p:txBody>
          <a:bodyPr/>
          <a:lstStyle/>
          <a:p>
            <a:fld id="{5C547B41-D574-4D99-8733-CDF2B4333776}" type="datetimeFigureOut">
              <a:rPr lang="en-US" smtClean="0"/>
              <a:pPr/>
              <a:t>14/9/2024</a:t>
            </a:fld>
            <a:endParaRPr lang="en-US"/>
          </a:p>
        </p:txBody>
      </p:sp>
      <p:sp>
        <p:nvSpPr>
          <p:cNvPr id="5" name="Footer Placeholder 4">
            <a:extLst>
              <a:ext uri="{FF2B5EF4-FFF2-40B4-BE49-F238E27FC236}">
                <a16:creationId xmlns="" xmlns:a16="http://schemas.microsoft.com/office/drawing/2014/main" id="{AE3CFA85-9F4C-191C-F201-193CD17CA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AAB831E-DA43-063D-18A1-DB90E8D6AD9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9091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36AB99-42D0-CE95-4922-976A7F2DF9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81F6EB7F-1B14-FDAC-D9F6-7677633F1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7129353-18A1-E62E-F0E7-0D1DB37C746D}"/>
              </a:ext>
            </a:extLst>
          </p:cNvPr>
          <p:cNvSpPr>
            <a:spLocks noGrp="1"/>
          </p:cNvSpPr>
          <p:nvPr>
            <p:ph type="dt" sz="half" idx="10"/>
          </p:nvPr>
        </p:nvSpPr>
        <p:spPr/>
        <p:txBody>
          <a:bodyPr/>
          <a:lstStyle/>
          <a:p>
            <a:fld id="{5C547B41-D574-4D99-8733-CDF2B4333776}" type="datetimeFigureOut">
              <a:rPr lang="en-US" smtClean="0"/>
              <a:pPr/>
              <a:t>14/9/2024</a:t>
            </a:fld>
            <a:endParaRPr lang="en-US"/>
          </a:p>
        </p:txBody>
      </p:sp>
      <p:sp>
        <p:nvSpPr>
          <p:cNvPr id="5" name="Footer Placeholder 4">
            <a:extLst>
              <a:ext uri="{FF2B5EF4-FFF2-40B4-BE49-F238E27FC236}">
                <a16:creationId xmlns="" xmlns:a16="http://schemas.microsoft.com/office/drawing/2014/main" id="{ECCFBAF1-8F12-554D-5626-6E222607EE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7A51114-B29E-9DB5-1161-02C36CE1D3E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24219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84FAE5C-66BA-BDC3-EED8-AB2E7FDBE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9B6C9E6-16C6-6AEE-AEA6-FD466789C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A68DFEF-F563-6ADA-AE7D-EA7B9CBD9BA3}"/>
              </a:ext>
            </a:extLst>
          </p:cNvPr>
          <p:cNvSpPr>
            <a:spLocks noGrp="1"/>
          </p:cNvSpPr>
          <p:nvPr>
            <p:ph type="dt" sz="half" idx="10"/>
          </p:nvPr>
        </p:nvSpPr>
        <p:spPr/>
        <p:txBody>
          <a:bodyPr/>
          <a:lstStyle/>
          <a:p>
            <a:fld id="{5C547B41-D574-4D99-8733-CDF2B4333776}" type="datetimeFigureOut">
              <a:rPr lang="en-US" smtClean="0"/>
              <a:pPr/>
              <a:t>14/9/2024</a:t>
            </a:fld>
            <a:endParaRPr lang="en-US"/>
          </a:p>
        </p:txBody>
      </p:sp>
      <p:sp>
        <p:nvSpPr>
          <p:cNvPr id="5" name="Footer Placeholder 4">
            <a:extLst>
              <a:ext uri="{FF2B5EF4-FFF2-40B4-BE49-F238E27FC236}">
                <a16:creationId xmlns="" xmlns:a16="http://schemas.microsoft.com/office/drawing/2014/main" id="{A1B8784B-C865-9894-5752-1B48F7CB7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F68AD1F-F136-ABB3-FCE9-BBCDA401D4D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07336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6424F-6FF3-581E-D9F7-CC3699FF3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920A5D7-9373-D28C-F89A-737616969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5FFF51C-A686-C9EF-6705-2D21B90A814C}"/>
              </a:ext>
            </a:extLst>
          </p:cNvPr>
          <p:cNvSpPr>
            <a:spLocks noGrp="1"/>
          </p:cNvSpPr>
          <p:nvPr>
            <p:ph type="dt" sz="half" idx="10"/>
          </p:nvPr>
        </p:nvSpPr>
        <p:spPr/>
        <p:txBody>
          <a:bodyPr/>
          <a:lstStyle/>
          <a:p>
            <a:fld id="{5C547B41-D574-4D99-8733-CDF2B4333776}" type="datetimeFigureOut">
              <a:rPr lang="en-US" smtClean="0"/>
              <a:pPr/>
              <a:t>14/9/2024</a:t>
            </a:fld>
            <a:endParaRPr lang="en-US"/>
          </a:p>
        </p:txBody>
      </p:sp>
      <p:sp>
        <p:nvSpPr>
          <p:cNvPr id="5" name="Footer Placeholder 4">
            <a:extLst>
              <a:ext uri="{FF2B5EF4-FFF2-40B4-BE49-F238E27FC236}">
                <a16:creationId xmlns="" xmlns:a16="http://schemas.microsoft.com/office/drawing/2014/main" id="{D40D90C3-869F-C288-4F55-A252885B3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573D1F9-89D8-9F64-B07C-D123DEE88145}"/>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02696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CD1C4D-97AE-9836-D351-8BB2475332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20DF857A-248B-AA0A-6ECD-ED130A5EC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CA1E298-89A3-8D15-25E9-03DFDEE533DC}"/>
              </a:ext>
            </a:extLst>
          </p:cNvPr>
          <p:cNvSpPr>
            <a:spLocks noGrp="1"/>
          </p:cNvSpPr>
          <p:nvPr>
            <p:ph type="dt" sz="half" idx="10"/>
          </p:nvPr>
        </p:nvSpPr>
        <p:spPr/>
        <p:txBody>
          <a:bodyPr/>
          <a:lstStyle/>
          <a:p>
            <a:fld id="{5C547B41-D574-4D99-8733-CDF2B4333776}" type="datetimeFigureOut">
              <a:rPr lang="en-US" smtClean="0"/>
              <a:pPr/>
              <a:t>14/9/2024</a:t>
            </a:fld>
            <a:endParaRPr lang="en-US"/>
          </a:p>
        </p:txBody>
      </p:sp>
      <p:sp>
        <p:nvSpPr>
          <p:cNvPr id="5" name="Footer Placeholder 4">
            <a:extLst>
              <a:ext uri="{FF2B5EF4-FFF2-40B4-BE49-F238E27FC236}">
                <a16:creationId xmlns="" xmlns:a16="http://schemas.microsoft.com/office/drawing/2014/main" id="{0BDA0F6F-0B75-E846-009B-1690213FC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458A3CF-BCE3-2EA9-2FDD-D98673788DB2}"/>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92951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1DFA6C-AB45-DD85-3521-91DF4480D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C93F6DC-66D1-6A8D-28C7-C530456E1E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EEA55E59-565D-A0D6-B7A4-34CCB370E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2806D9F4-C35F-E5D4-C980-AF9C8B965E7C}"/>
              </a:ext>
            </a:extLst>
          </p:cNvPr>
          <p:cNvSpPr>
            <a:spLocks noGrp="1"/>
          </p:cNvSpPr>
          <p:nvPr>
            <p:ph type="dt" sz="half" idx="10"/>
          </p:nvPr>
        </p:nvSpPr>
        <p:spPr/>
        <p:txBody>
          <a:bodyPr/>
          <a:lstStyle/>
          <a:p>
            <a:fld id="{5C547B41-D574-4D99-8733-CDF2B4333776}" type="datetimeFigureOut">
              <a:rPr lang="en-US" smtClean="0"/>
              <a:pPr/>
              <a:t>14/9/2024</a:t>
            </a:fld>
            <a:endParaRPr lang="en-US"/>
          </a:p>
        </p:txBody>
      </p:sp>
      <p:sp>
        <p:nvSpPr>
          <p:cNvPr id="6" name="Footer Placeholder 5">
            <a:extLst>
              <a:ext uri="{FF2B5EF4-FFF2-40B4-BE49-F238E27FC236}">
                <a16:creationId xmlns="" xmlns:a16="http://schemas.microsoft.com/office/drawing/2014/main" id="{212C7EAD-7C89-6EC3-C7A8-B66DDE2B4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029EFD7-C7BF-5164-3CF1-8FB389B52F2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88102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678A87-FB49-3DEE-3661-0A34760C7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EA0BB807-E386-B2CB-7253-C78C9FA98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7D7D980-B07A-E27C-2A45-68A39F972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449F2E8-928C-854C-F944-59D364F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7E264C32-CCC0-5C55-C11E-C5BFD0D835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C87046D3-876D-4C5B-45C3-7A78EAF1461A}"/>
              </a:ext>
            </a:extLst>
          </p:cNvPr>
          <p:cNvSpPr>
            <a:spLocks noGrp="1"/>
          </p:cNvSpPr>
          <p:nvPr>
            <p:ph type="dt" sz="half" idx="10"/>
          </p:nvPr>
        </p:nvSpPr>
        <p:spPr/>
        <p:txBody>
          <a:bodyPr/>
          <a:lstStyle/>
          <a:p>
            <a:fld id="{5C547B41-D574-4D99-8733-CDF2B4333776}" type="datetimeFigureOut">
              <a:rPr lang="en-US" smtClean="0"/>
              <a:pPr/>
              <a:t>14/9/2024</a:t>
            </a:fld>
            <a:endParaRPr lang="en-US"/>
          </a:p>
        </p:txBody>
      </p:sp>
      <p:sp>
        <p:nvSpPr>
          <p:cNvPr id="8" name="Footer Placeholder 7">
            <a:extLst>
              <a:ext uri="{FF2B5EF4-FFF2-40B4-BE49-F238E27FC236}">
                <a16:creationId xmlns="" xmlns:a16="http://schemas.microsoft.com/office/drawing/2014/main" id="{508E8B65-41C0-F8DC-75B1-B3B3144050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EEF5E86F-4264-6A88-EF6C-EF2EE1D61724}"/>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304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D6D308-D658-43EC-8619-1829004A6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27C2031-2CC5-7BA1-98FD-2403904DC528}"/>
              </a:ext>
            </a:extLst>
          </p:cNvPr>
          <p:cNvSpPr>
            <a:spLocks noGrp="1"/>
          </p:cNvSpPr>
          <p:nvPr>
            <p:ph type="dt" sz="half" idx="10"/>
          </p:nvPr>
        </p:nvSpPr>
        <p:spPr/>
        <p:txBody>
          <a:bodyPr/>
          <a:lstStyle/>
          <a:p>
            <a:fld id="{5C547B41-D574-4D99-8733-CDF2B4333776}" type="datetimeFigureOut">
              <a:rPr lang="en-US" smtClean="0"/>
              <a:pPr/>
              <a:t>14/9/2024</a:t>
            </a:fld>
            <a:endParaRPr lang="en-US"/>
          </a:p>
        </p:txBody>
      </p:sp>
      <p:sp>
        <p:nvSpPr>
          <p:cNvPr id="4" name="Footer Placeholder 3">
            <a:extLst>
              <a:ext uri="{FF2B5EF4-FFF2-40B4-BE49-F238E27FC236}">
                <a16:creationId xmlns="" xmlns:a16="http://schemas.microsoft.com/office/drawing/2014/main" id="{179A14F2-E749-902A-31C6-F874B212B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4D2D4EB-9FBC-B70F-8618-4A37A97BF3B7}"/>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37406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9F85CE8-8581-2F50-4DAF-FC03F1FDF7FE}"/>
              </a:ext>
            </a:extLst>
          </p:cNvPr>
          <p:cNvSpPr>
            <a:spLocks noGrp="1"/>
          </p:cNvSpPr>
          <p:nvPr>
            <p:ph type="dt" sz="half" idx="10"/>
          </p:nvPr>
        </p:nvSpPr>
        <p:spPr/>
        <p:txBody>
          <a:bodyPr/>
          <a:lstStyle/>
          <a:p>
            <a:fld id="{5C547B41-D574-4D99-8733-CDF2B4333776}" type="datetimeFigureOut">
              <a:rPr lang="en-US" smtClean="0"/>
              <a:pPr/>
              <a:t>14/9/2024</a:t>
            </a:fld>
            <a:endParaRPr lang="en-US"/>
          </a:p>
        </p:txBody>
      </p:sp>
      <p:sp>
        <p:nvSpPr>
          <p:cNvPr id="3" name="Footer Placeholder 2">
            <a:extLst>
              <a:ext uri="{FF2B5EF4-FFF2-40B4-BE49-F238E27FC236}">
                <a16:creationId xmlns="" xmlns:a16="http://schemas.microsoft.com/office/drawing/2014/main" id="{667E7FA6-B5DF-8560-6067-2C59387AA6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57ED599-BE0F-70D7-28EE-1D8ED4885CF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86443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182498-553D-A2DB-F771-00B5A2B99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DF321FBF-EDCB-43AA-0632-84400D0C6E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611847BC-9E53-30FA-0FD6-6BE424C7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7C2C796-6882-D4E3-AA7F-532004367F89}"/>
              </a:ext>
            </a:extLst>
          </p:cNvPr>
          <p:cNvSpPr>
            <a:spLocks noGrp="1"/>
          </p:cNvSpPr>
          <p:nvPr>
            <p:ph type="dt" sz="half" idx="10"/>
          </p:nvPr>
        </p:nvSpPr>
        <p:spPr/>
        <p:txBody>
          <a:bodyPr/>
          <a:lstStyle/>
          <a:p>
            <a:fld id="{5C547B41-D574-4D99-8733-CDF2B4333776}" type="datetimeFigureOut">
              <a:rPr lang="en-US" smtClean="0"/>
              <a:pPr/>
              <a:t>14/9/2024</a:t>
            </a:fld>
            <a:endParaRPr lang="en-US"/>
          </a:p>
        </p:txBody>
      </p:sp>
      <p:sp>
        <p:nvSpPr>
          <p:cNvPr id="6" name="Footer Placeholder 5">
            <a:extLst>
              <a:ext uri="{FF2B5EF4-FFF2-40B4-BE49-F238E27FC236}">
                <a16:creationId xmlns="" xmlns:a16="http://schemas.microsoft.com/office/drawing/2014/main" id="{85B08152-6956-F4C5-3A69-7CC7C7E2F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2DD2FE6-4227-FD82-4937-8D59EA69BE1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60023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0C873F-E510-719F-98AC-3E70D87AE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8FC9E2E2-2AE6-3EBD-A9E4-7ED224ABC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31D2EBDC-61E3-44F2-ABB4-2EB174992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0F2E887-1386-15D9-5ECB-2E2384DFF0F1}"/>
              </a:ext>
            </a:extLst>
          </p:cNvPr>
          <p:cNvSpPr>
            <a:spLocks noGrp="1"/>
          </p:cNvSpPr>
          <p:nvPr>
            <p:ph type="dt" sz="half" idx="10"/>
          </p:nvPr>
        </p:nvSpPr>
        <p:spPr/>
        <p:txBody>
          <a:bodyPr/>
          <a:lstStyle/>
          <a:p>
            <a:fld id="{5C547B41-D574-4D99-8733-CDF2B4333776}" type="datetimeFigureOut">
              <a:rPr lang="en-US" smtClean="0"/>
              <a:pPr/>
              <a:t>14/9/2024</a:t>
            </a:fld>
            <a:endParaRPr lang="en-US"/>
          </a:p>
        </p:txBody>
      </p:sp>
      <p:sp>
        <p:nvSpPr>
          <p:cNvPr id="6" name="Footer Placeholder 5">
            <a:extLst>
              <a:ext uri="{FF2B5EF4-FFF2-40B4-BE49-F238E27FC236}">
                <a16:creationId xmlns="" xmlns:a16="http://schemas.microsoft.com/office/drawing/2014/main" id="{F8D42CEC-AEEF-DFC4-E282-D593A0296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5F40693-F29B-CF3B-65FE-11FC48F97020}"/>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00031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DA1EDD5-0880-E869-4D10-C85553C03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EB80795F-1B41-82CD-C290-311DBA831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CC86E56-0772-62DB-E800-762907124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47B41-D574-4D99-8733-CDF2B4333776}" type="datetimeFigureOut">
              <a:rPr lang="en-US" smtClean="0"/>
              <a:pPr/>
              <a:t>14/9/2024</a:t>
            </a:fld>
            <a:endParaRPr lang="en-US"/>
          </a:p>
        </p:txBody>
      </p:sp>
      <p:sp>
        <p:nvSpPr>
          <p:cNvPr id="5" name="Footer Placeholder 4">
            <a:extLst>
              <a:ext uri="{FF2B5EF4-FFF2-40B4-BE49-F238E27FC236}">
                <a16:creationId xmlns="" xmlns:a16="http://schemas.microsoft.com/office/drawing/2014/main" id="{7BB15C0E-FBAF-B2D2-251A-970E2D4CC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61E648B1-B142-9FCA-13B3-C5042150F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BB2F-C9CB-4F18-9077-FBA6E68299B4}" type="slidenum">
              <a:rPr lang="en-US" smtClean="0"/>
              <a:pPr/>
              <a:t>‹#›</a:t>
            </a:fld>
            <a:endParaRPr lang="en-US"/>
          </a:p>
        </p:txBody>
      </p:sp>
    </p:spTree>
    <p:extLst>
      <p:ext uri="{BB962C8B-B14F-4D97-AF65-F5344CB8AC3E}">
        <p14:creationId xmlns:p14="http://schemas.microsoft.com/office/powerpoint/2010/main" val="1710290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3.png"/><Relationship Id="rId7" Type="http://schemas.openxmlformats.org/officeDocument/2006/relationships/image" Target="../media/image10.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11.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034868"/>
            <a:ext cx="12192000" cy="769441"/>
          </a:xfrm>
          <a:prstGeom prst="rect">
            <a:avLst/>
          </a:prstGeom>
          <a:noFill/>
        </p:spPr>
        <p:txBody>
          <a:bodyPr wrap="square" rtlCol="0">
            <a:spAutoFit/>
          </a:bodyPr>
          <a:lstStyle/>
          <a:p>
            <a:pPr algn="ctr"/>
            <a:r>
              <a:rPr lang="en-US" sz="4400" b="1" dirty="0" err="1" smtClean="0">
                <a:solidFill>
                  <a:srgbClr val="0000FF"/>
                </a:solidFill>
                <a:latin typeface="Times New Roman" pitchFamily="18" charset="0"/>
                <a:cs typeface="Times New Roman" pitchFamily="18" charset="0"/>
              </a:rPr>
              <a:t>PHẦN</a:t>
            </a:r>
            <a:r>
              <a:rPr lang="en-US" sz="4400" b="1" dirty="0" smtClean="0">
                <a:solidFill>
                  <a:srgbClr val="0000FF"/>
                </a:solidFill>
                <a:latin typeface="Times New Roman" pitchFamily="18" charset="0"/>
                <a:cs typeface="Times New Roman" pitchFamily="18" charset="0"/>
              </a:rPr>
              <a:t> 4: </a:t>
            </a:r>
            <a:r>
              <a:rPr lang="en-US" sz="4400" b="1" dirty="0" err="1" smtClean="0">
                <a:solidFill>
                  <a:srgbClr val="0000FF"/>
                </a:solidFill>
                <a:latin typeface="Times New Roman" pitchFamily="18" charset="0"/>
                <a:cs typeface="Times New Roman" pitchFamily="18" charset="0"/>
              </a:rPr>
              <a:t>VẬT</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SỐNG</a:t>
            </a:r>
            <a:endParaRPr lang="en-US" sz="4800" b="1" dirty="0">
              <a:solidFill>
                <a:srgbClr val="0000FF"/>
              </a:solidFill>
              <a:latin typeface="Times New Roman" pitchFamily="18" charset="0"/>
              <a:cs typeface="Times New Roman" pitchFamily="18" charset="0"/>
            </a:endParaRPr>
          </a:p>
        </p:txBody>
      </p:sp>
      <p:sp>
        <p:nvSpPr>
          <p:cNvPr id="3" name="TextBox 2"/>
          <p:cNvSpPr txBox="1"/>
          <p:nvPr/>
        </p:nvSpPr>
        <p:spPr>
          <a:xfrm>
            <a:off x="0" y="3029095"/>
            <a:ext cx="12192000" cy="707886"/>
          </a:xfrm>
          <a:prstGeom prst="rect">
            <a:avLst/>
          </a:prstGeom>
          <a:noFill/>
        </p:spPr>
        <p:txBody>
          <a:bodyPr wrap="square" rtlCol="0">
            <a:spAutoFit/>
          </a:bodyPr>
          <a:lstStyle/>
          <a:p>
            <a:pPr algn="ctr"/>
            <a:r>
              <a:rPr lang="en-US" sz="4000" b="1" dirty="0" err="1" smtClean="0">
                <a:solidFill>
                  <a:srgbClr val="0000FF"/>
                </a:solidFill>
                <a:latin typeface="Times New Roman" pitchFamily="18" charset="0"/>
                <a:cs typeface="Times New Roman" pitchFamily="18" charset="0"/>
              </a:rPr>
              <a:t>CHỦ</a:t>
            </a:r>
            <a:r>
              <a:rPr lang="en-US" sz="4000" b="1" dirty="0" smtClean="0">
                <a:solidFill>
                  <a:srgbClr val="0000FF"/>
                </a:solidFill>
                <a:latin typeface="Times New Roman" pitchFamily="18" charset="0"/>
                <a:cs typeface="Times New Roman" pitchFamily="18" charset="0"/>
              </a:rPr>
              <a:t> </a:t>
            </a:r>
            <a:r>
              <a:rPr lang="en-US" sz="4000" b="1" dirty="0" err="1" smtClean="0">
                <a:solidFill>
                  <a:srgbClr val="0000FF"/>
                </a:solidFill>
                <a:latin typeface="Times New Roman" pitchFamily="18" charset="0"/>
                <a:cs typeface="Times New Roman" pitchFamily="18" charset="0"/>
              </a:rPr>
              <a:t>ĐỀ</a:t>
            </a:r>
            <a:r>
              <a:rPr lang="en-US" sz="4000" b="1" dirty="0" smtClean="0">
                <a:solidFill>
                  <a:srgbClr val="0000FF"/>
                </a:solidFill>
                <a:latin typeface="Times New Roman" pitchFamily="18" charset="0"/>
                <a:cs typeface="Times New Roman" pitchFamily="18" charset="0"/>
              </a:rPr>
              <a:t> 11: DI </a:t>
            </a:r>
            <a:r>
              <a:rPr lang="en-US" sz="4000" b="1" dirty="0" err="1" smtClean="0">
                <a:solidFill>
                  <a:srgbClr val="0000FF"/>
                </a:solidFill>
                <a:latin typeface="Times New Roman" pitchFamily="18" charset="0"/>
                <a:cs typeface="Times New Roman" pitchFamily="18" charset="0"/>
              </a:rPr>
              <a:t>TRUYỀN</a:t>
            </a:r>
            <a:endParaRPr lang="en-US" sz="4400" b="1" dirty="0">
              <a:solidFill>
                <a:srgbClr val="0000FF"/>
              </a:solidFill>
              <a:latin typeface="Times New Roman" pitchFamily="18" charset="0"/>
              <a:cs typeface="Times New Roman" pitchFamily="18" charset="0"/>
            </a:endParaRPr>
          </a:p>
        </p:txBody>
      </p:sp>
      <p:sp>
        <p:nvSpPr>
          <p:cNvPr id="5" name="TextBox 4"/>
          <p:cNvSpPr txBox="1"/>
          <p:nvPr/>
        </p:nvSpPr>
        <p:spPr>
          <a:xfrm>
            <a:off x="0" y="3979782"/>
            <a:ext cx="12192000" cy="646331"/>
          </a:xfrm>
          <a:prstGeom prst="rect">
            <a:avLst/>
          </a:prstGeom>
          <a:noFill/>
        </p:spPr>
        <p:txBody>
          <a:bodyPr wrap="square" rtlCol="0">
            <a:spAutoFit/>
          </a:bodyPr>
          <a:lstStyle/>
          <a:p>
            <a:pPr algn="ctr"/>
            <a:r>
              <a:rPr lang="en-US" sz="3600" b="1" dirty="0" err="1" smtClean="0">
                <a:solidFill>
                  <a:srgbClr val="0000FF"/>
                </a:solidFill>
                <a:latin typeface="Times New Roman" pitchFamily="18" charset="0"/>
                <a:cs typeface="Times New Roman" pitchFamily="18" charset="0"/>
              </a:rPr>
              <a:t>BÀI</a:t>
            </a:r>
            <a:r>
              <a:rPr lang="en-US" sz="3600" b="1" dirty="0" smtClean="0">
                <a:solidFill>
                  <a:srgbClr val="0000FF"/>
                </a:solidFill>
                <a:latin typeface="Times New Roman" pitchFamily="18" charset="0"/>
                <a:cs typeface="Times New Roman" pitchFamily="18" charset="0"/>
              </a:rPr>
              <a:t> 33: GENE </a:t>
            </a:r>
            <a:r>
              <a:rPr lang="en-US" sz="3600" b="1" dirty="0" err="1" smtClean="0">
                <a:solidFill>
                  <a:srgbClr val="0000FF"/>
                </a:solidFill>
                <a:latin typeface="Times New Roman" pitchFamily="18" charset="0"/>
                <a:cs typeface="Times New Roman" pitchFamily="18" charset="0"/>
              </a:rPr>
              <a:t>LÀ</a:t>
            </a:r>
            <a:r>
              <a:rPr lang="en-US" sz="3600" b="1" dirty="0" smtClean="0">
                <a:solidFill>
                  <a:srgbClr val="0000FF"/>
                </a:solidFill>
                <a:latin typeface="Times New Roman" pitchFamily="18" charset="0"/>
                <a:cs typeface="Times New Roman" pitchFamily="18" charset="0"/>
              </a:rPr>
              <a:t> </a:t>
            </a:r>
            <a:r>
              <a:rPr lang="en-US" sz="3600" b="1" dirty="0" err="1" smtClean="0">
                <a:solidFill>
                  <a:srgbClr val="0000FF"/>
                </a:solidFill>
                <a:latin typeface="Times New Roman" pitchFamily="18" charset="0"/>
                <a:cs typeface="Times New Roman" pitchFamily="18" charset="0"/>
              </a:rPr>
              <a:t>TRUNG</a:t>
            </a:r>
            <a:r>
              <a:rPr lang="en-US" sz="3600" b="1" dirty="0" smtClean="0">
                <a:solidFill>
                  <a:srgbClr val="0000FF"/>
                </a:solidFill>
                <a:latin typeface="Times New Roman" pitchFamily="18" charset="0"/>
                <a:cs typeface="Times New Roman" pitchFamily="18" charset="0"/>
              </a:rPr>
              <a:t> </a:t>
            </a:r>
            <a:r>
              <a:rPr lang="en-US" sz="3600" b="1" dirty="0" err="1" smtClean="0">
                <a:solidFill>
                  <a:srgbClr val="0000FF"/>
                </a:solidFill>
                <a:latin typeface="Times New Roman" pitchFamily="18" charset="0"/>
                <a:cs typeface="Times New Roman" pitchFamily="18" charset="0"/>
              </a:rPr>
              <a:t>TÂM</a:t>
            </a:r>
            <a:r>
              <a:rPr lang="en-US" sz="3600" b="1" dirty="0" smtClean="0">
                <a:solidFill>
                  <a:srgbClr val="0000FF"/>
                </a:solidFill>
                <a:latin typeface="Times New Roman" pitchFamily="18" charset="0"/>
                <a:cs typeface="Times New Roman" pitchFamily="18" charset="0"/>
              </a:rPr>
              <a:t> </a:t>
            </a:r>
            <a:r>
              <a:rPr lang="en-US" sz="3600" b="1" dirty="0" err="1" smtClean="0">
                <a:solidFill>
                  <a:srgbClr val="0000FF"/>
                </a:solidFill>
                <a:latin typeface="Times New Roman" pitchFamily="18" charset="0"/>
                <a:cs typeface="Times New Roman" pitchFamily="18" charset="0"/>
              </a:rPr>
              <a:t>CỦA</a:t>
            </a:r>
            <a:r>
              <a:rPr lang="en-US" sz="3600" b="1" dirty="0" smtClean="0">
                <a:solidFill>
                  <a:srgbClr val="0000FF"/>
                </a:solidFill>
                <a:latin typeface="Times New Roman" pitchFamily="18" charset="0"/>
                <a:cs typeface="Times New Roman" pitchFamily="18" charset="0"/>
              </a:rPr>
              <a:t> DI </a:t>
            </a:r>
            <a:r>
              <a:rPr lang="en-US" sz="3600" b="1" dirty="0" err="1" smtClean="0">
                <a:solidFill>
                  <a:srgbClr val="0000FF"/>
                </a:solidFill>
                <a:latin typeface="Times New Roman" pitchFamily="18" charset="0"/>
                <a:cs typeface="Times New Roman" pitchFamily="18" charset="0"/>
              </a:rPr>
              <a:t>TRUYỀN</a:t>
            </a:r>
            <a:r>
              <a:rPr lang="en-US" sz="3600" b="1" dirty="0" smtClean="0">
                <a:solidFill>
                  <a:srgbClr val="0000FF"/>
                </a:solidFill>
                <a:latin typeface="Times New Roman" pitchFamily="18" charset="0"/>
                <a:cs typeface="Times New Roman" pitchFamily="18" charset="0"/>
              </a:rPr>
              <a:t> </a:t>
            </a:r>
            <a:r>
              <a:rPr lang="en-US" sz="3600" b="1" dirty="0" err="1" smtClean="0">
                <a:solidFill>
                  <a:srgbClr val="0000FF"/>
                </a:solidFill>
                <a:latin typeface="Times New Roman" pitchFamily="18" charset="0"/>
                <a:cs typeface="Times New Roman" pitchFamily="18" charset="0"/>
              </a:rPr>
              <a:t>HỌC</a:t>
            </a:r>
            <a:endParaRPr lang="en-US" sz="40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5"/>
                                        </p:tgtEl>
                                        <p:attrNameLst>
                                          <p:attrName>ppt_y</p:attrName>
                                        </p:attrNameLst>
                                      </p:cBhvr>
                                      <p:tavLst>
                                        <p:tav tm="0">
                                          <p:val>
                                            <p:strVal val="#ppt_y"/>
                                          </p:val>
                                        </p:tav>
                                        <p:tav tm="100000">
                                          <p:val>
                                            <p:strVal val="#ppt_y"/>
                                          </p:val>
                                        </p:tav>
                                      </p:tavLst>
                                    </p:anim>
                                    <p:anim calcmode="lin" valueType="num">
                                      <p:cBhvr>
                                        <p:cTn id="27"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33: GENE </a:t>
            </a:r>
            <a:r>
              <a:rPr lang="en-US" sz="2800" b="1" dirty="0" err="1" smtClean="0">
                <a:solidFill>
                  <a:srgbClr val="FF00FF"/>
                </a:solidFill>
                <a:latin typeface="Times New Roman" pitchFamily="18" charset="0"/>
                <a:cs typeface="Times New Roman" pitchFamily="18" charset="0"/>
              </a:rPr>
              <a:t>LÀ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TRUNG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TÂM</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DI </a:t>
            </a:r>
            <a:r>
              <a:rPr lang="en-US" sz="2800" b="1" dirty="0" err="1" smtClean="0">
                <a:solidFill>
                  <a:srgbClr val="FF00FF"/>
                </a:solidFill>
                <a:latin typeface="Times New Roman" pitchFamily="18" charset="0"/>
                <a:cs typeface="Times New Roman" pitchFamily="18" charset="0"/>
              </a:rPr>
              <a:t>TRUYỀN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HỌC</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DI </a:t>
            </a:r>
            <a:r>
              <a:rPr lang="en-US" sz="2800" b="1" dirty="0" err="1" smtClean="0">
                <a:solidFill>
                  <a:srgbClr val="0000FF"/>
                </a:solidFill>
                <a:latin typeface="Times New Roman" pitchFamily="18" charset="0"/>
                <a:cs typeface="Times New Roman" pitchFamily="18" charset="0"/>
              </a:rPr>
              <a:t>TRUYỀN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BIẾN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DỊ</a:t>
            </a:r>
            <a:endParaRPr lang="en-US" sz="2800" b="1" dirty="0" smtClean="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Box 13"/>
          <p:cNvSpPr txBox="1"/>
          <p:nvPr/>
        </p:nvSpPr>
        <p:spPr>
          <a:xfrm>
            <a:off x="0" y="82005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NUCLEIC ACID</a:t>
            </a:r>
          </a:p>
        </p:txBody>
      </p:sp>
      <p:sp>
        <p:nvSpPr>
          <p:cNvPr id="22" name="Rectangle 21"/>
          <p:cNvSpPr/>
          <p:nvPr/>
        </p:nvSpPr>
        <p:spPr>
          <a:xfrm>
            <a:off x="0" y="1255880"/>
            <a:ext cx="12192000" cy="523220"/>
          </a:xfrm>
          <a:prstGeom prst="rect">
            <a:avLst/>
          </a:prstGeom>
        </p:spPr>
        <p:txBody>
          <a:bodyPr wrap="square">
            <a:spAutoFit/>
          </a:bodyPr>
          <a:lstStyle/>
          <a:p>
            <a:pPr lvl="0" algn="just" eaLnBrk="0" fontAlgn="base" hangingPunct="0">
              <a:spcBef>
                <a:spcPct val="0"/>
              </a:spcBef>
              <a:spcAft>
                <a:spcPct val="0"/>
              </a:spcAft>
            </a:pPr>
            <a:r>
              <a:rPr lang="en-US" sz="2800" b="1" dirty="0" smtClean="0">
                <a:solidFill>
                  <a:srgbClr val="0000FF"/>
                </a:solidFill>
                <a:latin typeface="Times New Roman" pitchFamily="18" charset="0"/>
                <a:ea typeface="Times New Roman" pitchFamily="18" charset="0"/>
                <a:cs typeface="Times New Roman" pitchFamily="18" charset="0"/>
              </a:rPr>
              <a:t>III. GENE </a:t>
            </a:r>
            <a:r>
              <a:rPr lang="en-US" sz="2800" b="1" dirty="0" err="1" smtClean="0">
                <a:solidFill>
                  <a:srgbClr val="0000FF"/>
                </a:solidFill>
                <a:latin typeface="Times New Roman" pitchFamily="18" charset="0"/>
                <a:ea typeface="Times New Roman" pitchFamily="18" charset="0"/>
                <a:cs typeface="Times New Roman" pitchFamily="18" charset="0"/>
              </a:rPr>
              <a:t>VÀ</a:t>
            </a:r>
            <a:r>
              <a:rPr lang="en-US" sz="2800" b="1" dirty="0" smtClean="0">
                <a:solidFill>
                  <a:srgbClr val="0000FF"/>
                </a:solidFill>
                <a:latin typeface="Times New Roman" pitchFamily="18" charset="0"/>
                <a:ea typeface="Times New Roman" pitchFamily="18" charset="0"/>
                <a:cs typeface="Times New Roman" pitchFamily="18" charset="0"/>
              </a:rPr>
              <a:t> </a:t>
            </a:r>
            <a:r>
              <a:rPr lang="en-US" sz="2800" b="1" dirty="0" err="1" smtClean="0">
                <a:solidFill>
                  <a:srgbClr val="0000FF"/>
                </a:solidFill>
                <a:latin typeface="Times New Roman" pitchFamily="18" charset="0"/>
                <a:ea typeface="Times New Roman" pitchFamily="18" charset="0"/>
                <a:cs typeface="Times New Roman" pitchFamily="18" charset="0"/>
              </a:rPr>
              <a:t>HỆ</a:t>
            </a:r>
            <a:r>
              <a:rPr lang="en-US" sz="2800" b="1" dirty="0" smtClean="0">
                <a:solidFill>
                  <a:srgbClr val="0000FF"/>
                </a:solidFill>
                <a:latin typeface="Times New Roman" pitchFamily="18" charset="0"/>
                <a:ea typeface="Times New Roman" pitchFamily="18" charset="0"/>
                <a:cs typeface="Times New Roman" pitchFamily="18" charset="0"/>
              </a:rPr>
              <a:t> GENE</a:t>
            </a:r>
            <a:endParaRPr lang="en-US" sz="2800" b="1" dirty="0" smtClean="0">
              <a:solidFill>
                <a:srgbClr val="0000FF"/>
              </a:solidFill>
              <a:latin typeface="Times New Roman" pitchFamily="18" charset="0"/>
              <a:cs typeface="Times New Roman" pitchFamily="18" charset="0"/>
            </a:endParaRPr>
          </a:p>
        </p:txBody>
      </p:sp>
      <p:sp>
        <p:nvSpPr>
          <p:cNvPr id="23" name="Rectangle 22"/>
          <p:cNvSpPr/>
          <p:nvPr/>
        </p:nvSpPr>
        <p:spPr>
          <a:xfrm>
            <a:off x="0" y="1676794"/>
            <a:ext cx="12192000" cy="954107"/>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b="1" dirty="0" smtClean="0">
                <a:solidFill>
                  <a:srgbClr val="0000FF"/>
                </a:solidFill>
                <a:latin typeface="Times New Roman" pitchFamily="18" charset="0"/>
                <a:ea typeface="Times New Roman" pitchFamily="18" charset="0"/>
                <a:cs typeface="Times New Roman" pitchFamily="18" charset="0"/>
              </a:rPr>
              <a:t>Gene</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một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đoạn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của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tử</a:t>
            </a:r>
            <a:r>
              <a:rPr lang="en-US" sz="2800" dirty="0" smtClean="0">
                <a:solidFill>
                  <a:srgbClr val="0000FF"/>
                </a:solidFill>
                <a:latin typeface="Times New Roman" pitchFamily="18" charset="0"/>
                <a:ea typeface="Times New Roman" pitchFamily="18" charset="0"/>
                <a:cs typeface="Times New Roman" pitchFamily="18" charset="0"/>
              </a:rPr>
              <a:t> DNA </a:t>
            </a:r>
            <a:r>
              <a:rPr lang="en-US" sz="2800" dirty="0" err="1" smtClean="0">
                <a:solidFill>
                  <a:srgbClr val="0000FF"/>
                </a:solidFill>
                <a:latin typeface="Times New Roman" pitchFamily="18" charset="0"/>
                <a:ea typeface="Times New Roman" pitchFamily="18" charset="0"/>
                <a:cs typeface="Times New Roman" pitchFamily="18" charset="0"/>
              </a:rPr>
              <a:t>mang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thông</a:t>
            </a:r>
            <a:r>
              <a:rPr lang="en-US" sz="2800" dirty="0" smtClean="0">
                <a:solidFill>
                  <a:srgbClr val="0000FF"/>
                </a:solidFill>
                <a:latin typeface="Times New Roman" pitchFamily="18" charset="0"/>
                <a:ea typeface="Times New Roman" pitchFamily="18" charset="0"/>
                <a:cs typeface="Times New Roman" pitchFamily="18" charset="0"/>
              </a:rPr>
              <a:t> tin </a:t>
            </a:r>
            <a:r>
              <a:rPr lang="en-US" sz="2800" dirty="0" err="1" smtClean="0">
                <a:solidFill>
                  <a:srgbClr val="0000FF"/>
                </a:solidFill>
                <a:latin typeface="Times New Roman" pitchFamily="18" charset="0"/>
                <a:ea typeface="Times New Roman" pitchFamily="18" charset="0"/>
                <a:cs typeface="Times New Roman" pitchFamily="18" charset="0"/>
              </a:rPr>
              <a:t>mã</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hóa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một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chuỗi</a:t>
            </a:r>
            <a:r>
              <a:rPr lang="en-US" sz="2800" dirty="0" smtClean="0">
                <a:solidFill>
                  <a:srgbClr val="0000FF"/>
                </a:solidFill>
                <a:latin typeface="Times New Roman" pitchFamily="18" charset="0"/>
                <a:ea typeface="Times New Roman" pitchFamily="18" charset="0"/>
                <a:cs typeface="Times New Roman" pitchFamily="18" charset="0"/>
              </a:rPr>
              <a:t> polypeptide hay </a:t>
            </a:r>
            <a:r>
              <a:rPr lang="en-US" sz="2800" dirty="0" err="1" smtClean="0">
                <a:solidFill>
                  <a:srgbClr val="0000FF"/>
                </a:solidFill>
                <a:latin typeface="Times New Roman" pitchFamily="18" charset="0"/>
                <a:ea typeface="Times New Roman" pitchFamily="18" charset="0"/>
                <a:cs typeface="Times New Roman" pitchFamily="18" charset="0"/>
              </a:rPr>
              <a:t>phân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tử</a:t>
            </a:r>
            <a:r>
              <a:rPr lang="en-US" sz="2800" dirty="0" smtClean="0">
                <a:solidFill>
                  <a:srgbClr val="0000FF"/>
                </a:solidFill>
                <a:latin typeface="Times New Roman" pitchFamily="18" charset="0"/>
                <a:ea typeface="Times New Roman" pitchFamily="18" charset="0"/>
                <a:cs typeface="Times New Roman" pitchFamily="18" charset="0"/>
              </a:rPr>
              <a:t> RNA. Gene </a:t>
            </a:r>
            <a:r>
              <a:rPr lang="en-US" sz="2800" dirty="0" err="1" smtClean="0">
                <a:solidFill>
                  <a:srgbClr val="0000FF"/>
                </a:solidFill>
                <a:latin typeface="Times New Roman" pitchFamily="18" charset="0"/>
                <a:ea typeface="Times New Roman" pitchFamily="18" charset="0"/>
                <a:cs typeface="Times New Roman" pitchFamily="18" charset="0"/>
              </a:rPr>
              <a:t>được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xem</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tâm</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của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học</a:t>
            </a:r>
            <a:r>
              <a:rPr lang="en-US" sz="2800" dirty="0" smtClean="0">
                <a:solidFill>
                  <a:srgbClr val="0000FF"/>
                </a:solidFill>
                <a:latin typeface="Times New Roman" pitchFamily="18" charset="0"/>
                <a:ea typeface="Times New Roman" pitchFamily="18" charset="0"/>
                <a:cs typeface="Times New Roman" pitchFamily="18" charset="0"/>
              </a:rPr>
              <a:t>.</a:t>
            </a:r>
            <a:endParaRPr lang="en-US" sz="2800" dirty="0" smtClean="0">
              <a:solidFill>
                <a:srgbClr val="0000FF"/>
              </a:solidFill>
              <a:latin typeface="Times New Roman" pitchFamily="18" charset="0"/>
              <a:cs typeface="Times New Roman" pitchFamily="18" charset="0"/>
            </a:endParaRPr>
          </a:p>
        </p:txBody>
      </p:sp>
      <p:sp>
        <p:nvSpPr>
          <p:cNvPr id="24" name="Rectangle 23"/>
          <p:cNvSpPr/>
          <p:nvPr/>
        </p:nvSpPr>
        <p:spPr>
          <a:xfrm>
            <a:off x="0" y="2504108"/>
            <a:ext cx="12192000" cy="954107"/>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Tập</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hợp</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tất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cả</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thông</a:t>
            </a:r>
            <a:r>
              <a:rPr lang="en-US" sz="2800" dirty="0" smtClean="0">
                <a:solidFill>
                  <a:srgbClr val="0000FF"/>
                </a:solidFill>
                <a:latin typeface="Times New Roman" pitchFamily="18" charset="0"/>
                <a:ea typeface="Times New Roman" pitchFamily="18" charset="0"/>
                <a:cs typeface="Times New Roman" pitchFamily="18" charset="0"/>
              </a:rPr>
              <a:t> tin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trên</a:t>
            </a:r>
            <a:r>
              <a:rPr lang="en-US" sz="2800" dirty="0" smtClean="0">
                <a:solidFill>
                  <a:srgbClr val="0000FF"/>
                </a:solidFill>
                <a:latin typeface="Times New Roman" pitchFamily="18" charset="0"/>
                <a:ea typeface="Times New Roman" pitchFamily="18" charset="0"/>
                <a:cs typeface="Times New Roman" pitchFamily="18" charset="0"/>
              </a:rPr>
              <a:t> DNA </a:t>
            </a:r>
            <a:r>
              <a:rPr lang="en-US" sz="2800" dirty="0" err="1" smtClean="0">
                <a:solidFill>
                  <a:srgbClr val="0000FF"/>
                </a:solidFill>
                <a:latin typeface="Times New Roman" pitchFamily="18" charset="0"/>
                <a:ea typeface="Times New Roman" pitchFamily="18" charset="0"/>
                <a:cs typeface="Times New Roman" pitchFamily="18" charset="0"/>
              </a:rPr>
              <a:t>của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tế</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bào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hình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thành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b="1" dirty="0" err="1" smtClean="0">
                <a:solidFill>
                  <a:srgbClr val="0000FF"/>
                </a:solidFill>
                <a:latin typeface="Times New Roman" pitchFamily="18" charset="0"/>
                <a:ea typeface="Times New Roman" pitchFamily="18" charset="0"/>
                <a:cs typeface="Times New Roman" pitchFamily="18" charset="0"/>
              </a:rPr>
              <a:t>hệ</a:t>
            </a:r>
            <a:r>
              <a:rPr lang="en-US" sz="2800" b="1" dirty="0" smtClean="0">
                <a:solidFill>
                  <a:srgbClr val="0000FF"/>
                </a:solidFill>
                <a:latin typeface="Times New Roman" pitchFamily="18" charset="0"/>
                <a:ea typeface="Times New Roman" pitchFamily="18" charset="0"/>
                <a:cs typeface="Times New Roman" pitchFamily="18" charset="0"/>
              </a:rPr>
              <a:t> gene </a:t>
            </a:r>
            <a:r>
              <a:rPr lang="en-US" sz="2800" dirty="0" err="1" smtClean="0">
                <a:solidFill>
                  <a:srgbClr val="0000FF"/>
                </a:solidFill>
                <a:latin typeface="Times New Roman" pitchFamily="18" charset="0"/>
                <a:ea typeface="Times New Roman" pitchFamily="18" charset="0"/>
                <a:cs typeface="Times New Roman" pitchFamily="18" charset="0"/>
              </a:rPr>
              <a:t>của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cơ</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thể</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Mỗi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thể</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có</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một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hệ</a:t>
            </a:r>
            <a:r>
              <a:rPr lang="en-US" sz="2800" dirty="0" smtClean="0">
                <a:solidFill>
                  <a:srgbClr val="0000FF"/>
                </a:solidFill>
                <a:latin typeface="Times New Roman" pitchFamily="18" charset="0"/>
                <a:ea typeface="Times New Roman" pitchFamily="18" charset="0"/>
                <a:cs typeface="Times New Roman" pitchFamily="18" charset="0"/>
              </a:rPr>
              <a:t> gene </a:t>
            </a:r>
            <a:r>
              <a:rPr lang="en-US" sz="2800" dirty="0" err="1" smtClean="0">
                <a:solidFill>
                  <a:srgbClr val="0000FF"/>
                </a:solidFill>
                <a:latin typeface="Times New Roman" pitchFamily="18" charset="0"/>
                <a:ea typeface="Times New Roman" pitchFamily="18" charset="0"/>
                <a:cs typeface="Times New Roman" pitchFamily="18" charset="0"/>
              </a:rPr>
              <a:t>đặc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trưng</a:t>
            </a:r>
            <a:r>
              <a:rPr lang="en-US" sz="2800" dirty="0" smtClean="0">
                <a:solidFill>
                  <a:srgbClr val="0000FF"/>
                </a:solidFill>
                <a:latin typeface="Times New Roman" pitchFamily="18" charset="0"/>
                <a:ea typeface="Times New Roman" pitchFamily="18" charset="0"/>
                <a:cs typeface="Times New Roman" pitchFamily="18" charset="0"/>
              </a:rPr>
              <a:t>.</a:t>
            </a:r>
            <a:endParaRPr lang="en-US" sz="2800" dirty="0" smtClean="0">
              <a:solidFill>
                <a:srgbClr val="0000FF"/>
              </a:solidFill>
              <a:latin typeface="Times New Roman" pitchFamily="18" charset="0"/>
              <a:cs typeface="Times New Roman" pitchFamily="18" charset="0"/>
            </a:endParaRPr>
          </a:p>
        </p:txBody>
      </p:sp>
      <p:sp>
        <p:nvSpPr>
          <p:cNvPr id="25" name="Rectangle 24"/>
          <p:cNvSpPr/>
          <p:nvPr/>
        </p:nvSpPr>
        <p:spPr>
          <a:xfrm>
            <a:off x="0" y="3331422"/>
            <a:ext cx="12192000" cy="954107"/>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tích</a:t>
            </a:r>
            <a:r>
              <a:rPr lang="en-US" sz="2800" dirty="0" smtClean="0">
                <a:solidFill>
                  <a:srgbClr val="0000FF"/>
                </a:solidFill>
                <a:latin typeface="Times New Roman" pitchFamily="18" charset="0"/>
                <a:ea typeface="Times New Roman" pitchFamily="18" charset="0"/>
                <a:cs typeface="Times New Roman" pitchFamily="18" charset="0"/>
              </a:rPr>
              <a:t> DNA </a:t>
            </a:r>
            <a:r>
              <a:rPr lang="en-US" sz="2800" dirty="0" err="1" smtClean="0">
                <a:solidFill>
                  <a:srgbClr val="0000FF"/>
                </a:solidFill>
                <a:latin typeface="Times New Roman" pitchFamily="18" charset="0"/>
                <a:ea typeface="Times New Roman" pitchFamily="18" charset="0"/>
                <a:cs typeface="Times New Roman" pitchFamily="18" charset="0"/>
              </a:rPr>
              <a:t>được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ứng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dụng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trong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lĩnh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vực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nghiên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cứu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khoa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học</a:t>
            </a:r>
            <a:r>
              <a:rPr lang="en-US" sz="2800" dirty="0" smtClean="0">
                <a:solidFill>
                  <a:srgbClr val="0000FF"/>
                </a:solidFill>
                <a:latin typeface="Times New Roman" pitchFamily="18" charset="0"/>
                <a:ea typeface="Times New Roman" pitchFamily="18" charset="0"/>
                <a:cs typeface="Times New Roman" pitchFamily="18" charset="0"/>
              </a:rPr>
              <a:t>, y </a:t>
            </a:r>
            <a:r>
              <a:rPr lang="en-US" sz="2800" dirty="0" err="1" smtClean="0">
                <a:solidFill>
                  <a:srgbClr val="0000FF"/>
                </a:solidFill>
                <a:latin typeface="Times New Roman" pitchFamily="18" charset="0"/>
                <a:ea typeface="Times New Roman" pitchFamily="18" charset="0"/>
                <a:cs typeface="Times New Roman" pitchFamily="18" charset="0"/>
              </a:rPr>
              <a:t>học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pháp</a:t>
            </a:r>
            <a:r>
              <a:rPr lang="en-US" sz="2800" dirty="0" smtClean="0">
                <a:solidFill>
                  <a:srgbClr val="0000FF"/>
                </a:solidFill>
                <a:latin typeface="Times New Roman" pitchFamily="18" charset="0"/>
                <a:ea typeface="Times New Roman" pitchFamily="18" charset="0"/>
                <a:cs typeface="Times New Roman" pitchFamily="18" charset="0"/>
              </a:rPr>
              <a:t> y </a:t>
            </a:r>
            <a:r>
              <a:rPr lang="en-US" sz="2800" dirty="0" err="1" smtClean="0">
                <a:solidFill>
                  <a:srgbClr val="0000FF"/>
                </a:solidFill>
                <a:latin typeface="Times New Roman" pitchFamily="18" charset="0"/>
                <a:ea typeface="Times New Roman" pitchFamily="18" charset="0"/>
                <a:cs typeface="Times New Roman" pitchFamily="18" charset="0"/>
              </a:rPr>
              <a:t>và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đời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sống</a:t>
            </a:r>
            <a:r>
              <a:rPr lang="en-US" sz="2800" dirty="0" smtClean="0">
                <a:solidFill>
                  <a:srgbClr val="0000FF"/>
                </a:solidFill>
                <a:latin typeface="Times New Roman" pitchFamily="18" charset="0"/>
                <a:ea typeface="Times New Roman" pitchFamily="18" charset="0"/>
                <a:cs typeface="Times New Roman" pitchFamily="18" charset="0"/>
              </a:rPr>
              <a:t>.</a:t>
            </a:r>
            <a:endParaRPr lang="en-US" sz="2800"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heel(4)">
                                      <p:cBhvr>
                                        <p:cTn id="7" dur="10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heel(4)">
                                      <p:cBhvr>
                                        <p:cTn id="12" dur="10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heel(4)">
                                      <p:cBhvr>
                                        <p:cTn id="17"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33: GENE </a:t>
            </a:r>
            <a:r>
              <a:rPr lang="en-US" sz="2800" b="1" dirty="0" err="1" smtClean="0">
                <a:solidFill>
                  <a:srgbClr val="FF00FF"/>
                </a:solidFill>
                <a:latin typeface="Times New Roman" pitchFamily="18" charset="0"/>
                <a:cs typeface="Times New Roman" pitchFamily="18" charset="0"/>
              </a:rPr>
              <a:t>LÀ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TRUNG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TÂM</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DI </a:t>
            </a:r>
            <a:r>
              <a:rPr lang="en-US" sz="2800" b="1" dirty="0" err="1" smtClean="0">
                <a:solidFill>
                  <a:srgbClr val="FF00FF"/>
                </a:solidFill>
                <a:latin typeface="Times New Roman" pitchFamily="18" charset="0"/>
                <a:cs typeface="Times New Roman" pitchFamily="18" charset="0"/>
              </a:rPr>
              <a:t>TRUYỀN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HỌC</a:t>
            </a:r>
            <a:endParaRPr lang="en-US" sz="3200" b="1" dirty="0">
              <a:solidFill>
                <a:srgbClr val="FF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Picture 2"/>
          <p:cNvPicPr>
            <a:picLocks noChangeAspect="1" noChangeArrowheads="1"/>
          </p:cNvPicPr>
          <p:nvPr/>
        </p:nvPicPr>
        <p:blipFill>
          <a:blip r:embed="rId2"/>
          <a:srcRect/>
          <a:stretch>
            <a:fillRect/>
          </a:stretch>
        </p:blipFill>
        <p:spPr bwMode="auto">
          <a:xfrm>
            <a:off x="0" y="441099"/>
            <a:ext cx="3468914" cy="2466430"/>
          </a:xfrm>
          <a:prstGeom prst="rect">
            <a:avLst/>
          </a:prstGeom>
          <a:noFill/>
          <a:ln w="9525">
            <a:noFill/>
            <a:miter lim="800000"/>
            <a:headEnd/>
            <a:tailEnd/>
          </a:ln>
          <a:effectLst/>
        </p:spPr>
      </p:pic>
      <p:sp>
        <p:nvSpPr>
          <p:cNvPr id="12" name="Rectangle 11"/>
          <p:cNvSpPr/>
          <p:nvPr/>
        </p:nvSpPr>
        <p:spPr>
          <a:xfrm>
            <a:off x="3483428" y="1036931"/>
            <a:ext cx="8708571" cy="1384995"/>
          </a:xfrm>
          <a:prstGeom prst="rect">
            <a:avLst/>
          </a:prstGeom>
        </p:spPr>
        <p:txBody>
          <a:bodyPr wrap="square">
            <a:spAutoFit/>
          </a:bodyPr>
          <a:lstStyle/>
          <a:p>
            <a:pPr algn="just"/>
            <a:r>
              <a:rPr lang="vi-VN" sz="2800" dirty="0" smtClean="0">
                <a:solidFill>
                  <a:srgbClr val="FF00FF"/>
                </a:solidFill>
                <a:latin typeface="+mj-lt"/>
              </a:rPr>
              <a:t>Những đặc điểm thể hiện tính đặc trưng cá thể của hệ gene: số lượng, thành phần và trật tự sắp xếp các nucleotide trên phân tử DNA.</a:t>
            </a:r>
            <a:endParaRPr lang="en-US" sz="2800" dirty="0">
              <a:solidFill>
                <a:srgbClr val="FF00FF"/>
              </a:solidFill>
              <a:latin typeface="+mj-lt"/>
            </a:endParaRPr>
          </a:p>
        </p:txBody>
      </p:sp>
      <p:pic>
        <p:nvPicPr>
          <p:cNvPr id="3" name="Picture 3"/>
          <p:cNvPicPr>
            <a:picLocks noChangeAspect="1" noChangeArrowheads="1"/>
          </p:cNvPicPr>
          <p:nvPr/>
        </p:nvPicPr>
        <p:blipFill>
          <a:blip r:embed="rId3"/>
          <a:srcRect/>
          <a:stretch>
            <a:fillRect/>
          </a:stretch>
        </p:blipFill>
        <p:spPr bwMode="auto">
          <a:xfrm>
            <a:off x="0" y="2883127"/>
            <a:ext cx="3339015" cy="2138816"/>
          </a:xfrm>
          <a:prstGeom prst="rect">
            <a:avLst/>
          </a:prstGeom>
          <a:noFill/>
          <a:ln w="9525">
            <a:noFill/>
            <a:miter lim="800000"/>
            <a:headEnd/>
            <a:tailEnd/>
          </a:ln>
          <a:effectLst/>
        </p:spPr>
      </p:pic>
      <p:sp>
        <p:nvSpPr>
          <p:cNvPr id="15" name="Rectangle 14"/>
          <p:cNvSpPr/>
          <p:nvPr/>
        </p:nvSpPr>
        <p:spPr>
          <a:xfrm>
            <a:off x="3526972" y="2615311"/>
            <a:ext cx="8665028" cy="3539430"/>
          </a:xfrm>
          <a:prstGeom prst="rect">
            <a:avLst/>
          </a:prstGeom>
        </p:spPr>
        <p:txBody>
          <a:bodyPr wrap="square">
            <a:spAutoFit/>
          </a:bodyPr>
          <a:lstStyle/>
          <a:p>
            <a:pPr algn="just"/>
            <a:r>
              <a:rPr lang="vi-VN" sz="2800" dirty="0" smtClean="0">
                <a:solidFill>
                  <a:srgbClr val="FF00FF"/>
                </a:solidFill>
                <a:latin typeface="+mj-lt"/>
              </a:rPr>
              <a:t>Hệ gene quy định tất cả các đặc điểm của cơ thể. Thông qua quá trình sinh sản, hệ gene của mỗi cá thể được thừa hưởng cả bên bố và bên mẹ. Vì vậy, con sinh ra có những đặc điểm giống nhau và giống bố mẹ. Bên cạnh đó, sự tổ hợp các gene qua quá trình sinh sản hoặc sự thay đổi trình tự nucleotide trên hệ gene sẽ tạo nên tính biến dị của sinh vật. Di truyền học nghiên cứu về tính di truyền và biến dị của sinh vật, do đó, gene là trung tâm của di truyền học.</a:t>
            </a:r>
            <a:endParaRPr lang="en-US" sz="2800" dirty="0">
              <a:solidFill>
                <a:srgbClr val="FF00FF"/>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1000"/>
                                        <p:tgtEl>
                                          <p:spTgt spid="12"/>
                                        </p:tgtEl>
                                      </p:cBhvr>
                                    </p:animEffect>
                                    <p:anim calcmode="lin" valueType="num">
                                      <p:cBhvr>
                                        <p:cTn id="16" dur="1000" fill="hold"/>
                                        <p:tgtEl>
                                          <p:spTgt spid="12"/>
                                        </p:tgtEl>
                                        <p:attrNameLst>
                                          <p:attrName>ppt_x</p:attrName>
                                        </p:attrNameLst>
                                      </p:cBhvr>
                                      <p:tavLst>
                                        <p:tav tm="0">
                                          <p:val>
                                            <p:strVal val="#ppt_x"/>
                                          </p:val>
                                        </p:tav>
                                        <p:tav tm="100000">
                                          <p:val>
                                            <p:strVal val="#ppt_x"/>
                                          </p:val>
                                        </p:tav>
                                      </p:tavLst>
                                    </p:anim>
                                    <p:anim calcmode="lin" valueType="num">
                                      <p:cBhvr>
                                        <p:cTn id="17" dur="900" decel="100000" fill="hold"/>
                                        <p:tgtEl>
                                          <p:spTgt spid="12"/>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900" decel="100000" fill="hold"/>
                                        <p:tgtEl>
                                          <p:spTgt spid="3"/>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anim calcmode="lin" valueType="num">
                                      <p:cBhvr>
                                        <p:cTn id="32" dur="1000" fill="hold"/>
                                        <p:tgtEl>
                                          <p:spTgt spid="15"/>
                                        </p:tgtEl>
                                        <p:attrNameLst>
                                          <p:attrName>ppt_x</p:attrName>
                                        </p:attrNameLst>
                                      </p:cBhvr>
                                      <p:tavLst>
                                        <p:tav tm="0">
                                          <p:val>
                                            <p:strVal val="#ppt_x"/>
                                          </p:val>
                                        </p:tav>
                                        <p:tav tm="100000">
                                          <p:val>
                                            <p:strVal val="#ppt_x"/>
                                          </p:val>
                                        </p:tav>
                                      </p:tavLst>
                                    </p:anim>
                                    <p:anim calcmode="lin" valueType="num">
                                      <p:cBhvr>
                                        <p:cTn id="33" dur="900" decel="100000" fill="hold"/>
                                        <p:tgtEl>
                                          <p:spTgt spid="15"/>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33: GENE </a:t>
            </a:r>
            <a:r>
              <a:rPr lang="en-US" sz="2800" b="1" dirty="0" err="1" smtClean="0">
                <a:solidFill>
                  <a:srgbClr val="FF00FF"/>
                </a:solidFill>
                <a:latin typeface="Times New Roman" pitchFamily="18" charset="0"/>
                <a:cs typeface="Times New Roman" pitchFamily="18" charset="0"/>
              </a:rPr>
              <a:t>LÀ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TRUNG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TÂM</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DI </a:t>
            </a:r>
            <a:r>
              <a:rPr lang="en-US" sz="2800" b="1" dirty="0" err="1" smtClean="0">
                <a:solidFill>
                  <a:srgbClr val="FF00FF"/>
                </a:solidFill>
                <a:latin typeface="Times New Roman" pitchFamily="18" charset="0"/>
                <a:cs typeface="Times New Roman" pitchFamily="18" charset="0"/>
              </a:rPr>
              <a:t>TRUYỀN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HỌC</a:t>
            </a:r>
            <a:endParaRPr lang="en-US" sz="3200" b="1" dirty="0">
              <a:solidFill>
                <a:srgbClr val="FF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4"/>
          <p:cNvSpPr/>
          <p:nvPr/>
        </p:nvSpPr>
        <p:spPr>
          <a:xfrm>
            <a:off x="3526972" y="2034740"/>
            <a:ext cx="8665028" cy="3539430"/>
          </a:xfrm>
          <a:prstGeom prst="rect">
            <a:avLst/>
          </a:prstGeom>
        </p:spPr>
        <p:txBody>
          <a:bodyPr wrap="square">
            <a:spAutoFit/>
          </a:bodyPr>
          <a:lstStyle/>
          <a:p>
            <a:pPr algn="just"/>
            <a:r>
              <a:rPr lang="vi-VN" sz="2800" dirty="0" smtClean="0">
                <a:solidFill>
                  <a:srgbClr val="FF00FF"/>
                </a:solidFill>
                <a:latin typeface="+mj-lt"/>
              </a:rPr>
              <a:t>- So sánh, đối chiếu các mẫu DNA để xác định danh tính của những thi thể không còn nguyên vẹn.</a:t>
            </a:r>
          </a:p>
          <a:p>
            <a:pPr algn="just"/>
            <a:r>
              <a:rPr lang="vi-VN" sz="2800" dirty="0" smtClean="0">
                <a:solidFill>
                  <a:srgbClr val="FF00FF"/>
                </a:solidFill>
                <a:latin typeface="+mj-lt"/>
              </a:rPr>
              <a:t>- So sánh, đối chiếu các mẫu DNA để xác định danh tính của những hài cốt liệt sĩ.</a:t>
            </a:r>
          </a:p>
          <a:p>
            <a:pPr algn="just"/>
            <a:r>
              <a:rPr lang="vi-VN" sz="2800" dirty="0" smtClean="0">
                <a:solidFill>
                  <a:srgbClr val="FF00FF"/>
                </a:solidFill>
                <a:latin typeface="+mj-lt"/>
              </a:rPr>
              <a:t>- So sánh, đối chiếu các mẫu DNA để nghiên cứu phát sinh các chủng loại sinh vật.</a:t>
            </a:r>
          </a:p>
          <a:p>
            <a:pPr algn="just"/>
            <a:r>
              <a:rPr lang="vi-VN" sz="2800" dirty="0" smtClean="0">
                <a:solidFill>
                  <a:srgbClr val="FF00FF"/>
                </a:solidFill>
                <a:latin typeface="+mj-lt"/>
              </a:rPr>
              <a:t>- Phân tích DNA để dự đoán nguy cơ mắc các bệnh di truyền và điều trị y tế.</a:t>
            </a:r>
            <a:endParaRPr lang="vi-VN" sz="2800" dirty="0">
              <a:solidFill>
                <a:srgbClr val="FF00FF"/>
              </a:solidFill>
              <a:latin typeface="+mj-lt"/>
            </a:endParaRPr>
          </a:p>
        </p:txBody>
      </p:sp>
      <p:pic>
        <p:nvPicPr>
          <p:cNvPr id="28674" name="Picture 2"/>
          <p:cNvPicPr>
            <a:picLocks noChangeAspect="1" noChangeArrowheads="1"/>
          </p:cNvPicPr>
          <p:nvPr/>
        </p:nvPicPr>
        <p:blipFill>
          <a:blip r:embed="rId2"/>
          <a:srcRect/>
          <a:stretch>
            <a:fillRect/>
          </a:stretch>
        </p:blipFill>
        <p:spPr bwMode="auto">
          <a:xfrm>
            <a:off x="0" y="2235428"/>
            <a:ext cx="3646582" cy="235108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28674"/>
                                        </p:tgtEl>
                                        <p:attrNameLst>
                                          <p:attrName>style.visibility</p:attrName>
                                        </p:attrNameLst>
                                      </p:cBhvr>
                                      <p:to>
                                        <p:strVal val="visible"/>
                                      </p:to>
                                    </p:set>
                                    <p:anim calcmode="lin" valueType="num">
                                      <p:cBhvr>
                                        <p:cTn id="7" dur="1000" fill="hold"/>
                                        <p:tgtEl>
                                          <p:spTgt spid="28674"/>
                                        </p:tgtEl>
                                        <p:attrNameLst>
                                          <p:attrName>ppt_w</p:attrName>
                                        </p:attrNameLst>
                                      </p:cBhvr>
                                      <p:tavLst>
                                        <p:tav tm="0">
                                          <p:val>
                                            <p:fltVal val="0"/>
                                          </p:val>
                                        </p:tav>
                                        <p:tav tm="100000">
                                          <p:val>
                                            <p:strVal val="#ppt_w"/>
                                          </p:val>
                                        </p:tav>
                                      </p:tavLst>
                                    </p:anim>
                                    <p:anim calcmode="lin" valueType="num">
                                      <p:cBhvr>
                                        <p:cTn id="8" dur="1000" fill="hold"/>
                                        <p:tgtEl>
                                          <p:spTgt spid="28674"/>
                                        </p:tgtEl>
                                        <p:attrNameLst>
                                          <p:attrName>ppt_h</p:attrName>
                                        </p:attrNameLst>
                                      </p:cBhvr>
                                      <p:tavLst>
                                        <p:tav tm="0">
                                          <p:val>
                                            <p:fltVal val="0"/>
                                          </p:val>
                                        </p:tav>
                                        <p:tav tm="100000">
                                          <p:val>
                                            <p:strVal val="#ppt_h"/>
                                          </p:val>
                                        </p:tav>
                                      </p:tavLst>
                                    </p:anim>
                                    <p:anim calcmode="lin" valueType="num">
                                      <p:cBhvr>
                                        <p:cTn id="9" dur="1000" fill="hold"/>
                                        <p:tgtEl>
                                          <p:spTgt spid="28674"/>
                                        </p:tgtEl>
                                        <p:attrNameLst>
                                          <p:attrName>style.rotation</p:attrName>
                                        </p:attrNameLst>
                                      </p:cBhvr>
                                      <p:tavLst>
                                        <p:tav tm="0">
                                          <p:val>
                                            <p:fltVal val="90"/>
                                          </p:val>
                                        </p:tav>
                                        <p:tav tm="100000">
                                          <p:val>
                                            <p:fltVal val="0"/>
                                          </p:val>
                                        </p:tav>
                                      </p:tavLst>
                                    </p:anim>
                                    <p:animEffect transition="in" filter="fade">
                                      <p:cBhvr>
                                        <p:cTn id="10" dur="1000"/>
                                        <p:tgtEl>
                                          <p:spTgt spid="28674"/>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Effect transition="in" filter="circle(in)">
                                      <p:cBhvr>
                                        <p:cTn id="15" dur="1000"/>
                                        <p:tgtEl>
                                          <p:spTgt spid="1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15">
                                            <p:txEl>
                                              <p:pRg st="1" end="1"/>
                                            </p:txEl>
                                          </p:spTgt>
                                        </p:tgtEl>
                                        <p:attrNameLst>
                                          <p:attrName>style.visibility</p:attrName>
                                        </p:attrNameLst>
                                      </p:cBhvr>
                                      <p:to>
                                        <p:strVal val="visible"/>
                                      </p:to>
                                    </p:set>
                                    <p:animEffect transition="in" filter="circle(in)">
                                      <p:cBhvr>
                                        <p:cTn id="20" dur="1000"/>
                                        <p:tgtEl>
                                          <p:spTgt spid="1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15">
                                            <p:txEl>
                                              <p:pRg st="2" end="2"/>
                                            </p:txEl>
                                          </p:spTgt>
                                        </p:tgtEl>
                                        <p:attrNameLst>
                                          <p:attrName>style.visibility</p:attrName>
                                        </p:attrNameLst>
                                      </p:cBhvr>
                                      <p:to>
                                        <p:strVal val="visible"/>
                                      </p:to>
                                    </p:set>
                                    <p:animEffect transition="in" filter="circle(in)">
                                      <p:cBhvr>
                                        <p:cTn id="25" dur="1000"/>
                                        <p:tgtEl>
                                          <p:spTgt spid="1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15">
                                            <p:txEl>
                                              <p:pRg st="3" end="3"/>
                                            </p:txEl>
                                          </p:spTgt>
                                        </p:tgtEl>
                                        <p:attrNameLst>
                                          <p:attrName>style.visibility</p:attrName>
                                        </p:attrNameLst>
                                      </p:cBhvr>
                                      <p:to>
                                        <p:strVal val="visible"/>
                                      </p:to>
                                    </p:set>
                                    <p:animEffect transition="in" filter="circle(in)">
                                      <p:cBhvr>
                                        <p:cTn id="30" dur="1000"/>
                                        <p:tgtEl>
                                          <p:spTgt spid="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966856" y="0"/>
            <a:ext cx="5225143" cy="6001643"/>
          </a:xfrm>
          <a:prstGeom prst="rect">
            <a:avLst/>
          </a:prstGeom>
        </p:spPr>
        <p:txBody>
          <a:bodyPr wrap="square">
            <a:spAutoFit/>
          </a:bodyPr>
          <a:lstStyle/>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TÍNH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TOÁN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ĐƯỢC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RÚT</a:t>
            </a:r>
            <a:r>
              <a:rPr lang="en-US" sz="2400" b="1" dirty="0" smtClean="0">
                <a:latin typeface="Times New Roman" pitchFamily="18" charset="0"/>
                <a:cs typeface="Times New Roman" pitchFamily="18" charset="0"/>
              </a:rPr>
              <a:t> RA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CẤU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TRÚC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DNA:</a:t>
            </a:r>
          </a:p>
          <a:p>
            <a:pPr algn="just"/>
            <a:r>
              <a:rPr lang="en-US" sz="2400" dirty="0" smtClean="0">
                <a:latin typeface="Times New Roman" pitchFamily="18" charset="0"/>
                <a:cs typeface="Times New Roman" pitchFamily="18" charset="0"/>
              </a:rPr>
              <a:t>- Theo </a:t>
            </a:r>
            <a:r>
              <a:rPr lang="en-US" sz="2400" dirty="0" err="1" smtClean="0">
                <a:latin typeface="Times New Roman" pitchFamily="18" charset="0"/>
                <a:cs typeface="Times New Roman" pitchFamily="18" charset="0"/>
              </a:rPr>
              <a:t>NTBS</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T = A = </a:t>
            </a:r>
            <a:r>
              <a:rPr lang="en-US" sz="2400" dirty="0" err="1" smtClean="0">
                <a:latin typeface="Times New Roman" pitchFamily="18" charset="0"/>
                <a:cs typeface="Times New Roman" pitchFamily="18" charset="0"/>
              </a:rPr>
              <a:t>A</a:t>
            </a:r>
            <a:r>
              <a:rPr lang="en-US" sz="2400" baseline="-25000" dirty="0" err="1"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a:t>
            </a:r>
            <a:r>
              <a:rPr lang="en-US" sz="2400" baseline="-25000" dirty="0" err="1"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 G = C</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a:t>
            </a:r>
            <a:r>
              <a:rPr lang="en-US" sz="2400" baseline="-25000" dirty="0" err="1"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T</a:t>
            </a:r>
            <a:r>
              <a:rPr lang="en-US" sz="2400" baseline="-25000" dirty="0" err="1"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t>
            </a:r>
            <a:r>
              <a:rPr lang="en-US" sz="2400" baseline="-25000" dirty="0" err="1"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A</a:t>
            </a:r>
            <a:r>
              <a:rPr lang="en-US" sz="2400" baseline="-25000" dirty="0" err="1"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G</a:t>
            </a:r>
            <a:r>
              <a:rPr lang="en-US" sz="2400" baseline="-25000" dirty="0" err="1"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a:t>
            </a:r>
            <a:r>
              <a:rPr lang="en-US" sz="2400" baseline="-25000" dirty="0" err="1"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a:t>
            </a:r>
            <a:r>
              <a:rPr lang="en-US" sz="2400" baseline="-25000" dirty="0" err="1"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G</a:t>
            </a:r>
            <a:r>
              <a:rPr lang="en-US" sz="2400" baseline="-25000" dirty="0" err="1" smtClean="0">
                <a:latin typeface="Times New Roman" pitchFamily="18" charset="0"/>
                <a:cs typeface="Times New Roman" pitchFamily="18" charset="0"/>
              </a:rPr>
              <a:t>2</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 + %G = 50%</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nucleotide: </a:t>
            </a:r>
          </a:p>
          <a:p>
            <a:pPr algn="just"/>
            <a:r>
              <a:rPr lang="en-US" sz="2400" dirty="0" smtClean="0">
                <a:latin typeface="Times New Roman" pitchFamily="18" charset="0"/>
                <a:cs typeface="Times New Roman" pitchFamily="18" charset="0"/>
              </a:rPr>
              <a:t>N = A + T + G + C = </a:t>
            </a:r>
            <a:r>
              <a:rPr lang="en-US" sz="2400" dirty="0" err="1" smtClean="0">
                <a:latin typeface="Times New Roman" pitchFamily="18" charset="0"/>
                <a:cs typeface="Times New Roman" pitchFamily="18" charset="0"/>
              </a:rPr>
              <a:t>2A</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2G</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hydrogen:</a:t>
            </a:r>
          </a:p>
          <a:p>
            <a:pPr algn="just"/>
            <a:r>
              <a:rPr lang="en-US" sz="2400" dirty="0" smtClean="0">
                <a:latin typeface="Times New Roman" pitchFamily="18" charset="0"/>
                <a:cs typeface="Times New Roman" pitchFamily="18" charset="0"/>
              </a:rPr>
              <a:t>H = </a:t>
            </a:r>
            <a:r>
              <a:rPr lang="en-US" sz="2400" dirty="0" err="1" smtClean="0">
                <a:latin typeface="Times New Roman" pitchFamily="18" charset="0"/>
                <a:cs typeface="Times New Roman" pitchFamily="18" charset="0"/>
              </a:rPr>
              <a:t>2A</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3G</a:t>
            </a:r>
            <a:endParaRPr lang="en-US" sz="2400" dirty="0" smtClean="0">
              <a:latin typeface="Times New Roman" pitchFamily="18" charset="0"/>
              <a:cs typeface="Times New Roman" pitchFamily="18" charset="0"/>
            </a:endParaRPr>
          </a:p>
          <a:p>
            <a:pPr algn="just">
              <a:buFontTx/>
              <a:buChar char="-"/>
            </a:pP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tử</a:t>
            </a:r>
            <a:r>
              <a:rPr lang="en-US" sz="2400" dirty="0" smtClean="0">
                <a:latin typeface="Times New Roman" pitchFamily="18" charset="0"/>
                <a:cs typeface="Times New Roman" pitchFamily="18" charset="0"/>
              </a:rPr>
              <a:t> DNA:</a:t>
            </a:r>
          </a:p>
          <a:p>
            <a:pPr algn="just"/>
            <a:endParaRPr lang="en-US" sz="2400" dirty="0" smtClean="0">
              <a:latin typeface="Times New Roman" pitchFamily="18" charset="0"/>
              <a:cs typeface="Times New Roman" pitchFamily="18" charset="0"/>
            </a:endParaRPr>
          </a:p>
          <a:p>
            <a:pPr algn="just">
              <a:buFontTx/>
              <a:buChar char="-"/>
            </a:pP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xoắn</a:t>
            </a:r>
            <a:r>
              <a:rPr lang="en-US" sz="2400" dirty="0" smtClean="0">
                <a:latin typeface="Times New Roman" pitchFamily="18" charset="0"/>
                <a:cs typeface="Times New Roman" pitchFamily="18" charset="0"/>
              </a:rPr>
              <a:t>: </a:t>
            </a:r>
            <a:endParaRPr lang="vi-VN" sz="2400" dirty="0" smtClean="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a:srcRect/>
          <a:stretch>
            <a:fillRect/>
          </a:stretch>
        </p:blipFill>
        <p:spPr bwMode="auto">
          <a:xfrm>
            <a:off x="0" y="0"/>
            <a:ext cx="6943725" cy="4191000"/>
          </a:xfrm>
          <a:prstGeom prst="rect">
            <a:avLst/>
          </a:prstGeom>
          <a:noFill/>
          <a:ln w="9525">
            <a:noFill/>
            <a:miter lim="800000"/>
            <a:headEnd/>
            <a:tailEnd/>
          </a:ln>
          <a:effectLst/>
        </p:spPr>
      </p:pic>
      <p:sp>
        <p:nvSpPr>
          <p:cNvPr id="8" name="Rectangle 7"/>
          <p:cNvSpPr/>
          <p:nvPr/>
        </p:nvSpPr>
        <p:spPr>
          <a:xfrm>
            <a:off x="0" y="4483459"/>
            <a:ext cx="6299200" cy="1815882"/>
          </a:xfrm>
          <a:prstGeom prst="rect">
            <a:avLst/>
          </a:prstGeom>
        </p:spPr>
        <p:txBody>
          <a:bodyPr wrap="square">
            <a:spAutoFit/>
          </a:bodyPr>
          <a:lstStyle/>
          <a:p>
            <a:r>
              <a:rPr lang="vi-VN" sz="2800" dirty="0" smtClean="0">
                <a:solidFill>
                  <a:srgbClr val="FF00FF"/>
                </a:solidFill>
                <a:latin typeface="+mj-lt"/>
              </a:rPr>
              <a:t>- Đơn vị thường dùng :</a:t>
            </a:r>
          </a:p>
          <a:p>
            <a:r>
              <a:rPr lang="vi-VN" sz="2800" dirty="0" smtClean="0">
                <a:solidFill>
                  <a:srgbClr val="FF00FF"/>
                </a:solidFill>
                <a:latin typeface="+mj-lt"/>
              </a:rPr>
              <a:t>+ 1 micromet = 10</a:t>
            </a:r>
            <a:r>
              <a:rPr lang="vi-VN" sz="2800" baseline="30000" dirty="0" smtClean="0">
                <a:solidFill>
                  <a:srgbClr val="FF00FF"/>
                </a:solidFill>
                <a:latin typeface="+mj-lt"/>
              </a:rPr>
              <a:t>4</a:t>
            </a:r>
            <a:r>
              <a:rPr lang="vi-VN" sz="2800" dirty="0" smtClean="0">
                <a:solidFill>
                  <a:srgbClr val="FF00FF"/>
                </a:solidFill>
                <a:latin typeface="+mj-lt"/>
              </a:rPr>
              <a:t> angstron (Å)</a:t>
            </a:r>
          </a:p>
          <a:p>
            <a:r>
              <a:rPr lang="vi-VN" sz="2800" dirty="0" smtClean="0">
                <a:solidFill>
                  <a:srgbClr val="FF00FF"/>
                </a:solidFill>
                <a:latin typeface="+mj-lt"/>
              </a:rPr>
              <a:t>+ 1 micromet = 10</a:t>
            </a:r>
            <a:r>
              <a:rPr lang="vi-VN" sz="2800" baseline="30000" dirty="0" smtClean="0">
                <a:solidFill>
                  <a:srgbClr val="FF00FF"/>
                </a:solidFill>
                <a:latin typeface="+mj-lt"/>
              </a:rPr>
              <a:t>3</a:t>
            </a:r>
            <a:r>
              <a:rPr lang="vi-VN" sz="2800" dirty="0" smtClean="0">
                <a:solidFill>
                  <a:srgbClr val="FF00FF"/>
                </a:solidFill>
                <a:latin typeface="+mj-lt"/>
              </a:rPr>
              <a:t> nanomet (nm)</a:t>
            </a:r>
          </a:p>
          <a:p>
            <a:r>
              <a:rPr lang="vi-VN" sz="2800" dirty="0" smtClean="0">
                <a:solidFill>
                  <a:srgbClr val="FF00FF"/>
                </a:solidFill>
                <a:latin typeface="+mj-lt"/>
              </a:rPr>
              <a:t>+ 1 mm = 10</a:t>
            </a:r>
            <a:r>
              <a:rPr lang="vi-VN" sz="2800" baseline="30000" dirty="0" smtClean="0">
                <a:solidFill>
                  <a:srgbClr val="FF00FF"/>
                </a:solidFill>
                <a:latin typeface="+mj-lt"/>
              </a:rPr>
              <a:t>3</a:t>
            </a:r>
            <a:r>
              <a:rPr lang="vi-VN" sz="2800" dirty="0" smtClean="0">
                <a:solidFill>
                  <a:srgbClr val="FF00FF"/>
                </a:solidFill>
                <a:latin typeface="+mj-lt"/>
              </a:rPr>
              <a:t> micromet = 10</a:t>
            </a:r>
            <a:r>
              <a:rPr lang="vi-VN" sz="2800" baseline="30000" dirty="0" smtClean="0">
                <a:solidFill>
                  <a:srgbClr val="FF00FF"/>
                </a:solidFill>
                <a:latin typeface="+mj-lt"/>
              </a:rPr>
              <a:t>6</a:t>
            </a:r>
            <a:r>
              <a:rPr lang="vi-VN" sz="2800" dirty="0" smtClean="0">
                <a:solidFill>
                  <a:srgbClr val="FF00FF"/>
                </a:solidFill>
                <a:latin typeface="+mj-lt"/>
              </a:rPr>
              <a:t> nm = 10</a:t>
            </a:r>
            <a:r>
              <a:rPr lang="vi-VN" sz="2800" baseline="30000" dirty="0" smtClean="0">
                <a:solidFill>
                  <a:srgbClr val="FF00FF"/>
                </a:solidFill>
                <a:latin typeface="+mj-lt"/>
              </a:rPr>
              <a:t>7</a:t>
            </a:r>
            <a:r>
              <a:rPr lang="vi-VN" sz="2800" dirty="0" smtClean="0">
                <a:solidFill>
                  <a:srgbClr val="FF00FF"/>
                </a:solidFill>
                <a:latin typeface="+mj-lt"/>
              </a:rPr>
              <a:t> Å</a:t>
            </a:r>
            <a:endParaRPr lang="vi-VN" sz="2800" dirty="0">
              <a:solidFill>
                <a:srgbClr val="FF00FF"/>
              </a:solidFill>
              <a:latin typeface="+mj-lt"/>
            </a:endParaRPr>
          </a:p>
        </p:txBody>
      </p:sp>
      <p:graphicFrame>
        <p:nvGraphicFramePr>
          <p:cNvPr id="2051" name="Object 3"/>
          <p:cNvGraphicFramePr>
            <a:graphicFrameLocks noChangeAspect="1"/>
          </p:cNvGraphicFramePr>
          <p:nvPr/>
        </p:nvGraphicFramePr>
        <p:xfrm>
          <a:off x="7410449" y="2690812"/>
          <a:ext cx="3210641" cy="661988"/>
        </p:xfrm>
        <a:graphic>
          <a:graphicData uri="http://schemas.openxmlformats.org/presentationml/2006/ole">
            <mc:AlternateContent xmlns:mc="http://schemas.openxmlformats.org/markup-compatibility/2006">
              <mc:Choice xmlns:v="urn:schemas-microsoft-com:vml" Requires="v">
                <p:oleObj spid="_x0000_s2055" name="Equation" r:id="rId4" imgW="1231560" imgH="253800" progId="Equation.DSMT4">
                  <p:embed/>
                </p:oleObj>
              </mc:Choice>
              <mc:Fallback>
                <p:oleObj name="Equation" r:id="rId4" imgW="1231560" imgH="253800"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0449" y="2690812"/>
                        <a:ext cx="3210641" cy="66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2" name="Object 4"/>
          <p:cNvGraphicFramePr>
            <a:graphicFrameLocks noChangeAspect="1"/>
          </p:cNvGraphicFramePr>
          <p:nvPr/>
        </p:nvGraphicFramePr>
        <p:xfrm>
          <a:off x="9970408" y="5219020"/>
          <a:ext cx="1272671" cy="717323"/>
        </p:xfrm>
        <a:graphic>
          <a:graphicData uri="http://schemas.openxmlformats.org/presentationml/2006/ole">
            <mc:AlternateContent xmlns:mc="http://schemas.openxmlformats.org/markup-compatibility/2006">
              <mc:Choice xmlns:v="urn:schemas-microsoft-com:vml" Requires="v">
                <p:oleObj spid="_x0000_s2056" name="Equation" r:id="rId6" imgW="698400" imgH="393480" progId="Equation.DSMT4">
                  <p:embed/>
                </p:oleObj>
              </mc:Choice>
              <mc:Fallback>
                <p:oleObj name="Equation" r:id="rId6" imgW="698400" imgH="393480" progId="Equation.DSMT4">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70408" y="5219020"/>
                        <a:ext cx="1272671" cy="717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ct 8"/>
          <p:cNvGraphicFramePr>
            <a:graphicFrameLocks noChangeAspect="1"/>
          </p:cNvGraphicFramePr>
          <p:nvPr/>
        </p:nvGraphicFramePr>
        <p:xfrm>
          <a:off x="3746500" y="1905000"/>
          <a:ext cx="914400" cy="198438"/>
        </p:xfrm>
        <a:graphic>
          <a:graphicData uri="http://schemas.openxmlformats.org/presentationml/2006/ole">
            <mc:AlternateContent xmlns:mc="http://schemas.openxmlformats.org/markup-compatibility/2006">
              <mc:Choice xmlns:v="urn:schemas-microsoft-com:vml" Requires="v">
                <p:oleObj spid="_x0000_s2057" name="Equation" r:id="rId8" imgW="914400" imgH="198720" progId="Equation.DSMT4">
                  <p:embed/>
                </p:oleObj>
              </mc:Choice>
              <mc:Fallback>
                <p:oleObj name="Equation" r:id="rId8" imgW="914400" imgH="198720" progId="Equation.DSMT4">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46500" y="190500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4" name="Object 6"/>
          <p:cNvGraphicFramePr>
            <a:graphicFrameLocks noChangeAspect="1"/>
          </p:cNvGraphicFramePr>
          <p:nvPr/>
        </p:nvGraphicFramePr>
        <p:xfrm>
          <a:off x="9497785" y="5901191"/>
          <a:ext cx="952500" cy="777039"/>
        </p:xfrm>
        <a:graphic>
          <a:graphicData uri="http://schemas.openxmlformats.org/presentationml/2006/ole">
            <mc:AlternateContent xmlns:mc="http://schemas.openxmlformats.org/markup-compatibility/2006">
              <mc:Choice xmlns:v="urn:schemas-microsoft-com:vml" Requires="v">
                <p:oleObj spid="_x0000_s2058" name="Equation" r:id="rId10" imgW="482400" imgH="393480" progId="Equation.DSMT4">
                  <p:embed/>
                </p:oleObj>
              </mc:Choice>
              <mc:Fallback>
                <p:oleObj name="Equation" r:id="rId10" imgW="482400" imgH="393480" progId="Equation.DSMT4">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497785" y="5901191"/>
                        <a:ext cx="952500" cy="777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360"/>
                                          </p:val>
                                        </p:tav>
                                        <p:tav tm="100000">
                                          <p:val>
                                            <p:fltVal val="0"/>
                                          </p:val>
                                        </p:tav>
                                      </p:tavLst>
                                    </p:anim>
                                    <p:animEffect transition="in" filter="fade">
                                      <p:cBhvr>
                                        <p:cTn id="10" dur="1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style.rotation</p:attrName>
                                        </p:attrNameLst>
                                      </p:cBhvr>
                                      <p:tavLst>
                                        <p:tav tm="0">
                                          <p:val>
                                            <p:fltVal val="360"/>
                                          </p:val>
                                        </p:tav>
                                        <p:tav tm="100000">
                                          <p:val>
                                            <p:fltVal val="0"/>
                                          </p:val>
                                        </p:tav>
                                      </p:tavLst>
                                    </p:anim>
                                    <p:animEffect transition="in" filter="fade">
                                      <p:cBhvr>
                                        <p:cTn id="18" dur="1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style.rotation</p:attrName>
                                        </p:attrNameLst>
                                      </p:cBhvr>
                                      <p:tavLst>
                                        <p:tav tm="0">
                                          <p:val>
                                            <p:fltVal val="360"/>
                                          </p:val>
                                        </p:tav>
                                        <p:tav tm="100000">
                                          <p:val>
                                            <p:fltVal val="0"/>
                                          </p:val>
                                        </p:tav>
                                      </p:tavLst>
                                    </p:anim>
                                    <p:animEffect transition="in" filter="fade">
                                      <p:cBhvr>
                                        <p:cTn id="26" dur="10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p:cTn id="31"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3" end="3"/>
                                            </p:txEl>
                                          </p:spTgt>
                                        </p:tgtEl>
                                        <p:attrNameLst>
                                          <p:attrName>style.rotation</p:attrName>
                                        </p:attrNameLst>
                                      </p:cBhvr>
                                      <p:tavLst>
                                        <p:tav tm="0">
                                          <p:val>
                                            <p:fltVal val="360"/>
                                          </p:val>
                                        </p:tav>
                                        <p:tav tm="100000">
                                          <p:val>
                                            <p:fltVal val="0"/>
                                          </p:val>
                                        </p:tav>
                                      </p:tavLst>
                                    </p:anim>
                                    <p:animEffect transition="in" filter="fade">
                                      <p:cBhvr>
                                        <p:cTn id="34" dur="1000"/>
                                        <p:tgtEl>
                                          <p:spTgt spid="5">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 calcmode="lin" valueType="num">
                                      <p:cBhvr>
                                        <p:cTn id="39"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5">
                                            <p:txEl>
                                              <p:pRg st="4" end="4"/>
                                            </p:txEl>
                                          </p:spTgt>
                                        </p:tgtEl>
                                        <p:attrNameLst>
                                          <p:attrName>style.rotation</p:attrName>
                                        </p:attrNameLst>
                                      </p:cBhvr>
                                      <p:tavLst>
                                        <p:tav tm="0">
                                          <p:val>
                                            <p:fltVal val="360"/>
                                          </p:val>
                                        </p:tav>
                                        <p:tav tm="100000">
                                          <p:val>
                                            <p:fltVal val="0"/>
                                          </p:val>
                                        </p:tav>
                                      </p:tavLst>
                                    </p:anim>
                                    <p:animEffect transition="in" filter="fade">
                                      <p:cBhvr>
                                        <p:cTn id="42" dur="1000"/>
                                        <p:tgtEl>
                                          <p:spTgt spid="5">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nodeType="clickEffect">
                                  <p:stCondLst>
                                    <p:cond delay="0"/>
                                  </p:stCondLst>
                                  <p:childTnLst>
                                    <p:set>
                                      <p:cBhvr>
                                        <p:cTn id="46" dur="1" fill="hold">
                                          <p:stCondLst>
                                            <p:cond delay="0"/>
                                          </p:stCondLst>
                                        </p:cTn>
                                        <p:tgtEl>
                                          <p:spTgt spid="5">
                                            <p:txEl>
                                              <p:pRg st="6" end="6"/>
                                            </p:txEl>
                                          </p:spTgt>
                                        </p:tgtEl>
                                        <p:attrNameLst>
                                          <p:attrName>style.visibility</p:attrName>
                                        </p:attrNameLst>
                                      </p:cBhvr>
                                      <p:to>
                                        <p:strVal val="visible"/>
                                      </p:to>
                                    </p:set>
                                    <p:anim calcmode="lin" valueType="num">
                                      <p:cBhvr>
                                        <p:cTn id="47"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5">
                                            <p:txEl>
                                              <p:pRg st="6" end="6"/>
                                            </p:txEl>
                                          </p:spTgt>
                                        </p:tgtEl>
                                        <p:attrNameLst>
                                          <p:attrName>style.rotation</p:attrName>
                                        </p:attrNameLst>
                                      </p:cBhvr>
                                      <p:tavLst>
                                        <p:tav tm="0">
                                          <p:val>
                                            <p:fltVal val="360"/>
                                          </p:val>
                                        </p:tav>
                                        <p:tav tm="100000">
                                          <p:val>
                                            <p:fltVal val="0"/>
                                          </p:val>
                                        </p:tav>
                                      </p:tavLst>
                                    </p:anim>
                                    <p:animEffect transition="in" filter="fade">
                                      <p:cBhvr>
                                        <p:cTn id="50" dur="1000"/>
                                        <p:tgtEl>
                                          <p:spTgt spid="5">
                                            <p:txEl>
                                              <p:pRg st="6" end="6"/>
                                            </p:txEl>
                                          </p:spTgt>
                                        </p:tgtEl>
                                      </p:cBhvr>
                                    </p:animEffect>
                                  </p:childTnLst>
                                </p:cTn>
                              </p:par>
                            </p:childTnLst>
                          </p:cTn>
                        </p:par>
                        <p:par>
                          <p:cTn id="51" fill="hold">
                            <p:stCondLst>
                              <p:cond delay="1000"/>
                            </p:stCondLst>
                            <p:childTnLst>
                              <p:par>
                                <p:cTn id="52" presetID="21" presetClass="entr" presetSubtype="4" fill="hold" nodeType="afterEffect">
                                  <p:stCondLst>
                                    <p:cond delay="0"/>
                                  </p:stCondLst>
                                  <p:childTnLst>
                                    <p:set>
                                      <p:cBhvr>
                                        <p:cTn id="53" dur="1" fill="hold">
                                          <p:stCondLst>
                                            <p:cond delay="0"/>
                                          </p:stCondLst>
                                        </p:cTn>
                                        <p:tgtEl>
                                          <p:spTgt spid="2051"/>
                                        </p:tgtEl>
                                        <p:attrNameLst>
                                          <p:attrName>style.visibility</p:attrName>
                                        </p:attrNameLst>
                                      </p:cBhvr>
                                      <p:to>
                                        <p:strVal val="visible"/>
                                      </p:to>
                                    </p:set>
                                    <p:animEffect transition="in" filter="wheel(4)">
                                      <p:cBhvr>
                                        <p:cTn id="54" dur="1000"/>
                                        <p:tgtEl>
                                          <p:spTgt spid="2051"/>
                                        </p:tgtEl>
                                      </p:cBhvr>
                                    </p:animEffect>
                                  </p:childTnLst>
                                </p:cTn>
                              </p:par>
                            </p:childTnLst>
                          </p:cTn>
                        </p:par>
                      </p:childTnLst>
                    </p:cTn>
                  </p:par>
                  <p:par>
                    <p:cTn id="55" fill="hold">
                      <p:stCondLst>
                        <p:cond delay="indefinite"/>
                      </p:stCondLst>
                      <p:childTnLst>
                        <p:par>
                          <p:cTn id="56" fill="hold">
                            <p:stCondLst>
                              <p:cond delay="0"/>
                            </p:stCondLst>
                            <p:childTnLst>
                              <p:par>
                                <p:cTn id="57" presetID="49" presetClass="entr" presetSubtype="0" decel="100000" fill="hold" nodeType="clickEffect">
                                  <p:stCondLst>
                                    <p:cond delay="0"/>
                                  </p:stCondLst>
                                  <p:childTnLst>
                                    <p:set>
                                      <p:cBhvr>
                                        <p:cTn id="58" dur="1" fill="hold">
                                          <p:stCondLst>
                                            <p:cond delay="0"/>
                                          </p:stCondLst>
                                        </p:cTn>
                                        <p:tgtEl>
                                          <p:spTgt spid="5">
                                            <p:txEl>
                                              <p:pRg st="7" end="7"/>
                                            </p:txEl>
                                          </p:spTgt>
                                        </p:tgtEl>
                                        <p:attrNameLst>
                                          <p:attrName>style.visibility</p:attrName>
                                        </p:attrNameLst>
                                      </p:cBhvr>
                                      <p:to>
                                        <p:strVal val="visible"/>
                                      </p:to>
                                    </p:set>
                                    <p:anim calcmode="lin" valueType="num">
                                      <p:cBhvr>
                                        <p:cTn id="59" dur="1000" fill="hold"/>
                                        <p:tgtEl>
                                          <p:spTgt spid="5">
                                            <p:txEl>
                                              <p:pRg st="7" end="7"/>
                                            </p:txEl>
                                          </p:spTgt>
                                        </p:tgtEl>
                                        <p:attrNameLst>
                                          <p:attrName>ppt_w</p:attrName>
                                        </p:attrNameLst>
                                      </p:cBhvr>
                                      <p:tavLst>
                                        <p:tav tm="0">
                                          <p:val>
                                            <p:fltVal val="0"/>
                                          </p:val>
                                        </p:tav>
                                        <p:tav tm="100000">
                                          <p:val>
                                            <p:strVal val="#ppt_w"/>
                                          </p:val>
                                        </p:tav>
                                      </p:tavLst>
                                    </p:anim>
                                    <p:anim calcmode="lin" valueType="num">
                                      <p:cBhvr>
                                        <p:cTn id="60" dur="1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61" dur="1000" fill="hold"/>
                                        <p:tgtEl>
                                          <p:spTgt spid="5">
                                            <p:txEl>
                                              <p:pRg st="7" end="7"/>
                                            </p:txEl>
                                          </p:spTgt>
                                        </p:tgtEl>
                                        <p:attrNameLst>
                                          <p:attrName>style.rotation</p:attrName>
                                        </p:attrNameLst>
                                      </p:cBhvr>
                                      <p:tavLst>
                                        <p:tav tm="0">
                                          <p:val>
                                            <p:fltVal val="360"/>
                                          </p:val>
                                        </p:tav>
                                        <p:tav tm="100000">
                                          <p:val>
                                            <p:fltVal val="0"/>
                                          </p:val>
                                        </p:tav>
                                      </p:tavLst>
                                    </p:anim>
                                    <p:animEffect transition="in" filter="fade">
                                      <p:cBhvr>
                                        <p:cTn id="62" dur="1000"/>
                                        <p:tgtEl>
                                          <p:spTgt spid="5">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9" presetClass="entr" presetSubtype="0" decel="100000" fill="hold" nodeType="clickEffect">
                                  <p:stCondLst>
                                    <p:cond delay="0"/>
                                  </p:stCondLst>
                                  <p:childTnLst>
                                    <p:set>
                                      <p:cBhvr>
                                        <p:cTn id="66" dur="1" fill="hold">
                                          <p:stCondLst>
                                            <p:cond delay="0"/>
                                          </p:stCondLst>
                                        </p:cTn>
                                        <p:tgtEl>
                                          <p:spTgt spid="5">
                                            <p:txEl>
                                              <p:pRg st="8" end="8"/>
                                            </p:txEl>
                                          </p:spTgt>
                                        </p:tgtEl>
                                        <p:attrNameLst>
                                          <p:attrName>style.visibility</p:attrName>
                                        </p:attrNameLst>
                                      </p:cBhvr>
                                      <p:to>
                                        <p:strVal val="visible"/>
                                      </p:to>
                                    </p:set>
                                    <p:anim calcmode="lin" valueType="num">
                                      <p:cBhvr>
                                        <p:cTn id="67" dur="1000" fill="hold"/>
                                        <p:tgtEl>
                                          <p:spTgt spid="5">
                                            <p:txEl>
                                              <p:pRg st="8" end="8"/>
                                            </p:txEl>
                                          </p:spTgt>
                                        </p:tgtEl>
                                        <p:attrNameLst>
                                          <p:attrName>ppt_w</p:attrName>
                                        </p:attrNameLst>
                                      </p:cBhvr>
                                      <p:tavLst>
                                        <p:tav tm="0">
                                          <p:val>
                                            <p:fltVal val="0"/>
                                          </p:val>
                                        </p:tav>
                                        <p:tav tm="100000">
                                          <p:val>
                                            <p:strVal val="#ppt_w"/>
                                          </p:val>
                                        </p:tav>
                                      </p:tavLst>
                                    </p:anim>
                                    <p:anim calcmode="lin" valueType="num">
                                      <p:cBhvr>
                                        <p:cTn id="68" dur="1000" fill="hold"/>
                                        <p:tgtEl>
                                          <p:spTgt spid="5">
                                            <p:txEl>
                                              <p:pRg st="8" end="8"/>
                                            </p:txEl>
                                          </p:spTgt>
                                        </p:tgtEl>
                                        <p:attrNameLst>
                                          <p:attrName>ppt_h</p:attrName>
                                        </p:attrNameLst>
                                      </p:cBhvr>
                                      <p:tavLst>
                                        <p:tav tm="0">
                                          <p:val>
                                            <p:fltVal val="0"/>
                                          </p:val>
                                        </p:tav>
                                        <p:tav tm="100000">
                                          <p:val>
                                            <p:strVal val="#ppt_h"/>
                                          </p:val>
                                        </p:tav>
                                      </p:tavLst>
                                    </p:anim>
                                    <p:anim calcmode="lin" valueType="num">
                                      <p:cBhvr>
                                        <p:cTn id="69" dur="1000" fill="hold"/>
                                        <p:tgtEl>
                                          <p:spTgt spid="5">
                                            <p:txEl>
                                              <p:pRg st="8" end="8"/>
                                            </p:txEl>
                                          </p:spTgt>
                                        </p:tgtEl>
                                        <p:attrNameLst>
                                          <p:attrName>style.rotation</p:attrName>
                                        </p:attrNameLst>
                                      </p:cBhvr>
                                      <p:tavLst>
                                        <p:tav tm="0">
                                          <p:val>
                                            <p:fltVal val="360"/>
                                          </p:val>
                                        </p:tav>
                                        <p:tav tm="100000">
                                          <p:val>
                                            <p:fltVal val="0"/>
                                          </p:val>
                                        </p:tav>
                                      </p:tavLst>
                                    </p:anim>
                                    <p:animEffect transition="in" filter="fade">
                                      <p:cBhvr>
                                        <p:cTn id="70" dur="1000"/>
                                        <p:tgtEl>
                                          <p:spTgt spid="5">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49" presetClass="entr" presetSubtype="0" decel="100000" fill="hold" nodeType="clickEffect">
                                  <p:stCondLst>
                                    <p:cond delay="0"/>
                                  </p:stCondLst>
                                  <p:childTnLst>
                                    <p:set>
                                      <p:cBhvr>
                                        <p:cTn id="74" dur="1" fill="hold">
                                          <p:stCondLst>
                                            <p:cond delay="0"/>
                                          </p:stCondLst>
                                        </p:cTn>
                                        <p:tgtEl>
                                          <p:spTgt spid="5">
                                            <p:txEl>
                                              <p:pRg st="9" end="9"/>
                                            </p:txEl>
                                          </p:spTgt>
                                        </p:tgtEl>
                                        <p:attrNameLst>
                                          <p:attrName>style.visibility</p:attrName>
                                        </p:attrNameLst>
                                      </p:cBhvr>
                                      <p:to>
                                        <p:strVal val="visible"/>
                                      </p:to>
                                    </p:set>
                                    <p:anim calcmode="lin" valueType="num">
                                      <p:cBhvr>
                                        <p:cTn id="75" dur="1000" fill="hold"/>
                                        <p:tgtEl>
                                          <p:spTgt spid="5">
                                            <p:txEl>
                                              <p:pRg st="9" end="9"/>
                                            </p:txEl>
                                          </p:spTgt>
                                        </p:tgtEl>
                                        <p:attrNameLst>
                                          <p:attrName>ppt_w</p:attrName>
                                        </p:attrNameLst>
                                      </p:cBhvr>
                                      <p:tavLst>
                                        <p:tav tm="0">
                                          <p:val>
                                            <p:fltVal val="0"/>
                                          </p:val>
                                        </p:tav>
                                        <p:tav tm="100000">
                                          <p:val>
                                            <p:strVal val="#ppt_w"/>
                                          </p:val>
                                        </p:tav>
                                      </p:tavLst>
                                    </p:anim>
                                    <p:anim calcmode="lin" valueType="num">
                                      <p:cBhvr>
                                        <p:cTn id="76" dur="1000" fill="hold"/>
                                        <p:tgtEl>
                                          <p:spTgt spid="5">
                                            <p:txEl>
                                              <p:pRg st="9" end="9"/>
                                            </p:txEl>
                                          </p:spTgt>
                                        </p:tgtEl>
                                        <p:attrNameLst>
                                          <p:attrName>ppt_h</p:attrName>
                                        </p:attrNameLst>
                                      </p:cBhvr>
                                      <p:tavLst>
                                        <p:tav tm="0">
                                          <p:val>
                                            <p:fltVal val="0"/>
                                          </p:val>
                                        </p:tav>
                                        <p:tav tm="100000">
                                          <p:val>
                                            <p:strVal val="#ppt_h"/>
                                          </p:val>
                                        </p:tav>
                                      </p:tavLst>
                                    </p:anim>
                                    <p:anim calcmode="lin" valueType="num">
                                      <p:cBhvr>
                                        <p:cTn id="77" dur="1000" fill="hold"/>
                                        <p:tgtEl>
                                          <p:spTgt spid="5">
                                            <p:txEl>
                                              <p:pRg st="9" end="9"/>
                                            </p:txEl>
                                          </p:spTgt>
                                        </p:tgtEl>
                                        <p:attrNameLst>
                                          <p:attrName>style.rotation</p:attrName>
                                        </p:attrNameLst>
                                      </p:cBhvr>
                                      <p:tavLst>
                                        <p:tav tm="0">
                                          <p:val>
                                            <p:fltVal val="360"/>
                                          </p:val>
                                        </p:tav>
                                        <p:tav tm="100000">
                                          <p:val>
                                            <p:fltVal val="0"/>
                                          </p:val>
                                        </p:tav>
                                      </p:tavLst>
                                    </p:anim>
                                    <p:animEffect transition="in" filter="fade">
                                      <p:cBhvr>
                                        <p:cTn id="78" dur="1000"/>
                                        <p:tgtEl>
                                          <p:spTgt spid="5">
                                            <p:txEl>
                                              <p:pRg st="9" end="9"/>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49" presetClass="entr" presetSubtype="0" decel="100000" fill="hold" nodeType="clickEffect">
                                  <p:stCondLst>
                                    <p:cond delay="0"/>
                                  </p:stCondLst>
                                  <p:childTnLst>
                                    <p:set>
                                      <p:cBhvr>
                                        <p:cTn id="82" dur="1" fill="hold">
                                          <p:stCondLst>
                                            <p:cond delay="0"/>
                                          </p:stCondLst>
                                        </p:cTn>
                                        <p:tgtEl>
                                          <p:spTgt spid="5">
                                            <p:txEl>
                                              <p:pRg st="10" end="10"/>
                                            </p:txEl>
                                          </p:spTgt>
                                        </p:tgtEl>
                                        <p:attrNameLst>
                                          <p:attrName>style.visibility</p:attrName>
                                        </p:attrNameLst>
                                      </p:cBhvr>
                                      <p:to>
                                        <p:strVal val="visible"/>
                                      </p:to>
                                    </p:set>
                                    <p:anim calcmode="lin" valueType="num">
                                      <p:cBhvr>
                                        <p:cTn id="83" dur="10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84" dur="1000" fill="hold"/>
                                        <p:tgtEl>
                                          <p:spTgt spid="5">
                                            <p:txEl>
                                              <p:pRg st="10" end="10"/>
                                            </p:txEl>
                                          </p:spTgt>
                                        </p:tgtEl>
                                        <p:attrNameLst>
                                          <p:attrName>ppt_h</p:attrName>
                                        </p:attrNameLst>
                                      </p:cBhvr>
                                      <p:tavLst>
                                        <p:tav tm="0">
                                          <p:val>
                                            <p:fltVal val="0"/>
                                          </p:val>
                                        </p:tav>
                                        <p:tav tm="100000">
                                          <p:val>
                                            <p:strVal val="#ppt_h"/>
                                          </p:val>
                                        </p:tav>
                                      </p:tavLst>
                                    </p:anim>
                                    <p:anim calcmode="lin" valueType="num">
                                      <p:cBhvr>
                                        <p:cTn id="85" dur="1000" fill="hold"/>
                                        <p:tgtEl>
                                          <p:spTgt spid="5">
                                            <p:txEl>
                                              <p:pRg st="10" end="10"/>
                                            </p:txEl>
                                          </p:spTgt>
                                        </p:tgtEl>
                                        <p:attrNameLst>
                                          <p:attrName>style.rotation</p:attrName>
                                        </p:attrNameLst>
                                      </p:cBhvr>
                                      <p:tavLst>
                                        <p:tav tm="0">
                                          <p:val>
                                            <p:fltVal val="360"/>
                                          </p:val>
                                        </p:tav>
                                        <p:tav tm="100000">
                                          <p:val>
                                            <p:fltVal val="0"/>
                                          </p:val>
                                        </p:tav>
                                      </p:tavLst>
                                    </p:anim>
                                    <p:animEffect transition="in" filter="fade">
                                      <p:cBhvr>
                                        <p:cTn id="86" dur="1000"/>
                                        <p:tgtEl>
                                          <p:spTgt spid="5">
                                            <p:txEl>
                                              <p:pRg st="10" end="1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49" presetClass="entr" presetSubtype="0" decel="100000" fill="hold" nodeType="clickEffect">
                                  <p:stCondLst>
                                    <p:cond delay="0"/>
                                  </p:stCondLst>
                                  <p:childTnLst>
                                    <p:set>
                                      <p:cBhvr>
                                        <p:cTn id="90" dur="1" fill="hold">
                                          <p:stCondLst>
                                            <p:cond delay="0"/>
                                          </p:stCondLst>
                                        </p:cTn>
                                        <p:tgtEl>
                                          <p:spTgt spid="5">
                                            <p:txEl>
                                              <p:pRg st="11" end="11"/>
                                            </p:txEl>
                                          </p:spTgt>
                                        </p:tgtEl>
                                        <p:attrNameLst>
                                          <p:attrName>style.visibility</p:attrName>
                                        </p:attrNameLst>
                                      </p:cBhvr>
                                      <p:to>
                                        <p:strVal val="visible"/>
                                      </p:to>
                                    </p:set>
                                    <p:anim calcmode="lin" valueType="num">
                                      <p:cBhvr>
                                        <p:cTn id="91" dur="1000" fill="hold"/>
                                        <p:tgtEl>
                                          <p:spTgt spid="5">
                                            <p:txEl>
                                              <p:pRg st="11" end="11"/>
                                            </p:txEl>
                                          </p:spTgt>
                                        </p:tgtEl>
                                        <p:attrNameLst>
                                          <p:attrName>ppt_w</p:attrName>
                                        </p:attrNameLst>
                                      </p:cBhvr>
                                      <p:tavLst>
                                        <p:tav tm="0">
                                          <p:val>
                                            <p:fltVal val="0"/>
                                          </p:val>
                                        </p:tav>
                                        <p:tav tm="100000">
                                          <p:val>
                                            <p:strVal val="#ppt_w"/>
                                          </p:val>
                                        </p:tav>
                                      </p:tavLst>
                                    </p:anim>
                                    <p:anim calcmode="lin" valueType="num">
                                      <p:cBhvr>
                                        <p:cTn id="92" dur="1000" fill="hold"/>
                                        <p:tgtEl>
                                          <p:spTgt spid="5">
                                            <p:txEl>
                                              <p:pRg st="11" end="11"/>
                                            </p:txEl>
                                          </p:spTgt>
                                        </p:tgtEl>
                                        <p:attrNameLst>
                                          <p:attrName>ppt_h</p:attrName>
                                        </p:attrNameLst>
                                      </p:cBhvr>
                                      <p:tavLst>
                                        <p:tav tm="0">
                                          <p:val>
                                            <p:fltVal val="0"/>
                                          </p:val>
                                        </p:tav>
                                        <p:tav tm="100000">
                                          <p:val>
                                            <p:strVal val="#ppt_h"/>
                                          </p:val>
                                        </p:tav>
                                      </p:tavLst>
                                    </p:anim>
                                    <p:anim calcmode="lin" valueType="num">
                                      <p:cBhvr>
                                        <p:cTn id="93" dur="1000" fill="hold"/>
                                        <p:tgtEl>
                                          <p:spTgt spid="5">
                                            <p:txEl>
                                              <p:pRg st="11" end="11"/>
                                            </p:txEl>
                                          </p:spTgt>
                                        </p:tgtEl>
                                        <p:attrNameLst>
                                          <p:attrName>style.rotation</p:attrName>
                                        </p:attrNameLst>
                                      </p:cBhvr>
                                      <p:tavLst>
                                        <p:tav tm="0">
                                          <p:val>
                                            <p:fltVal val="360"/>
                                          </p:val>
                                        </p:tav>
                                        <p:tav tm="100000">
                                          <p:val>
                                            <p:fltVal val="0"/>
                                          </p:val>
                                        </p:tav>
                                      </p:tavLst>
                                    </p:anim>
                                    <p:animEffect transition="in" filter="fade">
                                      <p:cBhvr>
                                        <p:cTn id="94" dur="1000"/>
                                        <p:tgtEl>
                                          <p:spTgt spid="5">
                                            <p:txEl>
                                              <p:pRg st="11" end="11"/>
                                            </p:txEl>
                                          </p:spTgt>
                                        </p:tgtEl>
                                      </p:cBhvr>
                                    </p:animEffect>
                                  </p:childTnLst>
                                </p:cTn>
                              </p:par>
                            </p:childTnLst>
                          </p:cTn>
                        </p:par>
                        <p:par>
                          <p:cTn id="95" fill="hold">
                            <p:stCondLst>
                              <p:cond delay="1000"/>
                            </p:stCondLst>
                            <p:childTnLst>
                              <p:par>
                                <p:cTn id="96" presetID="21" presetClass="entr" presetSubtype="4" fill="hold" nodeType="afterEffect">
                                  <p:stCondLst>
                                    <p:cond delay="0"/>
                                  </p:stCondLst>
                                  <p:childTnLst>
                                    <p:set>
                                      <p:cBhvr>
                                        <p:cTn id="97" dur="1" fill="hold">
                                          <p:stCondLst>
                                            <p:cond delay="0"/>
                                          </p:stCondLst>
                                        </p:cTn>
                                        <p:tgtEl>
                                          <p:spTgt spid="2052"/>
                                        </p:tgtEl>
                                        <p:attrNameLst>
                                          <p:attrName>style.visibility</p:attrName>
                                        </p:attrNameLst>
                                      </p:cBhvr>
                                      <p:to>
                                        <p:strVal val="visible"/>
                                      </p:to>
                                    </p:set>
                                    <p:animEffect transition="in" filter="wheel(4)">
                                      <p:cBhvr>
                                        <p:cTn id="98" dur="1000"/>
                                        <p:tgtEl>
                                          <p:spTgt spid="2052"/>
                                        </p:tgtEl>
                                      </p:cBhvr>
                                    </p:animEffect>
                                  </p:childTnLst>
                                </p:cTn>
                              </p:par>
                            </p:childTnLst>
                          </p:cTn>
                        </p:par>
                      </p:childTnLst>
                    </p:cTn>
                  </p:par>
                  <p:par>
                    <p:cTn id="99" fill="hold">
                      <p:stCondLst>
                        <p:cond delay="indefinite"/>
                      </p:stCondLst>
                      <p:childTnLst>
                        <p:par>
                          <p:cTn id="100" fill="hold">
                            <p:stCondLst>
                              <p:cond delay="0"/>
                            </p:stCondLst>
                            <p:childTnLst>
                              <p:par>
                                <p:cTn id="101" presetID="49" presetClass="entr" presetSubtype="0" decel="100000" fill="hold" nodeType="clickEffect">
                                  <p:stCondLst>
                                    <p:cond delay="0"/>
                                  </p:stCondLst>
                                  <p:childTnLst>
                                    <p:set>
                                      <p:cBhvr>
                                        <p:cTn id="102" dur="1" fill="hold">
                                          <p:stCondLst>
                                            <p:cond delay="0"/>
                                          </p:stCondLst>
                                        </p:cTn>
                                        <p:tgtEl>
                                          <p:spTgt spid="5">
                                            <p:txEl>
                                              <p:pRg st="13" end="13"/>
                                            </p:txEl>
                                          </p:spTgt>
                                        </p:tgtEl>
                                        <p:attrNameLst>
                                          <p:attrName>style.visibility</p:attrName>
                                        </p:attrNameLst>
                                      </p:cBhvr>
                                      <p:to>
                                        <p:strVal val="visible"/>
                                      </p:to>
                                    </p:set>
                                    <p:anim calcmode="lin" valueType="num">
                                      <p:cBhvr>
                                        <p:cTn id="103" dur="1000" fill="hold"/>
                                        <p:tgtEl>
                                          <p:spTgt spid="5">
                                            <p:txEl>
                                              <p:pRg st="13" end="13"/>
                                            </p:txEl>
                                          </p:spTgt>
                                        </p:tgtEl>
                                        <p:attrNameLst>
                                          <p:attrName>ppt_w</p:attrName>
                                        </p:attrNameLst>
                                      </p:cBhvr>
                                      <p:tavLst>
                                        <p:tav tm="0">
                                          <p:val>
                                            <p:fltVal val="0"/>
                                          </p:val>
                                        </p:tav>
                                        <p:tav tm="100000">
                                          <p:val>
                                            <p:strVal val="#ppt_w"/>
                                          </p:val>
                                        </p:tav>
                                      </p:tavLst>
                                    </p:anim>
                                    <p:anim calcmode="lin" valueType="num">
                                      <p:cBhvr>
                                        <p:cTn id="104" dur="1000" fill="hold"/>
                                        <p:tgtEl>
                                          <p:spTgt spid="5">
                                            <p:txEl>
                                              <p:pRg st="13" end="13"/>
                                            </p:txEl>
                                          </p:spTgt>
                                        </p:tgtEl>
                                        <p:attrNameLst>
                                          <p:attrName>ppt_h</p:attrName>
                                        </p:attrNameLst>
                                      </p:cBhvr>
                                      <p:tavLst>
                                        <p:tav tm="0">
                                          <p:val>
                                            <p:fltVal val="0"/>
                                          </p:val>
                                        </p:tav>
                                        <p:tav tm="100000">
                                          <p:val>
                                            <p:strVal val="#ppt_h"/>
                                          </p:val>
                                        </p:tav>
                                      </p:tavLst>
                                    </p:anim>
                                    <p:anim calcmode="lin" valueType="num">
                                      <p:cBhvr>
                                        <p:cTn id="105" dur="1000" fill="hold"/>
                                        <p:tgtEl>
                                          <p:spTgt spid="5">
                                            <p:txEl>
                                              <p:pRg st="13" end="13"/>
                                            </p:txEl>
                                          </p:spTgt>
                                        </p:tgtEl>
                                        <p:attrNameLst>
                                          <p:attrName>style.rotation</p:attrName>
                                        </p:attrNameLst>
                                      </p:cBhvr>
                                      <p:tavLst>
                                        <p:tav tm="0">
                                          <p:val>
                                            <p:fltVal val="360"/>
                                          </p:val>
                                        </p:tav>
                                        <p:tav tm="100000">
                                          <p:val>
                                            <p:fltVal val="0"/>
                                          </p:val>
                                        </p:tav>
                                      </p:tavLst>
                                    </p:anim>
                                    <p:animEffect transition="in" filter="fade">
                                      <p:cBhvr>
                                        <p:cTn id="106" dur="1000"/>
                                        <p:tgtEl>
                                          <p:spTgt spid="5">
                                            <p:txEl>
                                              <p:pRg st="13" end="13"/>
                                            </p:txEl>
                                          </p:spTgt>
                                        </p:tgtEl>
                                      </p:cBhvr>
                                    </p:animEffect>
                                  </p:childTnLst>
                                </p:cTn>
                              </p:par>
                            </p:childTnLst>
                          </p:cTn>
                        </p:par>
                        <p:par>
                          <p:cTn id="107" fill="hold">
                            <p:stCondLst>
                              <p:cond delay="1000"/>
                            </p:stCondLst>
                            <p:childTnLst>
                              <p:par>
                                <p:cTn id="108" presetID="21" presetClass="entr" presetSubtype="4" fill="hold" nodeType="afterEffect">
                                  <p:stCondLst>
                                    <p:cond delay="0"/>
                                  </p:stCondLst>
                                  <p:childTnLst>
                                    <p:set>
                                      <p:cBhvr>
                                        <p:cTn id="109" dur="1" fill="hold">
                                          <p:stCondLst>
                                            <p:cond delay="0"/>
                                          </p:stCondLst>
                                        </p:cTn>
                                        <p:tgtEl>
                                          <p:spTgt spid="2054"/>
                                        </p:tgtEl>
                                        <p:attrNameLst>
                                          <p:attrName>style.visibility</p:attrName>
                                        </p:attrNameLst>
                                      </p:cBhvr>
                                      <p:to>
                                        <p:strVal val="visible"/>
                                      </p:to>
                                    </p:set>
                                    <p:animEffect transition="in" filter="wheel(4)">
                                      <p:cBhvr>
                                        <p:cTn id="110" dur="1000"/>
                                        <p:tgtEl>
                                          <p:spTgt spid="2054"/>
                                        </p:tgtEl>
                                      </p:cBhvr>
                                    </p:animEffect>
                                  </p:childTnLst>
                                </p:cTn>
                              </p:par>
                            </p:childTnLst>
                          </p:cTn>
                        </p:par>
                      </p:childTnLst>
                    </p:cTn>
                  </p:par>
                  <p:par>
                    <p:cTn id="111" fill="hold">
                      <p:stCondLst>
                        <p:cond delay="indefinite"/>
                      </p:stCondLst>
                      <p:childTnLst>
                        <p:par>
                          <p:cTn id="112" fill="hold">
                            <p:stCondLst>
                              <p:cond delay="0"/>
                            </p:stCondLst>
                            <p:childTnLst>
                              <p:par>
                                <p:cTn id="113" presetID="49" presetClass="entr" presetSubtype="0" decel="100000" fill="hold" nodeType="clickEffect">
                                  <p:stCondLst>
                                    <p:cond delay="0"/>
                                  </p:stCondLst>
                                  <p:childTnLst>
                                    <p:set>
                                      <p:cBhvr>
                                        <p:cTn id="114" dur="1" fill="hold">
                                          <p:stCondLst>
                                            <p:cond delay="0"/>
                                          </p:stCondLst>
                                        </p:cTn>
                                        <p:tgtEl>
                                          <p:spTgt spid="8">
                                            <p:txEl>
                                              <p:pRg st="0" end="0"/>
                                            </p:txEl>
                                          </p:spTgt>
                                        </p:tgtEl>
                                        <p:attrNameLst>
                                          <p:attrName>style.visibility</p:attrName>
                                        </p:attrNameLst>
                                      </p:cBhvr>
                                      <p:to>
                                        <p:strVal val="visible"/>
                                      </p:to>
                                    </p:set>
                                    <p:anim calcmode="lin" valueType="num">
                                      <p:cBhvr>
                                        <p:cTn id="115"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16"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117" dur="1000" fill="hold"/>
                                        <p:tgtEl>
                                          <p:spTgt spid="8">
                                            <p:txEl>
                                              <p:pRg st="0" end="0"/>
                                            </p:txEl>
                                          </p:spTgt>
                                        </p:tgtEl>
                                        <p:attrNameLst>
                                          <p:attrName>style.rotation</p:attrName>
                                        </p:attrNameLst>
                                      </p:cBhvr>
                                      <p:tavLst>
                                        <p:tav tm="0">
                                          <p:val>
                                            <p:fltVal val="360"/>
                                          </p:val>
                                        </p:tav>
                                        <p:tav tm="100000">
                                          <p:val>
                                            <p:fltVal val="0"/>
                                          </p:val>
                                        </p:tav>
                                      </p:tavLst>
                                    </p:anim>
                                    <p:animEffect transition="in" filter="fade">
                                      <p:cBhvr>
                                        <p:cTn id="118" dur="1000"/>
                                        <p:tgtEl>
                                          <p:spTgt spid="8">
                                            <p:txEl>
                                              <p:pRg st="0" end="0"/>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49" presetClass="entr" presetSubtype="0" decel="100000" fill="hold" nodeType="clickEffect">
                                  <p:stCondLst>
                                    <p:cond delay="0"/>
                                  </p:stCondLst>
                                  <p:childTnLst>
                                    <p:set>
                                      <p:cBhvr>
                                        <p:cTn id="122" dur="1" fill="hold">
                                          <p:stCondLst>
                                            <p:cond delay="0"/>
                                          </p:stCondLst>
                                        </p:cTn>
                                        <p:tgtEl>
                                          <p:spTgt spid="8">
                                            <p:txEl>
                                              <p:pRg st="1" end="1"/>
                                            </p:txEl>
                                          </p:spTgt>
                                        </p:tgtEl>
                                        <p:attrNameLst>
                                          <p:attrName>style.visibility</p:attrName>
                                        </p:attrNameLst>
                                      </p:cBhvr>
                                      <p:to>
                                        <p:strVal val="visible"/>
                                      </p:to>
                                    </p:set>
                                    <p:anim calcmode="lin" valueType="num">
                                      <p:cBhvr>
                                        <p:cTn id="123" dur="10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24" dur="1000" fill="hold"/>
                                        <p:tgtEl>
                                          <p:spTgt spid="8">
                                            <p:txEl>
                                              <p:pRg st="1" end="1"/>
                                            </p:txEl>
                                          </p:spTgt>
                                        </p:tgtEl>
                                        <p:attrNameLst>
                                          <p:attrName>ppt_h</p:attrName>
                                        </p:attrNameLst>
                                      </p:cBhvr>
                                      <p:tavLst>
                                        <p:tav tm="0">
                                          <p:val>
                                            <p:fltVal val="0"/>
                                          </p:val>
                                        </p:tav>
                                        <p:tav tm="100000">
                                          <p:val>
                                            <p:strVal val="#ppt_h"/>
                                          </p:val>
                                        </p:tav>
                                      </p:tavLst>
                                    </p:anim>
                                    <p:anim calcmode="lin" valueType="num">
                                      <p:cBhvr>
                                        <p:cTn id="125" dur="1000" fill="hold"/>
                                        <p:tgtEl>
                                          <p:spTgt spid="8">
                                            <p:txEl>
                                              <p:pRg st="1" end="1"/>
                                            </p:txEl>
                                          </p:spTgt>
                                        </p:tgtEl>
                                        <p:attrNameLst>
                                          <p:attrName>style.rotation</p:attrName>
                                        </p:attrNameLst>
                                      </p:cBhvr>
                                      <p:tavLst>
                                        <p:tav tm="0">
                                          <p:val>
                                            <p:fltVal val="360"/>
                                          </p:val>
                                        </p:tav>
                                        <p:tav tm="100000">
                                          <p:val>
                                            <p:fltVal val="0"/>
                                          </p:val>
                                        </p:tav>
                                      </p:tavLst>
                                    </p:anim>
                                    <p:animEffect transition="in" filter="fade">
                                      <p:cBhvr>
                                        <p:cTn id="126" dur="1000"/>
                                        <p:tgtEl>
                                          <p:spTgt spid="8">
                                            <p:txEl>
                                              <p:pRg st="1" end="1"/>
                                            </p:txEl>
                                          </p:spTgt>
                                        </p:tgtEl>
                                      </p:cBhvr>
                                    </p:animEffect>
                                  </p:childTnLst>
                                </p:cTn>
                              </p:par>
                            </p:childTnLst>
                          </p:cTn>
                        </p:par>
                      </p:childTnLst>
                    </p:cTn>
                  </p:par>
                  <p:par>
                    <p:cTn id="127" fill="hold">
                      <p:stCondLst>
                        <p:cond delay="indefinite"/>
                      </p:stCondLst>
                      <p:childTnLst>
                        <p:par>
                          <p:cTn id="128" fill="hold">
                            <p:stCondLst>
                              <p:cond delay="0"/>
                            </p:stCondLst>
                            <p:childTnLst>
                              <p:par>
                                <p:cTn id="129" presetID="49" presetClass="entr" presetSubtype="0" decel="100000" fill="hold" nodeType="clickEffect">
                                  <p:stCondLst>
                                    <p:cond delay="0"/>
                                  </p:stCondLst>
                                  <p:childTnLst>
                                    <p:set>
                                      <p:cBhvr>
                                        <p:cTn id="130" dur="1" fill="hold">
                                          <p:stCondLst>
                                            <p:cond delay="0"/>
                                          </p:stCondLst>
                                        </p:cTn>
                                        <p:tgtEl>
                                          <p:spTgt spid="8">
                                            <p:txEl>
                                              <p:pRg st="2" end="2"/>
                                            </p:txEl>
                                          </p:spTgt>
                                        </p:tgtEl>
                                        <p:attrNameLst>
                                          <p:attrName>style.visibility</p:attrName>
                                        </p:attrNameLst>
                                      </p:cBhvr>
                                      <p:to>
                                        <p:strVal val="visible"/>
                                      </p:to>
                                    </p:set>
                                    <p:anim calcmode="lin" valueType="num">
                                      <p:cBhvr>
                                        <p:cTn id="131" dur="1000" fill="hold"/>
                                        <p:tgtEl>
                                          <p:spTgt spid="8">
                                            <p:txEl>
                                              <p:pRg st="2" end="2"/>
                                            </p:txEl>
                                          </p:spTgt>
                                        </p:tgtEl>
                                        <p:attrNameLst>
                                          <p:attrName>ppt_w</p:attrName>
                                        </p:attrNameLst>
                                      </p:cBhvr>
                                      <p:tavLst>
                                        <p:tav tm="0">
                                          <p:val>
                                            <p:fltVal val="0"/>
                                          </p:val>
                                        </p:tav>
                                        <p:tav tm="100000">
                                          <p:val>
                                            <p:strVal val="#ppt_w"/>
                                          </p:val>
                                        </p:tav>
                                      </p:tavLst>
                                    </p:anim>
                                    <p:anim calcmode="lin" valueType="num">
                                      <p:cBhvr>
                                        <p:cTn id="132" dur="1000" fill="hold"/>
                                        <p:tgtEl>
                                          <p:spTgt spid="8">
                                            <p:txEl>
                                              <p:pRg st="2" end="2"/>
                                            </p:txEl>
                                          </p:spTgt>
                                        </p:tgtEl>
                                        <p:attrNameLst>
                                          <p:attrName>ppt_h</p:attrName>
                                        </p:attrNameLst>
                                      </p:cBhvr>
                                      <p:tavLst>
                                        <p:tav tm="0">
                                          <p:val>
                                            <p:fltVal val="0"/>
                                          </p:val>
                                        </p:tav>
                                        <p:tav tm="100000">
                                          <p:val>
                                            <p:strVal val="#ppt_h"/>
                                          </p:val>
                                        </p:tav>
                                      </p:tavLst>
                                    </p:anim>
                                    <p:anim calcmode="lin" valueType="num">
                                      <p:cBhvr>
                                        <p:cTn id="133" dur="1000" fill="hold"/>
                                        <p:tgtEl>
                                          <p:spTgt spid="8">
                                            <p:txEl>
                                              <p:pRg st="2" end="2"/>
                                            </p:txEl>
                                          </p:spTgt>
                                        </p:tgtEl>
                                        <p:attrNameLst>
                                          <p:attrName>style.rotation</p:attrName>
                                        </p:attrNameLst>
                                      </p:cBhvr>
                                      <p:tavLst>
                                        <p:tav tm="0">
                                          <p:val>
                                            <p:fltVal val="360"/>
                                          </p:val>
                                        </p:tav>
                                        <p:tav tm="100000">
                                          <p:val>
                                            <p:fltVal val="0"/>
                                          </p:val>
                                        </p:tav>
                                      </p:tavLst>
                                    </p:anim>
                                    <p:animEffect transition="in" filter="fade">
                                      <p:cBhvr>
                                        <p:cTn id="134" dur="1000"/>
                                        <p:tgtEl>
                                          <p:spTgt spid="8">
                                            <p:txEl>
                                              <p:pRg st="2" end="2"/>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49" presetClass="entr" presetSubtype="0" decel="100000" fill="hold" nodeType="clickEffect">
                                  <p:stCondLst>
                                    <p:cond delay="0"/>
                                  </p:stCondLst>
                                  <p:childTnLst>
                                    <p:set>
                                      <p:cBhvr>
                                        <p:cTn id="138" dur="1" fill="hold">
                                          <p:stCondLst>
                                            <p:cond delay="0"/>
                                          </p:stCondLst>
                                        </p:cTn>
                                        <p:tgtEl>
                                          <p:spTgt spid="8">
                                            <p:txEl>
                                              <p:pRg st="3" end="3"/>
                                            </p:txEl>
                                          </p:spTgt>
                                        </p:tgtEl>
                                        <p:attrNameLst>
                                          <p:attrName>style.visibility</p:attrName>
                                        </p:attrNameLst>
                                      </p:cBhvr>
                                      <p:to>
                                        <p:strVal val="visible"/>
                                      </p:to>
                                    </p:set>
                                    <p:anim calcmode="lin" valueType="num">
                                      <p:cBhvr>
                                        <p:cTn id="139" dur="1000" fill="hold"/>
                                        <p:tgtEl>
                                          <p:spTgt spid="8">
                                            <p:txEl>
                                              <p:pRg st="3" end="3"/>
                                            </p:txEl>
                                          </p:spTgt>
                                        </p:tgtEl>
                                        <p:attrNameLst>
                                          <p:attrName>ppt_w</p:attrName>
                                        </p:attrNameLst>
                                      </p:cBhvr>
                                      <p:tavLst>
                                        <p:tav tm="0">
                                          <p:val>
                                            <p:fltVal val="0"/>
                                          </p:val>
                                        </p:tav>
                                        <p:tav tm="100000">
                                          <p:val>
                                            <p:strVal val="#ppt_w"/>
                                          </p:val>
                                        </p:tav>
                                      </p:tavLst>
                                    </p:anim>
                                    <p:anim calcmode="lin" valueType="num">
                                      <p:cBhvr>
                                        <p:cTn id="140" dur="1000" fill="hold"/>
                                        <p:tgtEl>
                                          <p:spTgt spid="8">
                                            <p:txEl>
                                              <p:pRg st="3" end="3"/>
                                            </p:txEl>
                                          </p:spTgt>
                                        </p:tgtEl>
                                        <p:attrNameLst>
                                          <p:attrName>ppt_h</p:attrName>
                                        </p:attrNameLst>
                                      </p:cBhvr>
                                      <p:tavLst>
                                        <p:tav tm="0">
                                          <p:val>
                                            <p:fltVal val="0"/>
                                          </p:val>
                                        </p:tav>
                                        <p:tav tm="100000">
                                          <p:val>
                                            <p:strVal val="#ppt_h"/>
                                          </p:val>
                                        </p:tav>
                                      </p:tavLst>
                                    </p:anim>
                                    <p:anim calcmode="lin" valueType="num">
                                      <p:cBhvr>
                                        <p:cTn id="141" dur="1000" fill="hold"/>
                                        <p:tgtEl>
                                          <p:spTgt spid="8">
                                            <p:txEl>
                                              <p:pRg st="3" end="3"/>
                                            </p:txEl>
                                          </p:spTgt>
                                        </p:tgtEl>
                                        <p:attrNameLst>
                                          <p:attrName>style.rotation</p:attrName>
                                        </p:attrNameLst>
                                      </p:cBhvr>
                                      <p:tavLst>
                                        <p:tav tm="0">
                                          <p:val>
                                            <p:fltVal val="360"/>
                                          </p:val>
                                        </p:tav>
                                        <p:tav tm="100000">
                                          <p:val>
                                            <p:fltVal val="0"/>
                                          </p:val>
                                        </p:tav>
                                      </p:tavLst>
                                    </p:anim>
                                    <p:animEffect transition="in" filter="fade">
                                      <p:cBhvr>
                                        <p:cTn id="142" dur="1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1"/>
            <a:ext cx="12192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a:t>
            </a:r>
            <a:r>
              <a:rPr lang="vi-VN" sz="2800" dirty="0" smtClean="0">
                <a:solidFill>
                  <a:srgbClr val="FF0000"/>
                </a:solidFill>
                <a:latin typeface="Times New Roman" pitchFamily="18" charset="0"/>
                <a:cs typeface="Times New Roman" pitchFamily="18" charset="0"/>
              </a:rPr>
              <a:t> Vật chất di truyền quy định những đặc điểm riêng biệt của mỗi loài là</a:t>
            </a:r>
          </a:p>
          <a:p>
            <a:pPr marL="514350" indent="-514350">
              <a:buAutoNum type="alphaUcPeriod"/>
            </a:pPr>
            <a:r>
              <a:rPr lang="vi-VN" sz="2800" dirty="0" smtClean="0">
                <a:solidFill>
                  <a:srgbClr val="FF0000"/>
                </a:solidFill>
                <a:latin typeface="Times New Roman" pitchFamily="18" charset="0"/>
                <a:cs typeface="Times New Roman" pitchFamily="18" charset="0"/>
              </a:rPr>
              <a:t>doxycycline.</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B. nucleic acid.</a:t>
            </a:r>
          </a:p>
          <a:p>
            <a:pPr marL="514350" indent="-514350"/>
            <a:r>
              <a:rPr lang="vi-VN" sz="2800" dirty="0" smtClean="0">
                <a:solidFill>
                  <a:srgbClr val="FF0000"/>
                </a:solidFill>
                <a:latin typeface="Times New Roman" pitchFamily="18" charset="0"/>
                <a:cs typeface="Times New Roman" pitchFamily="18" charset="0"/>
              </a:rPr>
              <a:t>C. ribonucleic acid.</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D. deoxyribonucleic acid.</a:t>
            </a:r>
          </a:p>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2:</a:t>
            </a:r>
            <a:r>
              <a:rPr lang="vi-VN" sz="2800" dirty="0" smtClean="0">
                <a:solidFill>
                  <a:srgbClr val="FF0000"/>
                </a:solidFill>
                <a:latin typeface="Times New Roman" pitchFamily="18" charset="0"/>
                <a:cs typeface="Times New Roman" pitchFamily="18" charset="0"/>
              </a:rPr>
              <a:t> Loại liên kết hoá học nào được tìm thấy giữa các cặp nitrogenous base của chuỗi xoắn kép DNA?</a:t>
            </a:r>
          </a:p>
          <a:p>
            <a:pPr marL="514350" indent="-514350">
              <a:buAutoNum type="alphaUcPeriod"/>
            </a:pPr>
            <a:r>
              <a:rPr lang="vi-VN" sz="2800" dirty="0" smtClean="0">
                <a:solidFill>
                  <a:srgbClr val="FF0000"/>
                </a:solidFill>
                <a:latin typeface="Times New Roman" pitchFamily="18" charset="0"/>
                <a:cs typeface="Times New Roman" pitchFamily="18" charset="0"/>
              </a:rPr>
              <a:t>Hydrogen.</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B. Ion.</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 Cộng hoá trị.</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D. Phosphodiester.</a:t>
            </a:r>
          </a:p>
          <a:p>
            <a:r>
              <a:rPr lang="vi-VN" sz="2800" dirty="0" smtClean="0">
                <a:solidFill>
                  <a:srgbClr val="FF0000"/>
                </a:solidFill>
                <a:latin typeface="Times New Roman" pitchFamily="18" charset="0"/>
                <a:cs typeface="Times New Roman" pitchFamily="18" charset="0"/>
              </a:rPr>
              <a:t>B. Ion.</a:t>
            </a:r>
          </a:p>
          <a:p>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3: </a:t>
            </a:r>
            <a:r>
              <a:rPr lang="vi-VN" sz="2800" dirty="0" smtClean="0">
                <a:solidFill>
                  <a:srgbClr val="FF0000"/>
                </a:solidFill>
                <a:latin typeface="Times New Roman" pitchFamily="18" charset="0"/>
                <a:cs typeface="Times New Roman" pitchFamily="18" charset="0"/>
              </a:rPr>
              <a:t>Khi phân tích thành phần nucleotide của DNA, kết quả cho thấy</a:t>
            </a:r>
          </a:p>
          <a:p>
            <a:pPr marL="514350" indent="-514350">
              <a:buAutoNum type="alphaUcPeriod"/>
            </a:pPr>
            <a:r>
              <a:rPr lang="vi-VN" sz="2800" dirty="0" smtClean="0">
                <a:solidFill>
                  <a:srgbClr val="FF0000"/>
                </a:solidFill>
                <a:latin typeface="Times New Roman" pitchFamily="18" charset="0"/>
                <a:cs typeface="Times New Roman" pitchFamily="18" charset="0"/>
              </a:rPr>
              <a:t>A=C.</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B. A= G và C =T.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C.A+C=G+T.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D. G+C=T+A.</a:t>
            </a:r>
          </a:p>
          <a:p>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4:</a:t>
            </a:r>
            <a:r>
              <a:rPr lang="vi-VN" sz="2800" dirty="0" smtClean="0">
                <a:solidFill>
                  <a:srgbClr val="FF0000"/>
                </a:solidFill>
                <a:latin typeface="Times New Roman" pitchFamily="18" charset="0"/>
                <a:cs typeface="Times New Roman" pitchFamily="18" charset="0"/>
              </a:rPr>
              <a:t> Loại nitrogenous base nào liên kết với adenine?</a:t>
            </a:r>
          </a:p>
          <a:p>
            <a:pPr marL="514350" indent="-514350">
              <a:buAutoNum type="alphaUcPeriod"/>
            </a:pPr>
            <a:r>
              <a:rPr lang="vi-VN" sz="2800" dirty="0" smtClean="0">
                <a:solidFill>
                  <a:srgbClr val="FF0000"/>
                </a:solidFill>
                <a:latin typeface="Times New Roman" pitchFamily="18" charset="0"/>
                <a:cs typeface="Times New Roman" pitchFamily="18" charset="0"/>
              </a:rPr>
              <a:t>Thymine.</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B. Guanine.</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 Cytosine.</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D. Adenine.</a:t>
            </a:r>
          </a:p>
          <a:p>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5:</a:t>
            </a:r>
            <a:r>
              <a:rPr lang="vi-VN" sz="2800" dirty="0" smtClean="0">
                <a:solidFill>
                  <a:srgbClr val="FF0000"/>
                </a:solidFill>
                <a:latin typeface="Times New Roman" pitchFamily="18" charset="0"/>
                <a:cs typeface="Times New Roman" pitchFamily="18" charset="0"/>
              </a:rPr>
              <a:t> Một mạch DNA có trình tự: 3′ TACCGATTGCA 5. Trình tự bổ sung với mạch trên là</a:t>
            </a:r>
          </a:p>
          <a:p>
            <a:pPr marL="514350" indent="-514350">
              <a:buAutoNum type="alphaUcPeriod"/>
            </a:pPr>
            <a:r>
              <a:rPr lang="vi-VN" sz="2800" dirty="0" smtClean="0">
                <a:solidFill>
                  <a:srgbClr val="FF0000"/>
                </a:solidFill>
                <a:latin typeface="Times New Roman" pitchFamily="18" charset="0"/>
                <a:cs typeface="Times New Roman" pitchFamily="18" charset="0"/>
              </a:rPr>
              <a:t>5' TGCAATGCCTA 3‘.</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B. 5' TAGGCATTGCA 3'.</a:t>
            </a:r>
          </a:p>
          <a:p>
            <a:pPr marL="514350" indent="-514350">
              <a:buAutoNum type="alphaUcPeriod"/>
            </a:pPr>
            <a:r>
              <a:rPr lang="vi-VN" sz="2800" dirty="0" smtClean="0">
                <a:solidFill>
                  <a:srgbClr val="FF0000"/>
                </a:solidFill>
                <a:latin typeface="Times New Roman" pitchFamily="18" charset="0"/>
                <a:cs typeface="Times New Roman" pitchFamily="18" charset="0"/>
              </a:rPr>
              <a:t>C. 5' AUGGCUAACGU 3‘.</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D. 5' ATGGCTAACGT 3‘.</a:t>
            </a: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145"/>
                                        </p:tgtEl>
                                        <p:attrNameLst>
                                          <p:attrName>style.visibility</p:attrName>
                                        </p:attrNameLst>
                                      </p:cBhvr>
                                      <p:to>
                                        <p:strVal val="visible"/>
                                      </p:to>
                                    </p:set>
                                    <p:anim calcmode="lin" valueType="num">
                                      <p:cBhvr>
                                        <p:cTn id="7" dur="500" fill="hold"/>
                                        <p:tgtEl>
                                          <p:spTgt spid="6145"/>
                                        </p:tgtEl>
                                        <p:attrNameLst>
                                          <p:attrName>ppt_w</p:attrName>
                                        </p:attrNameLst>
                                      </p:cBhvr>
                                      <p:tavLst>
                                        <p:tav tm="0">
                                          <p:val>
                                            <p:fltVal val="0"/>
                                          </p:val>
                                        </p:tav>
                                        <p:tav tm="100000">
                                          <p:val>
                                            <p:strVal val="#ppt_w"/>
                                          </p:val>
                                        </p:tav>
                                      </p:tavLst>
                                    </p:anim>
                                    <p:anim calcmode="lin" valueType="num">
                                      <p:cBhvr>
                                        <p:cTn id="8" dur="500" fill="hold"/>
                                        <p:tgtEl>
                                          <p:spTgt spid="6145"/>
                                        </p:tgtEl>
                                        <p:attrNameLst>
                                          <p:attrName>ppt_h</p:attrName>
                                        </p:attrNameLst>
                                      </p:cBhvr>
                                      <p:tavLst>
                                        <p:tav tm="0">
                                          <p:val>
                                            <p:fltVal val="0"/>
                                          </p:val>
                                        </p:tav>
                                        <p:tav tm="100000">
                                          <p:val>
                                            <p:strVal val="#ppt_h"/>
                                          </p:val>
                                        </p:tav>
                                      </p:tavLst>
                                    </p:anim>
                                    <p:animEffect transition="in" filter="fade">
                                      <p:cBhvr>
                                        <p:cTn id="9"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1"/>
            <a:ext cx="12192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6:</a:t>
            </a:r>
            <a:r>
              <a:rPr lang="vi-VN" sz="2800" dirty="0" smtClean="0">
                <a:solidFill>
                  <a:srgbClr val="FF0000"/>
                </a:solidFill>
                <a:latin typeface="Times New Roman" pitchFamily="18" charset="0"/>
                <a:cs typeface="Times New Roman" pitchFamily="18" charset="0"/>
              </a:rPr>
              <a:t> Cytosine chiếm 38% số nucleotide trong mẫu DNA của sinh vật. Phần trăm</a:t>
            </a:r>
          </a:p>
          <a:p>
            <a:r>
              <a:rPr lang="vi-VN" sz="2800" dirty="0" smtClean="0">
                <a:solidFill>
                  <a:srgbClr val="FF0000"/>
                </a:solidFill>
                <a:latin typeface="Times New Roman" pitchFamily="18" charset="0"/>
                <a:cs typeface="Times New Roman" pitchFamily="18" charset="0"/>
              </a:rPr>
              <a:t>thymine trong mẫu này là</a:t>
            </a:r>
          </a:p>
          <a:p>
            <a:pPr marL="514350" indent="-514350">
              <a:buAutoNum type="alphaUcPeriod"/>
            </a:pPr>
            <a:r>
              <a:rPr lang="vi-VN" sz="2800" dirty="0" smtClean="0">
                <a:solidFill>
                  <a:srgbClr val="FF0000"/>
                </a:solidFill>
                <a:latin typeface="Times New Roman" pitchFamily="18" charset="0"/>
                <a:cs typeface="Times New Roman" pitchFamily="18" charset="0"/>
              </a:rPr>
              <a:t>12%.</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B. 24%.</a:t>
            </a:r>
            <a:r>
              <a:rPr lang="en-US" sz="2800" dirty="0" smtClean="0">
                <a:solidFill>
                  <a:srgbClr val="FF0000"/>
                </a:solidFill>
                <a:latin typeface="Times New Roman" pitchFamily="18" charset="0"/>
                <a:cs typeface="Times New Roman" pitchFamily="18" charset="0"/>
              </a:rPr>
              <a:t>	</a:t>
            </a:r>
          </a:p>
          <a:p>
            <a:pPr marL="514350" indent="-514350"/>
            <a:r>
              <a:rPr lang="vi-VN" sz="2800" dirty="0" smtClean="0">
                <a:solidFill>
                  <a:srgbClr val="FF0000"/>
                </a:solidFill>
                <a:latin typeface="Times New Roman" pitchFamily="18" charset="0"/>
                <a:cs typeface="Times New Roman" pitchFamily="18" charset="0"/>
              </a:rPr>
              <a:t>C.38%.</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D. không thể xác định được từ thông tin được cung cấp.</a:t>
            </a:r>
          </a:p>
          <a:p>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7:</a:t>
            </a:r>
            <a:r>
              <a:rPr lang="vi-VN" sz="2800" dirty="0" smtClean="0">
                <a:solidFill>
                  <a:srgbClr val="FF0000"/>
                </a:solidFill>
                <a:latin typeface="Times New Roman" pitchFamily="18" charset="0"/>
                <a:cs typeface="Times New Roman" pitchFamily="18" charset="0"/>
              </a:rPr>
              <a:t> Phân tử nào dưới đây có vai trò c</a:t>
            </a:r>
            <a:r>
              <a:rPr lang="en-US" sz="2800" dirty="0" smtClean="0">
                <a:solidFill>
                  <a:srgbClr val="FF0000"/>
                </a:solidFill>
                <a:latin typeface="Times New Roman" pitchFamily="18" charset="0"/>
                <a:cs typeface="Times New Roman" pitchFamily="18" charset="0"/>
              </a:rPr>
              <a:t>ấ</a:t>
            </a:r>
            <a:r>
              <a:rPr lang="vi-VN" sz="2800" dirty="0" smtClean="0">
                <a:solidFill>
                  <a:srgbClr val="FF0000"/>
                </a:solidFill>
                <a:latin typeface="Times New Roman" pitchFamily="18" charset="0"/>
                <a:cs typeface="Times New Roman" pitchFamily="18" charset="0"/>
              </a:rPr>
              <a:t>u tạo nên ribosome?</a:t>
            </a:r>
          </a:p>
          <a:p>
            <a:pPr marL="514350" indent="-514350">
              <a:buAutoNum type="alphaUcPeriod"/>
            </a:pPr>
            <a:r>
              <a:rPr lang="vi-VN" sz="2800" dirty="0" smtClean="0">
                <a:solidFill>
                  <a:srgbClr val="FF0000"/>
                </a:solidFill>
                <a:latin typeface="Times New Roman" pitchFamily="18" charset="0"/>
                <a:cs typeface="Times New Roman" pitchFamily="18" charset="0"/>
              </a:rPr>
              <a:t>mRNA.</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B. tRNA.</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 FRNA.</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D. ATP.</a:t>
            </a:r>
            <a:endParaRPr lang="en-US" sz="2800" dirty="0" smtClean="0">
              <a:solidFill>
                <a:srgbClr val="FF0000"/>
              </a:solidFill>
              <a:latin typeface="Times New Roman" pitchFamily="18" charset="0"/>
              <a:cs typeface="Times New Roman" pitchFamily="18" charset="0"/>
            </a:endParaRPr>
          </a:p>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8:</a:t>
            </a:r>
            <a:r>
              <a:rPr lang="vi-VN" sz="2800" dirty="0" smtClean="0">
                <a:solidFill>
                  <a:srgbClr val="FF0000"/>
                </a:solidFill>
                <a:latin typeface="+mj-lt"/>
              </a:rPr>
              <a:t> Phát biểu nào dưới đây không đúng?</a:t>
            </a:r>
          </a:p>
          <a:p>
            <a:pPr algn="just"/>
            <a:r>
              <a:rPr lang="vi-VN" sz="2800" dirty="0" smtClean="0">
                <a:solidFill>
                  <a:srgbClr val="FF0000"/>
                </a:solidFill>
                <a:latin typeface="+mj-lt"/>
              </a:rPr>
              <a:t>A. Phân tử RNA trong tế bào thường có cấu trúc một mạch.</a:t>
            </a:r>
          </a:p>
          <a:p>
            <a:pPr algn="just"/>
            <a:r>
              <a:rPr lang="vi-VN" sz="2800" dirty="0" smtClean="0">
                <a:solidFill>
                  <a:srgbClr val="FF0000"/>
                </a:solidFill>
                <a:latin typeface="+mj-lt"/>
              </a:rPr>
              <a:t>B.tRNA có vai trò vận chuyển amino acid trong quá trình tổng hợp chuỗi polypepin</a:t>
            </a:r>
          </a:p>
          <a:p>
            <a:pPr algn="just"/>
            <a:r>
              <a:rPr lang="vi-VN" sz="2800" dirty="0" smtClean="0">
                <a:solidFill>
                  <a:srgbClr val="FF0000"/>
                </a:solidFill>
                <a:latin typeface="+mj-lt"/>
              </a:rPr>
              <a:t>C. Phân tử mRNA gồm bốn loại nucleotide A, T, G, C mang thông </a:t>
            </a:r>
            <a:r>
              <a:rPr lang="vi-VN" sz="2800" dirty="0" smtClean="0">
                <a:solidFill>
                  <a:srgbClr val="FF0000"/>
                </a:solidFill>
                <a:latin typeface="Times New Roman" pitchFamily="18" charset="0"/>
                <a:cs typeface="Times New Roman" pitchFamily="18" charset="0"/>
              </a:rPr>
              <a:t>tin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quy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định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trình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tự</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mj-lt"/>
              </a:rPr>
              <a:t>amino acid của chuỗi polypeptide.</a:t>
            </a:r>
          </a:p>
          <a:p>
            <a:pPr algn="just"/>
            <a:r>
              <a:rPr lang="vi-VN" sz="2800" dirty="0" smtClean="0">
                <a:solidFill>
                  <a:srgbClr val="FF0000"/>
                </a:solidFill>
                <a:latin typeface="+mj-lt"/>
              </a:rPr>
              <a:t>D. rRNA liên kết với protein để cấu thành nên bào quan thực hiện quá trình </a:t>
            </a:r>
            <a:r>
              <a:rPr lang="en-US" sz="2800" dirty="0" err="1" smtClean="0">
                <a:solidFill>
                  <a:srgbClr val="FF0000"/>
                </a:solidFill>
                <a:latin typeface="Times New Roman" pitchFamily="18" charset="0"/>
                <a:cs typeface="Times New Roman" pitchFamily="18" charset="0"/>
              </a:rPr>
              <a:t>tổng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hợp</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mj-lt"/>
              </a:rPr>
              <a:t>chuỗi polypeptide.</a:t>
            </a: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145"/>
                                        </p:tgtEl>
                                        <p:attrNameLst>
                                          <p:attrName>style.visibility</p:attrName>
                                        </p:attrNameLst>
                                      </p:cBhvr>
                                      <p:to>
                                        <p:strVal val="visible"/>
                                      </p:to>
                                    </p:set>
                                    <p:anim calcmode="lin" valueType="num">
                                      <p:cBhvr>
                                        <p:cTn id="7" dur="500" fill="hold"/>
                                        <p:tgtEl>
                                          <p:spTgt spid="6145"/>
                                        </p:tgtEl>
                                        <p:attrNameLst>
                                          <p:attrName>ppt_w</p:attrName>
                                        </p:attrNameLst>
                                      </p:cBhvr>
                                      <p:tavLst>
                                        <p:tav tm="0">
                                          <p:val>
                                            <p:fltVal val="0"/>
                                          </p:val>
                                        </p:tav>
                                        <p:tav tm="100000">
                                          <p:val>
                                            <p:strVal val="#ppt_w"/>
                                          </p:val>
                                        </p:tav>
                                      </p:tavLst>
                                    </p:anim>
                                    <p:anim calcmode="lin" valueType="num">
                                      <p:cBhvr>
                                        <p:cTn id="8" dur="500" fill="hold"/>
                                        <p:tgtEl>
                                          <p:spTgt spid="6145"/>
                                        </p:tgtEl>
                                        <p:attrNameLst>
                                          <p:attrName>ppt_h</p:attrName>
                                        </p:attrNameLst>
                                      </p:cBhvr>
                                      <p:tavLst>
                                        <p:tav tm="0">
                                          <p:val>
                                            <p:fltVal val="0"/>
                                          </p:val>
                                        </p:tav>
                                        <p:tav tm="100000">
                                          <p:val>
                                            <p:strVal val="#ppt_h"/>
                                          </p:val>
                                        </p:tav>
                                      </p:tavLst>
                                    </p:anim>
                                    <p:animEffect transition="in" filter="fade">
                                      <p:cBhvr>
                                        <p:cTn id="9"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1"/>
            <a:ext cx="12192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9.</a:t>
            </a:r>
            <a:r>
              <a:rPr lang="vi-VN" sz="2800" b="1"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Phát biểu nào dưới đây không đúng về gene?</a:t>
            </a:r>
          </a:p>
          <a:p>
            <a:pPr algn="just"/>
            <a:r>
              <a:rPr lang="vi-VN" sz="2800" dirty="0" smtClean="0">
                <a:solidFill>
                  <a:srgbClr val="FF0000"/>
                </a:solidFill>
                <a:latin typeface="+mj-lt"/>
              </a:rPr>
              <a:t>A. Gene tương ứng với một đoạn trên phân tử DNA.</a:t>
            </a:r>
          </a:p>
          <a:p>
            <a:pPr algn="just"/>
            <a:r>
              <a:rPr lang="vi-VN" sz="2800" dirty="0" smtClean="0">
                <a:solidFill>
                  <a:srgbClr val="FF0000"/>
                </a:solidFill>
                <a:latin typeface="+mj-lt"/>
              </a:rPr>
              <a:t>B. Các gene khác nhau sẽ có số lượng, thành phân, trật tự sắp xếp các nucleotide</a:t>
            </a:r>
          </a:p>
          <a:p>
            <a:pPr algn="just"/>
            <a:r>
              <a:rPr lang="vi-VN" sz="2800" dirty="0" smtClean="0">
                <a:solidFill>
                  <a:srgbClr val="FF0000"/>
                </a:solidFill>
                <a:latin typeface="+mj-lt"/>
              </a:rPr>
              <a:t>khác nhau.</a:t>
            </a:r>
          </a:p>
          <a:p>
            <a:pPr algn="just"/>
            <a:r>
              <a:rPr lang="vi-VN" sz="2800" dirty="0" smtClean="0">
                <a:solidFill>
                  <a:srgbClr val="FF0000"/>
                </a:solidFill>
                <a:latin typeface="+mj-lt"/>
              </a:rPr>
              <a:t>C. Gene là một đoạn của DNA chỉ mã hoá cho sản phẩm là chuỗi polypeptide. </a:t>
            </a:r>
            <a:endParaRPr lang="en-US" sz="2800" dirty="0" smtClean="0">
              <a:solidFill>
                <a:srgbClr val="FF0000"/>
              </a:solidFill>
              <a:latin typeface="+mj-lt"/>
            </a:endParaRPr>
          </a:p>
          <a:p>
            <a:pPr algn="just"/>
            <a:r>
              <a:rPr lang="vi-VN" sz="2800" dirty="0" smtClean="0">
                <a:solidFill>
                  <a:srgbClr val="FF0000"/>
                </a:solidFill>
                <a:latin typeface="+mj-lt"/>
              </a:rPr>
              <a:t>D. Gene là trung tâm của di truyền học.</a:t>
            </a:r>
          </a:p>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mj-lt"/>
              </a:rPr>
              <a:t>10</a:t>
            </a:r>
            <a:r>
              <a:rPr lang="en-US" sz="2800" b="1" dirty="0" smtClean="0">
                <a:solidFill>
                  <a:srgbClr val="FF0000"/>
                </a:solidFill>
                <a:latin typeface="+mj-lt"/>
              </a:rPr>
              <a:t>.</a:t>
            </a:r>
            <a:r>
              <a:rPr lang="vi-VN" sz="2800" b="1" dirty="0" smtClean="0">
                <a:solidFill>
                  <a:srgbClr val="FF0000"/>
                </a:solidFill>
                <a:latin typeface="+mj-lt"/>
              </a:rPr>
              <a:t> </a:t>
            </a:r>
            <a:r>
              <a:rPr lang="vi-VN" sz="2800" dirty="0" smtClean="0">
                <a:solidFill>
                  <a:srgbClr val="FF0000"/>
                </a:solidFill>
                <a:latin typeface="+mj-lt"/>
              </a:rPr>
              <a:t>Hệ gene của cơ thể là gì?</a:t>
            </a:r>
          </a:p>
          <a:p>
            <a:pPr algn="just"/>
            <a:r>
              <a:rPr lang="vi-VN" sz="2800" dirty="0" smtClean="0">
                <a:solidFill>
                  <a:srgbClr val="FF0000"/>
                </a:solidFill>
                <a:latin typeface="+mj-lt"/>
              </a:rPr>
              <a:t>A. Tập hợp tất cả các trình tự nucleotide trên DNA của tế bào.</a:t>
            </a:r>
          </a:p>
          <a:p>
            <a:pPr algn="just"/>
            <a:r>
              <a:rPr lang="vi-VN" sz="2800" dirty="0" smtClean="0">
                <a:solidFill>
                  <a:srgbClr val="FF0000"/>
                </a:solidFill>
                <a:latin typeface="+mj-lt"/>
              </a:rPr>
              <a:t>B. Một loại nucleic acid đặc biệt chứa bốn loại đơn phân.</a:t>
            </a:r>
          </a:p>
          <a:p>
            <a:pPr algn="just"/>
            <a:r>
              <a:rPr lang="vi-VN" sz="2800" dirty="0" smtClean="0">
                <a:solidFill>
                  <a:srgbClr val="FF0000"/>
                </a:solidFill>
                <a:latin typeface="+mj-lt"/>
              </a:rPr>
              <a:t>C. Tập hợp tất cả các phân tử RNA có trong tế bào.</a:t>
            </a:r>
          </a:p>
          <a:p>
            <a:pPr algn="just"/>
            <a:r>
              <a:rPr lang="vi-VN" sz="2800" dirty="0" smtClean="0">
                <a:solidFill>
                  <a:srgbClr val="FF0000"/>
                </a:solidFill>
                <a:latin typeface="+mj-lt"/>
              </a:rPr>
              <a:t>D. Tập hợp tất cả các gene mã hoá cho các chuỗi polypeptide của tế bào.</a:t>
            </a:r>
          </a:p>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1</a:t>
            </a:r>
            <a:r>
              <a:rPr lang="en-US" sz="2800" b="1" dirty="0" smtClean="0">
                <a:solidFill>
                  <a:srgbClr val="FF0000"/>
                </a:solidFill>
                <a:latin typeface="Times New Roman" pitchFamily="18" charset="0"/>
                <a:cs typeface="Times New Roman" pitchFamily="18" charset="0"/>
              </a:rPr>
              <a:t>1.</a:t>
            </a:r>
            <a:r>
              <a:rPr lang="vi-VN" sz="2800" dirty="0" smtClean="0">
                <a:solidFill>
                  <a:srgbClr val="FF0000"/>
                </a:solidFill>
                <a:latin typeface="+mj-lt"/>
              </a:rPr>
              <a:t> Một mạch của phân tử DNA có cấu trúc xoắn kép theo mô hình của Watson - Crick có trình tự nucleotide là 5’ GTCATGAC 3</a:t>
            </a:r>
            <a:r>
              <a:rPr lang="en-US" sz="2800" baseline="30000" dirty="0" smtClean="0">
                <a:solidFill>
                  <a:srgbClr val="FF0000"/>
                </a:solidFill>
                <a:latin typeface="+mj-lt"/>
              </a:rPr>
              <a:t>’</a:t>
            </a:r>
            <a:r>
              <a:rPr lang="vi-VN" sz="2800" dirty="0" smtClean="0">
                <a:solidFill>
                  <a:srgbClr val="FF0000"/>
                </a:solidFill>
                <a:latin typeface="+mj-lt"/>
              </a:rPr>
              <a:t>. Xác định trình tự nucleotide của mạch bổ sung.</a:t>
            </a: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145"/>
                                        </p:tgtEl>
                                        <p:attrNameLst>
                                          <p:attrName>style.visibility</p:attrName>
                                        </p:attrNameLst>
                                      </p:cBhvr>
                                      <p:to>
                                        <p:strVal val="visible"/>
                                      </p:to>
                                    </p:set>
                                    <p:anim calcmode="lin" valueType="num">
                                      <p:cBhvr>
                                        <p:cTn id="7" dur="500" fill="hold"/>
                                        <p:tgtEl>
                                          <p:spTgt spid="6145"/>
                                        </p:tgtEl>
                                        <p:attrNameLst>
                                          <p:attrName>ppt_w</p:attrName>
                                        </p:attrNameLst>
                                      </p:cBhvr>
                                      <p:tavLst>
                                        <p:tav tm="0">
                                          <p:val>
                                            <p:fltVal val="0"/>
                                          </p:val>
                                        </p:tav>
                                        <p:tav tm="100000">
                                          <p:val>
                                            <p:strVal val="#ppt_w"/>
                                          </p:val>
                                        </p:tav>
                                      </p:tavLst>
                                    </p:anim>
                                    <p:anim calcmode="lin" valueType="num">
                                      <p:cBhvr>
                                        <p:cTn id="8" dur="500" fill="hold"/>
                                        <p:tgtEl>
                                          <p:spTgt spid="6145"/>
                                        </p:tgtEl>
                                        <p:attrNameLst>
                                          <p:attrName>ppt_h</p:attrName>
                                        </p:attrNameLst>
                                      </p:cBhvr>
                                      <p:tavLst>
                                        <p:tav tm="0">
                                          <p:val>
                                            <p:fltVal val="0"/>
                                          </p:val>
                                        </p:tav>
                                        <p:tav tm="100000">
                                          <p:val>
                                            <p:strVal val="#ppt_h"/>
                                          </p:val>
                                        </p:tav>
                                      </p:tavLst>
                                    </p:anim>
                                    <p:animEffect transition="in" filter="fade">
                                      <p:cBhvr>
                                        <p:cTn id="9"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1"/>
            <a:ext cx="12192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mj-lt"/>
              </a:rPr>
              <a:t>12</a:t>
            </a:r>
            <a:r>
              <a:rPr lang="en-US" sz="2800" b="1" dirty="0" smtClean="0">
                <a:solidFill>
                  <a:srgbClr val="FF0000"/>
                </a:solidFill>
                <a:latin typeface="+mj-lt"/>
              </a:rPr>
              <a:t>.</a:t>
            </a:r>
            <a:r>
              <a:rPr lang="vi-VN" sz="2800" b="1" dirty="0" smtClean="0">
                <a:solidFill>
                  <a:srgbClr val="FF0000"/>
                </a:solidFill>
                <a:latin typeface="+mj-lt"/>
              </a:rPr>
              <a:t> </a:t>
            </a:r>
            <a:r>
              <a:rPr lang="vi-VN" sz="2800" dirty="0" smtClean="0">
                <a:solidFill>
                  <a:srgbClr val="FF0000"/>
                </a:solidFill>
                <a:latin typeface="+mj-lt"/>
              </a:rPr>
              <a:t>Các phát biểu dưới đây về cấu trúc DNA là đúng hay sai?</a:t>
            </a:r>
          </a:p>
          <a:p>
            <a:pPr algn="just"/>
            <a:r>
              <a:rPr lang="vi-VN" sz="2800" dirty="0" smtClean="0">
                <a:solidFill>
                  <a:srgbClr val="FF0000"/>
                </a:solidFill>
                <a:latin typeface="+mj-lt"/>
              </a:rPr>
              <a:t>(1)A+T=G+C.</a:t>
            </a:r>
          </a:p>
          <a:p>
            <a:pPr algn="just"/>
            <a:r>
              <a:rPr lang="vi-VN" sz="2800" dirty="0" smtClean="0">
                <a:solidFill>
                  <a:srgbClr val="FF0000"/>
                </a:solidFill>
                <a:latin typeface="+mj-lt"/>
              </a:rPr>
              <a:t>(2) A=G; C=T.</a:t>
            </a:r>
          </a:p>
          <a:p>
            <a:pPr algn="just"/>
            <a:r>
              <a:rPr lang="vi-VN" sz="2800" dirty="0" smtClean="0">
                <a:solidFill>
                  <a:srgbClr val="FF0000"/>
                </a:solidFill>
                <a:latin typeface="+mj-lt"/>
              </a:rPr>
              <a:t>(3) A/T =C/G.</a:t>
            </a:r>
          </a:p>
          <a:p>
            <a:pPr algn="just"/>
            <a:r>
              <a:rPr lang="vi-VN" sz="2800" dirty="0" smtClean="0">
                <a:solidFill>
                  <a:srgbClr val="FF0000"/>
                </a:solidFill>
                <a:latin typeface="+mj-lt"/>
              </a:rPr>
              <a:t>(4) T/A = C/G.</a:t>
            </a:r>
          </a:p>
          <a:p>
            <a:pPr algn="just"/>
            <a:r>
              <a:rPr lang="vi-VN" sz="2800" dirty="0" smtClean="0">
                <a:solidFill>
                  <a:srgbClr val="FF0000"/>
                </a:solidFill>
                <a:latin typeface="+mj-lt"/>
              </a:rPr>
              <a:t>(5) A+G=C+T.</a:t>
            </a:r>
          </a:p>
          <a:p>
            <a:pPr algn="just"/>
            <a:r>
              <a:rPr lang="vi-VN" sz="2800" dirty="0" smtClean="0">
                <a:solidFill>
                  <a:srgbClr val="FF0000"/>
                </a:solidFill>
                <a:latin typeface="+mj-lt"/>
              </a:rPr>
              <a:t>(6) G/C = 1.</a:t>
            </a:r>
          </a:p>
          <a:p>
            <a:pPr algn="just"/>
            <a:r>
              <a:rPr lang="vi-VN" sz="2800" dirty="0" smtClean="0">
                <a:solidFill>
                  <a:srgbClr val="FF0000"/>
                </a:solidFill>
                <a:latin typeface="+mj-lt"/>
              </a:rPr>
              <a:t>(7) A=T trên mỗi mạch đơn.</a:t>
            </a:r>
          </a:p>
          <a:p>
            <a:r>
              <a:rPr lang="vi-VN" sz="2800" dirty="0" smtClean="0">
                <a:solidFill>
                  <a:srgbClr val="FF0000"/>
                </a:solidFill>
                <a:latin typeface="Times New Roman" pitchFamily="18" charset="0"/>
                <a:cs typeface="Times New Roman" pitchFamily="18" charset="0"/>
              </a:rPr>
              <a:t>(8) Khi tách ra, hai mạch của phân tử DNA có trình tự giống hệt nhau.</a:t>
            </a:r>
          </a:p>
          <a:p>
            <a:r>
              <a:rPr lang="vi-VN" sz="2800" dirty="0" smtClean="0">
                <a:solidFill>
                  <a:srgbClr val="FF0000"/>
                </a:solidFill>
                <a:latin typeface="Times New Roman" pitchFamily="18" charset="0"/>
                <a:cs typeface="Times New Roman" pitchFamily="18" charset="0"/>
              </a:rPr>
              <a:t>(9) Cấu trúc xoắn kép của DNA là bất biến.</a:t>
            </a:r>
          </a:p>
          <a:p>
            <a:pPr algn="just"/>
            <a:r>
              <a:rPr lang="vi-VN" sz="2800" dirty="0" smtClean="0">
                <a:solidFill>
                  <a:srgbClr val="FF0000"/>
                </a:solidFill>
                <a:latin typeface="Times New Roman" pitchFamily="18" charset="0"/>
                <a:cs typeface="Times New Roman" pitchFamily="18" charset="0"/>
              </a:rPr>
              <a:t>(10) Mỗi cặp nucleotide chứa hai gốc nitrogenous base, hai nhóm phosphate,</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hai gốc pentose.</a:t>
            </a:r>
            <a:endParaRPr lang="vi-VN" sz="2800" dirty="0" smtClean="0">
              <a:solidFill>
                <a:srgbClr val="FF0000"/>
              </a:solidFill>
              <a:latin typeface="+mj-lt"/>
              <a:cs typeface="Times New Roman" pitchFamily="18" charset="0"/>
            </a:endParaRP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145"/>
                                        </p:tgtEl>
                                        <p:attrNameLst>
                                          <p:attrName>style.visibility</p:attrName>
                                        </p:attrNameLst>
                                      </p:cBhvr>
                                      <p:to>
                                        <p:strVal val="visible"/>
                                      </p:to>
                                    </p:set>
                                    <p:anim calcmode="lin" valueType="num">
                                      <p:cBhvr>
                                        <p:cTn id="7" dur="500" fill="hold"/>
                                        <p:tgtEl>
                                          <p:spTgt spid="6145"/>
                                        </p:tgtEl>
                                        <p:attrNameLst>
                                          <p:attrName>ppt_w</p:attrName>
                                        </p:attrNameLst>
                                      </p:cBhvr>
                                      <p:tavLst>
                                        <p:tav tm="0">
                                          <p:val>
                                            <p:fltVal val="0"/>
                                          </p:val>
                                        </p:tav>
                                        <p:tav tm="100000">
                                          <p:val>
                                            <p:strVal val="#ppt_w"/>
                                          </p:val>
                                        </p:tav>
                                      </p:tavLst>
                                    </p:anim>
                                    <p:anim calcmode="lin" valueType="num">
                                      <p:cBhvr>
                                        <p:cTn id="8" dur="500" fill="hold"/>
                                        <p:tgtEl>
                                          <p:spTgt spid="6145"/>
                                        </p:tgtEl>
                                        <p:attrNameLst>
                                          <p:attrName>ppt_h</p:attrName>
                                        </p:attrNameLst>
                                      </p:cBhvr>
                                      <p:tavLst>
                                        <p:tav tm="0">
                                          <p:val>
                                            <p:fltVal val="0"/>
                                          </p:val>
                                        </p:tav>
                                        <p:tav tm="100000">
                                          <p:val>
                                            <p:strVal val="#ppt_h"/>
                                          </p:val>
                                        </p:tav>
                                      </p:tavLst>
                                    </p:anim>
                                    <p:animEffect transition="in" filter="fade">
                                      <p:cBhvr>
                                        <p:cTn id="9"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1"/>
            <a:ext cx="12192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1</a:t>
            </a:r>
            <a:r>
              <a:rPr lang="en-US" sz="2800" b="1" dirty="0" smtClean="0">
                <a:solidFill>
                  <a:srgbClr val="FF0000"/>
                </a:solidFill>
                <a:latin typeface="Times New Roman" pitchFamily="18" charset="0"/>
                <a:cs typeface="Times New Roman" pitchFamily="18" charset="0"/>
              </a:rPr>
              <a:t>3.</a:t>
            </a:r>
            <a:r>
              <a:rPr lang="vi-VN" sz="2800" dirty="0" smtClean="0">
                <a:solidFill>
                  <a:srgbClr val="FF0000"/>
                </a:solidFill>
                <a:latin typeface="Times New Roman" pitchFamily="18" charset="0"/>
                <a:cs typeface="Times New Roman" pitchFamily="18" charset="0"/>
              </a:rPr>
              <a:t> Vật chất di truyền của virus khá đa dạng, có thể là DNA hoặc RNA; có thể là mạch đơn hoặc mạch kép. Khi phân tích thành phần các nucleotide của một số mẫu virus xác định được:</a:t>
            </a:r>
          </a:p>
          <a:p>
            <a:r>
              <a:rPr lang="vi-VN" sz="2800" dirty="0" smtClean="0">
                <a:solidFill>
                  <a:srgbClr val="FF0000"/>
                </a:solidFill>
                <a:latin typeface="Times New Roman" pitchFamily="18" charset="0"/>
                <a:cs typeface="Times New Roman" pitchFamily="18" charset="0"/>
              </a:rPr>
              <a:t>a) Mẫu 1 có: 30% A, 30% T, 20% G và 20% C.</a:t>
            </a:r>
          </a:p>
          <a:p>
            <a:r>
              <a:rPr lang="vi-VN" sz="2800" dirty="0" smtClean="0">
                <a:solidFill>
                  <a:srgbClr val="FF0000"/>
                </a:solidFill>
                <a:latin typeface="Times New Roman" pitchFamily="18" charset="0"/>
                <a:cs typeface="Times New Roman" pitchFamily="18" charset="0"/>
              </a:rPr>
              <a:t>b) Mẫu 2 có: 40% A, 10% T, 25% G và 25% C.</a:t>
            </a:r>
          </a:p>
          <a:p>
            <a:r>
              <a:rPr lang="vi-VN" sz="2800" dirty="0" smtClean="0">
                <a:solidFill>
                  <a:srgbClr val="FF0000"/>
                </a:solidFill>
                <a:latin typeface="Times New Roman" pitchFamily="18" charset="0"/>
                <a:cs typeface="Times New Roman" pitchFamily="18" charset="0"/>
              </a:rPr>
              <a:t>c) Mẫu 3 có: 35% A, 30% U, 30% G và 5% C.</a:t>
            </a:r>
          </a:p>
          <a:p>
            <a:r>
              <a:rPr lang="vi-VN" sz="2800" dirty="0" smtClean="0">
                <a:solidFill>
                  <a:srgbClr val="FF0000"/>
                </a:solidFill>
                <a:latin typeface="Times New Roman" pitchFamily="18" charset="0"/>
                <a:cs typeface="Times New Roman" pitchFamily="18" charset="0"/>
              </a:rPr>
              <a:t>Dự đoán dạng vật chất di truyền của từng loại virus trên.</a:t>
            </a:r>
          </a:p>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1</a:t>
            </a:r>
            <a:r>
              <a:rPr lang="en-US" sz="2800" b="1" dirty="0" smtClean="0">
                <a:solidFill>
                  <a:srgbClr val="FF0000"/>
                </a:solidFill>
                <a:latin typeface="Times New Roman" pitchFamily="18" charset="0"/>
                <a:cs typeface="Times New Roman" pitchFamily="18" charset="0"/>
              </a:rPr>
              <a:t>4.</a:t>
            </a:r>
            <a:r>
              <a:rPr lang="vi-VN" sz="2800" dirty="0" smtClean="0">
                <a:solidFill>
                  <a:srgbClr val="FF0000"/>
                </a:solidFill>
                <a:latin typeface="Times New Roman" pitchFamily="18" charset="0"/>
                <a:cs typeface="Times New Roman" pitchFamily="18" charset="0"/>
              </a:rPr>
              <a:t> Ở một loài động vật, xét một gene có kích thước 4 000 nucleotide, trong đó số lượng nucleotide loại A là 700.</a:t>
            </a:r>
          </a:p>
          <a:p>
            <a:r>
              <a:rPr lang="vi-VN" sz="2800" dirty="0" smtClean="0">
                <a:solidFill>
                  <a:srgbClr val="FF0000"/>
                </a:solidFill>
                <a:latin typeface="Times New Roman" pitchFamily="18" charset="0"/>
                <a:cs typeface="Times New Roman" pitchFamily="18" charset="0"/>
              </a:rPr>
              <a:t>a) Xác định số lượng các nucleotide còn lại của gene.</a:t>
            </a:r>
          </a:p>
          <a:p>
            <a:r>
              <a:rPr lang="vi-VN" sz="2800" dirty="0" smtClean="0">
                <a:solidFill>
                  <a:srgbClr val="FF0000"/>
                </a:solidFill>
                <a:latin typeface="Times New Roman" pitchFamily="18" charset="0"/>
                <a:cs typeface="Times New Roman" pitchFamily="18" charset="0"/>
              </a:rPr>
              <a:t>b) Xác định số lượng liên kết hydrogen của gene.</a:t>
            </a:r>
            <a:endParaRPr lang="en-US" sz="2800" dirty="0" smtClean="0">
              <a:solidFill>
                <a:srgbClr val="FF0000"/>
              </a:solidFill>
              <a:latin typeface="Times New Roman" pitchFamily="18" charset="0"/>
              <a:cs typeface="Times New Roman" pitchFamily="18" charset="0"/>
            </a:endParaRPr>
          </a:p>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15: </a:t>
            </a:r>
            <a:r>
              <a:rPr lang="en-US" sz="2800" dirty="0" err="1" smtClean="0">
                <a:solidFill>
                  <a:srgbClr val="FF0000"/>
                </a:solidFill>
                <a:latin typeface="Times New Roman" pitchFamily="18" charset="0"/>
                <a:cs typeface="Times New Roman" pitchFamily="18" charset="0"/>
              </a:rPr>
              <a:t>Trong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phân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tử</a:t>
            </a:r>
            <a:r>
              <a:rPr lang="en-US" sz="2800" dirty="0" smtClean="0">
                <a:solidFill>
                  <a:srgbClr val="FF0000"/>
                </a:solidFill>
                <a:latin typeface="Times New Roman" pitchFamily="18" charset="0"/>
                <a:cs typeface="Times New Roman" pitchFamily="18" charset="0"/>
              </a:rPr>
              <a:t> DNA,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nucleotide</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loại</a:t>
            </a:r>
            <a:r>
              <a:rPr lang="en-US" sz="2800" dirty="0" smtClean="0">
                <a:solidFill>
                  <a:srgbClr val="FF0000"/>
                </a:solidFill>
                <a:latin typeface="Times New Roman" pitchFamily="18" charset="0"/>
                <a:cs typeface="Times New Roman" pitchFamily="18" charset="0"/>
              </a:rPr>
              <a:t> T </a:t>
            </a:r>
            <a:r>
              <a:rPr lang="en-US" sz="2800" dirty="0" err="1" smtClean="0">
                <a:solidFill>
                  <a:srgbClr val="FF0000"/>
                </a:solidFill>
                <a:latin typeface="Times New Roman" pitchFamily="18" charset="0"/>
                <a:cs typeface="Times New Roman" pitchFamily="18" charset="0"/>
              </a:rPr>
              <a:t>là</a:t>
            </a:r>
            <a:r>
              <a:rPr lang="en-US" sz="2800" dirty="0" smtClean="0">
                <a:solidFill>
                  <a:srgbClr val="FF0000"/>
                </a:solidFill>
                <a:latin typeface="Times New Roman" pitchFamily="18" charset="0"/>
                <a:cs typeface="Times New Roman" pitchFamily="18" charset="0"/>
              </a:rPr>
              <a:t> 100.000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chiếm</a:t>
            </a:r>
            <a:r>
              <a:rPr lang="en-US" sz="2800" dirty="0" smtClean="0">
                <a:solidFill>
                  <a:srgbClr val="FF0000"/>
                </a:solidFill>
                <a:latin typeface="Times New Roman" pitchFamily="18" charset="0"/>
                <a:cs typeface="Times New Roman" pitchFamily="18" charset="0"/>
              </a:rPr>
              <a:t> 20% </a:t>
            </a:r>
            <a:r>
              <a:rPr lang="en-US" sz="2800" dirty="0" err="1" smtClean="0">
                <a:solidFill>
                  <a:srgbClr val="FF0000"/>
                </a:solidFill>
                <a:latin typeface="Times New Roman" pitchFamily="18" charset="0"/>
                <a:cs typeface="Times New Roman" pitchFamily="18" charset="0"/>
              </a:rPr>
              <a:t>tổng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nucleotide</a:t>
            </a:r>
            <a:endParaRPr lang="en-US" sz="2800" dirty="0" smtClean="0">
              <a:solidFill>
                <a:srgbClr val="FF0000"/>
              </a:solidFill>
              <a:latin typeface="Times New Roman" pitchFamily="18" charset="0"/>
              <a:cs typeface="Times New Roman" pitchFamily="18" charset="0"/>
            </a:endParaRPr>
          </a:p>
          <a:p>
            <a:pPr lvl="0"/>
            <a:r>
              <a:rPr lang="en-US" sz="2800" dirty="0" smtClean="0">
                <a:solidFill>
                  <a:srgbClr val="FF0000"/>
                </a:solidFill>
                <a:latin typeface="Times New Roman" pitchFamily="18" charset="0"/>
                <a:cs typeface="Times New Roman" pitchFamily="18" charset="0"/>
              </a:rPr>
              <a:t>a) </a:t>
            </a:r>
            <a:r>
              <a:rPr lang="en-US" sz="2800" dirty="0" err="1" smtClean="0">
                <a:solidFill>
                  <a:srgbClr val="FF0000"/>
                </a:solidFill>
                <a:latin typeface="Times New Roman" pitchFamily="18" charset="0"/>
                <a:cs typeface="Times New Roman" pitchFamily="18" charset="0"/>
              </a:rPr>
              <a:t>Tính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nucleotide</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các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loại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còn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lại</a:t>
            </a:r>
            <a:r>
              <a:rPr lang="en-US" sz="2800" dirty="0" smtClean="0">
                <a:solidFill>
                  <a:srgbClr val="FF0000"/>
                </a:solidFill>
                <a:latin typeface="Times New Roman" pitchFamily="18" charset="0"/>
                <a:cs typeface="Times New Roman" pitchFamily="18" charset="0"/>
              </a:rPr>
              <a:t>?</a:t>
            </a:r>
          </a:p>
          <a:p>
            <a:pPr lvl="0"/>
            <a:r>
              <a:rPr lang="en-US" sz="2800" dirty="0" smtClean="0">
                <a:solidFill>
                  <a:srgbClr val="FF0000"/>
                </a:solidFill>
                <a:latin typeface="Times New Roman" pitchFamily="18" charset="0"/>
                <a:cs typeface="Times New Roman" pitchFamily="18" charset="0"/>
              </a:rPr>
              <a:t>b) </a:t>
            </a:r>
            <a:r>
              <a:rPr lang="en-US" sz="2800" dirty="0" err="1" smtClean="0">
                <a:solidFill>
                  <a:srgbClr val="FF0000"/>
                </a:solidFill>
                <a:latin typeface="Times New Roman" pitchFamily="18" charset="0"/>
                <a:cs typeface="Times New Roman" pitchFamily="18" charset="0"/>
              </a:rPr>
              <a:t>Tính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chiều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phân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tử</a:t>
            </a:r>
            <a:r>
              <a:rPr lang="en-US" sz="2800" dirty="0" smtClean="0">
                <a:solidFill>
                  <a:srgbClr val="FF0000"/>
                </a:solidFill>
                <a:latin typeface="Times New Roman" pitchFamily="18" charset="0"/>
                <a:cs typeface="Times New Roman" pitchFamily="18" charset="0"/>
              </a:rPr>
              <a:t> DNA </a:t>
            </a:r>
            <a:r>
              <a:rPr lang="en-US" sz="2800" dirty="0" err="1" smtClean="0">
                <a:solidFill>
                  <a:srgbClr val="FF0000"/>
                </a:solidFill>
                <a:latin typeface="Times New Roman" pitchFamily="18" charset="0"/>
                <a:cs typeface="Times New Roman" pitchFamily="18" charset="0"/>
              </a:rPr>
              <a:t>đó</a:t>
            </a:r>
            <a:r>
              <a:rPr lang="en-US" sz="2800" dirty="0" smtClean="0">
                <a:solidFill>
                  <a:srgbClr val="FF0000"/>
                </a:solidFill>
                <a:latin typeface="Times New Roman" pitchFamily="18" charset="0"/>
                <a:cs typeface="Times New Roman" pitchFamily="18" charset="0"/>
              </a:rPr>
              <a:t>?</a:t>
            </a:r>
            <a:endParaRPr lang="vi-VN" sz="2800"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145"/>
                                        </p:tgtEl>
                                        <p:attrNameLst>
                                          <p:attrName>style.visibility</p:attrName>
                                        </p:attrNameLst>
                                      </p:cBhvr>
                                      <p:to>
                                        <p:strVal val="visible"/>
                                      </p:to>
                                    </p:set>
                                    <p:anim calcmode="lin" valueType="num">
                                      <p:cBhvr>
                                        <p:cTn id="7" dur="500" fill="hold"/>
                                        <p:tgtEl>
                                          <p:spTgt spid="6145"/>
                                        </p:tgtEl>
                                        <p:attrNameLst>
                                          <p:attrName>ppt_w</p:attrName>
                                        </p:attrNameLst>
                                      </p:cBhvr>
                                      <p:tavLst>
                                        <p:tav tm="0">
                                          <p:val>
                                            <p:fltVal val="0"/>
                                          </p:val>
                                        </p:tav>
                                        <p:tav tm="100000">
                                          <p:val>
                                            <p:strVal val="#ppt_w"/>
                                          </p:val>
                                        </p:tav>
                                      </p:tavLst>
                                    </p:anim>
                                    <p:anim calcmode="lin" valueType="num">
                                      <p:cBhvr>
                                        <p:cTn id="8" dur="500" fill="hold"/>
                                        <p:tgtEl>
                                          <p:spTgt spid="6145"/>
                                        </p:tgtEl>
                                        <p:attrNameLst>
                                          <p:attrName>ppt_h</p:attrName>
                                        </p:attrNameLst>
                                      </p:cBhvr>
                                      <p:tavLst>
                                        <p:tav tm="0">
                                          <p:val>
                                            <p:fltVal val="0"/>
                                          </p:val>
                                        </p:tav>
                                        <p:tav tm="100000">
                                          <p:val>
                                            <p:strVal val="#ppt_h"/>
                                          </p:val>
                                        </p:tav>
                                      </p:tavLst>
                                    </p:anim>
                                    <p:animEffect transition="in" filter="fade">
                                      <p:cBhvr>
                                        <p:cTn id="9"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1"/>
            <a:ext cx="12192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1</a:t>
            </a:r>
            <a:r>
              <a:rPr lang="en-US" sz="2800" b="1" dirty="0" smtClean="0">
                <a:solidFill>
                  <a:srgbClr val="FF0000"/>
                </a:solidFill>
                <a:latin typeface="Times New Roman" pitchFamily="18" charset="0"/>
                <a:cs typeface="Times New Roman" pitchFamily="18" charset="0"/>
              </a:rPr>
              <a:t>6.</a:t>
            </a:r>
            <a:r>
              <a:rPr lang="vi-VN"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mạch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thứ</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nhất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của</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đoạn</a:t>
            </a:r>
            <a:r>
              <a:rPr lang="en-US" sz="2800" dirty="0" smtClean="0">
                <a:solidFill>
                  <a:srgbClr val="FF0000"/>
                </a:solidFill>
                <a:latin typeface="Times New Roman" pitchFamily="18" charset="0"/>
                <a:cs typeface="Times New Roman" pitchFamily="18" charset="0"/>
              </a:rPr>
              <a:t> DNA </a:t>
            </a:r>
            <a:r>
              <a:rPr lang="en-US" sz="2800" dirty="0" err="1" smtClean="0">
                <a:solidFill>
                  <a:srgbClr val="FF0000"/>
                </a:solidFill>
                <a:latin typeface="Times New Roman" pitchFamily="18" charset="0"/>
                <a:cs typeface="Times New Roman" pitchFamily="18" charset="0"/>
              </a:rPr>
              <a:t>có</a:t>
            </a:r>
            <a:r>
              <a:rPr lang="en-US" sz="2800" dirty="0" smtClean="0">
                <a:solidFill>
                  <a:srgbClr val="FF0000"/>
                </a:solidFill>
                <a:latin typeface="Times New Roman" pitchFamily="18" charset="0"/>
                <a:cs typeface="Times New Roman" pitchFamily="18" charset="0"/>
              </a:rPr>
              <a:t> A = 30%, T = 10% </a:t>
            </a:r>
            <a:r>
              <a:rPr lang="en-US" sz="2800" dirty="0" err="1" smtClean="0">
                <a:solidFill>
                  <a:srgbClr val="FF0000"/>
                </a:solidFill>
                <a:latin typeface="Times New Roman" pitchFamily="18" charset="0"/>
                <a:cs typeface="Times New Roman" pitchFamily="18" charset="0"/>
              </a:rPr>
              <a:t>tổng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nucleotide</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trong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mạch</a:t>
            </a:r>
            <a:r>
              <a:rPr lang="en-US" sz="2800" dirty="0" smtClean="0">
                <a:solidFill>
                  <a:srgbClr val="FF0000"/>
                </a:solidFill>
                <a:latin typeface="Times New Roman" pitchFamily="18" charset="0"/>
                <a:cs typeface="Times New Roman" pitchFamily="18" charset="0"/>
              </a:rPr>
              <a:t>.</a:t>
            </a:r>
          </a:p>
          <a:p>
            <a:pPr lvl="0"/>
            <a:r>
              <a:rPr lang="en-US" sz="2800" dirty="0" smtClean="0">
                <a:solidFill>
                  <a:srgbClr val="FF0000"/>
                </a:solidFill>
                <a:latin typeface="Times New Roman" pitchFamily="18" charset="0"/>
                <a:cs typeface="Times New Roman" pitchFamily="18" charset="0"/>
              </a:rPr>
              <a:t>a) </a:t>
            </a:r>
            <a:r>
              <a:rPr lang="en-US" sz="2800" dirty="0" err="1" smtClean="0">
                <a:solidFill>
                  <a:srgbClr val="FF0000"/>
                </a:solidFill>
                <a:latin typeface="Times New Roman" pitchFamily="18" charset="0"/>
                <a:cs typeface="Times New Roman" pitchFamily="18" charset="0"/>
              </a:rPr>
              <a:t>Tính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tỉ</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lệ</a:t>
            </a:r>
            <a:r>
              <a:rPr lang="en-US" sz="2800" dirty="0" smtClean="0">
                <a:solidFill>
                  <a:srgbClr val="FF0000"/>
                </a:solidFill>
                <a:latin typeface="Times New Roman" pitchFamily="18" charset="0"/>
                <a:cs typeface="Times New Roman" pitchFamily="18" charset="0"/>
              </a:rPr>
              <a:t> % </a:t>
            </a:r>
            <a:r>
              <a:rPr lang="en-US" sz="2800" dirty="0" err="1" smtClean="0">
                <a:solidFill>
                  <a:srgbClr val="FF0000"/>
                </a:solidFill>
                <a:latin typeface="Times New Roman" pitchFamily="18" charset="0"/>
                <a:cs typeface="Times New Roman" pitchFamily="18" charset="0"/>
              </a:rPr>
              <a:t>mỗi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loại</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nucleotide</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của</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mạch</a:t>
            </a:r>
            <a:r>
              <a:rPr lang="en-US" sz="2800" dirty="0" smtClean="0">
                <a:solidFill>
                  <a:srgbClr val="FF0000"/>
                </a:solidFill>
                <a:latin typeface="Times New Roman" pitchFamily="18" charset="0"/>
                <a:cs typeface="Times New Roman" pitchFamily="18" charset="0"/>
              </a:rPr>
              <a:t> DNA?</a:t>
            </a:r>
          </a:p>
          <a:p>
            <a:pPr lvl="0" algn="just"/>
            <a:r>
              <a:rPr lang="en-US" sz="2800" dirty="0" smtClean="0">
                <a:solidFill>
                  <a:srgbClr val="FF0000"/>
                </a:solidFill>
                <a:latin typeface="Times New Roman" pitchFamily="18" charset="0"/>
                <a:cs typeface="Times New Roman" pitchFamily="18" charset="0"/>
              </a:rPr>
              <a:t>b) </a:t>
            </a:r>
            <a:r>
              <a:rPr lang="en-US" sz="2800" dirty="0" err="1" smtClean="0">
                <a:solidFill>
                  <a:srgbClr val="FF0000"/>
                </a:solidFill>
                <a:latin typeface="Times New Roman" pitchFamily="18" charset="0"/>
                <a:cs typeface="Times New Roman" pitchFamily="18" charset="0"/>
              </a:rPr>
              <a:t>Tổng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liên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kết</a:t>
            </a:r>
            <a:r>
              <a:rPr lang="en-US" sz="2800" dirty="0" smtClean="0">
                <a:solidFill>
                  <a:srgbClr val="FF0000"/>
                </a:solidFill>
                <a:latin typeface="Times New Roman" pitchFamily="18" charset="0"/>
                <a:cs typeface="Times New Roman" pitchFamily="18" charset="0"/>
              </a:rPr>
              <a:t> hydrogen </a:t>
            </a:r>
            <a:r>
              <a:rPr lang="en-US" sz="2800" dirty="0" err="1" smtClean="0">
                <a:solidFill>
                  <a:srgbClr val="FF0000"/>
                </a:solidFill>
                <a:latin typeface="Times New Roman" pitchFamily="18" charset="0"/>
                <a:cs typeface="Times New Roman" pitchFamily="18" charset="0"/>
              </a:rPr>
              <a:t>của</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đoạn</a:t>
            </a:r>
            <a:r>
              <a:rPr lang="en-US" sz="2800" dirty="0" smtClean="0">
                <a:solidFill>
                  <a:srgbClr val="FF0000"/>
                </a:solidFill>
                <a:latin typeface="Times New Roman" pitchFamily="18" charset="0"/>
                <a:cs typeface="Times New Roman" pitchFamily="18" charset="0"/>
              </a:rPr>
              <a:t> DNA </a:t>
            </a:r>
            <a:r>
              <a:rPr lang="en-US" sz="2800" dirty="0" err="1" smtClean="0">
                <a:solidFill>
                  <a:srgbClr val="FF0000"/>
                </a:solidFill>
                <a:latin typeface="Times New Roman" pitchFamily="18" charset="0"/>
                <a:cs typeface="Times New Roman" pitchFamily="18" charset="0"/>
              </a:rPr>
              <a:t>bằng</a:t>
            </a:r>
            <a:r>
              <a:rPr lang="en-US" sz="2800" dirty="0" smtClean="0">
                <a:solidFill>
                  <a:srgbClr val="FF0000"/>
                </a:solidFill>
                <a:latin typeface="Times New Roman" pitchFamily="18" charset="0"/>
                <a:cs typeface="Times New Roman" pitchFamily="18" charset="0"/>
              </a:rPr>
              <a:t> 3900. </a:t>
            </a:r>
            <a:r>
              <a:rPr lang="en-US" sz="2800" dirty="0" err="1" smtClean="0">
                <a:solidFill>
                  <a:srgbClr val="FF0000"/>
                </a:solidFill>
                <a:latin typeface="Times New Roman" pitchFamily="18" charset="0"/>
                <a:cs typeface="Times New Roman" pitchFamily="18" charset="0"/>
              </a:rPr>
              <a:t>Tính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nucleotide</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mỗi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loại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của</a:t>
            </a:r>
            <a:r>
              <a:rPr lang="en-US" sz="2800" dirty="0" smtClean="0">
                <a:solidFill>
                  <a:srgbClr val="FF0000"/>
                </a:solidFill>
                <a:latin typeface="Times New Roman" pitchFamily="18" charset="0"/>
                <a:cs typeface="Times New Roman" pitchFamily="18" charset="0"/>
              </a:rPr>
              <a:t> DNA?</a:t>
            </a:r>
          </a:p>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17: </a:t>
            </a:r>
            <a:r>
              <a:rPr lang="en-US" sz="2800" dirty="0" err="1" smtClean="0">
                <a:solidFill>
                  <a:srgbClr val="FF0000"/>
                </a:solidFill>
                <a:latin typeface="Times New Roman" pitchFamily="18" charset="0"/>
                <a:cs typeface="Times New Roman" pitchFamily="18" charset="0"/>
              </a:rPr>
              <a:t>Một</a:t>
            </a:r>
            <a:r>
              <a:rPr lang="en-US" sz="2800" dirty="0" smtClean="0">
                <a:solidFill>
                  <a:srgbClr val="FF0000"/>
                </a:solidFill>
                <a:latin typeface="Times New Roman" pitchFamily="18" charset="0"/>
                <a:cs typeface="Times New Roman" pitchFamily="18" charset="0"/>
              </a:rPr>
              <a:t> gene </a:t>
            </a:r>
            <a:r>
              <a:rPr lang="en-US" sz="2800" dirty="0" err="1" smtClean="0">
                <a:solidFill>
                  <a:srgbClr val="FF0000"/>
                </a:solidFill>
                <a:latin typeface="Times New Roman" pitchFamily="18" charset="0"/>
                <a:cs typeface="Times New Roman" pitchFamily="18" charset="0"/>
              </a:rPr>
              <a:t>chứa</a:t>
            </a:r>
            <a:r>
              <a:rPr lang="en-US" sz="2800" dirty="0" smtClean="0">
                <a:solidFill>
                  <a:srgbClr val="FF0000"/>
                </a:solidFill>
                <a:latin typeface="Times New Roman" pitchFamily="18" charset="0"/>
                <a:cs typeface="Times New Roman" pitchFamily="18" charset="0"/>
              </a:rPr>
              <a:t> 20% A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tổng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liên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kết</a:t>
            </a:r>
            <a:r>
              <a:rPr lang="en-US" sz="2800" dirty="0" smtClean="0">
                <a:solidFill>
                  <a:srgbClr val="FF0000"/>
                </a:solidFill>
                <a:latin typeface="Times New Roman" pitchFamily="18" charset="0"/>
                <a:cs typeface="Times New Roman" pitchFamily="18" charset="0"/>
              </a:rPr>
              <a:t> hydrogen </a:t>
            </a:r>
            <a:r>
              <a:rPr lang="en-US" sz="2800" dirty="0" err="1" smtClean="0">
                <a:solidFill>
                  <a:srgbClr val="FF0000"/>
                </a:solidFill>
                <a:latin typeface="Times New Roman" pitchFamily="18" charset="0"/>
                <a:cs typeface="Times New Roman" pitchFamily="18" charset="0"/>
              </a:rPr>
              <a:t>của</a:t>
            </a:r>
            <a:r>
              <a:rPr lang="en-US" sz="2800" dirty="0" smtClean="0">
                <a:solidFill>
                  <a:srgbClr val="FF0000"/>
                </a:solidFill>
                <a:latin typeface="Times New Roman" pitchFamily="18" charset="0"/>
                <a:cs typeface="Times New Roman" pitchFamily="18" charset="0"/>
              </a:rPr>
              <a:t> gene </a:t>
            </a:r>
            <a:r>
              <a:rPr lang="en-US" sz="2800" dirty="0" err="1" smtClean="0">
                <a:solidFill>
                  <a:srgbClr val="FF0000"/>
                </a:solidFill>
                <a:latin typeface="Times New Roman" pitchFamily="18" charset="0"/>
                <a:cs typeface="Times New Roman" pitchFamily="18" charset="0"/>
              </a:rPr>
              <a:t>là</a:t>
            </a:r>
            <a:r>
              <a:rPr lang="en-US" sz="2800" dirty="0" smtClean="0">
                <a:solidFill>
                  <a:srgbClr val="FF0000"/>
                </a:solidFill>
                <a:latin typeface="Times New Roman" pitchFamily="18" charset="0"/>
                <a:cs typeface="Times New Roman" pitchFamily="18" charset="0"/>
              </a:rPr>
              <a:t> 3120. </a:t>
            </a:r>
            <a:r>
              <a:rPr lang="en-US" sz="2800" dirty="0" err="1" smtClean="0">
                <a:solidFill>
                  <a:srgbClr val="FF0000"/>
                </a:solidFill>
                <a:latin typeface="Times New Roman" pitchFamily="18" charset="0"/>
                <a:cs typeface="Times New Roman" pitchFamily="18" charset="0"/>
              </a:rPr>
              <a:t>Hãy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tính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chiều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của</a:t>
            </a:r>
            <a:r>
              <a:rPr lang="en-US" sz="2800" dirty="0" smtClean="0">
                <a:solidFill>
                  <a:srgbClr val="FF0000"/>
                </a:solidFill>
                <a:latin typeface="Times New Roman" pitchFamily="18" charset="0"/>
                <a:cs typeface="Times New Roman" pitchFamily="18" charset="0"/>
              </a:rPr>
              <a:t> gene?</a:t>
            </a:r>
          </a:p>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18:</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Một</a:t>
            </a:r>
            <a:r>
              <a:rPr lang="en-US" sz="2800" dirty="0" smtClean="0">
                <a:solidFill>
                  <a:srgbClr val="FF0000"/>
                </a:solidFill>
                <a:latin typeface="Times New Roman" pitchFamily="18" charset="0"/>
                <a:cs typeface="Times New Roman" pitchFamily="18" charset="0"/>
              </a:rPr>
              <a:t> gene </a:t>
            </a:r>
            <a:r>
              <a:rPr lang="en-US" sz="2800" dirty="0" err="1" smtClean="0">
                <a:solidFill>
                  <a:srgbClr val="FF0000"/>
                </a:solidFill>
                <a:latin typeface="Times New Roman" pitchFamily="18" charset="0"/>
                <a:cs typeface="Times New Roman" pitchFamily="18" charset="0"/>
              </a:rPr>
              <a:t>dài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5440A</a:t>
            </a:r>
            <a:r>
              <a:rPr lang="en-US" sz="2800" baseline="30000" dirty="0" err="1" smtClean="0">
                <a:solidFill>
                  <a:srgbClr val="FF0000"/>
                </a:solidFill>
                <a:latin typeface="Times New Roman" pitchFamily="18" charset="0"/>
                <a:cs typeface="Times New Roman" pitchFamily="18" charset="0"/>
              </a:rPr>
              <a:t>0</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Trong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đó</a:t>
            </a:r>
            <a:r>
              <a:rPr lang="en-US" sz="2800" dirty="0" smtClean="0">
                <a:solidFill>
                  <a:srgbClr val="FF0000"/>
                </a:solidFill>
                <a:latin typeface="Times New Roman" pitchFamily="18" charset="0"/>
                <a:cs typeface="Times New Roman" pitchFamily="18" charset="0"/>
              </a:rPr>
              <a:t>, A </a:t>
            </a:r>
            <a:r>
              <a:rPr lang="en-US" sz="2800" dirty="0" err="1" smtClean="0">
                <a:solidFill>
                  <a:srgbClr val="FF0000"/>
                </a:solidFill>
                <a:latin typeface="Times New Roman" pitchFamily="18" charset="0"/>
                <a:cs typeface="Times New Roman" pitchFamily="18" charset="0"/>
              </a:rPr>
              <a:t>chiếm</a:t>
            </a:r>
            <a:r>
              <a:rPr lang="en-US" sz="2800" dirty="0" smtClean="0">
                <a:solidFill>
                  <a:srgbClr val="FF0000"/>
                </a:solidFill>
                <a:latin typeface="Times New Roman" pitchFamily="18" charset="0"/>
                <a:cs typeface="Times New Roman" pitchFamily="18" charset="0"/>
              </a:rPr>
              <a:t> 15% </a:t>
            </a:r>
            <a:r>
              <a:rPr lang="en-US" sz="2800" dirty="0" err="1" smtClean="0">
                <a:solidFill>
                  <a:srgbClr val="FF0000"/>
                </a:solidFill>
                <a:latin typeface="Times New Roman" pitchFamily="18" charset="0"/>
                <a:cs typeface="Times New Roman" pitchFamily="18" charset="0"/>
              </a:rPr>
              <a:t>tổng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nucleotide</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của</a:t>
            </a:r>
            <a:r>
              <a:rPr lang="en-US" sz="2800" dirty="0" smtClean="0">
                <a:solidFill>
                  <a:srgbClr val="FF0000"/>
                </a:solidFill>
                <a:latin typeface="Times New Roman" pitchFamily="18" charset="0"/>
                <a:cs typeface="Times New Roman" pitchFamily="18" charset="0"/>
              </a:rPr>
              <a:t> gene.</a:t>
            </a:r>
          </a:p>
          <a:p>
            <a:pPr lvl="0"/>
            <a:r>
              <a:rPr lang="en-US" sz="2800" dirty="0" smtClean="0">
                <a:solidFill>
                  <a:srgbClr val="FF0000"/>
                </a:solidFill>
                <a:latin typeface="Times New Roman" pitchFamily="18" charset="0"/>
                <a:cs typeface="Times New Roman" pitchFamily="18" charset="0"/>
              </a:rPr>
              <a:t>a) </a:t>
            </a:r>
            <a:r>
              <a:rPr lang="en-US" sz="2800" dirty="0" err="1" smtClean="0">
                <a:solidFill>
                  <a:srgbClr val="FF0000"/>
                </a:solidFill>
                <a:latin typeface="Times New Roman" pitchFamily="18" charset="0"/>
                <a:cs typeface="Times New Roman" pitchFamily="18" charset="0"/>
              </a:rPr>
              <a:t>Tính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tổng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nucleotide</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trong</a:t>
            </a:r>
            <a:r>
              <a:rPr lang="en-US" sz="2800" dirty="0" smtClean="0">
                <a:solidFill>
                  <a:srgbClr val="FF0000"/>
                </a:solidFill>
                <a:latin typeface="Times New Roman" pitchFamily="18" charset="0"/>
                <a:cs typeface="Times New Roman" pitchFamily="18" charset="0"/>
              </a:rPr>
              <a:t> gene?</a:t>
            </a:r>
          </a:p>
          <a:p>
            <a:pPr lvl="0"/>
            <a:r>
              <a:rPr lang="en-US" sz="2800" dirty="0" smtClean="0">
                <a:solidFill>
                  <a:srgbClr val="FF0000"/>
                </a:solidFill>
                <a:latin typeface="Times New Roman" pitchFamily="18" charset="0"/>
                <a:cs typeface="Times New Roman" pitchFamily="18" charset="0"/>
              </a:rPr>
              <a:t>b) </a:t>
            </a:r>
            <a:r>
              <a:rPr lang="en-US" sz="2800" dirty="0" err="1" smtClean="0">
                <a:solidFill>
                  <a:srgbClr val="FF0000"/>
                </a:solidFill>
                <a:latin typeface="Times New Roman" pitchFamily="18" charset="0"/>
                <a:cs typeface="Times New Roman" pitchFamily="18" charset="0"/>
              </a:rPr>
              <a:t>Tính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lượng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từng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loại</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nucleotide</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trong</a:t>
            </a:r>
            <a:r>
              <a:rPr lang="en-US" sz="2800" dirty="0" smtClean="0">
                <a:solidFill>
                  <a:srgbClr val="FF0000"/>
                </a:solidFill>
                <a:latin typeface="Times New Roman" pitchFamily="18" charset="0"/>
                <a:cs typeface="Times New Roman" pitchFamily="18" charset="0"/>
              </a:rPr>
              <a:t> gene?</a:t>
            </a:r>
          </a:p>
          <a:p>
            <a:pPr lvl="0" algn="just"/>
            <a:r>
              <a:rPr lang="en-US" sz="2800" dirty="0" smtClean="0">
                <a:solidFill>
                  <a:srgbClr val="FF0000"/>
                </a:solidFill>
                <a:latin typeface="Times New Roman" pitchFamily="18" charset="0"/>
                <a:cs typeface="Times New Roman" pitchFamily="18" charset="0"/>
              </a:rPr>
              <a:t>c) </a:t>
            </a:r>
            <a:r>
              <a:rPr lang="en-US" sz="2800" dirty="0" err="1" smtClean="0">
                <a:solidFill>
                  <a:srgbClr val="FF0000"/>
                </a:solidFill>
                <a:latin typeface="Times New Roman" pitchFamily="18" charset="0"/>
                <a:cs typeface="Times New Roman" pitchFamily="18" charset="0"/>
              </a:rPr>
              <a:t>Đoạn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mARN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được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tổng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hợp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từ</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đoạn</a:t>
            </a:r>
            <a:r>
              <a:rPr lang="en-US" sz="2800" dirty="0" smtClean="0">
                <a:solidFill>
                  <a:srgbClr val="FF0000"/>
                </a:solidFill>
                <a:latin typeface="Times New Roman" pitchFamily="18" charset="0"/>
                <a:cs typeface="Times New Roman" pitchFamily="18" charset="0"/>
              </a:rPr>
              <a:t> gene </a:t>
            </a:r>
            <a:r>
              <a:rPr lang="en-US" sz="2800" dirty="0" err="1" smtClean="0">
                <a:solidFill>
                  <a:srgbClr val="FF0000"/>
                </a:solidFill>
                <a:latin typeface="Times New Roman" pitchFamily="18" charset="0"/>
                <a:cs typeface="Times New Roman" pitchFamily="18" charset="0"/>
              </a:rPr>
              <a:t>trên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có</a:t>
            </a:r>
            <a:r>
              <a:rPr lang="en-US" sz="2800" dirty="0" smtClean="0">
                <a:solidFill>
                  <a:srgbClr val="FF0000"/>
                </a:solidFill>
                <a:latin typeface="Times New Roman" pitchFamily="18" charset="0"/>
                <a:cs typeface="Times New Roman" pitchFamily="18" charset="0"/>
              </a:rPr>
              <a:t> U = 17,5%; A = 12,5%, G = 31,25% </a:t>
            </a:r>
            <a:r>
              <a:rPr lang="en-US" sz="2800" dirty="0" err="1" smtClean="0">
                <a:solidFill>
                  <a:srgbClr val="FF0000"/>
                </a:solidFill>
                <a:latin typeface="Times New Roman" pitchFamily="18" charset="0"/>
                <a:cs typeface="Times New Roman" pitchFamily="18" charset="0"/>
              </a:rPr>
              <a:t>tổng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ribo</a:t>
            </a:r>
            <a:r>
              <a:rPr lang="vi-VN" sz="2800" dirty="0" smtClean="0">
                <a:solidFill>
                  <a:srgbClr val="FF0000"/>
                </a:solidFill>
                <a:latin typeface="Times New Roman" pitchFamily="18" charset="0"/>
                <a:cs typeface="Times New Roman" pitchFamily="18" charset="0"/>
              </a:rPr>
              <a:t>nucleotide</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Hãy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tìm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lượng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từng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loại</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nucleotide</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từng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mạch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của</a:t>
            </a:r>
            <a:r>
              <a:rPr lang="en-US" sz="2800" dirty="0" smtClean="0">
                <a:solidFill>
                  <a:srgbClr val="FF0000"/>
                </a:solidFill>
                <a:latin typeface="Times New Roman" pitchFamily="18" charset="0"/>
                <a:cs typeface="Times New Roman" pitchFamily="18" charset="0"/>
              </a:rPr>
              <a:t> gene?</a:t>
            </a: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145"/>
                                        </p:tgtEl>
                                        <p:attrNameLst>
                                          <p:attrName>style.visibility</p:attrName>
                                        </p:attrNameLst>
                                      </p:cBhvr>
                                      <p:to>
                                        <p:strVal val="visible"/>
                                      </p:to>
                                    </p:set>
                                    <p:anim calcmode="lin" valueType="num">
                                      <p:cBhvr>
                                        <p:cTn id="7" dur="500" fill="hold"/>
                                        <p:tgtEl>
                                          <p:spTgt spid="6145"/>
                                        </p:tgtEl>
                                        <p:attrNameLst>
                                          <p:attrName>ppt_w</p:attrName>
                                        </p:attrNameLst>
                                      </p:cBhvr>
                                      <p:tavLst>
                                        <p:tav tm="0">
                                          <p:val>
                                            <p:fltVal val="0"/>
                                          </p:val>
                                        </p:tav>
                                        <p:tav tm="100000">
                                          <p:val>
                                            <p:strVal val="#ppt_w"/>
                                          </p:val>
                                        </p:tav>
                                      </p:tavLst>
                                    </p:anim>
                                    <p:anim calcmode="lin" valueType="num">
                                      <p:cBhvr>
                                        <p:cTn id="8" dur="500" fill="hold"/>
                                        <p:tgtEl>
                                          <p:spTgt spid="6145"/>
                                        </p:tgtEl>
                                        <p:attrNameLst>
                                          <p:attrName>ppt_h</p:attrName>
                                        </p:attrNameLst>
                                      </p:cBhvr>
                                      <p:tavLst>
                                        <p:tav tm="0">
                                          <p:val>
                                            <p:fltVal val="0"/>
                                          </p:val>
                                        </p:tav>
                                        <p:tav tm="100000">
                                          <p:val>
                                            <p:strVal val="#ppt_h"/>
                                          </p:val>
                                        </p:tav>
                                      </p:tavLst>
                                    </p:anim>
                                    <p:animEffect transition="in" filter="fade">
                                      <p:cBhvr>
                                        <p:cTn id="9"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 y="2752014"/>
            <a:ext cx="12192001" cy="1158744"/>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33: GENE </a:t>
            </a:r>
            <a:r>
              <a:rPr lang="en-US" sz="2800" b="1" dirty="0" err="1" smtClean="0">
                <a:solidFill>
                  <a:srgbClr val="FF00FF"/>
                </a:solidFill>
                <a:latin typeface="Times New Roman" pitchFamily="18" charset="0"/>
                <a:cs typeface="Times New Roman" pitchFamily="18" charset="0"/>
              </a:rPr>
              <a:t>LÀ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TRUNG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TÂM</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DI </a:t>
            </a:r>
            <a:r>
              <a:rPr lang="en-US" sz="2800" b="1" dirty="0" err="1" smtClean="0">
                <a:solidFill>
                  <a:srgbClr val="FF00FF"/>
                </a:solidFill>
                <a:latin typeface="Times New Roman" pitchFamily="18" charset="0"/>
                <a:cs typeface="Times New Roman" pitchFamily="18" charset="0"/>
              </a:rPr>
              <a:t>TRUYỀN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HỌC</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DI </a:t>
            </a:r>
            <a:r>
              <a:rPr lang="en-US" sz="2800" b="1" dirty="0" err="1" smtClean="0">
                <a:solidFill>
                  <a:srgbClr val="0000FF"/>
                </a:solidFill>
                <a:latin typeface="Times New Roman" pitchFamily="18" charset="0"/>
                <a:cs typeface="Times New Roman" pitchFamily="18" charset="0"/>
              </a:rPr>
              <a:t>TRUYỀN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BIẾN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DỊ</a:t>
            </a:r>
            <a:endParaRPr lang="en-US" sz="2800" b="1" dirty="0" smtClean="0">
              <a:solidFill>
                <a:srgbClr val="0000FF"/>
              </a:solidFill>
              <a:latin typeface="Times New Roman" pitchFamily="18" charset="0"/>
              <a:cs typeface="Times New Roman" pitchFamily="18" charset="0"/>
            </a:endParaRPr>
          </a:p>
        </p:txBody>
      </p:sp>
      <p:sp>
        <p:nvSpPr>
          <p:cNvPr id="7" name="TextBox 6"/>
          <p:cNvSpPr txBox="1"/>
          <p:nvPr/>
        </p:nvSpPr>
        <p:spPr>
          <a:xfrm>
            <a:off x="0" y="856341"/>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 Di </a:t>
            </a:r>
            <a:r>
              <a:rPr lang="en-US" sz="2800" b="1" dirty="0" err="1" smtClean="0">
                <a:solidFill>
                  <a:srgbClr val="0000FF"/>
                </a:solidFill>
                <a:latin typeface="Times New Roman" pitchFamily="18" charset="0"/>
                <a:cs typeface="Times New Roman" pitchFamily="18" charset="0"/>
              </a:rPr>
              <a:t>truyền</a:t>
            </a:r>
            <a:r>
              <a:rPr lang="en-US" sz="2800" b="1"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truyền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điểm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qua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hệ</a:t>
            </a:r>
            <a:r>
              <a:rPr lang="en-US" sz="2800" dirty="0" smtClean="0">
                <a:solidFill>
                  <a:srgbClr val="0000FF"/>
                </a:solidFill>
                <a:latin typeface="Times New Roman" pitchFamily="18" charset="0"/>
                <a:cs typeface="Times New Roman" pitchFamily="18" charset="0"/>
              </a:rPr>
              <a:t>.</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1" y="1291771"/>
            <a:ext cx="1219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err="1" smtClean="0">
                <a:ln>
                  <a:noFill/>
                </a:ln>
                <a:solidFill>
                  <a:srgbClr val="0000FF"/>
                </a:solidFill>
                <a:effectLst/>
                <a:latin typeface="Times New Roman" pitchFamily="18" charset="0"/>
                <a:ea typeface="Times New Roman" pitchFamily="18" charset="0"/>
                <a:cs typeface="Times New Roman" pitchFamily="18" charset="0"/>
              </a:rPr>
              <a:t>Biến</a:t>
            </a:r>
            <a:r>
              <a:rPr kumimoji="0" lang="en-US" sz="2800" b="1"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1"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dị</a:t>
            </a:r>
            <a:r>
              <a:rPr kumimoji="0" lang="en-US" sz="2800" b="1"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là</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hiện</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tượng</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cá</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thể</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được</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sinh</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ra</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trong</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cùng</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một</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thế</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hệ</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có</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những</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đặc</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điểm</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khác</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nhau</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và</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khác</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với</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các</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cá</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thể</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ở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thế</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hệ</a:t>
            </a:r>
            <a:r>
              <a:rPr kumimoji="0" lang="en-US" sz="28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800" b="0" i="0" u="none" strike="noStrike" cap="none" normalizeH="0" dirty="0" err="1" smtClean="0">
                <a:ln>
                  <a:noFill/>
                </a:ln>
                <a:solidFill>
                  <a:srgbClr val="0000FF"/>
                </a:solidFill>
                <a:effectLst/>
                <a:latin typeface="Times New Roman" pitchFamily="18" charset="0"/>
                <a:ea typeface="Times New Roman" pitchFamily="18" charset="0"/>
                <a:cs typeface="Times New Roman" pitchFamily="18" charset="0"/>
              </a:rPr>
              <a:t>trước</a:t>
            </a:r>
            <a:r>
              <a:rPr kumimoji="0" lang="en-US" sz="2800" b="0"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9" name="Rectangle 8"/>
          <p:cNvSpPr/>
          <p:nvPr/>
        </p:nvSpPr>
        <p:spPr>
          <a:xfrm>
            <a:off x="0" y="2141248"/>
            <a:ext cx="12192000" cy="523220"/>
          </a:xfrm>
          <a:prstGeom prst="rect">
            <a:avLst/>
          </a:prstGeom>
        </p:spPr>
        <p:txBody>
          <a:bodyPr wrap="square">
            <a:spAutoFit/>
          </a:bodyPr>
          <a:lstStyle/>
          <a:p>
            <a:pPr lvl="0"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b="1" dirty="0" smtClean="0">
                <a:solidFill>
                  <a:srgbClr val="0000FF"/>
                </a:solidFill>
                <a:latin typeface="Times New Roman" pitchFamily="18" charset="0"/>
                <a:ea typeface="Times New Roman" pitchFamily="18" charset="0"/>
                <a:cs typeface="Times New Roman" pitchFamily="18" charset="0"/>
              </a:rPr>
              <a:t>Di </a:t>
            </a:r>
            <a:r>
              <a:rPr lang="en-US" sz="2800" b="1" dirty="0" err="1" smtClean="0">
                <a:solidFill>
                  <a:srgbClr val="0000FF"/>
                </a:solidFill>
                <a:latin typeface="Times New Roman" pitchFamily="18" charset="0"/>
                <a:ea typeface="Times New Roman" pitchFamily="18" charset="0"/>
                <a:cs typeface="Times New Roman" pitchFamily="18" charset="0"/>
              </a:rPr>
              <a:t>truyền</a:t>
            </a:r>
            <a:r>
              <a:rPr lang="en-US" sz="2800" b="1" dirty="0" smtClean="0">
                <a:solidFill>
                  <a:srgbClr val="0000FF"/>
                </a:solidFill>
                <a:latin typeface="Times New Roman" pitchFamily="18" charset="0"/>
                <a:ea typeface="Times New Roman" pitchFamily="18" charset="0"/>
                <a:cs typeface="Times New Roman" pitchFamily="18" charset="0"/>
              </a:rPr>
              <a:t> </a:t>
            </a:r>
            <a:r>
              <a:rPr lang="en-US" sz="2800" b="1" dirty="0" err="1" smtClean="0">
                <a:solidFill>
                  <a:srgbClr val="0000FF"/>
                </a:solidFill>
                <a:latin typeface="Times New Roman" pitchFamily="18" charset="0"/>
                <a:ea typeface="Times New Roman" pitchFamily="18" charset="0"/>
                <a:cs typeface="Times New Roman" pitchFamily="18" charset="0"/>
              </a:rPr>
              <a:t>học</a:t>
            </a:r>
            <a:r>
              <a:rPr lang="en-US" sz="2800" b="1"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ngành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khoa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học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nghiên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cứu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tính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biến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dị</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của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sinh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vật</a:t>
            </a:r>
            <a:r>
              <a:rPr lang="en-US" sz="2800" dirty="0" smtClean="0">
                <a:solidFill>
                  <a:srgbClr val="0000FF"/>
                </a:solidFill>
                <a:latin typeface="Times New Roman" pitchFamily="18" charset="0"/>
                <a:ea typeface="Times New Roman" pitchFamily="18" charset="0"/>
                <a:cs typeface="Times New Roman" pitchFamily="18" charset="0"/>
              </a:rPr>
              <a:t>.</a:t>
            </a:r>
            <a:endParaRPr lang="en-US" sz="2800" dirty="0" smtClean="0">
              <a:solidFill>
                <a:srgbClr val="0000FF"/>
              </a:solidFill>
              <a:latin typeface="Times New Roman" pitchFamily="18" charset="0"/>
              <a:cs typeface="Times New Roman" pitchFamily="18" charset="0"/>
            </a:endParaRPr>
          </a:p>
        </p:txBody>
      </p:sp>
      <p:sp>
        <p:nvSpPr>
          <p:cNvPr id="11" name="Rectangle 10"/>
          <p:cNvSpPr/>
          <p:nvPr/>
        </p:nvSpPr>
        <p:spPr>
          <a:xfrm>
            <a:off x="0" y="2569420"/>
            <a:ext cx="12192000" cy="523220"/>
          </a:xfrm>
          <a:prstGeom prst="rect">
            <a:avLst/>
          </a:prstGeom>
        </p:spPr>
        <p:txBody>
          <a:bodyPr wrap="square">
            <a:spAutoFit/>
          </a:bodyPr>
          <a:lstStyle/>
          <a:p>
            <a:pPr lvl="0"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Sự</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biến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dị</a:t>
            </a:r>
            <a:r>
              <a:rPr lang="en-US" sz="2800" dirty="0" smtClean="0">
                <a:solidFill>
                  <a:srgbClr val="0000FF"/>
                </a:solidFill>
                <a:latin typeface="Times New Roman" pitchFamily="18" charset="0"/>
                <a:ea typeface="Times New Roman" pitchFamily="18" charset="0"/>
                <a:cs typeface="Times New Roman" pitchFamily="18" charset="0"/>
              </a:rPr>
              <a:t> ở </a:t>
            </a:r>
            <a:r>
              <a:rPr lang="en-US" sz="2800" dirty="0" err="1" smtClean="0">
                <a:solidFill>
                  <a:srgbClr val="0000FF"/>
                </a:solidFill>
                <a:latin typeface="Times New Roman" pitchFamily="18" charset="0"/>
                <a:ea typeface="Times New Roman" pitchFamily="18" charset="0"/>
                <a:cs typeface="Times New Roman" pitchFamily="18" charset="0"/>
              </a:rPr>
              <a:t>sinh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vật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quy</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định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bởi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vật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chất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a:t>
            </a:r>
            <a:endParaRPr lang="en-US" sz="2800" dirty="0" smtClean="0">
              <a:solidFill>
                <a:srgbClr val="0000FF"/>
              </a:solidFill>
              <a:latin typeface="Times New Roman" pitchFamily="18" charset="0"/>
              <a:cs typeface="Times New Roman" pitchFamily="18" charset="0"/>
            </a:endParaRPr>
          </a:p>
        </p:txBody>
      </p:sp>
      <p:sp>
        <p:nvSpPr>
          <p:cNvPr id="12" name="Rectangle 11"/>
          <p:cNvSpPr/>
          <p:nvPr/>
        </p:nvSpPr>
        <p:spPr>
          <a:xfrm>
            <a:off x="0" y="2983078"/>
            <a:ext cx="12192000" cy="523220"/>
          </a:xfrm>
          <a:prstGeom prst="rect">
            <a:avLst/>
          </a:prstGeom>
        </p:spPr>
        <p:txBody>
          <a:bodyPr wrap="square">
            <a:spAutoFit/>
          </a:bodyPr>
          <a:lstStyle/>
          <a:p>
            <a:pPr lvl="0"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Vật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chất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 ở </a:t>
            </a:r>
            <a:r>
              <a:rPr lang="en-US" sz="2800" dirty="0" err="1" smtClean="0">
                <a:solidFill>
                  <a:srgbClr val="0000FF"/>
                </a:solidFill>
                <a:latin typeface="Times New Roman" pitchFamily="18" charset="0"/>
                <a:ea typeface="Times New Roman" pitchFamily="18" charset="0"/>
                <a:cs typeface="Times New Roman" pitchFamily="18" charset="0"/>
              </a:rPr>
              <a:t>nhân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sơ</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thực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là</a:t>
            </a:r>
            <a:r>
              <a:rPr lang="en-US" sz="2800" dirty="0" smtClean="0">
                <a:solidFill>
                  <a:srgbClr val="0000FF"/>
                </a:solidFill>
                <a:latin typeface="Times New Roman" pitchFamily="18" charset="0"/>
                <a:ea typeface="Times New Roman" pitchFamily="18" charset="0"/>
                <a:cs typeface="Times New Roman" pitchFamily="18" charset="0"/>
              </a:rPr>
              <a:t> DNA (deoxyribonucleic acid).</a:t>
            </a:r>
            <a:endParaRPr lang="en-US" sz="2800" dirty="0" smtClean="0">
              <a:solidFill>
                <a:srgbClr val="0000FF"/>
              </a:solidFill>
              <a:latin typeface="Times New Roman" pitchFamily="18" charset="0"/>
              <a:cs typeface="Times New Roman" pitchFamily="18" charset="0"/>
            </a:endParaRPr>
          </a:p>
        </p:txBody>
      </p:sp>
      <p:sp>
        <p:nvSpPr>
          <p:cNvPr id="13" name="Rectangle 12"/>
          <p:cNvSpPr/>
          <p:nvPr/>
        </p:nvSpPr>
        <p:spPr>
          <a:xfrm>
            <a:off x="0" y="3396735"/>
            <a:ext cx="12192000" cy="523220"/>
          </a:xfrm>
          <a:prstGeom prst="rect">
            <a:avLst/>
          </a:prstGeom>
        </p:spPr>
        <p:txBody>
          <a:bodyPr wrap="square">
            <a:spAutoFit/>
          </a:bodyPr>
          <a:lstStyle/>
          <a:p>
            <a:pPr lvl="0"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Vật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chất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 ở </a:t>
            </a:r>
            <a:r>
              <a:rPr lang="en-US" sz="2800" dirty="0" err="1" smtClean="0">
                <a:solidFill>
                  <a:srgbClr val="0000FF"/>
                </a:solidFill>
                <a:latin typeface="Times New Roman" pitchFamily="18" charset="0"/>
                <a:ea typeface="Times New Roman" pitchFamily="18" charset="0"/>
                <a:cs typeface="Times New Roman" pitchFamily="18" charset="0"/>
              </a:rPr>
              <a:t>một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số</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loại</a:t>
            </a:r>
            <a:r>
              <a:rPr lang="en-US" sz="2800" dirty="0" smtClean="0">
                <a:solidFill>
                  <a:srgbClr val="0000FF"/>
                </a:solidFill>
                <a:latin typeface="Times New Roman" pitchFamily="18" charset="0"/>
                <a:ea typeface="Times New Roman" pitchFamily="18" charset="0"/>
                <a:cs typeface="Times New Roman" pitchFamily="18" charset="0"/>
              </a:rPr>
              <a:t> virus </a:t>
            </a:r>
            <a:r>
              <a:rPr lang="en-US" sz="2800" dirty="0" err="1" smtClean="0">
                <a:solidFill>
                  <a:srgbClr val="0000FF"/>
                </a:solidFill>
                <a:latin typeface="Times New Roman" pitchFamily="18" charset="0"/>
                <a:ea typeface="Times New Roman" pitchFamily="18" charset="0"/>
                <a:cs typeface="Times New Roman" pitchFamily="18" charset="0"/>
              </a:rPr>
              <a:t>là</a:t>
            </a:r>
            <a:r>
              <a:rPr lang="en-US" sz="2800" dirty="0" smtClean="0">
                <a:solidFill>
                  <a:srgbClr val="0000FF"/>
                </a:solidFill>
                <a:latin typeface="Times New Roman" pitchFamily="18" charset="0"/>
                <a:ea typeface="Times New Roman" pitchFamily="18" charset="0"/>
                <a:cs typeface="Times New Roman" pitchFamily="18" charset="0"/>
              </a:rPr>
              <a:t> RNA (ribonucleic acid).</a:t>
            </a:r>
            <a:endParaRPr lang="en-US" sz="2800" dirty="0" smtClean="0">
              <a:solidFill>
                <a:srgbClr val="0000FF"/>
              </a:solidFill>
              <a:latin typeface="Times New Roman" pitchFamily="18" charset="0"/>
              <a:cs typeface="Times New Roman" pitchFamily="18" charset="0"/>
            </a:endParaRPr>
          </a:p>
        </p:txBody>
      </p:sp>
      <p:sp>
        <p:nvSpPr>
          <p:cNvPr id="14" name="TextBox 13"/>
          <p:cNvSpPr txBox="1"/>
          <p:nvPr/>
        </p:nvSpPr>
        <p:spPr>
          <a:xfrm>
            <a:off x="0" y="38245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NUCLEIC ACID</a:t>
            </a:r>
          </a:p>
        </p:txBody>
      </p:sp>
      <p:sp>
        <p:nvSpPr>
          <p:cNvPr id="16" name="Rectangle 15"/>
          <p:cNvSpPr/>
          <p:nvPr/>
        </p:nvSpPr>
        <p:spPr>
          <a:xfrm>
            <a:off x="0" y="4231307"/>
            <a:ext cx="12192000" cy="1384995"/>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Nucleic acid </a:t>
            </a:r>
            <a:r>
              <a:rPr lang="en-US" sz="2800" dirty="0" err="1" smtClean="0">
                <a:solidFill>
                  <a:srgbClr val="0000FF"/>
                </a:solidFill>
                <a:latin typeface="Times New Roman" pitchFamily="18" charset="0"/>
                <a:ea typeface="Times New Roman" pitchFamily="18" charset="0"/>
                <a:cs typeface="Times New Roman" pitchFamily="18" charset="0"/>
              </a:rPr>
              <a:t>là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hợp</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chất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cấu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tạo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từ</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đơn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nucleotit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nucleotit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liên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kết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với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nhau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bằng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liên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kết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phosphodiester</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tạo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chuỗi</a:t>
            </a:r>
            <a:r>
              <a:rPr lang="en-US" sz="2800" dirty="0" smtClean="0">
                <a:solidFill>
                  <a:srgbClr val="0000FF"/>
                </a:solidFill>
                <a:latin typeface="Times New Roman" pitchFamily="18" charset="0"/>
                <a:ea typeface="Times New Roman" pitchFamily="18" charset="0"/>
                <a:cs typeface="Times New Roman" pitchFamily="18" charset="0"/>
              </a:rPr>
              <a:t> polynucleotide.  </a:t>
            </a:r>
            <a:endParaRPr lang="en-US" sz="2800"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upRigh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upRight)">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051"/>
                                        </p:tgtEl>
                                        <p:attrNameLst>
                                          <p:attrName>style.visibility</p:attrName>
                                        </p:attrNameLst>
                                      </p:cBhvr>
                                      <p:to>
                                        <p:strVal val="visible"/>
                                      </p:to>
                                    </p:set>
                                    <p:animEffect transition="in" filter="wheel(4)">
                                      <p:cBhvr>
                                        <p:cTn id="17" dur="1000"/>
                                        <p:tgtEl>
                                          <p:spTgt spid="2051"/>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ppt_w</p:attrName>
                                        </p:attrNameLst>
                                      </p:cBhvr>
                                      <p:tavLst>
                                        <p:tav tm="0">
                                          <p:val>
                                            <p:fltVal val="0"/>
                                          </p:val>
                                        </p:tav>
                                        <p:tav tm="100000">
                                          <p:val>
                                            <p:strVal val="#ppt_w"/>
                                          </p:val>
                                        </p:tav>
                                      </p:tavLst>
                                    </p:anim>
                                    <p:anim calcmode="lin" valueType="num">
                                      <p:cBhvr>
                                        <p:cTn id="23" dur="1000" fill="hold"/>
                                        <p:tgtEl>
                                          <p:spTgt spid="9"/>
                                        </p:tgtEl>
                                        <p:attrNameLst>
                                          <p:attrName>ppt_h</p:attrName>
                                        </p:attrNameLst>
                                      </p:cBhvr>
                                      <p:tavLst>
                                        <p:tav tm="0">
                                          <p:val>
                                            <p:fltVal val="0"/>
                                          </p:val>
                                        </p:tav>
                                        <p:tav tm="100000">
                                          <p:val>
                                            <p:strVal val="#ppt_h"/>
                                          </p:val>
                                        </p:tav>
                                      </p:tavLst>
                                    </p:anim>
                                    <p:anim calcmode="lin" valueType="num">
                                      <p:cBhvr>
                                        <p:cTn id="24" dur="1000" fill="hold"/>
                                        <p:tgtEl>
                                          <p:spTgt spid="9"/>
                                        </p:tgtEl>
                                        <p:attrNameLst>
                                          <p:attrName>style.rotation</p:attrName>
                                        </p:attrNameLst>
                                      </p:cBhvr>
                                      <p:tavLst>
                                        <p:tav tm="0">
                                          <p:val>
                                            <p:fltVal val="360"/>
                                          </p:val>
                                        </p:tav>
                                        <p:tav tm="100000">
                                          <p:val>
                                            <p:fltVal val="0"/>
                                          </p:val>
                                        </p:tav>
                                      </p:tavLst>
                                    </p:anim>
                                    <p:animEffect transition="in" filter="fade">
                                      <p:cBhvr>
                                        <p:cTn id="25" dur="10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49" presetClass="entr" presetSubtype="0" decel="10000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1000" fill="hold"/>
                                        <p:tgtEl>
                                          <p:spTgt spid="11"/>
                                        </p:tgtEl>
                                        <p:attrNameLst>
                                          <p:attrName>ppt_w</p:attrName>
                                        </p:attrNameLst>
                                      </p:cBhvr>
                                      <p:tavLst>
                                        <p:tav tm="0">
                                          <p:val>
                                            <p:fltVal val="0"/>
                                          </p:val>
                                        </p:tav>
                                        <p:tav tm="100000">
                                          <p:val>
                                            <p:strVal val="#ppt_w"/>
                                          </p:val>
                                        </p:tav>
                                      </p:tavLst>
                                    </p:anim>
                                    <p:anim calcmode="lin" valueType="num">
                                      <p:cBhvr>
                                        <p:cTn id="31" dur="1000" fill="hold"/>
                                        <p:tgtEl>
                                          <p:spTgt spid="11"/>
                                        </p:tgtEl>
                                        <p:attrNameLst>
                                          <p:attrName>ppt_h</p:attrName>
                                        </p:attrNameLst>
                                      </p:cBhvr>
                                      <p:tavLst>
                                        <p:tav tm="0">
                                          <p:val>
                                            <p:fltVal val="0"/>
                                          </p:val>
                                        </p:tav>
                                        <p:tav tm="100000">
                                          <p:val>
                                            <p:strVal val="#ppt_h"/>
                                          </p:val>
                                        </p:tav>
                                      </p:tavLst>
                                    </p:anim>
                                    <p:anim calcmode="lin" valueType="num">
                                      <p:cBhvr>
                                        <p:cTn id="32" dur="1000" fill="hold"/>
                                        <p:tgtEl>
                                          <p:spTgt spid="11"/>
                                        </p:tgtEl>
                                        <p:attrNameLst>
                                          <p:attrName>style.rotation</p:attrName>
                                        </p:attrNameLst>
                                      </p:cBhvr>
                                      <p:tavLst>
                                        <p:tav tm="0">
                                          <p:val>
                                            <p:fltVal val="360"/>
                                          </p:val>
                                        </p:tav>
                                        <p:tav tm="100000">
                                          <p:val>
                                            <p:fltVal val="0"/>
                                          </p:val>
                                        </p:tav>
                                      </p:tavLst>
                                    </p:anim>
                                    <p:animEffect transition="in" filter="fade">
                                      <p:cBhvr>
                                        <p:cTn id="33" dur="10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p:cTn id="38" dur="1000" fill="hold"/>
                                        <p:tgtEl>
                                          <p:spTgt spid="12"/>
                                        </p:tgtEl>
                                        <p:attrNameLst>
                                          <p:attrName>ppt_w</p:attrName>
                                        </p:attrNameLst>
                                      </p:cBhvr>
                                      <p:tavLst>
                                        <p:tav tm="0">
                                          <p:val>
                                            <p:fltVal val="0"/>
                                          </p:val>
                                        </p:tav>
                                        <p:tav tm="100000">
                                          <p:val>
                                            <p:strVal val="#ppt_w"/>
                                          </p:val>
                                        </p:tav>
                                      </p:tavLst>
                                    </p:anim>
                                    <p:anim calcmode="lin" valueType="num">
                                      <p:cBhvr>
                                        <p:cTn id="39" dur="1000" fill="hold"/>
                                        <p:tgtEl>
                                          <p:spTgt spid="12"/>
                                        </p:tgtEl>
                                        <p:attrNameLst>
                                          <p:attrName>ppt_h</p:attrName>
                                        </p:attrNameLst>
                                      </p:cBhvr>
                                      <p:tavLst>
                                        <p:tav tm="0">
                                          <p:val>
                                            <p:fltVal val="0"/>
                                          </p:val>
                                        </p:tav>
                                        <p:tav tm="100000">
                                          <p:val>
                                            <p:strVal val="#ppt_h"/>
                                          </p:val>
                                        </p:tav>
                                      </p:tavLst>
                                    </p:anim>
                                    <p:anim calcmode="lin" valueType="num">
                                      <p:cBhvr>
                                        <p:cTn id="40" dur="1000" fill="hold"/>
                                        <p:tgtEl>
                                          <p:spTgt spid="12"/>
                                        </p:tgtEl>
                                        <p:attrNameLst>
                                          <p:attrName>style.rotation</p:attrName>
                                        </p:attrNameLst>
                                      </p:cBhvr>
                                      <p:tavLst>
                                        <p:tav tm="0">
                                          <p:val>
                                            <p:fltVal val="360"/>
                                          </p:val>
                                        </p:tav>
                                        <p:tav tm="100000">
                                          <p:val>
                                            <p:fltVal val="0"/>
                                          </p:val>
                                        </p:tav>
                                      </p:tavLst>
                                    </p:anim>
                                    <p:animEffect transition="in" filter="fade">
                                      <p:cBhvr>
                                        <p:cTn id="41" dur="10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49" presetClass="entr" presetSubtype="0" decel="10000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1000" fill="hold"/>
                                        <p:tgtEl>
                                          <p:spTgt spid="13"/>
                                        </p:tgtEl>
                                        <p:attrNameLst>
                                          <p:attrName>ppt_w</p:attrName>
                                        </p:attrNameLst>
                                      </p:cBhvr>
                                      <p:tavLst>
                                        <p:tav tm="0">
                                          <p:val>
                                            <p:fltVal val="0"/>
                                          </p:val>
                                        </p:tav>
                                        <p:tav tm="100000">
                                          <p:val>
                                            <p:strVal val="#ppt_w"/>
                                          </p:val>
                                        </p:tav>
                                      </p:tavLst>
                                    </p:anim>
                                    <p:anim calcmode="lin" valueType="num">
                                      <p:cBhvr>
                                        <p:cTn id="47" dur="1000" fill="hold"/>
                                        <p:tgtEl>
                                          <p:spTgt spid="13"/>
                                        </p:tgtEl>
                                        <p:attrNameLst>
                                          <p:attrName>ppt_h</p:attrName>
                                        </p:attrNameLst>
                                      </p:cBhvr>
                                      <p:tavLst>
                                        <p:tav tm="0">
                                          <p:val>
                                            <p:fltVal val="0"/>
                                          </p:val>
                                        </p:tav>
                                        <p:tav tm="100000">
                                          <p:val>
                                            <p:strVal val="#ppt_h"/>
                                          </p:val>
                                        </p:tav>
                                      </p:tavLst>
                                    </p:anim>
                                    <p:anim calcmode="lin" valueType="num">
                                      <p:cBhvr>
                                        <p:cTn id="48" dur="1000" fill="hold"/>
                                        <p:tgtEl>
                                          <p:spTgt spid="13"/>
                                        </p:tgtEl>
                                        <p:attrNameLst>
                                          <p:attrName>style.rotation</p:attrName>
                                        </p:attrNameLst>
                                      </p:cBhvr>
                                      <p:tavLst>
                                        <p:tav tm="0">
                                          <p:val>
                                            <p:fltVal val="360"/>
                                          </p:val>
                                        </p:tav>
                                        <p:tav tm="100000">
                                          <p:val>
                                            <p:fltVal val="0"/>
                                          </p:val>
                                        </p:tav>
                                      </p:tavLst>
                                    </p:anim>
                                    <p:animEffect transition="in" filter="fade">
                                      <p:cBhvr>
                                        <p:cTn id="49" dur="10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3"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strips(upRight)">
                                      <p:cBhvr>
                                        <p:cTn id="54" dur="10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49" presetClass="entr" presetSubtype="0" decel="10000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1000" fill="hold"/>
                                        <p:tgtEl>
                                          <p:spTgt spid="16"/>
                                        </p:tgtEl>
                                        <p:attrNameLst>
                                          <p:attrName>ppt_w</p:attrName>
                                        </p:attrNameLst>
                                      </p:cBhvr>
                                      <p:tavLst>
                                        <p:tav tm="0">
                                          <p:val>
                                            <p:fltVal val="0"/>
                                          </p:val>
                                        </p:tav>
                                        <p:tav tm="100000">
                                          <p:val>
                                            <p:strVal val="#ppt_w"/>
                                          </p:val>
                                        </p:tav>
                                      </p:tavLst>
                                    </p:anim>
                                    <p:anim calcmode="lin" valueType="num">
                                      <p:cBhvr>
                                        <p:cTn id="60" dur="1000" fill="hold"/>
                                        <p:tgtEl>
                                          <p:spTgt spid="16"/>
                                        </p:tgtEl>
                                        <p:attrNameLst>
                                          <p:attrName>ppt_h</p:attrName>
                                        </p:attrNameLst>
                                      </p:cBhvr>
                                      <p:tavLst>
                                        <p:tav tm="0">
                                          <p:val>
                                            <p:fltVal val="0"/>
                                          </p:val>
                                        </p:tav>
                                        <p:tav tm="100000">
                                          <p:val>
                                            <p:strVal val="#ppt_h"/>
                                          </p:val>
                                        </p:tav>
                                      </p:tavLst>
                                    </p:anim>
                                    <p:anim calcmode="lin" valueType="num">
                                      <p:cBhvr>
                                        <p:cTn id="61" dur="1000" fill="hold"/>
                                        <p:tgtEl>
                                          <p:spTgt spid="16"/>
                                        </p:tgtEl>
                                        <p:attrNameLst>
                                          <p:attrName>style.rotation</p:attrName>
                                        </p:attrNameLst>
                                      </p:cBhvr>
                                      <p:tavLst>
                                        <p:tav tm="0">
                                          <p:val>
                                            <p:fltVal val="360"/>
                                          </p:val>
                                        </p:tav>
                                        <p:tav tm="100000">
                                          <p:val>
                                            <p:fltVal val="0"/>
                                          </p:val>
                                        </p:tav>
                                      </p:tavLst>
                                    </p:anim>
                                    <p:animEffect transition="in" filter="fade">
                                      <p:cBhvr>
                                        <p:cTn id="62"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051" grpId="0"/>
      <p:bldP spid="9" grpId="0"/>
      <p:bldP spid="11" grpId="0"/>
      <p:bldP spid="12" grpId="0"/>
      <p:bldP spid="13" grpId="0"/>
      <p:bldP spid="14"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193179"/>
            <a:ext cx="12192000" cy="1815882"/>
          </a:xfrm>
          <a:prstGeom prst="rect">
            <a:avLst/>
          </a:prstGeom>
        </p:spPr>
        <p:txBody>
          <a:bodyPr wrap="square">
            <a:spAutoFit/>
          </a:bodyPr>
          <a:lstStyle/>
          <a:p>
            <a:pPr algn="just"/>
            <a:r>
              <a:rPr lang="vi-VN" sz="2800" dirty="0" smtClean="0">
                <a:latin typeface="+mj-lt"/>
              </a:rPr>
              <a:t>Một nucleotide gồm 3 thành phần: </a:t>
            </a:r>
            <a:endParaRPr lang="en-US" sz="2800" dirty="0" smtClean="0">
              <a:latin typeface="+mj-lt"/>
            </a:endParaRPr>
          </a:p>
          <a:p>
            <a:pPr algn="just"/>
            <a:r>
              <a:rPr lang="en-US" sz="2800" dirty="0" smtClean="0">
                <a:solidFill>
                  <a:srgbClr val="FF0000"/>
                </a:solidFill>
                <a:latin typeface="+mj-lt"/>
              </a:rPr>
              <a:t>+ </a:t>
            </a:r>
            <a:r>
              <a:rPr lang="en-US" sz="2800" dirty="0" smtClean="0">
                <a:solidFill>
                  <a:srgbClr val="FF0000"/>
                </a:solidFill>
                <a:latin typeface="Times New Roman" pitchFamily="18" charset="0"/>
                <a:cs typeface="Times New Roman" pitchFamily="18" charset="0"/>
              </a:rPr>
              <a:t>N</a:t>
            </a:r>
            <a:r>
              <a:rPr lang="vi-VN" sz="2800" dirty="0" smtClean="0">
                <a:solidFill>
                  <a:srgbClr val="FF0000"/>
                </a:solidFill>
                <a:latin typeface="+mj-lt"/>
              </a:rPr>
              <a:t>itrogenous base (gồm các loại là A, U, G, C, T)</a:t>
            </a:r>
            <a:r>
              <a:rPr lang="en-US" sz="2800" dirty="0" smtClean="0">
                <a:solidFill>
                  <a:srgbClr val="FF0000"/>
                </a:solidFill>
                <a:latin typeface="+mj-lt"/>
              </a:rPr>
              <a:t>.</a:t>
            </a:r>
          </a:p>
          <a:p>
            <a:pPr algn="just"/>
            <a:r>
              <a:rPr lang="en-US" sz="2800" dirty="0" smtClean="0">
                <a:solidFill>
                  <a:srgbClr val="FF00FF"/>
                </a:solidFill>
                <a:latin typeface="+mj-lt"/>
              </a:rPr>
              <a:t>+ </a:t>
            </a:r>
            <a:r>
              <a:rPr lang="en-US" sz="2800" dirty="0" smtClean="0">
                <a:solidFill>
                  <a:srgbClr val="FF00FF"/>
                </a:solidFill>
                <a:latin typeface="Times New Roman" pitchFamily="18" charset="0"/>
                <a:cs typeface="Times New Roman" pitchFamily="18" charset="0"/>
              </a:rPr>
              <a:t>Đ</a:t>
            </a:r>
            <a:r>
              <a:rPr lang="vi-VN" sz="2800" dirty="0" smtClean="0">
                <a:solidFill>
                  <a:srgbClr val="FF00FF"/>
                </a:solidFill>
                <a:latin typeface="+mj-lt"/>
              </a:rPr>
              <a:t>ường pentose (gồm 2 loại deoxyribose đối với DNA và ribose đối với RNA)</a:t>
            </a:r>
            <a:endParaRPr lang="en-US" sz="2800" dirty="0" smtClean="0">
              <a:solidFill>
                <a:srgbClr val="FF00FF"/>
              </a:solidFill>
              <a:latin typeface="+mj-lt"/>
            </a:endParaRPr>
          </a:p>
          <a:p>
            <a:pPr algn="just"/>
            <a:r>
              <a:rPr lang="en-US" sz="2800" dirty="0" smtClean="0">
                <a:solidFill>
                  <a:srgbClr val="0000FF"/>
                </a:solidFill>
                <a:latin typeface="+mj-lt"/>
              </a:rPr>
              <a:t>+ </a:t>
            </a:r>
            <a:r>
              <a:rPr lang="en-US" sz="2800" dirty="0" smtClean="0">
                <a:solidFill>
                  <a:srgbClr val="0000FF"/>
                </a:solidFill>
                <a:latin typeface="Times New Roman" pitchFamily="18" charset="0"/>
                <a:cs typeface="Times New Roman" pitchFamily="18" charset="0"/>
              </a:rPr>
              <a:t>N</a:t>
            </a:r>
            <a:r>
              <a:rPr lang="vi-VN" sz="2800" dirty="0" smtClean="0">
                <a:solidFill>
                  <a:srgbClr val="0000FF"/>
                </a:solidFill>
                <a:latin typeface="+mj-lt"/>
              </a:rPr>
              <a:t>hóm phosphate (PO</a:t>
            </a:r>
            <a:r>
              <a:rPr lang="vi-VN" sz="2800" baseline="-25000" dirty="0" smtClean="0">
                <a:solidFill>
                  <a:srgbClr val="0000FF"/>
                </a:solidFill>
                <a:latin typeface="+mj-lt"/>
              </a:rPr>
              <a:t>4</a:t>
            </a:r>
            <a:r>
              <a:rPr lang="vi-VN" sz="2800" baseline="30000" dirty="0" smtClean="0">
                <a:solidFill>
                  <a:srgbClr val="0000FF"/>
                </a:solidFill>
                <a:latin typeface="+mj-lt"/>
              </a:rPr>
              <a:t>3-</a:t>
            </a:r>
            <a:r>
              <a:rPr lang="vi-VN" sz="2800" dirty="0" smtClean="0">
                <a:solidFill>
                  <a:srgbClr val="0000FF"/>
                </a:solidFill>
                <a:latin typeface="+mj-lt"/>
              </a:rPr>
              <a:t>).</a:t>
            </a:r>
          </a:p>
        </p:txBody>
      </p:sp>
      <p:pic>
        <p:nvPicPr>
          <p:cNvPr id="2050" name="Picture 2"/>
          <p:cNvPicPr>
            <a:picLocks noChangeAspect="1" noChangeArrowheads="1"/>
          </p:cNvPicPr>
          <p:nvPr/>
        </p:nvPicPr>
        <p:blipFill>
          <a:blip r:embed="rId2"/>
          <a:srcRect/>
          <a:stretch>
            <a:fillRect/>
          </a:stretch>
        </p:blipFill>
        <p:spPr bwMode="auto">
          <a:xfrm>
            <a:off x="1378829" y="0"/>
            <a:ext cx="9419772" cy="4134842"/>
          </a:xfrm>
          <a:prstGeom prst="rect">
            <a:avLst/>
          </a:prstGeom>
          <a:noFill/>
          <a:ln w="9525">
            <a:noFill/>
            <a:miter lim="800000"/>
            <a:headEnd/>
            <a:tailEnd/>
          </a:ln>
          <a:effectLst/>
        </p:spPr>
      </p:pic>
      <p:sp>
        <p:nvSpPr>
          <p:cNvPr id="9" name="Oval 8"/>
          <p:cNvSpPr/>
          <p:nvPr/>
        </p:nvSpPr>
        <p:spPr>
          <a:xfrm>
            <a:off x="8287656" y="508001"/>
            <a:ext cx="812800" cy="812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191828" y="1139373"/>
            <a:ext cx="812800" cy="812800"/>
          </a:xfrm>
          <a:prstGeom prst="ellipse">
            <a:avLst/>
          </a:prstGeom>
          <a:noFill/>
          <a:ln w="381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538686" y="486231"/>
            <a:ext cx="812800" cy="812800"/>
          </a:xfrm>
          <a:prstGeom prst="ellipse">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 calcmode="lin" valueType="num">
                                      <p:cBhvr>
                                        <p:cTn id="9" dur="500" fill="hold"/>
                                        <p:tgtEl>
                                          <p:spTgt spid="2050"/>
                                        </p:tgtEl>
                                        <p:attrNameLst>
                                          <p:attrName>style.rotation</p:attrName>
                                        </p:attrNameLst>
                                      </p:cBhvr>
                                      <p:tavLst>
                                        <p:tav tm="0">
                                          <p:val>
                                            <p:fltVal val="360"/>
                                          </p:val>
                                        </p:tav>
                                        <p:tav tm="100000">
                                          <p:val>
                                            <p:fltVal val="0"/>
                                          </p:val>
                                        </p:tav>
                                      </p:tavLst>
                                    </p:anim>
                                    <p:animEffect transition="in" filter="fade">
                                      <p:cBhvr>
                                        <p:cTn id="10" dur="500"/>
                                        <p:tgtEl>
                                          <p:spTgt spid="2050"/>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0" end="0"/>
                                            </p:txEl>
                                          </p:spTgt>
                                        </p:tgtEl>
                                        <p:attrNameLst>
                                          <p:attrName>style.rotation</p:attrName>
                                        </p:attrNameLst>
                                      </p:cBhvr>
                                      <p:tavLst>
                                        <p:tav tm="0">
                                          <p:val>
                                            <p:fltVal val="360"/>
                                          </p:val>
                                        </p:tav>
                                        <p:tav tm="100000">
                                          <p:val>
                                            <p:fltVal val="0"/>
                                          </p:val>
                                        </p:tav>
                                      </p:tavLst>
                                    </p:anim>
                                    <p:animEffect transition="in" filter="fade">
                                      <p:cBhvr>
                                        <p:cTn id="18" dur="10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strips(downLeft)">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9" presetClass="entr" presetSubtype="0" decel="100000" fill="hold" nodeType="clickEffect">
                                  <p:stCondLst>
                                    <p:cond delay="0"/>
                                  </p:stCondLst>
                                  <p:childTnLst>
                                    <p:set>
                                      <p:cBhvr>
                                        <p:cTn id="27" dur="1" fill="hold">
                                          <p:stCondLst>
                                            <p:cond delay="0"/>
                                          </p:stCondLst>
                                        </p:cTn>
                                        <p:tgtEl>
                                          <p:spTgt spid="5">
                                            <p:txEl>
                                              <p:pRg st="1" end="1"/>
                                            </p:txEl>
                                          </p:spTgt>
                                        </p:tgtEl>
                                        <p:attrNameLst>
                                          <p:attrName>style.visibility</p:attrName>
                                        </p:attrNameLst>
                                      </p:cBhvr>
                                      <p:to>
                                        <p:strVal val="visible"/>
                                      </p:to>
                                    </p:set>
                                    <p:anim calcmode="lin" valueType="num">
                                      <p:cBhvr>
                                        <p:cTn id="28"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1" end="1"/>
                                            </p:txEl>
                                          </p:spTgt>
                                        </p:tgtEl>
                                        <p:attrNameLst>
                                          <p:attrName>style.rotation</p:attrName>
                                        </p:attrNameLst>
                                      </p:cBhvr>
                                      <p:tavLst>
                                        <p:tav tm="0">
                                          <p:val>
                                            <p:fltVal val="360"/>
                                          </p:val>
                                        </p:tav>
                                        <p:tav tm="100000">
                                          <p:val>
                                            <p:fltVal val="0"/>
                                          </p:val>
                                        </p:tav>
                                      </p:tavLst>
                                    </p:anim>
                                    <p:animEffect transition="in" filter="fade">
                                      <p:cBhvr>
                                        <p:cTn id="31" dur="1000"/>
                                        <p:tgtEl>
                                          <p:spTgt spid="5">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strips(downLeft)">
                                      <p:cBhvr>
                                        <p:cTn id="36" dur="10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49" presetClass="entr" presetSubtype="0" decel="100000" fill="hold" nodeType="clickEffect">
                                  <p:stCondLst>
                                    <p:cond delay="0"/>
                                  </p:stCondLst>
                                  <p:childTnLst>
                                    <p:set>
                                      <p:cBhvr>
                                        <p:cTn id="40" dur="1" fill="hold">
                                          <p:stCondLst>
                                            <p:cond delay="0"/>
                                          </p:stCondLst>
                                        </p:cTn>
                                        <p:tgtEl>
                                          <p:spTgt spid="5">
                                            <p:txEl>
                                              <p:pRg st="2" end="2"/>
                                            </p:txEl>
                                          </p:spTgt>
                                        </p:tgtEl>
                                        <p:attrNameLst>
                                          <p:attrName>style.visibility</p:attrName>
                                        </p:attrNameLst>
                                      </p:cBhvr>
                                      <p:to>
                                        <p:strVal val="visible"/>
                                      </p:to>
                                    </p:set>
                                    <p:anim calcmode="lin" valueType="num">
                                      <p:cBhvr>
                                        <p:cTn id="41"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42"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43" dur="1000" fill="hold"/>
                                        <p:tgtEl>
                                          <p:spTgt spid="5">
                                            <p:txEl>
                                              <p:pRg st="2" end="2"/>
                                            </p:txEl>
                                          </p:spTgt>
                                        </p:tgtEl>
                                        <p:attrNameLst>
                                          <p:attrName>style.rotation</p:attrName>
                                        </p:attrNameLst>
                                      </p:cBhvr>
                                      <p:tavLst>
                                        <p:tav tm="0">
                                          <p:val>
                                            <p:fltVal val="360"/>
                                          </p:val>
                                        </p:tav>
                                        <p:tav tm="100000">
                                          <p:val>
                                            <p:fltVal val="0"/>
                                          </p:val>
                                        </p:tav>
                                      </p:tavLst>
                                    </p:anim>
                                    <p:animEffect transition="in" filter="fade">
                                      <p:cBhvr>
                                        <p:cTn id="44" dur="1000"/>
                                        <p:tgtEl>
                                          <p:spTgt spid="5">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12"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strips(downLeft)">
                                      <p:cBhvr>
                                        <p:cTn id="49" dur="1000"/>
                                        <p:tgtEl>
                                          <p:spTgt spid="11"/>
                                        </p:tgtEl>
                                      </p:cBhvr>
                                    </p:animEffect>
                                  </p:childTnLst>
                                </p:cTn>
                              </p:par>
                            </p:childTnLst>
                          </p:cTn>
                        </p:par>
                      </p:childTnLst>
                    </p:cTn>
                  </p:par>
                  <p:par>
                    <p:cTn id="50" fill="hold">
                      <p:stCondLst>
                        <p:cond delay="indefinite"/>
                      </p:stCondLst>
                      <p:childTnLst>
                        <p:par>
                          <p:cTn id="51" fill="hold">
                            <p:stCondLst>
                              <p:cond delay="0"/>
                            </p:stCondLst>
                            <p:childTnLst>
                              <p:par>
                                <p:cTn id="52" presetID="49" presetClass="entr" presetSubtype="0" decel="100000" fill="hold" nodeType="clickEffect">
                                  <p:stCondLst>
                                    <p:cond delay="0"/>
                                  </p:stCondLst>
                                  <p:childTnLst>
                                    <p:set>
                                      <p:cBhvr>
                                        <p:cTn id="53" dur="1" fill="hold">
                                          <p:stCondLst>
                                            <p:cond delay="0"/>
                                          </p:stCondLst>
                                        </p:cTn>
                                        <p:tgtEl>
                                          <p:spTgt spid="5">
                                            <p:txEl>
                                              <p:pRg st="3" end="3"/>
                                            </p:txEl>
                                          </p:spTgt>
                                        </p:tgtEl>
                                        <p:attrNameLst>
                                          <p:attrName>style.visibility</p:attrName>
                                        </p:attrNameLst>
                                      </p:cBhvr>
                                      <p:to>
                                        <p:strVal val="visible"/>
                                      </p:to>
                                    </p:set>
                                    <p:anim calcmode="lin" valueType="num">
                                      <p:cBhvr>
                                        <p:cTn id="54"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55"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56" dur="1000" fill="hold"/>
                                        <p:tgtEl>
                                          <p:spTgt spid="5">
                                            <p:txEl>
                                              <p:pRg st="3" end="3"/>
                                            </p:txEl>
                                          </p:spTgt>
                                        </p:tgtEl>
                                        <p:attrNameLst>
                                          <p:attrName>style.rotation</p:attrName>
                                        </p:attrNameLst>
                                      </p:cBhvr>
                                      <p:tavLst>
                                        <p:tav tm="0">
                                          <p:val>
                                            <p:fltVal val="360"/>
                                          </p:val>
                                        </p:tav>
                                        <p:tav tm="100000">
                                          <p:val>
                                            <p:fltVal val="0"/>
                                          </p:val>
                                        </p:tav>
                                      </p:tavLst>
                                    </p:anim>
                                    <p:animEffect transition="in" filter="fade">
                                      <p:cBhvr>
                                        <p:cTn id="57"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33: GENE </a:t>
            </a:r>
            <a:r>
              <a:rPr lang="en-US" sz="2800" b="1" dirty="0" err="1" smtClean="0">
                <a:solidFill>
                  <a:srgbClr val="FF00FF"/>
                </a:solidFill>
                <a:latin typeface="Times New Roman" pitchFamily="18" charset="0"/>
                <a:cs typeface="Times New Roman" pitchFamily="18" charset="0"/>
              </a:rPr>
              <a:t>LÀ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TRUNG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TÂM</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DI </a:t>
            </a:r>
            <a:r>
              <a:rPr lang="en-US" sz="2800" b="1" dirty="0" err="1" smtClean="0">
                <a:solidFill>
                  <a:srgbClr val="FF00FF"/>
                </a:solidFill>
                <a:latin typeface="Times New Roman" pitchFamily="18" charset="0"/>
                <a:cs typeface="Times New Roman" pitchFamily="18" charset="0"/>
              </a:rPr>
              <a:t>TRUYỀN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HỌC</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DI </a:t>
            </a:r>
            <a:r>
              <a:rPr lang="en-US" sz="2800" b="1" dirty="0" err="1" smtClean="0">
                <a:solidFill>
                  <a:srgbClr val="0000FF"/>
                </a:solidFill>
                <a:latin typeface="Times New Roman" pitchFamily="18" charset="0"/>
                <a:cs typeface="Times New Roman" pitchFamily="18" charset="0"/>
              </a:rPr>
              <a:t>TRUYỀN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BIẾN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DỊ</a:t>
            </a:r>
            <a:endParaRPr lang="en-US" sz="2800" b="1" dirty="0" smtClean="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0"/>
          <p:cNvSpPr/>
          <p:nvPr/>
        </p:nvSpPr>
        <p:spPr>
          <a:xfrm>
            <a:off x="0" y="842220"/>
            <a:ext cx="12192000" cy="523220"/>
          </a:xfrm>
          <a:prstGeom prst="rect">
            <a:avLst/>
          </a:prstGeom>
        </p:spPr>
        <p:txBody>
          <a:bodyPr wrap="square">
            <a:spAutoFit/>
          </a:bodyPr>
          <a:lstStyle/>
          <a:p>
            <a:pPr lvl="0"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Sự</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biến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dị</a:t>
            </a:r>
            <a:r>
              <a:rPr lang="en-US" sz="2800" dirty="0" smtClean="0">
                <a:solidFill>
                  <a:srgbClr val="0000FF"/>
                </a:solidFill>
                <a:latin typeface="Times New Roman" pitchFamily="18" charset="0"/>
                <a:ea typeface="Times New Roman" pitchFamily="18" charset="0"/>
                <a:cs typeface="Times New Roman" pitchFamily="18" charset="0"/>
              </a:rPr>
              <a:t> ở </a:t>
            </a:r>
            <a:r>
              <a:rPr lang="en-US" sz="2800" dirty="0" err="1" smtClean="0">
                <a:solidFill>
                  <a:srgbClr val="0000FF"/>
                </a:solidFill>
                <a:latin typeface="Times New Roman" pitchFamily="18" charset="0"/>
                <a:ea typeface="Times New Roman" pitchFamily="18" charset="0"/>
                <a:cs typeface="Times New Roman" pitchFamily="18" charset="0"/>
              </a:rPr>
              <a:t>sinh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vật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quy</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định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bởi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vật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chất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a:t>
            </a:r>
            <a:endParaRPr lang="en-US" sz="2800" dirty="0" smtClean="0">
              <a:solidFill>
                <a:srgbClr val="0000FF"/>
              </a:solidFill>
              <a:latin typeface="Times New Roman" pitchFamily="18" charset="0"/>
              <a:cs typeface="Times New Roman" pitchFamily="18" charset="0"/>
            </a:endParaRPr>
          </a:p>
        </p:txBody>
      </p:sp>
      <p:sp>
        <p:nvSpPr>
          <p:cNvPr id="12" name="Rectangle 11"/>
          <p:cNvSpPr/>
          <p:nvPr/>
        </p:nvSpPr>
        <p:spPr>
          <a:xfrm>
            <a:off x="0" y="1255878"/>
            <a:ext cx="12192000" cy="523220"/>
          </a:xfrm>
          <a:prstGeom prst="rect">
            <a:avLst/>
          </a:prstGeom>
        </p:spPr>
        <p:txBody>
          <a:bodyPr wrap="square">
            <a:spAutoFit/>
          </a:bodyPr>
          <a:lstStyle/>
          <a:p>
            <a:pPr lvl="0"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Vật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chất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 ở </a:t>
            </a:r>
            <a:r>
              <a:rPr lang="en-US" sz="2800" dirty="0" err="1" smtClean="0">
                <a:solidFill>
                  <a:srgbClr val="0000FF"/>
                </a:solidFill>
                <a:latin typeface="Times New Roman" pitchFamily="18" charset="0"/>
                <a:ea typeface="Times New Roman" pitchFamily="18" charset="0"/>
                <a:cs typeface="Times New Roman" pitchFamily="18" charset="0"/>
              </a:rPr>
              <a:t>nhân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sơ</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thực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là</a:t>
            </a:r>
            <a:r>
              <a:rPr lang="en-US" sz="2800" dirty="0" smtClean="0">
                <a:solidFill>
                  <a:srgbClr val="0000FF"/>
                </a:solidFill>
                <a:latin typeface="Times New Roman" pitchFamily="18" charset="0"/>
                <a:ea typeface="Times New Roman" pitchFamily="18" charset="0"/>
                <a:cs typeface="Times New Roman" pitchFamily="18" charset="0"/>
              </a:rPr>
              <a:t> DNA (deoxyribonucleic acid).</a:t>
            </a:r>
            <a:endParaRPr lang="en-US" sz="2800" dirty="0" smtClean="0">
              <a:solidFill>
                <a:srgbClr val="0000FF"/>
              </a:solidFill>
              <a:latin typeface="Times New Roman" pitchFamily="18" charset="0"/>
              <a:cs typeface="Times New Roman" pitchFamily="18" charset="0"/>
            </a:endParaRPr>
          </a:p>
        </p:txBody>
      </p:sp>
      <p:sp>
        <p:nvSpPr>
          <p:cNvPr id="13" name="Rectangle 12"/>
          <p:cNvSpPr/>
          <p:nvPr/>
        </p:nvSpPr>
        <p:spPr>
          <a:xfrm>
            <a:off x="0" y="1669535"/>
            <a:ext cx="12192000" cy="523220"/>
          </a:xfrm>
          <a:prstGeom prst="rect">
            <a:avLst/>
          </a:prstGeom>
        </p:spPr>
        <p:txBody>
          <a:bodyPr wrap="square">
            <a:spAutoFit/>
          </a:bodyPr>
          <a:lstStyle/>
          <a:p>
            <a:pPr lvl="0"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Vật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chất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 ở </a:t>
            </a:r>
            <a:r>
              <a:rPr lang="en-US" sz="2800" dirty="0" err="1" smtClean="0">
                <a:solidFill>
                  <a:srgbClr val="0000FF"/>
                </a:solidFill>
                <a:latin typeface="Times New Roman" pitchFamily="18" charset="0"/>
                <a:ea typeface="Times New Roman" pitchFamily="18" charset="0"/>
                <a:cs typeface="Times New Roman" pitchFamily="18" charset="0"/>
              </a:rPr>
              <a:t>một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số</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loại</a:t>
            </a:r>
            <a:r>
              <a:rPr lang="en-US" sz="2800" dirty="0" smtClean="0">
                <a:solidFill>
                  <a:srgbClr val="0000FF"/>
                </a:solidFill>
                <a:latin typeface="Times New Roman" pitchFamily="18" charset="0"/>
                <a:ea typeface="Times New Roman" pitchFamily="18" charset="0"/>
                <a:cs typeface="Times New Roman" pitchFamily="18" charset="0"/>
              </a:rPr>
              <a:t> virus </a:t>
            </a:r>
            <a:r>
              <a:rPr lang="en-US" sz="2800" dirty="0" err="1" smtClean="0">
                <a:solidFill>
                  <a:srgbClr val="0000FF"/>
                </a:solidFill>
                <a:latin typeface="Times New Roman" pitchFamily="18" charset="0"/>
                <a:ea typeface="Times New Roman" pitchFamily="18" charset="0"/>
                <a:cs typeface="Times New Roman" pitchFamily="18" charset="0"/>
              </a:rPr>
              <a:t>là</a:t>
            </a:r>
            <a:r>
              <a:rPr lang="en-US" sz="2800" dirty="0" smtClean="0">
                <a:solidFill>
                  <a:srgbClr val="0000FF"/>
                </a:solidFill>
                <a:latin typeface="Times New Roman" pitchFamily="18" charset="0"/>
                <a:ea typeface="Times New Roman" pitchFamily="18" charset="0"/>
                <a:cs typeface="Times New Roman" pitchFamily="18" charset="0"/>
              </a:rPr>
              <a:t> RNA (ribonucleic acid).</a:t>
            </a:r>
            <a:endParaRPr lang="en-US" sz="2800" dirty="0" smtClean="0">
              <a:solidFill>
                <a:srgbClr val="0000FF"/>
              </a:solidFill>
              <a:latin typeface="Times New Roman" pitchFamily="18" charset="0"/>
              <a:cs typeface="Times New Roman" pitchFamily="18" charset="0"/>
            </a:endParaRPr>
          </a:p>
        </p:txBody>
      </p:sp>
      <p:sp>
        <p:nvSpPr>
          <p:cNvPr id="14" name="TextBox 13"/>
          <p:cNvSpPr txBox="1"/>
          <p:nvPr/>
        </p:nvSpPr>
        <p:spPr>
          <a:xfrm>
            <a:off x="0" y="20973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NUCLEIC ACID</a:t>
            </a:r>
          </a:p>
        </p:txBody>
      </p:sp>
      <p:sp>
        <p:nvSpPr>
          <p:cNvPr id="16" name="Rectangle 15"/>
          <p:cNvSpPr/>
          <p:nvPr/>
        </p:nvSpPr>
        <p:spPr>
          <a:xfrm>
            <a:off x="0" y="2504107"/>
            <a:ext cx="12192000" cy="1384995"/>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Nucleic acid </a:t>
            </a:r>
            <a:r>
              <a:rPr lang="en-US" sz="2800" dirty="0" err="1" smtClean="0">
                <a:solidFill>
                  <a:srgbClr val="0000FF"/>
                </a:solidFill>
                <a:latin typeface="Times New Roman" pitchFamily="18" charset="0"/>
                <a:ea typeface="Times New Roman" pitchFamily="18" charset="0"/>
                <a:cs typeface="Times New Roman" pitchFamily="18" charset="0"/>
              </a:rPr>
              <a:t>là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hợp</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chất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cấu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tạo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từ</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đơn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nucleotit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nucleotit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liên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kết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với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nhau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bằng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liên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kết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phosphodiester</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tạo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chuỗi</a:t>
            </a:r>
            <a:r>
              <a:rPr lang="en-US" sz="2800" dirty="0" smtClean="0">
                <a:solidFill>
                  <a:srgbClr val="0000FF"/>
                </a:solidFill>
                <a:latin typeface="Times New Roman" pitchFamily="18" charset="0"/>
                <a:ea typeface="Times New Roman" pitchFamily="18" charset="0"/>
                <a:cs typeface="Times New Roman" pitchFamily="18" charset="0"/>
              </a:rPr>
              <a:t> polynucleotide. </a:t>
            </a:r>
            <a:endParaRPr lang="en-US" sz="2800" dirty="0" smtClean="0">
              <a:solidFill>
                <a:srgbClr val="0000FF"/>
              </a:solidFill>
              <a:latin typeface="Times New Roman" pitchFamily="18" charset="0"/>
              <a:cs typeface="Times New Roman" pitchFamily="18" charset="0"/>
            </a:endParaRPr>
          </a:p>
        </p:txBody>
      </p:sp>
      <p:sp>
        <p:nvSpPr>
          <p:cNvPr id="15" name="Rectangle 14"/>
          <p:cNvSpPr/>
          <p:nvPr/>
        </p:nvSpPr>
        <p:spPr>
          <a:xfrm>
            <a:off x="0" y="3822918"/>
            <a:ext cx="12192000" cy="2246769"/>
          </a:xfrm>
          <a:prstGeom prst="rect">
            <a:avLst/>
          </a:prstGeom>
        </p:spPr>
        <p:txBody>
          <a:bodyPr wrap="square">
            <a:spAutoFit/>
          </a:bodyPr>
          <a:lstStyle/>
          <a:p>
            <a:pPr algn="just"/>
            <a:r>
              <a:rPr lang="en-US" sz="2800" dirty="0" smtClean="0">
                <a:solidFill>
                  <a:srgbClr val="0000FF"/>
                </a:solidFill>
                <a:latin typeface="+mj-lt"/>
              </a:rPr>
              <a:t>- </a:t>
            </a:r>
            <a:r>
              <a:rPr lang="vi-VN" sz="2800" dirty="0" smtClean="0">
                <a:solidFill>
                  <a:srgbClr val="0000FF"/>
                </a:solidFill>
                <a:latin typeface="+mj-lt"/>
              </a:rPr>
              <a:t>Một nucleotide gồm 3 thành phần: </a:t>
            </a:r>
            <a:endParaRPr lang="en-US" sz="2800" dirty="0" smtClean="0">
              <a:solidFill>
                <a:srgbClr val="0000FF"/>
              </a:solidFill>
              <a:latin typeface="+mj-lt"/>
            </a:endParaRPr>
          </a:p>
          <a:p>
            <a:pPr algn="just"/>
            <a:r>
              <a:rPr lang="en-US" sz="2800" dirty="0" smtClean="0">
                <a:solidFill>
                  <a:srgbClr val="0000FF"/>
                </a:solidFill>
                <a:latin typeface="Times New Roman" pitchFamily="18" charset="0"/>
                <a:cs typeface="Times New Roman" pitchFamily="18" charset="0"/>
              </a:rPr>
              <a:t>+ N</a:t>
            </a:r>
            <a:r>
              <a:rPr lang="vi-VN" sz="2800" dirty="0" smtClean="0">
                <a:solidFill>
                  <a:srgbClr val="0000FF"/>
                </a:solidFill>
                <a:latin typeface="Times New Roman" pitchFamily="18" charset="0"/>
                <a:cs typeface="Times New Roman" pitchFamily="18" charset="0"/>
              </a:rPr>
              <a:t>itrogenous base (gồm các loại là A</a:t>
            </a:r>
            <a:r>
              <a:rPr lang="en-US" sz="2800" dirty="0" err="1" smtClean="0">
                <a:solidFill>
                  <a:srgbClr val="0000FF"/>
                </a:solidFill>
                <a:latin typeface="Times New Roman" pitchFamily="18" charset="0"/>
                <a:cs typeface="Times New Roman" pitchFamily="18" charset="0"/>
              </a:rPr>
              <a:t>denine</a:t>
            </a:r>
            <a:r>
              <a:rPr lang="en-US" sz="2800" dirty="0" smtClean="0">
                <a:solidFill>
                  <a:srgbClr val="0000FF"/>
                </a:solidFill>
                <a:latin typeface="Times New Roman" pitchFamily="18" charset="0"/>
                <a:cs typeface="Times New Roman" pitchFamily="18" charset="0"/>
              </a:rPr>
              <a:t> (A)</a:t>
            </a:r>
            <a:r>
              <a:rPr lang="vi-VN" sz="2800" dirty="0" smtClean="0">
                <a:solidFill>
                  <a:srgbClr val="0000FF"/>
                </a:solidFill>
                <a:latin typeface="Times New Roman" pitchFamily="18" charset="0"/>
                <a:cs typeface="Times New Roman" pitchFamily="18" charset="0"/>
              </a:rPr>
              <a:t>, U</a:t>
            </a:r>
            <a:r>
              <a:rPr lang="en-US" sz="2800" dirty="0" err="1" smtClean="0">
                <a:solidFill>
                  <a:srgbClr val="0000FF"/>
                </a:solidFill>
                <a:latin typeface="Times New Roman" pitchFamily="18" charset="0"/>
                <a:cs typeface="Times New Roman" pitchFamily="18" charset="0"/>
              </a:rPr>
              <a:t>racil</a:t>
            </a:r>
            <a:r>
              <a:rPr lang="en-US" sz="2800" dirty="0" smtClean="0">
                <a:solidFill>
                  <a:srgbClr val="0000FF"/>
                </a:solidFill>
                <a:latin typeface="Times New Roman" pitchFamily="18" charset="0"/>
                <a:cs typeface="Times New Roman" pitchFamily="18" charset="0"/>
              </a:rPr>
              <a:t> (U)</a:t>
            </a:r>
            <a:r>
              <a:rPr lang="vi-VN" sz="2800" dirty="0" smtClean="0">
                <a:solidFill>
                  <a:srgbClr val="0000FF"/>
                </a:solidFill>
                <a:latin typeface="Times New Roman" pitchFamily="18" charset="0"/>
                <a:cs typeface="Times New Roman" pitchFamily="18" charset="0"/>
              </a:rPr>
              <a:t>, G</a:t>
            </a:r>
            <a:r>
              <a:rPr lang="en-US" sz="2800" dirty="0" err="1" smtClean="0">
                <a:solidFill>
                  <a:srgbClr val="0000FF"/>
                </a:solidFill>
                <a:latin typeface="Times New Roman" pitchFamily="18" charset="0"/>
                <a:cs typeface="Times New Roman" pitchFamily="18" charset="0"/>
              </a:rPr>
              <a:t>uanine</a:t>
            </a:r>
            <a:r>
              <a:rPr lang="en-US" sz="2800" dirty="0" smtClean="0">
                <a:solidFill>
                  <a:srgbClr val="0000FF"/>
                </a:solidFill>
                <a:latin typeface="Times New Roman" pitchFamily="18" charset="0"/>
                <a:cs typeface="Times New Roman" pitchFamily="18" charset="0"/>
              </a:rPr>
              <a:t> (G)</a:t>
            </a:r>
            <a:r>
              <a:rPr lang="vi-VN" sz="2800" dirty="0" smtClean="0">
                <a:solidFill>
                  <a:srgbClr val="0000FF"/>
                </a:solidFill>
                <a:latin typeface="Times New Roman" pitchFamily="18" charset="0"/>
                <a:cs typeface="Times New Roman" pitchFamily="18" charset="0"/>
              </a:rPr>
              <a:t>, C</a:t>
            </a:r>
            <a:r>
              <a:rPr lang="en-US" sz="2800" dirty="0" err="1" smtClean="0">
                <a:solidFill>
                  <a:srgbClr val="0000FF"/>
                </a:solidFill>
                <a:latin typeface="Times New Roman" pitchFamily="18" charset="0"/>
                <a:cs typeface="Times New Roman" pitchFamily="18" charset="0"/>
              </a:rPr>
              <a:t>ytocine</a:t>
            </a:r>
            <a:r>
              <a:rPr lang="en-US" sz="2800" dirty="0" smtClean="0">
                <a:solidFill>
                  <a:srgbClr val="0000FF"/>
                </a:solidFill>
                <a:latin typeface="Times New Roman" pitchFamily="18" charset="0"/>
                <a:cs typeface="Times New Roman" pitchFamily="18" charset="0"/>
              </a:rPr>
              <a:t> (C)</a:t>
            </a:r>
            <a:r>
              <a:rPr lang="vi-VN" sz="2800" dirty="0" smtClean="0">
                <a:solidFill>
                  <a:srgbClr val="0000FF"/>
                </a:solidFill>
                <a:latin typeface="Times New Roman" pitchFamily="18" charset="0"/>
                <a:cs typeface="Times New Roman" pitchFamily="18" charset="0"/>
              </a:rPr>
              <a:t>, T</a:t>
            </a:r>
            <a:r>
              <a:rPr lang="en-US" sz="2800" dirty="0" err="1" smtClean="0">
                <a:solidFill>
                  <a:srgbClr val="0000FF"/>
                </a:solidFill>
                <a:latin typeface="Times New Roman" pitchFamily="18" charset="0"/>
                <a:cs typeface="Times New Roman" pitchFamily="18" charset="0"/>
              </a:rPr>
              <a:t>hymine</a:t>
            </a:r>
            <a:r>
              <a:rPr lang="en-US" sz="2800" dirty="0" smtClean="0">
                <a:solidFill>
                  <a:srgbClr val="0000FF"/>
                </a:solidFill>
                <a:latin typeface="Times New Roman" pitchFamily="18" charset="0"/>
                <a:cs typeface="Times New Roman" pitchFamily="18" charset="0"/>
              </a:rPr>
              <a:t> (T)</a:t>
            </a:r>
            <a:r>
              <a:rPr lang="vi-VN" sz="2800" dirty="0" smtClean="0">
                <a:solidFill>
                  <a:srgbClr val="0000FF"/>
                </a:solidFill>
                <a:latin typeface="Times New Roman" pitchFamily="18" charset="0"/>
                <a:cs typeface="Times New Roman" pitchFamily="18" charset="0"/>
              </a:rPr>
              <a:t>)</a:t>
            </a:r>
            <a:r>
              <a:rPr lang="en-US" sz="2800" dirty="0" smtClean="0">
                <a:solidFill>
                  <a:srgbClr val="0000FF"/>
                </a:solidFill>
                <a:latin typeface="Times New Roman" pitchFamily="18" charset="0"/>
                <a:cs typeface="Times New Roman" pitchFamily="18" charset="0"/>
              </a:rPr>
              <a:t>.</a:t>
            </a:r>
          </a:p>
          <a:p>
            <a:pPr algn="just"/>
            <a:r>
              <a:rPr lang="en-US" sz="2800" dirty="0" smtClean="0">
                <a:solidFill>
                  <a:srgbClr val="0000FF"/>
                </a:solidFill>
                <a:latin typeface="Times New Roman" pitchFamily="18" charset="0"/>
                <a:cs typeface="Times New Roman" pitchFamily="18" charset="0"/>
              </a:rPr>
              <a:t>+ Đ</a:t>
            </a:r>
            <a:r>
              <a:rPr lang="vi-VN" sz="2800" dirty="0" smtClean="0">
                <a:solidFill>
                  <a:srgbClr val="0000FF"/>
                </a:solidFill>
                <a:latin typeface="Times New Roman" pitchFamily="18" charset="0"/>
                <a:cs typeface="Times New Roman" pitchFamily="18" charset="0"/>
              </a:rPr>
              <a:t>ường pentose (gồm 2 loại deoxyribose đối với DNA và ribose đối với RNA)</a:t>
            </a:r>
            <a:endParaRPr lang="en-US" sz="2800" dirty="0" smtClean="0">
              <a:solidFill>
                <a:srgbClr val="0000FF"/>
              </a:solidFill>
              <a:latin typeface="Times New Roman" pitchFamily="18" charset="0"/>
              <a:cs typeface="Times New Roman" pitchFamily="18" charset="0"/>
            </a:endParaRPr>
          </a:p>
          <a:p>
            <a:pPr algn="just"/>
            <a:r>
              <a:rPr lang="en-US" sz="2800" dirty="0" smtClean="0">
                <a:solidFill>
                  <a:srgbClr val="0000FF"/>
                </a:solidFill>
                <a:latin typeface="Times New Roman" pitchFamily="18" charset="0"/>
                <a:cs typeface="Times New Roman" pitchFamily="18" charset="0"/>
              </a:rPr>
              <a:t>+ N</a:t>
            </a:r>
            <a:r>
              <a:rPr lang="vi-VN" sz="2800" dirty="0" smtClean="0">
                <a:solidFill>
                  <a:srgbClr val="0000FF"/>
                </a:solidFill>
                <a:latin typeface="Times New Roman" pitchFamily="18" charset="0"/>
                <a:cs typeface="Times New Roman" pitchFamily="18" charset="0"/>
              </a:rPr>
              <a:t>hóm phosphate (PO</a:t>
            </a:r>
            <a:r>
              <a:rPr lang="vi-VN" sz="2800" baseline="-25000" dirty="0" smtClean="0">
                <a:solidFill>
                  <a:srgbClr val="0000FF"/>
                </a:solidFill>
                <a:latin typeface="Times New Roman" pitchFamily="18" charset="0"/>
                <a:cs typeface="Times New Roman" pitchFamily="18" charset="0"/>
              </a:rPr>
              <a:t>4</a:t>
            </a:r>
            <a:r>
              <a:rPr lang="vi-VN" sz="2800" baseline="30000" dirty="0" smtClean="0">
                <a:solidFill>
                  <a:srgbClr val="0000FF"/>
                </a:solidFill>
                <a:latin typeface="Times New Roman" pitchFamily="18" charset="0"/>
                <a:cs typeface="Times New Roman" pitchFamily="18" charset="0"/>
              </a:rPr>
              <a:t>3-</a:t>
            </a:r>
            <a:r>
              <a:rPr lang="vi-VN" sz="2800" dirty="0" smtClean="0">
                <a:solidFill>
                  <a:srgbClr val="0000FF"/>
                </a:solidFill>
                <a:latin typeface="Times New Roman" pitchFamily="18" charset="0"/>
                <a:cs typeface="Times New Roman" pitchFamily="18" charset="0"/>
              </a:rPr>
              <a:t>).</a:t>
            </a:r>
          </a:p>
        </p:txBody>
      </p:sp>
      <p:sp>
        <p:nvSpPr>
          <p:cNvPr id="18" name="TextBox 17"/>
          <p:cNvSpPr txBox="1"/>
          <p:nvPr/>
        </p:nvSpPr>
        <p:spPr>
          <a:xfrm>
            <a:off x="0" y="5936342"/>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1. DNA</a:t>
            </a:r>
            <a:endParaRPr lang="en-US" sz="2800"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p:cTn id="7" dur="10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5">
                                            <p:txEl>
                                              <p:pRg st="0" end="0"/>
                                            </p:txEl>
                                          </p:spTgt>
                                        </p:tgtEl>
                                        <p:attrNameLst>
                                          <p:attrName>style.rotation</p:attrName>
                                        </p:attrNameLst>
                                      </p:cBhvr>
                                      <p:tavLst>
                                        <p:tav tm="0">
                                          <p:val>
                                            <p:fltVal val="360"/>
                                          </p:val>
                                        </p:tav>
                                        <p:tav tm="100000">
                                          <p:val>
                                            <p:fltVal val="0"/>
                                          </p:val>
                                        </p:tav>
                                      </p:tavLst>
                                    </p:anim>
                                    <p:animEffect transition="in" filter="fade">
                                      <p:cBhvr>
                                        <p:cTn id="10" dur="1000"/>
                                        <p:tgtEl>
                                          <p:spTgt spid="1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15">
                                            <p:txEl>
                                              <p:pRg st="1" end="1"/>
                                            </p:txEl>
                                          </p:spTgt>
                                        </p:tgtEl>
                                        <p:attrNameLst>
                                          <p:attrName>style.visibility</p:attrName>
                                        </p:attrNameLst>
                                      </p:cBhvr>
                                      <p:to>
                                        <p:strVal val="visible"/>
                                      </p:to>
                                    </p:set>
                                    <p:anim calcmode="lin" valueType="num">
                                      <p:cBhvr>
                                        <p:cTn id="15" dur="1000" fill="hold"/>
                                        <p:tgtEl>
                                          <p:spTgt spid="1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5">
                                            <p:txEl>
                                              <p:pRg st="1" end="1"/>
                                            </p:txEl>
                                          </p:spTgt>
                                        </p:tgtEl>
                                        <p:attrNameLst>
                                          <p:attrName>style.rotation</p:attrName>
                                        </p:attrNameLst>
                                      </p:cBhvr>
                                      <p:tavLst>
                                        <p:tav tm="0">
                                          <p:val>
                                            <p:fltVal val="360"/>
                                          </p:val>
                                        </p:tav>
                                        <p:tav tm="100000">
                                          <p:val>
                                            <p:fltVal val="0"/>
                                          </p:val>
                                        </p:tav>
                                      </p:tavLst>
                                    </p:anim>
                                    <p:animEffect transition="in" filter="fade">
                                      <p:cBhvr>
                                        <p:cTn id="18" dur="1000"/>
                                        <p:tgtEl>
                                          <p:spTgt spid="1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15">
                                            <p:txEl>
                                              <p:pRg st="2" end="2"/>
                                            </p:txEl>
                                          </p:spTgt>
                                        </p:tgtEl>
                                        <p:attrNameLst>
                                          <p:attrName>style.visibility</p:attrName>
                                        </p:attrNameLst>
                                      </p:cBhvr>
                                      <p:to>
                                        <p:strVal val="visible"/>
                                      </p:to>
                                    </p:set>
                                    <p:anim calcmode="lin" valueType="num">
                                      <p:cBhvr>
                                        <p:cTn id="23" dur="1000" fill="hold"/>
                                        <p:tgtEl>
                                          <p:spTgt spid="1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5">
                                            <p:txEl>
                                              <p:pRg st="2" end="2"/>
                                            </p:txEl>
                                          </p:spTgt>
                                        </p:tgtEl>
                                        <p:attrNameLst>
                                          <p:attrName>style.rotation</p:attrName>
                                        </p:attrNameLst>
                                      </p:cBhvr>
                                      <p:tavLst>
                                        <p:tav tm="0">
                                          <p:val>
                                            <p:fltVal val="360"/>
                                          </p:val>
                                        </p:tav>
                                        <p:tav tm="100000">
                                          <p:val>
                                            <p:fltVal val="0"/>
                                          </p:val>
                                        </p:tav>
                                      </p:tavLst>
                                    </p:anim>
                                    <p:animEffect transition="in" filter="fade">
                                      <p:cBhvr>
                                        <p:cTn id="26" dur="1000"/>
                                        <p:tgtEl>
                                          <p:spTgt spid="1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nodeType="clickEffect">
                                  <p:stCondLst>
                                    <p:cond delay="0"/>
                                  </p:stCondLst>
                                  <p:childTnLst>
                                    <p:set>
                                      <p:cBhvr>
                                        <p:cTn id="30" dur="1" fill="hold">
                                          <p:stCondLst>
                                            <p:cond delay="0"/>
                                          </p:stCondLst>
                                        </p:cTn>
                                        <p:tgtEl>
                                          <p:spTgt spid="15">
                                            <p:txEl>
                                              <p:pRg st="3" end="3"/>
                                            </p:txEl>
                                          </p:spTgt>
                                        </p:tgtEl>
                                        <p:attrNameLst>
                                          <p:attrName>style.visibility</p:attrName>
                                        </p:attrNameLst>
                                      </p:cBhvr>
                                      <p:to>
                                        <p:strVal val="visible"/>
                                      </p:to>
                                    </p:set>
                                    <p:anim calcmode="lin" valueType="num">
                                      <p:cBhvr>
                                        <p:cTn id="31" dur="1000" fill="hold"/>
                                        <p:tgtEl>
                                          <p:spTgt spid="1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1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15">
                                            <p:txEl>
                                              <p:pRg st="3" end="3"/>
                                            </p:txEl>
                                          </p:spTgt>
                                        </p:tgtEl>
                                        <p:attrNameLst>
                                          <p:attrName>style.rotation</p:attrName>
                                        </p:attrNameLst>
                                      </p:cBhvr>
                                      <p:tavLst>
                                        <p:tav tm="0">
                                          <p:val>
                                            <p:fltVal val="360"/>
                                          </p:val>
                                        </p:tav>
                                        <p:tav tm="100000">
                                          <p:val>
                                            <p:fltVal val="0"/>
                                          </p:val>
                                        </p:tav>
                                      </p:tavLst>
                                    </p:anim>
                                    <p:animEffect transition="in" filter="fade">
                                      <p:cBhvr>
                                        <p:cTn id="34" dur="1000"/>
                                        <p:tgtEl>
                                          <p:spTgt spid="15">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3"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strips(upRight)">
                                      <p:cBhvr>
                                        <p:cTn id="3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966856" y="0"/>
            <a:ext cx="5225143" cy="4524315"/>
          </a:xfrm>
          <a:prstGeom prst="rect">
            <a:avLst/>
          </a:prstGeom>
        </p:spPr>
        <p:txBody>
          <a:bodyPr wrap="square">
            <a:spAutoFit/>
          </a:bodyPr>
          <a:lstStyle/>
          <a:p>
            <a:pPr algn="just"/>
            <a:r>
              <a:rPr lang="vi-VN" sz="2400" dirty="0" smtClean="0">
                <a:solidFill>
                  <a:srgbClr val="FF00FF"/>
                </a:solidFill>
                <a:latin typeface="Times New Roman" pitchFamily="18" charset="0"/>
                <a:cs typeface="Times New Roman" pitchFamily="18" charset="0"/>
              </a:rPr>
              <a:t>a) Các nucleotide khác nhau ở thành phần là: nitrogenous base. Do đó, tên của các nucleotide được gọi theo tên của các nitrogenous base.</a:t>
            </a:r>
          </a:p>
          <a:p>
            <a:pPr algn="just"/>
            <a:r>
              <a:rPr lang="vi-VN" sz="2400" dirty="0" smtClean="0">
                <a:solidFill>
                  <a:srgbClr val="FF00FF"/>
                </a:solidFill>
                <a:latin typeface="Times New Roman" pitchFamily="18" charset="0"/>
                <a:cs typeface="Times New Roman" pitchFamily="18" charset="0"/>
              </a:rPr>
              <a:t>b) Mô tả cấu trúc của DNA:</a:t>
            </a:r>
          </a:p>
          <a:p>
            <a:pPr algn="just">
              <a:buFontTx/>
              <a:buChar char="-"/>
            </a:pPr>
            <a:r>
              <a:rPr lang="vi-VN" sz="2400" dirty="0" smtClean="0">
                <a:solidFill>
                  <a:srgbClr val="FF00FF"/>
                </a:solidFill>
                <a:latin typeface="Times New Roman" pitchFamily="18" charset="0"/>
                <a:cs typeface="Times New Roman" pitchFamily="18" charset="0"/>
              </a:rPr>
              <a:t>DNA có cấu trúc xoắn kép gồm 2 mạch polynucleotide song song, ngược chiều, xoắn quanh một trục tưởng tượng từ trái qua phải (xoắn phải).</a:t>
            </a:r>
            <a:endParaRPr lang="en-US" sz="2400" dirty="0" smtClean="0">
              <a:solidFill>
                <a:srgbClr val="FF00FF"/>
              </a:solidFill>
              <a:latin typeface="Times New Roman" pitchFamily="18" charset="0"/>
              <a:cs typeface="Times New Roman" pitchFamily="18" charset="0"/>
            </a:endParaRPr>
          </a:p>
          <a:p>
            <a:pPr algn="just"/>
            <a:r>
              <a:rPr lang="vi-VN" sz="2400" dirty="0" smtClean="0">
                <a:solidFill>
                  <a:srgbClr val="FF00FF"/>
                </a:solidFill>
                <a:latin typeface="Times New Roman" pitchFamily="18" charset="0"/>
                <a:cs typeface="Times New Roman" pitchFamily="18" charset="0"/>
              </a:rPr>
              <a:t>- Trên mỗi mạch, các nucleotide liên kết với nhau bằng liên kết cộng hóa trị, tạo thành chuỗi polynucleotide.</a:t>
            </a:r>
          </a:p>
        </p:txBody>
      </p:sp>
      <p:pic>
        <p:nvPicPr>
          <p:cNvPr id="3074" name="Picture 2"/>
          <p:cNvPicPr>
            <a:picLocks noChangeAspect="1" noChangeArrowheads="1"/>
          </p:cNvPicPr>
          <p:nvPr/>
        </p:nvPicPr>
        <p:blipFill>
          <a:blip r:embed="rId2"/>
          <a:srcRect/>
          <a:stretch>
            <a:fillRect/>
          </a:stretch>
        </p:blipFill>
        <p:spPr bwMode="auto">
          <a:xfrm>
            <a:off x="0" y="0"/>
            <a:ext cx="6943725" cy="4191000"/>
          </a:xfrm>
          <a:prstGeom prst="rect">
            <a:avLst/>
          </a:prstGeom>
          <a:noFill/>
          <a:ln w="9525">
            <a:noFill/>
            <a:miter lim="800000"/>
            <a:headEnd/>
            <a:tailEnd/>
          </a:ln>
          <a:effectLst/>
        </p:spPr>
      </p:pic>
      <p:sp>
        <p:nvSpPr>
          <p:cNvPr id="8" name="Rectangle 7"/>
          <p:cNvSpPr/>
          <p:nvPr/>
        </p:nvSpPr>
        <p:spPr>
          <a:xfrm>
            <a:off x="0" y="4483459"/>
            <a:ext cx="12192000" cy="2308324"/>
          </a:xfrm>
          <a:prstGeom prst="rect">
            <a:avLst/>
          </a:prstGeom>
        </p:spPr>
        <p:txBody>
          <a:bodyPr wrap="square">
            <a:spAutoFit/>
          </a:bodyPr>
          <a:lstStyle/>
          <a:p>
            <a:pPr algn="just"/>
            <a:r>
              <a:rPr lang="vi-VN" sz="2400" dirty="0" smtClean="0">
                <a:solidFill>
                  <a:srgbClr val="FF00FF"/>
                </a:solidFill>
                <a:latin typeface="Times New Roman" pitchFamily="18" charset="0"/>
                <a:cs typeface="Times New Roman" pitchFamily="18" charset="0"/>
              </a:rPr>
              <a:t>- Giữa hai mạch đơn, các nitrogenous base của nucleotide liên kết với nhau bằng liên kết hydrogen theo nguyên tắc bổ sung (A của mạch này liên kết với T của mạch kia bằng 2 liên kết hydrogen, G của mạch này liên kết với C của mạch kia bằng 3 liên kết hydrogen hoặc ngược lại) tạo thành cặp nucleotide.</a:t>
            </a:r>
          </a:p>
          <a:p>
            <a:pPr algn="just"/>
            <a:r>
              <a:rPr lang="vi-VN" sz="2400" dirty="0" smtClean="0">
                <a:solidFill>
                  <a:srgbClr val="FF00FF"/>
                </a:solidFill>
                <a:latin typeface="Times New Roman" pitchFamily="18" charset="0"/>
                <a:cs typeface="Times New Roman" pitchFamily="18" charset="0"/>
              </a:rPr>
              <a:t>- DNA xoắn có tính chu kì, mỗi chu kì xoắn dài 34Å tương ứng với 10 cặp nucleotide, đường kính vòng xoắn là 20Å.</a:t>
            </a:r>
            <a:endParaRPr lang="vi-VN" sz="2400" dirty="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ppt_w</p:attrName>
                                        </p:attrNameLst>
                                      </p:cBhvr>
                                      <p:tavLst>
                                        <p:tav tm="0">
                                          <p:val>
                                            <p:fltVal val="0"/>
                                          </p:val>
                                        </p:tav>
                                        <p:tav tm="100000">
                                          <p:val>
                                            <p:strVal val="#ppt_w"/>
                                          </p:val>
                                        </p:tav>
                                      </p:tavLst>
                                    </p:anim>
                                    <p:anim calcmode="lin" valueType="num">
                                      <p:cBhvr>
                                        <p:cTn id="8" dur="1000" fill="hold"/>
                                        <p:tgtEl>
                                          <p:spTgt spid="3074"/>
                                        </p:tgtEl>
                                        <p:attrNameLst>
                                          <p:attrName>ppt_h</p:attrName>
                                        </p:attrNameLst>
                                      </p:cBhvr>
                                      <p:tavLst>
                                        <p:tav tm="0">
                                          <p:val>
                                            <p:fltVal val="0"/>
                                          </p:val>
                                        </p:tav>
                                        <p:tav tm="100000">
                                          <p:val>
                                            <p:strVal val="#ppt_h"/>
                                          </p:val>
                                        </p:tav>
                                      </p:tavLst>
                                    </p:anim>
                                    <p:animEffect transition="in" filter="fade">
                                      <p:cBhvr>
                                        <p:cTn id="9" dur="1000"/>
                                        <p:tgtEl>
                                          <p:spTgt spid="3074"/>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5">
                                            <p:txEl>
                                              <p:pRg st="0" end="0"/>
                                            </p:txEl>
                                          </p:spTgt>
                                        </p:tgtEl>
                                        <p:attrNameLst>
                                          <p:attrName>style.rotation</p:attrName>
                                        </p:attrNameLst>
                                      </p:cBhvr>
                                      <p:tavLst>
                                        <p:tav tm="0">
                                          <p:val>
                                            <p:fltVal val="360"/>
                                          </p:val>
                                        </p:tav>
                                        <p:tav tm="100000">
                                          <p:val>
                                            <p:fltVal val="0"/>
                                          </p:val>
                                        </p:tav>
                                      </p:tavLst>
                                    </p:anim>
                                    <p:animEffect transition="in" filter="fade">
                                      <p:cBhvr>
                                        <p:cTn id="17" dur="1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5">
                                            <p:txEl>
                                              <p:pRg st="1" end="1"/>
                                            </p:txEl>
                                          </p:spTgt>
                                        </p:tgtEl>
                                        <p:attrNameLst>
                                          <p:attrName>style.rotation</p:attrName>
                                        </p:attrNameLst>
                                      </p:cBhvr>
                                      <p:tavLst>
                                        <p:tav tm="0">
                                          <p:val>
                                            <p:fltVal val="360"/>
                                          </p:val>
                                        </p:tav>
                                        <p:tav tm="100000">
                                          <p:val>
                                            <p:fltVal val="0"/>
                                          </p:val>
                                        </p:tav>
                                      </p:tavLst>
                                    </p:anim>
                                    <p:animEffect transition="in" filter="fade">
                                      <p:cBhvr>
                                        <p:cTn id="25" dur="1000"/>
                                        <p:tgtEl>
                                          <p:spTgt spid="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9" presetClass="entr" presetSubtype="0" decel="100000" fill="hold"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p:cTn id="30"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5">
                                            <p:txEl>
                                              <p:pRg st="2" end="2"/>
                                            </p:txEl>
                                          </p:spTgt>
                                        </p:tgtEl>
                                        <p:attrNameLst>
                                          <p:attrName>style.rotation</p:attrName>
                                        </p:attrNameLst>
                                      </p:cBhvr>
                                      <p:tavLst>
                                        <p:tav tm="0">
                                          <p:val>
                                            <p:fltVal val="360"/>
                                          </p:val>
                                        </p:tav>
                                        <p:tav tm="100000">
                                          <p:val>
                                            <p:fltVal val="0"/>
                                          </p:val>
                                        </p:tav>
                                      </p:tavLst>
                                    </p:anim>
                                    <p:animEffect transition="in" filter="fade">
                                      <p:cBhvr>
                                        <p:cTn id="33" dur="1000"/>
                                        <p:tgtEl>
                                          <p:spTgt spid="5">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nodeType="clickEffect">
                                  <p:stCondLst>
                                    <p:cond delay="0"/>
                                  </p:stCondLst>
                                  <p:childTnLst>
                                    <p:set>
                                      <p:cBhvr>
                                        <p:cTn id="37" dur="1" fill="hold">
                                          <p:stCondLst>
                                            <p:cond delay="0"/>
                                          </p:stCondLst>
                                        </p:cTn>
                                        <p:tgtEl>
                                          <p:spTgt spid="5">
                                            <p:txEl>
                                              <p:pRg st="3" end="3"/>
                                            </p:txEl>
                                          </p:spTgt>
                                        </p:tgtEl>
                                        <p:attrNameLst>
                                          <p:attrName>style.visibility</p:attrName>
                                        </p:attrNameLst>
                                      </p:cBhvr>
                                      <p:to>
                                        <p:strVal val="visible"/>
                                      </p:to>
                                    </p:set>
                                    <p:anim calcmode="lin" valueType="num">
                                      <p:cBhvr>
                                        <p:cTn id="38"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5">
                                            <p:txEl>
                                              <p:pRg st="3" end="3"/>
                                            </p:txEl>
                                          </p:spTgt>
                                        </p:tgtEl>
                                        <p:attrNameLst>
                                          <p:attrName>style.rotation</p:attrName>
                                        </p:attrNameLst>
                                      </p:cBhvr>
                                      <p:tavLst>
                                        <p:tav tm="0">
                                          <p:val>
                                            <p:fltVal val="360"/>
                                          </p:val>
                                        </p:tav>
                                        <p:tav tm="100000">
                                          <p:val>
                                            <p:fltVal val="0"/>
                                          </p:val>
                                        </p:tav>
                                      </p:tavLst>
                                    </p:anim>
                                    <p:animEffect transition="in" filter="fade">
                                      <p:cBhvr>
                                        <p:cTn id="41" dur="1000"/>
                                        <p:tgtEl>
                                          <p:spTgt spid="5">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9" presetClass="entr" presetSubtype="0" decel="100000" fill="hold" nodeType="clickEffect">
                                  <p:stCondLst>
                                    <p:cond delay="0"/>
                                  </p:stCondLst>
                                  <p:childTnLst>
                                    <p:set>
                                      <p:cBhvr>
                                        <p:cTn id="45" dur="1" fill="hold">
                                          <p:stCondLst>
                                            <p:cond delay="0"/>
                                          </p:stCondLst>
                                        </p:cTn>
                                        <p:tgtEl>
                                          <p:spTgt spid="8">
                                            <p:txEl>
                                              <p:pRg st="0" end="0"/>
                                            </p:txEl>
                                          </p:spTgt>
                                        </p:tgtEl>
                                        <p:attrNameLst>
                                          <p:attrName>style.visibility</p:attrName>
                                        </p:attrNameLst>
                                      </p:cBhvr>
                                      <p:to>
                                        <p:strVal val="visible"/>
                                      </p:to>
                                    </p:set>
                                    <p:anim calcmode="lin" valueType="num">
                                      <p:cBhvr>
                                        <p:cTn id="46"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47"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48" dur="1000" fill="hold"/>
                                        <p:tgtEl>
                                          <p:spTgt spid="8">
                                            <p:txEl>
                                              <p:pRg st="0" end="0"/>
                                            </p:txEl>
                                          </p:spTgt>
                                        </p:tgtEl>
                                        <p:attrNameLst>
                                          <p:attrName>style.rotation</p:attrName>
                                        </p:attrNameLst>
                                      </p:cBhvr>
                                      <p:tavLst>
                                        <p:tav tm="0">
                                          <p:val>
                                            <p:fltVal val="360"/>
                                          </p:val>
                                        </p:tav>
                                        <p:tav tm="100000">
                                          <p:val>
                                            <p:fltVal val="0"/>
                                          </p:val>
                                        </p:tav>
                                      </p:tavLst>
                                    </p:anim>
                                    <p:animEffect transition="in" filter="fade">
                                      <p:cBhvr>
                                        <p:cTn id="49" dur="1000"/>
                                        <p:tgtEl>
                                          <p:spTgt spid="8">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9" presetClass="entr" presetSubtype="0" decel="100000" fill="hold" nodeType="clickEffect">
                                  <p:stCondLst>
                                    <p:cond delay="0"/>
                                  </p:stCondLst>
                                  <p:childTnLst>
                                    <p:set>
                                      <p:cBhvr>
                                        <p:cTn id="53" dur="1" fill="hold">
                                          <p:stCondLst>
                                            <p:cond delay="0"/>
                                          </p:stCondLst>
                                        </p:cTn>
                                        <p:tgtEl>
                                          <p:spTgt spid="8">
                                            <p:txEl>
                                              <p:pRg st="1" end="1"/>
                                            </p:txEl>
                                          </p:spTgt>
                                        </p:tgtEl>
                                        <p:attrNameLst>
                                          <p:attrName>style.visibility</p:attrName>
                                        </p:attrNameLst>
                                      </p:cBhvr>
                                      <p:to>
                                        <p:strVal val="visible"/>
                                      </p:to>
                                    </p:set>
                                    <p:anim calcmode="lin" valueType="num">
                                      <p:cBhvr>
                                        <p:cTn id="54" dur="1000" fill="hold"/>
                                        <p:tgtEl>
                                          <p:spTgt spid="8">
                                            <p:txEl>
                                              <p:pRg st="1" end="1"/>
                                            </p:txEl>
                                          </p:spTgt>
                                        </p:tgtEl>
                                        <p:attrNameLst>
                                          <p:attrName>ppt_w</p:attrName>
                                        </p:attrNameLst>
                                      </p:cBhvr>
                                      <p:tavLst>
                                        <p:tav tm="0">
                                          <p:val>
                                            <p:fltVal val="0"/>
                                          </p:val>
                                        </p:tav>
                                        <p:tav tm="100000">
                                          <p:val>
                                            <p:strVal val="#ppt_w"/>
                                          </p:val>
                                        </p:tav>
                                      </p:tavLst>
                                    </p:anim>
                                    <p:anim calcmode="lin" valueType="num">
                                      <p:cBhvr>
                                        <p:cTn id="55" dur="1000" fill="hold"/>
                                        <p:tgtEl>
                                          <p:spTgt spid="8">
                                            <p:txEl>
                                              <p:pRg st="1" end="1"/>
                                            </p:txEl>
                                          </p:spTgt>
                                        </p:tgtEl>
                                        <p:attrNameLst>
                                          <p:attrName>ppt_h</p:attrName>
                                        </p:attrNameLst>
                                      </p:cBhvr>
                                      <p:tavLst>
                                        <p:tav tm="0">
                                          <p:val>
                                            <p:fltVal val="0"/>
                                          </p:val>
                                        </p:tav>
                                        <p:tav tm="100000">
                                          <p:val>
                                            <p:strVal val="#ppt_h"/>
                                          </p:val>
                                        </p:tav>
                                      </p:tavLst>
                                    </p:anim>
                                    <p:anim calcmode="lin" valueType="num">
                                      <p:cBhvr>
                                        <p:cTn id="56" dur="1000" fill="hold"/>
                                        <p:tgtEl>
                                          <p:spTgt spid="8">
                                            <p:txEl>
                                              <p:pRg st="1" end="1"/>
                                            </p:txEl>
                                          </p:spTgt>
                                        </p:tgtEl>
                                        <p:attrNameLst>
                                          <p:attrName>style.rotation</p:attrName>
                                        </p:attrNameLst>
                                      </p:cBhvr>
                                      <p:tavLst>
                                        <p:tav tm="0">
                                          <p:val>
                                            <p:fltVal val="360"/>
                                          </p:val>
                                        </p:tav>
                                        <p:tav tm="100000">
                                          <p:val>
                                            <p:fltVal val="0"/>
                                          </p:val>
                                        </p:tav>
                                      </p:tavLst>
                                    </p:anim>
                                    <p:animEffect transition="in" filter="fade">
                                      <p:cBhvr>
                                        <p:cTn id="57" dur="1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33: GENE </a:t>
            </a:r>
            <a:r>
              <a:rPr lang="en-US" sz="2800" b="1" dirty="0" err="1" smtClean="0">
                <a:solidFill>
                  <a:srgbClr val="FF00FF"/>
                </a:solidFill>
                <a:latin typeface="Times New Roman" pitchFamily="18" charset="0"/>
                <a:cs typeface="Times New Roman" pitchFamily="18" charset="0"/>
              </a:rPr>
              <a:t>LÀ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TRUNG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TÂM</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DI </a:t>
            </a:r>
            <a:r>
              <a:rPr lang="en-US" sz="2800" b="1" dirty="0" err="1" smtClean="0">
                <a:solidFill>
                  <a:srgbClr val="FF00FF"/>
                </a:solidFill>
                <a:latin typeface="Times New Roman" pitchFamily="18" charset="0"/>
                <a:cs typeface="Times New Roman" pitchFamily="18" charset="0"/>
              </a:rPr>
              <a:t>TRUYỀN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HỌC</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DI </a:t>
            </a:r>
            <a:r>
              <a:rPr lang="en-US" sz="2800" b="1" dirty="0" err="1" smtClean="0">
                <a:solidFill>
                  <a:srgbClr val="0000FF"/>
                </a:solidFill>
                <a:latin typeface="Times New Roman" pitchFamily="18" charset="0"/>
                <a:cs typeface="Times New Roman" pitchFamily="18" charset="0"/>
              </a:rPr>
              <a:t>TRUYỀN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BIẾN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DỊ</a:t>
            </a:r>
            <a:endParaRPr lang="en-US" sz="2800" b="1" dirty="0" smtClean="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Box 13"/>
          <p:cNvSpPr txBox="1"/>
          <p:nvPr/>
        </p:nvSpPr>
        <p:spPr>
          <a:xfrm>
            <a:off x="0" y="82005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NUCLEIC ACID</a:t>
            </a:r>
          </a:p>
        </p:txBody>
      </p:sp>
      <p:sp>
        <p:nvSpPr>
          <p:cNvPr id="18" name="TextBox 17"/>
          <p:cNvSpPr txBox="1"/>
          <p:nvPr/>
        </p:nvSpPr>
        <p:spPr>
          <a:xfrm>
            <a:off x="0" y="1233715"/>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1. DNA</a:t>
            </a:r>
            <a:endParaRPr lang="en-US" sz="2800" dirty="0" smtClean="0">
              <a:solidFill>
                <a:srgbClr val="0000FF"/>
              </a:solidFill>
              <a:latin typeface="Times New Roman" pitchFamily="18" charset="0"/>
              <a:cs typeface="Times New Roman" pitchFamily="18" charset="0"/>
            </a:endParaRPr>
          </a:p>
        </p:txBody>
      </p:sp>
      <p:sp>
        <p:nvSpPr>
          <p:cNvPr id="17" name="Rectangle 16"/>
          <p:cNvSpPr/>
          <p:nvPr/>
        </p:nvSpPr>
        <p:spPr>
          <a:xfrm>
            <a:off x="0" y="1647764"/>
            <a:ext cx="12192000" cy="523220"/>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DNA </a:t>
            </a:r>
            <a:r>
              <a:rPr lang="en-US" sz="2800" dirty="0" err="1" smtClean="0">
                <a:solidFill>
                  <a:srgbClr val="0000FF"/>
                </a:solidFill>
                <a:latin typeface="Times New Roman" pitchFamily="18" charset="0"/>
                <a:ea typeface="Times New Roman" pitchFamily="18" charset="0"/>
                <a:cs typeface="Times New Roman" pitchFamily="18" charset="0"/>
              </a:rPr>
              <a:t>được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cấu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tạo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từ</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deoxyribonucleotide</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gồm</a:t>
            </a:r>
            <a:r>
              <a:rPr lang="en-US" sz="2800" dirty="0" smtClean="0">
                <a:solidFill>
                  <a:srgbClr val="0000FF"/>
                </a:solidFill>
                <a:latin typeface="Times New Roman" pitchFamily="18" charset="0"/>
                <a:ea typeface="Times New Roman" pitchFamily="18" charset="0"/>
                <a:cs typeface="Times New Roman" pitchFamily="18" charset="0"/>
              </a:rPr>
              <a:t> 4 </a:t>
            </a:r>
            <a:r>
              <a:rPr lang="en-US" sz="2800" dirty="0" err="1" smtClean="0">
                <a:solidFill>
                  <a:srgbClr val="0000FF"/>
                </a:solidFill>
                <a:latin typeface="Times New Roman" pitchFamily="18" charset="0"/>
                <a:ea typeface="Times New Roman" pitchFamily="18" charset="0"/>
                <a:cs typeface="Times New Roman" pitchFamily="18" charset="0"/>
              </a:rPr>
              <a:t>loại</a:t>
            </a:r>
            <a:r>
              <a:rPr lang="en-US" sz="2800" dirty="0" smtClean="0">
                <a:solidFill>
                  <a:srgbClr val="0000FF"/>
                </a:solidFill>
                <a:latin typeface="Times New Roman" pitchFamily="18" charset="0"/>
                <a:ea typeface="Times New Roman" pitchFamily="18" charset="0"/>
                <a:cs typeface="Times New Roman" pitchFamily="18" charset="0"/>
              </a:rPr>
              <a:t> A, T, G, C. </a:t>
            </a:r>
            <a:endParaRPr lang="en-US" sz="2800" dirty="0" smtClean="0">
              <a:solidFill>
                <a:srgbClr val="0000FF"/>
              </a:solidFill>
              <a:latin typeface="Times New Roman" pitchFamily="18" charset="0"/>
              <a:cs typeface="Times New Roman" pitchFamily="18" charset="0"/>
            </a:endParaRPr>
          </a:p>
        </p:txBody>
      </p:sp>
      <p:sp>
        <p:nvSpPr>
          <p:cNvPr id="9" name="Rectangle 8"/>
          <p:cNvSpPr/>
          <p:nvPr/>
        </p:nvSpPr>
        <p:spPr>
          <a:xfrm>
            <a:off x="0" y="2090450"/>
            <a:ext cx="12192000" cy="954107"/>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tử</a:t>
            </a:r>
            <a:r>
              <a:rPr lang="en-US" sz="2800" dirty="0" smtClean="0">
                <a:solidFill>
                  <a:srgbClr val="0000FF"/>
                </a:solidFill>
                <a:latin typeface="Times New Roman" pitchFamily="18" charset="0"/>
                <a:ea typeface="Times New Roman" pitchFamily="18" charset="0"/>
                <a:cs typeface="Times New Roman" pitchFamily="18" charset="0"/>
              </a:rPr>
              <a:t> DNA </a:t>
            </a:r>
            <a:r>
              <a:rPr lang="en-US" sz="2800" dirty="0" err="1" smtClean="0">
                <a:solidFill>
                  <a:srgbClr val="0000FF"/>
                </a:solidFill>
                <a:latin typeface="Times New Roman" pitchFamily="18" charset="0"/>
                <a:ea typeface="Times New Roman" pitchFamily="18" charset="0"/>
                <a:cs typeface="Times New Roman" pitchFamily="18" charset="0"/>
              </a:rPr>
              <a:t>có</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cấu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trúc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xoắn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kép</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gồm</a:t>
            </a:r>
            <a:r>
              <a:rPr lang="en-US" sz="2800" dirty="0" smtClean="0">
                <a:solidFill>
                  <a:srgbClr val="0000FF"/>
                </a:solidFill>
                <a:latin typeface="Times New Roman" pitchFamily="18" charset="0"/>
                <a:ea typeface="Times New Roman" pitchFamily="18" charset="0"/>
                <a:cs typeface="Times New Roman" pitchFamily="18" charset="0"/>
              </a:rPr>
              <a:t> 2 </a:t>
            </a:r>
            <a:r>
              <a:rPr lang="en-US" sz="2800" dirty="0" err="1" smtClean="0">
                <a:solidFill>
                  <a:srgbClr val="0000FF"/>
                </a:solidFill>
                <a:latin typeface="Times New Roman" pitchFamily="18" charset="0"/>
                <a:ea typeface="Times New Roman" pitchFamily="18" charset="0"/>
                <a:cs typeface="Times New Roman" pitchFamily="18" charset="0"/>
              </a:rPr>
              <a:t>mạch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polynucleotit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xoắn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phải</a:t>
            </a:r>
            <a:r>
              <a:rPr lang="en-US" sz="2800" dirty="0" smtClean="0">
                <a:solidFill>
                  <a:srgbClr val="0000FF"/>
                </a:solidFill>
                <a:latin typeface="Times New Roman" pitchFamily="18" charset="0"/>
                <a:ea typeface="Times New Roman" pitchFamily="18" charset="0"/>
                <a:cs typeface="Times New Roman" pitchFamily="18" charset="0"/>
              </a:rPr>
              <a:t>, song song </a:t>
            </a:r>
            <a:r>
              <a:rPr lang="en-US" sz="2800" dirty="0" err="1" smtClean="0">
                <a:solidFill>
                  <a:srgbClr val="0000FF"/>
                </a:solidFill>
                <a:latin typeface="Times New Roman" pitchFamily="18" charset="0"/>
                <a:ea typeface="Times New Roman" pitchFamily="18" charset="0"/>
                <a:cs typeface="Times New Roman" pitchFamily="18" charset="0"/>
              </a:rPr>
              <a:t>và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ngược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chiều</a:t>
            </a:r>
            <a:r>
              <a:rPr lang="en-US" sz="2800" dirty="0" smtClean="0">
                <a:solidFill>
                  <a:srgbClr val="0000FF"/>
                </a:solidFill>
                <a:latin typeface="Times New Roman" pitchFamily="18" charset="0"/>
                <a:ea typeface="Times New Roman" pitchFamily="18" charset="0"/>
                <a:cs typeface="Times New Roman" pitchFamily="18" charset="0"/>
              </a:rPr>
              <a:t>. </a:t>
            </a:r>
            <a:endParaRPr lang="en-US" sz="2800" dirty="0" smtClean="0">
              <a:solidFill>
                <a:srgbClr val="0000FF"/>
              </a:solidFill>
              <a:latin typeface="Times New Roman" pitchFamily="18" charset="0"/>
              <a:cs typeface="Times New Roman" pitchFamily="18" charset="0"/>
            </a:endParaRPr>
          </a:p>
        </p:txBody>
      </p:sp>
      <p:sp>
        <p:nvSpPr>
          <p:cNvPr id="10" name="Rectangle 9"/>
          <p:cNvSpPr/>
          <p:nvPr/>
        </p:nvSpPr>
        <p:spPr>
          <a:xfrm>
            <a:off x="0" y="2910506"/>
            <a:ext cx="12192000" cy="954107"/>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Các</a:t>
            </a:r>
            <a:r>
              <a:rPr lang="en-US" sz="2800" dirty="0" smtClean="0">
                <a:solidFill>
                  <a:srgbClr val="0000FF"/>
                </a:solidFill>
                <a:latin typeface="Times New Roman" pitchFamily="18" charset="0"/>
                <a:ea typeface="Times New Roman" pitchFamily="18" charset="0"/>
                <a:cs typeface="Times New Roman" pitchFamily="18" charset="0"/>
              </a:rPr>
              <a:t> n</a:t>
            </a:r>
            <a:r>
              <a:rPr lang="vi-VN" sz="2800" dirty="0" smtClean="0">
                <a:solidFill>
                  <a:srgbClr val="0000FF"/>
                </a:solidFill>
                <a:latin typeface="Times New Roman" pitchFamily="18" charset="0"/>
                <a:cs typeface="Times New Roman" pitchFamily="18" charset="0"/>
              </a:rPr>
              <a:t>itrogenous base</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2 </a:t>
            </a:r>
            <a:r>
              <a:rPr lang="en-US" sz="2800" dirty="0" err="1" smtClean="0">
                <a:solidFill>
                  <a:srgbClr val="0000FF"/>
                </a:solidFill>
                <a:latin typeface="Times New Roman" pitchFamily="18" charset="0"/>
                <a:cs typeface="Times New Roman" pitchFamily="18" charset="0"/>
              </a:rPr>
              <a:t>mạch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polynucleotit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liên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kết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với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nhau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bằng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liên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kết</a:t>
            </a:r>
            <a:r>
              <a:rPr lang="en-US" sz="2800" dirty="0" smtClean="0">
                <a:solidFill>
                  <a:srgbClr val="0000FF"/>
                </a:solidFill>
                <a:latin typeface="Times New Roman" pitchFamily="18" charset="0"/>
                <a:ea typeface="Times New Roman" pitchFamily="18" charset="0"/>
                <a:cs typeface="Times New Roman" pitchFamily="18" charset="0"/>
              </a:rPr>
              <a:t> hydrogen </a:t>
            </a:r>
            <a:r>
              <a:rPr lang="en-US" sz="2800" dirty="0" err="1" smtClean="0">
                <a:solidFill>
                  <a:srgbClr val="0000FF"/>
                </a:solidFill>
                <a:latin typeface="Times New Roman" pitchFamily="18" charset="0"/>
                <a:ea typeface="Times New Roman" pitchFamily="18" charset="0"/>
                <a:cs typeface="Times New Roman" pitchFamily="18" charset="0"/>
              </a:rPr>
              <a:t>theo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nguyên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tắc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bổ</a:t>
            </a:r>
            <a:r>
              <a:rPr lang="en-US" sz="2800" dirty="0" smtClean="0">
                <a:solidFill>
                  <a:srgbClr val="0000FF"/>
                </a:solidFill>
                <a:latin typeface="Times New Roman" pitchFamily="18" charset="0"/>
                <a:ea typeface="Times New Roman" pitchFamily="18" charset="0"/>
                <a:cs typeface="Times New Roman" pitchFamily="18" charset="0"/>
              </a:rPr>
              <a:t> sung: A=T; </a:t>
            </a:r>
            <a:r>
              <a:rPr lang="en-US" sz="2800" dirty="0" err="1" smtClean="0">
                <a:solidFill>
                  <a:srgbClr val="0000FF"/>
                </a:solidFill>
                <a:latin typeface="Times New Roman" pitchFamily="18" charset="0"/>
                <a:ea typeface="Times New Roman" pitchFamily="18" charset="0"/>
                <a:cs typeface="Times New Roman" pitchFamily="18" charset="0"/>
              </a:rPr>
              <a:t>G</a:t>
            </a:r>
            <a:r>
              <a:rPr lang="en-US" sz="2800" dirty="0" err="1" smtClean="0">
                <a:solidFill>
                  <a:srgbClr val="0000FF"/>
                </a:solidFill>
                <a:latin typeface="Times New Roman"/>
                <a:ea typeface="Times New Roman" pitchFamily="18" charset="0"/>
                <a:cs typeface="Times New Roman"/>
              </a:rPr>
              <a:t>≡X</a:t>
            </a:r>
            <a:r>
              <a:rPr lang="en-US" sz="2800" dirty="0" smtClean="0">
                <a:solidFill>
                  <a:srgbClr val="0000FF"/>
                </a:solidFill>
                <a:latin typeface="Times New Roman"/>
                <a:ea typeface="Times New Roman" pitchFamily="18" charset="0"/>
                <a:cs typeface="Times New Roman"/>
              </a:rPr>
              <a:t>.</a:t>
            </a:r>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 </a:t>
            </a:r>
            <a:endParaRPr lang="en-US" sz="2800" dirty="0" smtClean="0">
              <a:solidFill>
                <a:srgbClr val="0000FF"/>
              </a:solidFill>
              <a:latin typeface="Times New Roman" pitchFamily="18" charset="0"/>
              <a:cs typeface="Times New Roman" pitchFamily="18" charset="0"/>
            </a:endParaRPr>
          </a:p>
        </p:txBody>
      </p:sp>
      <p:sp>
        <p:nvSpPr>
          <p:cNvPr id="11" name="Rectangle 10"/>
          <p:cNvSpPr/>
          <p:nvPr/>
        </p:nvSpPr>
        <p:spPr>
          <a:xfrm>
            <a:off x="0" y="4615934"/>
            <a:ext cx="12192000" cy="954107"/>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Thông</a:t>
            </a:r>
            <a:r>
              <a:rPr lang="en-US" sz="2800" dirty="0" smtClean="0">
                <a:solidFill>
                  <a:srgbClr val="0000FF"/>
                </a:solidFill>
                <a:latin typeface="Times New Roman" pitchFamily="18" charset="0"/>
                <a:ea typeface="Times New Roman" pitchFamily="18" charset="0"/>
                <a:cs typeface="Times New Roman" pitchFamily="18" charset="0"/>
              </a:rPr>
              <a:t> tin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mã</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hóa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dưới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dạng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trình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tự</a:t>
            </a:r>
            <a:r>
              <a:rPr lang="en-US" sz="2800" dirty="0" smtClean="0">
                <a:solidFill>
                  <a:srgbClr val="0000FF"/>
                </a:solidFill>
                <a:latin typeface="Times New Roman" pitchFamily="18" charset="0"/>
                <a:ea typeface="Times New Roman" pitchFamily="18" charset="0"/>
                <a:cs typeface="Times New Roman" pitchFamily="18" charset="0"/>
              </a:rPr>
              <a:t> nucleotide =&gt; </a:t>
            </a:r>
            <a:r>
              <a:rPr lang="en-US" sz="2800" dirty="0" err="1" smtClean="0">
                <a:solidFill>
                  <a:srgbClr val="0000FF"/>
                </a:solidFill>
                <a:latin typeface="Times New Roman" pitchFamily="18" charset="0"/>
                <a:ea typeface="Times New Roman" pitchFamily="18" charset="0"/>
                <a:cs typeface="Times New Roman" pitchFamily="18" charset="0"/>
              </a:rPr>
              <a:t>phân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tử</a:t>
            </a:r>
            <a:r>
              <a:rPr lang="en-US" sz="2800" dirty="0" smtClean="0">
                <a:solidFill>
                  <a:srgbClr val="0000FF"/>
                </a:solidFill>
                <a:latin typeface="Times New Roman" pitchFamily="18" charset="0"/>
                <a:ea typeface="Times New Roman" pitchFamily="18" charset="0"/>
                <a:cs typeface="Times New Roman" pitchFamily="18" charset="0"/>
              </a:rPr>
              <a:t> DNA </a:t>
            </a:r>
            <a:r>
              <a:rPr lang="en-US" sz="2800" dirty="0" err="1" smtClean="0">
                <a:solidFill>
                  <a:srgbClr val="0000FF"/>
                </a:solidFill>
                <a:latin typeface="Times New Roman" pitchFamily="18" charset="0"/>
                <a:ea typeface="Times New Roman" pitchFamily="18" charset="0"/>
                <a:cs typeface="Times New Roman" pitchFamily="18" charset="0"/>
              </a:rPr>
              <a:t>có</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chức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năng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lưu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trữ</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bảo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quản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và</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đạt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thông</a:t>
            </a:r>
            <a:r>
              <a:rPr lang="en-US" sz="2800" dirty="0" smtClean="0">
                <a:solidFill>
                  <a:srgbClr val="0000FF"/>
                </a:solidFill>
                <a:latin typeface="Times New Roman" pitchFamily="18" charset="0"/>
                <a:ea typeface="Times New Roman" pitchFamily="18" charset="0"/>
                <a:cs typeface="Times New Roman" pitchFamily="18" charset="0"/>
              </a:rPr>
              <a:t> tin </a:t>
            </a:r>
            <a:r>
              <a:rPr lang="en-US" sz="2800" dirty="0" err="1" smtClean="0">
                <a:solidFill>
                  <a:srgbClr val="0000FF"/>
                </a:solidFill>
                <a:latin typeface="Times New Roman" pitchFamily="18" charset="0"/>
                <a:ea typeface="Times New Roman" pitchFamily="18" charset="0"/>
                <a:cs typeface="Times New Roman" pitchFamily="18" charset="0"/>
              </a:rPr>
              <a:t>di</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truyền</a:t>
            </a:r>
            <a:r>
              <a:rPr lang="en-US" sz="2800" dirty="0" smtClean="0">
                <a:solidFill>
                  <a:srgbClr val="0000FF"/>
                </a:solidFill>
                <a:latin typeface="Times New Roman" pitchFamily="18" charset="0"/>
                <a:ea typeface="Times New Roman" pitchFamily="18" charset="0"/>
                <a:cs typeface="Times New Roman" pitchFamily="18" charset="0"/>
              </a:rPr>
              <a:t>.</a:t>
            </a:r>
            <a:endParaRPr lang="en-US" sz="2800" dirty="0" smtClean="0">
              <a:solidFill>
                <a:srgbClr val="0000FF"/>
              </a:solidFill>
              <a:latin typeface="Times New Roman" pitchFamily="18" charset="0"/>
              <a:cs typeface="Times New Roman" pitchFamily="18" charset="0"/>
            </a:endParaRPr>
          </a:p>
        </p:txBody>
      </p:sp>
      <p:sp>
        <p:nvSpPr>
          <p:cNvPr id="12" name="Rectangle 11"/>
          <p:cNvSpPr/>
          <p:nvPr/>
        </p:nvSpPr>
        <p:spPr>
          <a:xfrm>
            <a:off x="0" y="3774106"/>
            <a:ext cx="12192000" cy="954107"/>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Sự</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khác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nhau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về</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số</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lượng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thành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phần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trình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tự</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sắp</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xếp</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của</a:t>
            </a:r>
            <a:r>
              <a:rPr lang="en-US" sz="2800" dirty="0" smtClean="0">
                <a:solidFill>
                  <a:srgbClr val="0000FF"/>
                </a:solidFill>
                <a:latin typeface="Times New Roman" pitchFamily="18" charset="0"/>
                <a:ea typeface="Times New Roman" pitchFamily="18" charset="0"/>
                <a:cs typeface="Times New Roman" pitchFamily="18" charset="0"/>
              </a:rPr>
              <a:t> 4 </a:t>
            </a:r>
            <a:r>
              <a:rPr lang="en-US" sz="2800" dirty="0" err="1" smtClean="0">
                <a:solidFill>
                  <a:srgbClr val="0000FF"/>
                </a:solidFill>
                <a:latin typeface="Times New Roman" pitchFamily="18" charset="0"/>
                <a:ea typeface="Times New Roman" pitchFamily="18" charset="0"/>
                <a:cs typeface="Times New Roman" pitchFamily="18" charset="0"/>
              </a:rPr>
              <a:t>loại</a:t>
            </a:r>
            <a:r>
              <a:rPr lang="en-US" sz="2800" dirty="0" smtClean="0">
                <a:solidFill>
                  <a:srgbClr val="0000FF"/>
                </a:solidFill>
                <a:latin typeface="Times New Roman" pitchFamily="18" charset="0"/>
                <a:ea typeface="Times New Roman" pitchFamily="18" charset="0"/>
                <a:cs typeface="Times New Roman" pitchFamily="18" charset="0"/>
              </a:rPr>
              <a:t> nucleotide </a:t>
            </a:r>
            <a:r>
              <a:rPr lang="en-US" sz="2800" dirty="0" err="1" smtClean="0">
                <a:solidFill>
                  <a:srgbClr val="0000FF"/>
                </a:solidFill>
                <a:latin typeface="Times New Roman" pitchFamily="18" charset="0"/>
                <a:ea typeface="Times New Roman" pitchFamily="18" charset="0"/>
                <a:cs typeface="Times New Roman" pitchFamily="18" charset="0"/>
              </a:rPr>
              <a:t>tạo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nên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tính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dạng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của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phân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tử</a:t>
            </a:r>
            <a:r>
              <a:rPr lang="en-US" sz="2800" dirty="0" smtClean="0">
                <a:solidFill>
                  <a:srgbClr val="0000FF"/>
                </a:solidFill>
                <a:latin typeface="Times New Roman" pitchFamily="18" charset="0"/>
                <a:ea typeface="Times New Roman" pitchFamily="18" charset="0"/>
                <a:cs typeface="Times New Roman" pitchFamily="18" charset="0"/>
              </a:rPr>
              <a:t> DNA =&gt; </a:t>
            </a:r>
            <a:r>
              <a:rPr lang="en-US" sz="2800" dirty="0" err="1" smtClean="0">
                <a:solidFill>
                  <a:srgbClr val="0000FF"/>
                </a:solidFill>
                <a:latin typeface="Times New Roman" pitchFamily="18" charset="0"/>
                <a:ea typeface="Times New Roman" pitchFamily="18" charset="0"/>
                <a:cs typeface="Times New Roman" pitchFamily="18" charset="0"/>
              </a:rPr>
              <a:t>Tính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dạng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của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sinh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vật</a:t>
            </a:r>
            <a:r>
              <a:rPr lang="en-US" sz="2800" dirty="0" smtClean="0">
                <a:solidFill>
                  <a:srgbClr val="0000FF"/>
                </a:solidFill>
                <a:latin typeface="Times New Roman"/>
                <a:ea typeface="Times New Roman" pitchFamily="18" charset="0"/>
                <a:cs typeface="Times New Roman"/>
              </a:rPr>
              <a:t>.</a:t>
            </a:r>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 </a:t>
            </a:r>
            <a:endParaRPr lang="en-US" sz="2800" dirty="0" smtClean="0">
              <a:solidFill>
                <a:srgbClr val="0000FF"/>
              </a:solidFill>
              <a:latin typeface="Times New Roman" pitchFamily="18" charset="0"/>
              <a:cs typeface="Times New Roman" pitchFamily="18" charset="0"/>
            </a:endParaRPr>
          </a:p>
        </p:txBody>
      </p:sp>
      <p:sp>
        <p:nvSpPr>
          <p:cNvPr id="13" name="TextBox 12"/>
          <p:cNvSpPr txBox="1"/>
          <p:nvPr/>
        </p:nvSpPr>
        <p:spPr>
          <a:xfrm>
            <a:off x="0" y="5471885"/>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2. RNA</a:t>
            </a:r>
            <a:endParaRPr lang="en-US" sz="2800" dirty="0" smtClean="0">
              <a:solidFill>
                <a:srgbClr val="0000FF"/>
              </a:solidFill>
              <a:latin typeface="Times New Roman" pitchFamily="18" charset="0"/>
              <a:cs typeface="Times New Roman" pitchFamily="18" charset="0"/>
            </a:endParaRPr>
          </a:p>
        </p:txBody>
      </p:sp>
      <p:sp>
        <p:nvSpPr>
          <p:cNvPr id="15" name="Rectangle 14"/>
          <p:cNvSpPr/>
          <p:nvPr/>
        </p:nvSpPr>
        <p:spPr>
          <a:xfrm>
            <a:off x="0" y="5835135"/>
            <a:ext cx="12192000" cy="523220"/>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RNA </a:t>
            </a:r>
            <a:r>
              <a:rPr lang="en-US" sz="2800" dirty="0" err="1" smtClean="0">
                <a:solidFill>
                  <a:srgbClr val="0000FF"/>
                </a:solidFill>
                <a:latin typeface="Times New Roman" pitchFamily="18" charset="0"/>
                <a:ea typeface="Times New Roman" pitchFamily="18" charset="0"/>
                <a:cs typeface="Times New Roman" pitchFamily="18" charset="0"/>
              </a:rPr>
              <a:t>được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cấu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tạo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từ</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ribonucleotide</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gồm</a:t>
            </a:r>
            <a:r>
              <a:rPr lang="en-US" sz="2800" dirty="0" smtClean="0">
                <a:solidFill>
                  <a:srgbClr val="0000FF"/>
                </a:solidFill>
                <a:latin typeface="Times New Roman" pitchFamily="18" charset="0"/>
                <a:ea typeface="Times New Roman" pitchFamily="18" charset="0"/>
                <a:cs typeface="Times New Roman" pitchFamily="18" charset="0"/>
              </a:rPr>
              <a:t> 4 </a:t>
            </a:r>
            <a:r>
              <a:rPr lang="en-US" sz="2800" dirty="0" err="1" smtClean="0">
                <a:solidFill>
                  <a:srgbClr val="0000FF"/>
                </a:solidFill>
                <a:latin typeface="Times New Roman" pitchFamily="18" charset="0"/>
                <a:ea typeface="Times New Roman" pitchFamily="18" charset="0"/>
                <a:cs typeface="Times New Roman" pitchFamily="18" charset="0"/>
              </a:rPr>
              <a:t>loại</a:t>
            </a:r>
            <a:r>
              <a:rPr lang="en-US" sz="2800" dirty="0" smtClean="0">
                <a:solidFill>
                  <a:srgbClr val="0000FF"/>
                </a:solidFill>
                <a:latin typeface="Times New Roman" pitchFamily="18" charset="0"/>
                <a:ea typeface="Times New Roman" pitchFamily="18" charset="0"/>
                <a:cs typeface="Times New Roman" pitchFamily="18" charset="0"/>
              </a:rPr>
              <a:t> A, U, G, C. </a:t>
            </a:r>
            <a:endParaRPr lang="en-US" sz="2800"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heel(4)">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4)">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heel(4)">
                                      <p:cBhvr>
                                        <p:cTn id="17" dur="1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4)">
                                      <p:cBhvr>
                                        <p:cTn id="22" dur="1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heel(4)">
                                      <p:cBhvr>
                                        <p:cTn id="27" dur="1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strips(upRight)">
                                      <p:cBhvr>
                                        <p:cTn id="32" dur="1000"/>
                                        <p:tgtEl>
                                          <p:spTgt spid="13"/>
                                        </p:tgtEl>
                                      </p:cBhvr>
                                    </p:animEffect>
                                  </p:childTnLst>
                                </p:cTn>
                              </p:par>
                              <p:par>
                                <p:cTn id="33" presetID="21" presetClass="entr" presetSubtype="4"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heel(4)">
                                      <p:cBhvr>
                                        <p:cTn id="3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9" grpId="0"/>
      <p:bldP spid="10" grpId="0"/>
      <p:bldP spid="11" grpId="0"/>
      <p:bldP spid="12" grpId="0"/>
      <p:bldP spid="13"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1059522"/>
            <a:ext cx="6168571" cy="4693278"/>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6057900" y="928231"/>
            <a:ext cx="6134100" cy="4943475"/>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900" decel="100000" fill="hold"/>
                                        <p:tgtEl>
                                          <p:spTgt spid="102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2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anim calcmode="lin" valueType="num">
                                      <p:cBhvr>
                                        <p:cTn id="15" dur="1000" fill="hold"/>
                                        <p:tgtEl>
                                          <p:spTgt spid="1027"/>
                                        </p:tgtEl>
                                        <p:attrNameLst>
                                          <p:attrName>ppt_w</p:attrName>
                                        </p:attrNameLst>
                                      </p:cBhvr>
                                      <p:tavLst>
                                        <p:tav tm="0">
                                          <p:val>
                                            <p:fltVal val="0"/>
                                          </p:val>
                                        </p:tav>
                                        <p:tav tm="100000">
                                          <p:val>
                                            <p:strVal val="#ppt_w"/>
                                          </p:val>
                                        </p:tav>
                                      </p:tavLst>
                                    </p:anim>
                                    <p:anim calcmode="lin" valueType="num">
                                      <p:cBhvr>
                                        <p:cTn id="16" dur="1000" fill="hold"/>
                                        <p:tgtEl>
                                          <p:spTgt spid="10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33: GENE </a:t>
            </a:r>
            <a:r>
              <a:rPr lang="en-US" sz="2800" b="1" dirty="0" err="1" smtClean="0">
                <a:solidFill>
                  <a:srgbClr val="FF00FF"/>
                </a:solidFill>
                <a:latin typeface="Times New Roman" pitchFamily="18" charset="0"/>
                <a:cs typeface="Times New Roman" pitchFamily="18" charset="0"/>
              </a:rPr>
              <a:t>LÀ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TRUNG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TÂM</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DI </a:t>
            </a:r>
            <a:r>
              <a:rPr lang="en-US" sz="2800" b="1" dirty="0" err="1" smtClean="0">
                <a:solidFill>
                  <a:srgbClr val="FF00FF"/>
                </a:solidFill>
                <a:latin typeface="Times New Roman" pitchFamily="18" charset="0"/>
                <a:cs typeface="Times New Roman" pitchFamily="18" charset="0"/>
              </a:rPr>
              <a:t>TRUYỀN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HỌC</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DI </a:t>
            </a:r>
            <a:r>
              <a:rPr lang="en-US" sz="2800" b="1" dirty="0" err="1" smtClean="0">
                <a:solidFill>
                  <a:srgbClr val="0000FF"/>
                </a:solidFill>
                <a:latin typeface="Times New Roman" pitchFamily="18" charset="0"/>
                <a:cs typeface="Times New Roman" pitchFamily="18" charset="0"/>
              </a:rPr>
              <a:t>TRUYỀN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BIẾN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DỊ</a:t>
            </a:r>
            <a:endParaRPr lang="en-US" sz="2800" b="1" dirty="0" smtClean="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Box 13"/>
          <p:cNvSpPr txBox="1"/>
          <p:nvPr/>
        </p:nvSpPr>
        <p:spPr>
          <a:xfrm>
            <a:off x="0" y="82005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NUCLEIC ACID</a:t>
            </a:r>
          </a:p>
        </p:txBody>
      </p:sp>
      <p:sp>
        <p:nvSpPr>
          <p:cNvPr id="18" name="TextBox 17"/>
          <p:cNvSpPr txBox="1"/>
          <p:nvPr/>
        </p:nvSpPr>
        <p:spPr>
          <a:xfrm>
            <a:off x="0" y="1233715"/>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1. DNA</a:t>
            </a:r>
            <a:endParaRPr lang="en-US" sz="2800" dirty="0" smtClean="0">
              <a:solidFill>
                <a:srgbClr val="0000FF"/>
              </a:solidFill>
              <a:latin typeface="Times New Roman" pitchFamily="18" charset="0"/>
              <a:cs typeface="Times New Roman" pitchFamily="18" charset="0"/>
            </a:endParaRPr>
          </a:p>
        </p:txBody>
      </p:sp>
      <p:sp>
        <p:nvSpPr>
          <p:cNvPr id="17" name="Rectangle 16"/>
          <p:cNvSpPr/>
          <p:nvPr/>
        </p:nvSpPr>
        <p:spPr>
          <a:xfrm>
            <a:off x="0" y="1647764"/>
            <a:ext cx="12192000" cy="523220"/>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DNA </a:t>
            </a:r>
            <a:r>
              <a:rPr lang="en-US" sz="2800" dirty="0" err="1" smtClean="0">
                <a:solidFill>
                  <a:srgbClr val="0000FF"/>
                </a:solidFill>
                <a:latin typeface="Times New Roman" pitchFamily="18" charset="0"/>
                <a:ea typeface="Times New Roman" pitchFamily="18" charset="0"/>
                <a:cs typeface="Times New Roman" pitchFamily="18" charset="0"/>
              </a:rPr>
              <a:t>được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cấu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tạo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từ</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deoxyribonucleotide</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gồm</a:t>
            </a:r>
            <a:r>
              <a:rPr lang="en-US" sz="2800" dirty="0" smtClean="0">
                <a:solidFill>
                  <a:srgbClr val="0000FF"/>
                </a:solidFill>
                <a:latin typeface="Times New Roman" pitchFamily="18" charset="0"/>
                <a:ea typeface="Times New Roman" pitchFamily="18" charset="0"/>
                <a:cs typeface="Times New Roman" pitchFamily="18" charset="0"/>
              </a:rPr>
              <a:t> 4 </a:t>
            </a:r>
            <a:r>
              <a:rPr lang="en-US" sz="2800" dirty="0" err="1" smtClean="0">
                <a:solidFill>
                  <a:srgbClr val="0000FF"/>
                </a:solidFill>
                <a:latin typeface="Times New Roman" pitchFamily="18" charset="0"/>
                <a:ea typeface="Times New Roman" pitchFamily="18" charset="0"/>
                <a:cs typeface="Times New Roman" pitchFamily="18" charset="0"/>
              </a:rPr>
              <a:t>loại</a:t>
            </a:r>
            <a:r>
              <a:rPr lang="en-US" sz="2800" dirty="0" smtClean="0">
                <a:solidFill>
                  <a:srgbClr val="0000FF"/>
                </a:solidFill>
                <a:latin typeface="Times New Roman" pitchFamily="18" charset="0"/>
                <a:ea typeface="Times New Roman" pitchFamily="18" charset="0"/>
                <a:cs typeface="Times New Roman" pitchFamily="18" charset="0"/>
              </a:rPr>
              <a:t> A, T, G, C. </a:t>
            </a:r>
            <a:endParaRPr lang="en-US" sz="2800" dirty="0" smtClean="0">
              <a:solidFill>
                <a:srgbClr val="0000FF"/>
              </a:solidFill>
              <a:latin typeface="Times New Roman" pitchFamily="18" charset="0"/>
              <a:cs typeface="Times New Roman" pitchFamily="18" charset="0"/>
            </a:endParaRPr>
          </a:p>
        </p:txBody>
      </p:sp>
      <p:sp>
        <p:nvSpPr>
          <p:cNvPr id="13" name="TextBox 12"/>
          <p:cNvSpPr txBox="1"/>
          <p:nvPr/>
        </p:nvSpPr>
        <p:spPr>
          <a:xfrm>
            <a:off x="0" y="2075543"/>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2. RNA</a:t>
            </a:r>
            <a:endParaRPr lang="en-US" sz="2800" dirty="0" smtClean="0">
              <a:solidFill>
                <a:srgbClr val="0000FF"/>
              </a:solidFill>
              <a:latin typeface="Times New Roman" pitchFamily="18" charset="0"/>
              <a:cs typeface="Times New Roman" pitchFamily="18" charset="0"/>
            </a:endParaRPr>
          </a:p>
        </p:txBody>
      </p:sp>
      <p:sp>
        <p:nvSpPr>
          <p:cNvPr id="15" name="Rectangle 14"/>
          <p:cNvSpPr/>
          <p:nvPr/>
        </p:nvSpPr>
        <p:spPr>
          <a:xfrm>
            <a:off x="0" y="2438793"/>
            <a:ext cx="12192000" cy="523220"/>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RNA </a:t>
            </a:r>
            <a:r>
              <a:rPr lang="en-US" sz="2800" dirty="0" err="1" smtClean="0">
                <a:solidFill>
                  <a:srgbClr val="0000FF"/>
                </a:solidFill>
                <a:latin typeface="Times New Roman" pitchFamily="18" charset="0"/>
                <a:ea typeface="Times New Roman" pitchFamily="18" charset="0"/>
                <a:cs typeface="Times New Roman" pitchFamily="18" charset="0"/>
              </a:rPr>
              <a:t>được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cấu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tạo</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từ</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các</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ribonucleotide</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gồm</a:t>
            </a:r>
            <a:r>
              <a:rPr lang="en-US" sz="2800" dirty="0" smtClean="0">
                <a:solidFill>
                  <a:srgbClr val="0000FF"/>
                </a:solidFill>
                <a:latin typeface="Times New Roman" pitchFamily="18" charset="0"/>
                <a:ea typeface="Times New Roman" pitchFamily="18" charset="0"/>
                <a:cs typeface="Times New Roman" pitchFamily="18" charset="0"/>
              </a:rPr>
              <a:t> 4 </a:t>
            </a:r>
            <a:r>
              <a:rPr lang="en-US" sz="2800" dirty="0" err="1" smtClean="0">
                <a:solidFill>
                  <a:srgbClr val="0000FF"/>
                </a:solidFill>
                <a:latin typeface="Times New Roman" pitchFamily="18" charset="0"/>
                <a:ea typeface="Times New Roman" pitchFamily="18" charset="0"/>
                <a:cs typeface="Times New Roman" pitchFamily="18" charset="0"/>
              </a:rPr>
              <a:t>loại</a:t>
            </a:r>
            <a:r>
              <a:rPr lang="en-US" sz="2800" dirty="0" smtClean="0">
                <a:solidFill>
                  <a:srgbClr val="0000FF"/>
                </a:solidFill>
                <a:latin typeface="Times New Roman" pitchFamily="18" charset="0"/>
                <a:ea typeface="Times New Roman" pitchFamily="18" charset="0"/>
                <a:cs typeface="Times New Roman" pitchFamily="18" charset="0"/>
              </a:rPr>
              <a:t> A, U, G, C. </a:t>
            </a:r>
            <a:endParaRPr lang="en-US" sz="2800" dirty="0" smtClean="0">
              <a:solidFill>
                <a:srgbClr val="0000FF"/>
              </a:solidFill>
              <a:latin typeface="Times New Roman" pitchFamily="18" charset="0"/>
              <a:cs typeface="Times New Roman" pitchFamily="18" charset="0"/>
            </a:endParaRPr>
          </a:p>
        </p:txBody>
      </p:sp>
      <p:sp>
        <p:nvSpPr>
          <p:cNvPr id="16" name="Rectangle 15"/>
          <p:cNvSpPr/>
          <p:nvPr/>
        </p:nvSpPr>
        <p:spPr>
          <a:xfrm>
            <a:off x="0" y="2852450"/>
            <a:ext cx="12192000" cy="523220"/>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Một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số</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loại</a:t>
            </a:r>
            <a:r>
              <a:rPr lang="en-US" sz="2800" dirty="0" smtClean="0">
                <a:solidFill>
                  <a:srgbClr val="0000FF"/>
                </a:solidFill>
                <a:latin typeface="Times New Roman" pitchFamily="18" charset="0"/>
                <a:ea typeface="Times New Roman" pitchFamily="18" charset="0"/>
                <a:cs typeface="Times New Roman" pitchFamily="18" charset="0"/>
              </a:rPr>
              <a:t> RNA:</a:t>
            </a:r>
            <a:endParaRPr lang="en-US" sz="2800" dirty="0" smtClean="0">
              <a:solidFill>
                <a:srgbClr val="0000FF"/>
              </a:solidFill>
              <a:latin typeface="Times New Roman" pitchFamily="18" charset="0"/>
              <a:cs typeface="Times New Roman" pitchFamily="18" charset="0"/>
            </a:endParaRPr>
          </a:p>
        </p:txBody>
      </p:sp>
      <p:sp>
        <p:nvSpPr>
          <p:cNvPr id="19" name="Rectangle 18"/>
          <p:cNvSpPr/>
          <p:nvPr/>
        </p:nvSpPr>
        <p:spPr>
          <a:xfrm>
            <a:off x="0" y="3287879"/>
            <a:ext cx="12192000" cy="954107"/>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RNA </a:t>
            </a:r>
            <a:r>
              <a:rPr lang="en-US" sz="2800" dirty="0" err="1" smtClean="0">
                <a:solidFill>
                  <a:srgbClr val="0000FF"/>
                </a:solidFill>
                <a:latin typeface="Times New Roman" pitchFamily="18" charset="0"/>
                <a:ea typeface="Times New Roman" pitchFamily="18" charset="0"/>
                <a:cs typeface="Times New Roman" pitchFamily="18" charset="0"/>
              </a:rPr>
              <a:t>thông</a:t>
            </a:r>
            <a:r>
              <a:rPr lang="en-US" sz="2800" dirty="0" smtClean="0">
                <a:solidFill>
                  <a:srgbClr val="0000FF"/>
                </a:solidFill>
                <a:latin typeface="Times New Roman" pitchFamily="18" charset="0"/>
                <a:ea typeface="Times New Roman" pitchFamily="18" charset="0"/>
                <a:cs typeface="Times New Roman" pitchFamily="18" charset="0"/>
              </a:rPr>
              <a:t> tin (mRNA): </a:t>
            </a:r>
            <a:r>
              <a:rPr lang="en-US" sz="2800" dirty="0" err="1" smtClean="0">
                <a:solidFill>
                  <a:srgbClr val="0000FF"/>
                </a:solidFill>
                <a:latin typeface="Times New Roman" pitchFamily="18" charset="0"/>
                <a:ea typeface="Times New Roman" pitchFamily="18" charset="0"/>
                <a:cs typeface="Times New Roman" pitchFamily="18" charset="0"/>
              </a:rPr>
              <a:t>mang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thông</a:t>
            </a:r>
            <a:r>
              <a:rPr lang="en-US" sz="2800" dirty="0" smtClean="0">
                <a:solidFill>
                  <a:srgbClr val="0000FF"/>
                </a:solidFill>
                <a:latin typeface="Times New Roman" pitchFamily="18" charset="0"/>
                <a:ea typeface="Times New Roman" pitchFamily="18" charset="0"/>
                <a:cs typeface="Times New Roman" pitchFamily="18" charset="0"/>
              </a:rPr>
              <a:t> tin </a:t>
            </a:r>
            <a:r>
              <a:rPr lang="en-US" sz="2800" dirty="0" err="1" smtClean="0">
                <a:solidFill>
                  <a:srgbClr val="0000FF"/>
                </a:solidFill>
                <a:latin typeface="Times New Roman" pitchFamily="18" charset="0"/>
                <a:ea typeface="Times New Roman" pitchFamily="18" charset="0"/>
                <a:cs typeface="Times New Roman" pitchFamily="18" charset="0"/>
              </a:rPr>
              <a:t>quy</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định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trình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tự</a:t>
            </a:r>
            <a:r>
              <a:rPr lang="en-US" sz="2800" dirty="0" smtClean="0">
                <a:solidFill>
                  <a:srgbClr val="0000FF"/>
                </a:solidFill>
                <a:latin typeface="Times New Roman" pitchFamily="18" charset="0"/>
                <a:ea typeface="Times New Roman" pitchFamily="18" charset="0"/>
                <a:cs typeface="Times New Roman" pitchFamily="18" charset="0"/>
              </a:rPr>
              <a:t> amino acid </a:t>
            </a:r>
            <a:r>
              <a:rPr lang="en-US" sz="2800" dirty="0" err="1" smtClean="0">
                <a:solidFill>
                  <a:srgbClr val="0000FF"/>
                </a:solidFill>
                <a:latin typeface="Times New Roman" pitchFamily="18" charset="0"/>
                <a:ea typeface="Times New Roman" pitchFamily="18" charset="0"/>
                <a:cs typeface="Times New Roman" pitchFamily="18" charset="0"/>
              </a:rPr>
              <a:t>của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chuỗi</a:t>
            </a:r>
            <a:r>
              <a:rPr lang="en-US" sz="2800" dirty="0" smtClean="0">
                <a:solidFill>
                  <a:srgbClr val="0000FF"/>
                </a:solidFill>
                <a:latin typeface="Times New Roman" pitchFamily="18" charset="0"/>
                <a:ea typeface="Times New Roman" pitchFamily="18" charset="0"/>
                <a:cs typeface="Times New Roman" pitchFamily="18" charset="0"/>
              </a:rPr>
              <a:t> polypeptide.</a:t>
            </a:r>
            <a:endParaRPr lang="en-US" sz="2800" dirty="0" smtClean="0">
              <a:solidFill>
                <a:srgbClr val="0000FF"/>
              </a:solidFill>
              <a:latin typeface="Times New Roman" pitchFamily="18" charset="0"/>
              <a:cs typeface="Times New Roman" pitchFamily="18" charset="0"/>
            </a:endParaRPr>
          </a:p>
        </p:txBody>
      </p:sp>
      <p:sp>
        <p:nvSpPr>
          <p:cNvPr id="20" name="Rectangle 19"/>
          <p:cNvSpPr/>
          <p:nvPr/>
        </p:nvSpPr>
        <p:spPr>
          <a:xfrm>
            <a:off x="0" y="4165994"/>
            <a:ext cx="12192000" cy="954107"/>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RNA </a:t>
            </a:r>
            <a:r>
              <a:rPr lang="en-US" sz="2800" dirty="0" err="1" smtClean="0">
                <a:solidFill>
                  <a:srgbClr val="0000FF"/>
                </a:solidFill>
                <a:latin typeface="Times New Roman" pitchFamily="18" charset="0"/>
                <a:ea typeface="Times New Roman" pitchFamily="18" charset="0"/>
                <a:cs typeface="Times New Roman" pitchFamily="18" charset="0"/>
              </a:rPr>
              <a:t>vận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chuyển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tRNA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vận</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chuyển</a:t>
            </a:r>
            <a:r>
              <a:rPr lang="en-US" sz="2800" dirty="0" smtClean="0">
                <a:solidFill>
                  <a:srgbClr val="0000FF"/>
                </a:solidFill>
                <a:latin typeface="Times New Roman" pitchFamily="18" charset="0"/>
                <a:ea typeface="Times New Roman" pitchFamily="18" charset="0"/>
                <a:cs typeface="Times New Roman" pitchFamily="18" charset="0"/>
              </a:rPr>
              <a:t> amino acid </a:t>
            </a:r>
            <a:r>
              <a:rPr lang="en-US" sz="2800" dirty="0" err="1" smtClean="0">
                <a:solidFill>
                  <a:srgbClr val="0000FF"/>
                </a:solidFill>
                <a:latin typeface="Times New Roman" pitchFamily="18" charset="0"/>
                <a:ea typeface="Times New Roman" pitchFamily="18" charset="0"/>
                <a:cs typeface="Times New Roman" pitchFamily="18" charset="0"/>
              </a:rPr>
              <a:t>đến</a:t>
            </a:r>
            <a:r>
              <a:rPr lang="en-US" sz="2800" dirty="0" smtClean="0">
                <a:solidFill>
                  <a:srgbClr val="0000FF"/>
                </a:solidFill>
                <a:latin typeface="Times New Roman" pitchFamily="18" charset="0"/>
                <a:ea typeface="Times New Roman" pitchFamily="18" charset="0"/>
                <a:cs typeface="Times New Roman" pitchFamily="18" charset="0"/>
              </a:rPr>
              <a:t> ribosome </a:t>
            </a:r>
            <a:r>
              <a:rPr lang="en-US" sz="2800" dirty="0" err="1" smtClean="0">
                <a:solidFill>
                  <a:srgbClr val="0000FF"/>
                </a:solidFill>
                <a:latin typeface="Times New Roman" pitchFamily="18" charset="0"/>
                <a:ea typeface="Times New Roman" pitchFamily="18" charset="0"/>
                <a:cs typeface="Times New Roman" pitchFamily="18" charset="0"/>
              </a:rPr>
              <a:t>tổng</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hợp</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chuỗi</a:t>
            </a:r>
            <a:r>
              <a:rPr lang="en-US" sz="2800" dirty="0" smtClean="0">
                <a:solidFill>
                  <a:srgbClr val="0000FF"/>
                </a:solidFill>
                <a:latin typeface="Times New Roman" pitchFamily="18" charset="0"/>
                <a:ea typeface="Times New Roman" pitchFamily="18" charset="0"/>
                <a:cs typeface="Times New Roman" pitchFamily="18" charset="0"/>
              </a:rPr>
              <a:t> polypeptide.</a:t>
            </a:r>
            <a:endParaRPr lang="en-US" sz="2800" dirty="0" smtClean="0">
              <a:solidFill>
                <a:srgbClr val="0000FF"/>
              </a:solidFill>
              <a:latin typeface="Times New Roman" pitchFamily="18" charset="0"/>
              <a:cs typeface="Times New Roman" pitchFamily="18" charset="0"/>
            </a:endParaRPr>
          </a:p>
        </p:txBody>
      </p:sp>
      <p:sp>
        <p:nvSpPr>
          <p:cNvPr id="21" name="Rectangle 20"/>
          <p:cNvSpPr/>
          <p:nvPr/>
        </p:nvSpPr>
        <p:spPr>
          <a:xfrm>
            <a:off x="0" y="5029594"/>
            <a:ext cx="12192000" cy="523220"/>
          </a:xfrm>
          <a:prstGeom prst="rect">
            <a:avLst/>
          </a:prstGeom>
        </p:spPr>
        <p:txBody>
          <a:bodyPr wrap="square">
            <a:spAutoFit/>
          </a:bodyPr>
          <a:lstStyle/>
          <a:p>
            <a:pPr lvl="0" algn="just" eaLnBrk="0" fontAlgn="base" hangingPunct="0">
              <a:spcBef>
                <a:spcPct val="0"/>
              </a:spcBef>
              <a:spcAft>
                <a:spcPct val="0"/>
              </a:spcAft>
            </a:pPr>
            <a:r>
              <a:rPr lang="en-US" sz="2800" dirty="0" smtClean="0">
                <a:solidFill>
                  <a:srgbClr val="0000FF"/>
                </a:solidFill>
                <a:latin typeface="Times New Roman" pitchFamily="18" charset="0"/>
                <a:ea typeface="Times New Roman" pitchFamily="18" charset="0"/>
                <a:cs typeface="Times New Roman" pitchFamily="18" charset="0"/>
              </a:rPr>
              <a:t>+ RNA </a:t>
            </a:r>
            <a:r>
              <a:rPr lang="en-US" sz="2800" dirty="0" err="1" smtClean="0">
                <a:solidFill>
                  <a:srgbClr val="0000FF"/>
                </a:solidFill>
                <a:latin typeface="Times New Roman" pitchFamily="18" charset="0"/>
                <a:ea typeface="Times New Roman" pitchFamily="18" charset="0"/>
                <a:cs typeface="Times New Roman" pitchFamily="18" charset="0"/>
              </a:rPr>
              <a:t>ribodome</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rRNA</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kết</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hợp</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với</a:t>
            </a:r>
            <a:r>
              <a:rPr lang="en-US" sz="2800" dirty="0" smtClean="0">
                <a:solidFill>
                  <a:srgbClr val="0000FF"/>
                </a:solidFill>
                <a:latin typeface="Times New Roman" pitchFamily="18" charset="0"/>
                <a:ea typeface="Times New Roman" pitchFamily="18" charset="0"/>
                <a:cs typeface="Times New Roman" pitchFamily="18" charset="0"/>
              </a:rPr>
              <a:t> protein </a:t>
            </a:r>
            <a:r>
              <a:rPr lang="en-US" sz="2800" dirty="0" err="1" smtClean="0">
                <a:solidFill>
                  <a:srgbClr val="0000FF"/>
                </a:solidFill>
                <a:latin typeface="Times New Roman" pitchFamily="18" charset="0"/>
                <a:ea typeface="Times New Roman" pitchFamily="18" charset="0"/>
                <a:cs typeface="Times New Roman" pitchFamily="18" charset="0"/>
              </a:rPr>
              <a:t>cấu</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thành</a:t>
            </a:r>
            <a:r>
              <a:rPr lang="en-US" sz="2800" dirty="0" smtClean="0">
                <a:solidFill>
                  <a:srgbClr val="0000FF"/>
                </a:solidFill>
                <a:latin typeface="Times New Roman" pitchFamily="18" charset="0"/>
                <a:ea typeface="Times New Roman" pitchFamily="18" charset="0"/>
                <a:cs typeface="Times New Roman" pitchFamily="18" charset="0"/>
              </a:rPr>
              <a:t> </a:t>
            </a:r>
            <a:r>
              <a:rPr lang="en-US" sz="2800" dirty="0" err="1" smtClean="0">
                <a:solidFill>
                  <a:srgbClr val="0000FF"/>
                </a:solidFill>
                <a:latin typeface="Times New Roman" pitchFamily="18" charset="0"/>
                <a:ea typeface="Times New Roman" pitchFamily="18" charset="0"/>
                <a:cs typeface="Times New Roman" pitchFamily="18" charset="0"/>
              </a:rPr>
              <a:t>nên</a:t>
            </a:r>
            <a:r>
              <a:rPr lang="en-US" sz="2800" dirty="0" smtClean="0">
                <a:solidFill>
                  <a:srgbClr val="0000FF"/>
                </a:solidFill>
                <a:latin typeface="Times New Roman" pitchFamily="18" charset="0"/>
                <a:ea typeface="Times New Roman" pitchFamily="18" charset="0"/>
                <a:cs typeface="Times New Roman" pitchFamily="18" charset="0"/>
              </a:rPr>
              <a:t> ribosome.</a:t>
            </a:r>
            <a:endParaRPr lang="en-US" sz="2800" dirty="0" smtClean="0">
              <a:solidFill>
                <a:srgbClr val="0000FF"/>
              </a:solidFill>
              <a:latin typeface="Times New Roman" pitchFamily="18" charset="0"/>
              <a:cs typeface="Times New Roman" pitchFamily="18" charset="0"/>
            </a:endParaRPr>
          </a:p>
        </p:txBody>
      </p:sp>
      <p:sp>
        <p:nvSpPr>
          <p:cNvPr id="22" name="Rectangle 21"/>
          <p:cNvSpPr/>
          <p:nvPr/>
        </p:nvSpPr>
        <p:spPr>
          <a:xfrm>
            <a:off x="0" y="5435994"/>
            <a:ext cx="12192000" cy="523220"/>
          </a:xfrm>
          <a:prstGeom prst="rect">
            <a:avLst/>
          </a:prstGeom>
        </p:spPr>
        <p:txBody>
          <a:bodyPr wrap="square">
            <a:spAutoFit/>
          </a:bodyPr>
          <a:lstStyle/>
          <a:p>
            <a:pPr lvl="0" algn="just" eaLnBrk="0" fontAlgn="base" hangingPunct="0">
              <a:spcBef>
                <a:spcPct val="0"/>
              </a:spcBef>
              <a:spcAft>
                <a:spcPct val="0"/>
              </a:spcAft>
            </a:pPr>
            <a:r>
              <a:rPr lang="en-US" sz="2800" b="1" dirty="0" smtClean="0">
                <a:solidFill>
                  <a:srgbClr val="0000FF"/>
                </a:solidFill>
                <a:latin typeface="Times New Roman" pitchFamily="18" charset="0"/>
                <a:ea typeface="Times New Roman" pitchFamily="18" charset="0"/>
                <a:cs typeface="Times New Roman" pitchFamily="18" charset="0"/>
              </a:rPr>
              <a:t>III. GENE </a:t>
            </a:r>
            <a:r>
              <a:rPr lang="en-US" sz="2800" b="1" dirty="0" err="1" smtClean="0">
                <a:solidFill>
                  <a:srgbClr val="0000FF"/>
                </a:solidFill>
                <a:latin typeface="Times New Roman" pitchFamily="18" charset="0"/>
                <a:ea typeface="Times New Roman" pitchFamily="18" charset="0"/>
                <a:cs typeface="Times New Roman" pitchFamily="18" charset="0"/>
              </a:rPr>
              <a:t>VÀ</a:t>
            </a:r>
            <a:r>
              <a:rPr lang="en-US" sz="2800" b="1" dirty="0" smtClean="0">
                <a:solidFill>
                  <a:srgbClr val="0000FF"/>
                </a:solidFill>
                <a:latin typeface="Times New Roman" pitchFamily="18" charset="0"/>
                <a:ea typeface="Times New Roman" pitchFamily="18" charset="0"/>
                <a:cs typeface="Times New Roman" pitchFamily="18" charset="0"/>
              </a:rPr>
              <a:t> </a:t>
            </a:r>
            <a:r>
              <a:rPr lang="en-US" sz="2800" b="1" dirty="0" err="1" smtClean="0">
                <a:solidFill>
                  <a:srgbClr val="0000FF"/>
                </a:solidFill>
                <a:latin typeface="Times New Roman" pitchFamily="18" charset="0"/>
                <a:ea typeface="Times New Roman" pitchFamily="18" charset="0"/>
                <a:cs typeface="Times New Roman" pitchFamily="18" charset="0"/>
              </a:rPr>
              <a:t>HỆ</a:t>
            </a:r>
            <a:r>
              <a:rPr lang="en-US" sz="2800" b="1" dirty="0" smtClean="0">
                <a:solidFill>
                  <a:srgbClr val="0000FF"/>
                </a:solidFill>
                <a:latin typeface="Times New Roman" pitchFamily="18" charset="0"/>
                <a:ea typeface="Times New Roman" pitchFamily="18" charset="0"/>
                <a:cs typeface="Times New Roman" pitchFamily="18" charset="0"/>
              </a:rPr>
              <a:t> GENE</a:t>
            </a:r>
            <a:endParaRPr lang="en-US" sz="2800" b="1"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heel(4)">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heel(4)">
                                      <p:cBhvr>
                                        <p:cTn id="12" dur="10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heel(4)">
                                      <p:cBhvr>
                                        <p:cTn id="17" dur="10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heel(4)">
                                      <p:cBhvr>
                                        <p:cTn id="22" dur="10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heel(4)">
                                      <p:cBhvr>
                                        <p:cTn id="27"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0" grpId="0"/>
      <p:bldP spid="21" grpId="0"/>
      <p:bldP spid="22" grpId="0"/>
    </p:bldLst>
  </p:timing>
</p:sld>
</file>

<file path=ppt/theme/theme1.xml><?xml version="1.0" encoding="utf-8"?>
<a:theme xmlns:a="http://schemas.openxmlformats.org/drawingml/2006/main" name="MỞ ĐẦU KHTN 7-HIỀ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MỞ ĐẦU KHTN 7-HIỀN</Template>
  <TotalTime>1816</TotalTime>
  <Words>2172</Words>
  <Application>Microsoft Office PowerPoint</Application>
  <PresentationFormat>Custom</PresentationFormat>
  <Paragraphs>157</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MỞ ĐẦU KHTN 7-HIỀN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Bùi Thị Thu Hiền</dc:creator>
  <cp:lastModifiedBy>Admin</cp:lastModifiedBy>
  <cp:revision>327</cp:revision>
  <dcterms:created xsi:type="dcterms:W3CDTF">2022-07-11T10:05:56Z</dcterms:created>
  <dcterms:modified xsi:type="dcterms:W3CDTF">2024-09-14T13:04:00Z</dcterms:modified>
</cp:coreProperties>
</file>