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2"/>
  </p:notesMasterIdLst>
  <p:sldIdLst>
    <p:sldId id="3098" r:id="rId2"/>
    <p:sldId id="3303" r:id="rId3"/>
    <p:sldId id="3241" r:id="rId4"/>
    <p:sldId id="3304" r:id="rId5"/>
    <p:sldId id="3242" r:id="rId6"/>
    <p:sldId id="3243" r:id="rId7"/>
    <p:sldId id="3305" r:id="rId8"/>
    <p:sldId id="3244" r:id="rId9"/>
    <p:sldId id="3245" r:id="rId10"/>
    <p:sldId id="3246" r:id="rId11"/>
    <p:sldId id="3306" r:id="rId12"/>
    <p:sldId id="3247" r:id="rId13"/>
    <p:sldId id="3248" r:id="rId14"/>
    <p:sldId id="3254" r:id="rId15"/>
    <p:sldId id="3255" r:id="rId16"/>
    <p:sldId id="3256" r:id="rId17"/>
    <p:sldId id="3308" r:id="rId18"/>
    <p:sldId id="3257" r:id="rId19"/>
    <p:sldId id="3286"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19" d="100"/>
          <a:sy n="119" d="100"/>
        </p:scale>
        <p:origin x="-102"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 xmlns:a16="http://schemas.microsoft.com/office/drawing/2014/main" id="{C05365AA-A1B8-4966-9CB2-48006E5A6A67}"/>
              </a:ext>
            </a:extLst>
          </p:cNvPr>
          <p:cNvPicPr>
            <a:picLocks noChangeAspect="1"/>
          </p:cNvPicPr>
          <p:nvPr/>
        </p:nvPicPr>
        <p:blipFill>
          <a:blip r:embed="rId3"/>
          <a:stretch>
            <a:fillRect/>
          </a:stretch>
        </p:blipFill>
        <p:spPr>
          <a:xfrm>
            <a:off x="3866205" y="1086522"/>
            <a:ext cx="8092116" cy="1461247"/>
          </a:xfrm>
          <a:prstGeom prst="rect">
            <a:avLst/>
          </a:prstGeom>
        </p:spPr>
      </p:pic>
    </p:spTree>
    <p:extLst>
      <p:ext uri="{BB962C8B-B14F-4D97-AF65-F5344CB8AC3E}">
        <p14:creationId xmlns:p14="http://schemas.microsoft.com/office/powerpoint/2010/main" val="2176881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2350D40-EDAC-4EC9-BB45-666E4BBBED7C}"/>
              </a:ext>
            </a:extLst>
          </p:cNvPr>
          <p:cNvPicPr>
            <a:picLocks noChangeAspect="1"/>
          </p:cNvPicPr>
          <p:nvPr/>
        </p:nvPicPr>
        <p:blipFill rotWithShape="1">
          <a:blip r:embed="rId2"/>
          <a:srcRect b="57041"/>
          <a:stretch/>
        </p:blipFill>
        <p:spPr>
          <a:xfrm>
            <a:off x="572620" y="441063"/>
            <a:ext cx="10706089" cy="1936377"/>
          </a:xfrm>
          <a:prstGeom prst="rect">
            <a:avLst/>
          </a:prstGeom>
        </p:spPr>
      </p:pic>
      <p:pic>
        <p:nvPicPr>
          <p:cNvPr id="4" name="Picture 3">
            <a:extLst>
              <a:ext uri="{FF2B5EF4-FFF2-40B4-BE49-F238E27FC236}">
                <a16:creationId xmlns="" xmlns:a16="http://schemas.microsoft.com/office/drawing/2014/main" id="{3EC46214-7658-4E6B-A5F0-3448F0114C96}"/>
              </a:ext>
            </a:extLst>
          </p:cNvPr>
          <p:cNvPicPr>
            <a:picLocks noChangeAspect="1"/>
          </p:cNvPicPr>
          <p:nvPr/>
        </p:nvPicPr>
        <p:blipFill rotWithShape="1">
          <a:blip r:embed="rId2"/>
          <a:srcRect t="44818" b="-1882"/>
          <a:stretch/>
        </p:blipFill>
        <p:spPr>
          <a:xfrm>
            <a:off x="572619" y="2669689"/>
            <a:ext cx="10706089" cy="2572162"/>
          </a:xfrm>
          <a:prstGeom prst="rect">
            <a:avLst/>
          </a:prstGeom>
        </p:spPr>
      </p:pic>
    </p:spTree>
    <p:extLst>
      <p:ext uri="{BB962C8B-B14F-4D97-AF65-F5344CB8AC3E}">
        <p14:creationId xmlns:p14="http://schemas.microsoft.com/office/powerpoint/2010/main" val="356405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B02E29A-7976-4FE3-982A-F28BB3399CC2}"/>
              </a:ext>
            </a:extLst>
          </p:cNvPr>
          <p:cNvSpPr/>
          <p:nvPr/>
        </p:nvSpPr>
        <p:spPr>
          <a:xfrm>
            <a:off x="493044" y="240182"/>
            <a:ext cx="10754619" cy="1176156"/>
          </a:xfrm>
          <a:prstGeom prst="rect">
            <a:avLst/>
          </a:prstGeom>
        </p:spPr>
        <p:txBody>
          <a:bodyPr wrap="square">
            <a:spAutoFit/>
          </a:bodyPr>
          <a:lstStyle/>
          <a:p>
            <a:pPr defTabSz="342900">
              <a:lnSpc>
                <a:spcPct val="135000"/>
              </a:lnSpc>
            </a:pPr>
            <a:r>
              <a:rPr lang="en-US" sz="2800" b="1">
                <a:solidFill>
                  <a:srgbClr val="F03C69"/>
                </a:solidFill>
                <a:latin typeface="SVN-SAF" panose="02040603050506020204" pitchFamily="18" charset="0"/>
                <a:cs typeface="Times New Roman" panose="02020603050405020304" pitchFamily="18" charset="0"/>
              </a:rPr>
              <a:t>4</a:t>
            </a:r>
            <a:r>
              <a:rPr lang="vi-VN" sz="2800" b="1">
                <a:solidFill>
                  <a:srgbClr val="F03C69"/>
                </a:solidFill>
                <a:latin typeface="SVN-SAF" panose="02040603050506020204" pitchFamily="18" charset="0"/>
                <a:cs typeface="Times New Roman" panose="02020603050405020304" pitchFamily="18" charset="0"/>
              </a:rPr>
              <a:t>. THỰC HÀNH: </a:t>
            </a:r>
            <a:endParaRPr lang="en-US" sz="2800" b="1">
              <a:solidFill>
                <a:srgbClr val="F03C69"/>
              </a:solidFill>
              <a:latin typeface="SVN-SAF" panose="02040603050506020204" pitchFamily="18" charset="0"/>
              <a:cs typeface="Times New Roman" panose="02020603050405020304" pitchFamily="18" charset="0"/>
            </a:endParaRPr>
          </a:p>
          <a:p>
            <a:pPr defTabSz="342900">
              <a:lnSpc>
                <a:spcPct val="135000"/>
              </a:lnSpc>
            </a:pPr>
            <a:r>
              <a:rPr lang="vi-VN" sz="2800" b="1">
                <a:solidFill>
                  <a:srgbClr val="F03C69"/>
                </a:solidFill>
                <a:latin typeface="SVN-SAF" panose="02040603050506020204" pitchFamily="18" charset="0"/>
                <a:cs typeface="Times New Roman" panose="02020603050405020304" pitchFamily="18" charset="0"/>
              </a:rPr>
              <a:t>TẠO BÀI TRÌNH CHIẾU CÓ TIÊU ĐỀ,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13F535DB-C7FF-49E3-B2F6-7A5541E0EC93}"/>
              </a:ext>
            </a:extLst>
          </p:cNvPr>
          <p:cNvSpPr/>
          <p:nvPr/>
        </p:nvSpPr>
        <p:spPr>
          <a:xfrm>
            <a:off x="415058" y="1416338"/>
            <a:ext cx="11361883" cy="4774449"/>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Tạo bài trình chiếu báo cáo kết quả thực hiện dự án Trường học xanh của nhóm.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có trang tiêu đề, các trang nội dung có tiêu đề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sử dụng cấu trúc phân cấp.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tập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73501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left)">
                                      <p:cBhvr>
                                        <p:cTn id="66" dur="15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5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500"/>
                                        <p:tgtEl>
                                          <p:spTgt spid="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animEffect transition="in" filter="fade">
                                      <p:cBhvr>
                                        <p:cTn id="81" dur="500"/>
                                        <p:tgtEl>
                                          <p:spTgt spid="3">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Effect transition="in" filter="fade">
                                      <p:cBhvr>
                                        <p:cTn id="8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D40381D-A717-4E0B-8380-DD2BA25D8C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3642" y="2361639"/>
            <a:ext cx="10187492" cy="3581539"/>
          </a:xfrm>
          <a:prstGeom prst="rect">
            <a:avLst/>
          </a:prstGeom>
        </p:spPr>
      </p:pic>
      <p:sp>
        <p:nvSpPr>
          <p:cNvPr id="4" name="Rectangle 3">
            <a:extLst>
              <a:ext uri="{FF2B5EF4-FFF2-40B4-BE49-F238E27FC236}">
                <a16:creationId xmlns="" xmlns:a16="http://schemas.microsoft.com/office/drawing/2014/main" id="{4404D932-D061-4B3A-A35D-6D0699F3CA25}"/>
              </a:ext>
            </a:extLst>
          </p:cNvPr>
          <p:cNvSpPr/>
          <p:nvPr/>
        </p:nvSpPr>
        <p:spPr>
          <a:xfrm>
            <a:off x="565665" y="308300"/>
            <a:ext cx="11361883" cy="1327351"/>
          </a:xfrm>
          <a:prstGeom prst="rect">
            <a:avLst/>
          </a:prstGeom>
        </p:spPr>
        <p:txBody>
          <a:bodyPr wrap="square">
            <a:spAutoFit/>
          </a:bodyPr>
          <a:lstStyle/>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PowerPoint. Phần mềm tự động tạo một bài trình chiếu mới. </a:t>
            </a:r>
            <a:endParaRPr lang="en-US" sz="2000">
              <a:latin typeface="UTM Avo" panose="02040603050506020204" pitchFamily="18" charset="0"/>
              <a:cs typeface="Times New Roman" panose="02020603050405020304" pitchFamily="18" charset="0"/>
            </a:endParaRPr>
          </a:p>
          <a:p>
            <a:pPr>
              <a:lnSpc>
                <a:spcPct val="140000"/>
              </a:lnSpc>
            </a:pPr>
            <a:r>
              <a:rPr lang="vi-VN" sz="2000">
                <a:latin typeface="UTM Avo" panose="02040603050506020204" pitchFamily="18" charset="0"/>
                <a:cs typeface="Times New Roman" panose="02020603050405020304" pitchFamily="18" charset="0"/>
              </a:rPr>
              <a:t>Trang đầu tiên là trang tiêu đề.</a:t>
            </a:r>
          </a:p>
        </p:txBody>
      </p:sp>
    </p:spTree>
    <p:extLst>
      <p:ext uri="{BB962C8B-B14F-4D97-AF65-F5344CB8AC3E}">
        <p14:creationId xmlns:p14="http://schemas.microsoft.com/office/powerpoint/2010/main" val="174548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CD6085C-D842-4F8A-BE89-13EDBCFF8DA3}"/>
              </a:ext>
            </a:extLst>
          </p:cNvPr>
          <p:cNvPicPr>
            <a:picLocks noChangeAspect="1"/>
          </p:cNvPicPr>
          <p:nvPr/>
        </p:nvPicPr>
        <p:blipFill>
          <a:blip r:embed="rId2"/>
          <a:stretch>
            <a:fillRect/>
          </a:stretch>
        </p:blipFill>
        <p:spPr>
          <a:xfrm>
            <a:off x="1750159" y="871368"/>
            <a:ext cx="8691681" cy="5678332"/>
          </a:xfrm>
          <a:prstGeom prst="rect">
            <a:avLst/>
          </a:prstGeom>
        </p:spPr>
      </p:pic>
      <p:sp>
        <p:nvSpPr>
          <p:cNvPr id="4" name="Rectangle 3">
            <a:extLst>
              <a:ext uri="{FF2B5EF4-FFF2-40B4-BE49-F238E27FC236}">
                <a16:creationId xmlns="" xmlns:a16="http://schemas.microsoft.com/office/drawing/2014/main" id="{554CFFA4-A55F-43B6-8BDA-AAAA2C65C1D1}"/>
              </a:ext>
            </a:extLst>
          </p:cNvPr>
          <p:cNvSpPr/>
          <p:nvPr/>
        </p:nvSpPr>
        <p:spPr>
          <a:xfrm>
            <a:off x="565665" y="308300"/>
            <a:ext cx="11361883" cy="465577"/>
          </a:xfrm>
          <a:prstGeom prst="rect">
            <a:avLst/>
          </a:prstGeom>
        </p:spPr>
        <p:txBody>
          <a:bodyPr wrap="square">
            <a:spAutoFit/>
          </a:bodyPr>
          <a:lstStyle/>
          <a:p>
            <a:pPr>
              <a:lnSpc>
                <a:spcPct val="14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các trang nội dung theo các bước như trong Hình 11.2.</a:t>
            </a:r>
          </a:p>
        </p:txBody>
      </p:sp>
    </p:spTree>
    <p:extLst>
      <p:ext uri="{BB962C8B-B14F-4D97-AF65-F5344CB8AC3E}">
        <p14:creationId xmlns:p14="http://schemas.microsoft.com/office/powerpoint/2010/main" val="132051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E81A8BE-E79C-482D-B60E-19AC66E7B3D8}"/>
              </a:ext>
            </a:extLst>
          </p:cNvPr>
          <p:cNvPicPr>
            <a:picLocks noChangeAspect="1"/>
          </p:cNvPicPr>
          <p:nvPr/>
        </p:nvPicPr>
        <p:blipFill>
          <a:blip r:embed="rId2"/>
          <a:stretch>
            <a:fillRect/>
          </a:stretch>
        </p:blipFill>
        <p:spPr>
          <a:xfrm>
            <a:off x="723007" y="993870"/>
            <a:ext cx="10745985" cy="3390059"/>
          </a:xfrm>
          <a:prstGeom prst="rect">
            <a:avLst/>
          </a:prstGeom>
        </p:spPr>
      </p:pic>
      <p:sp>
        <p:nvSpPr>
          <p:cNvPr id="4" name="Rectangle 3">
            <a:extLst>
              <a:ext uri="{FF2B5EF4-FFF2-40B4-BE49-F238E27FC236}">
                <a16:creationId xmlns="" xmlns:a16="http://schemas.microsoft.com/office/drawing/2014/main" id="{F95992A5-6D10-46D0-A676-0BC850FD711A}"/>
              </a:ext>
            </a:extLst>
          </p:cNvPr>
          <p:cNvSpPr/>
          <p:nvPr/>
        </p:nvSpPr>
        <p:spPr>
          <a:xfrm>
            <a:off x="565665" y="308300"/>
            <a:ext cx="11361883" cy="465577"/>
          </a:xfrm>
          <a:prstGeom prst="rect">
            <a:avLst/>
          </a:prstGeom>
        </p:spPr>
        <p:txBody>
          <a:bodyPr wrap="square">
            <a:spAutoFit/>
          </a:bodyPr>
          <a:lstStyle/>
          <a:p>
            <a:pPr>
              <a:lnSpc>
                <a:spcPct val="140000"/>
              </a:lnSpc>
            </a:pPr>
            <a:r>
              <a:rPr lang="vi-VN" sz="2000">
                <a:latin typeface="UTM Avo" panose="02040603050506020204" pitchFamily="18" charset="0"/>
                <a:cs typeface="Times New Roman" panose="02020603050405020304" pitchFamily="18" charset="0"/>
              </a:rPr>
              <a:t>Các trang chiếu sau khi nhập nội dung có thể như Hình 11.3, Hình 11.4.</a:t>
            </a:r>
          </a:p>
        </p:txBody>
      </p:sp>
    </p:spTree>
    <p:extLst>
      <p:ext uri="{BB962C8B-B14F-4D97-AF65-F5344CB8AC3E}">
        <p14:creationId xmlns:p14="http://schemas.microsoft.com/office/powerpoint/2010/main" val="3681680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DCC2FCF-49C0-4B00-9B06-623592C12A05}"/>
              </a:ext>
            </a:extLst>
          </p:cNvPr>
          <p:cNvPicPr>
            <a:picLocks noChangeAspect="1"/>
          </p:cNvPicPr>
          <p:nvPr/>
        </p:nvPicPr>
        <p:blipFill rotWithShape="1">
          <a:blip r:embed="rId2">
            <a:extLst>
              <a:ext uri="{28A0092B-C50C-407E-A947-70E740481C1C}">
                <a14:useLocalDpi xmlns:a14="http://schemas.microsoft.com/office/drawing/2010/main" val="0"/>
              </a:ext>
            </a:extLst>
          </a:blip>
          <a:srcRect b="6843"/>
          <a:stretch/>
        </p:blipFill>
        <p:spPr>
          <a:xfrm>
            <a:off x="1819405" y="3614706"/>
            <a:ext cx="9660378" cy="2863849"/>
          </a:xfrm>
          <a:prstGeom prst="rect">
            <a:avLst/>
          </a:prstGeom>
        </p:spPr>
      </p:pic>
      <p:sp>
        <p:nvSpPr>
          <p:cNvPr id="4" name="Rectangle 3">
            <a:extLst>
              <a:ext uri="{FF2B5EF4-FFF2-40B4-BE49-F238E27FC236}">
                <a16:creationId xmlns="" xmlns:a16="http://schemas.microsoft.com/office/drawing/2014/main" id="{70639748-BF3D-41BA-B8F3-01E195DFA024}"/>
              </a:ext>
            </a:extLst>
          </p:cNvPr>
          <p:cNvSpPr/>
          <p:nvPr/>
        </p:nvSpPr>
        <p:spPr>
          <a:xfrm>
            <a:off x="565665" y="308300"/>
            <a:ext cx="11361883" cy="2335319"/>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Tạo cấu trúc phân cấp</a:t>
            </a:r>
          </a:p>
          <a:p>
            <a:pPr>
              <a:lnSpc>
                <a:spcPct val="150000"/>
              </a:lnSpc>
            </a:pPr>
            <a:r>
              <a:rPr lang="vi-VN" sz="2000">
                <a:latin typeface="UTM Avo" panose="02040603050506020204" pitchFamily="18" charset="0"/>
                <a:cs typeface="Times New Roman" panose="02020603050405020304" pitchFamily="18" charset="0"/>
              </a:rPr>
              <a:t>- Tạo cấu trúc </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 xmlns:a16="http://schemas.microsoft.com/office/drawing/2014/main" id="{2D5C4834-2E46-485D-852D-1ADF30B05F9E}"/>
              </a:ext>
            </a:extLst>
          </p:cNvPr>
          <p:cNvSpPr/>
          <p:nvPr/>
        </p:nvSpPr>
        <p:spPr>
          <a:xfrm>
            <a:off x="1550885" y="1221417"/>
            <a:ext cx="10197419" cy="2335319"/>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Đặt con trỏ soạn thảo ở đầu dùng cần tạo cấu trúc phân cấp (nếu cần tạo cấu trúc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cấp giống nhau cho nhiều dòng em chọn đồng thời các dòng đó).</a:t>
            </a:r>
            <a:endParaRPr lang="en-US" sz="2000">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phím Tab) để tăng bậc phân cấp.</a:t>
            </a: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tổ hợp phím Shift +Tab) để giảm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bậc phân cấp.</a:t>
            </a:r>
          </a:p>
        </p:txBody>
      </p:sp>
      <p:pic>
        <p:nvPicPr>
          <p:cNvPr id="13" name="Picture 12">
            <a:extLst>
              <a:ext uri="{FF2B5EF4-FFF2-40B4-BE49-F238E27FC236}">
                <a16:creationId xmlns="" xmlns:a16="http://schemas.microsoft.com/office/drawing/2014/main" id="{BF0EB823-2C04-4302-8B9A-FF6E3E2BBE42}"/>
              </a:ext>
            </a:extLst>
          </p:cNvPr>
          <p:cNvPicPr>
            <a:picLocks noChangeAspect="1"/>
          </p:cNvPicPr>
          <p:nvPr/>
        </p:nvPicPr>
        <p:blipFill>
          <a:blip r:embed="rId3"/>
          <a:stretch>
            <a:fillRect/>
          </a:stretch>
        </p:blipFill>
        <p:spPr>
          <a:xfrm>
            <a:off x="5387606" y="2105925"/>
            <a:ext cx="466053" cy="466053"/>
          </a:xfrm>
          <a:prstGeom prst="rect">
            <a:avLst/>
          </a:prstGeom>
        </p:spPr>
      </p:pic>
      <p:pic>
        <p:nvPicPr>
          <p:cNvPr id="14" name="Picture 13">
            <a:extLst>
              <a:ext uri="{FF2B5EF4-FFF2-40B4-BE49-F238E27FC236}">
                <a16:creationId xmlns="" xmlns:a16="http://schemas.microsoft.com/office/drawing/2014/main" id="{C9A6662D-CAB2-4403-84DB-9DD8B7FCCF30}"/>
              </a:ext>
            </a:extLst>
          </p:cNvPr>
          <p:cNvPicPr>
            <a:picLocks noChangeAspect="1"/>
          </p:cNvPicPr>
          <p:nvPr/>
        </p:nvPicPr>
        <p:blipFill>
          <a:blip r:embed="rId4"/>
          <a:stretch>
            <a:fillRect/>
          </a:stretch>
        </p:blipFill>
        <p:spPr>
          <a:xfrm>
            <a:off x="5399379" y="2595223"/>
            <a:ext cx="454280" cy="466053"/>
          </a:xfrm>
          <a:prstGeom prst="rect">
            <a:avLst/>
          </a:prstGeom>
        </p:spPr>
      </p:pic>
    </p:spTree>
    <p:extLst>
      <p:ext uri="{BB962C8B-B14F-4D97-AF65-F5344CB8AC3E}">
        <p14:creationId xmlns:p14="http://schemas.microsoft.com/office/powerpoint/2010/main" val="4212758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anim calcmode="lin" valueType="num">
                                      <p:cBhvr>
                                        <p:cTn id="2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1000"/>
                                        <p:tgtEl>
                                          <p:spTgt spid="12">
                                            <p:txEl>
                                              <p:pRg st="1" end="1"/>
                                            </p:txEl>
                                          </p:spTgt>
                                        </p:tgtEl>
                                      </p:cBhvr>
                                    </p:animEffect>
                                    <p:anim calcmode="lin" valueType="num">
                                      <p:cBhvr>
                                        <p:cTn id="3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fade">
                                      <p:cBhvr>
                                        <p:cTn id="48" dur="1000"/>
                                        <p:tgtEl>
                                          <p:spTgt spid="12">
                                            <p:txEl>
                                              <p:pRg st="2" end="2"/>
                                            </p:txEl>
                                          </p:spTgt>
                                        </p:tgtEl>
                                      </p:cBhvr>
                                    </p:animEffect>
                                    <p:anim calcmode="lin" valueType="num">
                                      <p:cBhvr>
                                        <p:cTn id="4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4282D27-DEBE-4DCD-ABC3-2D704A38217D}"/>
              </a:ext>
            </a:extLst>
          </p:cNvPr>
          <p:cNvPicPr>
            <a:picLocks noChangeAspect="1"/>
          </p:cNvPicPr>
          <p:nvPr/>
        </p:nvPicPr>
        <p:blipFill>
          <a:blip r:embed="rId2"/>
          <a:stretch>
            <a:fillRect/>
          </a:stretch>
        </p:blipFill>
        <p:spPr>
          <a:xfrm>
            <a:off x="575840" y="1522817"/>
            <a:ext cx="11040320" cy="3482914"/>
          </a:xfrm>
          <a:prstGeom prst="rect">
            <a:avLst/>
          </a:prstGeom>
        </p:spPr>
      </p:pic>
      <p:sp>
        <p:nvSpPr>
          <p:cNvPr id="4" name="Rectangle 3">
            <a:extLst>
              <a:ext uri="{FF2B5EF4-FFF2-40B4-BE49-F238E27FC236}">
                <a16:creationId xmlns="" xmlns:a16="http://schemas.microsoft.com/office/drawing/2014/main" id="{B100D949-787C-4DAD-8BA1-0B215B52CA66}"/>
              </a:ext>
            </a:extLst>
          </p:cNvPr>
          <p:cNvSpPr/>
          <p:nvPr/>
        </p:nvSpPr>
        <p:spPr>
          <a:xfrm>
            <a:off x="636485" y="370361"/>
            <a:ext cx="10787728" cy="950325"/>
          </a:xfrm>
          <a:prstGeom prst="rect">
            <a:avLst/>
          </a:prstGeom>
        </p:spPr>
        <p:txBody>
          <a:bodyPr wrap="square">
            <a:spAutoFit/>
          </a:bodyPr>
          <a:lstStyle/>
          <a:p>
            <a:pPr algn="ctr">
              <a:lnSpc>
                <a:spcPct val="150000"/>
              </a:lnSpc>
            </a:pPr>
            <a:r>
              <a:rPr lang="vi-VN" sz="2000">
                <a:latin typeface="UTM Avo" panose="02040603050506020204" pitchFamily="18" charset="0"/>
                <a:cs typeface="Times New Roman" panose="02020603050405020304" pitchFamily="18" charset="0"/>
              </a:rPr>
              <a:t>Thực hiện tương tự để tạo phân cấp cho các dòng khác trong trang chiếu. </a:t>
            </a:r>
            <a:endParaRPr lang="en-US" sz="2000">
              <a:latin typeface="UTM Avo" panose="02040603050506020204" pitchFamily="18" charset="0"/>
              <a:cs typeface="Times New Roman" panose="02020603050405020304" pitchFamily="18" charset="0"/>
            </a:endParaRPr>
          </a:p>
          <a:p>
            <a:pPr algn="ctr">
              <a:lnSpc>
                <a:spcPct val="150000"/>
              </a:lnSpc>
            </a:pPr>
            <a:r>
              <a:rPr lang="vi-VN" sz="2000">
                <a:latin typeface="UTM Avo" panose="02040603050506020204" pitchFamily="18" charset="0"/>
                <a:cs typeface="Times New Roman" panose="02020603050405020304" pitchFamily="18" charset="0"/>
              </a:rPr>
              <a:t>Hình 11.7, Hình 11.8 minh hoạ nội dung trang chiếu ban đầu và sau khi đã phân cấp.</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87066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0639748-BF3D-41BA-B8F3-01E195DFA024}"/>
              </a:ext>
            </a:extLst>
          </p:cNvPr>
          <p:cNvSpPr/>
          <p:nvPr/>
        </p:nvSpPr>
        <p:spPr>
          <a:xfrm>
            <a:off x="554090" y="308300"/>
            <a:ext cx="11020594" cy="1873654"/>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 Thay đổi màu sắc, kí hiệu đầu dòng</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 xmlns:a16="http://schemas.microsoft.com/office/drawing/2014/main" id="{2D5C4834-2E46-485D-852D-1ADF30B05F9E}"/>
              </a:ext>
            </a:extLst>
          </p:cNvPr>
          <p:cNvSpPr/>
          <p:nvPr/>
        </p:nvSpPr>
        <p:spPr>
          <a:xfrm>
            <a:off x="1541300" y="762233"/>
            <a:ext cx="10033383" cy="3720314"/>
          </a:xfrm>
          <a:prstGeom prst="rect">
            <a:avLst/>
          </a:prstGeom>
        </p:spPr>
        <p:txBody>
          <a:bodyPr wrap="square">
            <a:spAutoFit/>
          </a:bodyPr>
          <a:lstStyle/>
          <a:p>
            <a:pPr algn="just">
              <a:lnSpc>
                <a:spcPct val="150000"/>
              </a:lnSpc>
            </a:pPr>
            <a:r>
              <a:rPr lang="vi-VN" sz="2000">
                <a:latin typeface="UTM Avo" panose="02040603050506020204" pitchFamily="18" charset="0"/>
                <a:cs typeface="Times New Roman" panose="02020603050405020304" pitchFamily="18" charset="0"/>
              </a:rPr>
              <a:t>Đặt con trỏ soạn thảo ở đầu dùng cần thay đổi kí hiệu (nếu cần thay đổi cho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dòng em chọn đồng thời các dòng đó)</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phải lệnh </a:t>
            </a:r>
            <a:r>
              <a:rPr lang="vi-VN" sz="2000" b="1">
                <a:latin typeface="UTM Avo" panose="02040603050506020204" pitchFamily="18" charset="0"/>
                <a:cs typeface="Times New Roman" panose="02020603050405020304" pitchFamily="18" charset="0"/>
              </a:rPr>
              <a:t>Bullets</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hoặc </a:t>
            </a:r>
            <a:r>
              <a:rPr lang="vi-VN" sz="2000" b="1">
                <a:latin typeface="UTM Avo" panose="02040603050506020204" pitchFamily="18" charset="0"/>
                <a:cs typeface="Times New Roman" panose="02020603050405020304" pitchFamily="18" charset="0"/>
              </a:rPr>
              <a:t>Numbering</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để mở hộp thoại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Trong hộp thoại, </a:t>
            </a: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Bulleted</a:t>
            </a:r>
            <a:r>
              <a:rPr lang="vi-VN" sz="2000">
                <a:latin typeface="UTM Avo" panose="02040603050506020204" pitchFamily="18" charset="0"/>
                <a:cs typeface="Times New Roman" panose="02020603050405020304" pitchFamily="18" charset="0"/>
              </a:rPr>
              <a:t> để thay đổi </a:t>
            </a:r>
            <a:r>
              <a:rPr lang="vi-VN" sz="2000">
                <a:solidFill>
                  <a:schemeClr val="accent6">
                    <a:lumMod val="60000"/>
                    <a:lumOff val="40000"/>
                  </a:schemeClr>
                </a:solidFill>
                <a:latin typeface="UTM Avo" panose="02040603050506020204" pitchFamily="18" charset="0"/>
                <a:cs typeface="Times New Roman" panose="02020603050405020304" pitchFamily="18" charset="0"/>
              </a:rPr>
              <a:t>kí hiệu</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Numbered</a:t>
            </a:r>
            <a:r>
              <a:rPr lang="vi-VN" sz="2000">
                <a:latin typeface="UTM Avo" panose="02040603050506020204" pitchFamily="18" charset="0"/>
                <a:cs typeface="Times New Roman" panose="02020603050405020304" pitchFamily="18" charset="0"/>
              </a:rPr>
              <a:t> để đánh </a:t>
            </a:r>
            <a:r>
              <a:rPr lang="vi-VN" sz="2000">
                <a:solidFill>
                  <a:schemeClr val="accent6">
                    <a:lumMod val="60000"/>
                    <a:lumOff val="40000"/>
                  </a:schemeClr>
                </a:solidFill>
                <a:latin typeface="UTM Avo" panose="02040603050506020204" pitchFamily="18" charset="0"/>
                <a:cs typeface="Times New Roman" panose="02020603050405020304" pitchFamily="18" charset="0"/>
              </a:rPr>
              <a:t>số thứ t</a:t>
            </a:r>
            <a:r>
              <a:rPr lang="vi-VN" sz="2000">
                <a:latin typeface="UTM Avo" panose="02040603050506020204" pitchFamily="18" charset="0"/>
                <a:cs typeface="Times New Roman" panose="02020603050405020304" pitchFamily="18" charset="0"/>
              </a:rPr>
              <a:t>ự,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Color</a:t>
            </a:r>
            <a:r>
              <a:rPr lang="vi-VN" sz="2000">
                <a:latin typeface="UTM Avo" panose="02040603050506020204" pitchFamily="18" charset="0"/>
                <a:cs typeface="Times New Roman" panose="02020603050405020304" pitchFamily="18" charset="0"/>
              </a:rPr>
              <a:t> để </a:t>
            </a:r>
            <a:r>
              <a:rPr lang="vi-VN" sz="2000">
                <a:solidFill>
                  <a:schemeClr val="accent6">
                    <a:lumMod val="60000"/>
                    <a:lumOff val="40000"/>
                  </a:schemeClr>
                </a:solidFill>
                <a:latin typeface="UTM Avo" panose="02040603050506020204" pitchFamily="18" charset="0"/>
                <a:cs typeface="Times New Roman" panose="02020603050405020304" pitchFamily="18" charset="0"/>
              </a:rPr>
              <a:t>đổi màu </a:t>
            </a:r>
            <a:r>
              <a:rPr lang="vi-VN" sz="2000">
                <a:latin typeface="UTM Avo" panose="02040603050506020204" pitchFamily="18" charset="0"/>
                <a:cs typeface="Times New Roman" panose="02020603050405020304" pitchFamily="18" charset="0"/>
              </a:rPr>
              <a:t>cho kí hiệu.</a:t>
            </a:r>
          </a:p>
        </p:txBody>
      </p:sp>
      <p:pic>
        <p:nvPicPr>
          <p:cNvPr id="5" name="Picture 4">
            <a:extLst>
              <a:ext uri="{FF2B5EF4-FFF2-40B4-BE49-F238E27FC236}">
                <a16:creationId xmlns="" xmlns:a16="http://schemas.microsoft.com/office/drawing/2014/main" id="{C2FA19FE-EA40-4159-92EF-32E94376C40E}"/>
              </a:ext>
            </a:extLst>
          </p:cNvPr>
          <p:cNvPicPr>
            <a:picLocks noChangeAspect="1"/>
          </p:cNvPicPr>
          <p:nvPr/>
        </p:nvPicPr>
        <p:blipFill>
          <a:blip r:embed="rId2"/>
          <a:stretch>
            <a:fillRect/>
          </a:stretch>
        </p:blipFill>
        <p:spPr>
          <a:xfrm>
            <a:off x="9059734" y="1769311"/>
            <a:ext cx="573717" cy="391414"/>
          </a:xfrm>
          <a:prstGeom prst="rect">
            <a:avLst/>
          </a:prstGeom>
        </p:spPr>
      </p:pic>
      <p:pic>
        <p:nvPicPr>
          <p:cNvPr id="7" name="Picture 6">
            <a:extLst>
              <a:ext uri="{FF2B5EF4-FFF2-40B4-BE49-F238E27FC236}">
                <a16:creationId xmlns="" xmlns:a16="http://schemas.microsoft.com/office/drawing/2014/main" id="{E6A1B1D6-A633-4985-A3AA-E42F8EF7E937}"/>
              </a:ext>
            </a:extLst>
          </p:cNvPr>
          <p:cNvPicPr>
            <a:picLocks noChangeAspect="1"/>
          </p:cNvPicPr>
          <p:nvPr/>
        </p:nvPicPr>
        <p:blipFill>
          <a:blip r:embed="rId3"/>
          <a:stretch>
            <a:fillRect/>
          </a:stretch>
        </p:blipFill>
        <p:spPr>
          <a:xfrm>
            <a:off x="9633451" y="2233967"/>
            <a:ext cx="552270" cy="380691"/>
          </a:xfrm>
          <a:prstGeom prst="rect">
            <a:avLst/>
          </a:prstGeom>
        </p:spPr>
      </p:pic>
    </p:spTree>
    <p:extLst>
      <p:ext uri="{BB962C8B-B14F-4D97-AF65-F5344CB8AC3E}">
        <p14:creationId xmlns:p14="http://schemas.microsoft.com/office/powerpoint/2010/main" val="1060674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0" dur="500"/>
                                        <p:tgtEl>
                                          <p:spTgt spid="12">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33" dur="500"/>
                                        <p:tgtEl>
                                          <p:spTgt spid="12">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6" dur="500"/>
                                        <p:tgtEl>
                                          <p:spTgt spid="12">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9" dur="500"/>
                                        <p:tgtEl>
                                          <p:spTgt spid="12">
                                            <p:txEl>
                                              <p:pRg st="5" end="5"/>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par>
                                <p:cTn id="43" presetID="14"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1FDA212-651B-432E-9F3D-62336910E4DE}"/>
              </a:ext>
            </a:extLst>
          </p:cNvPr>
          <p:cNvPicPr>
            <a:picLocks noChangeAspect="1"/>
          </p:cNvPicPr>
          <p:nvPr/>
        </p:nvPicPr>
        <p:blipFill>
          <a:blip r:embed="rId2"/>
          <a:stretch>
            <a:fillRect/>
          </a:stretch>
        </p:blipFill>
        <p:spPr>
          <a:xfrm>
            <a:off x="1787267" y="414524"/>
            <a:ext cx="8617466" cy="5025204"/>
          </a:xfrm>
          <a:prstGeom prst="rect">
            <a:avLst/>
          </a:prstGeom>
        </p:spPr>
      </p:pic>
      <p:sp>
        <p:nvSpPr>
          <p:cNvPr id="4" name="Rectangle 3">
            <a:extLst>
              <a:ext uri="{FF2B5EF4-FFF2-40B4-BE49-F238E27FC236}">
                <a16:creationId xmlns="" xmlns:a16="http://schemas.microsoft.com/office/drawing/2014/main" id="{4C2DF924-A30F-48E5-A18A-55F98729C15A}"/>
              </a:ext>
            </a:extLst>
          </p:cNvPr>
          <p:cNvSpPr/>
          <p:nvPr/>
        </p:nvSpPr>
        <p:spPr>
          <a:xfrm>
            <a:off x="635113" y="5439728"/>
            <a:ext cx="11361883" cy="950325"/>
          </a:xfrm>
          <a:prstGeom prst="rect">
            <a:avLst/>
          </a:prstGeom>
        </p:spPr>
        <p:txBody>
          <a:bodyPr wrap="square">
            <a:spAutoFit/>
          </a:bodyPr>
          <a:lstStyle/>
          <a:p>
            <a:pPr>
              <a:lnSpc>
                <a:spcPct val="150000"/>
              </a:lnSpc>
            </a:pPr>
            <a:r>
              <a:rPr lang="vi-VN" sz="2000" b="1">
                <a:solidFill>
                  <a:srgbClr val="0000FF"/>
                </a:solidFill>
                <a:latin typeface="UTM Avo" panose="02040603050506020204" pitchFamily="18" charset="0"/>
                <a:cs typeface="Times New Roman" panose="02020603050405020304" pitchFamily="18" charset="0"/>
              </a:rPr>
              <a:t>c) Lưu bài trình chiếu</a:t>
            </a:r>
            <a:endParaRPr lang="en-US" sz="2000" b="1">
              <a:solidFill>
                <a:srgbClr val="0000FF"/>
              </a:solidFill>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Lưu bài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en-US"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08970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 xmlns:a16="http://schemas.microsoft.com/office/drawing/2014/main" id="{6984EAA8-CC77-473C-A62D-7499485E0DBB}"/>
              </a:ext>
            </a:extLst>
          </p:cNvPr>
          <p:cNvPicPr>
            <a:picLocks noChangeAspect="1"/>
          </p:cNvPicPr>
          <p:nvPr/>
        </p:nvPicPr>
        <p:blipFill>
          <a:blip r:embed="rId3"/>
          <a:stretch>
            <a:fillRect/>
          </a:stretch>
        </p:blipFill>
        <p:spPr>
          <a:xfrm>
            <a:off x="510165" y="2705250"/>
            <a:ext cx="3490335" cy="952468"/>
          </a:xfrm>
          <a:prstGeom prst="rect">
            <a:avLst/>
          </a:prstGeom>
        </p:spPr>
      </p:pic>
      <p:pic>
        <p:nvPicPr>
          <p:cNvPr id="8" name="Picture 7">
            <a:extLst>
              <a:ext uri="{FF2B5EF4-FFF2-40B4-BE49-F238E27FC236}">
                <a16:creationId xmlns="" xmlns:a16="http://schemas.microsoft.com/office/drawing/2014/main" id="{11BBEB3F-5FBE-45AA-B96B-51B4EB309698}"/>
              </a:ext>
            </a:extLst>
          </p:cNvPr>
          <p:cNvPicPr>
            <a:picLocks noChangeAspect="1"/>
          </p:cNvPicPr>
          <p:nvPr/>
        </p:nvPicPr>
        <p:blipFill rotWithShape="1">
          <a:blip r:embed="rId4"/>
          <a:srcRect t="15512" b="61245"/>
          <a:stretch/>
        </p:blipFill>
        <p:spPr>
          <a:xfrm>
            <a:off x="510166" y="1436479"/>
            <a:ext cx="11171668" cy="1145451"/>
          </a:xfrm>
          <a:prstGeom prst="rect">
            <a:avLst/>
          </a:prstGeom>
        </p:spPr>
      </p:pic>
      <p:pic>
        <p:nvPicPr>
          <p:cNvPr id="9" name="Picture 8">
            <a:extLst>
              <a:ext uri="{FF2B5EF4-FFF2-40B4-BE49-F238E27FC236}">
                <a16:creationId xmlns="" xmlns:a16="http://schemas.microsoft.com/office/drawing/2014/main" id="{36048F90-B9E0-48B7-8DF1-21590206CEBD}"/>
              </a:ext>
            </a:extLst>
          </p:cNvPr>
          <p:cNvPicPr>
            <a:picLocks noChangeAspect="1"/>
          </p:cNvPicPr>
          <p:nvPr/>
        </p:nvPicPr>
        <p:blipFill rotWithShape="1">
          <a:blip r:embed="rId4"/>
          <a:srcRect t="59574" b="654"/>
          <a:stretch/>
        </p:blipFill>
        <p:spPr>
          <a:xfrm>
            <a:off x="510165" y="3808572"/>
            <a:ext cx="11171668" cy="1960005"/>
          </a:xfrm>
          <a:prstGeom prst="rect">
            <a:avLst/>
          </a:prstGeom>
        </p:spPr>
      </p:pic>
    </p:spTree>
    <p:extLst>
      <p:ext uri="{BB962C8B-B14F-4D97-AF65-F5344CB8AC3E}">
        <p14:creationId xmlns:p14="http://schemas.microsoft.com/office/powerpoint/2010/main" val="984343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6D49DDD-5377-4121-829E-1A62AFE8344D}"/>
              </a:ext>
            </a:extLst>
          </p:cNvPr>
          <p:cNvPicPr>
            <a:picLocks noChangeAspect="1"/>
          </p:cNvPicPr>
          <p:nvPr/>
        </p:nvPicPr>
        <p:blipFill>
          <a:blip r:embed="rId2"/>
          <a:stretch>
            <a:fillRect/>
          </a:stretch>
        </p:blipFill>
        <p:spPr>
          <a:xfrm>
            <a:off x="609741" y="542798"/>
            <a:ext cx="888648" cy="903074"/>
          </a:xfrm>
          <a:prstGeom prst="rect">
            <a:avLst/>
          </a:prstGeom>
        </p:spPr>
      </p:pic>
      <p:sp>
        <p:nvSpPr>
          <p:cNvPr id="3" name="Rectangle 2">
            <a:extLst>
              <a:ext uri="{FF2B5EF4-FFF2-40B4-BE49-F238E27FC236}">
                <a16:creationId xmlns="" xmlns:a16="http://schemas.microsoft.com/office/drawing/2014/main" id="{E961265A-599A-42C9-8489-DEC89F266742}"/>
              </a:ext>
            </a:extLst>
          </p:cNvPr>
          <p:cNvSpPr/>
          <p:nvPr/>
        </p:nvSpPr>
        <p:spPr>
          <a:xfrm>
            <a:off x="1602891" y="542798"/>
            <a:ext cx="958506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Giờ ra chơi, các bạn An, Minh và Khoa trao đổi về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mà các bạn đang thực hiện. </a:t>
            </a:r>
          </a:p>
        </p:txBody>
      </p:sp>
      <p:sp>
        <p:nvSpPr>
          <p:cNvPr id="4" name="Rectangle 3">
            <a:extLst>
              <a:ext uri="{FF2B5EF4-FFF2-40B4-BE49-F238E27FC236}">
                <a16:creationId xmlns="" xmlns:a16="http://schemas.microsoft.com/office/drawing/2014/main" id="{672AC80E-932C-484D-AB3D-B540DBBFADDB}"/>
              </a:ext>
            </a:extLst>
          </p:cNvPr>
          <p:cNvSpPr/>
          <p:nvPr/>
        </p:nvSpPr>
        <p:spPr>
          <a:xfrm>
            <a:off x="634771" y="1445872"/>
            <a:ext cx="10922457" cy="372031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Việc khảo sát, thu thập thông tin và tính toán cho dự án đã xong. Bây giờ nhóm mình cần làm một bài báo cáo kết quả.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Nhóm mình nên sử dụng phần mềm trình chiếu để tạo bài báo cáo.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Khoa: </a:t>
            </a:r>
            <a:r>
              <a:rPr lang="vi-VN" sz="2000">
                <a:latin typeface="UTM Avo" panose="02040603050506020204" pitchFamily="18" charset="0"/>
                <a:cs typeface="Times New Roman" panose="02020603050405020304" pitchFamily="18" charset="0"/>
              </a:rPr>
              <a:t>Bài trình chiếu báo cáo cần có trang tiêu đề, mỗi trang nội dung nên có tiêu đề trang để giúp người nghe nhanh chóng hiệu được chủ đề và nội dung trình bày.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Sử dụng cấu trúc phân cấp sẽ làm cho bố cục của bài báo cáo được mạch lạc, rõ ràng.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Hay quá! Chúng ta phân công nhau làm từng phần việc nhé.</a:t>
            </a:r>
          </a:p>
        </p:txBody>
      </p:sp>
      <p:pic>
        <p:nvPicPr>
          <p:cNvPr id="5" name="Picture 4">
            <a:extLst>
              <a:ext uri="{FF2B5EF4-FFF2-40B4-BE49-F238E27FC236}">
                <a16:creationId xmlns="" xmlns:a16="http://schemas.microsoft.com/office/drawing/2014/main" id="{6F2CFA65-73C8-4342-A2B7-73F59FF3618B}"/>
              </a:ext>
            </a:extLst>
          </p:cNvPr>
          <p:cNvPicPr>
            <a:picLocks noChangeAspect="1"/>
          </p:cNvPicPr>
          <p:nvPr/>
        </p:nvPicPr>
        <p:blipFill>
          <a:blip r:embed="rId3"/>
          <a:stretch>
            <a:fillRect/>
          </a:stretch>
        </p:blipFill>
        <p:spPr>
          <a:xfrm>
            <a:off x="8993529" y="4486643"/>
            <a:ext cx="2777926" cy="2000947"/>
          </a:xfrm>
          <a:prstGeom prst="rect">
            <a:avLst/>
          </a:prstGeom>
        </p:spPr>
      </p:pic>
    </p:spTree>
    <p:extLst>
      <p:ext uri="{BB962C8B-B14F-4D97-AF65-F5344CB8AC3E}">
        <p14:creationId xmlns:p14="http://schemas.microsoft.com/office/powerpoint/2010/main" val="313095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149DEB7-A02C-4FE5-BAAD-0A37E3F79F29}"/>
              </a:ext>
            </a:extLst>
          </p:cNvPr>
          <p:cNvPicPr>
            <a:picLocks noChangeAspect="1"/>
          </p:cNvPicPr>
          <p:nvPr/>
        </p:nvPicPr>
        <p:blipFill>
          <a:blip r:embed="rId2"/>
          <a:stretch>
            <a:fillRect/>
          </a:stretch>
        </p:blipFill>
        <p:spPr>
          <a:xfrm>
            <a:off x="493043" y="1010730"/>
            <a:ext cx="11117723" cy="2087472"/>
          </a:xfrm>
          <a:prstGeom prst="rect">
            <a:avLst/>
          </a:prstGeom>
        </p:spPr>
      </p:pic>
      <p:sp>
        <p:nvSpPr>
          <p:cNvPr id="4" name="Rectangle 3">
            <a:extLst>
              <a:ext uri="{FF2B5EF4-FFF2-40B4-BE49-F238E27FC236}">
                <a16:creationId xmlns="" xmlns:a16="http://schemas.microsoft.com/office/drawing/2014/main" id="{0F03932E-0FDA-492C-9958-52ED1F7B6D23}"/>
              </a:ext>
            </a:extLst>
          </p:cNvPr>
          <p:cNvSpPr/>
          <p:nvPr/>
        </p:nvSpPr>
        <p:spPr>
          <a:xfrm>
            <a:off x="296780" y="240182"/>
            <a:ext cx="11518232" cy="738664"/>
          </a:xfrm>
          <a:prstGeom prst="rect">
            <a:avLst/>
          </a:prstGeom>
        </p:spPr>
        <p:txBody>
          <a:bodyPr wrap="square">
            <a:spAutoFit/>
          </a:bodyPr>
          <a:lstStyle/>
          <a:p>
            <a:pPr defTabSz="342900">
              <a:lnSpc>
                <a:spcPct val="150000"/>
              </a:lnSpc>
            </a:pPr>
            <a:r>
              <a:rPr lang="vi-VN" sz="2800" b="1" dirty="0">
                <a:solidFill>
                  <a:srgbClr val="F03C69"/>
                </a:solidFill>
                <a:latin typeface="Times New Roman" pitchFamily="18" charset="0"/>
                <a:cs typeface="Times New Roman" pitchFamily="18" charset="0"/>
              </a:rPr>
              <a:t>1. MỘT </a:t>
            </a:r>
            <a:r>
              <a:rPr lang="vi-VN" sz="2800" b="1" dirty="0" smtClean="0">
                <a:solidFill>
                  <a:srgbClr val="F03C69"/>
                </a:solidFill>
                <a:latin typeface="Times New Roman" pitchFamily="18" charset="0"/>
                <a:cs typeface="Times New Roman" pitchFamily="18" charset="0"/>
              </a:rPr>
              <a:t>S</a:t>
            </a:r>
            <a:r>
              <a:rPr lang="en-US" sz="2800" b="1" dirty="0" smtClean="0">
                <a:solidFill>
                  <a:srgbClr val="F03C69"/>
                </a:solidFill>
                <a:latin typeface="Times New Roman" pitchFamily="18" charset="0"/>
                <a:cs typeface="Times New Roman" pitchFamily="18" charset="0"/>
              </a:rPr>
              <a:t>Ố</a:t>
            </a:r>
            <a:r>
              <a:rPr lang="vi-VN" sz="2800" b="1" dirty="0" smtClean="0">
                <a:solidFill>
                  <a:srgbClr val="F03C69"/>
                </a:solidFill>
                <a:latin typeface="Times New Roman" pitchFamily="18" charset="0"/>
                <a:cs typeface="Times New Roman" pitchFamily="18" charset="0"/>
              </a:rPr>
              <a:t> </a:t>
            </a:r>
            <a:r>
              <a:rPr lang="vi-VN" sz="2800" b="1" dirty="0">
                <a:solidFill>
                  <a:srgbClr val="F03C69"/>
                </a:solidFill>
                <a:latin typeface="Times New Roman" pitchFamily="18" charset="0"/>
                <a:cs typeface="Times New Roman" pitchFamily="18" charset="0"/>
              </a:rPr>
              <a:t>CHỨC NĂNG CƠ BẢN CỦA PHẦN MỀM TRÌNH </a:t>
            </a:r>
            <a:r>
              <a:rPr lang="en-US" sz="2800" b="1" dirty="0" smtClean="0">
                <a:solidFill>
                  <a:srgbClr val="F03C69"/>
                </a:solidFill>
                <a:latin typeface="Times New Roman" pitchFamily="18" charset="0"/>
                <a:cs typeface="Times New Roman" pitchFamily="18" charset="0"/>
              </a:rPr>
              <a:t>CHIẾU</a:t>
            </a:r>
            <a:endParaRPr lang="en-US" sz="2800" b="1" dirty="0">
              <a:solidFill>
                <a:srgbClr val="F03C69"/>
              </a:solidFill>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0853EB5D-BE28-47C8-A2BA-F2085430367F}"/>
              </a:ext>
            </a:extLst>
          </p:cNvPr>
          <p:cNvPicPr>
            <a:picLocks noChangeAspect="1"/>
          </p:cNvPicPr>
          <p:nvPr/>
        </p:nvPicPr>
        <p:blipFill>
          <a:blip r:embed="rId3"/>
          <a:stretch>
            <a:fillRect/>
          </a:stretch>
        </p:blipFill>
        <p:spPr>
          <a:xfrm>
            <a:off x="493043" y="3271284"/>
            <a:ext cx="756220" cy="753733"/>
          </a:xfrm>
          <a:prstGeom prst="rect">
            <a:avLst/>
          </a:prstGeom>
        </p:spPr>
      </p:pic>
      <p:sp>
        <p:nvSpPr>
          <p:cNvPr id="6" name="Rectangle 5">
            <a:extLst>
              <a:ext uri="{FF2B5EF4-FFF2-40B4-BE49-F238E27FC236}">
                <a16:creationId xmlns="" xmlns:a16="http://schemas.microsoft.com/office/drawing/2014/main" id="{BDA534F3-1764-4B83-A333-5FCAB875CAE5}"/>
              </a:ext>
            </a:extLst>
          </p:cNvPr>
          <p:cNvSpPr/>
          <p:nvPr/>
        </p:nvSpPr>
        <p:spPr>
          <a:xfrm>
            <a:off x="1271017" y="3225817"/>
            <a:ext cx="10339749" cy="1327351"/>
          </a:xfrm>
          <a:prstGeom prst="rect">
            <a:avLst/>
          </a:prstGeom>
        </p:spPr>
        <p:txBody>
          <a:bodyPr wrap="square">
            <a:spAutoFit/>
          </a:bodyPr>
          <a:lstStyle/>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Phần mềm trình chiếu </a:t>
            </a:r>
            <a:r>
              <a:rPr lang="vi-VN" sz="2000">
                <a:latin typeface="UTM Avo" panose="02040603050506020204" pitchFamily="18" charset="0"/>
                <a:cs typeface="Times New Roman" panose="02020603050405020304" pitchFamily="18" charset="0"/>
              </a:rPr>
              <a:t>là phần mềm được thiết kế để cho phép người sử dụng trình bày thông tin như văn bản, hình ảnh, âm thanh và video dưới hình thức trình chiếu một cách hấp dẫn và hiệu quả.</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13641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FEA0ACA-A80A-4351-8A26-4843FA745C44}"/>
              </a:ext>
            </a:extLst>
          </p:cNvPr>
          <p:cNvSpPr/>
          <p:nvPr/>
        </p:nvSpPr>
        <p:spPr>
          <a:xfrm>
            <a:off x="656620" y="471860"/>
            <a:ext cx="10878760"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trình chiếu thường có một số chức năng cơ bản sau: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Tạo bài trình chiếu</a:t>
            </a:r>
            <a:r>
              <a:rPr lang="vi-VN" sz="2000">
                <a:latin typeface="UTM Avo" panose="02040603050506020204" pitchFamily="18" charset="0"/>
                <a:cs typeface="Times New Roman" panose="02020603050405020304" pitchFamily="18" charset="0"/>
              </a:rPr>
              <a:t> lưu trên máy tính dưới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dạng tập tin. Chức năng này bao gồm soạn thảo, chỉnh sửa, định dạng văn bản. Mỗi bài trình chiếu gồm một hay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chiếu (slide) được đánh số thứ tự. Thông tin trên mỗi trang có thể là văn bản,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âm thanh, hình ảnh, biểu đồ hay video.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Trình chiếu </a:t>
            </a:r>
            <a:r>
              <a:rPr lang="vi-VN" sz="2000">
                <a:latin typeface="UTM Avo" panose="02040603050506020204" pitchFamily="18" charset="0"/>
                <a:cs typeface="Times New Roman" panose="02020603050405020304" pitchFamily="18" charset="0"/>
              </a:rPr>
              <a:t>nội dung các trang chiếu lên màn hình hoặc màn chiếu rộng bằng máy</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chiếu (projector). Phần mềm trình chiếu có các hiệu ứng động, hiệu ứng chuyển trang làm cho nội dung trình bày thêm sinh động và hấp dẫn. Phần mềm trình chiếu thường được sử dụng để tạo bài trình chiếu phục vụ hội thảo, hội nghị, dạy học, quảng cáo, tạo các phần mềm giải trí như album với các hiệu ứng hoạt hình ảnh, ca nhạc,...).</a:t>
            </a:r>
          </a:p>
        </p:txBody>
      </p:sp>
    </p:spTree>
    <p:extLst>
      <p:ext uri="{BB962C8B-B14F-4D97-AF65-F5344CB8AC3E}">
        <p14:creationId xmlns:p14="http://schemas.microsoft.com/office/powerpoint/2010/main" val="77551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51B17CB-6449-434E-BFE2-E816A68D1F44}"/>
              </a:ext>
            </a:extLst>
          </p:cNvPr>
          <p:cNvPicPr>
            <a:picLocks noChangeAspect="1"/>
          </p:cNvPicPr>
          <p:nvPr/>
        </p:nvPicPr>
        <p:blipFill rotWithShape="1">
          <a:blip r:embed="rId2"/>
          <a:srcRect b="54256"/>
          <a:stretch/>
        </p:blipFill>
        <p:spPr>
          <a:xfrm>
            <a:off x="454038" y="678025"/>
            <a:ext cx="10888107" cy="2345166"/>
          </a:xfrm>
          <a:prstGeom prst="rect">
            <a:avLst/>
          </a:prstGeom>
        </p:spPr>
      </p:pic>
      <p:pic>
        <p:nvPicPr>
          <p:cNvPr id="4" name="Picture 3">
            <a:extLst>
              <a:ext uri="{FF2B5EF4-FFF2-40B4-BE49-F238E27FC236}">
                <a16:creationId xmlns="" xmlns:a16="http://schemas.microsoft.com/office/drawing/2014/main" id="{F9F976D6-F7A2-4E14-AB48-D44B89F35E63}"/>
              </a:ext>
            </a:extLst>
          </p:cNvPr>
          <p:cNvPicPr>
            <a:picLocks noChangeAspect="1"/>
          </p:cNvPicPr>
          <p:nvPr/>
        </p:nvPicPr>
        <p:blipFill rotWithShape="1">
          <a:blip r:embed="rId2"/>
          <a:srcRect t="45420" b="-310"/>
          <a:stretch/>
        </p:blipFill>
        <p:spPr>
          <a:xfrm>
            <a:off x="454038" y="3365892"/>
            <a:ext cx="10888107" cy="2814083"/>
          </a:xfrm>
          <a:prstGeom prst="rect">
            <a:avLst/>
          </a:prstGeom>
        </p:spPr>
      </p:pic>
    </p:spTree>
    <p:extLst>
      <p:ext uri="{BB962C8B-B14F-4D97-AF65-F5344CB8AC3E}">
        <p14:creationId xmlns:p14="http://schemas.microsoft.com/office/powerpoint/2010/main" val="48013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5CECEDB-5918-4424-97BA-428365C95FFC}"/>
              </a:ext>
            </a:extLst>
          </p:cNvPr>
          <p:cNvPicPr>
            <a:picLocks noChangeAspect="1"/>
          </p:cNvPicPr>
          <p:nvPr/>
        </p:nvPicPr>
        <p:blipFill>
          <a:blip r:embed="rId2"/>
          <a:stretch>
            <a:fillRect/>
          </a:stretch>
        </p:blipFill>
        <p:spPr>
          <a:xfrm>
            <a:off x="531002" y="1091688"/>
            <a:ext cx="11129996" cy="2115168"/>
          </a:xfrm>
          <a:prstGeom prst="rect">
            <a:avLst/>
          </a:prstGeom>
        </p:spPr>
      </p:pic>
      <p:sp>
        <p:nvSpPr>
          <p:cNvPr id="4" name="Rectangle 3">
            <a:extLst>
              <a:ext uri="{FF2B5EF4-FFF2-40B4-BE49-F238E27FC236}">
                <a16:creationId xmlns="" xmlns:a16="http://schemas.microsoft.com/office/drawing/2014/main" id="{8724D150-BA0F-412A-91AA-289EB458A222}"/>
              </a:ext>
            </a:extLst>
          </p:cNvPr>
          <p:cNvSpPr/>
          <p:nvPr/>
        </p:nvSpPr>
        <p:spPr>
          <a:xfrm>
            <a:off x="493044" y="28321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TIÊU ĐỀ CỦA BÀI TRÌNH CHIẾU</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43639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EB98A9C-003D-487F-B72B-35DBBEEFFBBB}"/>
              </a:ext>
            </a:extLst>
          </p:cNvPr>
          <p:cNvPicPr>
            <a:picLocks noChangeAspect="1"/>
          </p:cNvPicPr>
          <p:nvPr/>
        </p:nvPicPr>
        <p:blipFill>
          <a:blip r:embed="rId2"/>
          <a:stretch>
            <a:fillRect/>
          </a:stretch>
        </p:blipFill>
        <p:spPr>
          <a:xfrm>
            <a:off x="554003" y="517924"/>
            <a:ext cx="756220" cy="753733"/>
          </a:xfrm>
          <a:prstGeom prst="rect">
            <a:avLst/>
          </a:prstGeom>
        </p:spPr>
      </p:pic>
      <p:sp>
        <p:nvSpPr>
          <p:cNvPr id="6" name="Rectangle 5">
            <a:extLst>
              <a:ext uri="{FF2B5EF4-FFF2-40B4-BE49-F238E27FC236}">
                <a16:creationId xmlns="" xmlns:a16="http://schemas.microsoft.com/office/drawing/2014/main" id="{D6CA789E-3283-4EDD-9889-B2ED25534D59}"/>
              </a:ext>
            </a:extLst>
          </p:cNvPr>
          <p:cNvSpPr/>
          <p:nvPr/>
        </p:nvSpPr>
        <p:spPr>
          <a:xfrm>
            <a:off x="1331977" y="472457"/>
            <a:ext cx="10021823"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Một bài trình chiếu thường có nhiều trang được đánh số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đầu tiên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 </a:t>
            </a:r>
            <a:r>
              <a:rPr lang="vi-VN" sz="2000">
                <a:solidFill>
                  <a:srgbClr val="FF3399"/>
                </a:solidFill>
                <a:latin typeface="UTM Avo" panose="02040603050506020204" pitchFamily="18" charset="0"/>
                <a:cs typeface="Times New Roman" panose="02020603050405020304" pitchFamily="18" charset="0"/>
              </a:rPr>
              <a:t>trang tiêu đề</a:t>
            </a:r>
            <a:r>
              <a:rPr lang="vi-VN" sz="2000">
                <a:latin typeface="UTM Avo" panose="02040603050506020204" pitchFamily="18" charset="0"/>
                <a:cs typeface="Times New Roman" panose="02020603050405020304" pitchFamily="18" charset="0"/>
              </a:rPr>
              <a:t>, còn lại là các </a:t>
            </a:r>
            <a:r>
              <a:rPr lang="vi-VN" sz="2000">
                <a:solidFill>
                  <a:srgbClr val="FF3399"/>
                </a:solidFill>
                <a:latin typeface="UTM Avo" panose="02040603050506020204" pitchFamily="18" charset="0"/>
                <a:cs typeface="Times New Roman" panose="02020603050405020304" pitchFamily="18" charset="0"/>
              </a:rPr>
              <a:t>trang nội dung</a:t>
            </a:r>
            <a:r>
              <a:rPr lang="vi-VN" sz="2000">
                <a:latin typeface="UTM Avo" panose="02040603050506020204" pitchFamily="18" charset="0"/>
                <a:cs typeface="Times New Roman" panose="02020603050405020304" pitchFamily="18" charset="0"/>
              </a:rPr>
              <a:t>. Nội dung trên các trang thường</a:t>
            </a:r>
            <a:endParaRPr lang="en-US"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A315756C-4FDA-4A8E-9D92-E2F4D56BEE5D}"/>
              </a:ext>
            </a:extLst>
          </p:cNvPr>
          <p:cNvSpPr/>
          <p:nvPr/>
        </p:nvSpPr>
        <p:spPr>
          <a:xfrm>
            <a:off x="554003" y="1323201"/>
            <a:ext cx="11074117"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được bố trí thống nhất theo cùng một mẫu.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tiêu đề </a:t>
            </a:r>
            <a:r>
              <a:rPr lang="vi-VN" sz="2000">
                <a:latin typeface="UTM Avo" panose="02040603050506020204" pitchFamily="18" charset="0"/>
                <a:cs typeface="Times New Roman" panose="02020603050405020304" pitchFamily="18" charset="0"/>
              </a:rPr>
              <a:t>(Title Slide) cho biết chủ đề của bài trình chiếu. Trang tiêu đề còn có thêm thông tin như tên tác giả, ngày trình bày, địa điểm trình bày,... Trang này được ví như cổng vào bài trình chiếu, nó thu hút sự chú ý của người nghe ngay từ đầu.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nội dung </a:t>
            </a:r>
            <a:r>
              <a:rPr lang="vi-VN" sz="2000">
                <a:latin typeface="UTM Avo" panose="02040603050506020204" pitchFamily="18" charset="0"/>
                <a:cs typeface="Times New Roman" panose="02020603050405020304" pitchFamily="18" charset="0"/>
              </a:rPr>
              <a:t>thường có tiêu đề trang và nội dung (Title and Content). Tiêu đề trang được viết dưới dạng văn bản ở trên đầu mỗi trang. Tiêu đề trang là thành phần làm nổi bật nội dung cần trình bày.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Mẫu bố trí nội dung trang trình chiếu (layout): </a:t>
            </a:r>
            <a:r>
              <a:rPr lang="vi-VN" sz="2000">
                <a:latin typeface="UTM Avo" panose="02040603050506020204" pitchFamily="18" charset="0"/>
                <a:cs typeface="Times New Roman" panose="02020603050405020304" pitchFamily="18" charset="0"/>
              </a:rPr>
              <a:t>Các phần mềm trình chiếu có sẵn các mẫu bố trí nội dung. Người sử dụng có thể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các mẫu này hoặc thay đổi bố trí nội dung của trang sao cho phù hợp.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Em cũng có thể tự tạo mẫu bố trí cho trang chiếu.</a:t>
            </a:r>
            <a:endParaRPr lang="en-US" sz="2000">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1981E09-C43A-4F13-9821-AADD1E7D2FDF}"/>
              </a:ext>
            </a:extLst>
          </p:cNvPr>
          <p:cNvPicPr>
            <a:picLocks noChangeAspect="1"/>
          </p:cNvPicPr>
          <p:nvPr/>
        </p:nvPicPr>
        <p:blipFill>
          <a:blip r:embed="rId3"/>
          <a:stretch>
            <a:fillRect/>
          </a:stretch>
        </p:blipFill>
        <p:spPr>
          <a:xfrm>
            <a:off x="1052195" y="6669306"/>
            <a:ext cx="9163050" cy="3457575"/>
          </a:xfrm>
          <a:prstGeom prst="rect">
            <a:avLst/>
          </a:prstGeom>
        </p:spPr>
      </p:pic>
    </p:spTree>
    <p:extLst>
      <p:ext uri="{BB962C8B-B14F-4D97-AF65-F5344CB8AC3E}">
        <p14:creationId xmlns:p14="http://schemas.microsoft.com/office/powerpoint/2010/main" val="317577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wipe(left)">
                                      <p:cBhvr>
                                        <p:cTn id="47" dur="1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16A3326-4166-4CF6-9EB4-1AE99AA56332}"/>
              </a:ext>
            </a:extLst>
          </p:cNvPr>
          <p:cNvPicPr>
            <a:picLocks noChangeAspect="1"/>
          </p:cNvPicPr>
          <p:nvPr/>
        </p:nvPicPr>
        <p:blipFill>
          <a:blip r:embed="rId2"/>
          <a:stretch>
            <a:fillRect/>
          </a:stretch>
        </p:blipFill>
        <p:spPr>
          <a:xfrm>
            <a:off x="616687" y="498715"/>
            <a:ext cx="10620397" cy="2520932"/>
          </a:xfrm>
          <a:prstGeom prst="rect">
            <a:avLst/>
          </a:prstGeom>
        </p:spPr>
      </p:pic>
      <p:pic>
        <p:nvPicPr>
          <p:cNvPr id="5" name="Picture 4">
            <a:extLst>
              <a:ext uri="{FF2B5EF4-FFF2-40B4-BE49-F238E27FC236}">
                <a16:creationId xmlns="" xmlns:a16="http://schemas.microsoft.com/office/drawing/2014/main" id="{377DCC3A-1955-45E0-92B7-60993D7B3B6D}"/>
              </a:ext>
            </a:extLst>
          </p:cNvPr>
          <p:cNvPicPr>
            <a:picLocks noChangeAspect="1"/>
          </p:cNvPicPr>
          <p:nvPr/>
        </p:nvPicPr>
        <p:blipFill>
          <a:blip r:embed="rId3"/>
          <a:stretch>
            <a:fillRect/>
          </a:stretch>
        </p:blipFill>
        <p:spPr>
          <a:xfrm>
            <a:off x="616687" y="3205717"/>
            <a:ext cx="10620397" cy="2425907"/>
          </a:xfrm>
          <a:prstGeom prst="rect">
            <a:avLst/>
          </a:prstGeom>
        </p:spPr>
      </p:pic>
    </p:spTree>
    <p:extLst>
      <p:ext uri="{BB962C8B-B14F-4D97-AF65-F5344CB8AC3E}">
        <p14:creationId xmlns:p14="http://schemas.microsoft.com/office/powerpoint/2010/main" val="2525235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C968305-449B-4B25-89FF-B2F411738AC6}"/>
              </a:ext>
            </a:extLst>
          </p:cNvPr>
          <p:cNvPicPr>
            <a:picLocks noChangeAspect="1"/>
          </p:cNvPicPr>
          <p:nvPr/>
        </p:nvPicPr>
        <p:blipFill>
          <a:blip r:embed="rId2"/>
          <a:stretch>
            <a:fillRect/>
          </a:stretch>
        </p:blipFill>
        <p:spPr>
          <a:xfrm>
            <a:off x="493044" y="1000461"/>
            <a:ext cx="7904507" cy="4450711"/>
          </a:xfrm>
          <a:prstGeom prst="rect">
            <a:avLst/>
          </a:prstGeom>
        </p:spPr>
      </p:pic>
      <p:sp>
        <p:nvSpPr>
          <p:cNvPr id="4" name="Rectangle 3">
            <a:extLst>
              <a:ext uri="{FF2B5EF4-FFF2-40B4-BE49-F238E27FC236}">
                <a16:creationId xmlns="" xmlns:a16="http://schemas.microsoft.com/office/drawing/2014/main" id="{971FDE2C-BFCE-4F1B-813D-0BB3343CDD54}"/>
              </a:ext>
            </a:extLst>
          </p:cNvPr>
          <p:cNvSpPr/>
          <p:nvPr/>
        </p:nvSpPr>
        <p:spPr>
          <a:xfrm>
            <a:off x="493044" y="240182"/>
            <a:ext cx="10754619" cy="738664"/>
          </a:xfrm>
          <a:prstGeom prst="rect">
            <a:avLst/>
          </a:prstGeom>
        </p:spPr>
        <p:txBody>
          <a:bodyPr wrap="square">
            <a:spAutoFit/>
          </a:bodyPr>
          <a:lstStyle/>
          <a:p>
            <a:pPr defTabSz="342900">
              <a:lnSpc>
                <a:spcPct val="150000"/>
              </a:lnSpc>
            </a:pPr>
            <a:r>
              <a:rPr lang="pt-BR" sz="2800" b="1" dirty="0">
                <a:solidFill>
                  <a:srgbClr val="F03C69"/>
                </a:solidFill>
                <a:latin typeface="SVN-SAF" panose="02040603050506020204" pitchFamily="18" charset="0"/>
                <a:cs typeface="Times New Roman" panose="02020603050405020304" pitchFamily="18" charset="0"/>
              </a:rPr>
              <a:t>3. CẤU TRÚC </a:t>
            </a:r>
            <a:r>
              <a:rPr lang="pt-BR" sz="2800" b="1" dirty="0" smtClean="0">
                <a:solidFill>
                  <a:srgbClr val="F03C69"/>
                </a:solidFill>
                <a:latin typeface="SVN-SAF" panose="02040603050506020204" pitchFamily="18" charset="0"/>
                <a:cs typeface="Times New Roman" panose="02020603050405020304" pitchFamily="18" charset="0"/>
              </a:rPr>
              <a:t>PHÂN </a:t>
            </a:r>
            <a:r>
              <a:rPr lang="pt-BR" sz="2800" b="1" dirty="0">
                <a:solidFill>
                  <a:srgbClr val="F03C69"/>
                </a:solidFill>
                <a:latin typeface="SVN-SAF" panose="02040603050506020204" pitchFamily="18" charset="0"/>
                <a:cs typeface="Times New Roman" panose="02020603050405020304" pitchFamily="18" charset="0"/>
              </a:rPr>
              <a:t>CẤP</a:t>
            </a:r>
            <a:endParaRPr lang="en-US" sz="2800" b="1" dirty="0">
              <a:solidFill>
                <a:srgbClr val="F03C69"/>
              </a:solidFill>
              <a:latin typeface="SVN-SAF" panose="020406030505060202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A5CFF07A-4246-4AF6-AEB8-097721160425}"/>
              </a:ext>
            </a:extLst>
          </p:cNvPr>
          <p:cNvSpPr/>
          <p:nvPr/>
        </p:nvSpPr>
        <p:spPr>
          <a:xfrm>
            <a:off x="4478694" y="1955038"/>
            <a:ext cx="3415004" cy="334035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 xmlns:a16="http://schemas.microsoft.com/office/drawing/2014/main" id="{0F83369E-A9DC-44F1-A300-C2DEA851B839}"/>
              </a:ext>
            </a:extLst>
          </p:cNvPr>
          <p:cNvSpPr/>
          <p:nvPr/>
        </p:nvSpPr>
        <p:spPr>
          <a:xfrm>
            <a:off x="8298924" y="2010460"/>
            <a:ext cx="3515336" cy="996798"/>
          </a:xfrm>
          <a:prstGeom prst="wedgeRoundRectCallout">
            <a:avLst>
              <a:gd name="adj1" fmla="val -56331"/>
              <a:gd name="adj2" fmla="val 41995"/>
              <a:gd name="adj3" fmla="val 16667"/>
            </a:avLst>
          </a:prstGeom>
          <a:solidFill>
            <a:schemeClr val="accent3">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hình thức trình bày theo </a:t>
            </a:r>
            <a:r>
              <a:rPr lang="vi-VN" sz="2000" b="1">
                <a:latin typeface="UTM Avo" panose="02040603050506020204" pitchFamily="18" charset="0"/>
                <a:cs typeface="Times New Roman" panose="02020603050405020304" pitchFamily="18" charset="0"/>
              </a:rPr>
              <a:t>cấu trúc phân cấp</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46CD0069-1F92-4E87-8C3E-480A77310C47}"/>
              </a:ext>
            </a:extLst>
          </p:cNvPr>
          <p:cNvSpPr/>
          <p:nvPr/>
        </p:nvSpPr>
        <p:spPr>
          <a:xfrm>
            <a:off x="8504727" y="3039420"/>
            <a:ext cx="3194229"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L</a:t>
            </a:r>
            <a:r>
              <a:rPr lang="vi-VN" sz="2000">
                <a:latin typeface="UTM Avo" panose="02040603050506020204" pitchFamily="18" charset="0"/>
                <a:cs typeface="Times New Roman" panose="02020603050405020304" pitchFamily="18" charset="0"/>
              </a:rPr>
              <a:t>à một cấu trúc gồm danh sách nhiều cấp</a:t>
            </a:r>
          </a:p>
        </p:txBody>
      </p:sp>
      <p:sp>
        <p:nvSpPr>
          <p:cNvPr id="7" name="Rectangle 6">
            <a:extLst>
              <a:ext uri="{FF2B5EF4-FFF2-40B4-BE49-F238E27FC236}">
                <a16:creationId xmlns="" xmlns:a16="http://schemas.microsoft.com/office/drawing/2014/main" id="{426FABA1-C02D-4B6B-9BB0-2DFEF23F455B}"/>
              </a:ext>
            </a:extLst>
          </p:cNvPr>
          <p:cNvSpPr/>
          <p:nvPr/>
        </p:nvSpPr>
        <p:spPr>
          <a:xfrm>
            <a:off x="8504726" y="3968046"/>
            <a:ext cx="3194229" cy="1327351"/>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G</a:t>
            </a:r>
            <a:r>
              <a:rPr lang="vi-VN" sz="2000">
                <a:latin typeface="UTM Avo" panose="02040603050506020204" pitchFamily="18" charset="0"/>
                <a:cs typeface="Times New Roman" panose="02020603050405020304" pitchFamily="18" charset="0"/>
              </a:rPr>
              <a:t>iúp truyền tải thông tin một cách mạch lạc, dễ hiểu và dễ quản lí. </a:t>
            </a:r>
          </a:p>
        </p:txBody>
      </p:sp>
    </p:spTree>
    <p:extLst>
      <p:ext uri="{BB962C8B-B14F-4D97-AF65-F5344CB8AC3E}">
        <p14:creationId xmlns:p14="http://schemas.microsoft.com/office/powerpoint/2010/main" val="259715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26" presetClass="emph" presetSubtype="0" repeatCount="3000" fill="hold" grpId="1" nodeType="afterEffect">
                                  <p:stCondLst>
                                    <p:cond delay="0"/>
                                  </p:stCondLst>
                                  <p:childTnLst>
                                    <p:animEffect transition="out" filter="fade">
                                      <p:cBhvr>
                                        <p:cTn id="25" dur="500" tmFilter="0, 0; .2, .5; .8, .5; 1, 0"/>
                                        <p:tgtEl>
                                          <p:spTgt spid="2"/>
                                        </p:tgtEl>
                                      </p:cBhvr>
                                    </p:animEffect>
                                    <p:animScale>
                                      <p:cBhvr>
                                        <p:cTn id="26" dur="250" autoRev="1" fill="hold"/>
                                        <p:tgtEl>
                                          <p:spTgt spid="2"/>
                                        </p:tgtEl>
                                      </p:cBhvr>
                                      <p:by x="105000" y="105000"/>
                                    </p:animScale>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P spid="2" grpId="1" animBg="1"/>
      <p:bldP spid="5" grpId="0" animBg="1"/>
      <p:bldP spid="6" grpId="0"/>
      <p:bldP spid="7"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9265</TotalTime>
  <Words>1081</Words>
  <Application>Microsoft Office PowerPoint</Application>
  <PresentationFormat>Custom</PresentationFormat>
  <Paragraphs>76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pc</cp:lastModifiedBy>
  <cp:revision>494</cp:revision>
  <dcterms:created xsi:type="dcterms:W3CDTF">2021-11-14T08:33:55Z</dcterms:created>
  <dcterms:modified xsi:type="dcterms:W3CDTF">2023-03-04T02:20:33Z</dcterms:modified>
</cp:coreProperties>
</file>