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57" r:id="rId4"/>
    <p:sldId id="258" r:id="rId5"/>
    <p:sldId id="262" r:id="rId6"/>
    <p:sldId id="263" r:id="rId7"/>
    <p:sldId id="260" r:id="rId8"/>
    <p:sldId id="264" r:id="rId9"/>
    <p:sldId id="261" r:id="rId10"/>
    <p:sldId id="265" r:id="rId11"/>
    <p:sldId id="267" r:id="rId12"/>
    <p:sldId id="268" r:id="rId13"/>
    <p:sldId id="269" r:id="rId14"/>
    <p:sldId id="271" r:id="rId15"/>
    <p:sldId id="273" r:id="rId16"/>
    <p:sldId id="270" r:id="rId17"/>
    <p:sldId id="272" r:id="rId18"/>
    <p:sldId id="274" r:id="rId19"/>
    <p:sldId id="275" r:id="rId20"/>
    <p:sldId id="282" r:id="rId21"/>
    <p:sldId id="276" r:id="rId22"/>
    <p:sldId id="277" r:id="rId23"/>
    <p:sldId id="278" r:id="rId24"/>
    <p:sldId id="283" r:id="rId25"/>
    <p:sldId id="284" r:id="rId26"/>
    <p:sldId id="280" r:id="rId27"/>
    <p:sldId id="285" r:id="rId28"/>
    <p:sldId id="289" r:id="rId29"/>
    <p:sldId id="290" r:id="rId30"/>
    <p:sldId id="293" r:id="rId31"/>
    <p:sldId id="291" r:id="rId32"/>
    <p:sldId id="286" r:id="rId33"/>
    <p:sldId id="288"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D2D3-C01C-C867-CDAE-F5F6FE79F5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709AC-79DA-03D2-05EC-1B82EBF0D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C1D63A-C66C-4851-00E8-1323779DCEA3}"/>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5" name="Footer Placeholder 4">
            <a:extLst>
              <a:ext uri="{FF2B5EF4-FFF2-40B4-BE49-F238E27FC236}">
                <a16:creationId xmlns:a16="http://schemas.microsoft.com/office/drawing/2014/main" id="{BE1BA973-4951-EF67-9C8C-675760C6F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77F8C-456D-2F16-310F-BDD97F3B7929}"/>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313061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91C4-0C03-5A62-620B-6A18E150A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6C48D-9DB8-AC33-52D7-289DB9F63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3189D-ABDF-910F-5D8C-31BC02BAEEE9}"/>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5" name="Footer Placeholder 4">
            <a:extLst>
              <a:ext uri="{FF2B5EF4-FFF2-40B4-BE49-F238E27FC236}">
                <a16:creationId xmlns:a16="http://schemas.microsoft.com/office/drawing/2014/main" id="{00D4CF12-2F25-F107-B186-258EF921B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94497-B7B8-2516-E0C2-36D791E0612E}"/>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293431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4BF54-550B-6A53-620D-A51F53F628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A9B35F-9587-7F48-205E-2090B29B4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2EA8B-AA57-EF28-A0FB-3C7F88EB22BA}"/>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5" name="Footer Placeholder 4">
            <a:extLst>
              <a:ext uri="{FF2B5EF4-FFF2-40B4-BE49-F238E27FC236}">
                <a16:creationId xmlns:a16="http://schemas.microsoft.com/office/drawing/2014/main" id="{4380C84A-4114-CB25-8FE4-28A47D42D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CA1B1-6EDA-9CB0-7B3D-75054B3112D6}"/>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14461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EECA-6044-78BD-602E-5F0051B78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51FC12-B496-F9F2-3DFA-F35B213D72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E9686-849C-CB2B-8280-81D3B060A46B}"/>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5" name="Footer Placeholder 4">
            <a:extLst>
              <a:ext uri="{FF2B5EF4-FFF2-40B4-BE49-F238E27FC236}">
                <a16:creationId xmlns:a16="http://schemas.microsoft.com/office/drawing/2014/main" id="{ACDF7345-FC3B-71C2-0A61-AAA16ACE4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B468C-4E42-C422-3D59-EE91FD49CDEE}"/>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394197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B19D-FCED-5CC4-54A1-AE9D0AF696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9A0AB-27D9-EF3E-AF10-02F729A494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167CF8-4A84-542B-C4C3-769C355FEC1C}"/>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5" name="Footer Placeholder 4">
            <a:extLst>
              <a:ext uri="{FF2B5EF4-FFF2-40B4-BE49-F238E27FC236}">
                <a16:creationId xmlns:a16="http://schemas.microsoft.com/office/drawing/2014/main" id="{A8D5F786-39F1-7DCB-309D-02ACB566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9CEC1-CC55-4650-3819-BF0AB20F09BB}"/>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287871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E502-9094-1288-F6CE-6A579697AA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9B900C-3BB3-42E9-ABD0-71E64237E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3A491-9ACB-F9B2-8A21-7A589E6DFF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D654CF-ADD7-A037-DF5A-C3431C4AD0BA}"/>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6" name="Footer Placeholder 5">
            <a:extLst>
              <a:ext uri="{FF2B5EF4-FFF2-40B4-BE49-F238E27FC236}">
                <a16:creationId xmlns:a16="http://schemas.microsoft.com/office/drawing/2014/main" id="{B02949F6-8A95-2C71-5502-206870C1E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29027-D872-F686-A37A-AC3A93FCE3BC}"/>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209071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206D-0BA2-CE99-5E61-3B66BEF41E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1F8CD5-CC23-D8CD-85B7-16BA09611F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00DA9-13B7-BD49-E902-EABBEC30C8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4A5CF-DC89-9E8B-D018-B26FDDC2E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1CC624-9265-0EE2-C79F-E8DCCFE6AE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75D09-1C1A-B678-9A27-9B6C18D51BBC}"/>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8" name="Footer Placeholder 7">
            <a:extLst>
              <a:ext uri="{FF2B5EF4-FFF2-40B4-BE49-F238E27FC236}">
                <a16:creationId xmlns:a16="http://schemas.microsoft.com/office/drawing/2014/main" id="{965BA303-4784-A41A-FC20-54D410298A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C75077-3798-075A-AF54-C17C82F02E35}"/>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384433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2106-B11A-3796-80AC-66D85C3493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470F3-3F89-604C-4F6D-CF55FF48F8F6}"/>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4" name="Footer Placeholder 3">
            <a:extLst>
              <a:ext uri="{FF2B5EF4-FFF2-40B4-BE49-F238E27FC236}">
                <a16:creationId xmlns:a16="http://schemas.microsoft.com/office/drawing/2014/main" id="{268F0343-A7F5-24C5-6814-87AE1BE1B4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E517C6-6AD7-07DE-B51D-9995927D80E5}"/>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247048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5FE3D-6594-EED7-4BD3-EA75DB4FFDD4}"/>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3" name="Footer Placeholder 2">
            <a:extLst>
              <a:ext uri="{FF2B5EF4-FFF2-40B4-BE49-F238E27FC236}">
                <a16:creationId xmlns:a16="http://schemas.microsoft.com/office/drawing/2014/main" id="{62061DA3-00D1-95E8-4A21-E823AD379B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63C6D-9AF9-DAC3-D3E5-2ED1ACFD0D59}"/>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373049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1064-E243-CBBD-5D4D-322747ACB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769D3A-A746-30D9-9E42-399966912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E1C8B2-E8FE-4A14-0BC1-F4C1439A9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10BCC-B9DA-7D69-45D1-EEA557FB730F}"/>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6" name="Footer Placeholder 5">
            <a:extLst>
              <a:ext uri="{FF2B5EF4-FFF2-40B4-BE49-F238E27FC236}">
                <a16:creationId xmlns:a16="http://schemas.microsoft.com/office/drawing/2014/main" id="{0B198868-FBDF-90B1-C3F3-4ADC448D5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64B72-E058-65C4-2C95-CA5746F3B11E}"/>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83128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F764-B642-7414-1940-6F614997C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2130D7-207A-008F-197E-774BDE7A1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72AE63-2A8F-4B2B-1520-FCCA48491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8B4AB-BF02-7173-A7CF-2CC5AF1FD348}"/>
              </a:ext>
            </a:extLst>
          </p:cNvPr>
          <p:cNvSpPr>
            <a:spLocks noGrp="1"/>
          </p:cNvSpPr>
          <p:nvPr>
            <p:ph type="dt" sz="half" idx="10"/>
          </p:nvPr>
        </p:nvSpPr>
        <p:spPr/>
        <p:txBody>
          <a:bodyPr/>
          <a:lstStyle/>
          <a:p>
            <a:fld id="{D807BBF3-75C4-436C-9C20-0E283CE99F0A}" type="datetimeFigureOut">
              <a:rPr lang="en-US" smtClean="0"/>
              <a:t>10/21/2024</a:t>
            </a:fld>
            <a:endParaRPr lang="en-US"/>
          </a:p>
        </p:txBody>
      </p:sp>
      <p:sp>
        <p:nvSpPr>
          <p:cNvPr id="6" name="Footer Placeholder 5">
            <a:extLst>
              <a:ext uri="{FF2B5EF4-FFF2-40B4-BE49-F238E27FC236}">
                <a16:creationId xmlns:a16="http://schemas.microsoft.com/office/drawing/2014/main" id="{4023E49D-8DD9-319D-A5FA-93EE4539E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2D0DE-4DDF-522B-2AB9-652F1522B666}"/>
              </a:ext>
            </a:extLst>
          </p:cNvPr>
          <p:cNvSpPr>
            <a:spLocks noGrp="1"/>
          </p:cNvSpPr>
          <p:nvPr>
            <p:ph type="sldNum" sz="quarter" idx="12"/>
          </p:nvPr>
        </p:nvSpPr>
        <p:spPr/>
        <p:txBody>
          <a:bodyPr/>
          <a:lstStyle/>
          <a:p>
            <a:fld id="{E937BBC5-6398-4903-BCD9-88137335EC36}" type="slidenum">
              <a:rPr lang="en-US" smtClean="0"/>
              <a:t>‹#›</a:t>
            </a:fld>
            <a:endParaRPr lang="en-US"/>
          </a:p>
        </p:txBody>
      </p:sp>
    </p:spTree>
    <p:extLst>
      <p:ext uri="{BB962C8B-B14F-4D97-AF65-F5344CB8AC3E}">
        <p14:creationId xmlns:p14="http://schemas.microsoft.com/office/powerpoint/2010/main" val="48825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B4E779-CDED-4913-EF6D-692AD3F65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EF0663-4AC1-5F8F-B386-FACED2078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8FCEE-725A-CA33-F15A-0FB737D6E2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7BBF3-75C4-436C-9C20-0E283CE99F0A}" type="datetimeFigureOut">
              <a:rPr lang="en-US" smtClean="0"/>
              <a:t>10/21/2024</a:t>
            </a:fld>
            <a:endParaRPr lang="en-US"/>
          </a:p>
        </p:txBody>
      </p:sp>
      <p:sp>
        <p:nvSpPr>
          <p:cNvPr id="5" name="Footer Placeholder 4">
            <a:extLst>
              <a:ext uri="{FF2B5EF4-FFF2-40B4-BE49-F238E27FC236}">
                <a16:creationId xmlns:a16="http://schemas.microsoft.com/office/drawing/2014/main" id="{355A63D0-559F-A52A-5D76-418EDE83F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297092-5367-8F65-0B37-612A91EEC4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7BBC5-6398-4903-BCD9-88137335EC36}" type="slidenum">
              <a:rPr lang="en-US" smtClean="0"/>
              <a:t>‹#›</a:t>
            </a:fld>
            <a:endParaRPr lang="en-US"/>
          </a:p>
        </p:txBody>
      </p:sp>
    </p:spTree>
    <p:extLst>
      <p:ext uri="{BB962C8B-B14F-4D97-AF65-F5344CB8AC3E}">
        <p14:creationId xmlns:p14="http://schemas.microsoft.com/office/powerpoint/2010/main" val="2354108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9.tmp"/></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AE66C2-51E3-2615-7882-458F64557E0B}"/>
              </a:ext>
            </a:extLst>
          </p:cNvPr>
          <p:cNvPicPr>
            <a:picLocks noChangeAspect="1"/>
          </p:cNvPicPr>
          <p:nvPr/>
        </p:nvPicPr>
        <p:blipFill rotWithShape="1">
          <a:blip r:embed="rId2">
            <a:extLst>
              <a:ext uri="{28A0092B-C50C-407E-A947-70E740481C1C}">
                <a14:useLocalDpi xmlns:a14="http://schemas.microsoft.com/office/drawing/2010/main" val="0"/>
              </a:ext>
            </a:extLst>
          </a:blip>
          <a:srcRect l="32530" t="27392" r="44337" b="12486"/>
          <a:stretch/>
        </p:blipFill>
        <p:spPr>
          <a:xfrm>
            <a:off x="3637109" y="80963"/>
            <a:ext cx="4917782" cy="6858000"/>
          </a:xfrm>
          <a:prstGeom prst="rect">
            <a:avLst/>
          </a:prstGeom>
        </p:spPr>
      </p:pic>
      <p:sp>
        <p:nvSpPr>
          <p:cNvPr id="4" name="Title 3">
            <a:extLst>
              <a:ext uri="{FF2B5EF4-FFF2-40B4-BE49-F238E27FC236}">
                <a16:creationId xmlns:a16="http://schemas.microsoft.com/office/drawing/2014/main" id="{835FF55C-2A71-5C86-78B5-4DD0773F18DC}"/>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49294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06784A-F4CB-1094-2F83-A58C09C139A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938" t="28625" r="22955" b="47848"/>
          <a:stretch/>
        </p:blipFill>
        <p:spPr>
          <a:xfrm>
            <a:off x="1103243" y="-39757"/>
            <a:ext cx="9254964" cy="2285999"/>
          </a:xfrm>
        </p:spPr>
      </p:pic>
      <p:pic>
        <p:nvPicPr>
          <p:cNvPr id="4" name="Picture 3">
            <a:extLst>
              <a:ext uri="{FF2B5EF4-FFF2-40B4-BE49-F238E27FC236}">
                <a16:creationId xmlns:a16="http://schemas.microsoft.com/office/drawing/2014/main" id="{8778AC2D-8514-502B-AEDD-0268E4097CB6}"/>
              </a:ext>
            </a:extLst>
          </p:cNvPr>
          <p:cNvPicPr>
            <a:picLocks noChangeAspect="1"/>
          </p:cNvPicPr>
          <p:nvPr/>
        </p:nvPicPr>
        <p:blipFill rotWithShape="1">
          <a:blip r:embed="rId3">
            <a:extLst>
              <a:ext uri="{28A0092B-C50C-407E-A947-70E740481C1C}">
                <a14:useLocalDpi xmlns:a14="http://schemas.microsoft.com/office/drawing/2010/main" val="0"/>
              </a:ext>
            </a:extLst>
          </a:blip>
          <a:srcRect l="26168" t="26179" r="22296" b="27562"/>
          <a:stretch/>
        </p:blipFill>
        <p:spPr>
          <a:xfrm>
            <a:off x="1103243" y="1958008"/>
            <a:ext cx="9790044" cy="4661451"/>
          </a:xfrm>
          <a:prstGeom prst="rect">
            <a:avLst/>
          </a:prstGeom>
        </p:spPr>
      </p:pic>
    </p:spTree>
    <p:extLst>
      <p:ext uri="{BB962C8B-B14F-4D97-AF65-F5344CB8AC3E}">
        <p14:creationId xmlns:p14="http://schemas.microsoft.com/office/powerpoint/2010/main" val="6212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1314847"/>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a:p>
            <a:pPr marL="342900" marR="0" lvl="0" indent="-342900" algn="just" defTabSz="914400" rtl="0" eaLnBrk="1" fontAlgn="auto" latinLnBrk="0" hangingPunct="1">
              <a:lnSpc>
                <a:spcPct val="107000"/>
              </a:lnSpc>
              <a:spcBef>
                <a:spcPts val="300"/>
              </a:spcBef>
              <a:spcAft>
                <a:spcPts val="300"/>
              </a:spcAft>
              <a:buClrTx/>
              <a:buSzTx/>
              <a:buFontTx/>
              <a:buAutoNum type="arabicPeriod"/>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8A2D374-76E7-C34A-A2D1-1CA37ED90847}"/>
              </a:ext>
            </a:extLst>
          </p:cNvPr>
          <p:cNvSpPr txBox="1"/>
          <p:nvPr/>
        </p:nvSpPr>
        <p:spPr>
          <a:xfrm>
            <a:off x="268357" y="2513653"/>
            <a:ext cx="11280913" cy="1077218"/>
          </a:xfrm>
          <a:prstGeom prst="rect">
            <a:avLst/>
          </a:prstGeom>
          <a:noFill/>
        </p:spPr>
        <p:txBody>
          <a:bodyPr wrap="square">
            <a:spAutoFit/>
          </a:bodyPr>
          <a:lstStyle/>
          <a:p>
            <a:r>
              <a:rPr lang="en-US" sz="3200" b="1" i="0" dirty="0">
                <a:solidFill>
                  <a:srgbClr val="FF0000"/>
                </a:solidFill>
                <a:effectLst/>
                <a:latin typeface="Times New Roman" panose="02020603050405020304" pitchFamily="18" charset="0"/>
                <a:cs typeface="Times New Roman" panose="02020603050405020304" pitchFamily="18" charset="0"/>
              </a:rPr>
              <a:t>- Than </a:t>
            </a:r>
            <a:r>
              <a:rPr lang="en-US" sz="3200" b="0" i="0" dirty="0" err="1">
                <a:solidFill>
                  <a:srgbClr val="000000"/>
                </a:solidFill>
                <a:effectLst/>
                <a:latin typeface="Times New Roman" panose="02020603050405020304" pitchFamily="18" charset="0"/>
                <a:cs typeface="Times New Roman" panose="02020603050405020304" pitchFamily="18" charset="0"/>
              </a:rPr>
              <a:t>cháy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trong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không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tỏa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nhiều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nhiệt</a:t>
            </a:r>
            <a:r>
              <a:rPr lang="en-US" sz="3200" dirty="0">
                <a:solidFill>
                  <a:srgbClr val="000000"/>
                </a:solidFill>
                <a:latin typeface="Times New Roman" panose="02020603050405020304" pitchFamily="18" charset="0"/>
                <a:cs typeface="Times New Roman" panose="02020603050405020304" pitchFamily="18" charset="0"/>
              </a:rPr>
              <a: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T</a:t>
            </a:r>
            <a:r>
              <a:rPr lang="en-US" sz="3200" b="0" i="0" dirty="0">
                <a:solidFill>
                  <a:srgbClr val="000000"/>
                </a:solidFill>
                <a:effectLst/>
                <a:latin typeface="Times New Roman" panose="02020603050405020304" pitchFamily="18" charset="0"/>
                <a:cs typeface="Times New Roman" panose="02020603050405020304" pitchFamily="18" charset="0"/>
              </a:rPr>
              <a:t>rong </a:t>
            </a:r>
            <a:r>
              <a:rPr lang="en-US" sz="3200" b="0" i="0" dirty="0" err="1">
                <a:solidFill>
                  <a:srgbClr val="000000"/>
                </a:solidFill>
                <a:effectLst/>
                <a:latin typeface="Times New Roman" panose="02020603050405020304" pitchFamily="18" charset="0"/>
                <a:cs typeface="Times New Roman" panose="02020603050405020304" pitchFamily="18" charset="0"/>
              </a:rPr>
              <a:t>điều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kiện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thiếu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không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than </a:t>
            </a:r>
            <a:r>
              <a:rPr lang="en-US" sz="3200" b="0" i="0" dirty="0" err="1">
                <a:solidFill>
                  <a:srgbClr val="000000"/>
                </a:solidFill>
                <a:effectLst/>
                <a:latin typeface="Times New Roman" panose="02020603050405020304" pitchFamily="18" charset="0"/>
                <a:cs typeface="Times New Roman" panose="02020603050405020304" pitchFamily="18" charset="0"/>
              </a:rPr>
              <a:t>cháy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sinh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ra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độc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là</a:t>
            </a:r>
            <a:r>
              <a:rPr lang="en-US" sz="3200" b="0" i="0" dirty="0">
                <a:solidFill>
                  <a:srgbClr val="000000"/>
                </a:solidFill>
                <a:effectLst/>
                <a:latin typeface="Times New Roman" panose="02020603050405020304" pitchFamily="18" charset="0"/>
                <a:cs typeface="Times New Roman" panose="02020603050405020304" pitchFamily="18" charset="0"/>
              </a:rPr>
              <a:t> carbon monoxide.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1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1314847"/>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a:p>
            <a:pPr marL="342900" marR="0" lvl="0" indent="-342900" algn="just" defTabSz="914400" rtl="0" eaLnBrk="1" fontAlgn="auto" latinLnBrk="0" hangingPunct="1">
              <a:lnSpc>
                <a:spcPct val="107000"/>
              </a:lnSpc>
              <a:spcBef>
                <a:spcPts val="300"/>
              </a:spcBef>
              <a:spcAft>
                <a:spcPts val="300"/>
              </a:spcAft>
              <a:buClrTx/>
              <a:buSzTx/>
              <a:buFontTx/>
              <a:buAutoNum type="arabicPeriod"/>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ED08B21-9D9A-6236-E034-35A7AEBE8EED}"/>
              </a:ext>
            </a:extLst>
          </p:cNvPr>
          <p:cNvSpPr txBox="1"/>
          <p:nvPr/>
        </p:nvSpPr>
        <p:spPr>
          <a:xfrm>
            <a:off x="268357" y="2852530"/>
            <a:ext cx="11562936" cy="2246769"/>
          </a:xfrm>
          <a:prstGeom prst="rect">
            <a:avLst/>
          </a:prstGeom>
          <a:noFill/>
        </p:spPr>
        <p:txBody>
          <a:bodyPr wrap="square">
            <a:spAutoFit/>
          </a:bodyPr>
          <a:lstStyle/>
          <a:p>
            <a:pPr algn="just"/>
            <a:r>
              <a:rPr lang="vi-VN" sz="2800" b="0" i="0" dirty="0">
                <a:solidFill>
                  <a:srgbClr val="FF0000"/>
                </a:solidFill>
                <a:effectLst/>
                <a:latin typeface="Open Sans" panose="020B0606030504020204" pitchFamily="34" charset="0"/>
              </a:rPr>
              <a:t>- Trước đây, than được dùng để đun nấu, sưởi ấm, chạy động cơ. Hiện nay than chủ yếu được dùng làm nhiên liệu trong công nghiệp.</a:t>
            </a:r>
          </a:p>
          <a:p>
            <a:pPr algn="just"/>
            <a:r>
              <a:rPr lang="vi-VN" sz="2800" b="0" i="0" dirty="0">
                <a:solidFill>
                  <a:srgbClr val="FF0000"/>
                </a:solidFill>
                <a:effectLst/>
                <a:latin typeface="Open Sans" panose="020B0606030504020204" pitchFamily="34" charset="0"/>
              </a:rPr>
              <a:t>Lưu ý:</a:t>
            </a:r>
          </a:p>
          <a:p>
            <a:pPr algn="just"/>
            <a:r>
              <a:rPr lang="vi-VN" sz="2800" b="0" i="0" dirty="0">
                <a:solidFill>
                  <a:srgbClr val="FF0000"/>
                </a:solidFill>
                <a:effectLst/>
                <a:latin typeface="Open Sans" panose="020B0606030504020204" pitchFamily="34" charset="0"/>
              </a:rPr>
              <a:t>- Trong những ngày trời lạnh, tuyệt đối không được sưởi ấm bằng bếp than trong phòng kín vì có thể gây ngạt thở, thậm chí tử vong.</a:t>
            </a:r>
          </a:p>
        </p:txBody>
      </p:sp>
    </p:spTree>
    <p:extLst>
      <p:ext uri="{BB962C8B-B14F-4D97-AF65-F5344CB8AC3E}">
        <p14:creationId xmlns:p14="http://schemas.microsoft.com/office/powerpoint/2010/main" val="230946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1314847"/>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a:p>
            <a:pPr marL="342900" marR="0" lvl="0" indent="-342900" algn="just" defTabSz="914400" rtl="0" eaLnBrk="1" fontAlgn="auto" latinLnBrk="0" hangingPunct="1">
              <a:lnSpc>
                <a:spcPct val="107000"/>
              </a:lnSpc>
              <a:spcBef>
                <a:spcPts val="300"/>
              </a:spcBef>
              <a:spcAft>
                <a:spcPts val="300"/>
              </a:spcAft>
              <a:buClrTx/>
              <a:buSzTx/>
              <a:buFontTx/>
              <a:buAutoNum type="arabicPeriod"/>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5A29B12-318F-57B6-3770-4D33C84E032B}"/>
              </a:ext>
            </a:extLst>
          </p:cNvPr>
          <p:cNvSpPr txBox="1"/>
          <p:nvPr/>
        </p:nvSpPr>
        <p:spPr>
          <a:xfrm>
            <a:off x="268357" y="2583227"/>
            <a:ext cx="11738113" cy="2062103"/>
          </a:xfrm>
          <a:prstGeom prst="rect">
            <a:avLst/>
          </a:prstGeom>
          <a:noFill/>
        </p:spPr>
        <p:txBody>
          <a:bodyPr wrap="square">
            <a:spAutoFit/>
          </a:bodyPr>
          <a:lstStyle/>
          <a:p>
            <a:r>
              <a:rPr lang="vi-VN"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Xăng</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dầu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Dầu mỏ mới khai thác gọi là dầu thô. Dầu thô qua quá trình chế biến tạo ra nhiều nhiên liệu như xăng, dầu, khí hóa lỏng …</a:t>
            </a:r>
            <a:endParaRPr lang="en-US" sz="3200" b="0" i="0" dirty="0">
              <a:solidFill>
                <a:srgbClr val="000000"/>
              </a:solidFill>
              <a:effectLst/>
              <a:latin typeface="Times New Roman" panose="02020603050405020304" pitchFamily="18" charset="0"/>
              <a:cs typeface="Times New Roman" panose="02020603050405020304" pitchFamily="18" charset="0"/>
            </a:endParaRPr>
          </a:p>
          <a:p>
            <a:r>
              <a:rPr lang="vi-VN" sz="3200" b="0" i="0" dirty="0">
                <a:solidFill>
                  <a:srgbClr val="000000"/>
                </a:solidFill>
                <a:effectLst/>
                <a:latin typeface="+mj-lt"/>
              </a:rPr>
              <a:t>Xăng, dầu đều là các chất lỏng, dễ bắt cháy, nhưng xăng dễ bay hơi và dễ cháy hơn dầu.</a:t>
            </a:r>
            <a:endParaRPr lang="en-US" sz="3200" dirty="0">
              <a:latin typeface="+mj-lt"/>
              <a:cs typeface="Times New Roman" panose="02020603050405020304" pitchFamily="18" charset="0"/>
            </a:endParaRPr>
          </a:p>
        </p:txBody>
      </p:sp>
    </p:spTree>
    <p:extLst>
      <p:ext uri="{BB962C8B-B14F-4D97-AF65-F5344CB8AC3E}">
        <p14:creationId xmlns:p14="http://schemas.microsoft.com/office/powerpoint/2010/main" val="149235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pic>
        <p:nvPicPr>
          <p:cNvPr id="3" name="Picture 2">
            <a:extLst>
              <a:ext uri="{FF2B5EF4-FFF2-40B4-BE49-F238E27FC236}">
                <a16:creationId xmlns:a16="http://schemas.microsoft.com/office/drawing/2014/main" id="{EEC847E3-4BF5-B606-882A-3CF5EEAEC1B4}"/>
              </a:ext>
            </a:extLst>
          </p:cNvPr>
          <p:cNvPicPr>
            <a:picLocks noChangeAspect="1"/>
          </p:cNvPicPr>
          <p:nvPr/>
        </p:nvPicPr>
        <p:blipFill rotWithShape="1">
          <a:blip r:embed="rId3">
            <a:extLst>
              <a:ext uri="{28A0092B-C50C-407E-A947-70E740481C1C}">
                <a14:useLocalDpi xmlns:a14="http://schemas.microsoft.com/office/drawing/2010/main" val="0"/>
              </a:ext>
            </a:extLst>
          </a:blip>
          <a:srcRect l="37337" t="35130" r="34946" b="23146"/>
          <a:stretch/>
        </p:blipFill>
        <p:spPr>
          <a:xfrm>
            <a:off x="2345634" y="1103244"/>
            <a:ext cx="7116417" cy="5691097"/>
          </a:xfrm>
          <a:prstGeom prst="rect">
            <a:avLst/>
          </a:prstGeom>
        </p:spPr>
      </p:pic>
      <p:pic>
        <p:nvPicPr>
          <p:cNvPr id="7" name="Picture 6">
            <a:extLst>
              <a:ext uri="{FF2B5EF4-FFF2-40B4-BE49-F238E27FC236}">
                <a16:creationId xmlns:a16="http://schemas.microsoft.com/office/drawing/2014/main" id="{9F1ED398-5D36-4EED-6A54-1235C89BDCD9}"/>
              </a:ext>
            </a:extLst>
          </p:cNvPr>
          <p:cNvPicPr>
            <a:picLocks noChangeAspect="1"/>
          </p:cNvPicPr>
          <p:nvPr/>
        </p:nvPicPr>
        <p:blipFill rotWithShape="1">
          <a:blip r:embed="rId4">
            <a:extLst>
              <a:ext uri="{28A0092B-C50C-407E-A947-70E740481C1C}">
                <a14:useLocalDpi xmlns:a14="http://schemas.microsoft.com/office/drawing/2010/main" val="0"/>
              </a:ext>
            </a:extLst>
          </a:blip>
          <a:srcRect l="40924" t="31126" r="37555" b="8875"/>
          <a:stretch/>
        </p:blipFill>
        <p:spPr>
          <a:xfrm>
            <a:off x="308112" y="1600201"/>
            <a:ext cx="2623931" cy="3886199"/>
          </a:xfrm>
          <a:prstGeom prst="rect">
            <a:avLst/>
          </a:prstGeom>
        </p:spPr>
      </p:pic>
      <p:pic>
        <p:nvPicPr>
          <p:cNvPr id="9" name="Picture 8">
            <a:extLst>
              <a:ext uri="{FF2B5EF4-FFF2-40B4-BE49-F238E27FC236}">
                <a16:creationId xmlns:a16="http://schemas.microsoft.com/office/drawing/2014/main" id="{344A1321-A668-82B1-EC9F-D3CB8885187E}"/>
              </a:ext>
            </a:extLst>
          </p:cNvPr>
          <p:cNvPicPr>
            <a:picLocks noChangeAspect="1"/>
          </p:cNvPicPr>
          <p:nvPr/>
        </p:nvPicPr>
        <p:blipFill rotWithShape="1">
          <a:blip r:embed="rId5">
            <a:extLst>
              <a:ext uri="{28A0092B-C50C-407E-A947-70E740481C1C}">
                <a14:useLocalDpi xmlns:a14="http://schemas.microsoft.com/office/drawing/2010/main" val="0"/>
              </a:ext>
            </a:extLst>
          </a:blip>
          <a:srcRect l="37989" t="29284" r="34619" b="30818"/>
          <a:stretch/>
        </p:blipFill>
        <p:spPr>
          <a:xfrm>
            <a:off x="8617227" y="2656705"/>
            <a:ext cx="3339548" cy="2584175"/>
          </a:xfrm>
          <a:prstGeom prst="rect">
            <a:avLst/>
          </a:prstGeom>
        </p:spPr>
      </p:pic>
    </p:spTree>
    <p:extLst>
      <p:ext uri="{BB962C8B-B14F-4D97-AF65-F5344CB8AC3E}">
        <p14:creationId xmlns:p14="http://schemas.microsoft.com/office/powerpoint/2010/main" val="241252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4BD5-6340-3705-9127-D9B6BEBD6A8A}"/>
              </a:ext>
            </a:extLst>
          </p:cNvPr>
          <p:cNvPicPr>
            <a:picLocks noChangeAspect="1"/>
          </p:cNvPicPr>
          <p:nvPr/>
        </p:nvPicPr>
        <p:blipFill rotWithShape="1">
          <a:blip r:embed="rId2">
            <a:extLst>
              <a:ext uri="{28A0092B-C50C-407E-A947-70E740481C1C}">
                <a14:useLocalDpi xmlns:a14="http://schemas.microsoft.com/office/drawing/2010/main" val="0"/>
              </a:ext>
            </a:extLst>
          </a:blip>
          <a:srcRect l="70842" t="30665" r="15870" b="35130"/>
          <a:stretch/>
        </p:blipFill>
        <p:spPr>
          <a:xfrm>
            <a:off x="-69575" y="-39757"/>
            <a:ext cx="4899992" cy="6700742"/>
          </a:xfrm>
          <a:prstGeom prst="rect">
            <a:avLst/>
          </a:prstGeom>
        </p:spPr>
      </p:pic>
    </p:spTree>
    <p:extLst>
      <p:ext uri="{BB962C8B-B14F-4D97-AF65-F5344CB8AC3E}">
        <p14:creationId xmlns:p14="http://schemas.microsoft.com/office/powerpoint/2010/main" val="311437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1314847"/>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a:p>
            <a:pPr marL="342900" marR="0" lvl="0" indent="-342900" algn="just" defTabSz="914400" rtl="0" eaLnBrk="1" fontAlgn="auto" latinLnBrk="0" hangingPunct="1">
              <a:lnSpc>
                <a:spcPct val="107000"/>
              </a:lnSpc>
              <a:spcBef>
                <a:spcPts val="300"/>
              </a:spcBef>
              <a:spcAft>
                <a:spcPts val="300"/>
              </a:spcAft>
              <a:buClrTx/>
              <a:buSzTx/>
              <a:buFontTx/>
              <a:buAutoNum type="arabicPeriod"/>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FEC701E-35DE-A5B2-41B2-176160EF838C}"/>
              </a:ext>
            </a:extLst>
          </p:cNvPr>
          <p:cNvSpPr txBox="1"/>
          <p:nvPr/>
        </p:nvSpPr>
        <p:spPr>
          <a:xfrm>
            <a:off x="367749" y="2641289"/>
            <a:ext cx="11211339" cy="2062103"/>
          </a:xfrm>
          <a:prstGeom prst="rect">
            <a:avLst/>
          </a:prstGeom>
          <a:noFill/>
        </p:spPr>
        <p:txBody>
          <a:bodyPr wrap="square">
            <a:spAutoFit/>
          </a:bodyPr>
          <a:lstStyle/>
          <a:p>
            <a:pPr algn="just"/>
            <a:r>
              <a:rPr lang="vi-VN" sz="3200" b="0" i="0" dirty="0">
                <a:solidFill>
                  <a:srgbClr val="FF0000"/>
                </a:solidFill>
                <a:effectLst/>
                <a:latin typeface="+mj-lt"/>
              </a:rPr>
              <a:t>Chú ý:</a:t>
            </a:r>
          </a:p>
          <a:p>
            <a:pPr algn="just"/>
            <a:r>
              <a:rPr lang="vi-VN" sz="3200" b="0" i="0" dirty="0">
                <a:solidFill>
                  <a:srgbClr val="FF0000"/>
                </a:solidFill>
                <a:effectLst/>
                <a:latin typeface="+mj-lt"/>
              </a:rPr>
              <a:t>- Khi sử dụng xăng, dầu cần chú ý bảo đảm an toàn: lưu trữ, vận chuyển trong các thiết bị chuyên dụng và giữ chúng cách xa nguồn nhiệt.</a:t>
            </a:r>
          </a:p>
        </p:txBody>
      </p:sp>
    </p:spTree>
    <p:extLst>
      <p:ext uri="{BB962C8B-B14F-4D97-AF65-F5344CB8AC3E}">
        <p14:creationId xmlns:p14="http://schemas.microsoft.com/office/powerpoint/2010/main" val="271286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1314847"/>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a:p>
            <a:pPr marL="342900" marR="0" lvl="0" indent="-342900" algn="just" defTabSz="914400" rtl="0" eaLnBrk="1" fontAlgn="auto" latinLnBrk="0" hangingPunct="1">
              <a:lnSpc>
                <a:spcPct val="107000"/>
              </a:lnSpc>
              <a:spcBef>
                <a:spcPts val="300"/>
              </a:spcBef>
              <a:spcAft>
                <a:spcPts val="300"/>
              </a:spcAft>
              <a:buClrTx/>
              <a:buSzTx/>
              <a:buFontTx/>
              <a:buAutoNum type="arabicPeriod"/>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DB89CA9-4F97-078F-F82F-235CED9DA09D}"/>
              </a:ext>
            </a:extLst>
          </p:cNvPr>
          <p:cNvSpPr txBox="1"/>
          <p:nvPr/>
        </p:nvSpPr>
        <p:spPr>
          <a:xfrm>
            <a:off x="268357" y="2465872"/>
            <a:ext cx="8572086"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Sơ</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88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1314847"/>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a:p>
            <a:pPr marL="342900" marR="0" lvl="0" indent="-342900" algn="just" defTabSz="914400" rtl="0" eaLnBrk="1" fontAlgn="auto" latinLnBrk="0" hangingPunct="1">
              <a:lnSpc>
                <a:spcPct val="107000"/>
              </a:lnSpc>
              <a:spcBef>
                <a:spcPts val="300"/>
              </a:spcBef>
              <a:spcAft>
                <a:spcPts val="300"/>
              </a:spcAft>
              <a:buClrTx/>
              <a:buSzTx/>
              <a:buFontTx/>
              <a:buAutoNum type="arabicPeriod"/>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DB89CA9-4F97-078F-F82F-235CED9DA09D}"/>
              </a:ext>
            </a:extLst>
          </p:cNvPr>
          <p:cNvSpPr txBox="1"/>
          <p:nvPr/>
        </p:nvSpPr>
        <p:spPr>
          <a:xfrm>
            <a:off x="268357" y="2465872"/>
            <a:ext cx="8572086"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Sơ</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521417D-FCCA-C923-A60A-5F6907862A71}"/>
              </a:ext>
            </a:extLst>
          </p:cNvPr>
          <p:cNvSpPr txBox="1"/>
          <p:nvPr/>
        </p:nvSpPr>
        <p:spPr>
          <a:xfrm>
            <a:off x="467138" y="3337678"/>
            <a:ext cx="11330609" cy="1384995"/>
          </a:xfrm>
          <a:prstGeom prst="rect">
            <a:avLst/>
          </a:prstGeom>
          <a:noFill/>
        </p:spPr>
        <p:txBody>
          <a:bodyPr wrap="square">
            <a:spAutoFit/>
          </a:bodyPr>
          <a:lstStyle/>
          <a:p>
            <a:pPr algn="just"/>
            <a:r>
              <a:rPr lang="vi-VN" sz="2800" b="0" i="0" dirty="0">
                <a:solidFill>
                  <a:srgbClr val="FF0000"/>
                </a:solidFill>
                <a:effectLst/>
                <a:latin typeface="+mj-lt"/>
              </a:rPr>
              <a:t>- Phần lớn các năng lượng mà chúng ta sử dụng ngày nay đều đến từ loại nhiên liệu như than, dầu mỏ …. Với tốc độ khai thác và tiêu thụ như hiện nay, các nhiên liệu này đang có nguy cơ cạn kiệt. </a:t>
            </a:r>
          </a:p>
        </p:txBody>
      </p:sp>
    </p:spTree>
    <p:extLst>
      <p:ext uri="{BB962C8B-B14F-4D97-AF65-F5344CB8AC3E}">
        <p14:creationId xmlns:p14="http://schemas.microsoft.com/office/powerpoint/2010/main" val="306572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1314847"/>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a:p>
            <a:pPr marL="342900" marR="0" lvl="0" indent="-342900" algn="just" defTabSz="914400" rtl="0" eaLnBrk="1" fontAlgn="auto" latinLnBrk="0" hangingPunct="1">
              <a:lnSpc>
                <a:spcPct val="107000"/>
              </a:lnSpc>
              <a:spcBef>
                <a:spcPts val="300"/>
              </a:spcBef>
              <a:spcAft>
                <a:spcPts val="300"/>
              </a:spcAft>
              <a:buClrTx/>
              <a:buSzTx/>
              <a:buFontTx/>
              <a:buAutoNum type="arabicPeriod"/>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DB89CA9-4F97-078F-F82F-235CED9DA09D}"/>
              </a:ext>
            </a:extLst>
          </p:cNvPr>
          <p:cNvSpPr txBox="1"/>
          <p:nvPr/>
        </p:nvSpPr>
        <p:spPr>
          <a:xfrm>
            <a:off x="268357" y="2465872"/>
            <a:ext cx="8572086"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Sơ</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521417D-FCCA-C923-A60A-5F6907862A71}"/>
              </a:ext>
            </a:extLst>
          </p:cNvPr>
          <p:cNvSpPr txBox="1"/>
          <p:nvPr/>
        </p:nvSpPr>
        <p:spPr>
          <a:xfrm>
            <a:off x="177663" y="3269962"/>
            <a:ext cx="11828807" cy="1569660"/>
          </a:xfrm>
          <a:prstGeom prst="rect">
            <a:avLst/>
          </a:prstGeom>
          <a:noFill/>
        </p:spPr>
        <p:txBody>
          <a:bodyPr wrap="square">
            <a:spAutoFit/>
          </a:bodyPr>
          <a:lstStyle/>
          <a:p>
            <a:pPr algn="just"/>
            <a:r>
              <a:rPr lang="vi-VN" sz="3200" b="0" i="0" dirty="0">
                <a:solidFill>
                  <a:srgbClr val="000000"/>
                </a:solidFill>
                <a:effectLst/>
                <a:latin typeface="+mj-lt"/>
              </a:rPr>
              <a:t>- An ninh năng lượng là việc đảm bảo năng lượng dưới nhiều dạng khác nhau, đủ dùng, sạch và rẻ như năng lượng mặt trời, năng lượng gió …</a:t>
            </a:r>
          </a:p>
        </p:txBody>
      </p:sp>
    </p:spTree>
    <p:extLst>
      <p:ext uri="{BB962C8B-B14F-4D97-AF65-F5344CB8AC3E}">
        <p14:creationId xmlns:p14="http://schemas.microsoft.com/office/powerpoint/2010/main" val="276852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B7DB77-7AC8-1ED4-2C5F-6CDE7321933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10" name="TextBox 9">
            <a:extLst>
              <a:ext uri="{FF2B5EF4-FFF2-40B4-BE49-F238E27FC236}">
                <a16:creationId xmlns:a16="http://schemas.microsoft.com/office/drawing/2014/main" id="{401007FB-8A83-D1DF-3C44-8C58CBBE016F}"/>
              </a:ext>
            </a:extLst>
          </p:cNvPr>
          <p:cNvSpPr txBox="1"/>
          <p:nvPr/>
        </p:nvSpPr>
        <p:spPr>
          <a:xfrm>
            <a:off x="605043" y="1151025"/>
            <a:ext cx="11492121" cy="1314847"/>
          </a:xfrm>
          <a:prstGeom prst="rect">
            <a:avLst/>
          </a:prstGeom>
          <a:noFill/>
        </p:spPr>
        <p:txBody>
          <a:bodyPr wrap="square">
            <a:spAutoFit/>
          </a:bodyPr>
          <a:lstStyle/>
          <a:p>
            <a:pPr marL="400050" indent="-400050" algn="just">
              <a:lnSpc>
                <a:spcPct val="107000"/>
              </a:lnSpc>
              <a:spcBef>
                <a:spcPts val="300"/>
              </a:spcBef>
              <a:spcAft>
                <a:spcPts val="300"/>
              </a:spcAft>
              <a:buAutoNum type="romanUcPeriod"/>
            </a:pPr>
            <a:r>
              <a:rPr lang="it-IT" sz="3600" b="1" dirty="0">
                <a:effectLst/>
                <a:latin typeface="Times New Roman" panose="02020603050405020304" pitchFamily="18" charset="0"/>
                <a:ea typeface="Calibri" panose="020F0502020204030204" pitchFamily="34" charset="0"/>
                <a:cs typeface="Times New Roman" panose="02020603050405020304" pitchFamily="18" charset="0"/>
              </a:rPr>
              <a:t>MỘT SỐ VẬT LIỆU THÔNG DỤNG</a:t>
            </a:r>
          </a:p>
          <a:p>
            <a:pPr marL="342900" indent="-342900" algn="just">
              <a:lnSpc>
                <a:spcPct val="107000"/>
              </a:lnSpc>
              <a:spcBef>
                <a:spcPts val="300"/>
              </a:spcBef>
              <a:spcAft>
                <a:spcPts val="300"/>
              </a:spcAft>
              <a:buAutoNum type="arabicPeriod"/>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933991B4-2AEB-826B-F6A0-AEBE355A55A3}"/>
              </a:ext>
            </a:extLst>
          </p:cNvPr>
          <p:cNvSpPr txBox="1"/>
          <p:nvPr/>
        </p:nvSpPr>
        <p:spPr>
          <a:xfrm>
            <a:off x="605042" y="4392128"/>
            <a:ext cx="11492121" cy="1830694"/>
          </a:xfrm>
          <a:prstGeom prst="rect">
            <a:avLst/>
          </a:prstGeom>
          <a:noFill/>
        </p:spPr>
        <p:txBody>
          <a:bodyPr wrap="square">
            <a:spAutoFit/>
          </a:bodyPr>
          <a:lstStyle/>
          <a:p>
            <a:pPr algn="just">
              <a:lnSpc>
                <a:spcPct val="107000"/>
              </a:lnSpc>
              <a:spcBef>
                <a:spcPts val="300"/>
              </a:spcBef>
              <a:spcAft>
                <a:spcPts val="300"/>
              </a:spcAf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Kim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dẻo</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Ví</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kim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xoong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nồi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dao</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cuốc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xẻng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móc</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F0250BB1-E65D-8F80-329B-76DB22276A9E}"/>
              </a:ext>
            </a:extLst>
          </p:cNvPr>
          <p:cNvSpPr txBox="1"/>
          <p:nvPr/>
        </p:nvSpPr>
        <p:spPr>
          <a:xfrm>
            <a:off x="605043" y="2513653"/>
            <a:ext cx="11492121" cy="1830694"/>
          </a:xfrm>
          <a:prstGeom prst="rect">
            <a:avLst/>
          </a:prstGeom>
          <a:noFill/>
        </p:spPr>
        <p:txBody>
          <a:bodyPr wrap="square">
            <a:spAutoFit/>
          </a:bodyPr>
          <a:lstStyle/>
          <a:p>
            <a:pPr algn="just">
              <a:lnSpc>
                <a:spcPct val="107000"/>
              </a:lnSpc>
              <a:spcBef>
                <a:spcPts val="300"/>
              </a:spcBef>
              <a:spcAft>
                <a:spcPts val="300"/>
              </a:spcAft>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dễ</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kém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Ví</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chậu</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thùng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rác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ghế</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187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pic>
        <p:nvPicPr>
          <p:cNvPr id="7" name="Picture 6">
            <a:extLst>
              <a:ext uri="{FF2B5EF4-FFF2-40B4-BE49-F238E27FC236}">
                <a16:creationId xmlns:a16="http://schemas.microsoft.com/office/drawing/2014/main" id="{07BDF2B6-408A-4A16-4C86-FB6B4E2883A4}"/>
              </a:ext>
            </a:extLst>
          </p:cNvPr>
          <p:cNvPicPr>
            <a:picLocks noChangeAspect="1"/>
          </p:cNvPicPr>
          <p:nvPr/>
        </p:nvPicPr>
        <p:blipFill rotWithShape="1">
          <a:blip r:embed="rId3">
            <a:extLst>
              <a:ext uri="{28A0092B-C50C-407E-A947-70E740481C1C}">
                <a14:useLocalDpi xmlns:a14="http://schemas.microsoft.com/office/drawing/2010/main" val="0"/>
              </a:ext>
            </a:extLst>
          </a:blip>
          <a:srcRect l="35788" t="29130" r="30543" b="13631"/>
          <a:stretch/>
        </p:blipFill>
        <p:spPr>
          <a:xfrm>
            <a:off x="2435087" y="1103244"/>
            <a:ext cx="6639339" cy="5996304"/>
          </a:xfrm>
          <a:prstGeom prst="rect">
            <a:avLst/>
          </a:prstGeom>
        </p:spPr>
      </p:pic>
    </p:spTree>
    <p:extLst>
      <p:ext uri="{BB962C8B-B14F-4D97-AF65-F5344CB8AC3E}">
        <p14:creationId xmlns:p14="http://schemas.microsoft.com/office/powerpoint/2010/main" val="352514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p:txBody>
      </p:sp>
      <p:sp>
        <p:nvSpPr>
          <p:cNvPr id="7" name="TextBox 6">
            <a:extLst>
              <a:ext uri="{FF2B5EF4-FFF2-40B4-BE49-F238E27FC236}">
                <a16:creationId xmlns:a16="http://schemas.microsoft.com/office/drawing/2014/main" id="{042E7C2F-1452-A38C-3CC1-00C7E53752A7}"/>
              </a:ext>
            </a:extLst>
          </p:cNvPr>
          <p:cNvSpPr txBox="1"/>
          <p:nvPr/>
        </p:nvSpPr>
        <p:spPr>
          <a:xfrm>
            <a:off x="268357" y="1843919"/>
            <a:ext cx="11442425" cy="1077218"/>
          </a:xfrm>
          <a:prstGeom prst="rect">
            <a:avLst/>
          </a:prstGeom>
          <a:no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3. </a:t>
            </a:r>
            <a:r>
              <a:rPr lang="en-US" sz="3200" b="1" i="0" dirty="0" err="1">
                <a:solidFill>
                  <a:srgbClr val="000000"/>
                </a:solidFill>
                <a:effectLst/>
                <a:latin typeface="Times New Roman" panose="02020603050405020304" pitchFamily="18" charset="0"/>
                <a:cs typeface="Times New Roman" panose="02020603050405020304" pitchFamily="18" charset="0"/>
              </a:rPr>
              <a:t>Sử</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dụng</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nhiên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liệu</a:t>
            </a:r>
            <a:r>
              <a:rPr lang="en-US" sz="3200" b="1" i="0" dirty="0">
                <a:solidFill>
                  <a:srgbClr val="000000"/>
                </a:solidFill>
                <a:effectLst/>
                <a:latin typeface="Times New Roman" panose="02020603050405020304" pitchFamily="18" charset="0"/>
                <a:cs typeface="Times New Roman" panose="02020603050405020304" pitchFamily="18" charset="0"/>
              </a:rPr>
              <a:t> an </a:t>
            </a:r>
            <a:r>
              <a:rPr lang="en-US" sz="3200" b="1" i="0" dirty="0" err="1">
                <a:solidFill>
                  <a:srgbClr val="000000"/>
                </a:solidFill>
                <a:effectLst/>
                <a:latin typeface="Times New Roman" panose="02020603050405020304" pitchFamily="18" charset="0"/>
                <a:cs typeface="Times New Roman" panose="02020603050405020304" pitchFamily="18" charset="0"/>
              </a:rPr>
              <a:t>toàn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hiệu</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quả</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và</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đảm</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bảo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sự</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phát</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triển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bền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vững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9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p:txBody>
      </p:sp>
      <p:sp>
        <p:nvSpPr>
          <p:cNvPr id="7" name="TextBox 6">
            <a:extLst>
              <a:ext uri="{FF2B5EF4-FFF2-40B4-BE49-F238E27FC236}">
                <a16:creationId xmlns:a16="http://schemas.microsoft.com/office/drawing/2014/main" id="{042E7C2F-1452-A38C-3CC1-00C7E53752A7}"/>
              </a:ext>
            </a:extLst>
          </p:cNvPr>
          <p:cNvSpPr txBox="1"/>
          <p:nvPr/>
        </p:nvSpPr>
        <p:spPr>
          <a:xfrm>
            <a:off x="268356" y="1796138"/>
            <a:ext cx="11442425" cy="1077218"/>
          </a:xfrm>
          <a:prstGeom prst="rect">
            <a:avLst/>
          </a:prstGeom>
          <a:no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3. </a:t>
            </a:r>
            <a:r>
              <a:rPr lang="en-US" sz="3200" b="1" i="0" dirty="0" err="1">
                <a:solidFill>
                  <a:srgbClr val="000000"/>
                </a:solidFill>
                <a:effectLst/>
                <a:latin typeface="Times New Roman" panose="02020603050405020304" pitchFamily="18" charset="0"/>
                <a:cs typeface="Times New Roman" panose="02020603050405020304" pitchFamily="18" charset="0"/>
              </a:rPr>
              <a:t>Sử</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dụng</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nhiên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liệu</a:t>
            </a:r>
            <a:r>
              <a:rPr lang="en-US" sz="3200" b="1" i="0" dirty="0">
                <a:solidFill>
                  <a:srgbClr val="000000"/>
                </a:solidFill>
                <a:effectLst/>
                <a:latin typeface="Times New Roman" panose="02020603050405020304" pitchFamily="18" charset="0"/>
                <a:cs typeface="Times New Roman" panose="02020603050405020304" pitchFamily="18" charset="0"/>
              </a:rPr>
              <a:t> an </a:t>
            </a:r>
            <a:r>
              <a:rPr lang="en-US" sz="3200" b="1" i="0" dirty="0" err="1">
                <a:solidFill>
                  <a:srgbClr val="000000"/>
                </a:solidFill>
                <a:effectLst/>
                <a:latin typeface="Times New Roman" panose="02020603050405020304" pitchFamily="18" charset="0"/>
                <a:cs typeface="Times New Roman" panose="02020603050405020304" pitchFamily="18" charset="0"/>
              </a:rPr>
              <a:t>toàn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hiệu</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quả</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và</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đảm</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bảo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sự</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phát</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triển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bền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vững</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ADE4338-D5A0-A92D-199D-88BA0F42CA95}"/>
              </a:ext>
            </a:extLst>
          </p:cNvPr>
          <p:cNvSpPr txBox="1"/>
          <p:nvPr/>
        </p:nvSpPr>
        <p:spPr>
          <a:xfrm>
            <a:off x="268355" y="2873356"/>
            <a:ext cx="11241156" cy="1077218"/>
          </a:xfrm>
          <a:prstGeom prst="rect">
            <a:avLst/>
          </a:prstGeom>
          <a:noFill/>
        </p:spPr>
        <p:txBody>
          <a:bodyPr wrap="square">
            <a:spAutoFit/>
          </a:bodyPr>
          <a:lstStyle/>
          <a:p>
            <a:pPr algn="just"/>
            <a:r>
              <a:rPr lang="vi-VN" sz="3200" b="0" i="0" dirty="0">
                <a:solidFill>
                  <a:srgbClr val="000000"/>
                </a:solidFill>
                <a:effectLst/>
                <a:latin typeface="+mj-lt"/>
              </a:rPr>
              <a:t>- Sử dụng nhiên liệu không hợp lý sẽ gây mất an toàn, lãng phí và ô nhiễm môi trường. </a:t>
            </a:r>
          </a:p>
        </p:txBody>
      </p:sp>
    </p:spTree>
    <p:extLst>
      <p:ext uri="{BB962C8B-B14F-4D97-AF65-F5344CB8AC3E}">
        <p14:creationId xmlns:p14="http://schemas.microsoft.com/office/powerpoint/2010/main" val="106171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pic>
        <p:nvPicPr>
          <p:cNvPr id="6" name="Picture 5">
            <a:extLst>
              <a:ext uri="{FF2B5EF4-FFF2-40B4-BE49-F238E27FC236}">
                <a16:creationId xmlns:a16="http://schemas.microsoft.com/office/drawing/2014/main" id="{BD85E8BB-00AD-E4E0-09AA-6DDDB2EA766B}"/>
              </a:ext>
            </a:extLst>
          </p:cNvPr>
          <p:cNvPicPr>
            <a:picLocks noChangeAspect="1"/>
          </p:cNvPicPr>
          <p:nvPr/>
        </p:nvPicPr>
        <p:blipFill rotWithShape="1">
          <a:blip r:embed="rId3">
            <a:extLst>
              <a:ext uri="{28A0092B-C50C-407E-A947-70E740481C1C}">
                <a14:useLocalDpi xmlns:a14="http://schemas.microsoft.com/office/drawing/2010/main" val="0"/>
              </a:ext>
            </a:extLst>
          </a:blip>
          <a:srcRect l="33750" t="48465" r="31114" b="3658"/>
          <a:stretch/>
        </p:blipFill>
        <p:spPr>
          <a:xfrm>
            <a:off x="4461013" y="1361663"/>
            <a:ext cx="7265504" cy="5259482"/>
          </a:xfrm>
          <a:prstGeom prst="rect">
            <a:avLst/>
          </a:prstGeom>
        </p:spPr>
      </p:pic>
      <p:pic>
        <p:nvPicPr>
          <p:cNvPr id="9" name="Picture 8">
            <a:extLst>
              <a:ext uri="{FF2B5EF4-FFF2-40B4-BE49-F238E27FC236}">
                <a16:creationId xmlns:a16="http://schemas.microsoft.com/office/drawing/2014/main" id="{1027571D-6DCA-F414-ADFA-4B91CA6FAA42}"/>
              </a:ext>
            </a:extLst>
          </p:cNvPr>
          <p:cNvPicPr>
            <a:picLocks noChangeAspect="1"/>
          </p:cNvPicPr>
          <p:nvPr/>
        </p:nvPicPr>
        <p:blipFill rotWithShape="1">
          <a:blip r:embed="rId4">
            <a:extLst>
              <a:ext uri="{28A0092B-C50C-407E-A947-70E740481C1C}">
                <a14:useLocalDpi xmlns:a14="http://schemas.microsoft.com/office/drawing/2010/main" val="0"/>
              </a:ext>
            </a:extLst>
          </a:blip>
          <a:srcRect l="38642" t="28516" r="31848" b="31586"/>
          <a:stretch/>
        </p:blipFill>
        <p:spPr>
          <a:xfrm>
            <a:off x="298174" y="1500808"/>
            <a:ext cx="3985437" cy="2862469"/>
          </a:xfrm>
          <a:prstGeom prst="rect">
            <a:avLst/>
          </a:prstGeom>
        </p:spPr>
      </p:pic>
    </p:spTree>
    <p:extLst>
      <p:ext uri="{BB962C8B-B14F-4D97-AF65-F5344CB8AC3E}">
        <p14:creationId xmlns:p14="http://schemas.microsoft.com/office/powerpoint/2010/main" val="214617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pic>
        <p:nvPicPr>
          <p:cNvPr id="3" name="Picture 2">
            <a:extLst>
              <a:ext uri="{FF2B5EF4-FFF2-40B4-BE49-F238E27FC236}">
                <a16:creationId xmlns:a16="http://schemas.microsoft.com/office/drawing/2014/main" id="{ED74152A-D3C9-89A5-FAAA-7833DF39A422}"/>
              </a:ext>
            </a:extLst>
          </p:cNvPr>
          <p:cNvPicPr>
            <a:picLocks noChangeAspect="1"/>
          </p:cNvPicPr>
          <p:nvPr/>
        </p:nvPicPr>
        <p:blipFill rotWithShape="1">
          <a:blip r:embed="rId3">
            <a:extLst>
              <a:ext uri="{28A0092B-C50C-407E-A947-70E740481C1C}">
                <a14:useLocalDpi xmlns:a14="http://schemas.microsoft.com/office/drawing/2010/main" val="0"/>
              </a:ext>
            </a:extLst>
          </a:blip>
          <a:srcRect l="40132" t="33779" r="36083" b="10257"/>
          <a:stretch/>
        </p:blipFill>
        <p:spPr>
          <a:xfrm>
            <a:off x="39756" y="864703"/>
            <a:ext cx="4234070" cy="5292587"/>
          </a:xfrm>
          <a:prstGeom prst="rect">
            <a:avLst/>
          </a:prstGeom>
        </p:spPr>
      </p:pic>
      <p:sp>
        <p:nvSpPr>
          <p:cNvPr id="7" name="TextBox 6">
            <a:extLst>
              <a:ext uri="{FF2B5EF4-FFF2-40B4-BE49-F238E27FC236}">
                <a16:creationId xmlns:a16="http://schemas.microsoft.com/office/drawing/2014/main" id="{F6214E26-B259-9E17-F5D1-536879A51A1E}"/>
              </a:ext>
            </a:extLst>
          </p:cNvPr>
          <p:cNvSpPr txBox="1"/>
          <p:nvPr/>
        </p:nvSpPr>
        <p:spPr>
          <a:xfrm>
            <a:off x="4380672" y="1803953"/>
            <a:ext cx="7811328" cy="3970318"/>
          </a:xfrm>
          <a:prstGeom prst="rect">
            <a:avLst/>
          </a:prstGeom>
          <a:noFill/>
        </p:spPr>
        <p:txBody>
          <a:bodyPr wrap="square">
            <a:spAutoFit/>
          </a:bodyPr>
          <a:lstStyle/>
          <a:p>
            <a:pPr algn="just" rtl="0" latinLnBrk="0"/>
            <a:r>
              <a:rPr lang="en-US" sz="2800" b="1" i="1" dirty="0" err="1">
                <a:solidFill>
                  <a:srgbClr val="FF0000"/>
                </a:solidFill>
                <a:latin typeface="+mj-lt"/>
              </a:rPr>
              <a:t>Trả</a:t>
            </a:r>
            <a:r>
              <a:rPr lang="en-US" sz="2800" b="1" i="1" dirty="0">
                <a:solidFill>
                  <a:srgbClr val="FF0000"/>
                </a:solidFill>
                <a:latin typeface="+mj-lt"/>
              </a:rPr>
              <a:t> </a:t>
            </a:r>
            <a:r>
              <a:rPr lang="en-US" sz="2800" b="1" i="1" dirty="0" err="1">
                <a:solidFill>
                  <a:srgbClr val="FF0000"/>
                </a:solidFill>
                <a:latin typeface="+mj-lt"/>
              </a:rPr>
              <a:t>lời</a:t>
            </a:r>
            <a:r>
              <a:rPr lang="en-US" sz="2800" b="1" i="1" dirty="0">
                <a:solidFill>
                  <a:srgbClr val="FF0000"/>
                </a:solidFill>
                <a:latin typeface="+mj-lt"/>
              </a:rPr>
              <a:t>:</a:t>
            </a:r>
            <a:r>
              <a:rPr lang="vi-VN" sz="2800" b="1" i="1" dirty="0">
                <a:solidFill>
                  <a:srgbClr val="FF0000"/>
                </a:solidFill>
                <a:effectLst/>
                <a:latin typeface="+mj-lt"/>
              </a:rPr>
              <a:t> </a:t>
            </a:r>
            <a:r>
              <a:rPr lang="vi-VN" sz="2800" b="0" i="1" dirty="0">
                <a:solidFill>
                  <a:srgbClr val="000000"/>
                </a:solidFill>
                <a:effectLst/>
                <a:latin typeface="+mj-lt"/>
              </a:rPr>
              <a:t>Khí thải (carbon dioxide, nitrogen dioxide, sulfur dioxide,…) bụi mịn do quá trình đốt than, xăng dầu có thể gây ảnh hưởng:</a:t>
            </a:r>
          </a:p>
          <a:p>
            <a:pPr algn="just" rtl="0" latinLnBrk="0"/>
            <a:r>
              <a:rPr lang="vi-VN" sz="2800" b="0" i="1" dirty="0">
                <a:solidFill>
                  <a:srgbClr val="000000"/>
                </a:solidFill>
                <a:effectLst/>
                <a:latin typeface="+mj-lt"/>
              </a:rPr>
              <a:t>  </a:t>
            </a:r>
            <a:r>
              <a:rPr lang="vi-VN" sz="2800" i="1" dirty="0">
                <a:solidFill>
                  <a:srgbClr val="FF0000"/>
                </a:solidFill>
                <a:effectLst/>
                <a:latin typeface="+mj-lt"/>
              </a:rPr>
              <a:t>+ Đối với con người: Tăng khả năng mắc các bệnh về hô hấp, tim, phổi … và có thể gây ung thư.</a:t>
            </a:r>
          </a:p>
          <a:p>
            <a:pPr algn="just" rtl="0" latinLnBrk="0"/>
            <a:r>
              <a:rPr lang="vi-VN" sz="2800" b="0" i="1" dirty="0">
                <a:solidFill>
                  <a:srgbClr val="000000"/>
                </a:solidFill>
                <a:effectLst/>
                <a:latin typeface="+mj-lt"/>
              </a:rPr>
              <a:t>  + Đối với môi trường và xã hội: Gây ô  nhiễm không khí, làm suy giảm tầng ozon, gây ra hiện tượng mưa axit … ảnh hưởng đến đời sống, sinh hoạt của con người.</a:t>
            </a:r>
            <a:endParaRPr lang="en-US" sz="2800" i="1" dirty="0">
              <a:latin typeface="+mj-lt"/>
            </a:endParaRPr>
          </a:p>
        </p:txBody>
      </p:sp>
    </p:spTree>
    <p:extLst>
      <p:ext uri="{BB962C8B-B14F-4D97-AF65-F5344CB8AC3E}">
        <p14:creationId xmlns:p14="http://schemas.microsoft.com/office/powerpoint/2010/main" val="42426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 MỘT SỐ NHIÊN LIỆU THÔNG DỤNG</a:t>
            </a:r>
          </a:p>
        </p:txBody>
      </p:sp>
      <p:pic>
        <p:nvPicPr>
          <p:cNvPr id="6" name="Picture 5">
            <a:extLst>
              <a:ext uri="{FF2B5EF4-FFF2-40B4-BE49-F238E27FC236}">
                <a16:creationId xmlns:a16="http://schemas.microsoft.com/office/drawing/2014/main" id="{EC5F0E9C-10DD-1205-B4E3-3EF4D6D00292}"/>
              </a:ext>
            </a:extLst>
          </p:cNvPr>
          <p:cNvPicPr>
            <a:picLocks noChangeAspect="1"/>
          </p:cNvPicPr>
          <p:nvPr/>
        </p:nvPicPr>
        <p:blipFill rotWithShape="1">
          <a:blip r:embed="rId3">
            <a:extLst>
              <a:ext uri="{28A0092B-C50C-407E-A947-70E740481C1C}">
                <a14:useLocalDpi xmlns:a14="http://schemas.microsoft.com/office/drawing/2010/main" val="0"/>
              </a:ext>
            </a:extLst>
          </a:blip>
          <a:srcRect l="37255" t="32199" r="32256" b="9029"/>
          <a:stretch/>
        </p:blipFill>
        <p:spPr>
          <a:xfrm>
            <a:off x="0" y="1796138"/>
            <a:ext cx="3717234" cy="3806688"/>
          </a:xfrm>
          <a:prstGeom prst="rect">
            <a:avLst/>
          </a:prstGeom>
        </p:spPr>
      </p:pic>
      <p:sp>
        <p:nvSpPr>
          <p:cNvPr id="8" name="TextBox 7">
            <a:extLst>
              <a:ext uri="{FF2B5EF4-FFF2-40B4-BE49-F238E27FC236}">
                <a16:creationId xmlns:a16="http://schemas.microsoft.com/office/drawing/2014/main" id="{5A980187-0C24-EE6C-F5D2-26408AB21053}"/>
              </a:ext>
            </a:extLst>
          </p:cNvPr>
          <p:cNvSpPr txBox="1"/>
          <p:nvPr/>
        </p:nvSpPr>
        <p:spPr>
          <a:xfrm>
            <a:off x="3940243" y="2063396"/>
            <a:ext cx="7933912" cy="3539430"/>
          </a:xfrm>
          <a:prstGeom prst="rect">
            <a:avLst/>
          </a:prstGeom>
          <a:noFill/>
        </p:spPr>
        <p:txBody>
          <a:bodyPr wrap="square">
            <a:spAutoFit/>
          </a:bodyPr>
          <a:lstStyle/>
          <a:p>
            <a:pPr algn="just" rtl="0" latinLnBrk="0"/>
            <a:r>
              <a:rPr lang="vi-VN" sz="2800" b="0" i="1" dirty="0">
                <a:solidFill>
                  <a:srgbClr val="000000"/>
                </a:solidFill>
                <a:effectLst/>
                <a:latin typeface="+mj-lt"/>
              </a:rPr>
              <a:t>a) Thổi không khí vào lò giúp cung cấp đủ không khí, tăng sự tiếp xúc giữa nhiên liệu và khí oxygen.</a:t>
            </a:r>
          </a:p>
          <a:p>
            <a:pPr algn="just" rtl="0" latinLnBrk="0"/>
            <a:r>
              <a:rPr lang="vi-VN" sz="2800" b="0" i="1" dirty="0">
                <a:solidFill>
                  <a:srgbClr val="000000"/>
                </a:solidFill>
                <a:effectLst/>
                <a:latin typeface="+mj-lt"/>
              </a:rPr>
              <a:t>b) Chẻ nhỏ củi giúp tăng diện tích tiếp xúc giữa nhiên liệu củi và oxygen.</a:t>
            </a:r>
          </a:p>
          <a:p>
            <a:pPr algn="just" rtl="0" latinLnBrk="0"/>
            <a:r>
              <a:rPr lang="vi-VN" sz="2800" b="0" i="1" dirty="0">
                <a:solidFill>
                  <a:srgbClr val="000000"/>
                </a:solidFill>
                <a:effectLst/>
                <a:latin typeface="+mj-lt"/>
              </a:rPr>
              <a:t>c) Không để lửa quá to khi đun nấu để duy trì sự cháy ở mức độ cần thiết, phù hợp với nhu cầu sử dụng. Tránh gây lãng phí nhiên liệu, mất an toàn và ô nhiễm môi trường.</a:t>
            </a:r>
          </a:p>
        </p:txBody>
      </p:sp>
    </p:spTree>
    <p:extLst>
      <p:ext uri="{BB962C8B-B14F-4D97-AF65-F5344CB8AC3E}">
        <p14:creationId xmlns:p14="http://schemas.microsoft.com/office/powerpoint/2010/main" val="41452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III. MỘT SỐ NGUYÊN LIỆU THÔNG DỤNG</a:t>
            </a:r>
          </a:p>
        </p:txBody>
      </p:sp>
      <p:sp>
        <p:nvSpPr>
          <p:cNvPr id="2" name="TextBox 1">
            <a:extLst>
              <a:ext uri="{FF2B5EF4-FFF2-40B4-BE49-F238E27FC236}">
                <a16:creationId xmlns:a16="http://schemas.microsoft.com/office/drawing/2014/main" id="{28C4AEA5-1E2B-F2F2-0E97-124ABB49A99D}"/>
              </a:ext>
            </a:extLst>
          </p:cNvPr>
          <p:cNvSpPr txBox="1"/>
          <p:nvPr/>
        </p:nvSpPr>
        <p:spPr>
          <a:xfrm>
            <a:off x="241231" y="1843919"/>
            <a:ext cx="10860778" cy="583750"/>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FFBCBB2-1A37-D81D-9691-34C038751DCB}"/>
              </a:ext>
            </a:extLst>
          </p:cNvPr>
          <p:cNvSpPr txBox="1"/>
          <p:nvPr/>
        </p:nvSpPr>
        <p:spPr>
          <a:xfrm>
            <a:off x="331304" y="2560480"/>
            <a:ext cx="11529391" cy="1384995"/>
          </a:xfrm>
          <a:prstGeom prst="rect">
            <a:avLst/>
          </a:prstGeom>
          <a:noFill/>
        </p:spPr>
        <p:txBody>
          <a:bodyPr wrap="square">
            <a:spAutoFit/>
          </a:bodyPr>
          <a:lstStyle/>
          <a:p>
            <a:pPr algn="just"/>
            <a:r>
              <a:rPr lang="en-US" sz="2800" b="1" i="0" dirty="0">
                <a:solidFill>
                  <a:srgbClr val="000000"/>
                </a:solidFill>
                <a:effectLst/>
                <a:latin typeface="Open Sans" panose="020B0606030504020204" pitchFamily="34" charset="0"/>
              </a:rPr>
              <a:t>- </a:t>
            </a:r>
            <a:r>
              <a:rPr lang="vi-VN" sz="2800" b="1" i="0" dirty="0">
                <a:solidFill>
                  <a:srgbClr val="000000"/>
                </a:solidFill>
                <a:effectLst/>
                <a:latin typeface="Open Sans" panose="020B0606030504020204" pitchFamily="34" charset="0"/>
              </a:rPr>
              <a:t>Quặng</a:t>
            </a:r>
            <a:r>
              <a:rPr lang="en-US" sz="2800" b="1" i="0" dirty="0">
                <a:solidFill>
                  <a:srgbClr val="000000"/>
                </a:solidFill>
                <a:effectLst/>
                <a:latin typeface="Open Sans" panose="020B0606030504020204" pitchFamily="34" charset="0"/>
              </a:rPr>
              <a:t>:</a:t>
            </a:r>
            <a:r>
              <a:rPr lang="vi-VN" sz="2800" b="1" i="0" dirty="0">
                <a:solidFill>
                  <a:srgbClr val="000000"/>
                </a:solidFill>
                <a:effectLst/>
                <a:latin typeface="Open Sans" panose="020B0606030504020204" pitchFamily="34" charset="0"/>
              </a:rPr>
              <a:t> </a:t>
            </a:r>
            <a:r>
              <a:rPr lang="vi-VN" sz="2800" b="0" i="0" dirty="0">
                <a:solidFill>
                  <a:srgbClr val="000000"/>
                </a:solidFill>
                <a:effectLst/>
                <a:latin typeface="Open Sans" panose="020B0606030504020204" pitchFamily="34" charset="0"/>
              </a:rPr>
              <a:t>là loại đất, đá chứa khoáng chất như kim loại, đá quý … với hàm lượng lớn. Chúng</a:t>
            </a:r>
            <a:r>
              <a:rPr lang="en-US" sz="2800" b="0" i="0" dirty="0">
                <a:solidFill>
                  <a:srgbClr val="000000"/>
                </a:solidFill>
                <a:effectLst/>
                <a:latin typeface="Open Sans" panose="020B0606030504020204" pitchFamily="34" charset="0"/>
              </a:rPr>
              <a:t> </a:t>
            </a:r>
            <a:r>
              <a:rPr lang="en-US" sz="2800" dirty="0" err="1">
                <a:solidFill>
                  <a:srgbClr val="000000"/>
                </a:solidFill>
                <a:latin typeface="Open Sans" panose="020B0606030504020204" pitchFamily="34" charset="0"/>
              </a:rPr>
              <a:t>dùng</a:t>
            </a:r>
            <a:r>
              <a:rPr lang="en-US" sz="2800" b="0" i="0" dirty="0">
                <a:solidFill>
                  <a:srgbClr val="000000"/>
                </a:solidFill>
                <a:effectLst/>
                <a:latin typeface="Open Sans" panose="020B0606030504020204" pitchFamily="34" charset="0"/>
              </a:rPr>
              <a:t> </a:t>
            </a:r>
            <a:r>
              <a:rPr lang="vi-VN" sz="2800" b="0" i="0" dirty="0">
                <a:solidFill>
                  <a:srgbClr val="000000"/>
                </a:solidFill>
                <a:effectLst/>
                <a:latin typeface="Open Sans" panose="020B0606030504020204" pitchFamily="34" charset="0"/>
              </a:rPr>
              <a:t>để sản xuất kim loại, phân bón, đồ gốm, sứ…</a:t>
            </a:r>
          </a:p>
        </p:txBody>
      </p:sp>
      <p:pic>
        <p:nvPicPr>
          <p:cNvPr id="7" name="Picture 6">
            <a:extLst>
              <a:ext uri="{FF2B5EF4-FFF2-40B4-BE49-F238E27FC236}">
                <a16:creationId xmlns:a16="http://schemas.microsoft.com/office/drawing/2014/main" id="{B78BF2F6-867A-4896-0357-187FBDBCC192}"/>
              </a:ext>
            </a:extLst>
          </p:cNvPr>
          <p:cNvPicPr>
            <a:picLocks noChangeAspect="1"/>
          </p:cNvPicPr>
          <p:nvPr/>
        </p:nvPicPr>
        <p:blipFill rotWithShape="1">
          <a:blip r:embed="rId3">
            <a:extLst>
              <a:ext uri="{28A0092B-C50C-407E-A947-70E740481C1C}">
                <a14:useLocalDpi xmlns:a14="http://schemas.microsoft.com/office/drawing/2010/main" val="0"/>
              </a:ext>
            </a:extLst>
          </a:blip>
          <a:srcRect l="22908" t="49351" r="21413" b="11636"/>
          <a:stretch/>
        </p:blipFill>
        <p:spPr>
          <a:xfrm>
            <a:off x="1331843" y="3804745"/>
            <a:ext cx="8727598" cy="2904167"/>
          </a:xfrm>
          <a:prstGeom prst="rect">
            <a:avLst/>
          </a:prstGeom>
        </p:spPr>
      </p:pic>
    </p:spTree>
    <p:extLst>
      <p:ext uri="{BB962C8B-B14F-4D97-AF65-F5344CB8AC3E}">
        <p14:creationId xmlns:p14="http://schemas.microsoft.com/office/powerpoint/2010/main" val="4967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III. MỘT SỐ NGUYÊN LIỆU THÔNG DỤNG</a:t>
            </a:r>
          </a:p>
        </p:txBody>
      </p:sp>
      <p:sp>
        <p:nvSpPr>
          <p:cNvPr id="2" name="TextBox 1">
            <a:extLst>
              <a:ext uri="{FF2B5EF4-FFF2-40B4-BE49-F238E27FC236}">
                <a16:creationId xmlns:a16="http://schemas.microsoft.com/office/drawing/2014/main" id="{28C4AEA5-1E2B-F2F2-0E97-124ABB49A99D}"/>
              </a:ext>
            </a:extLst>
          </p:cNvPr>
          <p:cNvSpPr txBox="1"/>
          <p:nvPr/>
        </p:nvSpPr>
        <p:spPr>
          <a:xfrm>
            <a:off x="251170" y="1843919"/>
            <a:ext cx="10701752" cy="583750"/>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6479BA8-0340-90EB-D839-59B90A67C54E}"/>
              </a:ext>
            </a:extLst>
          </p:cNvPr>
          <p:cNvSpPr txBox="1"/>
          <p:nvPr/>
        </p:nvSpPr>
        <p:spPr>
          <a:xfrm>
            <a:off x="331076" y="2475450"/>
            <a:ext cx="11529848" cy="1384995"/>
          </a:xfrm>
          <a:prstGeom prst="rect">
            <a:avLst/>
          </a:prstGeom>
          <a:noFill/>
        </p:spPr>
        <p:txBody>
          <a:bodyPr wrap="square">
            <a:spAutoFit/>
          </a:bodyPr>
          <a:lstStyle/>
          <a:p>
            <a:pPr algn="just"/>
            <a:r>
              <a:rPr lang="vi-VN" sz="2800" b="1" i="0" dirty="0">
                <a:solidFill>
                  <a:srgbClr val="000000"/>
                </a:solidFill>
                <a:effectLst/>
                <a:latin typeface="Open Sans" panose="020B0606030504020204" pitchFamily="34" charset="0"/>
              </a:rPr>
              <a:t>-</a:t>
            </a:r>
            <a:r>
              <a:rPr lang="en-US" sz="2800" b="1" i="0" dirty="0">
                <a:solidFill>
                  <a:srgbClr val="000000"/>
                </a:solidFill>
                <a:effectLst/>
                <a:latin typeface="Open Sans" panose="020B0606030504020204" pitchFamily="34" charset="0"/>
              </a:rPr>
              <a:t> </a:t>
            </a:r>
            <a:r>
              <a:rPr lang="en-US" sz="2800" b="1" i="0" dirty="0" err="1">
                <a:solidFill>
                  <a:srgbClr val="000000"/>
                </a:solidFill>
                <a:effectLst/>
                <a:latin typeface="Open Sans" panose="020B0606030504020204" pitchFamily="34" charset="0"/>
              </a:rPr>
              <a:t>Đá</a:t>
            </a:r>
            <a:r>
              <a:rPr lang="en-US" sz="2800" b="1" i="0" dirty="0">
                <a:solidFill>
                  <a:srgbClr val="000000"/>
                </a:solidFill>
                <a:effectLst/>
                <a:latin typeface="Open Sans" panose="020B0606030504020204" pitchFamily="34" charset="0"/>
              </a:rPr>
              <a:t> </a:t>
            </a:r>
            <a:r>
              <a:rPr lang="en-US" sz="2800" b="1" i="0" dirty="0" err="1">
                <a:solidFill>
                  <a:srgbClr val="000000"/>
                </a:solidFill>
                <a:effectLst/>
                <a:latin typeface="Open Sans" panose="020B0606030504020204" pitchFamily="34" charset="0"/>
              </a:rPr>
              <a:t>vôi</a:t>
            </a:r>
            <a:r>
              <a:rPr lang="en-US" sz="2800" b="1" i="0" dirty="0">
                <a:solidFill>
                  <a:srgbClr val="000000"/>
                </a:solidFill>
                <a:effectLst/>
                <a:latin typeface="Open Sans" panose="020B0606030504020204" pitchFamily="34" charset="0"/>
              </a:rPr>
              <a:t>:</a:t>
            </a:r>
            <a:r>
              <a:rPr lang="en-US" sz="2800" b="1" dirty="0">
                <a:solidFill>
                  <a:srgbClr val="000000"/>
                </a:solidFill>
                <a:latin typeface="Open Sans" panose="020B0606030504020204" pitchFamily="34" charset="0"/>
              </a:rPr>
              <a:t> </a:t>
            </a:r>
            <a:r>
              <a:rPr lang="vi-VN" sz="2800" b="0" i="0" dirty="0">
                <a:solidFill>
                  <a:srgbClr val="000000"/>
                </a:solidFill>
                <a:effectLst/>
                <a:latin typeface="Open Sans" panose="020B0606030504020204" pitchFamily="34" charset="0"/>
              </a:rPr>
              <a:t>có trong các núi đá vôi, có thành phần chính là calcium carbonate. Do bị lẫn các tạp chất nên đá vôi thường có màu sắc khác nhau.</a:t>
            </a:r>
          </a:p>
        </p:txBody>
      </p:sp>
    </p:spTree>
    <p:extLst>
      <p:ext uri="{BB962C8B-B14F-4D97-AF65-F5344CB8AC3E}">
        <p14:creationId xmlns:p14="http://schemas.microsoft.com/office/powerpoint/2010/main" val="3496814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III. MỘT SỐ NGUYÊN LIỆU THÔNG DỤNG</a:t>
            </a:r>
          </a:p>
        </p:txBody>
      </p:sp>
      <p:sp>
        <p:nvSpPr>
          <p:cNvPr id="2" name="TextBox 1">
            <a:extLst>
              <a:ext uri="{FF2B5EF4-FFF2-40B4-BE49-F238E27FC236}">
                <a16:creationId xmlns:a16="http://schemas.microsoft.com/office/drawing/2014/main" id="{28C4AEA5-1E2B-F2F2-0E97-124ABB49A99D}"/>
              </a:ext>
            </a:extLst>
          </p:cNvPr>
          <p:cNvSpPr txBox="1"/>
          <p:nvPr/>
        </p:nvSpPr>
        <p:spPr>
          <a:xfrm>
            <a:off x="181596" y="1843919"/>
            <a:ext cx="11828807" cy="583750"/>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D49F1DF-8F4B-115E-4214-CE8459D7BA49}"/>
              </a:ext>
            </a:extLst>
          </p:cNvPr>
          <p:cNvPicPr>
            <a:picLocks noChangeAspect="1"/>
          </p:cNvPicPr>
          <p:nvPr/>
        </p:nvPicPr>
        <p:blipFill rotWithShape="1">
          <a:blip r:embed="rId3">
            <a:extLst>
              <a:ext uri="{28A0092B-C50C-407E-A947-70E740481C1C}">
                <a14:useLocalDpi xmlns:a14="http://schemas.microsoft.com/office/drawing/2010/main" val="0"/>
              </a:ext>
            </a:extLst>
          </a:blip>
          <a:srcRect l="39129" t="31432" r="33315" b="36189"/>
          <a:stretch/>
        </p:blipFill>
        <p:spPr>
          <a:xfrm>
            <a:off x="268356" y="2564295"/>
            <a:ext cx="4394321" cy="2743201"/>
          </a:xfrm>
          <a:prstGeom prst="rect">
            <a:avLst/>
          </a:prstGeom>
        </p:spPr>
      </p:pic>
      <p:sp>
        <p:nvSpPr>
          <p:cNvPr id="9" name="TextBox 8">
            <a:extLst>
              <a:ext uri="{FF2B5EF4-FFF2-40B4-BE49-F238E27FC236}">
                <a16:creationId xmlns:a16="http://schemas.microsoft.com/office/drawing/2014/main" id="{DE38967B-4B8D-E526-C433-76413442FCBA}"/>
              </a:ext>
            </a:extLst>
          </p:cNvPr>
          <p:cNvSpPr txBox="1"/>
          <p:nvPr/>
        </p:nvSpPr>
        <p:spPr>
          <a:xfrm>
            <a:off x="4950912" y="3060727"/>
            <a:ext cx="6097656" cy="2246769"/>
          </a:xfrm>
          <a:prstGeom prst="rect">
            <a:avLst/>
          </a:prstGeom>
          <a:noFill/>
        </p:spPr>
        <p:txBody>
          <a:bodyPr wrap="square">
            <a:spAutoFit/>
          </a:bodyPr>
          <a:lstStyle/>
          <a:p>
            <a:pPr algn="just" rtl="0" latinLnBrk="0"/>
            <a:r>
              <a:rPr lang="vi-VN" sz="2800" b="0" i="1" dirty="0">
                <a:effectLst/>
                <a:latin typeface="OpenSans"/>
              </a:rPr>
              <a:t>- Dùng búa đập một mẩu đá vôi thấy rất cứng và khó vỡ;</a:t>
            </a:r>
          </a:p>
          <a:p>
            <a:pPr algn="just" rtl="0" latinLnBrk="0"/>
            <a:r>
              <a:rPr lang="vi-VN" sz="2800" b="0" i="1" dirty="0">
                <a:effectLst/>
                <a:latin typeface="OpenSans"/>
              </a:rPr>
              <a:t>- Ngoài ra, trong thực tế để khai thác đá vôi người ta phải sử dụng bom, mìn và máy móc chuyên dụng… </a:t>
            </a:r>
          </a:p>
        </p:txBody>
      </p:sp>
    </p:spTree>
    <p:extLst>
      <p:ext uri="{BB962C8B-B14F-4D97-AF65-F5344CB8AC3E}">
        <p14:creationId xmlns:p14="http://schemas.microsoft.com/office/powerpoint/2010/main" val="285474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III. MỘT SỐ NGUYÊN LIỆU THÔNG DỤNG</a:t>
            </a:r>
          </a:p>
        </p:txBody>
      </p:sp>
      <p:sp>
        <p:nvSpPr>
          <p:cNvPr id="2" name="TextBox 1">
            <a:extLst>
              <a:ext uri="{FF2B5EF4-FFF2-40B4-BE49-F238E27FC236}">
                <a16:creationId xmlns:a16="http://schemas.microsoft.com/office/drawing/2014/main" id="{28C4AEA5-1E2B-F2F2-0E97-124ABB49A99D}"/>
              </a:ext>
            </a:extLst>
          </p:cNvPr>
          <p:cNvSpPr txBox="1"/>
          <p:nvPr/>
        </p:nvSpPr>
        <p:spPr>
          <a:xfrm>
            <a:off x="181596" y="1843919"/>
            <a:ext cx="11828807" cy="583750"/>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D56D2D8-6854-799C-B830-F8F372F24DDD}"/>
              </a:ext>
            </a:extLst>
          </p:cNvPr>
          <p:cNvPicPr>
            <a:picLocks noChangeAspect="1"/>
          </p:cNvPicPr>
          <p:nvPr/>
        </p:nvPicPr>
        <p:blipFill rotWithShape="1">
          <a:blip r:embed="rId3">
            <a:extLst>
              <a:ext uri="{28A0092B-C50C-407E-A947-70E740481C1C}">
                <a14:useLocalDpi xmlns:a14="http://schemas.microsoft.com/office/drawing/2010/main" val="0"/>
              </a:ext>
            </a:extLst>
          </a:blip>
          <a:srcRect l="38886" t="32200" r="33234" b="34540"/>
          <a:stretch/>
        </p:blipFill>
        <p:spPr>
          <a:xfrm>
            <a:off x="268357" y="2475450"/>
            <a:ext cx="4735238" cy="3001011"/>
          </a:xfrm>
          <a:prstGeom prst="rect">
            <a:avLst/>
          </a:prstGeom>
        </p:spPr>
      </p:pic>
      <p:sp>
        <p:nvSpPr>
          <p:cNvPr id="10" name="TextBox 9">
            <a:extLst>
              <a:ext uri="{FF2B5EF4-FFF2-40B4-BE49-F238E27FC236}">
                <a16:creationId xmlns:a16="http://schemas.microsoft.com/office/drawing/2014/main" id="{93DC0D4C-E1A4-9EBE-3052-330B4BAA3807}"/>
              </a:ext>
            </a:extLst>
          </p:cNvPr>
          <p:cNvSpPr txBox="1"/>
          <p:nvPr/>
        </p:nvSpPr>
        <p:spPr>
          <a:xfrm>
            <a:off x="5083108" y="3283457"/>
            <a:ext cx="6097656" cy="1384995"/>
          </a:xfrm>
          <a:prstGeom prst="rect">
            <a:avLst/>
          </a:prstGeom>
          <a:noFill/>
        </p:spPr>
        <p:txBody>
          <a:bodyPr wrap="square">
            <a:spAutoFit/>
          </a:bodyPr>
          <a:lstStyle/>
          <a:p>
            <a:r>
              <a:rPr lang="vi-VN" sz="2800" b="0" i="1" dirty="0">
                <a:solidFill>
                  <a:srgbClr val="000000"/>
                </a:solidFill>
                <a:effectLst/>
                <a:latin typeface="OpenSans"/>
              </a:rPr>
              <a:t>Vì đá vôi tan trong acid tạo bọt khí, do đó các tượng đá vôi để ngoài trời có thể bị hư hại, mài mòn bởi mưa acid.</a:t>
            </a:r>
            <a:endParaRPr lang="en-US" sz="2800" i="1" dirty="0"/>
          </a:p>
        </p:txBody>
      </p:sp>
    </p:spTree>
    <p:extLst>
      <p:ext uri="{BB962C8B-B14F-4D97-AF65-F5344CB8AC3E}">
        <p14:creationId xmlns:p14="http://schemas.microsoft.com/office/powerpoint/2010/main" val="240770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F8ABFF-6034-B851-6DC8-718E5C93FB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9296" t="29310" r="36192" b="7647"/>
          <a:stretch/>
        </p:blipFill>
        <p:spPr>
          <a:xfrm>
            <a:off x="129209" y="168965"/>
            <a:ext cx="4342968" cy="5993296"/>
          </a:xfrm>
        </p:spPr>
      </p:pic>
    </p:spTree>
    <p:extLst>
      <p:ext uri="{BB962C8B-B14F-4D97-AF65-F5344CB8AC3E}">
        <p14:creationId xmlns:p14="http://schemas.microsoft.com/office/powerpoint/2010/main" val="89237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8" y="1131147"/>
            <a:ext cx="8428382" cy="583750"/>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III. MỘT SỐ NGUYÊN LIỆU THÔNG DỤNG</a:t>
            </a:r>
          </a:p>
        </p:txBody>
      </p:sp>
      <p:sp>
        <p:nvSpPr>
          <p:cNvPr id="8" name="TextBox 7">
            <a:extLst>
              <a:ext uri="{FF2B5EF4-FFF2-40B4-BE49-F238E27FC236}">
                <a16:creationId xmlns:a16="http://schemas.microsoft.com/office/drawing/2014/main" id="{DBA67C50-CB58-4207-193B-FB208C6A966A}"/>
              </a:ext>
            </a:extLst>
          </p:cNvPr>
          <p:cNvSpPr txBox="1"/>
          <p:nvPr/>
        </p:nvSpPr>
        <p:spPr>
          <a:xfrm>
            <a:off x="268357" y="1661790"/>
            <a:ext cx="11442425" cy="1077218"/>
          </a:xfrm>
          <a:prstGeom prst="rect">
            <a:avLst/>
          </a:prstGeom>
          <a:no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2. </a:t>
            </a:r>
            <a:r>
              <a:rPr lang="en-US" sz="3200" b="1" i="0" dirty="0" err="1">
                <a:solidFill>
                  <a:srgbClr val="000000"/>
                </a:solidFill>
                <a:effectLst/>
                <a:latin typeface="Times New Roman" panose="02020603050405020304" pitchFamily="18" charset="0"/>
                <a:cs typeface="Times New Roman" panose="02020603050405020304" pitchFamily="18" charset="0"/>
              </a:rPr>
              <a:t>Sử</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dụng</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nguyên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liệu</a:t>
            </a:r>
            <a:r>
              <a:rPr lang="en-US" sz="3200" b="1" i="0" dirty="0">
                <a:solidFill>
                  <a:srgbClr val="000000"/>
                </a:solidFill>
                <a:effectLst/>
                <a:latin typeface="Times New Roman" panose="02020603050405020304" pitchFamily="18" charset="0"/>
                <a:cs typeface="Times New Roman" panose="02020603050405020304" pitchFamily="18" charset="0"/>
              </a:rPr>
              <a:t> an </a:t>
            </a:r>
            <a:r>
              <a:rPr lang="en-US" sz="3200" b="1" i="0" dirty="0" err="1">
                <a:solidFill>
                  <a:srgbClr val="000000"/>
                </a:solidFill>
                <a:effectLst/>
                <a:latin typeface="Times New Roman" panose="02020603050405020304" pitchFamily="18" charset="0"/>
                <a:cs typeface="Times New Roman" panose="02020603050405020304" pitchFamily="18" charset="0"/>
              </a:rPr>
              <a:t>toàn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hiệu</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quả</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và</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đảm</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bảo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sự</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phát</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triển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bền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vững</a:t>
            </a:r>
            <a:r>
              <a:rPr lang="en-US" sz="3200" b="1"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E784D29-E34E-60FE-888F-C5B9440E8950}"/>
              </a:ext>
            </a:extLst>
          </p:cNvPr>
          <p:cNvSpPr txBox="1"/>
          <p:nvPr/>
        </p:nvSpPr>
        <p:spPr>
          <a:xfrm>
            <a:off x="268357" y="2820500"/>
            <a:ext cx="11787808" cy="954107"/>
          </a:xfrm>
          <a:prstGeom prst="rect">
            <a:avLst/>
          </a:prstGeom>
          <a:noFill/>
        </p:spPr>
        <p:txBody>
          <a:bodyPr wrap="square">
            <a:spAutoFit/>
          </a:bodyPr>
          <a:lstStyle/>
          <a:p>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Việc</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khai</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thác</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quá</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mức</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và</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không</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có</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kế</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hoạch</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có</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thể</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khiến</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các</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nguyên</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liệu</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bị</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cạn</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kiệt</a:t>
            </a:r>
            <a:r>
              <a:rPr lang="en-US" sz="2800" b="0" i="0" dirty="0">
                <a:solidFill>
                  <a:srgbClr val="000000"/>
                </a:solidFill>
                <a:effectLst/>
                <a:latin typeface="Open Sans" panose="020B0606030504020204" pitchFamily="34" charset="0"/>
              </a:rPr>
              <a:t>.</a:t>
            </a:r>
            <a:endParaRPr lang="en-US" sz="2800" dirty="0"/>
          </a:p>
        </p:txBody>
      </p:sp>
    </p:spTree>
    <p:extLst>
      <p:ext uri="{BB962C8B-B14F-4D97-AF65-F5344CB8AC3E}">
        <p14:creationId xmlns:p14="http://schemas.microsoft.com/office/powerpoint/2010/main" val="42336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III. MỘT SỐ NGUYÊN LIỆU THÔNG DỤNG</a:t>
            </a:r>
          </a:p>
        </p:txBody>
      </p:sp>
      <p:sp>
        <p:nvSpPr>
          <p:cNvPr id="3" name="TextBox 2">
            <a:extLst>
              <a:ext uri="{FF2B5EF4-FFF2-40B4-BE49-F238E27FC236}">
                <a16:creationId xmlns:a16="http://schemas.microsoft.com/office/drawing/2014/main" id="{C7F60D71-7B98-5B4A-6098-58FE61E6871F}"/>
              </a:ext>
            </a:extLst>
          </p:cNvPr>
          <p:cNvSpPr txBox="1"/>
          <p:nvPr/>
        </p:nvSpPr>
        <p:spPr>
          <a:xfrm>
            <a:off x="288235" y="1744529"/>
            <a:ext cx="11442425" cy="1077218"/>
          </a:xfrm>
          <a:prstGeom prst="rect">
            <a:avLst/>
          </a:prstGeom>
          <a:no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2. </a:t>
            </a:r>
            <a:r>
              <a:rPr lang="en-US" sz="3200" b="1" i="0" dirty="0" err="1">
                <a:solidFill>
                  <a:srgbClr val="000000"/>
                </a:solidFill>
                <a:effectLst/>
                <a:latin typeface="Times New Roman" panose="02020603050405020304" pitchFamily="18" charset="0"/>
                <a:cs typeface="Times New Roman" panose="02020603050405020304" pitchFamily="18" charset="0"/>
              </a:rPr>
              <a:t>Sử</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dụng</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nguyên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liệu</a:t>
            </a:r>
            <a:r>
              <a:rPr lang="en-US" sz="3200" b="1" i="0" dirty="0">
                <a:solidFill>
                  <a:srgbClr val="000000"/>
                </a:solidFill>
                <a:effectLst/>
                <a:latin typeface="Times New Roman" panose="02020603050405020304" pitchFamily="18" charset="0"/>
                <a:cs typeface="Times New Roman" panose="02020603050405020304" pitchFamily="18" charset="0"/>
              </a:rPr>
              <a:t> an </a:t>
            </a:r>
            <a:r>
              <a:rPr lang="en-US" sz="3200" b="1" i="0" dirty="0" err="1">
                <a:solidFill>
                  <a:srgbClr val="000000"/>
                </a:solidFill>
                <a:effectLst/>
                <a:latin typeface="Times New Roman" panose="02020603050405020304" pitchFamily="18" charset="0"/>
                <a:cs typeface="Times New Roman" panose="02020603050405020304" pitchFamily="18" charset="0"/>
              </a:rPr>
              <a:t>toàn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hiệu</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quả</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và</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đảm</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bảo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sự</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phát</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triển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bền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vững</a:t>
            </a:r>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10DA648-DEF5-375D-B71A-C96ABEF44028}"/>
              </a:ext>
            </a:extLst>
          </p:cNvPr>
          <p:cNvSpPr txBox="1"/>
          <p:nvPr/>
        </p:nvSpPr>
        <p:spPr>
          <a:xfrm>
            <a:off x="4012303" y="2782381"/>
            <a:ext cx="7901609" cy="3539430"/>
          </a:xfrm>
          <a:prstGeom prst="rect">
            <a:avLst/>
          </a:prstGeom>
          <a:noFill/>
        </p:spPr>
        <p:txBody>
          <a:bodyPr wrap="square">
            <a:spAutoFit/>
          </a:bodyPr>
          <a:lstStyle/>
          <a:p>
            <a:pPr algn="just" rtl="0" latinLnBrk="0"/>
            <a:r>
              <a:rPr lang="vi-VN" sz="2800" b="0" i="1" dirty="0">
                <a:solidFill>
                  <a:srgbClr val="000000"/>
                </a:solidFill>
                <a:effectLst/>
                <a:latin typeface="OpenSans"/>
              </a:rPr>
              <a:t>  + Đổi mới công nghệ khai thác, chế biến;</a:t>
            </a:r>
          </a:p>
          <a:p>
            <a:pPr algn="just" rtl="0" latinLnBrk="0"/>
            <a:r>
              <a:rPr lang="vi-VN" sz="2800" b="0" i="1" dirty="0">
                <a:solidFill>
                  <a:srgbClr val="000000"/>
                </a:solidFill>
                <a:effectLst/>
                <a:latin typeface="OpenSans"/>
              </a:rPr>
              <a:t>  + Kiểm soát, xử lý chất thải và bảo vệ môi trường;</a:t>
            </a:r>
          </a:p>
          <a:p>
            <a:pPr algn="just" rtl="0" latinLnBrk="0"/>
            <a:r>
              <a:rPr lang="vi-VN" sz="2800" b="0" i="1" dirty="0">
                <a:solidFill>
                  <a:srgbClr val="000000"/>
                </a:solidFill>
                <a:effectLst/>
                <a:latin typeface="OpenSans"/>
              </a:rPr>
              <a:t>  + Khai thác các nguồn nguyên liệu có kế hoạch;</a:t>
            </a:r>
          </a:p>
          <a:p>
            <a:pPr algn="just" rtl="0" latinLnBrk="0"/>
            <a:r>
              <a:rPr lang="vi-VN" sz="2800" b="0" i="1" dirty="0">
                <a:solidFill>
                  <a:srgbClr val="000000"/>
                </a:solidFill>
                <a:effectLst/>
                <a:latin typeface="OpenSans"/>
              </a:rPr>
              <a:t>  + Sử dụng đúng cách nguồn tài nguyên thiên nhiên mà không làm tổn hại đến hệ sinh thái và môi trường.</a:t>
            </a:r>
          </a:p>
          <a:p>
            <a:pPr algn="just" rtl="0" latinLnBrk="0"/>
            <a:r>
              <a:rPr lang="vi-VN" sz="2800" b="0" i="1" dirty="0">
                <a:solidFill>
                  <a:srgbClr val="000000"/>
                </a:solidFill>
                <a:effectLst/>
                <a:latin typeface="OpenSans"/>
              </a:rPr>
              <a:t>  + Thăm dò, nghiên cứu các loại nguyên liệu mới phù hợp và góp phần bảo vệ môi trường…</a:t>
            </a:r>
          </a:p>
        </p:txBody>
      </p:sp>
      <p:pic>
        <p:nvPicPr>
          <p:cNvPr id="10" name="Picture 9">
            <a:extLst>
              <a:ext uri="{FF2B5EF4-FFF2-40B4-BE49-F238E27FC236}">
                <a16:creationId xmlns:a16="http://schemas.microsoft.com/office/drawing/2014/main" id="{3F7D572E-4B79-58DA-1468-F699B217A48F}"/>
              </a:ext>
            </a:extLst>
          </p:cNvPr>
          <p:cNvPicPr>
            <a:picLocks noChangeAspect="1"/>
          </p:cNvPicPr>
          <p:nvPr/>
        </p:nvPicPr>
        <p:blipFill rotWithShape="1">
          <a:blip r:embed="rId3">
            <a:extLst>
              <a:ext uri="{28A0092B-C50C-407E-A947-70E740481C1C}">
                <a14:useLocalDpi xmlns:a14="http://schemas.microsoft.com/office/drawing/2010/main" val="0"/>
              </a:ext>
            </a:extLst>
          </a:blip>
          <a:srcRect l="39212" t="27750" r="35761" b="28516"/>
          <a:stretch/>
        </p:blipFill>
        <p:spPr>
          <a:xfrm>
            <a:off x="69576" y="2874323"/>
            <a:ext cx="3812650" cy="3539430"/>
          </a:xfrm>
          <a:prstGeom prst="rect">
            <a:avLst/>
          </a:prstGeom>
        </p:spPr>
      </p:pic>
    </p:spTree>
    <p:extLst>
      <p:ext uri="{BB962C8B-B14F-4D97-AF65-F5344CB8AC3E}">
        <p14:creationId xmlns:p14="http://schemas.microsoft.com/office/powerpoint/2010/main" val="29539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8" y="1131147"/>
            <a:ext cx="8428382" cy="583750"/>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III. MỘT SỐ NGUYÊN LIỆU THÔNG DỤNG</a:t>
            </a:r>
          </a:p>
        </p:txBody>
      </p:sp>
      <p:pic>
        <p:nvPicPr>
          <p:cNvPr id="7" name="Picture 6">
            <a:extLst>
              <a:ext uri="{FF2B5EF4-FFF2-40B4-BE49-F238E27FC236}">
                <a16:creationId xmlns:a16="http://schemas.microsoft.com/office/drawing/2014/main" id="{305DD5CE-1268-4CFE-F194-D686FC3373F0}"/>
              </a:ext>
            </a:extLst>
          </p:cNvPr>
          <p:cNvPicPr>
            <a:picLocks noChangeAspect="1"/>
          </p:cNvPicPr>
          <p:nvPr/>
        </p:nvPicPr>
        <p:blipFill rotWithShape="1">
          <a:blip r:embed="rId3">
            <a:extLst>
              <a:ext uri="{28A0092B-C50C-407E-A947-70E740481C1C}">
                <a14:useLocalDpi xmlns:a14="http://schemas.microsoft.com/office/drawing/2010/main" val="0"/>
              </a:ext>
            </a:extLst>
          </a:blip>
          <a:srcRect l="27473" t="54154" r="28098" b="2562"/>
          <a:stretch/>
        </p:blipFill>
        <p:spPr>
          <a:xfrm>
            <a:off x="2371103" y="2813381"/>
            <a:ext cx="7623313" cy="3935289"/>
          </a:xfrm>
          <a:prstGeom prst="rect">
            <a:avLst/>
          </a:prstGeom>
        </p:spPr>
      </p:pic>
      <p:sp>
        <p:nvSpPr>
          <p:cNvPr id="8" name="TextBox 7">
            <a:extLst>
              <a:ext uri="{FF2B5EF4-FFF2-40B4-BE49-F238E27FC236}">
                <a16:creationId xmlns:a16="http://schemas.microsoft.com/office/drawing/2014/main" id="{DBA67C50-CB58-4207-193B-FB208C6A966A}"/>
              </a:ext>
            </a:extLst>
          </p:cNvPr>
          <p:cNvSpPr txBox="1"/>
          <p:nvPr/>
        </p:nvSpPr>
        <p:spPr>
          <a:xfrm>
            <a:off x="268357" y="1661790"/>
            <a:ext cx="11442425" cy="1077218"/>
          </a:xfrm>
          <a:prstGeom prst="rect">
            <a:avLst/>
          </a:prstGeom>
          <a:no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2. </a:t>
            </a:r>
            <a:r>
              <a:rPr lang="en-US" sz="3200" b="1" i="0" dirty="0" err="1">
                <a:solidFill>
                  <a:srgbClr val="000000"/>
                </a:solidFill>
                <a:effectLst/>
                <a:latin typeface="Times New Roman" panose="02020603050405020304" pitchFamily="18" charset="0"/>
                <a:cs typeface="Times New Roman" panose="02020603050405020304" pitchFamily="18" charset="0"/>
              </a:rPr>
              <a:t>Sử</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dụng</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nguyên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liệu</a:t>
            </a:r>
            <a:r>
              <a:rPr lang="en-US" sz="3200" b="1" i="0" dirty="0">
                <a:solidFill>
                  <a:srgbClr val="000000"/>
                </a:solidFill>
                <a:effectLst/>
                <a:latin typeface="Times New Roman" panose="02020603050405020304" pitchFamily="18" charset="0"/>
                <a:cs typeface="Times New Roman" panose="02020603050405020304" pitchFamily="18" charset="0"/>
              </a:rPr>
              <a:t> an </a:t>
            </a:r>
            <a:r>
              <a:rPr lang="en-US" sz="3200" b="1" i="0" dirty="0" err="1">
                <a:solidFill>
                  <a:srgbClr val="000000"/>
                </a:solidFill>
                <a:effectLst/>
                <a:latin typeface="Times New Roman" panose="02020603050405020304" pitchFamily="18" charset="0"/>
                <a:cs typeface="Times New Roman" panose="02020603050405020304" pitchFamily="18" charset="0"/>
              </a:rPr>
              <a:t>toàn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hiệu</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quả</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và</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đảm</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bảo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sự</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phát</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triển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bền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vững</a:t>
            </a:r>
            <a:r>
              <a:rPr lang="en-US" sz="3200" b="1"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821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III. MỘT SỐ NGUYÊN LIỆU THÔNG DỤNG</a:t>
            </a:r>
          </a:p>
        </p:txBody>
      </p:sp>
      <p:sp>
        <p:nvSpPr>
          <p:cNvPr id="3" name="TextBox 2">
            <a:extLst>
              <a:ext uri="{FF2B5EF4-FFF2-40B4-BE49-F238E27FC236}">
                <a16:creationId xmlns:a16="http://schemas.microsoft.com/office/drawing/2014/main" id="{C7F60D71-7B98-5B4A-6098-58FE61E6871F}"/>
              </a:ext>
            </a:extLst>
          </p:cNvPr>
          <p:cNvSpPr txBox="1"/>
          <p:nvPr/>
        </p:nvSpPr>
        <p:spPr>
          <a:xfrm>
            <a:off x="288235" y="1794224"/>
            <a:ext cx="11442425" cy="1077218"/>
          </a:xfrm>
          <a:prstGeom prst="rect">
            <a:avLst/>
          </a:prstGeom>
          <a:no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2. </a:t>
            </a:r>
            <a:r>
              <a:rPr lang="en-US" sz="3200" b="1" i="0" dirty="0" err="1">
                <a:solidFill>
                  <a:srgbClr val="000000"/>
                </a:solidFill>
                <a:effectLst/>
                <a:latin typeface="Times New Roman" panose="02020603050405020304" pitchFamily="18" charset="0"/>
                <a:cs typeface="Times New Roman" panose="02020603050405020304" pitchFamily="18" charset="0"/>
              </a:rPr>
              <a:t>Sử</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dụng</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nguyên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liệu</a:t>
            </a:r>
            <a:r>
              <a:rPr lang="en-US" sz="3200" b="1" i="0" dirty="0">
                <a:solidFill>
                  <a:srgbClr val="000000"/>
                </a:solidFill>
                <a:effectLst/>
                <a:latin typeface="Times New Roman" panose="02020603050405020304" pitchFamily="18" charset="0"/>
                <a:cs typeface="Times New Roman" panose="02020603050405020304" pitchFamily="18" charset="0"/>
              </a:rPr>
              <a:t> an </a:t>
            </a:r>
            <a:r>
              <a:rPr lang="en-US" sz="3200" b="1" i="0" dirty="0" err="1">
                <a:solidFill>
                  <a:srgbClr val="000000"/>
                </a:solidFill>
                <a:effectLst/>
                <a:latin typeface="Times New Roman" panose="02020603050405020304" pitchFamily="18" charset="0"/>
                <a:cs typeface="Times New Roman" panose="02020603050405020304" pitchFamily="18" charset="0"/>
              </a:rPr>
              <a:t>toàn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hiệu</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quả</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và</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đảm</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bảo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sự</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phát</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triển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bền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vững</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416025E-0920-FB7C-7BB4-D79291612114}"/>
              </a:ext>
            </a:extLst>
          </p:cNvPr>
          <p:cNvPicPr>
            <a:picLocks noChangeAspect="1"/>
          </p:cNvPicPr>
          <p:nvPr/>
        </p:nvPicPr>
        <p:blipFill rotWithShape="1">
          <a:blip r:embed="rId3">
            <a:extLst>
              <a:ext uri="{28A0092B-C50C-407E-A947-70E740481C1C}">
                <a14:useLocalDpi xmlns:a14="http://schemas.microsoft.com/office/drawing/2010/main" val="0"/>
              </a:ext>
            </a:extLst>
          </a:blip>
          <a:srcRect l="39538" t="28670" r="36576" b="28670"/>
          <a:stretch/>
        </p:blipFill>
        <p:spPr>
          <a:xfrm>
            <a:off x="268357" y="2921136"/>
            <a:ext cx="3994169" cy="3789691"/>
          </a:xfrm>
          <a:prstGeom prst="rect">
            <a:avLst/>
          </a:prstGeom>
        </p:spPr>
      </p:pic>
      <p:sp>
        <p:nvSpPr>
          <p:cNvPr id="9" name="TextBox 8">
            <a:extLst>
              <a:ext uri="{FF2B5EF4-FFF2-40B4-BE49-F238E27FC236}">
                <a16:creationId xmlns:a16="http://schemas.microsoft.com/office/drawing/2014/main" id="{FF8EE485-49F8-D5B9-E645-BD434002A45E}"/>
              </a:ext>
            </a:extLst>
          </p:cNvPr>
          <p:cNvSpPr txBox="1"/>
          <p:nvPr/>
        </p:nvSpPr>
        <p:spPr>
          <a:xfrm>
            <a:off x="5175801" y="3046267"/>
            <a:ext cx="6631885" cy="3539430"/>
          </a:xfrm>
          <a:prstGeom prst="rect">
            <a:avLst/>
          </a:prstGeom>
          <a:noFill/>
        </p:spPr>
        <p:txBody>
          <a:bodyPr wrap="square">
            <a:spAutoFit/>
          </a:bodyPr>
          <a:lstStyle/>
          <a:p>
            <a:pPr algn="just" rtl="0" latinLnBrk="0"/>
            <a:r>
              <a:rPr lang="vi-VN" sz="2800" b="0" i="1" dirty="0">
                <a:solidFill>
                  <a:srgbClr val="000000"/>
                </a:solidFill>
                <a:effectLst/>
                <a:latin typeface="+mj-lt"/>
              </a:rPr>
              <a:t>- Những tác hại tiêu cực của lò nung vôi thủ công đối với môi trường:</a:t>
            </a:r>
          </a:p>
          <a:p>
            <a:pPr algn="just" rtl="0" latinLnBrk="0"/>
            <a:r>
              <a:rPr lang="vi-VN" sz="2800" b="0" i="1" dirty="0">
                <a:solidFill>
                  <a:srgbClr val="000000"/>
                </a:solidFill>
                <a:effectLst/>
                <a:latin typeface="+mj-lt"/>
              </a:rPr>
              <a:t>  + Các lò nung vôi thủ công thường không có kế hoạch khai thác nguyên liệu, khiến nguồn nguyên liệu bị cạn kiệt.</a:t>
            </a:r>
          </a:p>
          <a:p>
            <a:pPr algn="just" rtl="0" latinLnBrk="0"/>
            <a:r>
              <a:rPr lang="vi-VN" sz="2800" b="0" i="1" dirty="0">
                <a:solidFill>
                  <a:srgbClr val="000000"/>
                </a:solidFill>
                <a:effectLst/>
                <a:latin typeface="+mj-lt"/>
              </a:rPr>
              <a:t>  + Trong quá trình nung vôi còn xả ra nhiều khói bụi ra ngoài môi trường khiến môi trường bị ô nhiễm.</a:t>
            </a:r>
          </a:p>
        </p:txBody>
      </p:sp>
    </p:spTree>
    <p:extLst>
      <p:ext uri="{BB962C8B-B14F-4D97-AF65-F5344CB8AC3E}">
        <p14:creationId xmlns:p14="http://schemas.microsoft.com/office/powerpoint/2010/main" val="2215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68357" y="1151025"/>
            <a:ext cx="11828807" cy="645113"/>
          </a:xfrm>
          <a:prstGeom prst="rect">
            <a:avLst/>
          </a:prstGeom>
          <a:noFill/>
        </p:spPr>
        <p:txBody>
          <a:bodyPr wrap="square">
            <a:spAutoFit/>
          </a:bodyPr>
          <a:lstStyle/>
          <a:p>
            <a:pPr marR="0" lvl="0" algn="just" defTabSz="914400" rtl="0" eaLnBrk="1" fontAlgn="auto" latinLnBrk="0" hangingPunct="1">
              <a:lnSpc>
                <a:spcPct val="107000"/>
              </a:lnSpc>
              <a:spcBef>
                <a:spcPts val="300"/>
              </a:spcBef>
              <a:spcAft>
                <a:spcPts val="300"/>
              </a:spcAft>
              <a:buClrTx/>
              <a:buSzTx/>
              <a:tabLst/>
              <a:defRPr/>
            </a:pPr>
            <a:r>
              <a:rPr kumimoji="0" lang="it-IT"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III. MỘT SỐ NGUYÊN LIỆU THÔNG DỤNG</a:t>
            </a:r>
          </a:p>
        </p:txBody>
      </p:sp>
      <p:sp>
        <p:nvSpPr>
          <p:cNvPr id="3" name="TextBox 2">
            <a:extLst>
              <a:ext uri="{FF2B5EF4-FFF2-40B4-BE49-F238E27FC236}">
                <a16:creationId xmlns:a16="http://schemas.microsoft.com/office/drawing/2014/main" id="{C7F60D71-7B98-5B4A-6098-58FE61E6871F}"/>
              </a:ext>
            </a:extLst>
          </p:cNvPr>
          <p:cNvSpPr txBox="1"/>
          <p:nvPr/>
        </p:nvSpPr>
        <p:spPr>
          <a:xfrm>
            <a:off x="288235" y="1744529"/>
            <a:ext cx="11442425" cy="1077218"/>
          </a:xfrm>
          <a:prstGeom prst="rect">
            <a:avLst/>
          </a:prstGeom>
          <a:noFill/>
        </p:spPr>
        <p:txBody>
          <a:bodyPr wrap="square">
            <a:spAutoFit/>
          </a:bodyPr>
          <a:lstStyle/>
          <a:p>
            <a:r>
              <a:rPr lang="en-US" sz="3200" b="1" i="0" dirty="0">
                <a:solidFill>
                  <a:srgbClr val="000000"/>
                </a:solidFill>
                <a:effectLst/>
                <a:latin typeface="Times New Roman" panose="02020603050405020304" pitchFamily="18" charset="0"/>
                <a:cs typeface="Times New Roman" panose="02020603050405020304" pitchFamily="18" charset="0"/>
              </a:rPr>
              <a:t>2. </a:t>
            </a:r>
            <a:r>
              <a:rPr lang="en-US" sz="3200" b="1" i="0" dirty="0" err="1">
                <a:solidFill>
                  <a:srgbClr val="000000"/>
                </a:solidFill>
                <a:effectLst/>
                <a:latin typeface="Times New Roman" panose="02020603050405020304" pitchFamily="18" charset="0"/>
                <a:cs typeface="Times New Roman" panose="02020603050405020304" pitchFamily="18" charset="0"/>
              </a:rPr>
              <a:t>Sử</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dụng</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nguyên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liệu</a:t>
            </a:r>
            <a:r>
              <a:rPr lang="en-US" sz="3200" b="1" i="0" dirty="0">
                <a:solidFill>
                  <a:srgbClr val="000000"/>
                </a:solidFill>
                <a:effectLst/>
                <a:latin typeface="Times New Roman" panose="02020603050405020304" pitchFamily="18" charset="0"/>
                <a:cs typeface="Times New Roman" panose="02020603050405020304" pitchFamily="18" charset="0"/>
              </a:rPr>
              <a:t> an </a:t>
            </a:r>
            <a:r>
              <a:rPr lang="en-US" sz="3200" b="1" i="0" dirty="0" err="1">
                <a:solidFill>
                  <a:srgbClr val="000000"/>
                </a:solidFill>
                <a:effectLst/>
                <a:latin typeface="Times New Roman" panose="02020603050405020304" pitchFamily="18" charset="0"/>
                <a:cs typeface="Times New Roman" panose="02020603050405020304" pitchFamily="18" charset="0"/>
              </a:rPr>
              <a:t>toàn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hiệu</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quả</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và</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đảm</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bảo</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sự</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phát</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triển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bền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vững</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D21BB5D-2CB4-4BAF-1E50-9051110083F1}"/>
              </a:ext>
            </a:extLst>
          </p:cNvPr>
          <p:cNvPicPr>
            <a:picLocks noChangeAspect="1"/>
          </p:cNvPicPr>
          <p:nvPr/>
        </p:nvPicPr>
        <p:blipFill rotWithShape="1">
          <a:blip r:embed="rId3">
            <a:extLst>
              <a:ext uri="{28A0092B-C50C-407E-A947-70E740481C1C}">
                <a14:useLocalDpi xmlns:a14="http://schemas.microsoft.com/office/drawing/2010/main" val="0"/>
              </a:ext>
            </a:extLst>
          </a:blip>
          <a:srcRect l="39212" t="27443" r="36332" b="28210"/>
          <a:stretch/>
        </p:blipFill>
        <p:spPr>
          <a:xfrm>
            <a:off x="258418" y="2821747"/>
            <a:ext cx="3993851" cy="3847410"/>
          </a:xfrm>
          <a:prstGeom prst="rect">
            <a:avLst/>
          </a:prstGeom>
        </p:spPr>
      </p:pic>
      <p:sp>
        <p:nvSpPr>
          <p:cNvPr id="6" name="TextBox 5">
            <a:extLst>
              <a:ext uri="{FF2B5EF4-FFF2-40B4-BE49-F238E27FC236}">
                <a16:creationId xmlns:a16="http://schemas.microsoft.com/office/drawing/2014/main" id="{D3A7519B-587B-B597-5CD7-2E3504A39891}"/>
              </a:ext>
            </a:extLst>
          </p:cNvPr>
          <p:cNvSpPr txBox="1"/>
          <p:nvPr/>
        </p:nvSpPr>
        <p:spPr>
          <a:xfrm>
            <a:off x="4678846" y="3245981"/>
            <a:ext cx="7125527" cy="1815882"/>
          </a:xfrm>
          <a:prstGeom prst="rect">
            <a:avLst/>
          </a:prstGeom>
          <a:noFill/>
        </p:spPr>
        <p:txBody>
          <a:bodyPr wrap="square">
            <a:spAutoFit/>
          </a:bodyPr>
          <a:lstStyle/>
          <a:p>
            <a:r>
              <a:rPr lang="vi-VN" sz="2800" b="0" i="1" dirty="0">
                <a:solidFill>
                  <a:srgbClr val="000000"/>
                </a:solidFill>
                <a:effectLst/>
                <a:latin typeface="OpenSans"/>
              </a:rPr>
              <a:t>Ví dụ: Địa phương em đã hạn chế các hầm lò khai thác (than; đá vôi …) thủ công để đảm bảo sự phát triển bền vững và giữ gìn cảnh quan thiên nhiên.</a:t>
            </a:r>
            <a:endParaRPr lang="en-US" sz="2800" i="1" dirty="0"/>
          </a:p>
        </p:txBody>
      </p:sp>
    </p:spTree>
    <p:extLst>
      <p:ext uri="{BB962C8B-B14F-4D97-AF65-F5344CB8AC3E}">
        <p14:creationId xmlns:p14="http://schemas.microsoft.com/office/powerpoint/2010/main" val="349092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605043" y="1151025"/>
            <a:ext cx="11492121" cy="1314847"/>
          </a:xfrm>
          <a:prstGeom prst="rect">
            <a:avLst/>
          </a:prstGeom>
          <a:noFill/>
        </p:spPr>
        <p:txBody>
          <a:bodyPr wrap="square">
            <a:spAutoFit/>
          </a:bodyPr>
          <a:lstStyle/>
          <a:p>
            <a:pPr marL="400050" indent="-400050" algn="just">
              <a:lnSpc>
                <a:spcPct val="107000"/>
              </a:lnSpc>
              <a:spcBef>
                <a:spcPts val="300"/>
              </a:spcBef>
              <a:spcAft>
                <a:spcPts val="300"/>
              </a:spcAft>
              <a:buAutoNum type="romanUcPeriod"/>
            </a:pPr>
            <a:r>
              <a:rPr lang="it-IT" sz="3600" b="1" dirty="0">
                <a:effectLst/>
                <a:latin typeface="Times New Roman" panose="02020603050405020304" pitchFamily="18" charset="0"/>
                <a:ea typeface="Calibri" panose="020F0502020204030204" pitchFamily="34" charset="0"/>
                <a:cs typeface="Times New Roman" panose="02020603050405020304" pitchFamily="18" charset="0"/>
              </a:rPr>
              <a:t>MỘT SỐ VẬT LIỆU THÔNG DỤNG</a:t>
            </a:r>
          </a:p>
          <a:p>
            <a:pPr marL="342900" indent="-342900" algn="just">
              <a:lnSpc>
                <a:spcPct val="107000"/>
              </a:lnSpc>
              <a:spcBef>
                <a:spcPts val="300"/>
              </a:spcBef>
              <a:spcAft>
                <a:spcPts val="300"/>
              </a:spcAft>
              <a:buAutoNum type="arabicPeriod"/>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44A8FF6C-2F37-CB93-7A5C-BF1E10F23D99}"/>
              </a:ext>
            </a:extLst>
          </p:cNvPr>
          <p:cNvSpPr txBox="1"/>
          <p:nvPr/>
        </p:nvSpPr>
        <p:spPr>
          <a:xfrm>
            <a:off x="605043" y="4585150"/>
            <a:ext cx="11382790" cy="1077218"/>
          </a:xfrm>
          <a:prstGeom prst="rect">
            <a:avLst/>
          </a:prstGeom>
          <a:noFill/>
        </p:spPr>
        <p:txBody>
          <a:bodyPr wrap="square">
            <a:spAutoFit/>
          </a:bodyPr>
          <a:lstStyle/>
          <a:p>
            <a:r>
              <a:rPr lang="en-US" sz="3200" b="0" i="0" dirty="0">
                <a:solidFill>
                  <a:srgbClr val="000000"/>
                </a:solidFill>
                <a:effectLst/>
                <a:latin typeface="+mj-lt"/>
              </a:rPr>
              <a:t>-&gt; </a:t>
            </a:r>
            <a:r>
              <a:rPr lang="vi-VN" sz="3200" b="0" i="0" dirty="0">
                <a:solidFill>
                  <a:srgbClr val="000000"/>
                </a:solidFill>
                <a:effectLst/>
                <a:latin typeface="+mj-lt"/>
              </a:rPr>
              <a:t>Ngoài ra, các kim loại khác nhau còn có các tính chất khác nhau như: tính nhẹ, tính cứng, tính bền, …</a:t>
            </a:r>
            <a:endParaRPr lang="en-US" sz="3200" dirty="0">
              <a:latin typeface="+mj-lt"/>
            </a:endParaRPr>
          </a:p>
        </p:txBody>
      </p:sp>
      <p:sp>
        <p:nvSpPr>
          <p:cNvPr id="9" name="TextBox 8">
            <a:extLst>
              <a:ext uri="{FF2B5EF4-FFF2-40B4-BE49-F238E27FC236}">
                <a16:creationId xmlns:a16="http://schemas.microsoft.com/office/drawing/2014/main" id="{A1B31528-876E-666D-9D05-96BD480728A3}"/>
              </a:ext>
            </a:extLst>
          </p:cNvPr>
          <p:cNvSpPr txBox="1"/>
          <p:nvPr/>
        </p:nvSpPr>
        <p:spPr>
          <a:xfrm>
            <a:off x="495712" y="2610164"/>
            <a:ext cx="11492121" cy="1830694"/>
          </a:xfrm>
          <a:prstGeom prst="rect">
            <a:avLst/>
          </a:prstGeom>
          <a:noFill/>
        </p:spPr>
        <p:txBody>
          <a:bodyPr wrap="square">
            <a:spAutoFit/>
          </a:bodyPr>
          <a:lstStyle/>
          <a:p>
            <a:pPr algn="just">
              <a:lnSpc>
                <a:spcPct val="107000"/>
              </a:lnSpc>
              <a:spcBef>
                <a:spcPts val="300"/>
              </a:spcBef>
              <a:spcAft>
                <a:spcPts val="300"/>
              </a:spcAf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Kim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dẻo</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Ví</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kim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xoong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nồi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dao</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cuốc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xẻng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móc</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7476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pic>
        <p:nvPicPr>
          <p:cNvPr id="3" name="Picture 2">
            <a:extLst>
              <a:ext uri="{FF2B5EF4-FFF2-40B4-BE49-F238E27FC236}">
                <a16:creationId xmlns:a16="http://schemas.microsoft.com/office/drawing/2014/main" id="{14A8D5D6-0337-9D14-45C8-B22FA0D75F2D}"/>
              </a:ext>
            </a:extLst>
          </p:cNvPr>
          <p:cNvPicPr>
            <a:picLocks noChangeAspect="1"/>
          </p:cNvPicPr>
          <p:nvPr/>
        </p:nvPicPr>
        <p:blipFill rotWithShape="1">
          <a:blip r:embed="rId3">
            <a:extLst>
              <a:ext uri="{28A0092B-C50C-407E-A947-70E740481C1C}">
                <a14:useLocalDpi xmlns:a14="http://schemas.microsoft.com/office/drawing/2010/main" val="0"/>
              </a:ext>
            </a:extLst>
          </a:blip>
          <a:srcRect l="39375" t="28729" r="35761" b="6851"/>
          <a:stretch/>
        </p:blipFill>
        <p:spPr>
          <a:xfrm>
            <a:off x="363192" y="1529659"/>
            <a:ext cx="3910634" cy="5436423"/>
          </a:xfrm>
          <a:prstGeom prst="rect">
            <a:avLst/>
          </a:prstGeom>
        </p:spPr>
      </p:pic>
    </p:spTree>
    <p:extLst>
      <p:ext uri="{BB962C8B-B14F-4D97-AF65-F5344CB8AC3E}">
        <p14:creationId xmlns:p14="http://schemas.microsoft.com/office/powerpoint/2010/main" val="199152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605043" y="1151025"/>
            <a:ext cx="11492121" cy="1314847"/>
          </a:xfrm>
          <a:prstGeom prst="rect">
            <a:avLst/>
          </a:prstGeom>
          <a:noFill/>
        </p:spPr>
        <p:txBody>
          <a:bodyPr wrap="square">
            <a:spAutoFit/>
          </a:bodyPr>
          <a:lstStyle/>
          <a:p>
            <a:pPr marL="400050" indent="-400050" algn="just">
              <a:lnSpc>
                <a:spcPct val="107000"/>
              </a:lnSpc>
              <a:spcBef>
                <a:spcPts val="300"/>
              </a:spcBef>
              <a:spcAft>
                <a:spcPts val="300"/>
              </a:spcAft>
              <a:buAutoNum type="romanUcPeriod"/>
            </a:pPr>
            <a:r>
              <a:rPr lang="it-IT" sz="3600" b="1" dirty="0">
                <a:effectLst/>
                <a:latin typeface="Times New Roman" panose="02020603050405020304" pitchFamily="18" charset="0"/>
                <a:ea typeface="Calibri" panose="020F0502020204030204" pitchFamily="34" charset="0"/>
                <a:cs typeface="Times New Roman" panose="02020603050405020304" pitchFamily="18" charset="0"/>
              </a:rPr>
              <a:t>MỘT SỐ VẬT LIỆU THÔNG DỤNG</a:t>
            </a:r>
          </a:p>
          <a:p>
            <a:pPr marL="342900" indent="-342900" algn="just">
              <a:lnSpc>
                <a:spcPct val="107000"/>
              </a:lnSpc>
              <a:spcBef>
                <a:spcPts val="300"/>
              </a:spcBef>
              <a:spcAft>
                <a:spcPts val="300"/>
              </a:spcAft>
              <a:buAutoNum type="arabicPeriod"/>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C5A03215-FD60-15B3-8F92-D04EC376CE39}"/>
              </a:ext>
            </a:extLst>
          </p:cNvPr>
          <p:cNvSpPr txBox="1"/>
          <p:nvPr/>
        </p:nvSpPr>
        <p:spPr>
          <a:xfrm>
            <a:off x="208721" y="2659987"/>
            <a:ext cx="11314043" cy="1077218"/>
          </a:xfrm>
          <a:prstGeom prst="rect">
            <a:avLst/>
          </a:prstGeom>
          <a:noFill/>
        </p:spPr>
        <p:txBody>
          <a:bodyPr wrap="square">
            <a:spAutoFit/>
          </a:bodyPr>
          <a:lstStyle/>
          <a:p>
            <a:pPr algn="just"/>
            <a:r>
              <a:rPr lang="en-US" sz="3200" b="1" i="0" dirty="0">
                <a:solidFill>
                  <a:srgbClr val="FF0000"/>
                </a:solidFill>
                <a:effectLst/>
                <a:latin typeface="Times New Roman" panose="02020603050405020304" pitchFamily="18" charset="0"/>
                <a:cs typeface="Times New Roman" panose="02020603050405020304" pitchFamily="18" charset="0"/>
              </a:rPr>
              <a:t>- </a:t>
            </a:r>
            <a:r>
              <a:rPr lang="vi-VN" sz="3200" b="1" i="0" dirty="0">
                <a:solidFill>
                  <a:srgbClr val="FF0000"/>
                </a:solidFill>
                <a:effectLst/>
                <a:latin typeface="Times New Roman" panose="02020603050405020304" pitchFamily="18" charset="0"/>
                <a:cs typeface="Times New Roman" panose="02020603050405020304" pitchFamily="18" charset="0"/>
              </a:rPr>
              <a:t>Cao su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effectLst/>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a:t>
            </a:r>
            <a:r>
              <a:rPr lang="en-US" sz="3200" b="0" i="0" dirty="0" err="1">
                <a:solidFill>
                  <a:srgbClr val="000000"/>
                </a:solidFill>
                <a:effectLst/>
                <a:latin typeface="Times New Roman" panose="02020603050405020304" pitchFamily="18" charset="0"/>
                <a:cs typeface="Times New Roman" panose="02020603050405020304" pitchFamily="18" charset="0"/>
              </a:rPr>
              <a:t>ính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đàn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hồi</a:t>
            </a:r>
            <a:r>
              <a:rPr lang="en-US" sz="3200" b="0" i="0" dirty="0">
                <a:solidFill>
                  <a:srgbClr val="000000"/>
                </a:solidFill>
                <a:effectLst/>
                <a:latin typeface="Times New Roman" panose="02020603050405020304" pitchFamily="18" charset="0"/>
                <a:cs typeface="Times New Roman" panose="02020603050405020304" pitchFamily="18" charset="0"/>
              </a:rPr>
              <a:t>,</a:t>
            </a:r>
            <a:r>
              <a:rPr lang="en-US" sz="3200" dirty="0">
                <a:solidFill>
                  <a:srgbClr val="000000"/>
                </a:solidFill>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có khả năng chịu mài mòn, cách điện và không thấm nước. </a:t>
            </a:r>
            <a:r>
              <a:rPr lang="en-US" sz="3200" b="0" i="0" dirty="0">
                <a:solidFill>
                  <a:srgbClr val="000000"/>
                </a:solidFill>
                <a:effectLst/>
                <a:latin typeface="Times New Roman" panose="02020603050405020304" pitchFamily="18" charset="0"/>
                <a:cs typeface="Times New Roman" panose="02020603050405020304" pitchFamily="18" charset="0"/>
              </a:rPr>
              <a:t>VD: </a:t>
            </a:r>
            <a:r>
              <a:rPr lang="en-US" sz="3200" b="0" i="0" dirty="0" err="1">
                <a:solidFill>
                  <a:srgbClr val="000000"/>
                </a:solidFill>
                <a:effectLst/>
                <a:latin typeface="Times New Roman" panose="02020603050405020304" pitchFamily="18" charset="0"/>
                <a:cs typeface="Times New Roman" panose="02020603050405020304" pitchFamily="18" charset="0"/>
              </a:rPr>
              <a:t>làm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lốp</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xe</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a:t>
            </a:r>
            <a:r>
              <a:rPr lang="en-US" sz="3200" dirty="0" err="1">
                <a:solidFill>
                  <a:srgbClr val="000000"/>
                </a:solidFill>
                <a:latin typeface="Times New Roman" panose="02020603050405020304" pitchFamily="18" charset="0"/>
                <a:cs typeface="Times New Roman" panose="02020603050405020304" pitchFamily="18" charset="0"/>
              </a:rPr>
              <a:t>ăng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tay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vỏ</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dây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điện</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946CC04-BB03-6733-4448-2688A084F78E}"/>
              </a:ext>
            </a:extLst>
          </p:cNvPr>
          <p:cNvSpPr txBox="1"/>
          <p:nvPr/>
        </p:nvSpPr>
        <p:spPr>
          <a:xfrm>
            <a:off x="208722" y="3931320"/>
            <a:ext cx="11492120" cy="1569660"/>
          </a:xfrm>
          <a:prstGeom prst="rect">
            <a:avLst/>
          </a:prstGeom>
          <a:noFill/>
        </p:spPr>
        <p:txBody>
          <a:bodyPr wrap="square">
            <a:spAutoFit/>
          </a:bodyPr>
          <a:lstStyle/>
          <a:p>
            <a:pPr algn="just"/>
            <a:r>
              <a:rPr lang="en-US" sz="3200" b="1" i="0" dirty="0">
                <a:solidFill>
                  <a:srgbClr val="FF0000"/>
                </a:solidFill>
                <a:effectLst/>
                <a:latin typeface="Times New Roman" panose="02020603050405020304" pitchFamily="18" charset="0"/>
                <a:cs typeface="Times New Roman" panose="02020603050405020304" pitchFamily="18" charset="0"/>
              </a:rPr>
              <a:t>- T</a:t>
            </a:r>
            <a:r>
              <a:rPr lang="vi-VN" sz="3200" b="1" i="0" dirty="0">
                <a:solidFill>
                  <a:srgbClr val="FF0000"/>
                </a:solidFill>
                <a:effectLst/>
                <a:latin typeface="Times New Roman" panose="02020603050405020304" pitchFamily="18" charset="0"/>
                <a:cs typeface="Times New Roman" panose="02020603050405020304" pitchFamily="18" charset="0"/>
              </a:rPr>
              <a:t>hủy tinh</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bền với điều kiện môi trường, không thấm nước, không tác dụng với nhiều hóa chất. Thủy tinh trong suốt, có thể cho ánh sáng truyền qua.</a:t>
            </a:r>
            <a:r>
              <a:rPr lang="en-US" sz="3200" b="0" i="0" dirty="0">
                <a:solidFill>
                  <a:srgbClr val="000000"/>
                </a:solidFill>
                <a:effectLst/>
                <a:latin typeface="Times New Roman" panose="02020603050405020304" pitchFamily="18" charset="0"/>
                <a:cs typeface="Times New Roman" panose="02020603050405020304" pitchFamily="18" charset="0"/>
              </a:rPr>
              <a:t> VD </a:t>
            </a:r>
            <a:r>
              <a:rPr lang="en-US" sz="3200" b="0" i="0" dirty="0" err="1">
                <a:solidFill>
                  <a:srgbClr val="000000"/>
                </a:solidFill>
                <a:effectLst/>
                <a:latin typeface="Times New Roman" panose="02020603050405020304" pitchFamily="18" charset="0"/>
                <a:cs typeface="Times New Roman" panose="02020603050405020304" pitchFamily="18" charset="0"/>
              </a:rPr>
              <a:t>làm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dụng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cụ</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trong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phòng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nghiệm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bể</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cá</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30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298175" y="1151025"/>
            <a:ext cx="11798990" cy="1314847"/>
          </a:xfrm>
          <a:prstGeom prst="rect">
            <a:avLst/>
          </a:prstGeom>
          <a:noFill/>
        </p:spPr>
        <p:txBody>
          <a:bodyPr wrap="square">
            <a:spAutoFit/>
          </a:bodyPr>
          <a:lstStyle/>
          <a:p>
            <a:pPr marL="400050" indent="-400050" algn="just">
              <a:lnSpc>
                <a:spcPct val="107000"/>
              </a:lnSpc>
              <a:spcBef>
                <a:spcPts val="300"/>
              </a:spcBef>
              <a:spcAft>
                <a:spcPts val="300"/>
              </a:spcAft>
              <a:buAutoNum type="romanUcPeriod"/>
            </a:pPr>
            <a:r>
              <a:rPr lang="it-IT" sz="3600" b="1" dirty="0">
                <a:effectLst/>
                <a:latin typeface="Times New Roman" panose="02020603050405020304" pitchFamily="18" charset="0"/>
                <a:ea typeface="Calibri" panose="020F0502020204030204" pitchFamily="34" charset="0"/>
                <a:cs typeface="Times New Roman" panose="02020603050405020304" pitchFamily="18" charset="0"/>
              </a:rPr>
              <a:t>MỘT SỐ VẬT LIỆU THÔNG DỤNG</a:t>
            </a:r>
          </a:p>
          <a:p>
            <a:pPr marL="342900" indent="-342900" algn="just">
              <a:lnSpc>
                <a:spcPct val="107000"/>
              </a:lnSpc>
              <a:spcBef>
                <a:spcPts val="300"/>
              </a:spcBef>
              <a:spcAft>
                <a:spcPts val="300"/>
              </a:spcAft>
              <a:buAutoNum type="arabicPeriod"/>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6329D9F9-7E0C-39CD-4F3D-D3CAF337FC86}"/>
              </a:ext>
            </a:extLst>
          </p:cNvPr>
          <p:cNvSpPr txBox="1"/>
          <p:nvPr/>
        </p:nvSpPr>
        <p:spPr>
          <a:xfrm>
            <a:off x="525117" y="2629405"/>
            <a:ext cx="11141765" cy="1077218"/>
          </a:xfrm>
          <a:prstGeom prst="rect">
            <a:avLst/>
          </a:prstGeom>
          <a:noFill/>
        </p:spPr>
        <p:txBody>
          <a:bodyPr wrap="square">
            <a:spAutoFit/>
          </a:bodyPr>
          <a:lstStyle/>
          <a:p>
            <a:pPr algn="just"/>
            <a:r>
              <a:rPr lang="en-US" sz="3200" b="1" i="0" dirty="0">
                <a:solidFill>
                  <a:srgbClr val="FF0000"/>
                </a:solidFill>
                <a:effectLst/>
                <a:latin typeface="Times New Roman" panose="02020603050405020304" pitchFamily="18" charset="0"/>
                <a:cs typeface="Times New Roman" panose="02020603050405020304" pitchFamily="18" charset="0"/>
              </a:rPr>
              <a:t>- </a:t>
            </a:r>
            <a:r>
              <a:rPr lang="vi-VN" sz="3200" b="1" i="0" dirty="0">
                <a:solidFill>
                  <a:srgbClr val="FF0000"/>
                </a:solidFill>
                <a:effectLst/>
                <a:latin typeface="Times New Roman" panose="02020603050405020304" pitchFamily="18" charset="0"/>
                <a:cs typeface="Times New Roman" panose="02020603050405020304" pitchFamily="18" charset="0"/>
              </a:rPr>
              <a:t>Gốm</a:t>
            </a:r>
            <a:r>
              <a:rPr lang="en-US" sz="3200" dirty="0">
                <a:solidFill>
                  <a:srgbClr val="FF0000"/>
                </a:solidFill>
                <a:latin typeface="Times New Roman" panose="02020603050405020304" pitchFamily="18" charset="0"/>
                <a:cs typeface="Times New Roman" panose="02020603050405020304" pitchFamily="18" charset="0"/>
              </a:rPr>
              <a:t>:</a:t>
            </a:r>
            <a:r>
              <a:rPr lang="vi-VN" sz="3200" b="0" i="0" dirty="0">
                <a:solidFill>
                  <a:srgbClr val="FF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là vật liệu cứng, bền với điều kiện môi trường. Nhiều loại gốm cách điện tốt, chịu được nhiệt độ cao.</a:t>
            </a:r>
            <a:r>
              <a:rPr lang="en-US" sz="3200" b="0" i="0" dirty="0">
                <a:solidFill>
                  <a:srgbClr val="000000"/>
                </a:solidFill>
                <a:effectLst/>
                <a:latin typeface="Times New Roman" panose="02020603050405020304" pitchFamily="18" charset="0"/>
                <a:cs typeface="Times New Roman" panose="02020603050405020304" pitchFamily="18" charset="0"/>
              </a:rPr>
              <a:t> VD </a:t>
            </a:r>
            <a:r>
              <a:rPr lang="en-US" sz="3200" b="0" i="0" dirty="0" err="1">
                <a:solidFill>
                  <a:srgbClr val="000000"/>
                </a:solidFill>
                <a:effectLst/>
                <a:latin typeface="Times New Roman" panose="02020603050405020304" pitchFamily="18" charset="0"/>
                <a:cs typeface="Times New Roman" panose="02020603050405020304" pitchFamily="18" charset="0"/>
              </a:rPr>
              <a:t>ngói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bát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a:solidFill>
                  <a:srgbClr val="000000"/>
                </a:solidFill>
                <a:effectLst/>
                <a:latin typeface="Times New Roman" panose="02020603050405020304" pitchFamily="18" charset="0"/>
                <a:cs typeface="Times New Roman" panose="02020603050405020304" pitchFamily="18" charset="0"/>
              </a:rPr>
              <a:t>đĩa </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F6F933C-10AB-34FB-0C0B-DC5D160CEAD3}"/>
              </a:ext>
            </a:extLst>
          </p:cNvPr>
          <p:cNvSpPr txBox="1"/>
          <p:nvPr/>
        </p:nvSpPr>
        <p:spPr>
          <a:xfrm>
            <a:off x="387626" y="3870156"/>
            <a:ext cx="11141765" cy="1569660"/>
          </a:xfrm>
          <a:prstGeom prst="rect">
            <a:avLst/>
          </a:prstGeom>
          <a:noFill/>
        </p:spPr>
        <p:txBody>
          <a:bodyPr wrap="square">
            <a:spAutoFit/>
          </a:bodyPr>
          <a:lstStyle/>
          <a:p>
            <a:pPr algn="just"/>
            <a:r>
              <a:rPr lang="en-US" sz="3200" b="1" i="0" dirty="0">
                <a:solidFill>
                  <a:srgbClr val="FF0000"/>
                </a:solidFill>
                <a:effectLst/>
                <a:latin typeface="Times New Roman" panose="02020603050405020304" pitchFamily="18" charset="0"/>
                <a:cs typeface="Times New Roman" panose="02020603050405020304" pitchFamily="18" charset="0"/>
              </a:rPr>
              <a:t>- </a:t>
            </a:r>
            <a:r>
              <a:rPr lang="vi-VN" sz="3200" b="1" i="0" dirty="0">
                <a:solidFill>
                  <a:srgbClr val="FF0000"/>
                </a:solidFill>
                <a:effectLst/>
                <a:latin typeface="Times New Roman" panose="02020603050405020304" pitchFamily="18" charset="0"/>
                <a:cs typeface="Times New Roman" panose="02020603050405020304" pitchFamily="18" charset="0"/>
              </a:rPr>
              <a:t>Gỗ</a:t>
            </a:r>
            <a:r>
              <a:rPr lang="en-US" sz="3200" dirty="0">
                <a:solidFill>
                  <a:srgbClr val="FF0000"/>
                </a:solidFill>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bền, chắc và dễ tạo hình nên có nhiều ứng dụng trong đời sống như dùng làm cửa, sàn gỗ, các đồ dùng nội thất </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như</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giường, tủ, bàn ghế ….</a:t>
            </a:r>
          </a:p>
        </p:txBody>
      </p:sp>
    </p:spTree>
    <p:extLst>
      <p:ext uri="{BB962C8B-B14F-4D97-AF65-F5344CB8AC3E}">
        <p14:creationId xmlns:p14="http://schemas.microsoft.com/office/powerpoint/2010/main" val="37286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605043" y="1151025"/>
            <a:ext cx="11492121" cy="1314847"/>
          </a:xfrm>
          <a:prstGeom prst="rect">
            <a:avLst/>
          </a:prstGeom>
          <a:noFill/>
        </p:spPr>
        <p:txBody>
          <a:bodyPr wrap="square">
            <a:spAutoFit/>
          </a:bodyPr>
          <a:lstStyle/>
          <a:p>
            <a:pPr marL="400050" indent="-400050" algn="just">
              <a:lnSpc>
                <a:spcPct val="107000"/>
              </a:lnSpc>
              <a:spcBef>
                <a:spcPts val="300"/>
              </a:spcBef>
              <a:spcAft>
                <a:spcPts val="300"/>
              </a:spcAft>
              <a:buAutoNum type="romanUcPeriod"/>
            </a:pPr>
            <a:r>
              <a:rPr lang="it-IT" sz="3600" b="1" dirty="0">
                <a:effectLst/>
                <a:latin typeface="Times New Roman" panose="02020603050405020304" pitchFamily="18" charset="0"/>
                <a:ea typeface="Calibri" panose="020F0502020204030204" pitchFamily="34" charset="0"/>
                <a:cs typeface="Times New Roman" panose="02020603050405020304" pitchFamily="18" charset="0"/>
              </a:rPr>
              <a:t>MỘT SỐ VẬT LIỆU THÔNG DỤNG</a:t>
            </a:r>
          </a:p>
          <a:p>
            <a:pPr marL="342900" indent="-342900" algn="just">
              <a:lnSpc>
                <a:spcPct val="107000"/>
              </a:lnSpc>
              <a:spcBef>
                <a:spcPts val="300"/>
              </a:spcBef>
              <a:spcAft>
                <a:spcPts val="300"/>
              </a:spcAft>
              <a:buAutoNum type="arabicPeriod"/>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DB716A6B-B581-A609-04D3-0FAE0C470705}"/>
              </a:ext>
            </a:extLst>
          </p:cNvPr>
          <p:cNvSpPr txBox="1"/>
          <p:nvPr/>
        </p:nvSpPr>
        <p:spPr>
          <a:xfrm>
            <a:off x="677931" y="2644170"/>
            <a:ext cx="10836137" cy="584775"/>
          </a:xfrm>
          <a:prstGeom prst="rect">
            <a:avLst/>
          </a:prstGeom>
          <a:noFill/>
        </p:spPr>
        <p:txBody>
          <a:bodyPr wrap="square">
            <a:spAutoFit/>
          </a:bodyPr>
          <a:lstStyle/>
          <a:p>
            <a:pPr algn="just"/>
            <a:r>
              <a:rPr lang="vi-VN" sz="3200" b="1" i="0" dirty="0">
                <a:solidFill>
                  <a:srgbClr val="000000"/>
                </a:solidFill>
                <a:effectLst/>
                <a:latin typeface="+mj-lt"/>
              </a:rPr>
              <a:t>2. Sử dụng các vật liệu đảm bảo sự phát triển bền vững</a:t>
            </a:r>
            <a:endParaRPr lang="vi-VN" sz="3200" b="0" i="0" dirty="0">
              <a:solidFill>
                <a:srgbClr val="000000"/>
              </a:solidFill>
              <a:effectLst/>
              <a:latin typeface="+mj-lt"/>
            </a:endParaRPr>
          </a:p>
        </p:txBody>
      </p:sp>
      <p:sp>
        <p:nvSpPr>
          <p:cNvPr id="2" name="TextBox 1">
            <a:extLst>
              <a:ext uri="{FF2B5EF4-FFF2-40B4-BE49-F238E27FC236}">
                <a16:creationId xmlns:a16="http://schemas.microsoft.com/office/drawing/2014/main" id="{86F71D6D-0630-DEFC-C174-9CF549E37036}"/>
              </a:ext>
            </a:extLst>
          </p:cNvPr>
          <p:cNvSpPr txBox="1"/>
          <p:nvPr/>
        </p:nvSpPr>
        <p:spPr>
          <a:xfrm>
            <a:off x="605043" y="3429000"/>
            <a:ext cx="10836137" cy="1077218"/>
          </a:xfrm>
          <a:prstGeom prst="rect">
            <a:avLst/>
          </a:prstGeom>
          <a:noFill/>
        </p:spPr>
        <p:txBody>
          <a:bodyPr wrap="square">
            <a:spAutoFit/>
          </a:bodyPr>
          <a:lstStyle/>
          <a:p>
            <a:pPr algn="just"/>
            <a:r>
              <a:rPr lang="vi-VN" sz="3200" b="1" i="0" dirty="0">
                <a:solidFill>
                  <a:srgbClr val="000000"/>
                </a:solidFill>
                <a:effectLst/>
                <a:latin typeface="+mj-lt"/>
              </a:rPr>
              <a:t>- </a:t>
            </a:r>
            <a:r>
              <a:rPr lang="en-US" sz="3200" b="0" i="0" dirty="0">
                <a:solidFill>
                  <a:srgbClr val="000000"/>
                </a:solidFill>
                <a:effectLst/>
                <a:latin typeface="+mj-lt"/>
              </a:rPr>
              <a:t>S</a:t>
            </a:r>
            <a:r>
              <a:rPr lang="vi-VN" sz="3200" b="0" i="0" dirty="0">
                <a:solidFill>
                  <a:srgbClr val="000000"/>
                </a:solidFill>
                <a:effectLst/>
                <a:latin typeface="+mj-lt"/>
              </a:rPr>
              <a:t>ử dụng các vật liệu hợp lý, không làm lãng phí tài nguyên, gây nhiều tác động tiêu cực đến sức khỏe con người và môi trường.</a:t>
            </a:r>
          </a:p>
        </p:txBody>
      </p:sp>
    </p:spTree>
    <p:extLst>
      <p:ext uri="{BB962C8B-B14F-4D97-AF65-F5344CB8AC3E}">
        <p14:creationId xmlns:p14="http://schemas.microsoft.com/office/powerpoint/2010/main" val="118842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278BA-3717-0F6F-2402-C0EFD74E7C6F}"/>
              </a:ext>
            </a:extLst>
          </p:cNvPr>
          <p:cNvPicPr>
            <a:picLocks noChangeAspect="1"/>
          </p:cNvPicPr>
          <p:nvPr/>
        </p:nvPicPr>
        <p:blipFill rotWithShape="1">
          <a:blip r:embed="rId2">
            <a:extLst>
              <a:ext uri="{28A0092B-C50C-407E-A947-70E740481C1C}">
                <a14:useLocalDpi xmlns:a14="http://schemas.microsoft.com/office/drawing/2010/main" val="0"/>
              </a:ext>
            </a:extLst>
          </a:blip>
          <a:srcRect l="18994" t="26298" r="15299" b="56837"/>
          <a:stretch/>
        </p:blipFill>
        <p:spPr>
          <a:xfrm>
            <a:off x="2345635" y="0"/>
            <a:ext cx="8010940" cy="1103244"/>
          </a:xfrm>
          <a:prstGeom prst="rect">
            <a:avLst/>
          </a:prstGeom>
        </p:spPr>
      </p:pic>
      <p:sp>
        <p:nvSpPr>
          <p:cNvPr id="5" name="TextBox 4">
            <a:extLst>
              <a:ext uri="{FF2B5EF4-FFF2-40B4-BE49-F238E27FC236}">
                <a16:creationId xmlns:a16="http://schemas.microsoft.com/office/drawing/2014/main" id="{02023C1F-329D-1F98-1796-2B58DA49F68F}"/>
              </a:ext>
            </a:extLst>
          </p:cNvPr>
          <p:cNvSpPr txBox="1"/>
          <p:nvPr/>
        </p:nvSpPr>
        <p:spPr>
          <a:xfrm>
            <a:off x="605043" y="1151025"/>
            <a:ext cx="11492121" cy="1314847"/>
          </a:xfrm>
          <a:prstGeom prst="rect">
            <a:avLst/>
          </a:prstGeom>
          <a:noFill/>
        </p:spPr>
        <p:txBody>
          <a:bodyPr wrap="square">
            <a:spAutoFit/>
          </a:bodyPr>
          <a:lstStyle/>
          <a:p>
            <a:pPr marL="400050" indent="-400050" algn="just">
              <a:lnSpc>
                <a:spcPct val="107000"/>
              </a:lnSpc>
              <a:spcBef>
                <a:spcPts val="300"/>
              </a:spcBef>
              <a:spcAft>
                <a:spcPts val="300"/>
              </a:spcAft>
              <a:buAutoNum type="romanUcPeriod"/>
            </a:pPr>
            <a:r>
              <a:rPr lang="it-IT" sz="3600" b="1" dirty="0">
                <a:effectLst/>
                <a:latin typeface="Times New Roman" panose="02020603050405020304" pitchFamily="18" charset="0"/>
                <a:ea typeface="Calibri" panose="020F0502020204030204" pitchFamily="34" charset="0"/>
                <a:cs typeface="Times New Roman" panose="02020603050405020304" pitchFamily="18" charset="0"/>
              </a:rPr>
              <a:t>MỘT SỐ VẬT LIỆU THÔNG DỤNG</a:t>
            </a:r>
          </a:p>
          <a:p>
            <a:pPr marL="342900" indent="-342900" algn="just">
              <a:lnSpc>
                <a:spcPct val="107000"/>
              </a:lnSpc>
              <a:spcBef>
                <a:spcPts val="300"/>
              </a:spcBef>
              <a:spcAft>
                <a:spcPts val="300"/>
              </a:spcAft>
              <a:buAutoNum type="arabicPeriod"/>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DB716A6B-B581-A609-04D3-0FAE0C470705}"/>
              </a:ext>
            </a:extLst>
          </p:cNvPr>
          <p:cNvSpPr txBox="1"/>
          <p:nvPr/>
        </p:nvSpPr>
        <p:spPr>
          <a:xfrm>
            <a:off x="605043" y="2513653"/>
            <a:ext cx="10836137" cy="584775"/>
          </a:xfrm>
          <a:prstGeom prst="rect">
            <a:avLst/>
          </a:prstGeom>
          <a:noFill/>
        </p:spPr>
        <p:txBody>
          <a:bodyPr wrap="square">
            <a:spAutoFit/>
          </a:bodyPr>
          <a:lstStyle/>
          <a:p>
            <a:pPr algn="just"/>
            <a:r>
              <a:rPr lang="vi-VN" sz="3200" b="1" i="0" dirty="0">
                <a:solidFill>
                  <a:srgbClr val="000000"/>
                </a:solidFill>
                <a:effectLst/>
                <a:latin typeface="+mj-lt"/>
              </a:rPr>
              <a:t>2. Sử dụng các vật liệu đảm bảo sự phát triển bền vững</a:t>
            </a:r>
            <a:endParaRPr lang="vi-VN" sz="3200" b="0" i="0" dirty="0">
              <a:solidFill>
                <a:srgbClr val="000000"/>
              </a:solidFill>
              <a:effectLst/>
              <a:latin typeface="+mj-lt"/>
            </a:endParaRPr>
          </a:p>
        </p:txBody>
      </p:sp>
      <p:pic>
        <p:nvPicPr>
          <p:cNvPr id="7" name="Picture 6">
            <a:extLst>
              <a:ext uri="{FF2B5EF4-FFF2-40B4-BE49-F238E27FC236}">
                <a16:creationId xmlns:a16="http://schemas.microsoft.com/office/drawing/2014/main" id="{18C580BC-07E0-4DAD-A4D4-146A18403FA0}"/>
              </a:ext>
            </a:extLst>
          </p:cNvPr>
          <p:cNvPicPr>
            <a:picLocks noChangeAspect="1"/>
          </p:cNvPicPr>
          <p:nvPr/>
        </p:nvPicPr>
        <p:blipFill rotWithShape="1">
          <a:blip r:embed="rId3">
            <a:extLst>
              <a:ext uri="{28A0092B-C50C-407E-A947-70E740481C1C}">
                <a14:useLocalDpi xmlns:a14="http://schemas.microsoft.com/office/drawing/2010/main" val="0"/>
              </a:ext>
            </a:extLst>
          </a:blip>
          <a:srcRect l="40420" t="32111" r="36790" b="8218"/>
          <a:stretch/>
        </p:blipFill>
        <p:spPr>
          <a:xfrm>
            <a:off x="337930" y="2954502"/>
            <a:ext cx="2981740" cy="3903498"/>
          </a:xfrm>
          <a:prstGeom prst="rect">
            <a:avLst/>
          </a:prstGeom>
        </p:spPr>
      </p:pic>
      <p:pic>
        <p:nvPicPr>
          <p:cNvPr id="8" name="Content Placeholder 4">
            <a:extLst>
              <a:ext uri="{FF2B5EF4-FFF2-40B4-BE49-F238E27FC236}">
                <a16:creationId xmlns:a16="http://schemas.microsoft.com/office/drawing/2014/main" id="{0D84B51E-ACE7-DCFE-A166-E365E42AA96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5938" t="28625" r="22955" b="47848"/>
          <a:stretch/>
        </p:blipFill>
        <p:spPr>
          <a:xfrm>
            <a:off x="3478695" y="3309730"/>
            <a:ext cx="8651383" cy="2136913"/>
          </a:xfrm>
        </p:spPr>
      </p:pic>
    </p:spTree>
    <p:extLst>
      <p:ext uri="{BB962C8B-B14F-4D97-AF65-F5344CB8AC3E}">
        <p14:creationId xmlns:p14="http://schemas.microsoft.com/office/powerpoint/2010/main" val="18988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1720</Words>
  <Application>Microsoft Office PowerPoint</Application>
  <PresentationFormat>Widescreen</PresentationFormat>
  <Paragraphs>95</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Open Sans</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Hưng Bùi</dc:creator>
  <cp:lastModifiedBy>Tường Thuật Nguyễn</cp:lastModifiedBy>
  <cp:revision>45</cp:revision>
  <dcterms:created xsi:type="dcterms:W3CDTF">2023-10-19T04:02:08Z</dcterms:created>
  <dcterms:modified xsi:type="dcterms:W3CDTF">2024-10-21T00:02:51Z</dcterms:modified>
</cp:coreProperties>
</file>