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sldIdLst>
    <p:sldId id="261" r:id="rId2"/>
    <p:sldId id="258" r:id="rId3"/>
    <p:sldId id="257" r:id="rId4"/>
    <p:sldId id="259" r:id="rId5"/>
    <p:sldId id="262" r:id="rId6"/>
    <p:sldId id="273" r:id="rId7"/>
    <p:sldId id="282" r:id="rId8"/>
    <p:sldId id="287" r:id="rId9"/>
    <p:sldId id="283" r:id="rId10"/>
    <p:sldId id="284" r:id="rId11"/>
    <p:sldId id="285" r:id="rId12"/>
    <p:sldId id="264" r:id="rId13"/>
    <p:sldId id="266" r:id="rId14"/>
    <p:sldId id="267" r:id="rId15"/>
    <p:sldId id="286" r:id="rId16"/>
    <p:sldId id="269" r:id="rId17"/>
    <p:sldId id="268" r:id="rId18"/>
    <p:sldId id="270" r:id="rId19"/>
  </p:sldIdLst>
  <p:sldSz cx="12192000" cy="6858000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Calibri Light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24" autoAdjust="0"/>
  </p:normalViewPr>
  <p:slideViewPr>
    <p:cSldViewPr snapToGrid="0">
      <p:cViewPr>
        <p:scale>
          <a:sx n="66" d="100"/>
          <a:sy n="66" d="100"/>
        </p:scale>
        <p:origin x="21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E9454-84D1-460C-B0BA-422D8A39580F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9A5E7-2A80-45E5-803A-8EC0212A1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3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A5E7-2A80-45E5-803A-8EC0212A1D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06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A5E7-2A80-45E5-803A-8EC0212A1D4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49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12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60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2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58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18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7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2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58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34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66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09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o&#225;n%206(2021-2022)\T6CD-CH&#431;&#416;NG%203%20-B&#192;I%206%20-%20H&#236;nh%20c&#243;%20t&#226;m%20&#273;x%20-%20B&#236;nh%20An\&#272;&#7891;ng%20h&#7891;%20&#273;&#7871;m%20ng&#432;&#7907;c%202%20ph&#250;t%20c&#243;%20ti&#7871;ng.mp4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3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3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32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1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gif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gif"/><Relationship Id="rId9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13.pn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4.wav"/><Relationship Id="rId12" Type="http://schemas.openxmlformats.org/officeDocument/2006/relationships/image" Target="../media/image12.png"/><Relationship Id="rId17" Type="http://schemas.openxmlformats.org/officeDocument/2006/relationships/image" Target="../media/image7.png"/><Relationship Id="rId2" Type="http://schemas.openxmlformats.org/officeDocument/2006/relationships/audio" Target="../media/media2.wav"/><Relationship Id="rId16" Type="http://schemas.openxmlformats.org/officeDocument/2006/relationships/image" Target="../media/image16.png"/><Relationship Id="rId1" Type="http://schemas.microsoft.com/office/2007/relationships/media" Target="../media/media2.wav"/><Relationship Id="rId6" Type="http://schemas.openxmlformats.org/officeDocument/2006/relationships/audio" Target="../media/audio3.wav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5" Type="http://schemas.openxmlformats.org/officeDocument/2006/relationships/image" Target="../media/image15.png"/><Relationship Id="rId10" Type="http://schemas.openxmlformats.org/officeDocument/2006/relationships/image" Target="../media/image5.gif"/><Relationship Id="rId19" Type="http://schemas.openxmlformats.org/officeDocument/2006/relationships/image" Target="../media/image9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gif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o&#225;n%206(2021-2022)\T6CD-CH&#431;&#416;NG%203%20-B&#192;I%206%20-%20H&#236;nh%20c&#243;%20t&#226;m%20&#273;x%20-%20B&#236;nh%20An\&#272;&#7871;m%20ng&#432;&#7907;c%203%20ph&#250;t%20c&#243;%20ti&#7871;ng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o&#225;n%206(2021-2022)\T6CD-CH&#431;&#416;NG%203%20-B&#192;I%206%20-%20H&#236;nh%20c&#243;%20t&#226;m%20&#273;x%20-%20B&#236;nh%20An\1%20Minute%20timer%20(&#272;&#7891;ng%20h&#7891;%20&#273;&#7871;m%20ng&#432;&#7907;c%201%20ph&#250;t).mp4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2701" y="4506287"/>
            <a:ext cx="12204701" cy="2351712"/>
            <a:chOff x="-12701" y="4506287"/>
            <a:chExt cx="12204701" cy="23517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82"/>
            <a:stretch/>
          </p:blipFill>
          <p:spPr>
            <a:xfrm rot="10800000">
              <a:off x="7797800" y="4506288"/>
              <a:ext cx="4394200" cy="235171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82"/>
            <a:stretch/>
          </p:blipFill>
          <p:spPr>
            <a:xfrm rot="10800000" flipH="1">
              <a:off x="3403600" y="4506288"/>
              <a:ext cx="4394200" cy="235171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254" b="46482"/>
            <a:stretch/>
          </p:blipFill>
          <p:spPr>
            <a:xfrm rot="10800000">
              <a:off x="-12701" y="4506287"/>
              <a:ext cx="3416299" cy="2351711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0" y="290945"/>
            <a:ext cx="121325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err="1" smtClean="0">
                <a:latin typeface="Arial" pitchFamily="34" charset="0"/>
                <a:cs typeface="Arial" pitchFamily="34" charset="0"/>
              </a:rPr>
              <a:t>GD&amp;ĐT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…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latin typeface="Arial" pitchFamily="34" charset="0"/>
                <a:cs typeface="Arial" pitchFamily="34" charset="0"/>
              </a:rPr>
              <a:t>THCS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….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B6-C3-GV1</a:t>
            </a:r>
          </a:p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40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40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40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40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40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1)</a:t>
            </a:r>
          </a:p>
          <a:p>
            <a:pPr algn="ctr"/>
            <a:endParaRPr lang="en-US" sz="4000" b="1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58836" y="211806"/>
            <a:ext cx="59990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6: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87662"/>
            <a:ext cx="529243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3149" y="2195515"/>
            <a:ext cx="26193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4533" y="1413166"/>
            <a:ext cx="2628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1" name="Rectangle 1"/>
          <p:cNvSpPr>
            <a:spLocks noChangeArrowheads="1"/>
          </p:cNvSpPr>
          <p:nvPr/>
        </p:nvSpPr>
        <p:spPr bwMode="auto">
          <a:xfrm>
            <a:off x="41550" y="3827848"/>
            <a:ext cx="1113906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+) A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B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nhau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qua O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2" name="Rectangle 1"/>
          <p:cNvSpPr>
            <a:spLocks noChangeArrowheads="1"/>
          </p:cNvSpPr>
          <p:nvPr/>
        </p:nvSpPr>
        <p:spPr bwMode="auto">
          <a:xfrm>
            <a:off x="69275" y="4659132"/>
            <a:ext cx="10155383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+)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 hay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nhận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ở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62 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3" name="Rectangle 1"/>
          <p:cNvSpPr>
            <a:spLocks noChangeArrowheads="1"/>
          </p:cNvSpPr>
          <p:nvPr/>
        </p:nvSpPr>
        <p:spPr bwMode="auto">
          <a:xfrm>
            <a:off x="3809997" y="5116333"/>
            <a:ext cx="706581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gọi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5710" y="1077614"/>
            <a:ext cx="2492099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71723" y="1149918"/>
            <a:ext cx="224443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5878324"/>
            <a:ext cx="706581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Chú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ý: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219199" y="5892191"/>
            <a:ext cx="1026621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còn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gọi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endParaRPr kumimoji="0" lang="en-US" sz="2800" b="1" i="1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9725891" y="2622502"/>
            <a:ext cx="159327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62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  <p:bldP spid="193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58836" y="211806"/>
            <a:ext cx="59990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6: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87662"/>
            <a:ext cx="515388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1" name="Rectangle 1"/>
          <p:cNvSpPr>
            <a:spLocks noChangeArrowheads="1"/>
          </p:cNvSpPr>
          <p:nvPr/>
        </p:nvSpPr>
        <p:spPr bwMode="auto">
          <a:xfrm>
            <a:off x="0" y="2151440"/>
            <a:ext cx="781396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Đoạn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thẳng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AB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-1" y="1500283"/>
            <a:ext cx="662247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II.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MỘT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4111069"/>
            <a:ext cx="11568545" cy="26776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Nhiệm</a:t>
            </a:r>
            <a:r>
              <a:rPr lang="en-US" sz="28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vụ</a:t>
            </a:r>
            <a:r>
              <a:rPr lang="en-US" sz="28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1 :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tập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trên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phiếu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học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tập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(2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phút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+)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Hoạt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động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cá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nhân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1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phút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đó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thống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nhất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tổng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hợp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theo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nhóm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+)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Đại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diện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nhóm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hoàn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thành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sớm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nhất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báo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cáo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kết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quả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nhóm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còn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lại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đổi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chấm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chéo</a:t>
            </a:r>
            <a:endParaRPr kumimoji="0" lang="en-US" sz="2800" b="1" i="0" strike="noStrike" cap="none" normalizeH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baseline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+) </a:t>
            </a:r>
            <a:r>
              <a:rPr lang="en-US" sz="2800" b="1" baseline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Nhóm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hoàn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thành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sớm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nhất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chính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xác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nhất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sẽ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10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57202" y="2664059"/>
            <a:ext cx="617912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trung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M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52400" y="3121285"/>
            <a:ext cx="781396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12617" y="3633904"/>
            <a:ext cx="617912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6948" y="1729221"/>
            <a:ext cx="2762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" name="Đồng hồ đếm ngược 2 phút có tiế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009842" cy="568036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9879" y="2521530"/>
            <a:ext cx="2628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vide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4"/>
                </p:tgtEl>
              </p:cMediaNode>
            </p:video>
          </p:childTnLst>
        </p:cTn>
      </p:par>
    </p:tnLst>
    <p:bldLst>
      <p:bldP spid="191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96389" y="15165"/>
          <a:ext cx="10587247" cy="67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9082"/>
                <a:gridCol w="2945662"/>
                <a:gridCol w="4112503"/>
              </a:tblGrid>
              <a:tr h="65459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trục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đối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xứng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Tâm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đối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xứng</a:t>
                      </a:r>
                      <a:endParaRPr lang="en-US" sz="2800" b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?)</a:t>
                      </a:r>
                      <a:endParaRPr lang="en-US" sz="28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thoi</a:t>
                      </a: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thang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cân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Tam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đều</a:t>
                      </a: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66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Hình</a:t>
                      </a:r>
                      <a:r>
                        <a:rPr lang="en-US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vuông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hành</a:t>
                      </a: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Lục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giác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đều</a:t>
                      </a: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460" b="7525"/>
          <a:stretch>
            <a:fillRect/>
          </a:stretch>
        </p:blipFill>
        <p:spPr bwMode="auto">
          <a:xfrm>
            <a:off x="2558491" y="1043439"/>
            <a:ext cx="1549359" cy="75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776" b="8835"/>
          <a:stretch>
            <a:fillRect/>
          </a:stretch>
        </p:blipFill>
        <p:spPr bwMode="auto">
          <a:xfrm>
            <a:off x="2949974" y="1982780"/>
            <a:ext cx="1543826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937" b="7441"/>
          <a:stretch>
            <a:fillRect/>
          </a:stretch>
        </p:blipFill>
        <p:spPr bwMode="auto">
          <a:xfrm>
            <a:off x="3093316" y="2938994"/>
            <a:ext cx="1172069" cy="795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859" b="4207"/>
          <a:stretch>
            <a:fillRect/>
          </a:stretch>
        </p:blipFill>
        <p:spPr bwMode="auto">
          <a:xfrm>
            <a:off x="2568422" y="3830185"/>
            <a:ext cx="1398113" cy="107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6"/>
          <a:srcRect r="-18767"/>
          <a:stretch>
            <a:fillRect/>
          </a:stretch>
        </p:blipFill>
        <p:spPr bwMode="auto">
          <a:xfrm>
            <a:off x="2944542" y="5091744"/>
            <a:ext cx="1157361" cy="47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940" b="5406"/>
          <a:stretch>
            <a:fillRect/>
          </a:stretch>
        </p:blipFill>
        <p:spPr bwMode="auto">
          <a:xfrm>
            <a:off x="2613686" y="5791189"/>
            <a:ext cx="1294657" cy="103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5751444" y="108307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5061" y="213964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8678" y="306850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5304" y="402568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45426" y="499490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5426" y="600866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59075" y="1180659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70513" y="4041344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68704" y="496237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94606" y="5762330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80161" y="2070368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99437" y="303959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96391" y="15165"/>
          <a:ext cx="10476410" cy="67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137"/>
                <a:gridCol w="2914824"/>
                <a:gridCol w="4069449"/>
              </a:tblGrid>
              <a:tr h="65459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trục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đối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xứng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Tâm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đối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xứng</a:t>
                      </a:r>
                      <a:endParaRPr lang="en-US" sz="2800" b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?)</a:t>
                      </a:r>
                      <a:endParaRPr lang="en-US" sz="28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thoi</a:t>
                      </a: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Hình</a:t>
                      </a:r>
                      <a:r>
                        <a:rPr lang="en-US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vuông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hành</a:t>
                      </a: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Lục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đều</a:t>
                      </a: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460" b="7525"/>
          <a:stretch>
            <a:fillRect/>
          </a:stretch>
        </p:blipFill>
        <p:spPr bwMode="auto">
          <a:xfrm>
            <a:off x="2655474" y="1025635"/>
            <a:ext cx="1549359" cy="75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776" b="8835"/>
          <a:stretch>
            <a:fillRect/>
          </a:stretch>
        </p:blipFill>
        <p:spPr bwMode="auto">
          <a:xfrm>
            <a:off x="2853590" y="1937265"/>
            <a:ext cx="1543826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937" b="7441"/>
          <a:stretch>
            <a:fillRect/>
          </a:stretch>
        </p:blipFill>
        <p:spPr bwMode="auto">
          <a:xfrm>
            <a:off x="2885505" y="2921191"/>
            <a:ext cx="1172069" cy="795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859" b="4207"/>
          <a:stretch>
            <a:fillRect/>
          </a:stretch>
        </p:blipFill>
        <p:spPr bwMode="auto">
          <a:xfrm>
            <a:off x="2485292" y="3881653"/>
            <a:ext cx="1398113" cy="107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6"/>
          <a:srcRect r="-18767"/>
          <a:stretch>
            <a:fillRect/>
          </a:stretch>
        </p:blipFill>
        <p:spPr bwMode="auto">
          <a:xfrm>
            <a:off x="2972257" y="4963101"/>
            <a:ext cx="1157361" cy="47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940" b="5406"/>
          <a:stretch>
            <a:fillRect/>
          </a:stretch>
        </p:blipFill>
        <p:spPr bwMode="auto">
          <a:xfrm>
            <a:off x="2502848" y="5773384"/>
            <a:ext cx="1294657" cy="103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5474344" y="118004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1815" y="215347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9287" y="309619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4350" y="399794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12908" y="491173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68326" y="588396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75943" y="1097521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75339" y="4015412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31965" y="500209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03053" y="5912278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38596" y="2084808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74143" y="3122693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0934" y="1986621"/>
            <a:ext cx="2375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0207" y="2999208"/>
            <a:ext cx="2110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3" grpId="0"/>
      <p:bldP spid="34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681" b="2818"/>
          <a:stretch>
            <a:fillRect/>
          </a:stretch>
        </p:blipFill>
        <p:spPr bwMode="auto">
          <a:xfrm>
            <a:off x="2183103" y="1378226"/>
            <a:ext cx="1801702" cy="190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460" b="7525"/>
          <a:stretch>
            <a:fillRect/>
          </a:stretch>
        </p:blipFill>
        <p:spPr bwMode="auto">
          <a:xfrm>
            <a:off x="3657126" y="1620171"/>
            <a:ext cx="2723794" cy="1292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859" b="4207"/>
          <a:stretch>
            <a:fillRect/>
          </a:stretch>
        </p:blipFill>
        <p:spPr bwMode="auto">
          <a:xfrm>
            <a:off x="7901268" y="1431803"/>
            <a:ext cx="2457901" cy="183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5"/>
          <a:srcRect r="-18767"/>
          <a:stretch>
            <a:fillRect/>
          </a:stretch>
        </p:blipFill>
        <p:spPr bwMode="auto">
          <a:xfrm>
            <a:off x="9894108" y="1797032"/>
            <a:ext cx="2034656" cy="81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6"/>
          <a:srcRect r="-9048" b="5895"/>
          <a:stretch>
            <a:fillRect/>
          </a:stretch>
        </p:blipFill>
        <p:spPr bwMode="auto">
          <a:xfrm>
            <a:off x="-80682" y="1648380"/>
            <a:ext cx="2512718" cy="132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940" b="5406"/>
          <a:stretch>
            <a:fillRect/>
          </a:stretch>
        </p:blipFill>
        <p:spPr bwMode="auto">
          <a:xfrm>
            <a:off x="5706952" y="1524249"/>
            <a:ext cx="2276024" cy="178267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>
            <a:off x="2994991" y="165650"/>
            <a:ext cx="6864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xứng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1018080"/>
            <a:ext cx="20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thẳng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31719" y="3272685"/>
            <a:ext cx="204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49332" y="1027983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thoi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94729" y="3391439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đều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61268" y="1048250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05473" y="3279203"/>
            <a:ext cx="2645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961965" y="4329953"/>
            <a:ext cx="3227294" cy="2528047"/>
            <a:chOff x="4961965" y="4329953"/>
            <a:chExt cx="3227294" cy="2528047"/>
          </a:xfrm>
        </p:grpSpPr>
        <p:sp>
          <p:nvSpPr>
            <p:cNvPr id="45" name="5-Point Star 44"/>
            <p:cNvSpPr/>
            <p:nvPr/>
          </p:nvSpPr>
          <p:spPr>
            <a:xfrm>
              <a:off x="4961965" y="4329953"/>
              <a:ext cx="3227294" cy="2528047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347850" y="5178093"/>
              <a:ext cx="25603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Tâm</a:t>
              </a:r>
              <a:r>
                <a:rPr lang="en-US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đối</a:t>
              </a:r>
              <a:r>
                <a:rPr lang="en-US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xứng</a:t>
              </a:r>
              <a:endPara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1" name="Flowchart: Connector 30"/>
          <p:cNvSpPr/>
          <p:nvPr/>
        </p:nvSpPr>
        <p:spPr>
          <a:xfrm>
            <a:off x="6522703" y="6110495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6509656" y="6103258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6502399" y="6110514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6509650" y="6117772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6516914" y="6110515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6495143" y="6088744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-3.46821E-6 L -0.45052 -0.56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00" y="-2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1.38728E-6 L -0.29883 -0.5667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208 L -0.14297 -0.5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-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1249 L 0.01563 -0.5449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2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208 L 0.19531 -0.5655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-2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3.52601E-6 L 0.34505 -0.5750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-2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58836" y="211806"/>
            <a:ext cx="59990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6: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87662"/>
            <a:ext cx="515388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-1" y="1500283"/>
            <a:ext cx="662247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II.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MỘT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2303845"/>
            <a:ext cx="781396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Đoạn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thẳng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AB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2" y="2816464"/>
            <a:ext cx="6774871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trung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2400" y="3273690"/>
            <a:ext cx="781396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12617" y="3786309"/>
            <a:ext cx="617912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4548309"/>
            <a:ext cx="781396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thoi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5310309"/>
            <a:ext cx="8672946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Hìnhvuông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hành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lục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giác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đều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….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endParaRPr lang="en-US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trên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O.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2655" y="1487637"/>
            <a:ext cx="1801090" cy="124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1257" y="2784764"/>
            <a:ext cx="1256865" cy="125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40036" y="5122030"/>
            <a:ext cx="1557459" cy="137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10255" y="4073238"/>
            <a:ext cx="2036617" cy="9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030507" y="165650"/>
            <a:ext cx="8318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xứng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57400" y="1771115"/>
            <a:ext cx="2781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cân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81317" y="1843805"/>
            <a:ext cx="2455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Tam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đều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46" y="2815814"/>
            <a:ext cx="2771349" cy="236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61" y="2557660"/>
            <a:ext cx="3230879" cy="25253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0666" y="895613"/>
            <a:ext cx="4888285" cy="242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349624" y="165650"/>
            <a:ext cx="11618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Kiểm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hành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ABCD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hay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không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141890" y="1906373"/>
            <a:ext cx="1198736" cy="187479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096288" y="1899932"/>
            <a:ext cx="2443660" cy="346515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Multiply 56"/>
          <p:cNvSpPr/>
          <p:nvPr/>
        </p:nvSpPr>
        <p:spPr>
          <a:xfrm>
            <a:off x="5883965" y="2039870"/>
            <a:ext cx="344555" cy="27829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Multiply 57"/>
          <p:cNvSpPr/>
          <p:nvPr/>
        </p:nvSpPr>
        <p:spPr>
          <a:xfrm>
            <a:off x="4446105" y="1821208"/>
            <a:ext cx="344555" cy="27829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24771" y="149876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92349" y="197458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53783" y="3108611"/>
            <a:ext cx="11618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Kiểm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O’có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hành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ABCD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hay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không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3"/>
          <a:srcRect r="-11838" b="1244"/>
          <a:stretch>
            <a:fillRect/>
          </a:stretch>
        </p:blipFill>
        <p:spPr bwMode="auto">
          <a:xfrm>
            <a:off x="3418969" y="3649826"/>
            <a:ext cx="5132294" cy="224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9" name="Straight Connector 78"/>
          <p:cNvCxnSpPr/>
          <p:nvPr/>
        </p:nvCxnSpPr>
        <p:spPr>
          <a:xfrm rot="5400000">
            <a:off x="5466221" y="4408192"/>
            <a:ext cx="443752" cy="53769"/>
          </a:xfrm>
          <a:prstGeom prst="line">
            <a:avLst/>
          </a:prstGeom>
          <a:ln w="28575">
            <a:solidFill>
              <a:srgbClr val="FF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5228657" y="4614166"/>
            <a:ext cx="869575" cy="112040"/>
          </a:xfrm>
          <a:prstGeom prst="line">
            <a:avLst/>
          </a:prstGeom>
          <a:ln w="28575">
            <a:solidFill>
              <a:srgbClr val="FF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549132" y="4802521"/>
            <a:ext cx="152425" cy="138956"/>
          </a:xfrm>
          <a:prstGeom prst="line">
            <a:avLst/>
          </a:prstGeom>
          <a:ln w="28575">
            <a:solidFill>
              <a:srgbClr val="FF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607404" y="4376698"/>
            <a:ext cx="161385" cy="134470"/>
          </a:xfrm>
          <a:prstGeom prst="line">
            <a:avLst/>
          </a:prstGeom>
          <a:ln w="28575">
            <a:solidFill>
              <a:srgbClr val="FF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607620" y="3579266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594173" y="485887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70843" y="5703899"/>
            <a:ext cx="883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ABCD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75325" y="6133074"/>
            <a:ext cx="11328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O’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ABCD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6" name="Flowchart: Connector 25"/>
          <p:cNvSpPr/>
          <p:nvPr/>
        </p:nvSpPr>
        <p:spPr>
          <a:xfrm>
            <a:off x="5283199" y="2017487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4085760" y="1836054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6531428" y="2191657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5667828" y="4114800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5558909" y="4978401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61" grpId="0"/>
      <p:bldP spid="62" grpId="0"/>
      <p:bldP spid="75" grpId="0"/>
      <p:bldP spid="93" grpId="0"/>
      <p:bldP spid="94" grpId="0"/>
      <p:bldP spid="95" grpId="0"/>
      <p:bldP spid="96" grpId="0"/>
      <p:bldP spid="28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440694" y="233863"/>
            <a:ext cx="526458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5594" y="1005020"/>
            <a:ext cx="12032461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nhớ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phẳng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7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dung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1, 2, 3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SGK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112.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259474"/>
            <a:ext cx="1335300" cy="13353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684941" y="4387913"/>
            <a:ext cx="1750710" cy="3360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0" y="1061908"/>
            <a:ext cx="850900" cy="850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0" y="928710"/>
            <a:ext cx="850900" cy="850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793421"/>
            <a:ext cx="850900" cy="850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7" y="2478300"/>
            <a:ext cx="850900" cy="850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53" y="2949034"/>
            <a:ext cx="850900" cy="85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44" y="2810661"/>
            <a:ext cx="1736337" cy="1268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2535255" y="3384083"/>
            <a:ext cx="519889" cy="3899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73306" y="377922"/>
            <a:ext cx="27338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TRÒ CHƠI</a:t>
            </a:r>
          </a:p>
        </p:txBody>
      </p:sp>
      <p:pic>
        <p:nvPicPr>
          <p:cNvPr id="11" name="nhacankhetrava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0"/>
                </p14:media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0" y="-645037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444" y="1310094"/>
            <a:ext cx="3981033" cy="3785944"/>
          </a:xfrm>
          <a:prstGeom prst="rect">
            <a:avLst/>
          </a:prstGeom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0"/>
            <a:ext cx="439189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MỞ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ĐẦU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574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0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245619"/>
            <a:ext cx="1335300" cy="13353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44" y="2810661"/>
            <a:ext cx="1736337" cy="1268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2535255" y="3384083"/>
            <a:ext cx="519889" cy="389917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4953977" y="3790570"/>
            <a:ext cx="6046532" cy="1861159"/>
          </a:xfrm>
          <a:prstGeom prst="wedgeRectCallout">
            <a:avLst>
              <a:gd name="adj1" fmla="val -71619"/>
              <a:gd name="adj2" fmla="val -48531"/>
            </a:avLst>
          </a:prstGeom>
          <a:solidFill>
            <a:schemeClr val="bg1">
              <a:alpha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Quá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giản</a:t>
            </a:r>
            <a:r>
              <a:rPr lang="en-US" sz="28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Những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quả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khế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ngon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ngọt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kia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kiểu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cũng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sẽ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chui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hết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bụng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của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tôi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thôi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He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ular Callout 36"/>
          <p:cNvSpPr/>
          <p:nvPr/>
        </p:nvSpPr>
        <p:spPr>
          <a:xfrm>
            <a:off x="6237968" y="156377"/>
            <a:ext cx="6019045" cy="1861159"/>
          </a:xfrm>
          <a:prstGeom prst="wedgeRectCallout">
            <a:avLst>
              <a:gd name="adj1" fmla="val -101261"/>
              <a:gd name="adj2" fmla="val 57470"/>
            </a:avLst>
          </a:prstGeom>
          <a:solidFill>
            <a:srgbClr val="FF0066"/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hèm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khế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ngon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ngọt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bây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Muốn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khế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0" y="1061908"/>
            <a:ext cx="850900" cy="8509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0" y="928710"/>
            <a:ext cx="850900" cy="8509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793421"/>
            <a:ext cx="850900" cy="8509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7" y="2478300"/>
            <a:ext cx="850900" cy="8509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53" y="2949034"/>
            <a:ext cx="850900" cy="850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0"/>
            <a:ext cx="439189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MỞ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ĐẦU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5682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5" presetClass="emph" presetSubtype="0" repeatCount="1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4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5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1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2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FF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3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4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5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2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FF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3b"/>
          <p:cNvSpPr/>
          <p:nvPr/>
        </p:nvSpPr>
        <p:spPr>
          <a:xfrm>
            <a:off x="6706603" y="2615716"/>
            <a:ext cx="5289452" cy="2271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259474"/>
            <a:ext cx="1335300" cy="1335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sp>
        <p:nvSpPr>
          <p:cNvPr id="3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416631" y="6248400"/>
            <a:ext cx="609600" cy="609600"/>
          </a:xfrm>
          <a:prstGeom prst="rect">
            <a:avLst/>
          </a:prstGeom>
        </p:spPr>
      </p:pic>
      <p:sp>
        <p:nvSpPr>
          <p:cNvPr id="85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5" name="khe3a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21" y="2480459"/>
            <a:ext cx="534012" cy="847453"/>
          </a:xfrm>
          <a:prstGeom prst="rect">
            <a:avLst/>
          </a:prstGeom>
        </p:spPr>
      </p:pic>
      <p:sp>
        <p:nvSpPr>
          <p:cNvPr id="96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khe3b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21" y="2480459"/>
            <a:ext cx="534012" cy="847453"/>
          </a:xfrm>
          <a:prstGeom prst="rect">
            <a:avLst/>
          </a:prstGeom>
        </p:spPr>
      </p:pic>
      <p:sp>
        <p:nvSpPr>
          <p:cNvPr id="98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7" name="khe5a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35" y="2932318"/>
            <a:ext cx="528207" cy="841649"/>
          </a:xfrm>
          <a:prstGeom prst="rect">
            <a:avLst/>
          </a:prstGeom>
        </p:spPr>
      </p:pic>
      <p:sp>
        <p:nvSpPr>
          <p:cNvPr id="108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9" name="khe5b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35" y="2932318"/>
            <a:ext cx="528207" cy="841649"/>
          </a:xfrm>
          <a:prstGeom prst="rect">
            <a:avLst/>
          </a:prstGeom>
        </p:spPr>
      </p:pic>
      <p:sp>
        <p:nvSpPr>
          <p:cNvPr id="110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khe1a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956763" y="1061908"/>
            <a:ext cx="549275" cy="850900"/>
          </a:xfrm>
          <a:prstGeom prst="rect">
            <a:avLst/>
          </a:prstGeom>
        </p:spPr>
      </p:pic>
      <p:pic>
        <p:nvPicPr>
          <p:cNvPr id="41" name="khe1b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956763" y="1061908"/>
            <a:ext cx="549275" cy="850900"/>
          </a:xfrm>
          <a:prstGeom prst="rect">
            <a:avLst/>
          </a:prstGeom>
        </p:spPr>
      </p:pic>
      <p:pic>
        <p:nvPicPr>
          <p:cNvPr id="84" name="khe2a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94" y="928710"/>
            <a:ext cx="534012" cy="850900"/>
          </a:xfrm>
          <a:prstGeom prst="rect">
            <a:avLst/>
          </a:prstGeom>
        </p:spPr>
      </p:pic>
      <p:pic>
        <p:nvPicPr>
          <p:cNvPr id="86" name="khe2b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94" y="928710"/>
            <a:ext cx="534012" cy="850900"/>
          </a:xfrm>
          <a:prstGeom prst="rect">
            <a:avLst/>
          </a:prstGeom>
        </p:spPr>
      </p:pic>
      <p:pic>
        <p:nvPicPr>
          <p:cNvPr id="101" name="khe4a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77" y="793421"/>
            <a:ext cx="528207" cy="847453"/>
          </a:xfrm>
          <a:prstGeom prst="rect">
            <a:avLst/>
          </a:prstGeom>
        </p:spPr>
      </p:pic>
      <p:pic>
        <p:nvPicPr>
          <p:cNvPr id="103" name="khe4b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77" y="793421"/>
            <a:ext cx="528207" cy="8474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75644" y="2810661"/>
            <a:ext cx="1736337" cy="1268389"/>
            <a:chOff x="1975644" y="2810661"/>
            <a:chExt cx="1736337" cy="12683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644" y="2810661"/>
              <a:ext cx="1736337" cy="12683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10559">
              <a:off x="2535255" y="3384083"/>
              <a:ext cx="519889" cy="389917"/>
            </a:xfrm>
            <a:prstGeom prst="rect">
              <a:avLst/>
            </a:prstGeom>
          </p:spPr>
        </p:pic>
      </p:grp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0" y="0"/>
            <a:ext cx="439189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MỞ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ĐẦU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5099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C 0.06016 0.0169 0.07722 0.01389 0.12956 0.0537 C 0.17253 0.08055 0.20209 0.09977 0.22604 0.17153 C 0.22735 0.21111 0.23724 0.2956 0.1918 0.30741 " pathEditMode="relative" rAng="0" ptsTypes="AAAA">
                                      <p:cBhvr>
                                        <p:cTn id="6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3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6 C 0.0595 0.0169 0.02343 0.00834 0.07565 0.04769 C 0.0983 0.0882 0.09205 0.10695 0.0957 0.17153 C 0.09687 0.21111 0.03854 0.31505 -0.00651 0.32686 " pathEditMode="relative" rAng="0" ptsTypes="AAAA">
                                      <p:cBhvr>
                                        <p:cTn id="130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1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2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3000" fill="hold"/>
                                        <p:tgtEl>
                                          <p:spTgt spid="8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0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"/>
                            </p:stCondLst>
                            <p:childTnLst>
                              <p:par>
                                <p:cTn id="1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3.7037E-7 C 0.02513 0.01157 0.03842 0.01018 0.04857 0.03819 C 0.04532 0.07731 0.02474 0.08981 0.00144 0.1088 C -0.022 0.12338 -0.04895 0.11134 -0.07851 0.10162 " pathEditMode="relative" rAng="0" ptsTypes="AAAA">
                                      <p:cBhvr>
                                        <p:cTn id="19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5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3000" fill="hold"/>
                                        <p:tgtEl>
                                          <p:spTgt spid="97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8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9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50"/>
                            </p:stCondLst>
                            <p:childTnLst>
                              <p:par>
                                <p:cTn id="2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5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3.7037E-6 C 0.04687 0.03541 -0.00612 0.19351 -0.02709 0.2324 C -0.05352 0.27754 -0.14714 0.33588 -0.19232 0.34768 " pathEditMode="relative" rAng="0" ptsTypes="AAA">
                                      <p:cBhvr>
                                        <p:cTn id="268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0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2" dur="3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7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8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7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50"/>
                            </p:stCondLst>
                            <p:childTnLst>
                              <p:par>
                                <p:cTn id="29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250"/>
                            </p:stCondLst>
                            <p:childTnLst>
                              <p:par>
                                <p:cTn id="3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00"/>
                            </p:stCondLst>
                            <p:childTnLst>
                              <p:par>
                                <p:cTn id="3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"/>
                            </p:stCondLst>
                            <p:childTnLst>
                              <p:par>
                                <p:cTn id="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1.11111E-6 C -0.03021 0.02685 -0.05287 0.04398 -0.0806 0.04792 C -0.12149 0.05694 -0.15912 0.05046 -0.20508 0.03588 " pathEditMode="relative" rAng="0" ptsTypes="AAA">
                                      <p:cBhvr>
                                        <p:cTn id="337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2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9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1" dur="3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6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7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3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99" grpId="0" animBg="1"/>
      <p:bldP spid="99" grpId="1" animBg="1"/>
      <p:bldP spid="105" grpId="0" animBg="1"/>
      <p:bldP spid="105" grpId="1" animBg="1"/>
      <p:bldP spid="6" grpId="0" animBg="1"/>
      <p:bldP spid="6" grpId="1" animBg="1"/>
      <p:bldP spid="82" grpId="0" animBg="1"/>
      <p:bldP spid="82" grpId="1" animBg="1"/>
      <p:bldP spid="93" grpId="0" animBg="1"/>
      <p:bldP spid="93" grpId="1" animBg="1"/>
      <p:bldP spid="100" grpId="0" animBg="1"/>
      <p:bldP spid="100" grpId="1" animBg="1"/>
      <p:bldP spid="106" grpId="0" animBg="1"/>
      <p:bldP spid="106" grpId="1" animBg="1"/>
      <p:bldP spid="15" grpId="0" animBg="1"/>
      <p:bldP spid="15" grpId="1" animBg="1"/>
      <p:bldP spid="83" grpId="0" animBg="1"/>
      <p:bldP spid="83" grpId="1" animBg="1"/>
      <p:bldP spid="94" grpId="0" animBg="1"/>
      <p:bldP spid="94" grpId="1" animBg="1"/>
      <p:bldP spid="3" grpId="0" animBg="1"/>
      <p:bldP spid="3" grpId="1" animBg="1"/>
      <p:bldP spid="80" grpId="0" animBg="1"/>
      <p:bldP spid="80" grpId="1" animBg="1"/>
      <p:bldP spid="85" grpId="0" animBg="1"/>
      <p:bldP spid="85" grpId="1" animBg="1"/>
      <p:bldP spid="87" grpId="0" animBg="1"/>
      <p:bldP spid="87" grpId="1" animBg="1"/>
      <p:bldP spid="96" grpId="0" animBg="1"/>
      <p:bldP spid="96" grpId="1" animBg="1"/>
      <p:bldP spid="98" grpId="0" animBg="1"/>
      <p:bldP spid="98" grpId="1" animBg="1"/>
      <p:bldP spid="102" grpId="0" animBg="1"/>
      <p:bldP spid="102" grpId="1" animBg="1"/>
      <p:bldP spid="104" grpId="0" animBg="1"/>
      <p:bldP spid="104" grpId="1" animBg="1"/>
      <p:bldP spid="108" grpId="0" animBg="1"/>
      <p:bldP spid="108" grpId="1" animBg="1"/>
      <p:bldP spid="110" grpId="0" animBg="1"/>
      <p:bldP spid="1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32000" y="718458"/>
          <a:ext cx="8128000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120"/>
                <a:gridCol w="3484880"/>
              </a:tblGrid>
              <a:tr h="372049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trục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đối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xứng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thoi</a:t>
                      </a:r>
                      <a:endParaRPr lang="en-US" sz="2800" baseline="0" dirty="0" smtClean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US" sz="2800" baseline="0" dirty="0" smtClean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thang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cân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endParaRPr lang="en-US" sz="2800" baseline="0" dirty="0" smtClean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Tam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giác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đều</a:t>
                      </a:r>
                      <a:endParaRPr lang="en-US" sz="2800" baseline="0" dirty="0" smtClean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800" baseline="0" dirty="0" smtClean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vuông</a:t>
                      </a:r>
                      <a:endParaRPr lang="en-US" sz="2800" baseline="0" dirty="0" smtClean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800" baseline="0" dirty="0" smtClean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bình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hành</a:t>
                      </a:r>
                      <a:endParaRPr lang="en-US" sz="2800" baseline="0" dirty="0" smtClean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800" baseline="0" dirty="0" smtClean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2" name="Picture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460" b="7525"/>
          <a:stretch>
            <a:fillRect/>
          </a:stretch>
        </p:blipFill>
        <p:spPr bwMode="auto">
          <a:xfrm>
            <a:off x="4603247" y="1240971"/>
            <a:ext cx="1810615" cy="949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776" b="8835"/>
          <a:stretch>
            <a:fillRect/>
          </a:stretch>
        </p:blipFill>
        <p:spPr bwMode="auto">
          <a:xfrm>
            <a:off x="4909225" y="2181497"/>
            <a:ext cx="1935711" cy="896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937" b="7441"/>
          <a:stretch>
            <a:fillRect/>
          </a:stretch>
        </p:blipFill>
        <p:spPr bwMode="auto">
          <a:xfrm>
            <a:off x="4823782" y="3123462"/>
            <a:ext cx="1546539" cy="106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859" b="4207"/>
          <a:stretch>
            <a:fillRect/>
          </a:stretch>
        </p:blipFill>
        <p:spPr bwMode="auto">
          <a:xfrm>
            <a:off x="4924310" y="4088674"/>
            <a:ext cx="1685495" cy="117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/>
          <p:nvPr/>
        </p:nvPicPr>
        <p:blipFill>
          <a:blip r:embed="rId6"/>
          <a:srcRect r="-31233" b="-12857"/>
          <a:stretch>
            <a:fillRect/>
          </a:stretch>
        </p:blipFill>
        <p:spPr bwMode="auto">
          <a:xfrm>
            <a:off x="4776519" y="5133704"/>
            <a:ext cx="2042292" cy="80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439189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MỞ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ĐẦU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028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58836" y="211806"/>
            <a:ext cx="59990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6: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87662"/>
            <a:ext cx="529243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7726" y="1583407"/>
            <a:ext cx="8506691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Nhiệm</a:t>
            </a:r>
            <a:r>
              <a:rPr lang="en-US" sz="28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vụ</a:t>
            </a:r>
            <a:r>
              <a:rPr lang="en-US" sz="28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1 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Hoạt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động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cá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nhân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3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phút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):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6362" y="2276127"/>
            <a:ext cx="10363201" cy="35394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Hãy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vẽ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đoạn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thẳng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AB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trên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giấy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đó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gấp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tờ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giấy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sao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trùng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B.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Nếp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gấp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cắt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đoạn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thẳng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AB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tại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O.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Hãy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nhận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xét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vị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trí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đoạn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thẳng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AB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baseline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 </a:t>
            </a:r>
            <a:r>
              <a:rPr lang="en-US" sz="2800" b="1" baseline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Vẽ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Lấy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bất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kì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trên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Vẽ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kính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AB.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Quan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sát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nhận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xét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vị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trí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kính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AB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vị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trí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B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O. 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9" name="Đếm ngược 3 phút có tiế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306241" y="0"/>
            <a:ext cx="1280777" cy="720437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0201" y="5892165"/>
            <a:ext cx="11111363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*Ai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hoàn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thành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nhiệm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vụ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sớm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nhất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báo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cáo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chính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xác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rõ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ràng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lưu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loát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sẽ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10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endParaRPr kumimoji="0" lang="en-US" sz="2800" b="1" i="1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58836" y="211806"/>
            <a:ext cx="59990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6: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87662"/>
            <a:ext cx="529243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3149" y="2195515"/>
            <a:ext cx="26193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8388" y="1427021"/>
            <a:ext cx="2628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0" name="Rectangle 1"/>
          <p:cNvSpPr>
            <a:spLocks noChangeArrowheads="1"/>
          </p:cNvSpPr>
          <p:nvPr/>
        </p:nvSpPr>
        <p:spPr bwMode="auto">
          <a:xfrm>
            <a:off x="401769" y="3800149"/>
            <a:ext cx="692728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+) O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trung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đoạn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thẳng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AB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1" name="Rectangle 1"/>
          <p:cNvSpPr>
            <a:spLocks noChangeArrowheads="1"/>
          </p:cNvSpPr>
          <p:nvPr/>
        </p:nvSpPr>
        <p:spPr bwMode="auto">
          <a:xfrm>
            <a:off x="595751" y="4395903"/>
            <a:ext cx="7065831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Ta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nói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A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B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nhau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qua O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2" name="Rectangle 1"/>
          <p:cNvSpPr>
            <a:spLocks noChangeArrowheads="1"/>
          </p:cNvSpPr>
          <p:nvPr/>
        </p:nvSpPr>
        <p:spPr bwMode="auto">
          <a:xfrm>
            <a:off x="374084" y="5047067"/>
            <a:ext cx="795250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+)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3" name="Rectangle 1"/>
          <p:cNvSpPr>
            <a:spLocks noChangeArrowheads="1"/>
          </p:cNvSpPr>
          <p:nvPr/>
        </p:nvSpPr>
        <p:spPr bwMode="auto">
          <a:xfrm>
            <a:off x="762017" y="5587395"/>
            <a:ext cx="875605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chính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0" grpId="0" animBg="1"/>
      <p:bldP spid="191" grpId="0" animBg="1"/>
      <p:bldP spid="192" grpId="0" animBg="1"/>
      <p:bldP spid="1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04799" y="855806"/>
            <a:ext cx="11111345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Nếu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sao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mỗi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thuộc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lang="en-US" sz="2800" b="1" i="1" baseline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ình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một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cũng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thuộc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đó</a:t>
            </a:r>
            <a:r>
              <a:rPr lang="en-US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sz="2800" b="1" i="1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à</a:t>
            </a:r>
            <a:r>
              <a:rPr kumimoji="0" lang="en-US" sz="2800" b="1" i="1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nó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qua O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thì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đó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en-US" sz="2800" b="1" i="1" baseline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à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gọi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1" i="1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3588" y="2549239"/>
            <a:ext cx="2628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01114" y="3391333"/>
            <a:ext cx="2492099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74733" y="3343709"/>
            <a:ext cx="2549236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58836" y="211806"/>
            <a:ext cx="59990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6: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822" y="946098"/>
            <a:ext cx="529243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7726" y="1583407"/>
            <a:ext cx="1061259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Nhiệm</a:t>
            </a:r>
            <a:r>
              <a:rPr lang="en-US" sz="28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vụ</a:t>
            </a:r>
            <a:r>
              <a:rPr lang="en-US" sz="28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2 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Ghép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cặp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để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thực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hiện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nhiệm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vụ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1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phút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6362" y="2276127"/>
            <a:ext cx="10363201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Lấy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chiếc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êke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giống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nhau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để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xếp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62.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đó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thảo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luận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để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trả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lời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câu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hỏi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89" name="Rectangle 1"/>
          <p:cNvSpPr>
            <a:spLocks noChangeArrowheads="1"/>
          </p:cNvSpPr>
          <p:nvPr/>
        </p:nvSpPr>
        <p:spPr bwMode="auto">
          <a:xfrm>
            <a:off x="429489" y="3273667"/>
            <a:ext cx="876992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nhận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gợi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lên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dạng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nào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đã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học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?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u="none" strike="noStrike" cap="none" normalizeH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0" name="Rectangle 1"/>
          <p:cNvSpPr>
            <a:spLocks noChangeArrowheads="1"/>
          </p:cNvSpPr>
          <p:nvPr/>
        </p:nvSpPr>
        <p:spPr bwMode="auto">
          <a:xfrm>
            <a:off x="401775" y="3883274"/>
            <a:ext cx="876992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này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phải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không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?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u="none" strike="noStrike" cap="none" normalizeH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1" name="Rectangle 1"/>
          <p:cNvSpPr>
            <a:spLocks noChangeArrowheads="1"/>
          </p:cNvSpPr>
          <p:nvPr/>
        </p:nvSpPr>
        <p:spPr bwMode="auto">
          <a:xfrm>
            <a:off x="374069" y="4479012"/>
            <a:ext cx="735676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nào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?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u="none" strike="noStrike" cap="none" normalizeH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5" name="1 Minute timer (Đồng hồ đếm ngược 1 phút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789709" cy="443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vide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video>
          </p:childTnLst>
        </p:cTn>
      </p:par>
    </p:tnLst>
    <p:bldLst>
      <p:bldP spid="4" grpId="0" animBg="1"/>
      <p:bldP spid="5" grpId="0" animBg="1"/>
      <p:bldP spid="6" grpId="0" animBg="1"/>
      <p:bldP spid="189" grpId="0" animBg="1"/>
      <p:bldP spid="190" grpId="0" animBg="1"/>
      <p:bldP spid="19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2300</TotalTime>
  <Words>1239</Words>
  <Application>Microsoft Office PowerPoint</Application>
  <PresentationFormat>Custom</PresentationFormat>
  <Paragraphs>175</Paragraphs>
  <Slides>18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Asus</cp:lastModifiedBy>
  <cp:revision>150</cp:revision>
  <dcterms:created xsi:type="dcterms:W3CDTF">2018-11-03T20:19:48Z</dcterms:created>
  <dcterms:modified xsi:type="dcterms:W3CDTF">2021-08-19T12:23:05Z</dcterms:modified>
</cp:coreProperties>
</file>