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98" d="100"/>
          <a:sy n="98" d="100"/>
        </p:scale>
        <p:origin x="-28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84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6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69A365-D309-41D3-A15F-7DDED3A81C1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9CF665-CF06-46B4-94F6-10961AE2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3.xml"/><Relationship Id="rId12" Type="http://schemas.openxmlformats.org/officeDocument/2006/relationships/image" Target="../media/image3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slide" Target="slide11.xml"/><Relationship Id="rId5" Type="http://schemas.openxmlformats.org/officeDocument/2006/relationships/slide" Target="slide12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6.sv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58.sv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075" descr="5">
            <a:extLst>
              <a:ext uri="{FF2B5EF4-FFF2-40B4-BE49-F238E27FC236}">
                <a16:creationId xmlns:a16="http://schemas.microsoft.com/office/drawing/2014/main" xmlns="" id="{F454D552-1FCC-4333-83DF-7185289D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335" y="835"/>
            <a:ext cx="12769846" cy="8316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55F6CBAB-B5FB-4E44-A882-F71A5BE6AC46}"/>
              </a:ext>
            </a:extLst>
          </p:cNvPr>
          <p:cNvSpPr txBox="1">
            <a:spLocks/>
          </p:cNvSpPr>
          <p:nvPr/>
        </p:nvSpPr>
        <p:spPr>
          <a:xfrm>
            <a:off x="1393649" y="493412"/>
            <a:ext cx="9601196" cy="638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  <a:endParaRPr lang="en-US" sz="55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6574D46A-FE83-48B0-BA1C-7276C30CC578}"/>
              </a:ext>
            </a:extLst>
          </p:cNvPr>
          <p:cNvSpPr txBox="1">
            <a:spLocks/>
          </p:cNvSpPr>
          <p:nvPr/>
        </p:nvSpPr>
        <p:spPr>
          <a:xfrm>
            <a:off x="4131325" y="5110423"/>
            <a:ext cx="7568588" cy="3020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800"/>
          </a:p>
        </p:txBody>
      </p:sp>
      <p:pic>
        <p:nvPicPr>
          <p:cNvPr id="11" name="图片 3077" descr="7">
            <a:extLst>
              <a:ext uri="{FF2B5EF4-FFF2-40B4-BE49-F238E27FC236}">
                <a16:creationId xmlns:a16="http://schemas.microsoft.com/office/drawing/2014/main" xmlns="" id="{57730E0D-EE23-4EAF-B2E5-0A0045CC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184736"/>
            <a:ext cx="1337155" cy="19282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080" descr="9">
            <a:extLst>
              <a:ext uri="{FF2B5EF4-FFF2-40B4-BE49-F238E27FC236}">
                <a16:creationId xmlns:a16="http://schemas.microsoft.com/office/drawing/2014/main" xmlns="" id="{0B30E70A-3606-4683-A84D-5202EFFC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06" y="2144574"/>
            <a:ext cx="8627305" cy="22755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3081" descr="10">
            <a:extLst>
              <a:ext uri="{FF2B5EF4-FFF2-40B4-BE49-F238E27FC236}">
                <a16:creationId xmlns:a16="http://schemas.microsoft.com/office/drawing/2014/main" xmlns="" id="{46A8BB59-FA37-4B1D-97D1-32B83C665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219" y="4605400"/>
            <a:ext cx="8389681" cy="25138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3799" descr="1-25">
            <a:extLst>
              <a:ext uri="{FF2B5EF4-FFF2-40B4-BE49-F238E27FC236}">
                <a16:creationId xmlns:a16="http://schemas.microsoft.com/office/drawing/2014/main" xmlns="" id="{8B29FBCF-A3B8-4AF7-9E01-F191B6699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58" y="1940675"/>
            <a:ext cx="3985729" cy="3926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03BEE2-46D7-4A2D-8C2C-48DE845FC02C}"/>
              </a:ext>
            </a:extLst>
          </p:cNvPr>
          <p:cNvSpPr txBox="1"/>
          <p:nvPr/>
        </p:nvSpPr>
        <p:spPr>
          <a:xfrm>
            <a:off x="860890" y="2851074"/>
            <a:ext cx="228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EB4B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 DUNG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EB4B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DD647D-5C64-4D37-AC95-243DC5B33B2C}"/>
              </a:ext>
            </a:extLst>
          </p:cNvPr>
          <p:cNvSpPr txBox="1"/>
          <p:nvPr/>
        </p:nvSpPr>
        <p:spPr>
          <a:xfrm>
            <a:off x="6399847" y="2473549"/>
            <a:ext cx="8146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162E87-01EC-4C30-A987-C7F06CF23E64}"/>
              </a:ext>
            </a:extLst>
          </p:cNvPr>
          <p:cNvSpPr txBox="1"/>
          <p:nvPr/>
        </p:nvSpPr>
        <p:spPr>
          <a:xfrm>
            <a:off x="6389591" y="5128331"/>
            <a:ext cx="8464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Phần tử thuộc tập hợp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Cách cho một tập hợp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484523-0250-4D6D-9975-C7ADA305036E}"/>
              </a:ext>
            </a:extLst>
          </p:cNvPr>
          <p:cNvSpPr txBox="1"/>
          <p:nvPr/>
        </p:nvSpPr>
        <p:spPr>
          <a:xfrm>
            <a:off x="4347438" y="2355778"/>
            <a:ext cx="203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TIẾT 1: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319ACC-B18D-4E3A-9C68-F984BE7F7B98}"/>
              </a:ext>
            </a:extLst>
          </p:cNvPr>
          <p:cNvSpPr txBox="1"/>
          <p:nvPr/>
        </p:nvSpPr>
        <p:spPr>
          <a:xfrm>
            <a:off x="4317762" y="5010210"/>
            <a:ext cx="203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TIẾT 2: </a:t>
            </a:r>
          </a:p>
        </p:txBody>
      </p:sp>
    </p:spTree>
    <p:extLst>
      <p:ext uri="{BB962C8B-B14F-4D97-AF65-F5344CB8AC3E}">
        <p14:creationId xmlns:p14="http://schemas.microsoft.com/office/powerpoint/2010/main" val="19354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7BA1D4B-84CD-429D-AF7E-907397E0C189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4B7CED3D-1E6C-4B08-81FE-24FD6BD14F05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3B0ADD4-3D7E-4F56-8428-3400AF27D8AA}"/>
                </a:ext>
              </a:extLst>
            </p:cNvPr>
            <p:cNvSpPr txBox="1"/>
            <p:nvPr/>
          </p:nvSpPr>
          <p:spPr>
            <a:xfrm>
              <a:off x="5268730" y="244437"/>
              <a:ext cx="57581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>
            <a:extLst>
              <a:ext uri="{FF2B5EF4-FFF2-40B4-BE49-F238E27FC236}">
                <a16:creationId xmlns:a16="http://schemas.microsoft.com/office/drawing/2014/main" xmlns="" id="{67900AE1-85C3-4F09-B82E-93AB37E4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00" y="787126"/>
            <a:ext cx="2019600" cy="18176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99B173B-E634-445E-B0D5-6F0F042FC078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8B6E71-DE1D-4B39-BDD0-58ED9F9FC193}"/>
              </a:ext>
            </a:extLst>
          </p:cNvPr>
          <p:cNvSpPr/>
          <p:nvPr/>
        </p:nvSpPr>
        <p:spPr>
          <a:xfrm>
            <a:off x="913928" y="2852390"/>
            <a:ext cx="10466319" cy="2540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SGK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 },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“;”.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  <a:endParaRPr lang="vi-V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40E606D-A933-4DFC-B029-16CA088D8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8" y="2590904"/>
            <a:ext cx="500490" cy="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2A256-EE26-4524-940F-6A21D5FD72F5}"/>
              </a:ext>
            </a:extLst>
          </p:cNvPr>
          <p:cNvSpPr txBox="1"/>
          <p:nvPr/>
        </p:nvSpPr>
        <p:spPr>
          <a:xfrm>
            <a:off x="700605" y="1416307"/>
            <a:ext cx="3052688" cy="452431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gắng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nhặt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̉.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giúp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đúng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</a:p>
        </p:txBody>
      </p:sp>
      <p:pic>
        <p:nvPicPr>
          <p:cNvPr id="3" name="PartOfYourWorld-V.A-3565486.mp3">
            <a:hlinkClick r:id="" action="ppaction://media"/>
            <a:extLst>
              <a:ext uri="{FF2B5EF4-FFF2-40B4-BE49-F238E27FC236}">
                <a16:creationId xmlns:a16="http://schemas.microsoft.com/office/drawing/2014/main" xmlns="" id="{485080DC-777E-4FEC-AD09-29662AD45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  <p:sp>
        <p:nvSpPr>
          <p:cNvPr id="4" name="!!4">
            <a:extLst>
              <a:ext uri="{FF2B5EF4-FFF2-40B4-BE49-F238E27FC236}">
                <a16:creationId xmlns:a16="http://schemas.microsoft.com/office/drawing/2014/main" xmlns="" id="{ED1748CE-CBAD-47A5-ACE8-C672CA3155EF}"/>
              </a:ext>
            </a:extLst>
          </p:cNvPr>
          <p:cNvSpPr/>
          <p:nvPr/>
        </p:nvSpPr>
        <p:spPr>
          <a:xfrm>
            <a:off x="0" y="319854"/>
            <a:ext cx="5717294" cy="493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C27A169E-C362-4D7A-90CE-5059AB255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1227456"/>
            <a:ext cx="1691610" cy="1661758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92D9E57-D127-40CB-8746-D6DC41EAFE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3130878"/>
            <a:ext cx="1691610" cy="1661758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5CC0969-4AAC-4F92-AFFF-842F5D10CB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0" y="4992808"/>
            <a:ext cx="1691610" cy="1661758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CD5A123-E70C-45C3-98E8-11A61B8EA3D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"/>
          <a:stretch/>
        </p:blipFill>
        <p:spPr>
          <a:xfrm>
            <a:off x="4518320" y="1000951"/>
            <a:ext cx="4540102" cy="5505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85E62A-9A59-4759-9920-980D5E6B0001}"/>
              </a:ext>
            </a:extLst>
          </p:cNvPr>
          <p:cNvSpPr/>
          <p:nvPr/>
        </p:nvSpPr>
        <p:spPr>
          <a:xfrm>
            <a:off x="6608627" y="77621"/>
            <a:ext cx="4397358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Sóc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nâu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hạt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5934856-F294-410A-AE37-781B209902E3}"/>
              </a:ext>
            </a:extLst>
          </p:cNvPr>
          <p:cNvSpPr/>
          <p:nvPr/>
        </p:nvSpPr>
        <p:spPr>
          <a:xfrm>
            <a:off x="2315442" y="609381"/>
            <a:ext cx="7605319" cy="16279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356866-B364-4874-B7EF-7D1043333196}"/>
              </a:ext>
            </a:extLst>
          </p:cNvPr>
          <p:cNvSpPr txBox="1"/>
          <p:nvPr/>
        </p:nvSpPr>
        <p:spPr>
          <a:xfrm>
            <a:off x="2532821" y="750771"/>
            <a:ext cx="7387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9AE549-694A-463A-9DF7-635C803A516A}"/>
              </a:ext>
            </a:extLst>
          </p:cNvPr>
          <p:cNvSpPr txBox="1"/>
          <p:nvPr/>
        </p:nvSpPr>
        <p:spPr>
          <a:xfrm>
            <a:off x="2339688" y="3215785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 = {a}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4A05CE-522C-45C7-A018-D1294EADC95F}"/>
              </a:ext>
            </a:extLst>
          </p:cNvPr>
          <p:cNvSpPr txBox="1"/>
          <p:nvPr/>
        </p:nvSpPr>
        <p:spPr>
          <a:xfrm>
            <a:off x="2320641" y="4435134"/>
            <a:ext cx="181148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{A}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C0217-3781-4AE9-B377-A648695A3154}"/>
              </a:ext>
            </a:extLst>
          </p:cNvPr>
          <p:cNvSpPr txBox="1"/>
          <p:nvPr/>
        </p:nvSpPr>
        <p:spPr>
          <a:xfrm>
            <a:off x="7923499" y="4375700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{0}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B81F3-E9FC-44C7-A656-A897017FFE8F}"/>
              </a:ext>
            </a:extLst>
          </p:cNvPr>
          <p:cNvSpPr txBox="1"/>
          <p:nvPr/>
        </p:nvSpPr>
        <p:spPr>
          <a:xfrm>
            <a:off x="7901415" y="3224515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{a}</a:t>
            </a:r>
          </a:p>
        </p:txBody>
      </p:sp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A3678A6C-EF67-47C5-AEA7-24C45AB085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9" name="Đ">
            <a:extLst>
              <a:ext uri="{FF2B5EF4-FFF2-40B4-BE49-F238E27FC236}">
                <a16:creationId xmlns:a16="http://schemas.microsoft.com/office/drawing/2014/main" xmlns="" id="{D70CBDE6-EA8B-42C0-A648-93C4734F30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0" name="B">
            <a:extLst>
              <a:ext uri="{FF2B5EF4-FFF2-40B4-BE49-F238E27FC236}">
                <a16:creationId xmlns:a16="http://schemas.microsoft.com/office/drawing/2014/main" xmlns="" id="{9A4F64F6-0136-49F5-B637-3AFA8F828D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1" name="C">
            <a:extLst>
              <a:ext uri="{FF2B5EF4-FFF2-40B4-BE49-F238E27FC236}">
                <a16:creationId xmlns:a16="http://schemas.microsoft.com/office/drawing/2014/main" xmlns="" id="{95FBEC29-2F25-454C-8830-9B4BCB3021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2" name="D">
            <a:extLst>
              <a:ext uri="{FF2B5EF4-FFF2-40B4-BE49-F238E27FC236}">
                <a16:creationId xmlns:a16="http://schemas.microsoft.com/office/drawing/2014/main" xmlns="" id="{B43AEBCA-C664-4854-B59D-00222074D0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3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A801F255-63DF-4AB5-A4FC-DD79B600B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F5878F0E-0D5C-4904-B3F2-5F78A8DA65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F92767A6-C58A-4066-BE8E-F2529E5D7E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3ED0B50E-F66C-40BC-8FB7-C83A6D80F9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6D00515-EB5A-4178-9BB2-603896DD3D68}"/>
              </a:ext>
            </a:extLst>
          </p:cNvPr>
          <p:cNvSpPr/>
          <p:nvPr/>
        </p:nvSpPr>
        <p:spPr>
          <a:xfrm>
            <a:off x="3189767" y="633223"/>
            <a:ext cx="5475767" cy="13765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BB8C6-429E-4D3E-B209-B450EBCD8CD9}"/>
              </a:ext>
            </a:extLst>
          </p:cNvPr>
          <p:cNvSpPr txBox="1"/>
          <p:nvPr/>
        </p:nvSpPr>
        <p:spPr>
          <a:xfrm>
            <a:off x="3189767" y="794443"/>
            <a:ext cx="570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B09A18-FBDD-470B-A33C-652DE166E0A9}"/>
              </a:ext>
            </a:extLst>
          </p:cNvPr>
          <p:cNvSpPr txBox="1"/>
          <p:nvPr/>
        </p:nvSpPr>
        <p:spPr>
          <a:xfrm>
            <a:off x="6826024" y="4481650"/>
            <a:ext cx="39251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{0; 2; 4; 6; 8}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D6CA4D-ACCD-4385-9945-4F3258FBEC33}"/>
              </a:ext>
            </a:extLst>
          </p:cNvPr>
          <p:cNvSpPr txBox="1"/>
          <p:nvPr/>
        </p:nvSpPr>
        <p:spPr>
          <a:xfrm>
            <a:off x="637314" y="4456059"/>
            <a:ext cx="41000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{0, 2, 4, 6, 8}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22F0E9-7572-4376-9CDA-400D85C069B6}"/>
              </a:ext>
            </a:extLst>
          </p:cNvPr>
          <p:cNvSpPr txBox="1"/>
          <p:nvPr/>
        </p:nvSpPr>
        <p:spPr>
          <a:xfrm>
            <a:off x="637313" y="3308926"/>
            <a:ext cx="4083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{0, 2, 4, 6, 8, 10}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6A46D1-F4A7-4822-8A76-6D219483204E}"/>
              </a:ext>
            </a:extLst>
          </p:cNvPr>
          <p:cNvSpPr txBox="1"/>
          <p:nvPr/>
        </p:nvSpPr>
        <p:spPr>
          <a:xfrm>
            <a:off x="6819141" y="3345725"/>
            <a:ext cx="3936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= {2; 4; 6; 8}</a:t>
            </a:r>
          </a:p>
        </p:txBody>
      </p:sp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22CA24E-C1E8-4C64-B2F0-35C91E191F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9" name="Đ">
            <a:extLst>
              <a:ext uri="{FF2B5EF4-FFF2-40B4-BE49-F238E27FC236}">
                <a16:creationId xmlns:a16="http://schemas.microsoft.com/office/drawing/2014/main" xmlns="" id="{95381F55-FB7F-49CA-851B-315B032F6F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0" name="B">
            <a:extLst>
              <a:ext uri="{FF2B5EF4-FFF2-40B4-BE49-F238E27FC236}">
                <a16:creationId xmlns:a16="http://schemas.microsoft.com/office/drawing/2014/main" xmlns="" id="{59100309-B8BE-490B-9D25-D84B698293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1" name="C">
            <a:extLst>
              <a:ext uri="{FF2B5EF4-FFF2-40B4-BE49-F238E27FC236}">
                <a16:creationId xmlns:a16="http://schemas.microsoft.com/office/drawing/2014/main" xmlns="" id="{5F8240CD-A823-4671-BC03-70BBBF7554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28656" y="2209800"/>
            <a:ext cx="4800601" cy="4826694"/>
          </a:xfrm>
          <a:prstGeom prst="rect">
            <a:avLst/>
          </a:prstGeom>
        </p:spPr>
      </p:pic>
      <p:pic>
        <p:nvPicPr>
          <p:cNvPr id="12" name="D">
            <a:extLst>
              <a:ext uri="{FF2B5EF4-FFF2-40B4-BE49-F238E27FC236}">
                <a16:creationId xmlns:a16="http://schemas.microsoft.com/office/drawing/2014/main" xmlns="" id="{85EAA86B-0E9B-4527-8DC5-180F782089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48001" y="2104903"/>
            <a:ext cx="4800601" cy="4826694"/>
          </a:xfrm>
          <a:prstGeom prst="rect">
            <a:avLst/>
          </a:prstGeom>
        </p:spPr>
      </p:pic>
      <p:pic>
        <p:nvPicPr>
          <p:cNvPr id="13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74769CD2-FC04-47F3-AFE9-860CBA684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1D324384-1EF1-4349-8CA8-23BC1242CF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D239E212-99D6-453C-9B5B-3633398916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013A8CBE-DC47-49FC-B499-19B76857AC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2661DCC-93DD-4316-8B06-CAF4DAE6E7AE}"/>
              </a:ext>
            </a:extLst>
          </p:cNvPr>
          <p:cNvSpPr/>
          <p:nvPr/>
        </p:nvSpPr>
        <p:spPr>
          <a:xfrm>
            <a:off x="2923953" y="332965"/>
            <a:ext cx="6283841" cy="1445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8E0BB3-F76D-466C-969F-30D44528839B}"/>
              </a:ext>
            </a:extLst>
          </p:cNvPr>
          <p:cNvSpPr txBox="1"/>
          <p:nvPr/>
        </p:nvSpPr>
        <p:spPr>
          <a:xfrm>
            <a:off x="2923953" y="485365"/>
            <a:ext cx="6581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“CHĂM CHỈ”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BBC2F1-1895-4869-A573-705C3B2ABC8B}"/>
              </a:ext>
            </a:extLst>
          </p:cNvPr>
          <p:cNvSpPr txBox="1"/>
          <p:nvPr/>
        </p:nvSpPr>
        <p:spPr>
          <a:xfrm>
            <a:off x="6604741" y="2764584"/>
            <a:ext cx="43918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{I; H; C; M; A}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D2CC4C-A280-4556-AECF-1058CC9DA334}"/>
              </a:ext>
            </a:extLst>
          </p:cNvPr>
          <p:cNvSpPr txBox="1"/>
          <p:nvPr/>
        </p:nvSpPr>
        <p:spPr>
          <a:xfrm>
            <a:off x="850334" y="4270628"/>
            <a:ext cx="43918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{I; H; C; M; A; H; C}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1F7FD5-4633-4530-ADD2-7B88705A81CE}"/>
              </a:ext>
            </a:extLst>
          </p:cNvPr>
          <p:cNvSpPr txBox="1"/>
          <p:nvPr/>
        </p:nvSpPr>
        <p:spPr>
          <a:xfrm>
            <a:off x="6596943" y="4273121"/>
            <a:ext cx="43988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{C; H; A; M; H; I}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DFB64B-BBE8-4B08-BC98-78FEEAA7B374}"/>
              </a:ext>
            </a:extLst>
          </p:cNvPr>
          <p:cNvSpPr txBox="1"/>
          <p:nvPr/>
        </p:nvSpPr>
        <p:spPr>
          <a:xfrm>
            <a:off x="817420" y="2755720"/>
            <a:ext cx="4391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{C; H; A; M; C; H; I} </a:t>
            </a:r>
          </a:p>
        </p:txBody>
      </p:sp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CDA840-4DF0-456E-AD5B-04B18A1411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9" name="Đ">
            <a:extLst>
              <a:ext uri="{FF2B5EF4-FFF2-40B4-BE49-F238E27FC236}">
                <a16:creationId xmlns:a16="http://schemas.microsoft.com/office/drawing/2014/main" xmlns="" id="{571745ED-ED80-423F-AA62-A10A401A81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0" name="B">
            <a:extLst>
              <a:ext uri="{FF2B5EF4-FFF2-40B4-BE49-F238E27FC236}">
                <a16:creationId xmlns:a16="http://schemas.microsoft.com/office/drawing/2014/main" xmlns="" id="{BE60490A-6175-4A9A-82BC-A169CB3A68A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1" name="C">
            <a:extLst>
              <a:ext uri="{FF2B5EF4-FFF2-40B4-BE49-F238E27FC236}">
                <a16:creationId xmlns:a16="http://schemas.microsoft.com/office/drawing/2014/main" xmlns="" id="{0E4BF206-3E51-4904-9F7A-749BDD3EC9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2" name="D">
            <a:extLst>
              <a:ext uri="{FF2B5EF4-FFF2-40B4-BE49-F238E27FC236}">
                <a16:creationId xmlns:a16="http://schemas.microsoft.com/office/drawing/2014/main" xmlns="" id="{63FBDAB5-1CBD-4AD3-ABB9-161419D7B7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3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FBD57623-6A14-4D68-A8B8-F42386DBA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7F9E1E46-4655-43C7-9F4A-D8B91AA441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EC6020B1-EEDA-46F8-9413-ED8A5B8D00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3B99845A-5903-4D31-B705-3F72D5A4B5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A05C0D6-CF12-4488-AA69-DA202DD4ADFE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!!4">
            <a:extLst>
              <a:ext uri="{FF2B5EF4-FFF2-40B4-BE49-F238E27FC236}">
                <a16:creationId xmlns:a16="http://schemas.microsoft.com/office/drawing/2014/main" xmlns="" id="{2F2C3D8C-D0CD-4F24-82D9-1460F86F1556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DD8E66-25EE-41D7-AA4F-F16EFA77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8" y="616662"/>
            <a:ext cx="10832950" cy="6097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E2C588-D7F3-4575-93C0-AD32CC7FE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616662"/>
            <a:ext cx="11112576" cy="6254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47335D-86B6-4577-8809-8CA084E5E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655845"/>
            <a:ext cx="11080376" cy="6019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03C575-99D6-4A47-BCA8-4B4E51722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607176"/>
            <a:ext cx="11080376" cy="62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2A475D4-D9E5-4A85-9C47-B198409FCFD9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xmlns="" id="{557E4F97-07D5-419C-BB07-E5E64ECE1A48}"/>
              </a:ext>
            </a:extLst>
          </p:cNvPr>
          <p:cNvSpPr txBox="1"/>
          <p:nvPr/>
        </p:nvSpPr>
        <p:spPr>
          <a:xfrm>
            <a:off x="391563" y="706711"/>
            <a:ext cx="5692588" cy="22724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" indent="0" algn="just">
              <a:buNone/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Bài 3 (PBT):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DC36056-7EC1-45FB-BE6D-445CCFE4BCE7}"/>
              </a:ext>
            </a:extLst>
          </p:cNvPr>
          <p:cNvSpPr/>
          <p:nvPr/>
        </p:nvSpPr>
        <p:spPr>
          <a:xfrm>
            <a:off x="183421" y="5740237"/>
            <a:ext cx="526092" cy="52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976104-12B7-429D-8C75-278E4EFE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75" y="99608"/>
            <a:ext cx="5092480" cy="426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DA4016-0425-4507-BAB8-6AAA5590DE98}"/>
              </a:ext>
            </a:extLst>
          </p:cNvPr>
          <p:cNvSpPr txBox="1"/>
          <p:nvPr/>
        </p:nvSpPr>
        <p:spPr>
          <a:xfrm>
            <a:off x="136239" y="4304683"/>
            <a:ext cx="1160929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[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{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4572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{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nylon}</a:t>
            </a: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ED5F7-30D4-434D-8F41-9E16BAB9FBE4}"/>
              </a:ext>
            </a:extLst>
          </p:cNvPr>
          <p:cNvSpPr txBox="1"/>
          <p:nvPr/>
        </p:nvSpPr>
        <p:spPr>
          <a:xfrm>
            <a:off x="217163" y="3578414"/>
            <a:ext cx="6266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6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E3934-9FEE-4637-AAC4-8FB6FF3E1E2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6FBC0E-4797-489C-842F-619C5928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D8C5AB0-8E9E-4F0D-A2F8-817955EA850A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A4586E7-E126-4F0B-998E-FC8F66774B32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D9B40D-45CF-49E4-969A-4A337CAF4965}"/>
              </a:ext>
            </a:extLst>
          </p:cNvPr>
          <p:cNvSpPr/>
          <p:nvPr/>
        </p:nvSpPr>
        <p:spPr>
          <a:xfrm>
            <a:off x="542401" y="3117655"/>
            <a:ext cx="4869807" cy="1911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0406A2-3BA1-4BA0-9F05-3396CC3E737B}"/>
              </a:ext>
            </a:extLst>
          </p:cNvPr>
          <p:cNvSpPr/>
          <p:nvPr/>
        </p:nvSpPr>
        <p:spPr>
          <a:xfrm>
            <a:off x="5947812" y="3117655"/>
            <a:ext cx="5879844" cy="1911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 },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“;”.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CFA7083-A374-4FB2-AB20-4C1C914A7236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33798" descr="1-23">
            <a:extLst>
              <a:ext uri="{FF2B5EF4-FFF2-40B4-BE49-F238E27FC236}">
                <a16:creationId xmlns:a16="http://schemas.microsoft.com/office/drawing/2014/main" xmlns="" id="{23AF2A43-B970-49F7-BDAC-6A019B129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AB2CAE2D-4EBA-4C59-BA8E-D4E4A4E39CCC}"/>
              </a:ext>
            </a:extLst>
          </p:cNvPr>
          <p:cNvSpPr/>
          <p:nvPr/>
        </p:nvSpPr>
        <p:spPr>
          <a:xfrm>
            <a:off x="399453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FC673E2-E77F-47DA-A14E-89DAB3DDB24C}"/>
              </a:ext>
            </a:extLst>
          </p:cNvPr>
          <p:cNvSpPr/>
          <p:nvPr/>
        </p:nvSpPr>
        <p:spPr>
          <a:xfrm>
            <a:off x="7799160" y="218719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26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lipboard">
            <a:extLst>
              <a:ext uri="{FF2B5EF4-FFF2-40B4-BE49-F238E27FC236}">
                <a16:creationId xmlns:a16="http://schemas.microsoft.com/office/drawing/2014/main" xmlns="" id="{E8271B6A-62E1-424F-A57F-C104D2B9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xmlns="" id="{72A8C598-CBA3-4762-992C-1FD36F425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8BC61B9-B38F-417D-B8F2-FD7778C6CEC0}"/>
              </a:ext>
            </a:extLst>
          </p:cNvPr>
          <p:cNvSpPr txBox="1">
            <a:spLocks/>
          </p:cNvSpPr>
          <p:nvPr/>
        </p:nvSpPr>
        <p:spPr>
          <a:xfrm>
            <a:off x="1460587" y="1769515"/>
            <a:ext cx="6548296" cy="479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(5 VD),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SGK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bài,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D84B820-380F-41AD-B189-268F90D548F9}"/>
              </a:ext>
            </a:extLst>
          </p:cNvPr>
          <p:cNvSpPr txBox="1">
            <a:spLocks/>
          </p:cNvSpPr>
          <p:nvPr/>
        </p:nvSpPr>
        <p:spPr>
          <a:xfrm>
            <a:off x="1598261" y="603913"/>
            <a:ext cx="5802094" cy="15260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28C05F-5FF4-4F72-AD52-7D54999F2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38" y="2233219"/>
            <a:ext cx="904875" cy="1000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D2F02D-9CF7-4AD6-90D8-7C113E7E6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79" y="3609170"/>
            <a:ext cx="89535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B1BA00-91E8-4511-9A9C-5F43B9B22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1" y="4684144"/>
            <a:ext cx="1064172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4D1E4B-D004-4F99-B053-B69FC24A2C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8"/>
            <a:ext cx="2591698" cy="1488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48547F-3F36-4C3F-A9DC-4A96456A19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93" y="17738"/>
            <a:ext cx="4458256" cy="2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B1DBAAC1-C2E5-4E3F-AF32-4FFB190E9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734" y="2169763"/>
            <a:ext cx="8198602" cy="1447209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</p:txBody>
      </p:sp>
      <p:pic>
        <p:nvPicPr>
          <p:cNvPr id="4" name="1" descr="Clipboard">
            <a:extLst>
              <a:ext uri="{FF2B5EF4-FFF2-40B4-BE49-F238E27FC236}">
                <a16:creationId xmlns:a16="http://schemas.microsoft.com/office/drawing/2014/main" xmlns="" id="{033FD8E1-865D-443B-BDCD-E4A6CA92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262852" y="3768713"/>
            <a:ext cx="3194131" cy="3194131"/>
          </a:xfrm>
          <a:prstGeom prst="rect">
            <a:avLst/>
          </a:prstGeom>
        </p:spPr>
      </p:pic>
      <p:pic>
        <p:nvPicPr>
          <p:cNvPr id="5" name="Graphic 4" descr="Ruler">
            <a:extLst>
              <a:ext uri="{FF2B5EF4-FFF2-40B4-BE49-F238E27FC236}">
                <a16:creationId xmlns:a16="http://schemas.microsoft.com/office/drawing/2014/main" xmlns="" id="{A62F20EE-BF08-43A3-9329-BE5BBCD0D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xmlns="" id="{6874125B-31A5-4E36-B049-15C69C33E4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617202-61AC-4EFE-BDD7-CDBB13EFFF5E}"/>
              </a:ext>
            </a:extLst>
          </p:cNvPr>
          <p:cNvSpPr txBox="1"/>
          <p:nvPr/>
        </p:nvSpPr>
        <p:spPr>
          <a:xfrm>
            <a:off x="165363" y="338081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CHƯƠNG I: SỐ TỰ NHIÊN</a:t>
            </a:r>
            <a:r>
              <a:rPr kumimoji="0" lang="en-US" sz="44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….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B620BB-3F18-4D0C-BF46-1772E7B56E3D}"/>
              </a:ext>
            </a:extLst>
          </p:cNvPr>
          <p:cNvSpPr txBox="1"/>
          <p:nvPr/>
        </p:nvSpPr>
        <p:spPr>
          <a:xfrm>
            <a:off x="252249" y="203085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1: Tập hợp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(Tiết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…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0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C5C2B3-52BC-4C9A-BA94-97A6D5F413FE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!!1">
            <a:extLst>
              <a:ext uri="{FF2B5EF4-FFF2-40B4-BE49-F238E27FC236}">
                <a16:creationId xmlns:a16="http://schemas.microsoft.com/office/drawing/2014/main" xmlns="" id="{7D8427EB-69D3-4160-B7E5-8DD3128F16ED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C22BBEC-70C1-440F-B669-76D5F351CCAD}"/>
              </a:ext>
            </a:extLst>
          </p:cNvPr>
          <p:cNvSpPr txBox="1">
            <a:spLocks/>
          </p:cNvSpPr>
          <p:nvPr/>
        </p:nvSpPr>
        <p:spPr>
          <a:xfrm>
            <a:off x="1352565" y="1882176"/>
            <a:ext cx="4305457" cy="2367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chọn ra một bộ sưu tập tem (bao gồm các con tem cùng một chủ đề) mà em thích 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888937-B3D3-455D-90A2-8A92C51AF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" y="1346886"/>
            <a:ext cx="1376261" cy="1190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41464E-20D6-465E-AEEB-F654E74A1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674" y="0"/>
            <a:ext cx="1462732" cy="235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ADE3AA-52A2-4F42-9098-6038955FA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166" y="29982"/>
            <a:ext cx="1381980" cy="2367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59BDD0-CB58-4B89-BFCE-B5F6D5867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580" y="423122"/>
            <a:ext cx="1844664" cy="1724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97D2CE-16A7-4687-A4DC-58185F0A7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674" y="2452728"/>
            <a:ext cx="1462732" cy="2194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BB44E7-0AE3-47EF-BD01-AE5742F0C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93" y="2791649"/>
            <a:ext cx="1877725" cy="1669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AB2C8B-35DC-4805-88F3-26F6D23D8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719" y="2772094"/>
            <a:ext cx="1844664" cy="1674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F569EF-1F1E-4847-B1CB-CACC98CAE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1065" y="4694591"/>
            <a:ext cx="1499301" cy="2194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CF41A9B-2BCE-4BED-9FB0-EEFF80FB7F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968" y="4741089"/>
            <a:ext cx="1370286" cy="2101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740868-E7B2-4783-8B4C-399D1BD177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276" y="5064203"/>
            <a:ext cx="1703130" cy="1512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BCA443-A167-4B35-9F12-BA211510BD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1293" y="4819560"/>
            <a:ext cx="1370285" cy="20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10490B7-8627-4191-9DC3-750A593F24E6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!!1">
            <a:extLst>
              <a:ext uri="{FF2B5EF4-FFF2-40B4-BE49-F238E27FC236}">
                <a16:creationId xmlns:a16="http://schemas.microsoft.com/office/drawing/2014/main" xmlns="" id="{E3DAC3A6-DB42-4813-85AB-D9B64F519E1C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58652CA-1357-4E62-8443-9BC79A71F1C6}"/>
              </a:ext>
            </a:extLst>
          </p:cNvPr>
          <p:cNvSpPr txBox="1">
            <a:spLocks/>
          </p:cNvSpPr>
          <p:nvPr/>
        </p:nvSpPr>
        <p:spPr>
          <a:xfrm>
            <a:off x="1723048" y="948752"/>
            <a:ext cx="10217940" cy="92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10 con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BD26BC-FFCC-4E27-A54E-B007A4C87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5" y="713117"/>
            <a:ext cx="1376261" cy="1190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E60B02-2890-4ACE-B08E-4F86E1E6DD4A}"/>
              </a:ext>
            </a:extLst>
          </p:cNvPr>
          <p:cNvSpPr txBox="1"/>
          <p:nvPr/>
        </p:nvSpPr>
        <p:spPr>
          <a:xfrm>
            <a:off x="1492911" y="3854129"/>
            <a:ext cx="39193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CĐ1: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914BE0-5998-4E66-9831-36467B4560A1}"/>
              </a:ext>
            </a:extLst>
          </p:cNvPr>
          <p:cNvSpPr txBox="1"/>
          <p:nvPr/>
        </p:nvSpPr>
        <p:spPr>
          <a:xfrm>
            <a:off x="6853258" y="3854129"/>
            <a:ext cx="314660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CĐ2: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746B1A-251B-4911-AF93-D98B0C1D58F2}"/>
              </a:ext>
            </a:extLst>
          </p:cNvPr>
          <p:cNvSpPr txBox="1"/>
          <p:nvPr/>
        </p:nvSpPr>
        <p:spPr>
          <a:xfrm>
            <a:off x="7176451" y="4722118"/>
            <a:ext cx="47501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CĐ3: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530310-2CAC-41B1-8250-EDBA3D8AF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31" y="2022687"/>
            <a:ext cx="1114425" cy="179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A32C0D-ED80-430A-BEFB-3C52FF43A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982" y="2050729"/>
            <a:ext cx="1028700" cy="176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E213A9-34AC-4471-90CC-5736252BC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17" y="2050729"/>
            <a:ext cx="1143000" cy="1714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F6F2C7-E83A-462D-A33C-62BA4CF1A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344" y="2043029"/>
            <a:ext cx="1171575" cy="171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741BC0-0925-42EF-A895-D92820D33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035" y="2029174"/>
            <a:ext cx="1143000" cy="175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77DAFF-E99E-4221-B055-E0D9E616D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4344" y="2050729"/>
            <a:ext cx="1152525" cy="171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C09A4B0-517D-412E-AD0B-D2CC1A477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621" y="5303175"/>
            <a:ext cx="1609725" cy="1504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A08A000-8F28-49D0-84EF-E6BBED8AD5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5930" y="5323495"/>
            <a:ext cx="1628775" cy="144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E18F24E-2229-4E2B-BF35-ACBB633AE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4392" y="5282220"/>
            <a:ext cx="1647825" cy="1495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76D9C53-FF5F-4C1E-B3B6-F84EF2F043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1014" y="5323495"/>
            <a:ext cx="1619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A6F0BD4C-6345-4C07-8425-50468CED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4ED0C48-F637-4817-A434-6AED073DF7F8}"/>
              </a:ext>
            </a:extLst>
          </p:cNvPr>
          <p:cNvSpPr txBox="1">
            <a:spLocks/>
          </p:cNvSpPr>
          <p:nvPr/>
        </p:nvSpPr>
        <p:spPr>
          <a:xfrm>
            <a:off x="932085" y="1098419"/>
            <a:ext cx="9872663" cy="499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Tập hợp các con tem hình hoa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Tập hợp các số tự nhiên nhỏ hơn 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Tập hợp các loại bút của bạn 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71C278A-7D55-452F-BA62-A8C5CEB61C5A}"/>
              </a:ext>
            </a:extLst>
          </p:cNvPr>
          <p:cNvSpPr/>
          <p:nvPr/>
        </p:nvSpPr>
        <p:spPr>
          <a:xfrm>
            <a:off x="988556" y="2904956"/>
            <a:ext cx="4826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C715A5-40A6-421F-978F-761D49A787AE}"/>
              </a:ext>
            </a:extLst>
          </p:cNvPr>
          <p:cNvGrpSpPr/>
          <p:nvPr/>
        </p:nvGrpSpPr>
        <p:grpSpPr>
          <a:xfrm>
            <a:off x="1505637" y="2635398"/>
            <a:ext cx="5738255" cy="927706"/>
            <a:chOff x="3745207" y="2144574"/>
            <a:chExt cx="5738255" cy="1132755"/>
          </a:xfrm>
        </p:grpSpPr>
        <p:pic>
          <p:nvPicPr>
            <p:cNvPr id="12" name="图片 3080" descr="9">
              <a:extLst>
                <a:ext uri="{FF2B5EF4-FFF2-40B4-BE49-F238E27FC236}">
                  <a16:creationId xmlns:a16="http://schemas.microsoft.com/office/drawing/2014/main" xmlns="" id="{B1A265CF-14A9-40B0-9F94-90BF5C1CE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5207" y="2144574"/>
              <a:ext cx="5738255" cy="1132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75EB914-43D9-4A1F-8500-0A49237CEFB8}"/>
                </a:ext>
              </a:extLst>
            </p:cNvPr>
            <p:cNvSpPr txBox="1"/>
            <p:nvPr/>
          </p:nvSpPr>
          <p:spPr>
            <a:xfrm>
              <a:off x="4120597" y="2336200"/>
              <a:ext cx="5016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i="1" dirty="0"/>
                <a:t>A </a:t>
              </a:r>
              <a:r>
                <a:rPr lang="en-US" sz="2800" dirty="0" err="1"/>
                <a:t>các</a:t>
              </a:r>
              <a:r>
                <a:rPr lang="en-US" sz="2800" dirty="0"/>
                <a:t> con </a:t>
              </a:r>
              <a:r>
                <a:rPr lang="en-US" sz="2800" dirty="0" err="1"/>
                <a:t>tem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53FD0FA-A0C2-49A7-AF35-8AB0BF9F67EA}"/>
              </a:ext>
            </a:extLst>
          </p:cNvPr>
          <p:cNvGrpSpPr/>
          <p:nvPr/>
        </p:nvGrpSpPr>
        <p:grpSpPr>
          <a:xfrm>
            <a:off x="1609133" y="4221856"/>
            <a:ext cx="5875352" cy="878228"/>
            <a:chOff x="4138683" y="2144574"/>
            <a:chExt cx="5796803" cy="1132755"/>
          </a:xfrm>
        </p:grpSpPr>
        <p:pic>
          <p:nvPicPr>
            <p:cNvPr id="15" name="图片 3080" descr="9">
              <a:extLst>
                <a:ext uri="{FF2B5EF4-FFF2-40B4-BE49-F238E27FC236}">
                  <a16:creationId xmlns:a16="http://schemas.microsoft.com/office/drawing/2014/main" xmlns="" id="{BDB04863-6513-40C0-8140-956D075D2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38683" y="2144574"/>
              <a:ext cx="5796802" cy="1132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B9DF6C4-E837-4BD7-B1F1-CCF2221C99BF}"/>
                </a:ext>
              </a:extLst>
            </p:cNvPr>
            <p:cNvSpPr txBox="1"/>
            <p:nvPr/>
          </p:nvSpPr>
          <p:spPr>
            <a:xfrm>
              <a:off x="4234143" y="2272060"/>
              <a:ext cx="5701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i="1" dirty="0"/>
                <a:t>B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tự</a:t>
              </a:r>
              <a:r>
                <a:rPr lang="en-US" sz="2800" dirty="0"/>
                <a:t> </a:t>
              </a:r>
              <a:r>
                <a:rPr lang="en-US" sz="2800" dirty="0" err="1"/>
                <a:t>nhiên</a:t>
              </a:r>
              <a:r>
                <a:rPr lang="en-US" sz="2800" dirty="0"/>
                <a:t> </a:t>
              </a:r>
              <a:r>
                <a:rPr lang="en-US" sz="2800" dirty="0" err="1"/>
                <a:t>nhỏ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10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A0CF548E-E9D8-4702-824D-5C6B8305EF60}"/>
              </a:ext>
            </a:extLst>
          </p:cNvPr>
          <p:cNvSpPr/>
          <p:nvPr/>
        </p:nvSpPr>
        <p:spPr>
          <a:xfrm>
            <a:off x="1008462" y="4456415"/>
            <a:ext cx="4826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8A50F37-3B94-4781-9027-E73C2F6F5AF0}"/>
              </a:ext>
            </a:extLst>
          </p:cNvPr>
          <p:cNvGrpSpPr/>
          <p:nvPr/>
        </p:nvGrpSpPr>
        <p:grpSpPr>
          <a:xfrm>
            <a:off x="1520097" y="5758837"/>
            <a:ext cx="5964387" cy="893897"/>
            <a:chOff x="3745207" y="2144574"/>
            <a:chExt cx="5738255" cy="1132755"/>
          </a:xfrm>
        </p:grpSpPr>
        <p:pic>
          <p:nvPicPr>
            <p:cNvPr id="19" name="图片 3080" descr="9">
              <a:extLst>
                <a:ext uri="{FF2B5EF4-FFF2-40B4-BE49-F238E27FC236}">
                  <a16:creationId xmlns:a16="http://schemas.microsoft.com/office/drawing/2014/main" xmlns="" id="{C4B8F2EA-BA34-4272-80DA-386359487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45207" y="2144574"/>
              <a:ext cx="5738255" cy="1132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5A9549A-7DA8-4780-A0A1-694ECC7D54E7}"/>
                </a:ext>
              </a:extLst>
            </p:cNvPr>
            <p:cNvSpPr txBox="1"/>
            <p:nvPr/>
          </p:nvSpPr>
          <p:spPr>
            <a:xfrm>
              <a:off x="3988614" y="2278761"/>
              <a:ext cx="5016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i="1" dirty="0"/>
                <a:t>C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bút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An</a:t>
              </a: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69DEE1A1-D354-42C8-BC0B-EB978F8A8EF9}"/>
              </a:ext>
            </a:extLst>
          </p:cNvPr>
          <p:cNvSpPr/>
          <p:nvPr/>
        </p:nvSpPr>
        <p:spPr>
          <a:xfrm>
            <a:off x="930085" y="5944756"/>
            <a:ext cx="4826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161883F-59AE-4F27-AD35-ADC81312DFCC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</p:spTree>
    <p:extLst>
      <p:ext uri="{BB962C8B-B14F-4D97-AF65-F5344CB8AC3E}">
        <p14:creationId xmlns:p14="http://schemas.microsoft.com/office/powerpoint/2010/main" val="29706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29D5A0-02C9-4369-B899-0C3EE685E1B8}"/>
              </a:ext>
            </a:extLst>
          </p:cNvPr>
          <p:cNvGrpSpPr/>
          <p:nvPr/>
        </p:nvGrpSpPr>
        <p:grpSpPr>
          <a:xfrm rot="5400000">
            <a:off x="9058318" y="2543605"/>
            <a:ext cx="5541396" cy="653685"/>
            <a:chOff x="4871257" y="83128"/>
            <a:chExt cx="7501720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990B3958-AACA-4595-9B80-8F91FEAA1D14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D669594-DEAD-4F98-B3CD-DDD16110B1FA}"/>
                </a:ext>
              </a:extLst>
            </p:cNvPr>
            <p:cNvSpPr txBox="1"/>
            <p:nvPr/>
          </p:nvSpPr>
          <p:spPr>
            <a:xfrm>
              <a:off x="5268729" y="244436"/>
              <a:ext cx="71042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861C8B5C-3317-4641-8564-01B8A4A7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0337D98-3A33-4703-A017-EC9F38977253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AB30DE-45EA-41DF-A4BD-FBAE1B74F305}"/>
              </a:ext>
            </a:extLst>
          </p:cNvPr>
          <p:cNvSpPr/>
          <p:nvPr/>
        </p:nvSpPr>
        <p:spPr>
          <a:xfrm>
            <a:off x="166671" y="4180344"/>
            <a:ext cx="112429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 (SGK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6):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{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486D9A-8BD0-4F09-BF69-0A80A2B59505}"/>
              </a:ext>
            </a:extLst>
          </p:cNvPr>
          <p:cNvSpPr/>
          <p:nvPr/>
        </p:nvSpPr>
        <p:spPr>
          <a:xfrm>
            <a:off x="964936" y="1970961"/>
            <a:ext cx="10598728" cy="2161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chemeClr val="tx1"/>
                </a:solidFill>
              </a:rPr>
              <a:t>Người ta thường dùng các chữ cái in hoa để đặt tên cho tập hợp.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b="1" i="1" dirty="0">
                <a:solidFill>
                  <a:schemeClr val="tx1"/>
                </a:solidFill>
              </a:rPr>
              <a:t>V</a:t>
            </a:r>
            <a:r>
              <a:rPr lang="en-US" sz="2800" b="1" i="1" dirty="0">
                <a:solidFill>
                  <a:schemeClr val="tx1"/>
                </a:solidFill>
              </a:rPr>
              <a:t>í </a:t>
            </a:r>
            <a:r>
              <a:rPr lang="en-US" sz="2800" b="1" i="1" dirty="0" err="1">
                <a:solidFill>
                  <a:schemeClr val="tx1"/>
                </a:solidFill>
              </a:rPr>
              <a:t>dụ</a:t>
            </a:r>
            <a:r>
              <a:rPr lang="vi-VN" sz="2800" b="1" i="1" dirty="0">
                <a:solidFill>
                  <a:schemeClr val="tx1"/>
                </a:solidFill>
              </a:rPr>
              <a:t>: </a:t>
            </a:r>
            <a:r>
              <a:rPr lang="vi-VN" sz="2800" dirty="0">
                <a:solidFill>
                  <a:schemeClr val="tx1"/>
                </a:solidFill>
              </a:rPr>
              <a:t>Tập hợp </a:t>
            </a:r>
            <a:r>
              <a:rPr lang="vi-VN" sz="2800" i="1" dirty="0">
                <a:solidFill>
                  <a:schemeClr val="tx1"/>
                </a:solidFill>
              </a:rPr>
              <a:t>A</a:t>
            </a:r>
            <a:r>
              <a:rPr lang="vi-VN" sz="2800" dirty="0">
                <a:solidFill>
                  <a:schemeClr val="tx1"/>
                </a:solidFill>
              </a:rPr>
              <a:t> gồm các số tự nhiên nhỏ hơn 5.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chemeClr val="tx1"/>
                </a:solidFill>
              </a:rPr>
              <a:t>Ta viết: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chemeClr val="tx1"/>
                </a:solidFill>
              </a:rPr>
              <a:t>Các số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0; 1; 2; 3; 4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được gọi là các </a:t>
            </a:r>
            <a:r>
              <a:rPr lang="vi-VN" sz="2800" b="1" dirty="0">
                <a:solidFill>
                  <a:srgbClr val="C00000"/>
                </a:solidFill>
              </a:rPr>
              <a:t>phần tử </a:t>
            </a:r>
            <a:r>
              <a:rPr lang="vi-VN" sz="2800" dirty="0">
                <a:solidFill>
                  <a:schemeClr val="tx1"/>
                </a:solidFill>
              </a:rPr>
              <a:t>của tập hợp </a:t>
            </a:r>
            <a:r>
              <a:rPr lang="vi-VN" sz="2800" i="1" dirty="0">
                <a:solidFill>
                  <a:schemeClr val="tx1"/>
                </a:solidFill>
              </a:rPr>
              <a:t>A</a:t>
            </a:r>
            <a:r>
              <a:rPr lang="vi-VN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14B9CB2E-AAEE-4826-9FE0-61EAE653D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7506"/>
              </p:ext>
            </p:extLst>
          </p:nvPr>
        </p:nvGraphicFramePr>
        <p:xfrm>
          <a:off x="2289175" y="3173413"/>
          <a:ext cx="2425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2425680" imgH="406080" progId="Equation.DSMT4">
                  <p:embed/>
                </p:oleObj>
              </mc:Choice>
              <mc:Fallback>
                <p:oleObj name="Equation" r:id="rId4" imgW="2425680" imgH="4060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C5F31502-F242-42EA-816A-C4CAD26B5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9175" y="3173413"/>
                        <a:ext cx="2425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3DA1C2-C891-47CD-96B6-66201A50B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93" y="1481122"/>
            <a:ext cx="712444" cy="6615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A32F7A0-000D-42E0-B769-ACEF76D1FF88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</p:spTree>
    <p:extLst>
      <p:ext uri="{BB962C8B-B14F-4D97-AF65-F5344CB8AC3E}">
        <p14:creationId xmlns:p14="http://schemas.microsoft.com/office/powerpoint/2010/main" val="21965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A1AE69D-EA78-4B35-B2C4-2512183BCA1A}"/>
              </a:ext>
            </a:extLst>
          </p:cNvPr>
          <p:cNvGrpSpPr/>
          <p:nvPr/>
        </p:nvGrpSpPr>
        <p:grpSpPr>
          <a:xfrm rot="5400000">
            <a:off x="9058319" y="2543605"/>
            <a:ext cx="5541396" cy="653685"/>
            <a:chOff x="4871257" y="83128"/>
            <a:chExt cx="7501720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B226742-72E3-43FB-A771-87E9475DFD8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710E144-7762-4E27-A8AE-6BE7A35EE592}"/>
                </a:ext>
              </a:extLst>
            </p:cNvPr>
            <p:cNvSpPr txBox="1"/>
            <p:nvPr/>
          </p:nvSpPr>
          <p:spPr>
            <a:xfrm>
              <a:off x="5268729" y="244437"/>
              <a:ext cx="71042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A0A68B-3B1D-4FC2-97F5-3B7A378A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141ACEC-061F-4F65-B3BB-71FCF7F0A9DB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1C5821D-2964-4492-9871-EFF01644FD4E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7560A3-E34D-406A-BDB6-84E538B50995}"/>
              </a:ext>
            </a:extLst>
          </p:cNvPr>
          <p:cNvSpPr/>
          <p:nvPr/>
        </p:nvSpPr>
        <p:spPr>
          <a:xfrm>
            <a:off x="862376" y="1965867"/>
            <a:ext cx="103770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1 (SGK/tr 6):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4CD4F7B2-EEF6-417F-A195-08D41FA7E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20617"/>
              </p:ext>
            </p:extLst>
          </p:nvPr>
        </p:nvGraphicFramePr>
        <p:xfrm>
          <a:off x="1958042" y="3252238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286000" imgH="406080" progId="Equation.DSMT4">
                  <p:embed/>
                </p:oleObj>
              </mc:Choice>
              <mc:Fallback>
                <p:oleObj name="Equation" r:id="rId4" imgW="2286000" imgH="406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B7795BA5-E6E3-4FB7-AD9F-5A6DC0E43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8042" y="3252238"/>
                        <a:ext cx="2286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D0D64D-3A9F-474D-A796-20F7FFFD4C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2403336" y="4172810"/>
            <a:ext cx="697706" cy="72173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B9632F4-8B74-4A58-984D-5E7A80C2BB0B}"/>
              </a:ext>
            </a:extLst>
          </p:cNvPr>
          <p:cNvSpPr/>
          <p:nvPr/>
        </p:nvSpPr>
        <p:spPr>
          <a:xfrm>
            <a:off x="3313468" y="4243370"/>
            <a:ext cx="5565062" cy="17279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 },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“;”.</a:t>
            </a:r>
          </a:p>
        </p:txBody>
      </p:sp>
    </p:spTree>
    <p:extLst>
      <p:ext uri="{BB962C8B-B14F-4D97-AF65-F5344CB8AC3E}">
        <p14:creationId xmlns:p14="http://schemas.microsoft.com/office/powerpoint/2010/main" val="40452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DF16DC-1EBD-4D97-9953-E5DF2BC34F6D}"/>
              </a:ext>
            </a:extLst>
          </p:cNvPr>
          <p:cNvGrpSpPr/>
          <p:nvPr/>
        </p:nvGrpSpPr>
        <p:grpSpPr>
          <a:xfrm rot="5400000">
            <a:off x="9074730" y="2527193"/>
            <a:ext cx="5508572" cy="653685"/>
            <a:chOff x="4871257" y="83128"/>
            <a:chExt cx="7501720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BD0F199-4E0C-40DA-8694-EC3486F1EFBE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36944-3BAB-4E17-B039-FE95EB024275}"/>
                </a:ext>
              </a:extLst>
            </p:cNvPr>
            <p:cNvSpPr txBox="1"/>
            <p:nvPr/>
          </p:nvSpPr>
          <p:spPr>
            <a:xfrm>
              <a:off x="5268730" y="244436"/>
              <a:ext cx="71042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8494C7F-4AB4-4537-8D36-B152AB8CFF27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2824C7A-8841-42CE-B321-AD8CD98DE452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6C6F3F3-AADA-4116-A92A-A5C1855F7D0D}"/>
              </a:ext>
            </a:extLst>
          </p:cNvPr>
          <p:cNvSpPr txBox="1">
            <a:spLocks/>
          </p:cNvSpPr>
          <p:nvPr/>
        </p:nvSpPr>
        <p:spPr>
          <a:xfrm>
            <a:off x="315869" y="1548664"/>
            <a:ext cx="11166475" cy="544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1 (SGK / Trang 7):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“NHA TRANG”;</a:t>
            </a: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N; H; A; T; R; G.</a:t>
            </a: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962BBA-27CF-4B18-A94B-8BC629D2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92" y="2749536"/>
            <a:ext cx="9303859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0E1C728-8F23-4692-AD82-1C4477368A7F}"/>
              </a:ext>
            </a:extLst>
          </p:cNvPr>
          <p:cNvGrpSpPr/>
          <p:nvPr/>
        </p:nvGrpSpPr>
        <p:grpSpPr>
          <a:xfrm rot="5400000">
            <a:off x="9082350" y="2519573"/>
            <a:ext cx="5493332" cy="653685"/>
            <a:chOff x="4871257" y="83128"/>
            <a:chExt cx="7501720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CD07388-4A22-47B4-A487-9F86943846F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93B0ADB-BE65-4DAA-80DF-CA1A9FD5DAE8}"/>
                </a:ext>
              </a:extLst>
            </p:cNvPr>
            <p:cNvSpPr txBox="1"/>
            <p:nvPr/>
          </p:nvSpPr>
          <p:spPr>
            <a:xfrm>
              <a:off x="5268729" y="244436"/>
              <a:ext cx="71042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46920D26-50E7-4749-8978-1196EA63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58BD739-716F-41F1-B116-3D8AE27EBA15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D1D629B-1351-4E9A-90EA-4FB1F67FE14D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12169D4-7452-4786-B6BB-044EECD9A29F}"/>
              </a:ext>
            </a:extLst>
          </p:cNvPr>
          <p:cNvSpPr txBox="1">
            <a:spLocks/>
          </p:cNvSpPr>
          <p:nvPr/>
        </p:nvSpPr>
        <p:spPr>
          <a:xfrm>
            <a:off x="315869" y="1548664"/>
            <a:ext cx="11166475" cy="544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“NHA TRANG”;</a:t>
            </a: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N; H; A; T; R; G.</a:t>
            </a:r>
          </a:p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00C927-7E34-499E-B309-8C37BE66B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2254988" y="3433258"/>
            <a:ext cx="697706" cy="72173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B7C69E7-BC3D-46BF-8FB2-72C4DC68464B}"/>
              </a:ext>
            </a:extLst>
          </p:cNvPr>
          <p:cNvSpPr/>
          <p:nvPr/>
        </p:nvSpPr>
        <p:spPr>
          <a:xfrm>
            <a:off x="3116575" y="3661164"/>
            <a:ext cx="5565062" cy="1233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</TotalTime>
  <Words>1175</Words>
  <Application>Microsoft Office PowerPoint</Application>
  <PresentationFormat>Custom</PresentationFormat>
  <Paragraphs>116</Paragraphs>
  <Slides>19</Slides>
  <Notes>0</Notes>
  <HiddenSlides>0</HiddenSlides>
  <MMClips>13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CHÀO MỪNG CÁC EM ĐẾN VỚI TIẾT HỌC</dc:title>
  <dc:creator>tung le son</dc:creator>
  <cp:lastModifiedBy>Dell</cp:lastModifiedBy>
  <cp:revision>2</cp:revision>
  <dcterms:created xsi:type="dcterms:W3CDTF">2021-08-21T14:26:32Z</dcterms:created>
  <dcterms:modified xsi:type="dcterms:W3CDTF">2024-12-13T00:50:52Z</dcterms:modified>
</cp:coreProperties>
</file>