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1" r:id="rId6"/>
    <p:sldId id="262" r:id="rId7"/>
    <p:sldId id="264" r:id="rId8"/>
    <p:sldId id="265" r:id="rId9"/>
    <p:sldId id="277" r:id="rId10"/>
    <p:sldId id="266" r:id="rId11"/>
    <p:sldId id="267" r:id="rId12"/>
    <p:sldId id="268" r:id="rId13"/>
    <p:sldId id="269" r:id="rId14"/>
    <p:sldId id="270" r:id="rId15"/>
    <p:sldId id="271" r:id="rId16"/>
    <p:sldId id="272" r:id="rId17"/>
    <p:sldId id="273" r:id="rId18"/>
    <p:sldId id="263" r:id="rId19"/>
    <p:sldId id="275" r:id="rId20"/>
    <p:sldId id="276"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10/18/2024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5</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17</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10/18/2024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6060" y="285749"/>
            <a:ext cx="65532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a:t>CHƯƠNG II</a:t>
            </a:r>
            <a:r>
              <a:rPr lang="en-US" sz="2400" b="1"/>
              <a:t>. </a:t>
            </a:r>
            <a:r>
              <a:rPr lang="en-US" sz="2400" b="1" smtClean="0"/>
              <a:t>BẢO QUẢN VÀ CHẾ BIẾN THỰC PHẨM</a:t>
            </a:r>
            <a:endParaRPr lang="en-US" sz="2400" dirty="0"/>
          </a:p>
        </p:txBody>
      </p:sp>
      <p:sp>
        <p:nvSpPr>
          <p:cNvPr id="11" name="Rectangle 10"/>
          <p:cNvSpPr/>
          <p:nvPr/>
        </p:nvSpPr>
        <p:spPr>
          <a:xfrm>
            <a:off x="983042" y="1148618"/>
            <a:ext cx="7505773" cy="923330"/>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r>
              <a:rPr lang="en-US" sz="5400" b="1" cap="none" spc="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 </a:t>
            </a:r>
            <a:r>
              <a:rPr lang="en-US" sz="3600" b="1" cap="none" spc="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BÀI 4. </a:t>
            </a:r>
            <a:r>
              <a:rPr lang="en-US" sz="3600" b="1"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THỰC </a:t>
            </a:r>
            <a:r>
              <a:rPr lang="en-US"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PHẨM VÀ DINH DƯỠNG </a:t>
            </a:r>
            <a:endParaRPr lang="en-US" sz="3600" b="1" cap="none" spc="0"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445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3351"/>
            <a:ext cx="9144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187673"/>
            <a:ext cx="216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solidFill>
                  <a:srgbClr val="4ABFB6"/>
                </a:solidFill>
                <a:latin typeface="Tinos"/>
              </a:rPr>
              <a:t>Luyện tập</a:t>
            </a:r>
          </a:p>
        </p:txBody>
      </p:sp>
      <p:sp>
        <p:nvSpPr>
          <p:cNvPr id="10" name="Title 5"/>
          <p:cNvSpPr txBox="1">
            <a:spLocks/>
          </p:cNvSpPr>
          <p:nvPr/>
        </p:nvSpPr>
        <p:spPr bwMode="auto">
          <a:xfrm>
            <a:off x="1066800" y="851070"/>
            <a:ext cx="7086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vi-VN" altLang="en-US" sz="1800">
                <a:solidFill>
                  <a:srgbClr val="0070C0"/>
                </a:solidFill>
              </a:rPr>
              <a:t>Sắp xếp các thực phẩm trong hình 4.2 và các nhóm </a:t>
            </a:r>
            <a:r>
              <a:rPr lang="vi-VN" altLang="en-US" sz="1800" smtClean="0">
                <a:solidFill>
                  <a:srgbClr val="0070C0"/>
                </a:solidFill>
              </a:rPr>
              <a:t>sau</a:t>
            </a:r>
            <a:r>
              <a:rPr lang="en-US" altLang="en-US" sz="1800" smtClean="0">
                <a:solidFill>
                  <a:srgbClr val="0070C0"/>
                </a:solidFill>
              </a:rPr>
              <a:t>:</a:t>
            </a:r>
            <a:r>
              <a:rPr lang="vi-VN" altLang="en-US" sz="1800" smtClean="0">
                <a:solidFill>
                  <a:srgbClr val="0070C0"/>
                </a:solidFill>
              </a:rPr>
              <a:t> </a:t>
            </a:r>
            <a:r>
              <a:rPr lang="vi-VN" altLang="en-US" sz="1800">
                <a:solidFill>
                  <a:srgbClr val="0070C0"/>
                </a:solidFill>
              </a:rPr>
              <a:t>thực phẩm giàu tinh bột chất đường và chất </a:t>
            </a:r>
            <a:r>
              <a:rPr lang="en-US" altLang="en-US" sz="1800">
                <a:solidFill>
                  <a:srgbClr val="0070C0"/>
                </a:solidFill>
              </a:rPr>
              <a:t>xơ,</a:t>
            </a:r>
            <a:r>
              <a:rPr lang="vi-VN" altLang="en-US" sz="1800">
                <a:solidFill>
                  <a:srgbClr val="0070C0"/>
                </a:solidFill>
              </a:rPr>
              <a:t> nhóm thực phẩm giàu chất đạm</a:t>
            </a:r>
            <a:r>
              <a:rPr lang="en-US" altLang="en-US" sz="1800">
                <a:solidFill>
                  <a:srgbClr val="0070C0"/>
                </a:solidFill>
              </a:rPr>
              <a:t>,</a:t>
            </a:r>
            <a:r>
              <a:rPr lang="vi-VN" altLang="en-US" sz="1800">
                <a:solidFill>
                  <a:srgbClr val="0070C0"/>
                </a:solidFill>
              </a:rPr>
              <a:t> nhóm thực phẩm giàu chất béo</a:t>
            </a:r>
            <a:endParaRPr lang="en-US" altLang="en-US" sz="1800">
              <a:solidFill>
                <a:srgbClr val="0070C0"/>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0" y="1800136"/>
            <a:ext cx="8915400" cy="334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5908582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6350"/>
            <a:ext cx="8915400" cy="476250"/>
          </a:xfrm>
        </p:spPr>
        <p:txBody>
          <a:bodyPr>
            <a:normAutofit/>
          </a:bodyPr>
          <a:lstStyle/>
          <a:p>
            <a:pPr>
              <a:defRPr/>
            </a:pPr>
            <a:r>
              <a:rPr lang="en-US" sz="1800" dirty="0">
                <a:solidFill>
                  <a:srgbClr val="FF0000"/>
                </a:solidFill>
                <a:ea typeface="+mn-ea"/>
                <a:cs typeface="+mn-cs"/>
              </a:rPr>
              <a:t>B</a:t>
            </a:r>
            <a:r>
              <a:rPr lang="vi-VN" sz="1800" smtClean="0">
                <a:solidFill>
                  <a:srgbClr val="FF0000"/>
                </a:solidFill>
                <a:ea typeface="+mn-ea"/>
                <a:cs typeface="+mn-cs"/>
              </a:rPr>
              <a:t>ảng 4.1</a:t>
            </a:r>
            <a:r>
              <a:rPr lang="en-US" sz="1800" smtClean="0">
                <a:solidFill>
                  <a:srgbClr val="FF0000"/>
                </a:solidFill>
                <a:ea typeface="+mn-ea"/>
                <a:cs typeface="+mn-cs"/>
              </a:rPr>
              <a:t>. M</a:t>
            </a:r>
            <a:r>
              <a:rPr lang="vi-VN" sz="1800" smtClean="0">
                <a:solidFill>
                  <a:srgbClr val="FF0000"/>
                </a:solidFill>
                <a:ea typeface="+mn-ea"/>
                <a:cs typeface="+mn-cs"/>
              </a:rPr>
              <a:t>ột </a:t>
            </a:r>
            <a:r>
              <a:rPr lang="vi-VN" sz="1800" dirty="0">
                <a:solidFill>
                  <a:srgbClr val="FF0000"/>
                </a:solidFill>
                <a:ea typeface="+mn-ea"/>
                <a:cs typeface="+mn-cs"/>
              </a:rPr>
              <a:t>số thực phẩm chính giàu vitamin</a:t>
            </a:r>
            <a:endParaRPr lang="en-US" sz="18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9750"/>
            <a:ext cx="9144000" cy="3333749"/>
          </a:xfrm>
        </p:spPr>
      </p:pic>
      <p:sp>
        <p:nvSpPr>
          <p:cNvPr id="5" name="Title 1"/>
          <p:cNvSpPr txBox="1">
            <a:spLocks/>
          </p:cNvSpPr>
          <p:nvPr/>
        </p:nvSpPr>
        <p:spPr>
          <a:xfrm>
            <a:off x="1066800" y="57150"/>
            <a:ext cx="7467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smtClean="0">
                <a:solidFill>
                  <a:srgbClr val="FF0000"/>
                </a:solidFill>
                <a:ea typeface="+mn-ea"/>
                <a:cs typeface="+mn-cs"/>
              </a:rPr>
              <a:t>                     4. Nhóm thực phẩm giàu vitamin</a:t>
            </a:r>
          </a:p>
          <a:p>
            <a:pPr algn="l">
              <a:defRPr/>
            </a:pPr>
            <a:r>
              <a:rPr lang="en-US" sz="1800" smtClean="0">
                <a:solidFill>
                  <a:schemeClr val="accent1">
                    <a:lumMod val="75000"/>
                  </a:schemeClr>
                </a:solidFill>
                <a:ea typeface="+mn-ea"/>
                <a:cs typeface="+mn-cs"/>
              </a:rPr>
              <a:t>                     Vitamin có vai trò tăng cường hệ miễn dịch, tham gia vào quá trình chuyển hóa  các chất giúp cơ thể khỏe mạnh.</a:t>
            </a:r>
          </a:p>
          <a:p>
            <a:pPr algn="l">
              <a:defRPr/>
            </a:pPr>
            <a:endParaRPr lang="en-US" sz="1800" dirty="0">
              <a:solidFill>
                <a:srgbClr val="FF0000"/>
              </a:solidFill>
              <a:ea typeface="+mn-ea"/>
              <a:cs typeface="+mn-cs"/>
            </a:endParaRPr>
          </a:p>
        </p:txBody>
      </p:sp>
    </p:spTree>
    <p:extLst>
      <p:ext uri="{BB962C8B-B14F-4D97-AF65-F5344CB8AC3E}">
        <p14:creationId xmlns:p14="http://schemas.microsoft.com/office/powerpoint/2010/main" val="748443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225154"/>
            <a:ext cx="40592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1676400" y="538025"/>
            <a:ext cx="4576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C00000"/>
                </a:solidFill>
                <a:cs typeface="Times New Roman" pitchFamily="18" charset="0"/>
              </a:rPr>
              <a:t>5. </a:t>
            </a:r>
            <a:r>
              <a:rPr lang="vi-VN" altLang="en-US" sz="2000" b="1">
                <a:solidFill>
                  <a:srgbClr val="C00000"/>
                </a:solidFill>
                <a:cs typeface="Times New Roman" pitchFamily="18" charset="0"/>
              </a:rPr>
              <a:t>Nhóm </a:t>
            </a:r>
            <a:r>
              <a:rPr lang="en-US" altLang="en-US" sz="2000" b="1">
                <a:solidFill>
                  <a:srgbClr val="C00000"/>
                </a:solidFill>
                <a:cs typeface="Times New Roman" pitchFamily="18" charset="0"/>
              </a:rPr>
              <a:t>thực phẩm giàu chất khoáng</a:t>
            </a:r>
          </a:p>
        </p:txBody>
      </p:sp>
      <p:sp>
        <p:nvSpPr>
          <p:cNvPr id="10" name="Text Box 5"/>
          <p:cNvSpPr txBox="1">
            <a:spLocks noChangeArrowheads="1"/>
          </p:cNvSpPr>
          <p:nvPr/>
        </p:nvSpPr>
        <p:spPr bwMode="auto">
          <a:xfrm>
            <a:off x="909639" y="1468257"/>
            <a:ext cx="3646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defRPr/>
            </a:pPr>
            <a:r>
              <a:rPr lang="vi-VN" altLang="en-US" smtClean="0">
                <a:solidFill>
                  <a:srgbClr val="0070C0"/>
                </a:solidFill>
                <a:latin typeface="+mj-lt"/>
              </a:rPr>
              <a:t>Chất khoáng</a:t>
            </a:r>
            <a:r>
              <a:rPr lang="en-US" altLang="en-US" smtClean="0">
                <a:solidFill>
                  <a:srgbClr val="0070C0"/>
                </a:solidFill>
                <a:latin typeface="+mj-lt"/>
              </a:rPr>
              <a:t> (mineral)</a:t>
            </a:r>
            <a:r>
              <a:rPr lang="vi-VN" altLang="en-US" smtClean="0">
                <a:solidFill>
                  <a:srgbClr val="0070C0"/>
                </a:solidFill>
                <a:latin typeface="+mj-lt"/>
              </a:rPr>
              <a:t> </a:t>
            </a:r>
            <a:r>
              <a:rPr lang="vi-VN" altLang="en-US" dirty="0" smtClean="0">
                <a:solidFill>
                  <a:srgbClr val="0070C0"/>
                </a:solidFill>
                <a:latin typeface="+mj-lt"/>
              </a:rPr>
              <a:t>giúp cho sự phát triển của xương</a:t>
            </a:r>
            <a:r>
              <a:rPr lang="en-US" altLang="en-US" dirty="0" smtClean="0">
                <a:solidFill>
                  <a:srgbClr val="0070C0"/>
                </a:solidFill>
                <a:latin typeface="+mj-lt"/>
              </a:rPr>
              <a:t>,</a:t>
            </a:r>
            <a:r>
              <a:rPr lang="vi-VN" altLang="en-US" dirty="0" smtClean="0">
                <a:solidFill>
                  <a:srgbClr val="0070C0"/>
                </a:solidFill>
                <a:latin typeface="+mj-lt"/>
              </a:rPr>
              <a:t> hoạt động của cơ bắp</a:t>
            </a:r>
            <a:r>
              <a:rPr lang="en-US" altLang="en-US" dirty="0" smtClean="0">
                <a:solidFill>
                  <a:srgbClr val="0070C0"/>
                </a:solidFill>
                <a:latin typeface="+mj-lt"/>
              </a:rPr>
              <a:t>,</a:t>
            </a:r>
            <a:r>
              <a:rPr lang="vi-VN" altLang="en-US" dirty="0" smtClean="0">
                <a:solidFill>
                  <a:srgbClr val="0070C0"/>
                </a:solidFill>
                <a:latin typeface="+mj-lt"/>
              </a:rPr>
              <a:t> cấu tạo hồng cầu</a:t>
            </a:r>
            <a:endParaRPr lang="en-US" altLang="vi-VN" dirty="0" smtClean="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4556126" y="1428750"/>
            <a:ext cx="4295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1733776" y="168693"/>
            <a:ext cx="4291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b="1">
                <a:solidFill>
                  <a:srgbClr val="FF3300"/>
                </a:solidFill>
              </a:rPr>
              <a:t>I. </a:t>
            </a:r>
            <a:r>
              <a:rPr lang="vi-VN" altLang="en-US" sz="1800" b="1">
                <a:solidFill>
                  <a:srgbClr val="FF3300"/>
                </a:solidFill>
              </a:rPr>
              <a:t>MỘT SỐ LOẠI THỰC PHẨM CHÍNH</a:t>
            </a:r>
            <a:endParaRPr lang="en-US" altLang="vi-VN" sz="1800" b="1">
              <a:solidFill>
                <a:srgbClr val="FF3300"/>
              </a:solidFill>
            </a:endParaRPr>
          </a:p>
        </p:txBody>
      </p:sp>
      <p:sp>
        <p:nvSpPr>
          <p:cNvPr id="13"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2" y="-95023"/>
            <a:ext cx="9351963" cy="857250"/>
          </a:xfrm>
        </p:spPr>
        <p:txBody>
          <a:bodyPr>
            <a:normAutofit/>
          </a:bodyPr>
          <a:lstStyle/>
          <a:p>
            <a:pPr>
              <a:defRPr/>
            </a:pPr>
            <a:r>
              <a:rPr lang="vi-VN" sz="1800" dirty="0" smtClean="0">
                <a:solidFill>
                  <a:srgbClr val="FF0000"/>
                </a:solidFill>
                <a:ea typeface="+mn-ea"/>
                <a:cs typeface="+mn-cs"/>
              </a:rPr>
              <a:t>Bảng 4.</a:t>
            </a:r>
            <a:r>
              <a:rPr lang="en-US" sz="1800" dirty="0" smtClean="0">
                <a:solidFill>
                  <a:srgbClr val="FF0000"/>
                </a:solidFill>
                <a:ea typeface="+mn-ea"/>
                <a:cs typeface="+mn-cs"/>
              </a:rPr>
              <a:t>2</a:t>
            </a:r>
            <a:r>
              <a:rPr lang="vi-VN" sz="1800" dirty="0" smtClean="0">
                <a:solidFill>
                  <a:srgbClr val="FF0000"/>
                </a:solidFill>
                <a:ea typeface="+mn-ea"/>
                <a:cs typeface="+mn-cs"/>
              </a:rPr>
              <a:t> </a:t>
            </a:r>
            <a:r>
              <a:rPr lang="vi-VN" sz="1800" dirty="0">
                <a:solidFill>
                  <a:srgbClr val="FF0000"/>
                </a:solidFill>
                <a:ea typeface="+mn-ea"/>
                <a:cs typeface="+mn-cs"/>
              </a:rPr>
              <a:t>một số thực phẩm chính giàu chất khoáng</a:t>
            </a:r>
            <a:endParaRPr lang="en-US" sz="18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57685764"/>
              </p:ext>
            </p:extLst>
          </p:nvPr>
        </p:nvGraphicFramePr>
        <p:xfrm>
          <a:off x="341313" y="1047751"/>
          <a:ext cx="8574087" cy="3906758"/>
        </p:xfrm>
        <a:graphic>
          <a:graphicData uri="http://schemas.openxmlformats.org/drawingml/2006/table">
            <a:tbl>
              <a:tblPr firstRow="1" bandRow="1">
                <a:tableStyleId>{5940675A-B579-460E-94D1-54222C63F5DA}</a:tableStyleId>
              </a:tblPr>
              <a:tblGrid>
                <a:gridCol w="1377978">
                  <a:extLst>
                    <a:ext uri="{9D8B030D-6E8A-4147-A177-3AD203B41FA5}">
                      <a16:colId xmlns="" xmlns:a16="http://schemas.microsoft.com/office/drawing/2014/main" val="586110538"/>
                    </a:ext>
                  </a:extLst>
                </a:gridCol>
                <a:gridCol w="3751163">
                  <a:extLst>
                    <a:ext uri="{9D8B030D-6E8A-4147-A177-3AD203B41FA5}">
                      <a16:colId xmlns="" xmlns:a16="http://schemas.microsoft.com/office/drawing/2014/main" val="1742670840"/>
                    </a:ext>
                  </a:extLst>
                </a:gridCol>
                <a:gridCol w="3444946">
                  <a:extLst>
                    <a:ext uri="{9D8B030D-6E8A-4147-A177-3AD203B41FA5}">
                      <a16:colId xmlns="" xmlns:a16="http://schemas.microsoft.com/office/drawing/2014/main" val="3642806712"/>
                    </a:ext>
                  </a:extLst>
                </a:gridCol>
              </a:tblGrid>
              <a:tr h="933375">
                <a:tc>
                  <a:txBody>
                    <a:bodyPr/>
                    <a:lstStyle/>
                    <a:p>
                      <a:pPr algn="ctr"/>
                      <a:r>
                        <a:rPr lang="vi-VN" sz="1800" b="1"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pPr algn="ct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pPr algn="ct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extLst>
                  <a:ext uri="{0D108BD9-81ED-4DB2-BD59-A6C34878D82A}">
                    <a16:rowId xmlns="" xmlns:a16="http://schemas.microsoft.com/office/drawing/2014/main" val="4118431090"/>
                  </a:ext>
                </a:extLst>
              </a:tr>
              <a:tr h="933625">
                <a:tc>
                  <a:txBody>
                    <a:bodyPr/>
                    <a:lstStyle/>
                    <a:p>
                      <a:pPr algn="ctr"/>
                      <a:r>
                        <a:rPr lang="vi-VN" sz="1800" b="1"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pPr marL="285750" indent="-285750">
                        <a:buFontTx/>
                        <a:buChar char="-"/>
                      </a:pPr>
                      <a:r>
                        <a:rPr lang="vi-VN" sz="1800" b="1" kern="1200" smtClean="0">
                          <a:solidFill>
                            <a:srgbClr val="0070C0"/>
                          </a:solidFill>
                          <a:latin typeface="Times New Roman" panose="02020603050405020304" pitchFamily="18" charset="0"/>
                          <a:ea typeface="+mn-ea"/>
                          <a:cs typeface="Times New Roman" panose="02020603050405020304" pitchFamily="18" charset="0"/>
                        </a:rPr>
                        <a:t>Thịt</a:t>
                      </a:r>
                      <a:r>
                        <a:rPr lang="en-US" sz="1800" b="1" kern="1200" smtClean="0">
                          <a:solidFill>
                            <a:srgbClr val="0070C0"/>
                          </a:solidFill>
                          <a:latin typeface="Times New Roman" panose="02020603050405020304" pitchFamily="18" charset="0"/>
                          <a:ea typeface="+mn-ea"/>
                          <a:cs typeface="Times New Roman" panose="02020603050405020304" pitchFamily="18" charset="0"/>
                        </a:rPr>
                        <a:t>, cá, </a:t>
                      </a:r>
                      <a:r>
                        <a:rPr lang="vi-VN" sz="1800" b="1" kern="1200" smtClean="0">
                          <a:solidFill>
                            <a:srgbClr val="0070C0"/>
                          </a:solidFill>
                          <a:latin typeface="Times New Roman" panose="02020603050405020304" pitchFamily="18" charset="0"/>
                          <a:ea typeface="+mn-ea"/>
                          <a:cs typeface="Times New Roman" panose="02020603050405020304" pitchFamily="18" charset="0"/>
                        </a:rPr>
                        <a:t>gan</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r>
                        <a:rPr lang="vi-VN" sz="1800" b="1" kern="1200" smtClean="0">
                          <a:solidFill>
                            <a:srgbClr val="0070C0"/>
                          </a:solidFill>
                          <a:latin typeface="Times New Roman" panose="02020603050405020304" pitchFamily="18" charset="0"/>
                          <a:ea typeface="+mn-ea"/>
                          <a:cs typeface="Times New Roman" panose="02020603050405020304" pitchFamily="18" charset="0"/>
                        </a:rPr>
                        <a:t> </a:t>
                      </a:r>
                      <a:r>
                        <a:rPr lang="en-US" sz="1800" b="1" kern="1200" err="1" smtClean="0">
                          <a:solidFill>
                            <a:srgbClr val="0070C0"/>
                          </a:solidFill>
                          <a:latin typeface="Times New Roman" panose="02020603050405020304" pitchFamily="18" charset="0"/>
                          <a:ea typeface="+mn-ea"/>
                          <a:cs typeface="Times New Roman" panose="02020603050405020304" pitchFamily="18" charset="0"/>
                        </a:rPr>
                        <a:t>tr</a:t>
                      </a:r>
                      <a:r>
                        <a:rPr lang="vi-VN" sz="1800" b="1" kern="1200" smtClean="0">
                          <a:solidFill>
                            <a:srgbClr val="0070C0"/>
                          </a:solidFill>
                          <a:latin typeface="Times New Roman" panose="02020603050405020304" pitchFamily="18" charset="0"/>
                          <a:ea typeface="+mn-ea"/>
                          <a:cs typeface="Times New Roman" panose="02020603050405020304" pitchFamily="18" charset="0"/>
                        </a:rPr>
                        <a:t>ứng</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r>
                        <a:rPr lang="vi-VN" sz="1800" b="1" kern="1200" smtClean="0">
                          <a:solidFill>
                            <a:srgbClr val="0070C0"/>
                          </a:solidFill>
                          <a:latin typeface="Times New Roman" panose="02020603050405020304" pitchFamily="18" charset="0"/>
                          <a:ea typeface="+mn-ea"/>
                          <a:cs typeface="Times New Roman" panose="02020603050405020304" pitchFamily="18" charset="0"/>
                        </a:rPr>
                        <a:t> </a:t>
                      </a:r>
                      <a:endParaRPr lang="en-US" sz="1800" b="1"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extLst>
                  <a:ext uri="{0D108BD9-81ED-4DB2-BD59-A6C34878D82A}">
                    <a16:rowId xmlns="" xmlns:a16="http://schemas.microsoft.com/office/drawing/2014/main" val="2644201343"/>
                  </a:ext>
                </a:extLst>
              </a:tr>
              <a:tr h="818863">
                <a:tc>
                  <a:txBody>
                    <a:bodyPr/>
                    <a:lstStyle/>
                    <a:p>
                      <a:pPr marL="0" marR="0" indent="0" algn="ctr" defTabSz="914401"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latin typeface="Times New Roman" panose="02020603050405020304" pitchFamily="18" charset="0"/>
                          <a:ea typeface="+mn-ea"/>
                          <a:cs typeface="Times New Roman" panose="02020603050405020304" pitchFamily="18" charset="0"/>
                        </a:rPr>
                        <a:t>Calcium</a:t>
                      </a:r>
                    </a:p>
                  </a:txBody>
                  <a:tcPr marT="34300" marB="34300"/>
                </a:tc>
                <a:tc>
                  <a:txBody>
                    <a:bodyPr/>
                    <a:lstStyle/>
                    <a:p>
                      <a:r>
                        <a:rPr lang="en-US" sz="1800" b="1" kern="1200" smtClean="0">
                          <a:solidFill>
                            <a:srgbClr val="0070C0"/>
                          </a:solidFill>
                          <a:latin typeface="Times New Roman" panose="02020603050405020304" pitchFamily="18" charset="0"/>
                          <a:ea typeface="+mn-ea"/>
                          <a:cs typeface="Times New Roman" panose="02020603050405020304" pitchFamily="18" charset="0"/>
                        </a:rPr>
                        <a:t>-    </a:t>
                      </a:r>
                      <a:r>
                        <a:rPr lang="vi-VN" sz="1800" b="1" kern="1200" smtClean="0">
                          <a:solidFill>
                            <a:srgbClr val="0070C0"/>
                          </a:solidFill>
                          <a:latin typeface="Times New Roman" panose="02020603050405020304" pitchFamily="18" charset="0"/>
                          <a:ea typeface="+mn-ea"/>
                          <a:cs typeface="Times New Roman" panose="02020603050405020304" pitchFamily="18" charset="0"/>
                        </a:rPr>
                        <a:t>Sữa</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r>
                        <a:rPr lang="en-US" sz="1800" b="1" kern="1200" baseline="0" smtClean="0">
                          <a:solidFill>
                            <a:srgbClr val="0070C0"/>
                          </a:solidFill>
                          <a:latin typeface="Times New Roman" panose="02020603050405020304" pitchFamily="18" charset="0"/>
                          <a:ea typeface="+mn-ea"/>
                          <a:cs typeface="Times New Roman" panose="02020603050405020304" pitchFamily="18" charset="0"/>
                        </a:rPr>
                        <a:t> </a:t>
                      </a:r>
                      <a:r>
                        <a:rPr lang="vi-VN" sz="1800" b="1" kern="1200" smtClean="0">
                          <a:solidFill>
                            <a:srgbClr val="0070C0"/>
                          </a:solidFill>
                          <a:latin typeface="Times New Roman" panose="02020603050405020304" pitchFamily="18" charset="0"/>
                          <a:ea typeface="+mn-ea"/>
                          <a:cs typeface="Times New Roman" panose="02020603050405020304" pitchFamily="18" charset="0"/>
                        </a:rPr>
                        <a:t>trứng</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r>
                        <a:rPr lang="vi-VN" sz="1800" b="1" kern="1200" smtClean="0">
                          <a:solidFill>
                            <a:srgbClr val="0070C0"/>
                          </a:solidFill>
                          <a:latin typeface="Times New Roman" panose="02020603050405020304" pitchFamily="18" charset="0"/>
                          <a:ea typeface="+mn-ea"/>
                          <a:cs typeface="Times New Roman" panose="02020603050405020304" pitchFamily="18" charset="0"/>
                        </a:rPr>
                        <a:t> hải sản</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r>
                        <a:rPr lang="en-US" sz="1800" b="1" kern="1200" baseline="0" smtClean="0">
                          <a:solidFill>
                            <a:srgbClr val="0070C0"/>
                          </a:solidFill>
                          <a:latin typeface="Times New Roman" panose="02020603050405020304" pitchFamily="18" charset="0"/>
                          <a:ea typeface="+mn-ea"/>
                          <a:cs typeface="Times New Roman" panose="02020603050405020304" pitchFamily="18" charset="0"/>
                        </a:rPr>
                        <a:t> </a:t>
                      </a:r>
                      <a:r>
                        <a:rPr lang="vi-VN" sz="1800" b="1" kern="1200" smtClean="0">
                          <a:solidFill>
                            <a:srgbClr val="0070C0"/>
                          </a:solidFill>
                          <a:latin typeface="Times New Roman" panose="02020603050405020304" pitchFamily="18" charset="0"/>
                          <a:ea typeface="+mn-ea"/>
                          <a:cs typeface="Times New Roman" panose="02020603050405020304" pitchFamily="18" charset="0"/>
                        </a:rPr>
                        <a:t>rau xanh</a:t>
                      </a:r>
                      <a:r>
                        <a:rPr lang="en-US" sz="1800" b="1" kern="1200" smtClean="0">
                          <a:solidFill>
                            <a:srgbClr val="0070C0"/>
                          </a:solidFill>
                          <a:latin typeface="Times New Roman" panose="02020603050405020304" pitchFamily="18" charset="0"/>
                          <a:ea typeface="+mn-ea"/>
                          <a:cs typeface="Times New Roman" panose="02020603050405020304" pitchFamily="18" charset="0"/>
                        </a:rPr>
                        <a:t>,...</a:t>
                      </a:r>
                      <a:endParaRPr lang="en-US" sz="1800" b="1" kern="1200" dirty="0" smtClean="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pPr marL="0" indent="0">
                        <a:buFontTx/>
                        <a:buNone/>
                      </a:pPr>
                      <a:r>
                        <a:rPr lang="vi-VN" sz="1800" b="1"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extLst>
                  <a:ext uri="{0D108BD9-81ED-4DB2-BD59-A6C34878D82A}">
                    <a16:rowId xmlns="" xmlns:a16="http://schemas.microsoft.com/office/drawing/2014/main" val="3988346886"/>
                  </a:ext>
                </a:extLst>
              </a:tr>
              <a:tr h="1220895">
                <a:tc>
                  <a:txBody>
                    <a:bodyPr/>
                    <a:lstStyle/>
                    <a:p>
                      <a:pPr marL="0" marR="0" indent="0" algn="ctr" defTabSz="914401"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pPr marL="285750" indent="-285750">
                        <a:buFontTx/>
                        <a:buChar char="-"/>
                      </a:pP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err="1" smtClean="0">
                          <a:solidFill>
                            <a:srgbClr val="0070C0"/>
                          </a:solidFill>
                          <a:latin typeface="Times New Roman" panose="02020603050405020304" pitchFamily="18" charset="0"/>
                          <a:ea typeface="+mn-ea"/>
                          <a:cs typeface="Times New Roman" panose="02020603050405020304" pitchFamily="18" charset="0"/>
                        </a:rPr>
                        <a:t>hải</a:t>
                      </a:r>
                      <a:r>
                        <a:rPr lang="en-US" sz="1800" b="1" kern="1200" smtClean="0">
                          <a:solidFill>
                            <a:srgbClr val="0070C0"/>
                          </a:solidFill>
                          <a:latin typeface="Times New Roman" panose="02020603050405020304" pitchFamily="18" charset="0"/>
                          <a:ea typeface="+mn-ea"/>
                          <a:cs typeface="Times New Roman" panose="02020603050405020304" pitchFamily="18" charset="0"/>
                        </a:rPr>
                        <a:t> sản, rong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p>
                    <a:p>
                      <a:pPr marL="285750" indent="-285750">
                        <a:buFontTx/>
                        <a:buChar char="-"/>
                      </a:pP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1800" b="1"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tc>
                  <a:txBody>
                    <a:bodyPr/>
                    <a:lstStyle/>
                    <a:p>
                      <a:r>
                        <a:rPr lang="en-US" sz="18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1800" b="1"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1800" b="1" kern="1200" dirty="0" smtClean="0">
                          <a:solidFill>
                            <a:srgbClr val="0070C0"/>
                          </a:solidFill>
                          <a:latin typeface="Times New Roman" panose="02020603050405020304" pitchFamily="18" charset="0"/>
                          <a:ea typeface="+mn-ea"/>
                          <a:cs typeface="Times New Roman" panose="02020603050405020304" pitchFamily="18" charset="0"/>
                        </a:rPr>
                        <a:t>,</a:t>
                      </a:r>
                      <a:r>
                        <a:rPr lang="vi-VN" sz="1800" b="1"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1800" b="1" kern="1200" dirty="0">
                        <a:solidFill>
                          <a:srgbClr val="0070C0"/>
                        </a:solidFill>
                        <a:latin typeface="Times New Roman" panose="02020603050405020304" pitchFamily="18" charset="0"/>
                        <a:ea typeface="+mn-ea"/>
                        <a:cs typeface="Times New Roman" panose="02020603050405020304" pitchFamily="18" charset="0"/>
                      </a:endParaRPr>
                    </a:p>
                  </a:txBody>
                  <a:tcPr marT="34300" marB="34300"/>
                </a:tc>
                <a:extLst>
                  <a:ext uri="{0D108BD9-81ED-4DB2-BD59-A6C34878D82A}">
                    <a16:rowId xmlns="" xmlns:a16="http://schemas.microsoft.com/office/drawing/2014/main" val="4097045290"/>
                  </a:ext>
                </a:extLst>
              </a:tr>
            </a:tbl>
          </a:graphicData>
        </a:graphic>
      </p:graphicFrame>
      <p:sp>
        <p:nvSpPr>
          <p:cNvPr id="16410"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
          <p:cNvSpPr>
            <a:spLocks noChangeArrowheads="1"/>
          </p:cNvSpPr>
          <p:nvPr/>
        </p:nvSpPr>
        <p:spPr bwMode="auto">
          <a:xfrm>
            <a:off x="1300892" y="114300"/>
            <a:ext cx="3261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3300"/>
                </a:solidFill>
              </a:rPr>
              <a:t>II. </a:t>
            </a:r>
            <a:r>
              <a:rPr lang="en-US" altLang="en-US" sz="2000" b="1"/>
              <a:t> </a:t>
            </a:r>
            <a:r>
              <a:rPr lang="en-US" altLang="en-US" sz="2000" b="1">
                <a:solidFill>
                  <a:srgbClr val="FF3300"/>
                </a:solidFill>
              </a:rPr>
              <a:t>ĂN UỐNG KHOA HỌC</a:t>
            </a:r>
          </a:p>
        </p:txBody>
      </p:sp>
      <p:sp>
        <p:nvSpPr>
          <p:cNvPr id="9" name="Text Box 5"/>
          <p:cNvSpPr txBox="1">
            <a:spLocks noChangeArrowheads="1"/>
          </p:cNvSpPr>
          <p:nvPr/>
        </p:nvSpPr>
        <p:spPr bwMode="auto">
          <a:xfrm>
            <a:off x="1366075" y="389953"/>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a:solidFill>
                  <a:srgbClr val="C00000"/>
                </a:solidFill>
                <a:cs typeface="Times New Roman" pitchFamily="18" charset="0"/>
              </a:rPr>
              <a:t>1. </a:t>
            </a:r>
            <a:r>
              <a:rPr lang="vi-VN" altLang="en-US" sz="1800" b="1">
                <a:solidFill>
                  <a:srgbClr val="C00000"/>
                </a:solidFill>
                <a:cs typeface="Times New Roman" pitchFamily="18" charset="0"/>
              </a:rPr>
              <a:t>Bữa  ăn hợp lý</a:t>
            </a:r>
            <a:endParaRPr lang="en-US" altLang="vi-VN" sz="1800" b="1">
              <a:solidFill>
                <a:srgbClr val="C00000"/>
              </a:solidFill>
              <a:cs typeface="Times New Roman" pitchFamily="18" charset="0"/>
            </a:endParaRPr>
          </a:p>
        </p:txBody>
      </p:sp>
      <p:sp>
        <p:nvSpPr>
          <p:cNvPr id="10" name="Text Box 5"/>
          <p:cNvSpPr txBox="1">
            <a:spLocks noChangeArrowheads="1"/>
          </p:cNvSpPr>
          <p:nvPr/>
        </p:nvSpPr>
        <p:spPr bwMode="auto">
          <a:xfrm>
            <a:off x="498475" y="1450182"/>
            <a:ext cx="39830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defRPr/>
            </a:pPr>
            <a:r>
              <a:rPr lang="vi-VN" altLang="en-US" sz="2000" dirty="0" smtClean="0">
                <a:solidFill>
                  <a:srgbClr val="0070C0"/>
                </a:solidFill>
                <a:latin typeface="+mj-lt"/>
              </a:rPr>
              <a:t>Bữa ăn hợp lý là bữa ăn có sự kết hợp đa dạng các loại thực phẩm </a:t>
            </a:r>
            <a:r>
              <a:rPr lang="vi-VN" altLang="en-US" sz="2000" smtClean="0">
                <a:solidFill>
                  <a:srgbClr val="0070C0"/>
                </a:solidFill>
                <a:latin typeface="+mj-lt"/>
              </a:rPr>
              <a:t>cần thiết</a:t>
            </a:r>
            <a:r>
              <a:rPr lang="en-US" altLang="en-US" sz="2000" smtClean="0">
                <a:solidFill>
                  <a:srgbClr val="0070C0"/>
                </a:solidFill>
                <a:latin typeface="+mj-lt"/>
              </a:rPr>
              <a:t>,</a:t>
            </a:r>
            <a:r>
              <a:rPr lang="vi-VN" altLang="en-US" sz="2000" smtClean="0">
                <a:solidFill>
                  <a:srgbClr val="0070C0"/>
                </a:solidFill>
                <a:latin typeface="+mj-lt"/>
              </a:rPr>
              <a:t> </a:t>
            </a:r>
            <a:r>
              <a:rPr lang="vi-VN" altLang="en-US" sz="2000" dirty="0" smtClean="0">
                <a:solidFill>
                  <a:srgbClr val="0070C0"/>
                </a:solidFill>
                <a:latin typeface="+mj-lt"/>
              </a:rPr>
              <a:t>theo tỉ lệ thích hợp để cung cấp vừa đủ cho nhu cầu của cơ </a:t>
            </a:r>
            <a:r>
              <a:rPr lang="vi-VN" altLang="en-US" sz="2000" smtClean="0">
                <a:solidFill>
                  <a:srgbClr val="0070C0"/>
                </a:solidFill>
                <a:latin typeface="+mj-lt"/>
              </a:rPr>
              <a:t>thể </a:t>
            </a:r>
            <a:r>
              <a:rPr lang="en-US" altLang="en-US" sz="2000" smtClean="0">
                <a:solidFill>
                  <a:srgbClr val="0070C0"/>
                </a:solidFill>
                <a:latin typeface="+mj-lt"/>
              </a:rPr>
              <a:t>về n</a:t>
            </a:r>
            <a:r>
              <a:rPr lang="vi-VN" altLang="en-US" sz="2000" dirty="0" smtClean="0">
                <a:solidFill>
                  <a:srgbClr val="0070C0"/>
                </a:solidFill>
                <a:latin typeface="+mj-lt"/>
              </a:rPr>
              <a:t>ăng lượng và chất dinh dưỡng</a:t>
            </a:r>
            <a:endParaRPr lang="en-US" altLang="vi-VN" sz="2000" dirty="0" smtClean="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895350"/>
            <a:ext cx="43386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3351"/>
            <a:ext cx="9144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367924" y="119297"/>
            <a:ext cx="216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b="1">
                <a:solidFill>
                  <a:srgbClr val="4ABFB6"/>
                </a:solidFill>
                <a:latin typeface="Tinos"/>
              </a:rPr>
              <a:t>Luyện tập</a:t>
            </a:r>
          </a:p>
        </p:txBody>
      </p:sp>
      <p:sp>
        <p:nvSpPr>
          <p:cNvPr id="19463" name="Rectangle 1"/>
          <p:cNvSpPr>
            <a:spLocks noChangeArrowheads="1"/>
          </p:cNvSpPr>
          <p:nvPr/>
        </p:nvSpPr>
        <p:spPr bwMode="auto">
          <a:xfrm>
            <a:off x="784034" y="76702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1800" dirty="0">
                <a:solidFill>
                  <a:srgbClr val="0070C0"/>
                </a:solidFill>
                <a:latin typeface="+mj-lt"/>
              </a:rPr>
              <a:t>Trong ba </a:t>
            </a:r>
            <a:r>
              <a:rPr lang="vi-VN" altLang="en-US" sz="1800">
                <a:solidFill>
                  <a:srgbClr val="0070C0"/>
                </a:solidFill>
                <a:latin typeface="+mj-lt"/>
              </a:rPr>
              <a:t>bữa </a:t>
            </a:r>
            <a:r>
              <a:rPr lang="vi-VN" altLang="en-US" sz="1800" smtClean="0">
                <a:solidFill>
                  <a:srgbClr val="0070C0"/>
                </a:solidFill>
                <a:latin typeface="+mj-lt"/>
              </a:rPr>
              <a:t>sau</a:t>
            </a:r>
            <a:r>
              <a:rPr lang="en-US" altLang="en-US" sz="1800" smtClean="0">
                <a:solidFill>
                  <a:srgbClr val="0070C0"/>
                </a:solidFill>
                <a:latin typeface="+mj-lt"/>
              </a:rPr>
              <a:t>,</a:t>
            </a:r>
            <a:r>
              <a:rPr lang="vi-VN" altLang="en-US" sz="1800" smtClean="0">
                <a:solidFill>
                  <a:srgbClr val="0070C0"/>
                </a:solidFill>
                <a:latin typeface="+mj-lt"/>
              </a:rPr>
              <a:t> </a:t>
            </a:r>
            <a:r>
              <a:rPr lang="vi-VN" altLang="en-US" sz="1800" dirty="0">
                <a:solidFill>
                  <a:srgbClr val="0070C0"/>
                </a:solidFill>
                <a:latin typeface="+mj-lt"/>
              </a:rPr>
              <a:t>bữa ăn nào đảm bảo </a:t>
            </a:r>
            <a:r>
              <a:rPr lang="en-US" altLang="en-US" sz="1800" dirty="0" err="1">
                <a:solidFill>
                  <a:srgbClr val="0070C0"/>
                </a:solidFill>
                <a:cs typeface="Times New Roman" panose="02020603050405020304" pitchFamily="18" charset="0"/>
              </a:rPr>
              <a:t>tiêu</a:t>
            </a:r>
            <a:r>
              <a:rPr lang="en-US" altLang="en-US" sz="1800" dirty="0">
                <a:solidFill>
                  <a:srgbClr val="0070C0"/>
                </a:solidFill>
                <a:cs typeface="Times New Roman" panose="02020603050405020304" pitchFamily="18" charset="0"/>
              </a:rPr>
              <a:t> </a:t>
            </a:r>
            <a:r>
              <a:rPr lang="en-US" altLang="en-US" sz="1800" dirty="0" err="1">
                <a:solidFill>
                  <a:srgbClr val="0070C0"/>
                </a:solidFill>
                <a:cs typeface="Times New Roman" panose="02020603050405020304" pitchFamily="18" charset="0"/>
              </a:rPr>
              <a:t>chí</a:t>
            </a:r>
            <a:r>
              <a:rPr lang="en-US" altLang="en-US" sz="1800" dirty="0">
                <a:solidFill>
                  <a:srgbClr val="0070C0"/>
                </a:solidFill>
                <a:cs typeface="Times New Roman" panose="02020603050405020304" pitchFamily="18" charset="0"/>
              </a:rPr>
              <a:t> </a:t>
            </a:r>
            <a:r>
              <a:rPr lang="vi-VN" altLang="en-US" sz="1800" dirty="0">
                <a:solidFill>
                  <a:srgbClr val="0070C0"/>
                </a:solidFill>
                <a:latin typeface="+mj-lt"/>
              </a:rPr>
              <a:t>của </a:t>
            </a:r>
            <a:r>
              <a:rPr lang="vi-VN" altLang="en-US" sz="1800" dirty="0" smtClean="0">
                <a:solidFill>
                  <a:srgbClr val="0070C0"/>
                </a:solidFill>
                <a:latin typeface="+mj-lt"/>
              </a:rPr>
              <a:t>bữa ăn hợp lý nhất</a:t>
            </a:r>
            <a:r>
              <a:rPr lang="en-US" altLang="en-US" sz="1800" dirty="0" smtClean="0">
                <a:solidFill>
                  <a:srgbClr val="0070C0"/>
                </a:solidFill>
                <a:latin typeface="+mj-lt"/>
              </a:rPr>
              <a:t>?</a:t>
            </a:r>
            <a:r>
              <a:rPr lang="vi-VN" altLang="en-US" sz="1800" dirty="0" smtClean="0">
                <a:solidFill>
                  <a:srgbClr val="0070C0"/>
                </a:solidFill>
                <a:latin typeface="+mj-lt"/>
              </a:rPr>
              <a:t> Vì sao</a:t>
            </a:r>
            <a:r>
              <a:rPr lang="en-US" altLang="en-US" sz="1800" dirty="0" smtClean="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358776" y="1352550"/>
            <a:ext cx="8785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228601"/>
            <a:ext cx="841375"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131064" y="213378"/>
            <a:ext cx="1459736" cy="338554"/>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1600" b="1" kern="0" dirty="0" err="1" smtClean="0">
                <a:solidFill>
                  <a:srgbClr val="FF0000"/>
                </a:solidFill>
                <a:latin typeface="#9Slide05 Habano" panose="02040603050506020204" pitchFamily="18" charset="0"/>
              </a:rPr>
              <a:t>Khám</a:t>
            </a:r>
            <a:r>
              <a:rPr lang="en-US" sz="1600" b="1" kern="0" dirty="0" smtClean="0">
                <a:solidFill>
                  <a:srgbClr val="FF0000"/>
                </a:solidFill>
                <a:latin typeface="#9Slide05 Habano" panose="02040603050506020204" pitchFamily="18" charset="0"/>
              </a:rPr>
              <a:t> </a:t>
            </a:r>
            <a:r>
              <a:rPr lang="en-US" sz="1600" b="1" kern="0" dirty="0" err="1" smtClean="0">
                <a:solidFill>
                  <a:srgbClr val="FF0000"/>
                </a:solidFill>
                <a:latin typeface="#9Slide05 Habano" panose="02040603050506020204" pitchFamily="18" charset="0"/>
              </a:rPr>
              <a:t>phá</a:t>
            </a:r>
            <a:endParaRPr lang="en-US" sz="1600" b="1" kern="0" dirty="0">
              <a:solidFill>
                <a:srgbClr val="FF0000"/>
              </a:solidFill>
              <a:latin typeface="#9Slide05 Habano" panose="02040603050506020204" pitchFamily="18" charset="0"/>
            </a:endParaRPr>
          </a:p>
        </p:txBody>
      </p:sp>
      <p:sp>
        <p:nvSpPr>
          <p:cNvPr id="10" name="Rectangle 9"/>
          <p:cNvSpPr/>
          <p:nvPr/>
        </p:nvSpPr>
        <p:spPr>
          <a:xfrm>
            <a:off x="631825" y="914400"/>
            <a:ext cx="7826375" cy="388696"/>
          </a:xfrm>
          <a:prstGeom prst="rect">
            <a:avLst/>
          </a:prstGeom>
        </p:spPr>
        <p:txBody>
          <a:bodyPr>
            <a:spAutoFit/>
          </a:bodyPr>
          <a:lstStyle/>
          <a:p>
            <a:pPr algn="ctr">
              <a:lnSpc>
                <a:spcPct val="107000"/>
              </a:lnSpc>
              <a:defRPr/>
            </a:pPr>
            <a:r>
              <a:rPr lang="en-US" dirty="0">
                <a:solidFill>
                  <a:srgbClr val="0070C0"/>
                </a:solidFill>
                <a:ea typeface="+mj-ea"/>
                <a:cs typeface="Times New Roman" panose="02020603050405020304" pitchFamily="18" charset="0"/>
              </a:rPr>
              <a:t>Theo </a:t>
            </a:r>
            <a:r>
              <a:rPr lang="vi-VN" dirty="0">
                <a:solidFill>
                  <a:srgbClr val="0070C0"/>
                </a:solidFill>
                <a:ea typeface="+mj-ea"/>
                <a:cs typeface="Times New Roman" panose="02020603050405020304" pitchFamily="18" charset="0"/>
              </a:rPr>
              <a:t>em</a:t>
            </a:r>
            <a:r>
              <a:rPr lang="en-US" dirty="0">
                <a:solidFill>
                  <a:srgbClr val="0070C0"/>
                </a:solidFill>
                <a:ea typeface="+mj-ea"/>
                <a:cs typeface="Times New Roman" panose="02020603050405020304" pitchFamily="18" charset="0"/>
              </a:rPr>
              <a:t> </a:t>
            </a:r>
            <a:r>
              <a:rPr lang="en-US" dirty="0" err="1">
                <a:solidFill>
                  <a:srgbClr val="0070C0"/>
                </a:solidFill>
                <a:ea typeface="+mj-ea"/>
                <a:cs typeface="Times New Roman" panose="02020603050405020304" pitchFamily="18" charset="0"/>
              </a:rPr>
              <a:t>việc</a:t>
            </a:r>
            <a:r>
              <a:rPr lang="vi-VN" dirty="0">
                <a:solidFill>
                  <a:srgbClr val="0070C0"/>
                </a:solidFill>
                <a:ea typeface="+mj-ea"/>
                <a:cs typeface="Times New Roman" panose="02020603050405020304" pitchFamily="18" charset="0"/>
              </a:rPr>
              <a:t> xem chương trình truyền hình trong bữa ăn sẽ có tác hại gì</a:t>
            </a:r>
            <a:r>
              <a:rPr lang="en-US"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8115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225154"/>
            <a:ext cx="40592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1193943" y="172355"/>
            <a:ext cx="2954720" cy="369332"/>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FF3300"/>
                </a:solidFill>
              </a:rPr>
              <a:t>II.  ĂN UỐNG KHOA HỌC</a:t>
            </a:r>
          </a:p>
        </p:txBody>
      </p:sp>
      <p:sp>
        <p:nvSpPr>
          <p:cNvPr id="9" name="Text Box 5"/>
          <p:cNvSpPr txBox="1">
            <a:spLocks noChangeArrowheads="1"/>
          </p:cNvSpPr>
          <p:nvPr/>
        </p:nvSpPr>
        <p:spPr bwMode="auto">
          <a:xfrm>
            <a:off x="1186405" y="526018"/>
            <a:ext cx="36141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solidFill>
                  <a:srgbClr val="C00000"/>
                </a:solidFill>
                <a:cs typeface="Times New Roman" pitchFamily="18" charset="0"/>
              </a:rPr>
              <a:t>2. </a:t>
            </a:r>
            <a:r>
              <a:rPr lang="vi-VN" altLang="en-US" sz="1800" b="1" dirty="0">
                <a:solidFill>
                  <a:srgbClr val="C00000"/>
                </a:solidFill>
                <a:cs typeface="Times New Roman" pitchFamily="18" charset="0"/>
              </a:rPr>
              <a:t>Thói quen ăn uống khoa học </a:t>
            </a:r>
            <a:endParaRPr lang="en-US" altLang="vi-VN" sz="1800" b="1" dirty="0">
              <a:solidFill>
                <a:srgbClr val="C00000"/>
              </a:solidFill>
              <a:cs typeface="Times New Roman" pitchFamily="18" charset="0"/>
            </a:endParaRPr>
          </a:p>
        </p:txBody>
      </p:sp>
      <p:sp>
        <p:nvSpPr>
          <p:cNvPr id="10" name="Text Box 5"/>
          <p:cNvSpPr txBox="1">
            <a:spLocks noChangeArrowheads="1"/>
          </p:cNvSpPr>
          <p:nvPr/>
        </p:nvSpPr>
        <p:spPr bwMode="auto">
          <a:xfrm>
            <a:off x="434478" y="1502908"/>
            <a:ext cx="27650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smtClean="0">
                <a:solidFill>
                  <a:srgbClr val="0070C0"/>
                </a:solidFill>
                <a:latin typeface="Arial" panose="020B0604020202020204" pitchFamily="34" charset="0"/>
              </a:rPr>
              <a:t> </a:t>
            </a:r>
            <a:r>
              <a:rPr lang="en-US" altLang="en-US" sz="2000" smtClean="0">
                <a:solidFill>
                  <a:srgbClr val="0070C0"/>
                </a:solidFill>
                <a:cs typeface="Times New Roman" pitchFamily="18" charset="0"/>
              </a:rPr>
              <a:t>-</a:t>
            </a:r>
            <a:r>
              <a:rPr lang="en-US" altLang="en-US" sz="3200" smtClean="0">
                <a:solidFill>
                  <a:srgbClr val="0070C0"/>
                </a:solidFill>
                <a:cs typeface="Times New Roman" pitchFamily="18" charset="0"/>
              </a:rPr>
              <a:t> </a:t>
            </a:r>
            <a:r>
              <a:rPr lang="vi-VN" altLang="en-US" sz="2000" smtClean="0">
                <a:solidFill>
                  <a:srgbClr val="0070C0"/>
                </a:solidFill>
                <a:cs typeface="Times New Roman" pitchFamily="18" charset="0"/>
              </a:rPr>
              <a:t>Ăn </a:t>
            </a:r>
            <a:r>
              <a:rPr lang="en-US" altLang="en-US" sz="2000" dirty="0" err="1" smtClean="0">
                <a:solidFill>
                  <a:srgbClr val="0070C0"/>
                </a:solidFill>
                <a:cs typeface="Times New Roman" pitchFamily="18" charset="0"/>
              </a:rPr>
              <a:t>đúng</a:t>
            </a:r>
            <a:r>
              <a:rPr lang="en-US" altLang="en-US" sz="2000" dirty="0" smtClean="0">
                <a:solidFill>
                  <a:srgbClr val="0070C0"/>
                </a:solidFill>
                <a:cs typeface="Times New Roman" pitchFamily="18" charset="0"/>
              </a:rPr>
              <a:t> </a:t>
            </a:r>
            <a:r>
              <a:rPr lang="en-US" altLang="en-US" sz="2000" dirty="0" err="1" smtClean="0">
                <a:solidFill>
                  <a:srgbClr val="0070C0"/>
                </a:solidFill>
                <a:cs typeface="Times New Roman" pitchFamily="18" charset="0"/>
              </a:rPr>
              <a:t>bữa</a:t>
            </a:r>
            <a:endParaRPr lang="en-US" altLang="en-US" sz="2000" dirty="0" smtClean="0">
              <a:solidFill>
                <a:srgbClr val="0070C0"/>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1412081"/>
            <a:ext cx="4951412" cy="327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549238" y="2087683"/>
            <a:ext cx="2862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000" smtClean="0">
                <a:solidFill>
                  <a:srgbClr val="0070C0"/>
                </a:solidFill>
                <a:latin typeface="+mj-lt"/>
              </a:rPr>
              <a:t>- </a:t>
            </a:r>
            <a:r>
              <a:rPr lang="vi-VN" altLang="en-US" sz="2000" smtClean="0">
                <a:solidFill>
                  <a:srgbClr val="0070C0"/>
                </a:solidFill>
                <a:latin typeface="+mj-lt"/>
              </a:rPr>
              <a:t>Ăn </a:t>
            </a:r>
            <a:r>
              <a:rPr lang="vi-VN" altLang="en-US" sz="2000" dirty="0" smtClean="0">
                <a:solidFill>
                  <a:srgbClr val="0070C0"/>
                </a:solidFill>
                <a:latin typeface="+mj-lt"/>
              </a:rPr>
              <a:t>đúng cách </a:t>
            </a:r>
            <a:endParaRPr lang="en-US" altLang="en-US" sz="2000" dirty="0" smtClean="0">
              <a:solidFill>
                <a:srgbClr val="0070C0"/>
              </a:solidFill>
              <a:latin typeface="+mj-lt"/>
            </a:endParaRPr>
          </a:p>
        </p:txBody>
      </p:sp>
      <p:sp>
        <p:nvSpPr>
          <p:cNvPr id="13" name="Text Box 5"/>
          <p:cNvSpPr txBox="1">
            <a:spLocks noChangeArrowheads="1"/>
          </p:cNvSpPr>
          <p:nvPr/>
        </p:nvSpPr>
        <p:spPr bwMode="auto">
          <a:xfrm>
            <a:off x="578956" y="3049786"/>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1800" smtClean="0">
                <a:solidFill>
                  <a:srgbClr val="0070C0"/>
                </a:solidFill>
                <a:latin typeface="+mj-lt"/>
              </a:rPr>
              <a:t>- </a:t>
            </a:r>
            <a:r>
              <a:rPr lang="vi-VN" altLang="en-US" sz="1800" smtClean="0">
                <a:solidFill>
                  <a:srgbClr val="0070C0"/>
                </a:solidFill>
                <a:latin typeface="+mj-lt"/>
              </a:rPr>
              <a:t>Uống </a:t>
            </a:r>
            <a:r>
              <a:rPr lang="en-US" altLang="en-US" sz="1800" dirty="0" err="1" smtClean="0">
                <a:solidFill>
                  <a:srgbClr val="0070C0"/>
                </a:solidFill>
                <a:latin typeface="+mj-lt"/>
              </a:rPr>
              <a:t>đủ</a:t>
            </a:r>
            <a:r>
              <a:rPr lang="vi-VN" altLang="en-US" sz="1800" dirty="0" smtClean="0">
                <a:solidFill>
                  <a:srgbClr val="0070C0"/>
                </a:solidFill>
                <a:latin typeface="+mj-lt"/>
              </a:rPr>
              <a:t> nước</a:t>
            </a:r>
            <a:endParaRPr lang="en-US" altLang="vi-VN" sz="1800" dirty="0" smtClean="0">
              <a:solidFill>
                <a:srgbClr val="0070C0"/>
              </a:solidFill>
              <a:latin typeface="+mj-lt"/>
            </a:endParaRPr>
          </a:p>
        </p:txBody>
      </p:sp>
      <p:sp>
        <p:nvSpPr>
          <p:cNvPr id="14" name="Text Box 5"/>
          <p:cNvSpPr txBox="1">
            <a:spLocks noChangeArrowheads="1"/>
          </p:cNvSpPr>
          <p:nvPr/>
        </p:nvSpPr>
        <p:spPr bwMode="auto">
          <a:xfrm>
            <a:off x="519528" y="2612858"/>
            <a:ext cx="38211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1800" smtClean="0">
                <a:solidFill>
                  <a:srgbClr val="0070C0"/>
                </a:solidFill>
                <a:latin typeface="+mj-lt"/>
              </a:rPr>
              <a:t> - </a:t>
            </a:r>
            <a:r>
              <a:rPr lang="vi-VN" altLang="en-US" sz="1800" smtClean="0">
                <a:solidFill>
                  <a:srgbClr val="0070C0"/>
                </a:solidFill>
                <a:latin typeface="+mj-lt"/>
              </a:rPr>
              <a:t>Đảm </a:t>
            </a:r>
            <a:r>
              <a:rPr lang="vi-VN" altLang="en-US" sz="1800" dirty="0" smtClean="0">
                <a:solidFill>
                  <a:srgbClr val="0070C0"/>
                </a:solidFill>
                <a:latin typeface="+mj-lt"/>
              </a:rPr>
              <a:t>bảo an </a:t>
            </a:r>
            <a:r>
              <a:rPr lang="vi-VN" altLang="en-US" sz="1800" smtClean="0">
                <a:solidFill>
                  <a:srgbClr val="0070C0"/>
                </a:solidFill>
                <a:latin typeface="+mj-lt"/>
              </a:rPr>
              <a:t>toàn vệ</a:t>
            </a:r>
            <a:r>
              <a:rPr lang="en-US" altLang="en-US" sz="1800" dirty="0">
                <a:solidFill>
                  <a:srgbClr val="0070C0"/>
                </a:solidFill>
                <a:latin typeface="+mj-lt"/>
              </a:rPr>
              <a:t> </a:t>
            </a:r>
            <a:r>
              <a:rPr lang="vi-VN" altLang="en-US" sz="1800" smtClean="0">
                <a:solidFill>
                  <a:srgbClr val="0070C0"/>
                </a:solidFill>
                <a:latin typeface="+mj-lt"/>
              </a:rPr>
              <a:t>sinh </a:t>
            </a:r>
            <a:r>
              <a:rPr lang="vi-VN" altLang="en-US" sz="1800" dirty="0" smtClean="0">
                <a:solidFill>
                  <a:srgbClr val="0070C0"/>
                </a:solidFill>
                <a:latin typeface="+mj-lt"/>
              </a:rPr>
              <a:t>thực phẩm</a:t>
            </a:r>
            <a:endParaRPr lang="en-US" altLang="en-US" sz="1800" dirty="0" smtClean="0">
              <a:solidFill>
                <a:srgbClr val="0070C0"/>
              </a:solidFill>
              <a:latin typeface="+mj-lt"/>
            </a:endParaRPr>
          </a:p>
          <a:p>
            <a:pPr>
              <a:spcBef>
                <a:spcPct val="50000"/>
              </a:spcBef>
              <a:defRPr/>
            </a:pPr>
            <a:endParaRPr lang="en-US" altLang="vi-VN" sz="1800" dirty="0" smtClean="0">
              <a:solidFill>
                <a:srgbClr val="0070C0"/>
              </a:solidFill>
              <a:latin typeface="Arial" panose="020B0604020202020204" pitchFamily="34" charset="0"/>
            </a:endParaRPr>
          </a:p>
        </p:txBody>
      </p:sp>
      <p:sp>
        <p:nvSpPr>
          <p:cNvPr id="15"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228850"/>
            <a:ext cx="3962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533400" y="2114551"/>
            <a:ext cx="4816872" cy="2743200"/>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480712"/>
              <a:ext cx="3240247" cy="1436291"/>
            </a:xfrm>
            <a:prstGeom prst="rect">
              <a:avLst/>
            </a:prstGeom>
            <a:noFill/>
          </p:spPr>
          <p:txBody>
            <a:bodyPr wrap="square" rtlCol="0">
              <a:spAutoFit/>
            </a:bodyPr>
            <a:lstStyle/>
            <a:p>
              <a:pPr algn="ctr"/>
              <a:r>
                <a:rPr lang="en-US" sz="1600" b="1" dirty="0" err="1" smtClean="0">
                  <a:solidFill>
                    <a:schemeClr val="tx2"/>
                  </a:solidFill>
                </a:rPr>
                <a:t>Hãy</a:t>
              </a:r>
              <a:r>
                <a:rPr lang="en-US" sz="1600" b="1" dirty="0" smtClean="0">
                  <a:solidFill>
                    <a:schemeClr val="tx2"/>
                  </a:solidFill>
                </a:rPr>
                <a:t> </a:t>
              </a:r>
              <a:r>
                <a:rPr lang="en-US" sz="1600" b="1" dirty="0" err="1" smtClean="0">
                  <a:solidFill>
                    <a:schemeClr val="tx2"/>
                  </a:solidFill>
                </a:rPr>
                <a:t>đóng</a:t>
              </a:r>
              <a:r>
                <a:rPr lang="en-US" sz="1600" b="1" dirty="0" smtClean="0">
                  <a:solidFill>
                    <a:schemeClr val="tx2"/>
                  </a:solidFill>
                </a:rPr>
                <a:t> </a:t>
              </a:r>
              <a:r>
                <a:rPr lang="en-US" sz="1600" b="1" dirty="0" err="1" smtClean="0">
                  <a:solidFill>
                    <a:schemeClr val="tx2"/>
                  </a:solidFill>
                </a:rPr>
                <a:t>vai</a:t>
              </a:r>
              <a:r>
                <a:rPr lang="en-US" sz="1600" b="1" dirty="0" smtClean="0">
                  <a:solidFill>
                    <a:schemeClr val="tx2"/>
                  </a:solidFill>
                </a:rPr>
                <a:t> 1 </a:t>
              </a:r>
              <a:r>
                <a:rPr lang="en-US" sz="1600" b="1" dirty="0" err="1" smtClean="0">
                  <a:solidFill>
                    <a:schemeClr val="tx2"/>
                  </a:solidFill>
                </a:rPr>
                <a:t>chuyên</a:t>
              </a:r>
              <a:r>
                <a:rPr lang="en-US" sz="1600" b="1" dirty="0" smtClean="0">
                  <a:solidFill>
                    <a:schemeClr val="tx2"/>
                  </a:solidFill>
                </a:rPr>
                <a:t> </a:t>
              </a:r>
              <a:r>
                <a:rPr lang="en-US" sz="1600" b="1" dirty="0" err="1" smtClean="0">
                  <a:solidFill>
                    <a:schemeClr val="tx2"/>
                  </a:solidFill>
                </a:rPr>
                <a:t>gia</a:t>
              </a:r>
              <a:r>
                <a:rPr lang="en-US" sz="1600" b="1" dirty="0" smtClean="0">
                  <a:solidFill>
                    <a:schemeClr val="tx2"/>
                  </a:solidFill>
                </a:rPr>
                <a:t> </a:t>
              </a:r>
              <a:r>
                <a:rPr lang="en-US" sz="1600" b="1" dirty="0" err="1" smtClean="0">
                  <a:solidFill>
                    <a:schemeClr val="tx2"/>
                  </a:solidFill>
                </a:rPr>
                <a:t>dinh</a:t>
              </a:r>
              <a:r>
                <a:rPr lang="en-US" sz="1600" b="1" dirty="0" smtClean="0">
                  <a:solidFill>
                    <a:schemeClr val="tx2"/>
                  </a:solidFill>
                </a:rPr>
                <a:t> </a:t>
              </a:r>
              <a:r>
                <a:rPr lang="en-US" sz="1600" b="1" dirty="0" err="1" smtClean="0">
                  <a:solidFill>
                    <a:schemeClr val="tx2"/>
                  </a:solidFill>
                </a:rPr>
                <a:t>dưỡng</a:t>
              </a:r>
              <a:r>
                <a:rPr lang="en-US" sz="1600" b="1" dirty="0" smtClean="0">
                  <a:solidFill>
                    <a:schemeClr val="tx2"/>
                  </a:solidFill>
                </a:rPr>
                <a:t>, </a:t>
              </a:r>
              <a:r>
                <a:rPr lang="en-US" sz="1600" b="1" dirty="0" err="1" smtClean="0">
                  <a:solidFill>
                    <a:schemeClr val="tx2"/>
                  </a:solidFill>
                </a:rPr>
                <a:t>em</a:t>
              </a:r>
              <a:r>
                <a:rPr lang="en-US" sz="1600" b="1" dirty="0" smtClean="0">
                  <a:solidFill>
                    <a:schemeClr val="tx2"/>
                  </a:solidFill>
                </a:rPr>
                <a:t> </a:t>
              </a:r>
              <a:r>
                <a:rPr lang="en-US" sz="1600" b="1" dirty="0" err="1" smtClean="0">
                  <a:solidFill>
                    <a:schemeClr val="tx2"/>
                  </a:solidFill>
                </a:rPr>
                <a:t>hãy</a:t>
              </a:r>
              <a:r>
                <a:rPr lang="en-US" sz="1600" b="1" dirty="0" smtClean="0">
                  <a:solidFill>
                    <a:schemeClr val="tx2"/>
                  </a:solidFill>
                </a:rPr>
                <a:t> </a:t>
              </a:r>
              <a:r>
                <a:rPr lang="en-US" sz="1600" b="1" dirty="0" err="1" smtClean="0">
                  <a:solidFill>
                    <a:schemeClr val="tx2"/>
                  </a:solidFill>
                </a:rPr>
                <a:t>thiết</a:t>
              </a:r>
              <a:r>
                <a:rPr lang="en-US" sz="1600" b="1" dirty="0" smtClean="0">
                  <a:solidFill>
                    <a:schemeClr val="tx2"/>
                  </a:solidFill>
                </a:rPr>
                <a:t> </a:t>
              </a:r>
              <a:r>
                <a:rPr lang="en-US" sz="1600" b="1" dirty="0" err="1" smtClean="0">
                  <a:solidFill>
                    <a:schemeClr val="tx2"/>
                  </a:solidFill>
                </a:rPr>
                <a:t>kế</a:t>
              </a:r>
              <a:r>
                <a:rPr lang="en-US" sz="1600" b="1" dirty="0" smtClean="0">
                  <a:solidFill>
                    <a:schemeClr val="tx2"/>
                  </a:solidFill>
                </a:rPr>
                <a:t> 1 </a:t>
              </a:r>
              <a:r>
                <a:rPr lang="en-US" sz="1600" b="1" dirty="0" err="1" smtClean="0">
                  <a:solidFill>
                    <a:schemeClr val="tx2"/>
                  </a:solidFill>
                </a:rPr>
                <a:t>bữa</a:t>
              </a:r>
              <a:r>
                <a:rPr lang="en-US" sz="1600" b="1" dirty="0" smtClean="0">
                  <a:solidFill>
                    <a:schemeClr val="tx2"/>
                  </a:solidFill>
                </a:rPr>
                <a:t> </a:t>
              </a:r>
              <a:r>
                <a:rPr lang="en-US" sz="1600" b="1" dirty="0" err="1" smtClean="0">
                  <a:solidFill>
                    <a:schemeClr val="tx2"/>
                  </a:solidFill>
                </a:rPr>
                <a:t>ăn</a:t>
              </a:r>
              <a:r>
                <a:rPr lang="en-US" sz="1600" b="1" dirty="0" smtClean="0">
                  <a:solidFill>
                    <a:schemeClr val="tx2"/>
                  </a:solidFill>
                </a:rPr>
                <a:t> </a:t>
              </a:r>
              <a:r>
                <a:rPr lang="en-US" sz="1600" b="1" dirty="0" err="1" smtClean="0">
                  <a:solidFill>
                    <a:schemeClr val="tx2"/>
                  </a:solidFill>
                </a:rPr>
                <a:t>có</a:t>
              </a:r>
              <a:r>
                <a:rPr lang="en-US" sz="1600" b="1" dirty="0" smtClean="0">
                  <a:solidFill>
                    <a:schemeClr val="tx2"/>
                  </a:solidFill>
                </a:rPr>
                <a:t> </a:t>
              </a:r>
              <a:r>
                <a:rPr lang="en-US" sz="1600" b="1" dirty="0" err="1" smtClean="0">
                  <a:solidFill>
                    <a:schemeClr val="tx2"/>
                  </a:solidFill>
                </a:rPr>
                <a:t>đầy</a:t>
              </a:r>
              <a:r>
                <a:rPr lang="en-US" sz="1600" b="1" dirty="0" smtClean="0">
                  <a:solidFill>
                    <a:schemeClr val="tx2"/>
                  </a:solidFill>
                </a:rPr>
                <a:t> </a:t>
              </a:r>
              <a:r>
                <a:rPr lang="en-US" sz="1600" b="1" dirty="0" err="1" smtClean="0">
                  <a:solidFill>
                    <a:schemeClr val="tx2"/>
                  </a:solidFill>
                </a:rPr>
                <a:t>đủ</a:t>
              </a:r>
              <a:r>
                <a:rPr lang="en-US" sz="1600" b="1" dirty="0" smtClean="0">
                  <a:solidFill>
                    <a:schemeClr val="tx2"/>
                  </a:solidFill>
                </a:rPr>
                <a:t> </a:t>
              </a:r>
              <a:r>
                <a:rPr lang="en-US" sz="1600" b="1" dirty="0" err="1" smtClean="0">
                  <a:solidFill>
                    <a:schemeClr val="tx2"/>
                  </a:solidFill>
                </a:rPr>
                <a:t>chất</a:t>
              </a:r>
              <a:r>
                <a:rPr lang="en-US" sz="1600" b="1" dirty="0" smtClean="0">
                  <a:solidFill>
                    <a:schemeClr val="tx2"/>
                  </a:solidFill>
                </a:rPr>
                <a:t> </a:t>
              </a:r>
              <a:r>
                <a:rPr lang="en-US" sz="1600" b="1" dirty="0" err="1" smtClean="0">
                  <a:solidFill>
                    <a:schemeClr val="tx2"/>
                  </a:solidFill>
                </a:rPr>
                <a:t>dinh</a:t>
              </a:r>
              <a:r>
                <a:rPr lang="en-US" sz="1600" b="1" dirty="0" smtClean="0">
                  <a:solidFill>
                    <a:schemeClr val="tx2"/>
                  </a:solidFill>
                </a:rPr>
                <a:t> </a:t>
              </a:r>
              <a:r>
                <a:rPr lang="en-US" sz="1600" b="1" dirty="0" err="1" smtClean="0">
                  <a:solidFill>
                    <a:schemeClr val="tx2"/>
                  </a:solidFill>
                </a:rPr>
                <a:t>dưỡng</a:t>
              </a:r>
              <a:r>
                <a:rPr lang="en-US" sz="1600" b="1" dirty="0" smtClean="0">
                  <a:solidFill>
                    <a:schemeClr val="tx2"/>
                  </a:solidFill>
                </a:rPr>
                <a:t> </a:t>
              </a:r>
              <a:r>
                <a:rPr lang="en-US" sz="1600" b="1" dirty="0" err="1" smtClean="0">
                  <a:solidFill>
                    <a:schemeClr val="tx2"/>
                  </a:solidFill>
                </a:rPr>
                <a:t>cho</a:t>
              </a:r>
              <a:r>
                <a:rPr lang="en-US" sz="1600" b="1" dirty="0" smtClean="0">
                  <a:solidFill>
                    <a:schemeClr val="tx2"/>
                  </a:solidFill>
                </a:rPr>
                <a:t> </a:t>
              </a:r>
              <a:r>
                <a:rPr lang="en-US" sz="1600" b="1" dirty="0" err="1" smtClean="0">
                  <a:solidFill>
                    <a:schemeClr val="tx2"/>
                  </a:solidFill>
                </a:rPr>
                <a:t>gia</a:t>
              </a:r>
              <a:r>
                <a:rPr lang="en-US" sz="1600" b="1" dirty="0" smtClean="0">
                  <a:solidFill>
                    <a:schemeClr val="tx2"/>
                  </a:solidFill>
                </a:rPr>
                <a:t> </a:t>
              </a:r>
              <a:r>
                <a:rPr lang="en-US" sz="1600" b="1" dirty="0" err="1" smtClean="0">
                  <a:solidFill>
                    <a:schemeClr val="tx2"/>
                  </a:solidFill>
                </a:rPr>
                <a:t>đình</a:t>
              </a:r>
              <a:r>
                <a:rPr lang="en-US" sz="1600" b="1" dirty="0" smtClean="0">
                  <a:solidFill>
                    <a:schemeClr val="tx2"/>
                  </a:solidFill>
                </a:rPr>
                <a:t>?</a:t>
              </a:r>
              <a:endParaRPr lang="en-US" sz="1600" b="1" dirty="0">
                <a:solidFill>
                  <a:schemeClr val="tx2"/>
                </a:solidFill>
              </a:endParaRPr>
            </a:p>
          </p:txBody>
        </p:sp>
      </p:grpSp>
      <p:sp>
        <p:nvSpPr>
          <p:cNvPr id="8" name="TextBox 7"/>
          <p:cNvSpPr txBox="1"/>
          <p:nvPr/>
        </p:nvSpPr>
        <p:spPr>
          <a:xfrm>
            <a:off x="931830" y="611907"/>
            <a:ext cx="7543800" cy="1631216"/>
          </a:xfrm>
          <a:prstGeom prst="rect">
            <a:avLst/>
          </a:prstGeom>
          <a:noFill/>
        </p:spPr>
        <p:txBody>
          <a:bodyPr wrap="square" rtlCol="0">
            <a:spAutoFit/>
          </a:bodyPr>
          <a:lstStyle/>
          <a:p>
            <a:pPr algn="just"/>
            <a:r>
              <a:rPr lang="en-US" sz="2000" dirty="0" err="1" smtClean="0">
                <a:solidFill>
                  <a:srgbClr val="FF0000"/>
                </a:solidFill>
                <a:latin typeface="Times New Roman" pitchFamily="18" charset="0"/>
                <a:cs typeface="Times New Roman" pitchFamily="18" charset="0"/>
              </a:rPr>
              <a:t>Chuyên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gia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dinh</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dưỡng</a:t>
            </a:r>
            <a:r>
              <a:rPr lang="en-US" sz="2000" dirty="0" smtClean="0">
                <a:solidFill>
                  <a:srgbClr val="FF0000"/>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là</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người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nghiên</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cứu</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về</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dinh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dưỡng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và</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thực</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phẩm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đồng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thời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tư</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vấn</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cho</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mọi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người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về</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lối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sống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lành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mạnh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trong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ăn</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uống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giúp</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cơ</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thể</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khỏe</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mạnh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và</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phát</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triển</a:t>
            </a:r>
            <a:r>
              <a:rPr lang="en-US" sz="2000" dirty="0" smtClean="0">
                <a:solidFill>
                  <a:schemeClr val="tx2"/>
                </a:solidFill>
                <a:latin typeface="Times New Roman" pitchFamily="18" charset="0"/>
                <a:cs typeface="Times New Roman" pitchFamily="18" charset="0"/>
              </a:rPr>
              <a:t> </a:t>
            </a:r>
            <a:r>
              <a:rPr lang="en-US" sz="2000" err="1" smtClean="0">
                <a:solidFill>
                  <a:schemeClr val="tx2"/>
                </a:solidFill>
                <a:latin typeface="Times New Roman" pitchFamily="18" charset="0"/>
                <a:cs typeface="Times New Roman" pitchFamily="18" charset="0"/>
              </a:rPr>
              <a:t>toàn</a:t>
            </a:r>
            <a:r>
              <a:rPr lang="en-US" sz="2000" smtClean="0">
                <a:solidFill>
                  <a:schemeClr val="tx2"/>
                </a:solidFill>
                <a:latin typeface="Times New Roman" pitchFamily="18" charset="0"/>
                <a:cs typeface="Times New Roman" pitchFamily="18" charset="0"/>
              </a:rPr>
              <a:t> </a:t>
            </a:r>
            <a:r>
              <a:rPr lang="en-US" sz="2000" smtClean="0">
                <a:solidFill>
                  <a:schemeClr val="tx2"/>
                </a:solidFill>
                <a:latin typeface="Times New Roman" pitchFamily="18" charset="0"/>
                <a:cs typeface="Times New Roman" pitchFamily="18" charset="0"/>
              </a:rPr>
              <a:t>diện</a:t>
            </a:r>
            <a:r>
              <a:rPr lang="en-US" sz="2000">
                <a:solidFill>
                  <a:schemeClr val="tx2"/>
                </a:solidFill>
                <a:latin typeface="Times New Roman" pitchFamily="18" charset="0"/>
                <a:cs typeface="Times New Roman" pitchFamily="18" charset="0"/>
              </a:rPr>
              <a:t>.</a:t>
            </a:r>
            <a:r>
              <a:rPr lang="en-US" sz="200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Chuyên</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gia</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dinh</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dưỡng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thường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làm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việc</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tại</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các</a:t>
            </a:r>
            <a:r>
              <a:rPr lang="en-US" sz="2000" dirty="0" smtClean="0">
                <a:solidFill>
                  <a:schemeClr val="tx2"/>
                </a:solidFill>
                <a:latin typeface="Times New Roman" pitchFamily="18" charset="0"/>
                <a:cs typeface="Times New Roman" pitchFamily="18" charset="0"/>
              </a:rPr>
              <a:t> </a:t>
            </a:r>
            <a:r>
              <a:rPr lang="en-US" sz="2000" err="1" smtClean="0">
                <a:solidFill>
                  <a:schemeClr val="tx2"/>
                </a:solidFill>
                <a:latin typeface="Times New Roman" pitchFamily="18" charset="0"/>
                <a:cs typeface="Times New Roman" pitchFamily="18" charset="0"/>
              </a:rPr>
              <a:t>bệnh</a:t>
            </a:r>
            <a:r>
              <a:rPr lang="en-US" sz="2000" smtClean="0">
                <a:solidFill>
                  <a:schemeClr val="tx2"/>
                </a:solidFill>
                <a:latin typeface="Times New Roman" pitchFamily="18" charset="0"/>
                <a:cs typeface="Times New Roman" pitchFamily="18" charset="0"/>
              </a:rPr>
              <a:t> </a:t>
            </a:r>
            <a:r>
              <a:rPr lang="en-US" sz="2000" smtClean="0">
                <a:solidFill>
                  <a:schemeClr val="tx2"/>
                </a:solidFill>
                <a:latin typeface="Times New Roman" pitchFamily="18" charset="0"/>
                <a:cs typeface="Times New Roman" pitchFamily="18" charset="0"/>
              </a:rPr>
              <a:t>viện</a:t>
            </a:r>
            <a:r>
              <a:rPr lang="en-US" sz="2000">
                <a:solidFill>
                  <a:schemeClr val="tx2"/>
                </a:solidFill>
                <a:latin typeface="Times New Roman" pitchFamily="18" charset="0"/>
                <a:cs typeface="Times New Roman" pitchFamily="18" charset="0"/>
              </a:rPr>
              <a:t>,</a:t>
            </a:r>
            <a:r>
              <a:rPr lang="en-US" sz="200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phòng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khám</a:t>
            </a:r>
            <a:r>
              <a:rPr lang="en-US" sz="2000" dirty="0" smtClean="0">
                <a:solidFill>
                  <a:schemeClr val="tx2"/>
                </a:solidFill>
                <a:latin typeface="Times New Roman" pitchFamily="18" charset="0"/>
                <a:cs typeface="Times New Roman" pitchFamily="18" charset="0"/>
              </a:rPr>
              <a:t> y </a:t>
            </a:r>
            <a:r>
              <a:rPr lang="en-US" sz="2000" dirty="0" err="1" smtClean="0">
                <a:solidFill>
                  <a:schemeClr val="tx2"/>
                </a:solidFill>
                <a:latin typeface="Times New Roman" pitchFamily="18" charset="0"/>
                <a:cs typeface="Times New Roman" pitchFamily="18" charset="0"/>
              </a:rPr>
              <a:t>tế</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cộng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đồng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trung</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tâm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chăm</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sóc</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sức</a:t>
            </a: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khỏe</a:t>
            </a:r>
            <a:r>
              <a:rPr lang="en-US" sz="2000" dirty="0" smtClean="0">
                <a:solidFill>
                  <a:schemeClr val="tx2"/>
                </a:solidFill>
                <a:latin typeface="Times New Roman" pitchFamily="18" charset="0"/>
                <a:cs typeface="Times New Roman" pitchFamily="18" charset="0"/>
              </a:rPr>
              <a:t>.</a:t>
            </a:r>
            <a:endParaRPr lang="en-US" sz="2000"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23230"/>
            <a:ext cx="841375"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08416" y="204401"/>
            <a:ext cx="3200400" cy="369332"/>
          </a:xfrm>
          <a:prstGeom prst="rect">
            <a:avLst/>
          </a:prstGeom>
          <a:noFill/>
        </p:spPr>
        <p:txBody>
          <a:bodyPr wrap="square" rtlCol="0">
            <a:spAutoFit/>
          </a:bodyPr>
          <a:lstStyle/>
          <a:p>
            <a:r>
              <a:rPr lang="en-US" b="1" dirty="0" smtClean="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078706"/>
            <a:ext cx="8375650" cy="33789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1" y="1253408"/>
            <a:ext cx="7812087" cy="3693319"/>
          </a:xfrm>
          <a:prstGeom prst="rect">
            <a:avLst/>
          </a:prstGeom>
        </p:spPr>
        <p:txBody>
          <a:bodyPr>
            <a:spAutoFit/>
          </a:bodyPr>
          <a:lstStyle/>
          <a:p>
            <a:pPr>
              <a:defRPr/>
            </a:pPr>
            <a:endParaRPr lang="en-US" sz="2400" dirty="0"/>
          </a:p>
          <a:p>
            <a:pPr marL="514350" indent="-514350">
              <a:buAutoNum type="arabicPeriod"/>
              <a:defRPr/>
            </a:pPr>
            <a:r>
              <a:rPr lang="en-US" sz="2400" dirty="0" err="1" smtClean="0">
                <a:solidFill>
                  <a:schemeClr val="bg1"/>
                </a:solidFill>
                <a:ea typeface="+mj-ea"/>
                <a:cs typeface="Times New Roman" panose="02020603050405020304" pitchFamily="18" charset="0"/>
              </a:rPr>
              <a:t>Quan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sát</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và</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kể</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tên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các</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thực</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phẩm</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gia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đình</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em</a:t>
            </a:r>
            <a:r>
              <a:rPr lang="en-US" sz="2400" dirty="0" smtClean="0">
                <a:solidFill>
                  <a:schemeClr val="bg1"/>
                </a:solidFill>
                <a:ea typeface="+mj-ea"/>
                <a:cs typeface="Times New Roman" panose="02020603050405020304" pitchFamily="18" charset="0"/>
              </a:rPr>
              <a:t> hay </a:t>
            </a:r>
            <a:r>
              <a:rPr lang="en-US" sz="2400" dirty="0" err="1" smtClean="0">
                <a:solidFill>
                  <a:schemeClr val="bg1"/>
                </a:solidFill>
                <a:ea typeface="+mj-ea"/>
                <a:cs typeface="Times New Roman" panose="02020603050405020304" pitchFamily="18" charset="0"/>
              </a:rPr>
              <a:t>sử</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dụng</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trong</a:t>
            </a:r>
            <a:r>
              <a:rPr lang="en-US" sz="2400" dirty="0" smtClean="0">
                <a:solidFill>
                  <a:schemeClr val="bg1"/>
                </a:solidFill>
                <a:ea typeface="+mj-ea"/>
                <a:cs typeface="Times New Roman" panose="02020603050405020304" pitchFamily="18" charset="0"/>
              </a:rPr>
              <a:t> 1 </a:t>
            </a:r>
            <a:r>
              <a:rPr lang="en-US" sz="2400" dirty="0" err="1" smtClean="0">
                <a:solidFill>
                  <a:schemeClr val="bg1"/>
                </a:solidFill>
                <a:ea typeface="+mj-ea"/>
                <a:cs typeface="Times New Roman" panose="02020603050405020304" pitchFamily="18" charset="0"/>
              </a:rPr>
              <a:t>tuần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Em</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có</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nhận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xét</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gì</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về</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việc</a:t>
            </a:r>
            <a:r>
              <a:rPr lang="en-US" sz="2400" dirty="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sử</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dụng</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thực</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phẩm</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của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gia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đình</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mình</a:t>
            </a:r>
            <a:r>
              <a:rPr lang="en-US" sz="2400" dirty="0" smtClean="0">
                <a:solidFill>
                  <a:schemeClr val="bg1"/>
                </a:solidFill>
                <a:ea typeface="+mj-ea"/>
                <a:cs typeface="Times New Roman" panose="02020603050405020304" pitchFamily="18" charset="0"/>
              </a:rPr>
              <a:t>? </a:t>
            </a:r>
          </a:p>
          <a:p>
            <a:pPr marL="514350" indent="-514350">
              <a:buAutoNum type="arabicPeriod"/>
              <a:defRPr/>
            </a:pPr>
            <a:r>
              <a:rPr lang="en-US" sz="2400" dirty="0" err="1" smtClean="0">
                <a:solidFill>
                  <a:schemeClr val="bg1"/>
                </a:solidFill>
                <a:ea typeface="+mj-ea"/>
                <a:cs typeface="Times New Roman" panose="02020603050405020304" pitchFamily="18" charset="0"/>
              </a:rPr>
              <a:t>Em</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hãy</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đề</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xuất</a:t>
            </a:r>
            <a:r>
              <a:rPr lang="en-US" sz="2400" dirty="0" smtClean="0">
                <a:solidFill>
                  <a:schemeClr val="bg1"/>
                </a:solidFill>
                <a:ea typeface="+mj-ea"/>
                <a:cs typeface="Times New Roman" panose="02020603050405020304" pitchFamily="18" charset="0"/>
              </a:rPr>
              <a:t> 1 </a:t>
            </a:r>
            <a:r>
              <a:rPr lang="en-US" sz="2400" dirty="0" err="1" smtClean="0">
                <a:solidFill>
                  <a:schemeClr val="bg1"/>
                </a:solidFill>
                <a:ea typeface="+mj-ea"/>
                <a:cs typeface="Times New Roman" panose="02020603050405020304" pitchFamily="18" charset="0"/>
              </a:rPr>
              <a:t>số</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việc</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làm</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để</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hình</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thành</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thói</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quen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ăn</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uống</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khoa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học</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cho</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gia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đình</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của</a:t>
            </a:r>
            <a:r>
              <a:rPr lang="en-US" sz="2400" dirty="0" smtClean="0">
                <a:solidFill>
                  <a:schemeClr val="bg1"/>
                </a:solidFill>
                <a:ea typeface="+mj-ea"/>
                <a:cs typeface="Times New Roman" panose="02020603050405020304" pitchFamily="18" charset="0"/>
              </a:rPr>
              <a:t> </a:t>
            </a:r>
            <a:r>
              <a:rPr lang="en-US" sz="2400" dirty="0" err="1" smtClean="0">
                <a:solidFill>
                  <a:schemeClr val="bg1"/>
                </a:solidFill>
                <a:ea typeface="+mj-ea"/>
                <a:cs typeface="Times New Roman" panose="02020603050405020304" pitchFamily="18" charset="0"/>
              </a:rPr>
              <a:t>mình</a:t>
            </a:r>
            <a:r>
              <a:rPr lang="en-US" sz="2400" dirty="0" smtClean="0">
                <a:solidFill>
                  <a:schemeClr val="bg1"/>
                </a:solidFill>
                <a:ea typeface="+mj-ea"/>
                <a:cs typeface="Times New Roman" panose="02020603050405020304" pitchFamily="18" charset="0"/>
              </a:rPr>
              <a:t>?</a:t>
            </a:r>
            <a:endParaRPr lang="vi-VN" sz="24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1" y="6135"/>
            <a:ext cx="214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71438"/>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90487"/>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3" y="47244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74345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3" y="889458"/>
            <a:ext cx="1905000" cy="12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89458"/>
            <a:ext cx="1676400" cy="12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889459"/>
            <a:ext cx="1828801" cy="139654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907" y="1028700"/>
            <a:ext cx="2133600" cy="15679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908" y="3314700"/>
            <a:ext cx="2026693" cy="175379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286001"/>
            <a:ext cx="1827662" cy="125729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457450"/>
            <a:ext cx="1676400" cy="116336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01" y="2286001"/>
            <a:ext cx="1990300" cy="12572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1" y="3835980"/>
            <a:ext cx="1969827" cy="13075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2" y="3732076"/>
            <a:ext cx="1828799" cy="1294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429000"/>
            <a:ext cx="2208663" cy="1597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0" y="25371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
          <p:cNvSpPr>
            <a:spLocks noChangeArrowheads="1"/>
          </p:cNvSpPr>
          <p:nvPr/>
        </p:nvSpPr>
        <p:spPr bwMode="auto">
          <a:xfrm>
            <a:off x="0" y="51088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68574" y="99410"/>
            <a:ext cx="558250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HÃY KỂ TÊN CÁC LOẠI THỰC PHẨM SAU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3820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5562600" cy="5143500"/>
          </a:xfrm>
          <a:prstGeom prst="rect">
            <a:avLst/>
          </a:prstGeom>
        </p:spPr>
      </p:pic>
      <p:sp>
        <p:nvSpPr>
          <p:cNvPr id="6" name="Cloud Callout 5"/>
          <p:cNvSpPr/>
          <p:nvPr/>
        </p:nvSpPr>
        <p:spPr>
          <a:xfrm>
            <a:off x="0" y="800100"/>
            <a:ext cx="3581400" cy="280035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228600" y="2193507"/>
            <a:ext cx="3124200" cy="857250"/>
          </a:xfrm>
        </p:spPr>
        <p:txBody>
          <a:bodyPr>
            <a:noAutofit/>
          </a:bodyPr>
          <a:lstStyle/>
          <a:p>
            <a:pPr>
              <a:defRPr/>
            </a:pPr>
            <a:r>
              <a:rPr lang="en-US" sz="1600" b="1" dirty="0" smtClean="0">
                <a:solidFill>
                  <a:schemeClr val="hlink"/>
                </a:solidFill>
                <a:latin typeface="Times New Roman" panose="02020603050405020304" pitchFamily="18" charset="0"/>
                <a:ea typeface="+mn-ea"/>
                <a:cs typeface="+mn-cs"/>
              </a:rPr>
              <a:t>Theo </a:t>
            </a:r>
            <a:r>
              <a:rPr lang="en-US" sz="1600" b="1" dirty="0" err="1" smtClean="0">
                <a:solidFill>
                  <a:schemeClr val="hlink"/>
                </a:solidFill>
                <a:latin typeface="Times New Roman" panose="02020603050405020304" pitchFamily="18" charset="0"/>
                <a:ea typeface="+mn-ea"/>
                <a:cs typeface="+mn-cs"/>
              </a:rPr>
              <a:t>em</a:t>
            </a:r>
            <a:r>
              <a:rPr lang="en-US" sz="1600" b="1" dirty="0" smtClean="0">
                <a:solidFill>
                  <a:schemeClr val="hlink"/>
                </a:solidFill>
                <a:latin typeface="Times New Roman" panose="02020603050405020304" pitchFamily="18" charset="0"/>
                <a:ea typeface="+mn-ea"/>
                <a:cs typeface="+mn-cs"/>
              </a:rPr>
              <a:t> </a:t>
            </a:r>
            <a:r>
              <a:rPr lang="en-US" sz="1600" b="1" dirty="0" err="1" smtClean="0">
                <a:solidFill>
                  <a:schemeClr val="hlink"/>
                </a:solidFill>
                <a:latin typeface="Times New Roman" panose="02020603050405020304" pitchFamily="18" charset="0"/>
                <a:ea typeface="+mn-ea"/>
                <a:cs typeface="+mn-cs"/>
              </a:rPr>
              <a:t>vì</a:t>
            </a:r>
            <a:r>
              <a:rPr lang="en-US" sz="1600" b="1" dirty="0" smtClean="0">
                <a:solidFill>
                  <a:schemeClr val="hlink"/>
                </a:solidFill>
                <a:latin typeface="Times New Roman" panose="02020603050405020304" pitchFamily="18" charset="0"/>
                <a:ea typeface="+mn-ea"/>
                <a:cs typeface="+mn-cs"/>
              </a:rPr>
              <a:t> </a:t>
            </a:r>
            <a:r>
              <a:rPr lang="en-US" sz="1600" b="1" dirty="0" err="1" smtClean="0">
                <a:solidFill>
                  <a:schemeClr val="hlink"/>
                </a:solidFill>
                <a:latin typeface="Times New Roman" panose="02020603050405020304" pitchFamily="18" charset="0"/>
                <a:ea typeface="+mn-ea"/>
                <a:cs typeface="+mn-cs"/>
              </a:rPr>
              <a:t>sao</a:t>
            </a:r>
            <a:r>
              <a:rPr lang="en-US" sz="1600" b="1" dirty="0" smtClean="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hằng</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ngày</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chúng</a:t>
            </a:r>
            <a:r>
              <a:rPr lang="en-US" sz="1600" b="1" dirty="0">
                <a:solidFill>
                  <a:schemeClr val="hlink"/>
                </a:solidFill>
                <a:latin typeface="Times New Roman" panose="02020603050405020304" pitchFamily="18" charset="0"/>
                <a:ea typeface="+mn-ea"/>
                <a:cs typeface="+mn-cs"/>
              </a:rPr>
              <a:t> ta </a:t>
            </a:r>
            <a:r>
              <a:rPr lang="en-US" sz="1600" b="1" dirty="0" err="1">
                <a:solidFill>
                  <a:schemeClr val="hlink"/>
                </a:solidFill>
                <a:latin typeface="Times New Roman" panose="02020603050405020304" pitchFamily="18" charset="0"/>
                <a:ea typeface="+mn-ea"/>
                <a:cs typeface="+mn-cs"/>
              </a:rPr>
              <a:t>phải</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sử</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dụng</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nhiều</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loại</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thực</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phẩm</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khác</a:t>
            </a:r>
            <a:r>
              <a:rPr lang="en-US" sz="1600" b="1" dirty="0">
                <a:solidFill>
                  <a:schemeClr val="hlink"/>
                </a:solidFill>
                <a:latin typeface="Times New Roman" panose="02020603050405020304" pitchFamily="18" charset="0"/>
                <a:ea typeface="+mn-ea"/>
                <a:cs typeface="+mn-cs"/>
              </a:rPr>
              <a:t> </a:t>
            </a:r>
            <a:r>
              <a:rPr lang="en-US" sz="1600" b="1" dirty="0" err="1">
                <a:solidFill>
                  <a:schemeClr val="hlink"/>
                </a:solidFill>
                <a:latin typeface="Times New Roman" panose="02020603050405020304" pitchFamily="18" charset="0"/>
                <a:ea typeface="+mn-ea"/>
                <a:cs typeface="+mn-cs"/>
              </a:rPr>
              <a:t>nhau</a:t>
            </a:r>
            <a:r>
              <a:rPr lang="en-US" sz="1600" b="1" dirty="0">
                <a:solidFill>
                  <a:schemeClr val="hlink"/>
                </a:solidFill>
                <a:latin typeface="Times New Roman" panose="02020603050405020304" pitchFamily="18" charset="0"/>
                <a:ea typeface="+mn-ea"/>
                <a:cs typeface="+mn-cs"/>
              </a:rPr>
              <a:t>?</a:t>
            </a:r>
            <a:r>
              <a:rPr lang="en-US" sz="1600" b="1" dirty="0"/>
              <a:t/>
            </a:r>
            <a:br>
              <a:rPr lang="en-US" sz="16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87" y="124907"/>
            <a:ext cx="8305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b="1" dirty="0"/>
              <a:t>CHƯƠNG II</a:t>
            </a:r>
            <a:r>
              <a:rPr lang="en-US" sz="1600" b="1"/>
              <a:t>. </a:t>
            </a:r>
            <a:r>
              <a:rPr lang="en-US" sz="1600" b="1" smtClean="0"/>
              <a:t>BẢO QUẢN VÀ CHẾ BIẾN THỰC PHẨM</a:t>
            </a:r>
            <a:endParaRPr lang="en-US" sz="1600" dirty="0"/>
          </a:p>
          <a:p>
            <a:pPr algn="ctr"/>
            <a:r>
              <a:rPr lang="en-US" sz="1600" b="1" smtClean="0"/>
              <a:t>BÀI </a:t>
            </a:r>
            <a:r>
              <a:rPr lang="en-US" sz="1600" b="1" dirty="0"/>
              <a:t>4. THỰC PHẨM VÀ DINH DƯỠNG</a:t>
            </a:r>
            <a:endParaRPr lang="en-US" sz="1600" dirty="0"/>
          </a:p>
        </p:txBody>
      </p:sp>
      <p:sp>
        <p:nvSpPr>
          <p:cNvPr id="3" name="Rectangle 10"/>
          <p:cNvSpPr>
            <a:spLocks noChangeArrowheads="1"/>
          </p:cNvSpPr>
          <p:nvPr/>
        </p:nvSpPr>
        <p:spPr bwMode="auto">
          <a:xfrm>
            <a:off x="984689" y="775784"/>
            <a:ext cx="342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solidFill>
                  <a:srgbClr val="FF3300"/>
                </a:solidFill>
              </a:rPr>
              <a:t>I</a:t>
            </a:r>
            <a:r>
              <a:rPr lang="en-US" altLang="en-US" sz="1400" b="1" smtClean="0">
                <a:solidFill>
                  <a:srgbClr val="FF3300"/>
                </a:solidFill>
              </a:rPr>
              <a:t>. </a:t>
            </a:r>
            <a:r>
              <a:rPr lang="en-US" altLang="en-US" sz="1400" b="1" dirty="0" smtClean="0">
                <a:solidFill>
                  <a:srgbClr val="FF3300"/>
                </a:solidFill>
              </a:rPr>
              <a:t>MỘT SỐ NHÓM </a:t>
            </a:r>
            <a:r>
              <a:rPr lang="en-US" altLang="en-US" sz="1400" b="1" dirty="0">
                <a:solidFill>
                  <a:srgbClr val="FF3300"/>
                </a:solidFill>
              </a:rPr>
              <a:t>THỰC </a:t>
            </a:r>
            <a:r>
              <a:rPr lang="en-US" altLang="en-US" sz="1400" b="1" dirty="0" smtClean="0">
                <a:solidFill>
                  <a:srgbClr val="FF3300"/>
                </a:solidFill>
              </a:rPr>
              <a:t>PHẨM CHÍNH </a:t>
            </a:r>
            <a:endParaRPr lang="en-US" altLang="en-US" sz="1400" b="1" dirty="0">
              <a:solidFill>
                <a:srgbClr val="FF3300"/>
              </a:solidFill>
            </a:endParaRPr>
          </a:p>
          <a:p>
            <a:endParaRPr lang="en-US" altLang="en-US" sz="2800" b="1" dirty="0">
              <a:solidFill>
                <a:srgbClr val="FF3300"/>
              </a:solidFill>
            </a:endParaRPr>
          </a:p>
        </p:txBody>
      </p:sp>
      <p:sp>
        <p:nvSpPr>
          <p:cNvPr id="5" name="Text Box 11"/>
          <p:cNvSpPr txBox="1">
            <a:spLocks noChangeArrowheads="1"/>
          </p:cNvSpPr>
          <p:nvPr/>
        </p:nvSpPr>
        <p:spPr bwMode="auto">
          <a:xfrm>
            <a:off x="457200" y="1386490"/>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1600" dirty="0">
                <a:solidFill>
                  <a:srgbClr val="0000FF"/>
                </a:solidFill>
                <a:cs typeface="Times New Roman" pitchFamily="18" charset="0"/>
              </a:rPr>
              <a:t>Thực phẩm là </a:t>
            </a:r>
            <a:r>
              <a:rPr lang="en-US" altLang="en-US" sz="1600" dirty="0" err="1" smtClean="0">
                <a:solidFill>
                  <a:srgbClr val="0000FF"/>
                </a:solidFill>
                <a:cs typeface="Times New Roman" pitchFamily="18" charset="0"/>
              </a:rPr>
              <a:t>nguồn</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cung</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cấp</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các</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chất</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dinh</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dưỡng</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cần</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thiết</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cho</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cơ</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thể</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giúp</a:t>
            </a:r>
            <a:r>
              <a:rPr lang="en-US" altLang="en-US" sz="1600" dirty="0" smtClean="0">
                <a:solidFill>
                  <a:srgbClr val="0000FF"/>
                </a:solidFill>
                <a:cs typeface="Times New Roman" pitchFamily="18" charset="0"/>
              </a:rPr>
              <a:t> con </a:t>
            </a:r>
            <a:r>
              <a:rPr lang="en-US" altLang="en-US" sz="1600" dirty="0" err="1" smtClean="0">
                <a:solidFill>
                  <a:srgbClr val="0000FF"/>
                </a:solidFill>
                <a:cs typeface="Times New Roman" pitchFamily="18" charset="0"/>
              </a:rPr>
              <a:t>người</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phát</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triển</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cân</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đối</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và</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khỏe</a:t>
            </a:r>
            <a:r>
              <a:rPr lang="en-US" altLang="en-US" sz="1600" dirty="0" smtClean="0">
                <a:solidFill>
                  <a:srgbClr val="0000FF"/>
                </a:solidFill>
                <a:cs typeface="Times New Roman" pitchFamily="18" charset="0"/>
              </a:rPr>
              <a:t> </a:t>
            </a:r>
            <a:r>
              <a:rPr lang="en-US" altLang="en-US" sz="1600" dirty="0" err="1" smtClean="0">
                <a:solidFill>
                  <a:srgbClr val="0000FF"/>
                </a:solidFill>
                <a:cs typeface="Times New Roman" pitchFamily="18" charset="0"/>
              </a:rPr>
              <a:t>mạnh</a:t>
            </a:r>
            <a:r>
              <a:rPr lang="en-US" altLang="en-US" sz="1600" dirty="0" smtClean="0">
                <a:solidFill>
                  <a:srgbClr val="0000FF"/>
                </a:solidFill>
                <a:cs typeface="Times New Roman" pitchFamily="18" charset="0"/>
              </a:rPr>
              <a:t> </a:t>
            </a:r>
            <a:endParaRPr lang="en-US" altLang="en-US" sz="1600" dirty="0">
              <a:solidFill>
                <a:srgbClr val="0000FF"/>
              </a:solidFill>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381000" y="1971265"/>
            <a:ext cx="8229600" cy="288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1600200" y="64722"/>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err="1">
                <a:solidFill>
                  <a:schemeClr val="accent4">
                    <a:lumMod val="75000"/>
                  </a:schemeClr>
                </a:solidFill>
                <a:cs typeface="Times New Roman" pitchFamily="18" charset="0"/>
              </a:rPr>
              <a:t>Căn</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cứ</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vào</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chất</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dinh</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dưỡng</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có</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tỉ</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lệ</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cao</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nhất</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thực</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phẩm</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được</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phân</a:t>
            </a:r>
            <a:r>
              <a:rPr lang="en-US" altLang="en-US" sz="1800" dirty="0">
                <a:solidFill>
                  <a:schemeClr val="accent4">
                    <a:lumMod val="75000"/>
                  </a:schemeClr>
                </a:solidFill>
                <a:cs typeface="Times New Roman" pitchFamily="18" charset="0"/>
              </a:rPr>
              <a:t> chia </a:t>
            </a:r>
            <a:r>
              <a:rPr lang="en-US" altLang="en-US" sz="1800" dirty="0" err="1">
                <a:solidFill>
                  <a:schemeClr val="accent4">
                    <a:lumMod val="75000"/>
                  </a:schemeClr>
                </a:solidFill>
                <a:cs typeface="Times New Roman" pitchFamily="18" charset="0"/>
              </a:rPr>
              <a:t>thành</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các</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nhóm</a:t>
            </a:r>
            <a:r>
              <a:rPr lang="en-US" altLang="en-US" sz="1800" dirty="0">
                <a:solidFill>
                  <a:schemeClr val="accent4">
                    <a:lumMod val="75000"/>
                  </a:schemeClr>
                </a:solidFill>
                <a:cs typeface="Times New Roman" pitchFamily="18" charset="0"/>
              </a:rPr>
              <a:t> </a:t>
            </a:r>
            <a:r>
              <a:rPr lang="en-US" altLang="en-US" sz="1800" dirty="0" err="1">
                <a:solidFill>
                  <a:schemeClr val="accent4">
                    <a:lumMod val="75000"/>
                  </a:schemeClr>
                </a:solidFill>
                <a:cs typeface="Times New Roman" pitchFamily="18" charset="0"/>
              </a:rPr>
              <a:t>như</a:t>
            </a:r>
            <a:r>
              <a:rPr lang="en-US" altLang="en-US" sz="1800" dirty="0">
                <a:solidFill>
                  <a:schemeClr val="accent4">
                    <a:lumMod val="75000"/>
                  </a:schemeClr>
                </a:solidFill>
                <a:cs typeface="Times New Roman" pitchFamily="18" charset="0"/>
              </a:rPr>
              <a:t> ở </a:t>
            </a:r>
            <a:r>
              <a:rPr lang="en-US" altLang="en-US" sz="1800" dirty="0" err="1">
                <a:solidFill>
                  <a:schemeClr val="accent4">
                    <a:lumMod val="75000"/>
                  </a:schemeClr>
                </a:solidFill>
                <a:cs typeface="Times New Roman" pitchFamily="18" charset="0"/>
              </a:rPr>
              <a:t>cột</a:t>
            </a:r>
            <a:r>
              <a:rPr lang="en-US" altLang="en-US" sz="1800" dirty="0">
                <a:solidFill>
                  <a:schemeClr val="accent4">
                    <a:lumMod val="75000"/>
                  </a:schemeClr>
                </a:solidFill>
                <a:cs typeface="Times New Roman" pitchFamily="18" charset="0"/>
              </a:rPr>
              <a:t> (1</a:t>
            </a:r>
            <a:r>
              <a:rPr lang="en-US" altLang="en-US" sz="1800" dirty="0" smtClean="0">
                <a:solidFill>
                  <a:schemeClr val="accent4">
                    <a:lumMod val="75000"/>
                  </a:schemeClr>
                </a:solidFill>
                <a:cs typeface="Times New Roman" pitchFamily="18" charset="0"/>
              </a:rPr>
              <a:t>)</a:t>
            </a:r>
            <a:endParaRPr lang="en-US" altLang="en-US" sz="1800" dirty="0">
              <a:solidFill>
                <a:schemeClr val="accent4">
                  <a:lumMod val="75000"/>
                </a:schemeClr>
              </a:solidFill>
              <a:cs typeface="Times New Roman" pitchFamily="18" charset="0"/>
            </a:endParaRPr>
          </a:p>
        </p:txBody>
      </p:sp>
      <p:sp>
        <p:nvSpPr>
          <p:cNvPr id="7173" name="Rectangle 10"/>
          <p:cNvSpPr>
            <a:spLocks noChangeArrowheads="1"/>
          </p:cNvSpPr>
          <p:nvPr/>
        </p:nvSpPr>
        <p:spPr bwMode="auto">
          <a:xfrm>
            <a:off x="114300" y="5275660"/>
            <a:ext cx="861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022" y="1218213"/>
            <a:ext cx="8229600" cy="363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2514600" y="694993"/>
            <a:ext cx="4281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smtClean="0">
                <a:solidFill>
                  <a:srgbClr val="00B050"/>
                </a:solidFill>
                <a:cs typeface="Times New Roman" pitchFamily="18" charset="0"/>
              </a:rPr>
              <a:t>   </a:t>
            </a:r>
            <a:r>
              <a:rPr lang="en-US" altLang="en-US" sz="1600" b="1" i="1" dirty="0" err="1" smtClean="0">
                <a:solidFill>
                  <a:srgbClr val="00B050"/>
                </a:solidFill>
                <a:cs typeface="Times New Roman" pitchFamily="18" charset="0"/>
              </a:rPr>
              <a:t>Nhóm</a:t>
            </a:r>
            <a:r>
              <a:rPr lang="en-US" altLang="en-US" sz="1600" b="1" i="1" dirty="0" smtClean="0">
                <a:solidFill>
                  <a:srgbClr val="00B050"/>
                </a:solidFill>
                <a:cs typeface="Times New Roman" pitchFamily="18" charset="0"/>
              </a:rPr>
              <a:t> </a:t>
            </a:r>
            <a:r>
              <a:rPr lang="en-US" altLang="en-US" sz="1600" b="1" i="1" dirty="0" err="1">
                <a:solidFill>
                  <a:srgbClr val="00B050"/>
                </a:solidFill>
                <a:cs typeface="Times New Roman" pitchFamily="18" charset="0"/>
              </a:rPr>
              <a:t>thực</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phẩm</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và</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nguồn</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cung</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cấp</a:t>
            </a:r>
            <a:r>
              <a:rPr lang="en-US" altLang="en-US" sz="1600" b="1" i="1" dirty="0">
                <a:solidFill>
                  <a:srgbClr val="00B050"/>
                </a:solidFill>
                <a:cs typeface="Times New Roman" pitchFamily="18" charset="0"/>
              </a:rPr>
              <a:t> </a:t>
            </a:r>
            <a:r>
              <a:rPr lang="en-US" altLang="en-US" sz="1600" b="1" i="1" dirty="0" err="1">
                <a:solidFill>
                  <a:srgbClr val="00B050"/>
                </a:solidFill>
                <a:cs typeface="Times New Roman" pitchFamily="18" charset="0"/>
              </a:rPr>
              <a:t>chính</a:t>
            </a:r>
            <a:endParaRPr lang="en-US" altLang="en-US" sz="16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5344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solidFill>
                  <a:srgbClr val="FF0000"/>
                </a:solidFill>
              </a:rPr>
              <a:t>1. NHÓM THỰC PHẨM GIÀU CHẤT TINH BỘT, CHẤT ĐƯỜNG VÀ CHẤT XƠ</a:t>
            </a:r>
            <a:endParaRPr lang="en-US" sz="16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878592"/>
            <a:ext cx="4038600" cy="14859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56559"/>
            <a:ext cx="3581400" cy="1485900"/>
          </a:xfrm>
          <a:prstGeom prst="rect">
            <a:avLst/>
          </a:prstGeom>
        </p:spPr>
      </p:pic>
      <p:grpSp>
        <p:nvGrpSpPr>
          <p:cNvPr id="4" name="Group 3"/>
          <p:cNvGrpSpPr/>
          <p:nvPr/>
        </p:nvGrpSpPr>
        <p:grpSpPr>
          <a:xfrm>
            <a:off x="5334000" y="2683880"/>
            <a:ext cx="4114800" cy="16002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326909"/>
              <a:ext cx="3276600" cy="1231107"/>
            </a:xfrm>
            <a:prstGeom prst="rect">
              <a:avLst/>
            </a:prstGeom>
            <a:noFill/>
          </p:spPr>
          <p:txBody>
            <a:bodyPr wrap="square" rtlCol="0">
              <a:spAutoFit/>
            </a:bodyPr>
            <a:lstStyle/>
            <a:p>
              <a:r>
                <a:rPr lang="en-US" b="1" dirty="0" err="1" smtClean="0">
                  <a:solidFill>
                    <a:srgbClr val="FF0000"/>
                  </a:solidFill>
                </a:rPr>
                <a:t>Chất</a:t>
              </a:r>
              <a:r>
                <a:rPr lang="en-US" b="1" dirty="0" smtClean="0">
                  <a:solidFill>
                    <a:srgbClr val="FF0000"/>
                  </a:solidFill>
                </a:rPr>
                <a:t> </a:t>
              </a:r>
              <a:r>
                <a:rPr lang="en-US" b="1" dirty="0" err="1" smtClean="0">
                  <a:solidFill>
                    <a:srgbClr val="FF0000"/>
                  </a:solidFill>
                </a:rPr>
                <a:t>tinh</a:t>
              </a:r>
              <a:r>
                <a:rPr lang="en-US" b="1" dirty="0" smtClean="0">
                  <a:solidFill>
                    <a:srgbClr val="FF0000"/>
                  </a:solidFill>
                </a:rPr>
                <a:t> </a:t>
              </a:r>
              <a:r>
                <a:rPr lang="en-US" b="1" dirty="0" err="1" smtClean="0">
                  <a:solidFill>
                    <a:srgbClr val="FF0000"/>
                  </a:solidFill>
                </a:rPr>
                <a:t>bột</a:t>
              </a:r>
              <a:r>
                <a:rPr lang="en-US" b="1" dirty="0" smtClean="0">
                  <a:solidFill>
                    <a:srgbClr val="FF0000"/>
                  </a:solidFill>
                </a:rPr>
                <a:t>, </a:t>
              </a:r>
              <a:r>
                <a:rPr lang="en-US" b="1" dirty="0" err="1" smtClean="0">
                  <a:solidFill>
                    <a:srgbClr val="FF0000"/>
                  </a:solidFill>
                </a:rPr>
                <a:t>đường</a:t>
              </a:r>
              <a:r>
                <a:rPr lang="en-US" b="1" dirty="0" smtClean="0">
                  <a:solidFill>
                    <a:srgbClr val="FF0000"/>
                  </a:solidFill>
                </a:rPr>
                <a:t> , </a:t>
              </a:r>
              <a:r>
                <a:rPr lang="en-US" b="1" dirty="0" err="1" smtClean="0">
                  <a:solidFill>
                    <a:srgbClr val="FF0000"/>
                  </a:solidFill>
                </a:rPr>
                <a:t>chất</a:t>
              </a:r>
              <a:r>
                <a:rPr lang="en-US" b="1" dirty="0" smtClean="0">
                  <a:solidFill>
                    <a:srgbClr val="FF0000"/>
                  </a:solidFill>
                </a:rPr>
                <a:t> </a:t>
              </a:r>
              <a:r>
                <a:rPr lang="en-US" b="1" dirty="0" err="1" smtClean="0">
                  <a:solidFill>
                    <a:srgbClr val="FF0000"/>
                  </a:solidFill>
                </a:rPr>
                <a:t>xơ</a:t>
              </a:r>
              <a:r>
                <a:rPr lang="en-US" b="1" dirty="0" smtClean="0">
                  <a:solidFill>
                    <a:srgbClr val="FF0000"/>
                  </a:solidFill>
                </a:rPr>
                <a:t> </a:t>
              </a:r>
              <a:r>
                <a:rPr lang="en-US" b="1" dirty="0" err="1" smtClean="0">
                  <a:solidFill>
                    <a:srgbClr val="FF0000"/>
                  </a:solidFill>
                </a:rPr>
                <a:t>có</a:t>
              </a:r>
              <a:r>
                <a:rPr lang="en-US" b="1" dirty="0" smtClean="0">
                  <a:solidFill>
                    <a:srgbClr val="FF0000"/>
                  </a:solidFill>
                </a:rPr>
                <a:t> </a:t>
              </a:r>
              <a:r>
                <a:rPr lang="en-US" b="1" dirty="0" err="1" smtClean="0">
                  <a:solidFill>
                    <a:srgbClr val="FF0000"/>
                  </a:solidFill>
                </a:rPr>
                <a:t>vai</a:t>
              </a:r>
              <a:r>
                <a:rPr lang="en-US" b="1" dirty="0" smtClean="0">
                  <a:solidFill>
                    <a:srgbClr val="FF0000"/>
                  </a:solidFill>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như</a:t>
              </a:r>
              <a:r>
                <a:rPr lang="en-US" b="1" dirty="0" smtClean="0">
                  <a:solidFill>
                    <a:srgbClr val="FF0000"/>
                  </a:solidFill>
                </a:rPr>
                <a:t> </a:t>
              </a:r>
              <a:r>
                <a:rPr lang="en-US" b="1" dirty="0" err="1" smtClean="0">
                  <a:solidFill>
                    <a:srgbClr val="FF0000"/>
                  </a:solidFill>
                </a:rPr>
                <a:t>thế</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 </a:t>
              </a:r>
              <a:r>
                <a:rPr lang="en-US" b="1" dirty="0" err="1" smtClean="0">
                  <a:solidFill>
                    <a:srgbClr val="FF0000"/>
                  </a:solidFill>
                </a:rPr>
                <a:t>với</a:t>
              </a:r>
              <a:r>
                <a:rPr lang="en-US" b="1" dirty="0" smtClean="0">
                  <a:solidFill>
                    <a:srgbClr val="FF0000"/>
                  </a:solidFill>
                </a:rPr>
                <a:t> </a:t>
              </a:r>
              <a:r>
                <a:rPr lang="en-US" b="1" dirty="0" err="1" smtClean="0">
                  <a:solidFill>
                    <a:srgbClr val="FF0000"/>
                  </a:solidFill>
                </a:rPr>
                <a:t>cơ</a:t>
              </a:r>
              <a:r>
                <a:rPr lang="en-US" b="1" dirty="0" smtClean="0">
                  <a:solidFill>
                    <a:srgbClr val="FF0000"/>
                  </a:solidFill>
                </a:rPr>
                <a:t> </a:t>
              </a:r>
              <a:r>
                <a:rPr lang="en-US" b="1" dirty="0" err="1" smtClean="0">
                  <a:solidFill>
                    <a:srgbClr val="FF0000"/>
                  </a:solidFill>
                </a:rPr>
                <a:t>thể</a:t>
              </a:r>
              <a:r>
                <a:rPr lang="en-US" b="1" dirty="0" smtClean="0">
                  <a:solidFill>
                    <a:srgbClr val="FF0000"/>
                  </a:solidFill>
                </a:rPr>
                <a:t> ?</a:t>
              </a:r>
              <a:endParaRPr lang="en-US" b="1" dirty="0">
                <a:solidFill>
                  <a:srgbClr val="FF0000"/>
                </a:solidFill>
              </a:endParaRPr>
            </a:p>
          </p:txBody>
        </p:sp>
      </p:grpSp>
      <p:sp>
        <p:nvSpPr>
          <p:cNvPr id="9" name="Text Box 5"/>
          <p:cNvSpPr txBox="1">
            <a:spLocks noChangeArrowheads="1"/>
          </p:cNvSpPr>
          <p:nvPr/>
        </p:nvSpPr>
        <p:spPr bwMode="auto">
          <a:xfrm>
            <a:off x="324998" y="2342459"/>
            <a:ext cx="47017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sz="2000" dirty="0" err="1">
                <a:solidFill>
                  <a:srgbClr val="0070C0"/>
                </a:solidFill>
                <a:cs typeface="Times New Roman" pitchFamily="18" charset="0"/>
              </a:rPr>
              <a:t>Chất</a:t>
            </a:r>
            <a:r>
              <a:rPr lang="en-US" altLang="en-US" sz="2000" dirty="0">
                <a:solidFill>
                  <a:srgbClr val="0070C0"/>
                </a:solidFill>
                <a:cs typeface="Times New Roman" pitchFamily="18" charset="0"/>
              </a:rPr>
              <a:t> </a:t>
            </a:r>
            <a:r>
              <a:rPr lang="vi-VN" altLang="en-US" sz="2000" dirty="0">
                <a:solidFill>
                  <a:srgbClr val="0070C0"/>
                </a:solidFill>
                <a:cs typeface="Times New Roman" pitchFamily="18" charset="0"/>
              </a:rPr>
              <a:t>tinh bột</a:t>
            </a:r>
            <a:r>
              <a:rPr lang="en-US" altLang="en-US" sz="2000" dirty="0">
                <a:solidFill>
                  <a:srgbClr val="0070C0"/>
                </a:solidFill>
                <a:cs typeface="Times New Roman" pitchFamily="18" charset="0"/>
              </a:rPr>
              <a:t>,</a:t>
            </a:r>
            <a:r>
              <a:rPr lang="vi-VN" altLang="en-US" sz="2000" dirty="0">
                <a:solidFill>
                  <a:srgbClr val="0070C0"/>
                </a:solidFill>
                <a:cs typeface="Times New Roman" pitchFamily="18" charset="0"/>
              </a:rPr>
              <a:t> chất đường là nguồn cung cấp năng lượng chủ yếu cho mọi hoạt động của cơ thể</a:t>
            </a:r>
            <a:r>
              <a:rPr lang="en-US" altLang="en-US" sz="2000" dirty="0">
                <a:solidFill>
                  <a:srgbClr val="0070C0"/>
                </a:solidFill>
                <a:cs typeface="Times New Roman" pitchFamily="18" charset="0"/>
              </a:rPr>
              <a:t>.</a:t>
            </a:r>
            <a:r>
              <a:rPr lang="vi-VN" altLang="en-US" sz="2000" dirty="0">
                <a:solidFill>
                  <a:srgbClr val="0070C0"/>
                </a:solidFill>
                <a:cs typeface="Times New Roman" pitchFamily="18" charset="0"/>
              </a:rPr>
              <a:t> </a:t>
            </a:r>
            <a:r>
              <a:rPr lang="en-US" altLang="en-US" sz="2000" dirty="0">
                <a:solidFill>
                  <a:srgbClr val="0070C0"/>
                </a:solidFill>
                <a:cs typeface="Times New Roman" pitchFamily="18" charset="0"/>
              </a:rPr>
              <a:t>C</a:t>
            </a:r>
            <a:r>
              <a:rPr lang="vi-VN" altLang="en-US" sz="2000" dirty="0">
                <a:solidFill>
                  <a:srgbClr val="0070C0"/>
                </a:solidFill>
                <a:cs typeface="Times New Roman" pitchFamily="18" charset="0"/>
              </a:rPr>
              <a:t>hất xơ hỗ </a:t>
            </a:r>
            <a:r>
              <a:rPr lang="vi-VN" altLang="en-US" sz="2000">
                <a:solidFill>
                  <a:srgbClr val="0070C0"/>
                </a:solidFill>
                <a:cs typeface="Times New Roman" pitchFamily="18" charset="0"/>
              </a:rPr>
              <a:t>trợ </a:t>
            </a:r>
            <a:r>
              <a:rPr lang="vi-VN" altLang="en-US" sz="2000" smtClean="0">
                <a:solidFill>
                  <a:srgbClr val="0070C0"/>
                </a:solidFill>
                <a:cs typeface="Times New Roman" pitchFamily="18" charset="0"/>
              </a:rPr>
              <a:t>cho</a:t>
            </a:r>
            <a:r>
              <a:rPr lang="en-US" altLang="en-US" sz="2000">
                <a:solidFill>
                  <a:srgbClr val="0070C0"/>
                </a:solidFill>
                <a:cs typeface="Times New Roman" pitchFamily="18" charset="0"/>
              </a:rPr>
              <a:t> </a:t>
            </a:r>
            <a:r>
              <a:rPr lang="vi-VN" altLang="en-US" sz="2000" smtClean="0">
                <a:solidFill>
                  <a:srgbClr val="0070C0"/>
                </a:solidFill>
                <a:cs typeface="Times New Roman" pitchFamily="18" charset="0"/>
              </a:rPr>
              <a:t>hệ </a:t>
            </a:r>
            <a:r>
              <a:rPr lang="vi-VN" altLang="en-US" sz="2000" dirty="0">
                <a:solidFill>
                  <a:srgbClr val="0070C0"/>
                </a:solidFill>
                <a:cs typeface="Times New Roman" pitchFamily="18" charset="0"/>
              </a:rPr>
              <a:t>tiêu hóa</a:t>
            </a:r>
            <a:r>
              <a:rPr lang="en-US" altLang="en-US" sz="2000" dirty="0" smtClean="0">
                <a:solidFill>
                  <a:srgbClr val="0070C0"/>
                </a:solidFill>
                <a:cs typeface="Times New Roman" pitchFamily="18" charset="0"/>
              </a:rPr>
              <a:t>.</a:t>
            </a:r>
          </a:p>
          <a:p>
            <a:pPr algn="just">
              <a:spcBef>
                <a:spcPct val="50000"/>
              </a:spcBef>
            </a:pPr>
            <a:endParaRPr lang="en-US" altLang="vi-VN" sz="2000" dirty="0">
              <a:solidFill>
                <a:srgbClr val="0070C0"/>
              </a:solidFill>
              <a:cs typeface="Times New Roman" pitchFamily="18" charset="0"/>
            </a:endParaRPr>
          </a:p>
        </p:txBody>
      </p:sp>
      <p:sp>
        <p:nvSpPr>
          <p:cNvPr id="10" name="Text Box 5"/>
          <p:cNvSpPr txBox="1">
            <a:spLocks noChangeArrowheads="1"/>
          </p:cNvSpPr>
          <p:nvPr/>
        </p:nvSpPr>
        <p:spPr bwMode="auto">
          <a:xfrm>
            <a:off x="457200" y="3391528"/>
            <a:ext cx="470173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sz="2000" smtClean="0">
                <a:solidFill>
                  <a:srgbClr val="0070C0"/>
                </a:solidFill>
                <a:cs typeface="Times New Roman" pitchFamily="18" charset="0"/>
              </a:rPr>
              <a:t>Nhóm chất này có tên khoa học là carbohydrate, thường có trong ngũ cốc, bánh mì, cơm trắng, khoai, sữa, mật ong, trái cây chín, rau xanh.</a:t>
            </a:r>
            <a:endParaRPr lang="en-US" altLang="en-US" sz="2000" dirty="0" smtClean="0">
              <a:solidFill>
                <a:srgbClr val="0070C0"/>
              </a:solidFill>
              <a:cs typeface="Times New Roman" pitchFamily="18" charset="0"/>
            </a:endParaRPr>
          </a:p>
          <a:p>
            <a:pPr algn="just">
              <a:spcBef>
                <a:spcPct val="50000"/>
              </a:spcBef>
            </a:pPr>
            <a:endParaRPr lang="en-US" altLang="vi-VN" sz="20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2703" y="1141613"/>
            <a:ext cx="7369174" cy="981423"/>
          </a:xfrm>
          <a:prstGeom prst="rect">
            <a:avLst/>
          </a:prstGeom>
        </p:spPr>
        <p:txBody>
          <a:bodyPr wrap="square">
            <a:spAutoFit/>
          </a:bodyPr>
          <a:lstStyle/>
          <a:p>
            <a:pPr algn="just">
              <a:lnSpc>
                <a:spcPct val="107000"/>
              </a:lnSpc>
              <a:defRPr/>
            </a:pPr>
            <a:r>
              <a:rPr lang="vi-VN" dirty="0"/>
              <a:t> </a:t>
            </a:r>
            <a:r>
              <a:rPr lang="vi-VN" dirty="0">
                <a:solidFill>
                  <a:srgbClr val="0070C0"/>
                </a:solidFill>
                <a:ea typeface="+mj-ea"/>
                <a:cs typeface="Times New Roman" panose="02020603050405020304" pitchFamily="18" charset="0"/>
              </a:rPr>
              <a:t>Ngũ cốc </a:t>
            </a:r>
            <a:r>
              <a:rPr lang="en-US" dirty="0" err="1" smtClean="0">
                <a:solidFill>
                  <a:srgbClr val="0070C0"/>
                </a:solidFill>
                <a:ea typeface="+mj-ea"/>
                <a:cs typeface="Times New Roman" panose="02020603050405020304" pitchFamily="18" charset="0"/>
              </a:rPr>
              <a:t>là</a:t>
            </a:r>
            <a:r>
              <a:rPr lang="vi-VN" dirty="0" smtClean="0">
                <a:solidFill>
                  <a:srgbClr val="0070C0"/>
                </a:solidFill>
                <a:ea typeface="+mj-ea"/>
                <a:cs typeface="Times New Roman" panose="02020603050405020304" pitchFamily="18" charset="0"/>
              </a:rPr>
              <a:t> </a:t>
            </a:r>
            <a:r>
              <a:rPr lang="en-US" dirty="0">
                <a:solidFill>
                  <a:srgbClr val="0070C0"/>
                </a:solidFill>
                <a:ea typeface="+mj-ea"/>
                <a:cs typeface="Times New Roman" panose="02020603050405020304" pitchFamily="18" charset="0"/>
              </a:rPr>
              <a:t>t</a:t>
            </a:r>
            <a:r>
              <a:rPr lang="vi-VN" dirty="0">
                <a:solidFill>
                  <a:srgbClr val="0070C0"/>
                </a:solidFill>
                <a:ea typeface="+mj-ea"/>
                <a:cs typeface="Times New Roman" panose="02020603050405020304" pitchFamily="18" charset="0"/>
              </a:rPr>
              <a:t>ên gọi chung của 5 loại hạt dùng đ</a:t>
            </a:r>
            <a:r>
              <a:rPr lang="en-US" dirty="0">
                <a:solidFill>
                  <a:srgbClr val="0070C0"/>
                </a:solidFill>
                <a:ea typeface="+mj-ea"/>
                <a:cs typeface="Times New Roman" panose="02020603050405020304" pitchFamily="18" charset="0"/>
              </a:rPr>
              <a:t>ể</a:t>
            </a:r>
            <a:r>
              <a:rPr lang="vi-VN" dirty="0">
                <a:solidFill>
                  <a:srgbClr val="0070C0"/>
                </a:solidFill>
                <a:ea typeface="+mj-ea"/>
                <a:cs typeface="Times New Roman" panose="02020603050405020304" pitchFamily="18" charset="0"/>
              </a:rPr>
              <a:t> ăn</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a:t>
            </a:r>
            <a:r>
              <a:rPr lang="en-US" dirty="0" err="1">
                <a:solidFill>
                  <a:srgbClr val="0070C0"/>
                </a:solidFill>
                <a:ea typeface="+mj-ea"/>
                <a:cs typeface="Times New Roman" panose="02020603050405020304" pitchFamily="18" charset="0"/>
              </a:rPr>
              <a:t>kê</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đ</a:t>
            </a:r>
            <a:r>
              <a:rPr lang="en-US" dirty="0" err="1">
                <a:solidFill>
                  <a:srgbClr val="0070C0"/>
                </a:solidFill>
                <a:ea typeface="+mj-ea"/>
                <a:cs typeface="Times New Roman" panose="02020603050405020304" pitchFamily="18" charset="0"/>
              </a:rPr>
              <a:t>ậu</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ngô</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lúa nếp</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lúa tẻ</a:t>
            </a:r>
            <a:r>
              <a:rPr lang="en-US" dirty="0">
                <a:solidFill>
                  <a:srgbClr val="0070C0"/>
                </a:solidFill>
                <a:ea typeface="+mj-ea"/>
                <a:cs typeface="Times New Roman" panose="02020603050405020304" pitchFamily="18" charset="0"/>
              </a:rPr>
              <a:t>). </a:t>
            </a:r>
            <a:r>
              <a:rPr lang="en-US" dirty="0" err="1">
                <a:solidFill>
                  <a:srgbClr val="0070C0"/>
                </a:solidFill>
                <a:ea typeface="+mj-ea"/>
                <a:cs typeface="Times New Roman" panose="02020603050405020304" pitchFamily="18" charset="0"/>
              </a:rPr>
              <a:t>Ngày</a:t>
            </a:r>
            <a:r>
              <a:rPr lang="vi-VN" dirty="0">
                <a:solidFill>
                  <a:srgbClr val="0070C0"/>
                </a:solidFill>
                <a:ea typeface="+mj-ea"/>
                <a:cs typeface="Times New Roman" panose="02020603050405020304" pitchFamily="18" charset="0"/>
              </a:rPr>
              <a:t> nay</a:t>
            </a:r>
            <a:r>
              <a:rPr lang="en-US" dirty="0">
                <a:solidFill>
                  <a:srgbClr val="0070C0"/>
                </a:solidFill>
                <a:ea typeface="+mj-ea"/>
                <a:cs typeface="Times New Roman" panose="02020603050405020304" pitchFamily="18" charset="0"/>
              </a:rPr>
              <a:t>,</a:t>
            </a:r>
            <a:r>
              <a:rPr lang="vi-VN" dirty="0">
                <a:solidFill>
                  <a:srgbClr val="0070C0"/>
                </a:solidFill>
                <a:ea typeface="+mj-ea"/>
                <a:cs typeface="Times New Roman" panose="02020603050405020304" pitchFamily="18" charset="0"/>
              </a:rPr>
              <a:t> ngũ cốc là tên gọi chung của các loại cây có hạt </a:t>
            </a:r>
            <a:r>
              <a:rPr lang="en-US" dirty="0" err="1">
                <a:solidFill>
                  <a:srgbClr val="0070C0"/>
                </a:solidFill>
                <a:ea typeface="+mj-ea"/>
                <a:cs typeface="Times New Roman" panose="02020603050405020304" pitchFamily="18" charset="0"/>
              </a:rPr>
              <a:t>dùng</a:t>
            </a:r>
            <a:r>
              <a:rPr lang="vi-VN" dirty="0">
                <a:solidFill>
                  <a:srgbClr val="0070C0"/>
                </a:solidFill>
                <a:ea typeface="+mj-ea"/>
                <a:cs typeface="Times New Roman" panose="02020603050405020304" pitchFamily="18" charset="0"/>
              </a:rPr>
              <a:t> làm </a:t>
            </a:r>
            <a:r>
              <a:rPr lang="en-US" dirty="0" err="1">
                <a:solidFill>
                  <a:srgbClr val="0070C0"/>
                </a:solidFill>
                <a:ea typeface="+mj-ea"/>
                <a:cs typeface="Times New Roman" panose="02020603050405020304" pitchFamily="18" charset="0"/>
              </a:rPr>
              <a:t>lương</a:t>
            </a:r>
            <a:r>
              <a:rPr lang="vi-VN" dirty="0">
                <a:solidFill>
                  <a:srgbClr val="0070C0"/>
                </a:solidFill>
                <a:ea typeface="+mj-ea"/>
                <a:cs typeface="Times New Roman" panose="02020603050405020304" pitchFamily="18" charset="0"/>
              </a:rPr>
              <a:t> </a:t>
            </a:r>
            <a:r>
              <a:rPr lang="en-US" dirty="0" err="1">
                <a:solidFill>
                  <a:srgbClr val="0070C0"/>
                </a:solidFill>
                <a:ea typeface="+mj-ea"/>
                <a:cs typeface="Times New Roman" panose="02020603050405020304" pitchFamily="18" charset="0"/>
              </a:rPr>
              <a:t>thực</a:t>
            </a:r>
            <a:r>
              <a:rPr lang="en-US"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228600"/>
            <a:ext cx="1630362"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7961" y="2197173"/>
            <a:ext cx="7086600" cy="266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225154"/>
            <a:ext cx="40592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1676617" y="535543"/>
            <a:ext cx="3865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solidFill>
                  <a:srgbClr val="C00000"/>
                </a:solidFill>
                <a:cs typeface="Times New Roman" pitchFamily="18" charset="0"/>
              </a:rPr>
              <a:t>2. </a:t>
            </a:r>
            <a:r>
              <a:rPr lang="vi-VN" altLang="en-US" sz="1800">
                <a:solidFill>
                  <a:srgbClr val="C00000"/>
                </a:solidFill>
                <a:cs typeface="Times New Roman" pitchFamily="18" charset="0"/>
              </a:rPr>
              <a:t>Nhóm thực phẩm giàu chất đạm</a:t>
            </a:r>
            <a:endParaRPr lang="en-US" altLang="vi-VN" sz="1800">
              <a:solidFill>
                <a:srgbClr val="C00000"/>
              </a:solidFill>
              <a:cs typeface="Times New Roman" pitchFamily="18" charset="0"/>
            </a:endParaRPr>
          </a:p>
        </p:txBody>
      </p:sp>
      <p:sp>
        <p:nvSpPr>
          <p:cNvPr id="10" name="Text Box 5"/>
          <p:cNvSpPr txBox="1">
            <a:spLocks noChangeArrowheads="1"/>
          </p:cNvSpPr>
          <p:nvPr/>
        </p:nvSpPr>
        <p:spPr bwMode="auto">
          <a:xfrm>
            <a:off x="871518" y="1123950"/>
            <a:ext cx="3646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a:solidFill>
                  <a:srgbClr val="0070C0"/>
                </a:solidFill>
                <a:cs typeface="Times New Roman" pitchFamily="18" charset="0"/>
              </a:rPr>
              <a:t>Chất </a:t>
            </a:r>
            <a:r>
              <a:rPr lang="en-US" altLang="en-US" smtClean="0">
                <a:solidFill>
                  <a:srgbClr val="0070C0"/>
                </a:solidFill>
                <a:cs typeface="Times New Roman" pitchFamily="18" charset="0"/>
              </a:rPr>
              <a:t>đạm (</a:t>
            </a:r>
            <a:r>
              <a:rPr lang="vi-VN" altLang="en-US">
                <a:solidFill>
                  <a:srgbClr val="0070C0"/>
                </a:solidFill>
                <a:cs typeface="Times New Roman" pitchFamily="18" charset="0"/>
              </a:rPr>
              <a:t>protein</a:t>
            </a:r>
            <a:r>
              <a:rPr lang="en-US" altLang="en-US">
                <a:solidFill>
                  <a:srgbClr val="0070C0"/>
                </a:solidFill>
                <a:cs typeface="Times New Roman" pitchFamily="18" charset="0"/>
              </a:rPr>
              <a:t>)</a:t>
            </a:r>
            <a:r>
              <a:rPr lang="vi-VN" altLang="en-US">
                <a:solidFill>
                  <a:srgbClr val="0070C0"/>
                </a:solidFill>
                <a:cs typeface="Times New Roman" pitchFamily="18" charset="0"/>
              </a:rPr>
              <a:t> là thành phần dinh dưỡng để cấu trúc cơ thể và giúp cơ thể phát triển tốt</a:t>
            </a:r>
            <a:endParaRPr lang="en-US" altLang="vi-VN">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4713288" y="1108472"/>
            <a:ext cx="376396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1689708" y="168693"/>
            <a:ext cx="44923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FF3300"/>
                </a:solidFill>
              </a:rPr>
              <a:t>I. </a:t>
            </a:r>
            <a:r>
              <a:rPr lang="vi-VN" altLang="en-US" sz="2000">
                <a:solidFill>
                  <a:srgbClr val="FF3300"/>
                </a:solidFill>
              </a:rPr>
              <a:t>MỘT SỐ LOẠI THỰC PHẨM CHÍNH</a:t>
            </a:r>
            <a:endParaRPr lang="en-US" altLang="vi-VN" sz="2000">
              <a:solidFill>
                <a:srgbClr val="FF3300"/>
              </a:solidFill>
            </a:endParaRPr>
          </a:p>
        </p:txBody>
      </p:sp>
      <p:sp>
        <p:nvSpPr>
          <p:cNvPr id="13"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 Box 5"/>
          <p:cNvSpPr txBox="1">
            <a:spLocks noChangeArrowheads="1"/>
          </p:cNvSpPr>
          <p:nvPr/>
        </p:nvSpPr>
        <p:spPr bwMode="auto">
          <a:xfrm>
            <a:off x="885289" y="2776047"/>
            <a:ext cx="3646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vi-VN" smtClean="0">
                <a:solidFill>
                  <a:srgbClr val="0070C0"/>
                </a:solidFill>
                <a:cs typeface="Times New Roman" pitchFamily="18" charset="0"/>
              </a:rPr>
              <a:t>Những thực phẩm chính cung cấp chất đạm như: thịt nạc, cá, tôm, trứng, sữa, các loại đậu, một số loại hạt như: hạt điều, hạt lạc, hạt vừng.</a:t>
            </a:r>
            <a:endParaRPr lang="en-US" altLang="vi-VN">
              <a:solidFill>
                <a:srgbClr val="0070C0"/>
              </a:solidFill>
              <a:cs typeface="Times New Roman" pitchFamily="18" charset="0"/>
            </a:endParaRPr>
          </a:p>
        </p:txBody>
      </p:sp>
    </p:spTree>
    <p:extLst>
      <p:ext uri="{BB962C8B-B14F-4D97-AF65-F5344CB8AC3E}">
        <p14:creationId xmlns:p14="http://schemas.microsoft.com/office/powerpoint/2010/main" val="162194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225154"/>
            <a:ext cx="40592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1676617" y="535543"/>
            <a:ext cx="3865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solidFill>
                  <a:srgbClr val="C00000"/>
                </a:solidFill>
                <a:cs typeface="Times New Roman" pitchFamily="18" charset="0"/>
              </a:rPr>
              <a:t>3</a:t>
            </a:r>
            <a:r>
              <a:rPr lang="en-US" altLang="en-US" sz="1800" smtClean="0">
                <a:solidFill>
                  <a:srgbClr val="C00000"/>
                </a:solidFill>
                <a:cs typeface="Times New Roman" pitchFamily="18" charset="0"/>
              </a:rPr>
              <a:t>. </a:t>
            </a:r>
            <a:r>
              <a:rPr lang="vi-VN" altLang="en-US" sz="1800">
                <a:solidFill>
                  <a:srgbClr val="C00000"/>
                </a:solidFill>
                <a:cs typeface="Times New Roman" pitchFamily="18" charset="0"/>
              </a:rPr>
              <a:t>Nhóm thực phẩm giàu chất </a:t>
            </a:r>
            <a:r>
              <a:rPr lang="en-US" altLang="en-US" sz="1800" smtClean="0">
                <a:solidFill>
                  <a:srgbClr val="C00000"/>
                </a:solidFill>
                <a:cs typeface="Times New Roman" pitchFamily="18" charset="0"/>
              </a:rPr>
              <a:t>béo</a:t>
            </a:r>
            <a:endParaRPr lang="en-US" altLang="vi-VN" sz="1800">
              <a:solidFill>
                <a:srgbClr val="C00000"/>
              </a:solidFill>
              <a:cs typeface="Times New Roman" pitchFamily="18" charset="0"/>
            </a:endParaRPr>
          </a:p>
        </p:txBody>
      </p:sp>
      <p:sp>
        <p:nvSpPr>
          <p:cNvPr id="10" name="Text Box 5"/>
          <p:cNvSpPr txBox="1">
            <a:spLocks noChangeArrowheads="1"/>
          </p:cNvSpPr>
          <p:nvPr/>
        </p:nvSpPr>
        <p:spPr bwMode="auto">
          <a:xfrm>
            <a:off x="871518" y="1123950"/>
            <a:ext cx="36464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en-US">
                <a:solidFill>
                  <a:srgbClr val="0070C0"/>
                </a:solidFill>
                <a:cs typeface="Times New Roman" pitchFamily="18" charset="0"/>
              </a:rPr>
              <a:t>Chất </a:t>
            </a:r>
            <a:r>
              <a:rPr lang="en-US" altLang="en-US" smtClean="0">
                <a:solidFill>
                  <a:srgbClr val="0070C0"/>
                </a:solidFill>
                <a:cs typeface="Times New Roman" pitchFamily="18" charset="0"/>
              </a:rPr>
              <a:t>béo (lipid) cung cấp năng lượng cho cơ thể, tích trữ dưới da ở dạng lớp mỡ để bảo vệ cơ thể và giúp chuyển hóa một số vitamin.</a:t>
            </a:r>
            <a:endParaRPr lang="en-US" altLang="vi-VN">
              <a:solidFill>
                <a:srgbClr val="0070C0"/>
              </a:solidFill>
              <a:cs typeface="Times New Roman" pitchFamily="18" charset="0"/>
            </a:endParaRPr>
          </a:p>
        </p:txBody>
      </p:sp>
      <p:sp>
        <p:nvSpPr>
          <p:cNvPr id="10246" name="Rectangle 29"/>
          <p:cNvSpPr>
            <a:spLocks noChangeArrowheads="1"/>
          </p:cNvSpPr>
          <p:nvPr/>
        </p:nvSpPr>
        <p:spPr bwMode="auto">
          <a:xfrm>
            <a:off x="198438" y="114300"/>
            <a:ext cx="8716962" cy="485775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1689708" y="168693"/>
            <a:ext cx="44923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FF3300"/>
                </a:solidFill>
              </a:rPr>
              <a:t>I. </a:t>
            </a:r>
            <a:r>
              <a:rPr lang="vi-VN" altLang="en-US" sz="2000">
                <a:solidFill>
                  <a:srgbClr val="FF3300"/>
                </a:solidFill>
              </a:rPr>
              <a:t>MỘT SỐ LOẠI THỰC PHẨM CHÍNH</a:t>
            </a:r>
            <a:endParaRPr lang="en-US" altLang="vi-VN" sz="2000">
              <a:solidFill>
                <a:srgbClr val="FF3300"/>
              </a:solidFill>
            </a:endParaRPr>
          </a:p>
        </p:txBody>
      </p:sp>
      <p:sp>
        <p:nvSpPr>
          <p:cNvPr id="13"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 Box 5"/>
          <p:cNvSpPr txBox="1">
            <a:spLocks noChangeArrowheads="1"/>
          </p:cNvSpPr>
          <p:nvPr/>
        </p:nvSpPr>
        <p:spPr bwMode="auto">
          <a:xfrm>
            <a:off x="885289" y="3106557"/>
            <a:ext cx="3646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ltLang="vi-VN" smtClean="0">
                <a:solidFill>
                  <a:srgbClr val="0070C0"/>
                </a:solidFill>
                <a:cs typeface="Times New Roman" pitchFamily="18" charset="0"/>
              </a:rPr>
              <a:t>Những thực phẩm chính cung cấp chất béo như: mỡ động vật, dầu thực vật, bơ.</a:t>
            </a:r>
            <a:endParaRPr lang="en-US" altLang="vi-VN">
              <a:solidFill>
                <a:srgbClr val="0070C0"/>
              </a:solidFill>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03317"/>
            <a:ext cx="3352800" cy="261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41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1065</Words>
  <Application>Microsoft Office PowerPoint</Application>
  <PresentationFormat>On-screen Show (16:9)</PresentationFormat>
  <Paragraphs>74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Theo em 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4.1. Một số thực phẩm chính giàu vitamin</vt:lpstr>
      <vt:lpstr>PowerPoint Presentation</vt:lpstr>
      <vt:lpstr>Bảng 4.2 một số thực phẩm chính giàu chất khoáng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Khatmau_sr</cp:lastModifiedBy>
  <cp:revision>96</cp:revision>
  <dcterms:created xsi:type="dcterms:W3CDTF">2021-08-28T03:00:03Z</dcterms:created>
  <dcterms:modified xsi:type="dcterms:W3CDTF">2024-10-18T02:34:43Z</dcterms:modified>
</cp:coreProperties>
</file>