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Lst>
  <p:notesMasterIdLst>
    <p:notesMasterId r:id="rId24"/>
  </p:notesMasterIdLst>
  <p:sldIdLst>
    <p:sldId id="279" r:id="rId2"/>
    <p:sldId id="258" r:id="rId3"/>
    <p:sldId id="259" r:id="rId4"/>
    <p:sldId id="260" r:id="rId5"/>
    <p:sldId id="277" r:id="rId6"/>
    <p:sldId id="280" r:id="rId7"/>
    <p:sldId id="264" r:id="rId8"/>
    <p:sldId id="261" r:id="rId9"/>
    <p:sldId id="262" r:id="rId10"/>
    <p:sldId id="263" r:id="rId11"/>
    <p:sldId id="273" r:id="rId12"/>
    <p:sldId id="265" r:id="rId13"/>
    <p:sldId id="274" r:id="rId14"/>
    <p:sldId id="266" r:id="rId15"/>
    <p:sldId id="281" r:id="rId16"/>
    <p:sldId id="267" r:id="rId17"/>
    <p:sldId id="268" r:id="rId18"/>
    <p:sldId id="275" r:id="rId19"/>
    <p:sldId id="269" r:id="rId20"/>
    <p:sldId id="271" r:id="rId21"/>
    <p:sldId id="276" r:id="rId22"/>
    <p:sldId id="272" r:id="rId2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8" d="100"/>
          <a:sy n="78" d="100"/>
        </p:scale>
        <p:origin x="80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3D796-9B87-4140-A69F-B62068C817CA}" type="datetimeFigureOut">
              <a:rPr lang="en-US" smtClean="0"/>
              <a:t>05/11/2024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6B7A2-77A6-4862-BD27-63D7546B4DBD}" type="slidenum">
              <a:rPr lang="en-US" smtClean="0"/>
              <a:t>‹#›</a:t>
            </a:fld>
            <a:endParaRPr lang="en-US"/>
          </a:p>
        </p:txBody>
      </p:sp>
    </p:spTree>
    <p:extLst>
      <p:ext uri="{BB962C8B-B14F-4D97-AF65-F5344CB8AC3E}">
        <p14:creationId xmlns:p14="http://schemas.microsoft.com/office/powerpoint/2010/main" val="2889780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6B7A2-77A6-4862-BD27-63D7546B4DBD}" type="slidenum">
              <a:rPr lang="en-US" smtClean="0"/>
              <a:t>6</a:t>
            </a:fld>
            <a:endParaRPr lang="en-US"/>
          </a:p>
        </p:txBody>
      </p:sp>
    </p:spTree>
    <p:extLst>
      <p:ext uri="{BB962C8B-B14F-4D97-AF65-F5344CB8AC3E}">
        <p14:creationId xmlns:p14="http://schemas.microsoft.com/office/powerpoint/2010/main" val="498767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18A117A-B109-41EA-A3C9-10771697B3D1}" type="datetimeFigureOut">
              <a:rPr lang="en-US" smtClean="0"/>
              <a:pPr>
                <a:defRPr/>
              </a:pPr>
              <a:t>05/11/2024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0CDCDE-818A-450A-851F-A01A29906906}" type="slidenum">
              <a:rPr lang="en-US" smtClean="0"/>
              <a:pPr>
                <a:defRPr/>
              </a:pPr>
              <a:t>‹#›</a:t>
            </a:fld>
            <a:endParaRPr lang="en-US"/>
          </a:p>
        </p:txBody>
      </p:sp>
    </p:spTree>
    <p:extLst>
      <p:ext uri="{BB962C8B-B14F-4D97-AF65-F5344CB8AC3E}">
        <p14:creationId xmlns:p14="http://schemas.microsoft.com/office/powerpoint/2010/main" val="2593517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4130D141-7299-44FA-B02A-1AB46073ED04}" type="datetimeFigureOut">
              <a:rPr lang="en-US" smtClean="0"/>
              <a:pPr>
                <a:defRPr/>
              </a:pPr>
              <a:t>05/11/2024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B8902C4-E0B0-47E7-9579-14585957EDC4}" type="slidenum">
              <a:rPr lang="en-US" smtClean="0"/>
              <a:pPr>
                <a:defRPr/>
              </a:pPr>
              <a:t>‹#›</a:t>
            </a:fld>
            <a:endParaRPr lang="en-US"/>
          </a:p>
        </p:txBody>
      </p:sp>
    </p:spTree>
    <p:extLst>
      <p:ext uri="{BB962C8B-B14F-4D97-AF65-F5344CB8AC3E}">
        <p14:creationId xmlns:p14="http://schemas.microsoft.com/office/powerpoint/2010/main" val="162090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D28FA08-DE72-4F30-AE48-95B59A53C364}" type="datetimeFigureOut">
              <a:rPr lang="en-US" smtClean="0"/>
              <a:pPr>
                <a:defRPr/>
              </a:pPr>
              <a:t>05/11/2024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60A12E-2C6B-4C4D-A1B2-953787349890}" type="slidenum">
              <a:rPr lang="en-US" smtClean="0"/>
              <a:pPr>
                <a:defRPr/>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20984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EA5E7DC-D60A-4D80-B81F-C3E21010C834}" type="datetimeFigureOut">
              <a:rPr lang="en-US" smtClean="0"/>
              <a:pPr>
                <a:defRPr/>
              </a:pPr>
              <a:t>05/11/2024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D45FFC4-F9CB-4CBC-8063-A3A8EA09EBE8}" type="slidenum">
              <a:rPr lang="en-US" smtClean="0"/>
              <a:pPr>
                <a:defRPr/>
              </a:pPr>
              <a:t>‹#›</a:t>
            </a:fld>
            <a:endParaRPr lang="en-US"/>
          </a:p>
        </p:txBody>
      </p:sp>
    </p:spTree>
    <p:extLst>
      <p:ext uri="{BB962C8B-B14F-4D97-AF65-F5344CB8AC3E}">
        <p14:creationId xmlns:p14="http://schemas.microsoft.com/office/powerpoint/2010/main" val="33866688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C2345CD5-9F29-4882-A098-F381FD42FF2C}" type="datetimeFigureOut">
              <a:rPr lang="en-US" smtClean="0"/>
              <a:pPr>
                <a:defRPr/>
              </a:pPr>
              <a:t>05/11/2024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1EDDEC1-15FB-4199-AE33-2455C7FE63F7}" type="slidenum">
              <a:rPr lang="en-US" smtClean="0"/>
              <a:pPr>
                <a:defRPr/>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77446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532BA299-77ED-41DF-BD11-8979AA183BE5}" type="datetimeFigureOut">
              <a:rPr lang="en-US" smtClean="0"/>
              <a:pPr>
                <a:defRPr/>
              </a:pPr>
              <a:t>05/11/2024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4E14274-0386-4DE6-BC14-E147852D664B}" type="slidenum">
              <a:rPr lang="en-US" smtClean="0"/>
              <a:pPr>
                <a:defRPr/>
              </a:pPr>
              <a:t>‹#›</a:t>
            </a:fld>
            <a:endParaRPr lang="en-US"/>
          </a:p>
        </p:txBody>
      </p:sp>
    </p:spTree>
    <p:extLst>
      <p:ext uri="{BB962C8B-B14F-4D97-AF65-F5344CB8AC3E}">
        <p14:creationId xmlns:p14="http://schemas.microsoft.com/office/powerpoint/2010/main" val="3605362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B550843-246C-42F8-A963-91DDDD25793D}" type="datetimeFigureOut">
              <a:rPr lang="en-US" smtClean="0"/>
              <a:pPr>
                <a:defRPr/>
              </a:pPr>
              <a:t>05/11/2024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721A451-1477-4951-954B-18239E80681B}" type="slidenum">
              <a:rPr lang="en-US" smtClean="0"/>
              <a:pPr>
                <a:defRPr/>
              </a:pPr>
              <a:t>‹#›</a:t>
            </a:fld>
            <a:endParaRPr lang="en-US"/>
          </a:p>
        </p:txBody>
      </p:sp>
    </p:spTree>
    <p:extLst>
      <p:ext uri="{BB962C8B-B14F-4D97-AF65-F5344CB8AC3E}">
        <p14:creationId xmlns:p14="http://schemas.microsoft.com/office/powerpoint/2010/main" val="32928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0A4C358-2551-4433-873C-6CE3C360CD99}" type="datetimeFigureOut">
              <a:rPr lang="en-US" smtClean="0"/>
              <a:pPr>
                <a:defRPr/>
              </a:pPr>
              <a:t>05/11/2024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53022FA-0CEF-48CF-94A4-CDB790E0E76E}" type="slidenum">
              <a:rPr lang="en-US" smtClean="0"/>
              <a:pPr>
                <a:defRPr/>
              </a:pPr>
              <a:t>‹#›</a:t>
            </a:fld>
            <a:endParaRPr lang="en-US"/>
          </a:p>
        </p:txBody>
      </p:sp>
    </p:spTree>
    <p:extLst>
      <p:ext uri="{BB962C8B-B14F-4D97-AF65-F5344CB8AC3E}">
        <p14:creationId xmlns:p14="http://schemas.microsoft.com/office/powerpoint/2010/main" val="1499542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1EADE891-3934-4301-8903-FA2E06E3EFEB}" type="datetimeFigureOut">
              <a:rPr lang="en-US" smtClean="0"/>
              <a:pPr>
                <a:defRPr/>
              </a:pPr>
              <a:t>05/11/2024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88F578A-E055-49E0-AFF0-836702D12E31}" type="slidenum">
              <a:rPr lang="en-US" smtClean="0"/>
              <a:pPr>
                <a:defRPr/>
              </a:pPr>
              <a:t>‹#›</a:t>
            </a:fld>
            <a:endParaRPr lang="en-US"/>
          </a:p>
        </p:txBody>
      </p:sp>
    </p:spTree>
    <p:extLst>
      <p:ext uri="{BB962C8B-B14F-4D97-AF65-F5344CB8AC3E}">
        <p14:creationId xmlns:p14="http://schemas.microsoft.com/office/powerpoint/2010/main" val="248899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EF7E7BDC-121F-4362-B54F-A9AEE67BBCC9}" type="datetimeFigureOut">
              <a:rPr lang="en-US" smtClean="0"/>
              <a:pPr>
                <a:defRPr/>
              </a:pPr>
              <a:t>05/11/2024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AF43417-58CA-4CDC-B4ED-FB27746AFC12}" type="slidenum">
              <a:rPr lang="en-US" smtClean="0"/>
              <a:pPr>
                <a:defRPr/>
              </a:pPr>
              <a:t>‹#›</a:t>
            </a:fld>
            <a:endParaRPr lang="en-US"/>
          </a:p>
        </p:txBody>
      </p:sp>
    </p:spTree>
    <p:extLst>
      <p:ext uri="{BB962C8B-B14F-4D97-AF65-F5344CB8AC3E}">
        <p14:creationId xmlns:p14="http://schemas.microsoft.com/office/powerpoint/2010/main" val="2850552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E3BD66F7-3BFE-4821-911F-359AC210DF3E}" type="datetimeFigureOut">
              <a:rPr lang="en-US" smtClean="0"/>
              <a:pPr>
                <a:defRPr/>
              </a:pPr>
              <a:t>05/11/2024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61D367-CBD8-4995-92CB-FA6FEAE563A8}" type="slidenum">
              <a:rPr lang="en-US" smtClean="0"/>
              <a:pPr>
                <a:defRPr/>
              </a:pPr>
              <a:t>‹#›</a:t>
            </a:fld>
            <a:endParaRPr lang="en-US"/>
          </a:p>
        </p:txBody>
      </p:sp>
    </p:spTree>
    <p:extLst>
      <p:ext uri="{BB962C8B-B14F-4D97-AF65-F5344CB8AC3E}">
        <p14:creationId xmlns:p14="http://schemas.microsoft.com/office/powerpoint/2010/main" val="346013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F6E913C0-DC18-4539-A012-7804DF5B932B}" type="datetimeFigureOut">
              <a:rPr lang="en-US" smtClean="0"/>
              <a:pPr>
                <a:defRPr/>
              </a:pPr>
              <a:t>05/11/2024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6E9ED7AA-231A-4A24-8D1F-5D98F4EB6122}" type="slidenum">
              <a:rPr lang="en-US" smtClean="0"/>
              <a:pPr>
                <a:defRPr/>
              </a:pPr>
              <a:t>‹#›</a:t>
            </a:fld>
            <a:endParaRPr lang="en-US"/>
          </a:p>
        </p:txBody>
      </p:sp>
    </p:spTree>
    <p:extLst>
      <p:ext uri="{BB962C8B-B14F-4D97-AF65-F5344CB8AC3E}">
        <p14:creationId xmlns:p14="http://schemas.microsoft.com/office/powerpoint/2010/main" val="695112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04E2452-0A22-47F9-97F8-12A637B46BC1}" type="datetimeFigureOut">
              <a:rPr lang="en-US" smtClean="0"/>
              <a:pPr>
                <a:defRPr/>
              </a:pPr>
              <a:t>05/11/2024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0A0B8B3-6E0E-4B56-A01C-2BD0E430954D}" type="slidenum">
              <a:rPr lang="en-US" smtClean="0"/>
              <a:pPr>
                <a:defRPr/>
              </a:pPr>
              <a:t>‹#›</a:t>
            </a:fld>
            <a:endParaRPr lang="en-US"/>
          </a:p>
        </p:txBody>
      </p:sp>
    </p:spTree>
    <p:extLst>
      <p:ext uri="{BB962C8B-B14F-4D97-AF65-F5344CB8AC3E}">
        <p14:creationId xmlns:p14="http://schemas.microsoft.com/office/powerpoint/2010/main" val="3144470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461C327-B64B-4388-84BF-991BA4FFF0F2}" type="datetimeFigureOut">
              <a:rPr lang="en-US" smtClean="0"/>
              <a:pPr>
                <a:defRPr/>
              </a:pPr>
              <a:t>05/11/2024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EF6E7B3-8934-4BA2-8AE4-B0AF3D3268E3}" type="slidenum">
              <a:rPr lang="en-US" smtClean="0"/>
              <a:pPr>
                <a:defRPr/>
              </a:pPr>
              <a:t>‹#›</a:t>
            </a:fld>
            <a:endParaRPr lang="en-US"/>
          </a:p>
        </p:txBody>
      </p:sp>
    </p:spTree>
    <p:extLst>
      <p:ext uri="{BB962C8B-B14F-4D97-AF65-F5344CB8AC3E}">
        <p14:creationId xmlns:p14="http://schemas.microsoft.com/office/powerpoint/2010/main" val="297679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8EB5132-A7D7-4762-BCB7-F78E7A2EEB20}" type="datetimeFigureOut">
              <a:rPr lang="en-US" smtClean="0"/>
              <a:pPr>
                <a:defRPr/>
              </a:pPr>
              <a:t>05/11/2024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F03F826-C5B3-4991-B01E-6BEF116581DC}" type="slidenum">
              <a:rPr lang="en-US" smtClean="0"/>
              <a:pPr>
                <a:defRPr/>
              </a:pPr>
              <a:t>‹#›</a:t>
            </a:fld>
            <a:endParaRPr lang="en-US"/>
          </a:p>
        </p:txBody>
      </p:sp>
    </p:spTree>
    <p:extLst>
      <p:ext uri="{BB962C8B-B14F-4D97-AF65-F5344CB8AC3E}">
        <p14:creationId xmlns:p14="http://schemas.microsoft.com/office/powerpoint/2010/main" val="614958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9FED2BC3-BCDF-4534-A1D1-6ED946882314}" type="datetimeFigureOut">
              <a:rPr lang="en-US" smtClean="0"/>
              <a:pPr>
                <a:defRPr/>
              </a:pPr>
              <a:t>05/11/2024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4E033E7-11F1-4C4D-A6FD-1F666DE2A4CF}" type="slidenum">
              <a:rPr lang="en-US" smtClean="0"/>
              <a:pPr>
                <a:defRPr/>
              </a:pPr>
              <a:t>‹#›</a:t>
            </a:fld>
            <a:endParaRPr lang="en-US"/>
          </a:p>
        </p:txBody>
      </p:sp>
    </p:spTree>
    <p:extLst>
      <p:ext uri="{BB962C8B-B14F-4D97-AF65-F5344CB8AC3E}">
        <p14:creationId xmlns:p14="http://schemas.microsoft.com/office/powerpoint/2010/main" val="3482817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4A05B12-45F4-41EF-AC86-6A0F773EB488}" type="datetimeFigureOut">
              <a:rPr lang="en-US" smtClean="0"/>
              <a:pPr>
                <a:defRPr/>
              </a:pPr>
              <a:t>05/11/2024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pPr>
              <a:defRPr/>
            </a:pPr>
            <a:fld id="{8228D076-0BB0-4B0B-B23B-95D67C4706D7}" type="slidenum">
              <a:rPr lang="en-US" smtClean="0"/>
              <a:pPr>
                <a:defRPr/>
              </a:pPr>
              <a:t>‹#›</a:t>
            </a:fld>
            <a:endParaRPr lang="en-US"/>
          </a:p>
        </p:txBody>
      </p:sp>
    </p:spTree>
    <p:extLst>
      <p:ext uri="{BB962C8B-B14F-4D97-AF65-F5344CB8AC3E}">
        <p14:creationId xmlns:p14="http://schemas.microsoft.com/office/powerpoint/2010/main" val="350986385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jpeg"/><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jpeg"/><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24" name="Picture 8" descr="Có thể là hình ảnh về văn bản cho biết 'Chân trời sáng tạ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1619" y="0"/>
            <a:ext cx="2956464" cy="295794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1"/>
          <p:cNvSpPr txBox="1"/>
          <p:nvPr/>
        </p:nvSpPr>
        <p:spPr>
          <a:xfrm>
            <a:off x="347947" y="2150422"/>
            <a:ext cx="11523808" cy="2512996"/>
          </a:xfrm>
          <a:prstGeom prst="rect">
            <a:avLst/>
          </a:prstGeom>
          <a:solidFill>
            <a:srgbClr val="FFEEB7"/>
          </a:solidFill>
          <a:effectLst>
            <a:softEdge rad="635000"/>
          </a:effectLst>
        </p:spPr>
        <p:txBody>
          <a:bodyPr wrap="square" rtlCol="0" anchor="t">
            <a:spAutoFit/>
          </a:bodyPr>
          <a:lstStyle/>
          <a:p>
            <a:pPr algn="ctr">
              <a:lnSpc>
                <a:spcPct val="110000"/>
              </a:lnSpc>
            </a:pPr>
            <a:endParaRPr lang="en-US" sz="2900" dirty="0">
              <a:solidFill>
                <a:srgbClr val="0070C0"/>
              </a:solidFill>
              <a:latin typeface="UTM Magnesium" panose="02040603050506020204" pitchFamily="18" charset="0"/>
              <a:cs typeface="Arial" panose="020B0604020202020204" pitchFamily="34" charset="0"/>
            </a:endParaRPr>
          </a:p>
          <a:p>
            <a:pPr algn="ctr">
              <a:lnSpc>
                <a:spcPct val="110000"/>
              </a:lnSpc>
            </a:pPr>
            <a:r>
              <a:rPr lang="en-US" sz="2900" dirty="0">
                <a:solidFill>
                  <a:srgbClr val="0070C0"/>
                </a:solidFill>
                <a:latin typeface="UTM Magnesium" panose="02040603050506020204" pitchFamily="18" charset="0"/>
                <a:cs typeface="Arial" panose="020B0604020202020204" pitchFamily="34" charset="0"/>
              </a:rPr>
              <a:t>MĨ THUẬT 6</a:t>
            </a:r>
          </a:p>
          <a:p>
            <a:pPr algn="ctr">
              <a:lnSpc>
                <a:spcPct val="110000"/>
              </a:lnSpc>
            </a:pPr>
            <a:endParaRPr lang="en-US" sz="1500" dirty="0">
              <a:solidFill>
                <a:srgbClr val="0070C0"/>
              </a:solidFill>
              <a:latin typeface="UTM Magnesium" panose="02040603050506020204" pitchFamily="18" charset="0"/>
              <a:cs typeface="Arial" panose="020B0604020202020204" pitchFamily="34" charset="0"/>
            </a:endParaRPr>
          </a:p>
          <a:p>
            <a:pPr algn="ctr">
              <a:lnSpc>
                <a:spcPct val="110000"/>
              </a:lnSpc>
            </a:pPr>
            <a:r>
              <a:rPr lang="en-US" sz="3500" b="1" dirty="0">
                <a:solidFill>
                  <a:schemeClr val="accent6">
                    <a:lumMod val="75000"/>
                  </a:schemeClr>
                </a:solidFill>
                <a:latin typeface="UTM Alter Gothic" panose="02040603050506020204" pitchFamily="18" charset="0"/>
                <a:cs typeface="Tahoma" panose="020B0604030504040204" pitchFamily="34" charset="0"/>
              </a:rPr>
              <a:t>CHỦ ĐỀ: NGHỆ THUẬT TIỀN SỬ THẾ GIỚI VÀ VIỆT NAM</a:t>
            </a:r>
          </a:p>
          <a:p>
            <a:pPr algn="ctr">
              <a:lnSpc>
                <a:spcPct val="110000"/>
              </a:lnSpc>
            </a:pPr>
            <a:r>
              <a:rPr lang="en-US" sz="3500" b="1" dirty="0">
                <a:solidFill>
                  <a:srgbClr val="FF0000"/>
                </a:solidFill>
                <a:effectLst>
                  <a:outerShdw blurRad="38100" dist="25400" dir="5400000" algn="ctr" rotWithShape="0">
                    <a:srgbClr val="6E747A">
                      <a:alpha val="43000"/>
                    </a:srgbClr>
                  </a:outerShdw>
                </a:effectLst>
                <a:latin typeface="UTM Futura Extra" panose="02040603050506020204" pitchFamily="18" charset="0"/>
                <a:cs typeface="Arial" panose="020B0604020202020204" pitchFamily="34" charset="0"/>
              </a:rPr>
              <a:t>Bài 1: NHỮNG HÌNH VẼ TRONG HANG ĐỘNG</a:t>
            </a:r>
          </a:p>
        </p:txBody>
      </p:sp>
    </p:spTree>
    <p:custDataLst>
      <p:tags r:id="rId1"/>
    </p:custDataLst>
    <p:extLst>
      <p:ext uri="{BB962C8B-B14F-4D97-AF65-F5344CB8AC3E}">
        <p14:creationId xmlns:p14="http://schemas.microsoft.com/office/powerpoint/2010/main" val="3089903461"/>
      </p:ext>
    </p:extLst>
  </p:cSld>
  <p:clrMapOvr>
    <a:masterClrMapping/>
  </p:clrMapOvr>
  <mc:AlternateContent xmlns:mc="http://schemas.openxmlformats.org/markup-compatibility/2006" xmlns:p14="http://schemas.microsoft.com/office/powerpoint/2010/main">
    <mc:Choice Requires="p14">
      <p:transition spd="slow" p14:dur="2000" advTm="14311"/>
    </mc:Choice>
    <mc:Fallback xmlns="">
      <p:transition spd="slow" advTm="143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24"/>
                                        </p:tgtEl>
                                        <p:attrNameLst>
                                          <p:attrName>style.visibility</p:attrName>
                                        </p:attrNameLst>
                                      </p:cBhvr>
                                      <p:to>
                                        <p:strVal val="visible"/>
                                      </p:to>
                                    </p:set>
                                    <p:animEffect transition="in" filter="wipe(down)">
                                      <p:cBhvr>
                                        <p:cTn id="7" dur="1500"/>
                                        <p:tgtEl>
                                          <p:spTgt spid="92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 name="Content Placeholder 2"/>
          <p:cNvSpPr txBox="1">
            <a:spLocks/>
          </p:cNvSpPr>
          <p:nvPr/>
        </p:nvSpPr>
        <p:spPr bwMode="auto">
          <a:xfrm>
            <a:off x="791528" y="4805998"/>
            <a:ext cx="84915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639763" indent="-246063">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indent="-246063">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187450" indent="-2095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1462088" indent="-2095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19192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3764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28336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2908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spcAft>
                <a:spcPct val="0"/>
              </a:spcAft>
              <a:buClr>
                <a:srgbClr val="E29D3E"/>
              </a:buClr>
              <a:buSzPct val="95000"/>
              <a:buFont typeface="Wingdings 2" panose="05020102010507070707" pitchFamily="18" charset="2"/>
              <a:buChar char=""/>
            </a:pPr>
            <a:r>
              <a:rPr lang="en-US" altLang="en-US" sz="2800" b="1" dirty="0">
                <a:solidFill>
                  <a:srgbClr val="7030A0"/>
                </a:solidFill>
                <a:latin typeface="Arial" panose="020B0604020202020204" pitchFamily="34" charset="0"/>
                <a:cs typeface="Arial" panose="020B0604020202020204" pitchFamily="34" charset="0"/>
              </a:rPr>
              <a:t>Hang </a:t>
            </a:r>
            <a:r>
              <a:rPr lang="en-US" altLang="en-US" sz="2800" b="1" dirty="0" err="1">
                <a:solidFill>
                  <a:srgbClr val="7030A0"/>
                </a:solidFill>
                <a:latin typeface="Arial" panose="020B0604020202020204" pitchFamily="34" charset="0"/>
                <a:cs typeface="Arial" panose="020B0604020202020204" pitchFamily="34" charset="0"/>
              </a:rPr>
              <a:t>Đồng</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Nội</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Hòa</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Bình</a:t>
            </a:r>
            <a:r>
              <a:rPr lang="en-US" altLang="en-US" sz="2800" b="1" dirty="0">
                <a:solidFill>
                  <a:srgbClr val="7030A0"/>
                </a:solidFill>
                <a:latin typeface="Arial" panose="020B0604020202020204" pitchFamily="34" charset="0"/>
                <a:cs typeface="Arial" panose="020B0604020202020204" pitchFamily="34" charset="0"/>
              </a:rPr>
              <a:t> (</a:t>
            </a:r>
            <a:r>
              <a:rPr lang="en-US" altLang="en-US" sz="2800" b="1" dirty="0" err="1">
                <a:solidFill>
                  <a:srgbClr val="7030A0"/>
                </a:solidFill>
                <a:latin typeface="Arial" panose="020B0604020202020204" pitchFamily="34" charset="0"/>
                <a:cs typeface="Arial" panose="020B0604020202020204" pitchFamily="34" charset="0"/>
              </a:rPr>
              <a:t>Việt</a:t>
            </a:r>
            <a:r>
              <a:rPr lang="en-US" altLang="en-US" sz="2800" b="1" dirty="0">
                <a:solidFill>
                  <a:srgbClr val="7030A0"/>
                </a:solidFill>
                <a:latin typeface="Arial" panose="020B0604020202020204" pitchFamily="34" charset="0"/>
                <a:cs typeface="Arial" panose="020B0604020202020204" pitchFamily="34" charset="0"/>
              </a:rPr>
              <a:t> Nam)</a:t>
            </a:r>
          </a:p>
          <a:p>
            <a:pPr eaLnBrk="1" hangingPunct="1">
              <a:spcAft>
                <a:spcPct val="0"/>
              </a:spcAft>
              <a:buClr>
                <a:srgbClr val="E29D3E"/>
              </a:buClr>
              <a:buSzPct val="95000"/>
              <a:buFont typeface="Wingdings 2" panose="05020102010507070707" pitchFamily="18" charset="2"/>
              <a:buChar char=""/>
            </a:pPr>
            <a:r>
              <a:rPr lang="vi-VN" altLang="en-US" sz="2800" dirty="0">
                <a:solidFill>
                  <a:srgbClr val="7030A0"/>
                </a:solidFill>
                <a:latin typeface="Arial" panose="020B0604020202020204" pitchFamily="34" charset="0"/>
                <a:cs typeface="Arial" panose="020B0604020202020204" pitchFamily="34" charset="0"/>
              </a:rPr>
              <a:t>Niên đại: </a:t>
            </a:r>
            <a:r>
              <a:rPr lang="en-US" altLang="en-US" sz="2800" dirty="0">
                <a:solidFill>
                  <a:srgbClr val="7030A0"/>
                </a:solidFill>
                <a:latin typeface="Arial" panose="020B0604020202020204" pitchFamily="34" charset="0"/>
                <a:cs typeface="Arial" panose="020B0604020202020204" pitchFamily="34" charset="0"/>
              </a:rPr>
              <a:t>8</a:t>
            </a:r>
            <a:r>
              <a:rPr lang="vi-VN" altLang="en-US" sz="2800" dirty="0">
                <a:solidFill>
                  <a:srgbClr val="7030A0"/>
                </a:solidFill>
                <a:latin typeface="Arial" panose="020B0604020202020204" pitchFamily="34" charset="0"/>
                <a:cs typeface="Arial" panose="020B0604020202020204" pitchFamily="34" charset="0"/>
              </a:rPr>
              <a:t>.000</a:t>
            </a:r>
            <a:r>
              <a:rPr lang="en-US" altLang="en-US" sz="2800" dirty="0">
                <a:solidFill>
                  <a:srgbClr val="7030A0"/>
                </a:solidFill>
                <a:latin typeface="Arial" panose="020B0604020202020204" pitchFamily="34" charset="0"/>
                <a:cs typeface="Arial" panose="020B0604020202020204" pitchFamily="34" charset="0"/>
              </a:rPr>
              <a:t> - </a:t>
            </a:r>
            <a:r>
              <a:rPr lang="vi-VN" altLang="en-US" sz="2800" dirty="0">
                <a:solidFill>
                  <a:srgbClr val="7030A0"/>
                </a:solidFill>
                <a:latin typeface="Arial" panose="020B0604020202020204" pitchFamily="34" charset="0"/>
                <a:cs typeface="Arial" panose="020B0604020202020204" pitchFamily="34" charset="0"/>
              </a:rPr>
              <a:t>10.000 năm tuổi</a:t>
            </a:r>
          </a:p>
          <a:p>
            <a:pPr marL="0" indent="0" eaLnBrk="1" hangingPunct="1">
              <a:spcAft>
                <a:spcPct val="0"/>
              </a:spcAft>
              <a:buClr>
                <a:srgbClr val="E29D3E"/>
              </a:buClr>
              <a:buSzPct val="95000"/>
              <a:buNone/>
            </a:pPr>
            <a:r>
              <a:rPr lang="en-US" altLang="en-US" sz="2800" dirty="0">
                <a:solidFill>
                  <a:srgbClr val="0070C0"/>
                </a:solidFill>
                <a:latin typeface="Arial" panose="020B0604020202020204" pitchFamily="34" charset="0"/>
                <a:cs typeface="Arial" panose="020B0604020202020204" pitchFamily="34" charset="0"/>
              </a:rPr>
              <a:t> - </a:t>
            </a:r>
            <a:r>
              <a:rPr lang="en-US" altLang="en-US" sz="2800" dirty="0" err="1">
                <a:solidFill>
                  <a:srgbClr val="0070C0"/>
                </a:solidFill>
                <a:latin typeface="Arial" panose="020B0604020202020204" pitchFamily="34" charset="0"/>
                <a:cs typeface="Arial" panose="020B0604020202020204" pitchFamily="34" charset="0"/>
              </a:rPr>
              <a:t>Hình</a:t>
            </a:r>
            <a:r>
              <a:rPr lang="en-US" altLang="en-US" sz="2800" dirty="0">
                <a:solidFill>
                  <a:srgbClr val="0070C0"/>
                </a:solidFill>
                <a:latin typeface="Arial" panose="020B0604020202020204" pitchFamily="34" charset="0"/>
                <a:cs typeface="Arial" panose="020B0604020202020204" pitchFamily="34" charset="0"/>
              </a:rPr>
              <a:t> </a:t>
            </a:r>
            <a:r>
              <a:rPr lang="en-US" altLang="en-US" sz="2800" dirty="0" err="1">
                <a:solidFill>
                  <a:srgbClr val="0070C0"/>
                </a:solidFill>
                <a:latin typeface="Arial" panose="020B0604020202020204" pitchFamily="34" charset="0"/>
                <a:cs typeface="Arial" panose="020B0604020202020204" pitchFamily="34" charset="0"/>
              </a:rPr>
              <a:t>ảnh</a:t>
            </a:r>
            <a:r>
              <a:rPr lang="vi-VN" altLang="en-US" sz="2800" dirty="0">
                <a:solidFill>
                  <a:srgbClr val="0070C0"/>
                </a:solidFill>
                <a:latin typeface="Arial" panose="020B0604020202020204" pitchFamily="34" charset="0"/>
                <a:cs typeface="Arial" panose="020B0604020202020204" pitchFamily="34" charset="0"/>
              </a:rPr>
              <a:t>: </a:t>
            </a:r>
            <a:r>
              <a:rPr lang="en-US" altLang="en-US" sz="2800" dirty="0" err="1">
                <a:solidFill>
                  <a:srgbClr val="0070C0"/>
                </a:solidFill>
                <a:latin typeface="Arial" panose="020B0604020202020204" pitchFamily="34" charset="0"/>
                <a:cs typeface="Arial" panose="020B0604020202020204" pitchFamily="34" charset="0"/>
              </a:rPr>
              <a:t>mặt</a:t>
            </a:r>
            <a:r>
              <a:rPr lang="en-US" altLang="en-US" sz="2800" dirty="0">
                <a:solidFill>
                  <a:srgbClr val="0070C0"/>
                </a:solidFill>
                <a:latin typeface="Arial" panose="020B0604020202020204" pitchFamily="34" charset="0"/>
                <a:cs typeface="Arial" panose="020B0604020202020204" pitchFamily="34" charset="0"/>
              </a:rPr>
              <a:t> </a:t>
            </a:r>
            <a:r>
              <a:rPr lang="en-US" altLang="en-US" sz="2800" dirty="0" err="1">
                <a:solidFill>
                  <a:srgbClr val="0070C0"/>
                </a:solidFill>
                <a:latin typeface="Arial" panose="020B0604020202020204" pitchFamily="34" charset="0"/>
                <a:cs typeface="Arial" panose="020B0604020202020204" pitchFamily="34" charset="0"/>
              </a:rPr>
              <a:t>người</a:t>
            </a:r>
            <a:r>
              <a:rPr lang="en-US" altLang="en-US" sz="2800" dirty="0">
                <a:solidFill>
                  <a:srgbClr val="0070C0"/>
                </a:solidFill>
                <a:latin typeface="Arial" panose="020B0604020202020204" pitchFamily="34" charset="0"/>
                <a:cs typeface="Arial" panose="020B0604020202020204" pitchFamily="34" charset="0"/>
              </a:rPr>
              <a:t> </a:t>
            </a:r>
            <a:r>
              <a:rPr lang="en-US" altLang="en-US" sz="2800" dirty="0" err="1">
                <a:solidFill>
                  <a:srgbClr val="0070C0"/>
                </a:solidFill>
                <a:latin typeface="Arial" panose="020B0604020202020204" pitchFamily="34" charset="0"/>
                <a:cs typeface="Arial" panose="020B0604020202020204" pitchFamily="34" charset="0"/>
              </a:rPr>
              <a:t>và</a:t>
            </a:r>
            <a:r>
              <a:rPr lang="en-US" altLang="en-US" sz="2800" dirty="0">
                <a:solidFill>
                  <a:srgbClr val="0070C0"/>
                </a:solidFill>
                <a:latin typeface="Arial" panose="020B0604020202020204" pitchFamily="34" charset="0"/>
                <a:cs typeface="Arial" panose="020B0604020202020204" pitchFamily="34" charset="0"/>
              </a:rPr>
              <a:t> </a:t>
            </a:r>
            <a:r>
              <a:rPr lang="en-US" altLang="en-US" sz="2800" dirty="0" err="1">
                <a:solidFill>
                  <a:srgbClr val="0070C0"/>
                </a:solidFill>
                <a:latin typeface="Arial" panose="020B0604020202020204" pitchFamily="34" charset="0"/>
                <a:cs typeface="Arial" panose="020B0604020202020204" pitchFamily="34" charset="0"/>
              </a:rPr>
              <a:t>mặt</a:t>
            </a:r>
            <a:r>
              <a:rPr lang="en-US" altLang="en-US" sz="2800" dirty="0">
                <a:solidFill>
                  <a:srgbClr val="0070C0"/>
                </a:solidFill>
                <a:latin typeface="Arial" panose="020B0604020202020204" pitchFamily="34" charset="0"/>
                <a:cs typeface="Arial" panose="020B0604020202020204" pitchFamily="34" charset="0"/>
              </a:rPr>
              <a:t> </a:t>
            </a:r>
            <a:r>
              <a:rPr lang="en-US" altLang="en-US" sz="2800" dirty="0" err="1">
                <a:solidFill>
                  <a:srgbClr val="0070C0"/>
                </a:solidFill>
                <a:latin typeface="Arial" panose="020B0604020202020204" pitchFamily="34" charset="0"/>
                <a:cs typeface="Arial" panose="020B0604020202020204" pitchFamily="34" charset="0"/>
              </a:rPr>
              <a:t>thú</a:t>
            </a:r>
            <a:endParaRPr lang="vi-VN" altLang="en-US" sz="2800" dirty="0">
              <a:solidFill>
                <a:srgbClr val="0070C0"/>
              </a:solidFill>
              <a:latin typeface="Arial" panose="020B0604020202020204" pitchFamily="34" charset="0"/>
              <a:cs typeface="Arial" panose="020B0604020202020204" pitchFamily="34" charset="0"/>
            </a:endParaRPr>
          </a:p>
        </p:txBody>
      </p:sp>
      <p:pic>
        <p:nvPicPr>
          <p:cNvPr id="1434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28" y="1047750"/>
            <a:ext cx="7277100" cy="3571875"/>
          </a:xfrm>
          <a:prstGeom prst="rect">
            <a:avLst/>
          </a:prstGeom>
          <a:noFill/>
          <a:ln>
            <a:noFill/>
          </a:ln>
          <a:effectLst>
            <a:outerShdw blurRad="50800" dist="38100" dir="2700000" algn="tl" rotWithShape="0">
              <a:prstClr val="black">
                <a:alpha val="40000"/>
              </a:prstClr>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464820" y="381000"/>
            <a:ext cx="8229600" cy="1143000"/>
          </a:xfrm>
        </p:spPr>
        <p:txBody>
          <a:bodyPr rtlCol="0">
            <a:normAutofit/>
          </a:bodyPr>
          <a:lstStyle/>
          <a:p>
            <a:pPr fontAlgn="auto">
              <a:spcAft>
                <a:spcPts val="0"/>
              </a:spcAft>
              <a:defRPr/>
            </a:pPr>
            <a:r>
              <a:rPr lang="en-US" sz="3000" b="1" dirty="0">
                <a:solidFill>
                  <a:schemeClr val="accent6">
                    <a:lumMod val="75000"/>
                  </a:schemeClr>
                </a:solidFill>
                <a:latin typeface="Arial" pitchFamily="34" charset="0"/>
                <a:cs typeface="Arial" pitchFamily="34" charset="0"/>
              </a:rPr>
              <a:t>II. KHÁM PHÁ HÌNH VẼ THỜI TIỀN SỬ</a:t>
            </a:r>
          </a:p>
        </p:txBody>
      </p:sp>
    </p:spTree>
    <p:custDataLst>
      <p:tags r:id="rId1"/>
    </p:custDataLst>
  </p:cSld>
  <p:clrMapOvr>
    <a:masterClrMapping/>
  </p:clrMapOvr>
  <p:transition spd="slow" advTm="15615">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909" y="5143500"/>
            <a:ext cx="8596668" cy="1320800"/>
          </a:xfrm>
        </p:spPr>
        <p:txBody>
          <a:bodyPr>
            <a:noAutofit/>
          </a:bodyPr>
          <a:lstStyle/>
          <a:p>
            <a:pPr algn="just"/>
            <a:r>
              <a:rPr lang="en-US" sz="2500" dirty="0">
                <a:solidFill>
                  <a:srgbClr val="0070C0"/>
                </a:solidFill>
                <a:latin typeface="Aải"/>
              </a:rPr>
              <a:t>      </a:t>
            </a:r>
            <a:r>
              <a:rPr lang="en-US" sz="2500" dirty="0" err="1">
                <a:solidFill>
                  <a:srgbClr val="0070C0"/>
                </a:solidFill>
                <a:latin typeface="Aải"/>
              </a:rPr>
              <a:t>Như</a:t>
            </a:r>
            <a:r>
              <a:rPr lang="en-US" sz="2500" dirty="0">
                <a:solidFill>
                  <a:srgbClr val="0070C0"/>
                </a:solidFill>
                <a:latin typeface="Aải"/>
              </a:rPr>
              <a:t> </a:t>
            </a:r>
            <a:r>
              <a:rPr lang="en-US" sz="2500" dirty="0" err="1">
                <a:solidFill>
                  <a:srgbClr val="0070C0"/>
                </a:solidFill>
                <a:latin typeface="Aải"/>
              </a:rPr>
              <a:t>vậy</a:t>
            </a:r>
            <a:r>
              <a:rPr lang="en-US" sz="2500" dirty="0">
                <a:solidFill>
                  <a:srgbClr val="0070C0"/>
                </a:solidFill>
                <a:latin typeface="Aải"/>
              </a:rPr>
              <a:t> </a:t>
            </a:r>
            <a:r>
              <a:rPr lang="en-US" sz="2500" dirty="0" err="1">
                <a:solidFill>
                  <a:srgbClr val="0070C0"/>
                </a:solidFill>
                <a:latin typeface="Aải"/>
              </a:rPr>
              <a:t>người</a:t>
            </a:r>
            <a:r>
              <a:rPr lang="en-US" sz="2500" dirty="0">
                <a:solidFill>
                  <a:srgbClr val="0070C0"/>
                </a:solidFill>
                <a:latin typeface="Aải"/>
              </a:rPr>
              <a:t> </a:t>
            </a:r>
            <a:r>
              <a:rPr lang="en-US" sz="2500" dirty="0" err="1">
                <a:solidFill>
                  <a:srgbClr val="0070C0"/>
                </a:solidFill>
                <a:latin typeface="Aải"/>
              </a:rPr>
              <a:t>Tiền</a:t>
            </a:r>
            <a:r>
              <a:rPr lang="en-US" sz="2500" dirty="0">
                <a:solidFill>
                  <a:srgbClr val="0070C0"/>
                </a:solidFill>
                <a:latin typeface="Aải"/>
              </a:rPr>
              <a:t> </a:t>
            </a:r>
            <a:r>
              <a:rPr lang="en-US" sz="2500" dirty="0" err="1">
                <a:solidFill>
                  <a:srgbClr val="0070C0"/>
                </a:solidFill>
                <a:latin typeface="Aải"/>
              </a:rPr>
              <a:t>sử</a:t>
            </a:r>
            <a:r>
              <a:rPr lang="en-US" sz="2500" dirty="0">
                <a:solidFill>
                  <a:srgbClr val="0070C0"/>
                </a:solidFill>
                <a:latin typeface="Aải"/>
              </a:rPr>
              <a:t> </a:t>
            </a:r>
            <a:r>
              <a:rPr lang="en-US" sz="2500" dirty="0" err="1">
                <a:solidFill>
                  <a:srgbClr val="0070C0"/>
                </a:solidFill>
                <a:latin typeface="Aải"/>
              </a:rPr>
              <a:t>để</a:t>
            </a:r>
            <a:r>
              <a:rPr lang="en-US" sz="2500" dirty="0">
                <a:solidFill>
                  <a:srgbClr val="0070C0"/>
                </a:solidFill>
                <a:latin typeface="Aải"/>
              </a:rPr>
              <a:t> </a:t>
            </a:r>
            <a:r>
              <a:rPr lang="en-US" sz="2500" dirty="0" err="1">
                <a:solidFill>
                  <a:srgbClr val="0070C0"/>
                </a:solidFill>
                <a:latin typeface="Aải"/>
              </a:rPr>
              <a:t>lại</a:t>
            </a:r>
            <a:r>
              <a:rPr lang="en-US" sz="2500" dirty="0">
                <a:solidFill>
                  <a:srgbClr val="0070C0"/>
                </a:solidFill>
                <a:latin typeface="Aải"/>
              </a:rPr>
              <a:t> </a:t>
            </a:r>
            <a:r>
              <a:rPr lang="en-US" sz="2500" dirty="0" err="1">
                <a:solidFill>
                  <a:srgbClr val="0070C0"/>
                </a:solidFill>
                <a:latin typeface="Aải"/>
              </a:rPr>
              <a:t>rất</a:t>
            </a:r>
            <a:r>
              <a:rPr lang="en-US" sz="2500" dirty="0">
                <a:solidFill>
                  <a:srgbClr val="0070C0"/>
                </a:solidFill>
                <a:latin typeface="Aải"/>
              </a:rPr>
              <a:t> </a:t>
            </a:r>
            <a:r>
              <a:rPr lang="en-US" sz="2500" dirty="0" err="1">
                <a:solidFill>
                  <a:srgbClr val="0070C0"/>
                </a:solidFill>
                <a:latin typeface="Aải"/>
              </a:rPr>
              <a:t>nhiều</a:t>
            </a:r>
            <a:r>
              <a:rPr lang="en-US" sz="2500" dirty="0">
                <a:solidFill>
                  <a:srgbClr val="0070C0"/>
                </a:solidFill>
                <a:latin typeface="Aải"/>
              </a:rPr>
              <a:t> </a:t>
            </a:r>
            <a:r>
              <a:rPr lang="en-US" sz="2500" dirty="0" err="1">
                <a:solidFill>
                  <a:srgbClr val="0070C0"/>
                </a:solidFill>
                <a:latin typeface="Aải"/>
              </a:rPr>
              <a:t>các</a:t>
            </a:r>
            <a:r>
              <a:rPr lang="en-US" sz="2500" dirty="0">
                <a:solidFill>
                  <a:srgbClr val="0070C0"/>
                </a:solidFill>
                <a:latin typeface="Aải"/>
              </a:rPr>
              <a:t> </a:t>
            </a:r>
            <a:r>
              <a:rPr lang="en-US" sz="2500" dirty="0" err="1">
                <a:solidFill>
                  <a:srgbClr val="0070C0"/>
                </a:solidFill>
                <a:latin typeface="Aải"/>
              </a:rPr>
              <a:t>hình</a:t>
            </a:r>
            <a:r>
              <a:rPr lang="en-US" sz="2500" dirty="0">
                <a:solidFill>
                  <a:srgbClr val="0070C0"/>
                </a:solidFill>
                <a:latin typeface="Aải"/>
              </a:rPr>
              <a:t> </a:t>
            </a:r>
            <a:r>
              <a:rPr lang="en-US" sz="2500" dirty="0" err="1">
                <a:solidFill>
                  <a:srgbClr val="0070C0"/>
                </a:solidFill>
                <a:latin typeface="Aải"/>
              </a:rPr>
              <a:t>vẽ</a:t>
            </a:r>
            <a:r>
              <a:rPr lang="en-US" sz="2500" dirty="0">
                <a:solidFill>
                  <a:srgbClr val="0070C0"/>
                </a:solidFill>
                <a:latin typeface="Aải"/>
              </a:rPr>
              <a:t> </a:t>
            </a:r>
            <a:r>
              <a:rPr lang="en-US" sz="2500" dirty="0" err="1">
                <a:solidFill>
                  <a:srgbClr val="0070C0"/>
                </a:solidFill>
                <a:latin typeface="Aải"/>
              </a:rPr>
              <a:t>với</a:t>
            </a:r>
            <a:r>
              <a:rPr lang="en-US" sz="2500" dirty="0">
                <a:solidFill>
                  <a:srgbClr val="0070C0"/>
                </a:solidFill>
                <a:latin typeface="Aải"/>
              </a:rPr>
              <a:t> </a:t>
            </a:r>
            <a:r>
              <a:rPr lang="en-US" sz="2500" dirty="0" err="1">
                <a:solidFill>
                  <a:srgbClr val="0070C0"/>
                </a:solidFill>
                <a:latin typeface="Aải"/>
              </a:rPr>
              <a:t>những</a:t>
            </a:r>
            <a:r>
              <a:rPr lang="en-US" sz="2500" dirty="0">
                <a:solidFill>
                  <a:srgbClr val="0070C0"/>
                </a:solidFill>
                <a:latin typeface="Aải"/>
              </a:rPr>
              <a:t> </a:t>
            </a:r>
            <a:r>
              <a:rPr lang="en-US" sz="2500" dirty="0" err="1">
                <a:solidFill>
                  <a:srgbClr val="0070C0"/>
                </a:solidFill>
                <a:latin typeface="Aải"/>
              </a:rPr>
              <a:t>chủ</a:t>
            </a:r>
            <a:r>
              <a:rPr lang="en-US" sz="2500" dirty="0">
                <a:solidFill>
                  <a:srgbClr val="0070C0"/>
                </a:solidFill>
                <a:latin typeface="Aải"/>
              </a:rPr>
              <a:t> </a:t>
            </a:r>
            <a:r>
              <a:rPr lang="en-US" sz="2500" dirty="0" err="1">
                <a:solidFill>
                  <a:srgbClr val="0070C0"/>
                </a:solidFill>
                <a:latin typeface="Aải"/>
              </a:rPr>
              <a:t>đề</a:t>
            </a:r>
            <a:r>
              <a:rPr lang="en-US" sz="2500" dirty="0">
                <a:solidFill>
                  <a:srgbClr val="0070C0"/>
                </a:solidFill>
                <a:latin typeface="Aải"/>
              </a:rPr>
              <a:t> </a:t>
            </a:r>
            <a:r>
              <a:rPr lang="en-US" sz="2500" dirty="0" err="1">
                <a:solidFill>
                  <a:srgbClr val="0070C0"/>
                </a:solidFill>
                <a:latin typeface="Aải"/>
              </a:rPr>
              <a:t>đa</a:t>
            </a:r>
            <a:r>
              <a:rPr lang="en-US" sz="2500" dirty="0">
                <a:solidFill>
                  <a:srgbClr val="0070C0"/>
                </a:solidFill>
                <a:latin typeface="Aải"/>
              </a:rPr>
              <a:t> </a:t>
            </a:r>
            <a:r>
              <a:rPr lang="en-US" sz="2500" dirty="0" err="1">
                <a:solidFill>
                  <a:srgbClr val="0070C0"/>
                </a:solidFill>
                <a:latin typeface="Aải"/>
              </a:rPr>
              <a:t>dạng</a:t>
            </a:r>
            <a:r>
              <a:rPr lang="en-US" sz="2500" dirty="0">
                <a:solidFill>
                  <a:srgbClr val="0070C0"/>
                </a:solidFill>
                <a:latin typeface="Aải"/>
              </a:rPr>
              <a:t>. </a:t>
            </a:r>
            <a:r>
              <a:rPr lang="en-US" sz="2500" dirty="0" err="1">
                <a:solidFill>
                  <a:srgbClr val="0070C0"/>
                </a:solidFill>
                <a:latin typeface="Aải"/>
              </a:rPr>
              <a:t>Chúng</a:t>
            </a:r>
            <a:r>
              <a:rPr lang="en-US" sz="2500" dirty="0">
                <a:solidFill>
                  <a:srgbClr val="0070C0"/>
                </a:solidFill>
                <a:latin typeface="Aải"/>
              </a:rPr>
              <a:t> </a:t>
            </a:r>
            <a:r>
              <a:rPr lang="en-US" sz="2500" dirty="0" err="1">
                <a:solidFill>
                  <a:srgbClr val="0070C0"/>
                </a:solidFill>
                <a:latin typeface="Aải"/>
              </a:rPr>
              <a:t>được</a:t>
            </a:r>
            <a:r>
              <a:rPr lang="en-US" sz="2500" dirty="0">
                <a:solidFill>
                  <a:srgbClr val="0070C0"/>
                </a:solidFill>
                <a:latin typeface="Aải"/>
              </a:rPr>
              <a:t> </a:t>
            </a:r>
            <a:r>
              <a:rPr lang="en-US" sz="2500" dirty="0" err="1">
                <a:solidFill>
                  <a:srgbClr val="0070C0"/>
                </a:solidFill>
                <a:latin typeface="Aải"/>
              </a:rPr>
              <a:t>tạo</a:t>
            </a:r>
            <a:r>
              <a:rPr lang="en-US" sz="2500" dirty="0">
                <a:solidFill>
                  <a:srgbClr val="0070C0"/>
                </a:solidFill>
                <a:latin typeface="Aải"/>
              </a:rPr>
              <a:t> </a:t>
            </a:r>
            <a:r>
              <a:rPr lang="en-US" sz="2500" dirty="0" err="1">
                <a:solidFill>
                  <a:srgbClr val="0070C0"/>
                </a:solidFill>
                <a:latin typeface="Aải"/>
              </a:rPr>
              <a:t>nên</a:t>
            </a:r>
            <a:r>
              <a:rPr lang="en-US" sz="2500" dirty="0">
                <a:solidFill>
                  <a:srgbClr val="0070C0"/>
                </a:solidFill>
                <a:latin typeface="Aải"/>
              </a:rPr>
              <a:t> </a:t>
            </a:r>
            <a:r>
              <a:rPr lang="en-US" sz="2500" dirty="0" err="1">
                <a:solidFill>
                  <a:srgbClr val="0070C0"/>
                </a:solidFill>
                <a:latin typeface="Aải"/>
              </a:rPr>
              <a:t>bởi</a:t>
            </a:r>
            <a:r>
              <a:rPr lang="en-US" sz="2500" dirty="0">
                <a:solidFill>
                  <a:srgbClr val="0070C0"/>
                </a:solidFill>
                <a:latin typeface="Aải"/>
              </a:rPr>
              <a:t> </a:t>
            </a:r>
            <a:r>
              <a:rPr lang="en-US" sz="2500" dirty="0" err="1">
                <a:solidFill>
                  <a:srgbClr val="0070C0"/>
                </a:solidFill>
                <a:latin typeface="Aải"/>
              </a:rPr>
              <a:t>những</a:t>
            </a:r>
            <a:r>
              <a:rPr lang="en-US" sz="2500" dirty="0">
                <a:solidFill>
                  <a:srgbClr val="0070C0"/>
                </a:solidFill>
                <a:latin typeface="Aải"/>
              </a:rPr>
              <a:t> </a:t>
            </a:r>
            <a:r>
              <a:rPr lang="en-US" sz="2500" dirty="0" err="1">
                <a:solidFill>
                  <a:srgbClr val="0070C0"/>
                </a:solidFill>
                <a:latin typeface="Aải"/>
              </a:rPr>
              <a:t>hình</a:t>
            </a:r>
            <a:r>
              <a:rPr lang="en-US" sz="2500" dirty="0">
                <a:solidFill>
                  <a:srgbClr val="0070C0"/>
                </a:solidFill>
                <a:latin typeface="Aải"/>
              </a:rPr>
              <a:t> </a:t>
            </a:r>
            <a:r>
              <a:rPr lang="en-US" sz="2500" dirty="0" err="1">
                <a:solidFill>
                  <a:srgbClr val="0070C0"/>
                </a:solidFill>
                <a:latin typeface="Aải"/>
              </a:rPr>
              <a:t>ảnh</a:t>
            </a:r>
            <a:r>
              <a:rPr lang="en-US" sz="2500" dirty="0">
                <a:solidFill>
                  <a:srgbClr val="0070C0"/>
                </a:solidFill>
                <a:latin typeface="Aải"/>
              </a:rPr>
              <a:t> </a:t>
            </a:r>
            <a:r>
              <a:rPr lang="en-US" sz="2500" dirty="0" err="1">
                <a:solidFill>
                  <a:srgbClr val="0070C0"/>
                </a:solidFill>
                <a:latin typeface="Aải"/>
              </a:rPr>
              <a:t>với</a:t>
            </a:r>
            <a:r>
              <a:rPr lang="en-US" sz="2500" dirty="0">
                <a:solidFill>
                  <a:srgbClr val="0070C0"/>
                </a:solidFill>
                <a:latin typeface="Aải"/>
              </a:rPr>
              <a:t> </a:t>
            </a:r>
            <a:r>
              <a:rPr lang="en-US" sz="2500" dirty="0" err="1">
                <a:solidFill>
                  <a:srgbClr val="0070C0"/>
                </a:solidFill>
                <a:latin typeface="Aải"/>
              </a:rPr>
              <a:t>đường</a:t>
            </a:r>
            <a:r>
              <a:rPr lang="en-US" sz="2500" dirty="0">
                <a:solidFill>
                  <a:srgbClr val="0070C0"/>
                </a:solidFill>
                <a:latin typeface="Aải"/>
              </a:rPr>
              <a:t> </a:t>
            </a:r>
            <a:r>
              <a:rPr lang="en-US" sz="2500" dirty="0" err="1">
                <a:solidFill>
                  <a:srgbClr val="0070C0"/>
                </a:solidFill>
                <a:latin typeface="Aải"/>
              </a:rPr>
              <a:t>nét</a:t>
            </a:r>
            <a:r>
              <a:rPr lang="en-US" sz="2500" dirty="0">
                <a:solidFill>
                  <a:srgbClr val="0070C0"/>
                </a:solidFill>
                <a:latin typeface="Aải"/>
              </a:rPr>
              <a:t> </a:t>
            </a:r>
            <a:r>
              <a:rPr lang="en-US" sz="2500" dirty="0" err="1">
                <a:solidFill>
                  <a:srgbClr val="0070C0"/>
                </a:solidFill>
                <a:latin typeface="Aải"/>
              </a:rPr>
              <a:t>và</a:t>
            </a:r>
            <a:r>
              <a:rPr lang="en-US" sz="2500" dirty="0">
                <a:solidFill>
                  <a:srgbClr val="0070C0"/>
                </a:solidFill>
                <a:latin typeface="Aải"/>
              </a:rPr>
              <a:t> </a:t>
            </a:r>
            <a:r>
              <a:rPr lang="en-US" sz="2500" dirty="0" err="1">
                <a:solidFill>
                  <a:srgbClr val="0070C0"/>
                </a:solidFill>
                <a:latin typeface="Aải"/>
              </a:rPr>
              <a:t>màu</a:t>
            </a:r>
            <a:r>
              <a:rPr lang="en-US" sz="2500" dirty="0">
                <a:solidFill>
                  <a:srgbClr val="0070C0"/>
                </a:solidFill>
                <a:latin typeface="Aải"/>
              </a:rPr>
              <a:t> </a:t>
            </a:r>
            <a:r>
              <a:rPr lang="en-US" sz="2500" dirty="0" err="1">
                <a:solidFill>
                  <a:srgbClr val="0070C0"/>
                </a:solidFill>
                <a:latin typeface="Aải"/>
              </a:rPr>
              <a:t>sắc</a:t>
            </a:r>
            <a:r>
              <a:rPr lang="en-US" sz="2500" dirty="0">
                <a:solidFill>
                  <a:srgbClr val="0070C0"/>
                </a:solidFill>
                <a:latin typeface="Aải"/>
              </a:rPr>
              <a:t> </a:t>
            </a:r>
            <a:r>
              <a:rPr lang="en-US" sz="2500" dirty="0" err="1">
                <a:solidFill>
                  <a:srgbClr val="0070C0"/>
                </a:solidFill>
                <a:latin typeface="Aải"/>
              </a:rPr>
              <a:t>hết</a:t>
            </a:r>
            <a:r>
              <a:rPr lang="en-US" sz="2500" dirty="0">
                <a:solidFill>
                  <a:srgbClr val="0070C0"/>
                </a:solidFill>
                <a:latin typeface="Aải"/>
              </a:rPr>
              <a:t> </a:t>
            </a:r>
            <a:r>
              <a:rPr lang="en-US" sz="2500" dirty="0" err="1">
                <a:solidFill>
                  <a:srgbClr val="0070C0"/>
                </a:solidFill>
                <a:latin typeface="Aải"/>
              </a:rPr>
              <a:t>sức</a:t>
            </a:r>
            <a:r>
              <a:rPr lang="en-US" sz="2500" dirty="0">
                <a:solidFill>
                  <a:srgbClr val="0070C0"/>
                </a:solidFill>
                <a:latin typeface="Aải"/>
              </a:rPr>
              <a:t> </a:t>
            </a:r>
            <a:r>
              <a:rPr lang="en-US" sz="2500" dirty="0" err="1">
                <a:solidFill>
                  <a:srgbClr val="0070C0"/>
                </a:solidFill>
                <a:latin typeface="Aải"/>
              </a:rPr>
              <a:t>phong</a:t>
            </a:r>
            <a:r>
              <a:rPr lang="en-US" sz="2500" dirty="0">
                <a:solidFill>
                  <a:srgbClr val="0070C0"/>
                </a:solidFill>
                <a:latin typeface="Aải"/>
              </a:rPr>
              <a:t> </a:t>
            </a:r>
            <a:r>
              <a:rPr lang="en-US" sz="2500" dirty="0" err="1">
                <a:solidFill>
                  <a:srgbClr val="0070C0"/>
                </a:solidFill>
                <a:latin typeface="Aải"/>
              </a:rPr>
              <a:t>phú</a:t>
            </a:r>
            <a:r>
              <a:rPr lang="en-US" sz="2500" dirty="0">
                <a:solidFill>
                  <a:srgbClr val="0070C0"/>
                </a:solidFill>
                <a:latin typeface="Aải"/>
              </a:rPr>
              <a:t>. </a:t>
            </a:r>
            <a:r>
              <a:rPr lang="en-US" sz="2500" dirty="0" err="1">
                <a:solidFill>
                  <a:srgbClr val="0070C0"/>
                </a:solidFill>
                <a:latin typeface="Aải"/>
              </a:rPr>
              <a:t>Mang</a:t>
            </a:r>
            <a:r>
              <a:rPr lang="en-US" sz="2500" dirty="0">
                <a:solidFill>
                  <a:srgbClr val="0070C0"/>
                </a:solidFill>
                <a:latin typeface="Aải"/>
              </a:rPr>
              <a:t> </a:t>
            </a:r>
            <a:r>
              <a:rPr lang="en-US" sz="2500" dirty="0" err="1">
                <a:solidFill>
                  <a:srgbClr val="0070C0"/>
                </a:solidFill>
                <a:latin typeface="Aải"/>
              </a:rPr>
              <a:t>dấu</a:t>
            </a:r>
            <a:r>
              <a:rPr lang="en-US" sz="2500" dirty="0">
                <a:solidFill>
                  <a:srgbClr val="0070C0"/>
                </a:solidFill>
                <a:latin typeface="Aải"/>
              </a:rPr>
              <a:t> </a:t>
            </a:r>
            <a:r>
              <a:rPr lang="en-US" sz="2500" dirty="0" err="1">
                <a:solidFill>
                  <a:srgbClr val="0070C0"/>
                </a:solidFill>
                <a:latin typeface="Aải"/>
              </a:rPr>
              <a:t>tích</a:t>
            </a:r>
            <a:r>
              <a:rPr lang="en-US" sz="2500" dirty="0">
                <a:solidFill>
                  <a:srgbClr val="0070C0"/>
                </a:solidFill>
                <a:latin typeface="Aải"/>
              </a:rPr>
              <a:t> </a:t>
            </a:r>
            <a:r>
              <a:rPr lang="en-US" sz="2500" dirty="0" err="1">
                <a:solidFill>
                  <a:srgbClr val="0070C0"/>
                </a:solidFill>
                <a:latin typeface="Aải"/>
              </a:rPr>
              <a:t>của</a:t>
            </a:r>
            <a:r>
              <a:rPr lang="en-US" sz="2500" dirty="0">
                <a:solidFill>
                  <a:srgbClr val="0070C0"/>
                </a:solidFill>
                <a:latin typeface="Aải"/>
              </a:rPr>
              <a:t> </a:t>
            </a:r>
            <a:r>
              <a:rPr lang="en-US" sz="2500" dirty="0" err="1">
                <a:solidFill>
                  <a:srgbClr val="0070C0"/>
                </a:solidFill>
                <a:latin typeface="Aải"/>
              </a:rPr>
              <a:t>một</a:t>
            </a:r>
            <a:r>
              <a:rPr lang="en-US" sz="2500" dirty="0">
                <a:solidFill>
                  <a:srgbClr val="0070C0"/>
                </a:solidFill>
                <a:latin typeface="Aải"/>
              </a:rPr>
              <a:t> </a:t>
            </a:r>
            <a:r>
              <a:rPr lang="en-US" sz="2500" dirty="0" err="1">
                <a:solidFill>
                  <a:srgbClr val="0070C0"/>
                </a:solidFill>
                <a:latin typeface="Aải"/>
              </a:rPr>
              <a:t>nền</a:t>
            </a:r>
            <a:r>
              <a:rPr lang="en-US" sz="2500" dirty="0">
                <a:solidFill>
                  <a:srgbClr val="0070C0"/>
                </a:solidFill>
                <a:latin typeface="Aải"/>
              </a:rPr>
              <a:t> </a:t>
            </a:r>
            <a:r>
              <a:rPr lang="en-US" sz="2500" dirty="0" err="1">
                <a:solidFill>
                  <a:srgbClr val="0070C0"/>
                </a:solidFill>
                <a:latin typeface="Aải"/>
              </a:rPr>
              <a:t>mĩ</a:t>
            </a:r>
            <a:r>
              <a:rPr lang="en-US" sz="2500" dirty="0">
                <a:solidFill>
                  <a:srgbClr val="0070C0"/>
                </a:solidFill>
                <a:latin typeface="Aải"/>
              </a:rPr>
              <a:t> </a:t>
            </a:r>
            <a:r>
              <a:rPr lang="en-US" sz="2500" dirty="0" err="1">
                <a:solidFill>
                  <a:srgbClr val="0070C0"/>
                </a:solidFill>
                <a:latin typeface="Aải"/>
              </a:rPr>
              <a:t>thuật</a:t>
            </a:r>
            <a:r>
              <a:rPr lang="en-US" sz="2500" dirty="0">
                <a:solidFill>
                  <a:srgbClr val="0070C0"/>
                </a:solidFill>
                <a:latin typeface="Aải"/>
              </a:rPr>
              <a:t> </a:t>
            </a:r>
            <a:r>
              <a:rPr lang="en-US" sz="2500" dirty="0" err="1">
                <a:solidFill>
                  <a:srgbClr val="0070C0"/>
                </a:solidFill>
                <a:latin typeface="Aải"/>
              </a:rPr>
              <a:t>sơ</a:t>
            </a:r>
            <a:r>
              <a:rPr lang="en-US" sz="2500" dirty="0">
                <a:solidFill>
                  <a:srgbClr val="0070C0"/>
                </a:solidFill>
                <a:latin typeface="Aải"/>
              </a:rPr>
              <a:t> </a:t>
            </a:r>
            <a:r>
              <a:rPr lang="en-US" sz="2500" dirty="0" err="1">
                <a:solidFill>
                  <a:srgbClr val="0070C0"/>
                </a:solidFill>
                <a:latin typeface="Aải"/>
              </a:rPr>
              <a:t>khai</a:t>
            </a:r>
            <a:r>
              <a:rPr lang="en-US" sz="2500" dirty="0">
                <a:solidFill>
                  <a:srgbClr val="0070C0"/>
                </a:solidFill>
                <a:latin typeface="Aải"/>
              </a:rPr>
              <a:t>.</a:t>
            </a:r>
          </a:p>
        </p:txBody>
      </p:sp>
      <p:pic>
        <p:nvPicPr>
          <p:cNvPr id="4" name="Picture 3"/>
          <p:cNvPicPr>
            <a:picLocks noChangeAspect="1"/>
          </p:cNvPicPr>
          <p:nvPr/>
        </p:nvPicPr>
        <p:blipFill rotWithShape="1">
          <a:blip r:embed="rId3"/>
          <a:srcRect l="12814" t="15234" r="19062" b="15820"/>
          <a:stretch/>
        </p:blipFill>
        <p:spPr>
          <a:xfrm>
            <a:off x="1572684" y="86651"/>
            <a:ext cx="7089173" cy="5094949"/>
          </a:xfrm>
          <a:prstGeom prst="rect">
            <a:avLst/>
          </a:prstGeom>
        </p:spPr>
      </p:pic>
      <p:sp>
        <p:nvSpPr>
          <p:cNvPr id="5" name="Isosceles Triangle 4"/>
          <p:cNvSpPr/>
          <p:nvPr/>
        </p:nvSpPr>
        <p:spPr>
          <a:xfrm rot="5400000">
            <a:off x="-741891" y="1524000"/>
            <a:ext cx="2895600" cy="628650"/>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07788278"/>
      </p:ext>
    </p:extLst>
  </p:cSld>
  <p:clrMapOvr>
    <a:masterClrMapping/>
  </p:clrMapOvr>
  <mc:AlternateContent xmlns:mc="http://schemas.openxmlformats.org/markup-compatibility/2006" xmlns:p14="http://schemas.microsoft.com/office/powerpoint/2010/main">
    <mc:Choice Requires="p14">
      <p:transition spd="slow" p14:dur="2000" advTm="23620"/>
    </mc:Choice>
    <mc:Fallback xmlns="">
      <p:transition spd="slow" advTm="236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Content Placeholder 2"/>
          <p:cNvSpPr txBox="1">
            <a:spLocks/>
          </p:cNvSpPr>
          <p:nvPr/>
        </p:nvSpPr>
        <p:spPr bwMode="auto">
          <a:xfrm>
            <a:off x="948257" y="7432507"/>
            <a:ext cx="963259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639763" indent="-246063">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indent="-246063">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187450" indent="-2095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1462088" indent="-2095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19192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3764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28336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2908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lgn="just" eaLnBrk="1" hangingPunct="1">
              <a:spcAft>
                <a:spcPct val="0"/>
              </a:spcAft>
              <a:buClr>
                <a:srgbClr val="E29D3E"/>
              </a:buClr>
              <a:buSzPct val="95000"/>
              <a:buFont typeface="Wingdings 2" panose="05020102010507070707" pitchFamily="18" charset="2"/>
              <a:buNone/>
            </a:pP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Các</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hình</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vẽ</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thời</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Tiền</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sử</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mang</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giá</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trị</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trong</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nghiên</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cứu</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lịch</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sử</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và</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sự</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phát</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triển</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nghệ</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thuật</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của</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xã</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hội</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loài</a:t>
            </a:r>
            <a:r>
              <a:rPr lang="en-US" altLang="en-US" sz="3300" dirty="0">
                <a:solidFill>
                  <a:srgbClr val="0070C0"/>
                </a:solidFill>
                <a:latin typeface="Arial" panose="020B0604020202020204" pitchFamily="34" charset="0"/>
                <a:cs typeface="Arial" panose="020B0604020202020204" pitchFamily="34" charset="0"/>
              </a:rPr>
              <a:t> </a:t>
            </a:r>
            <a:r>
              <a:rPr lang="en-US" altLang="en-US" sz="3300" dirty="0" err="1">
                <a:solidFill>
                  <a:srgbClr val="0070C0"/>
                </a:solidFill>
                <a:latin typeface="Arial" panose="020B0604020202020204" pitchFamily="34" charset="0"/>
                <a:cs typeface="Arial" panose="020B0604020202020204" pitchFamily="34" charset="0"/>
              </a:rPr>
              <a:t>người</a:t>
            </a:r>
            <a:r>
              <a:rPr lang="en-US" altLang="en-US" sz="3300" dirty="0">
                <a:solidFill>
                  <a:srgbClr val="0070C0"/>
                </a:solidFill>
                <a:latin typeface="Arial" panose="020B0604020202020204" pitchFamily="34" charset="0"/>
                <a:cs typeface="Arial" panose="020B0604020202020204" pitchFamily="34" charset="0"/>
              </a:rPr>
              <a:t>.</a:t>
            </a:r>
          </a:p>
          <a:p>
            <a:pPr algn="just" eaLnBrk="1" hangingPunct="1">
              <a:spcAft>
                <a:spcPct val="0"/>
              </a:spcAft>
              <a:buClr>
                <a:srgbClr val="E29D3E"/>
              </a:buClr>
              <a:buSzPct val="95000"/>
              <a:buFont typeface="Wingdings 2" panose="05020102010507070707" pitchFamily="18" charset="2"/>
              <a:buNone/>
            </a:pPr>
            <a:endParaRPr lang="en-US" altLang="en-US" sz="4000" dirty="0"/>
          </a:p>
        </p:txBody>
      </p:sp>
      <p:pic>
        <p:nvPicPr>
          <p:cNvPr id="16392" name="Picture 8" descr="Suy Nghĩ – Rủng Rỉ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7250" y="3375749"/>
            <a:ext cx="2286272" cy="2213769"/>
          </a:xfrm>
          <a:prstGeom prst="flowChartConnector">
            <a:avLst/>
          </a:prstGeom>
          <a:noFill/>
          <a:effectLst>
            <a:outerShdw blurRad="368300" dist="38100" dir="2700000" algn="tl" rotWithShape="0">
              <a:prstClr val="black">
                <a:alpha val="36000"/>
              </a:prstClr>
            </a:out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948257" y="5734050"/>
            <a:ext cx="7691985" cy="3048000"/>
          </a:xfrm>
        </p:spPr>
        <p:txBody>
          <a:bodyPr rtlCol="0">
            <a:noAutofit/>
          </a:bodyPr>
          <a:lstStyle/>
          <a:p>
            <a:pPr fontAlgn="auto">
              <a:buClr>
                <a:schemeClr val="accent1">
                  <a:lumMod val="75000"/>
                </a:schemeClr>
              </a:buClr>
              <a:buFont typeface="Arial"/>
              <a:buChar char="•"/>
              <a:defRPr/>
            </a:pPr>
            <a:r>
              <a:rPr lang="en-US" sz="3000" dirty="0">
                <a:solidFill>
                  <a:srgbClr val="7030A0"/>
                </a:solidFill>
                <a:latin typeface="Arial" pitchFamily="34" charset="0"/>
                <a:cs typeface="Arial" pitchFamily="34" charset="0"/>
              </a:rPr>
              <a:t>Những hình vẽ người tiền sử có đặc điểm và màu sắc như thế nào?</a:t>
            </a:r>
          </a:p>
          <a:p>
            <a:pPr marL="0" indent="0" fontAlgn="auto">
              <a:buClr>
                <a:schemeClr val="accent1">
                  <a:lumMod val="75000"/>
                </a:schemeClr>
              </a:buClr>
              <a:buFont typeface="Arial"/>
              <a:buNone/>
              <a:defRPr/>
            </a:pPr>
            <a:endParaRPr lang="en-US" sz="2800" dirty="0">
              <a:solidFill>
                <a:srgbClr val="7030A0"/>
              </a:solidFill>
            </a:endParaRPr>
          </a:p>
        </p:txBody>
      </p:sp>
      <p:pic>
        <p:nvPicPr>
          <p:cNvPr id="16396" name="Picture 12" descr="Nghệ thuật tiền s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798" y="1025456"/>
            <a:ext cx="7292842" cy="4564063"/>
          </a:xfrm>
          <a:prstGeom prst="rect">
            <a:avLst/>
          </a:prstGeom>
          <a:noFill/>
          <a:effectLst>
            <a:outerShdw blurRad="342900" dist="38100" dir="2700000" sx="103000" sy="103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98" name="Picture 14" descr="Nghệ thuật tiền s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797" y="975518"/>
            <a:ext cx="7292843" cy="4614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400" name="Picture 16" descr="10 bức tranh khắc đá thời tiền sử"/>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8799" y="1025456"/>
            <a:ext cx="7292842" cy="45969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998798" y="992619"/>
            <a:ext cx="7292842" cy="4596899"/>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9"/>
          <a:stretch>
            <a:fillRect/>
          </a:stretch>
        </p:blipFill>
        <p:spPr>
          <a:xfrm>
            <a:off x="998798" y="975519"/>
            <a:ext cx="7292842" cy="4613999"/>
          </a:xfrm>
          <a:prstGeom prst="rect">
            <a:avLst/>
          </a:prstGeom>
          <a:effectLst>
            <a:outerShdw blurRad="50800" dist="38100" dir="2700000" algn="tl" rotWithShape="0">
              <a:prstClr val="black">
                <a:alpha val="40000"/>
              </a:prstClr>
            </a:outerShdw>
          </a:effectLst>
        </p:spPr>
      </p:pic>
      <p:sp>
        <p:nvSpPr>
          <p:cNvPr id="15" name="Title 1"/>
          <p:cNvSpPr>
            <a:spLocks noGrp="1"/>
          </p:cNvSpPr>
          <p:nvPr>
            <p:ph type="title"/>
          </p:nvPr>
        </p:nvSpPr>
        <p:spPr>
          <a:xfrm>
            <a:off x="464820" y="381000"/>
            <a:ext cx="8229600" cy="1143000"/>
          </a:xfrm>
        </p:spPr>
        <p:txBody>
          <a:bodyPr rtlCol="0">
            <a:normAutofit/>
          </a:bodyPr>
          <a:lstStyle/>
          <a:p>
            <a:pPr fontAlgn="auto">
              <a:spcAft>
                <a:spcPts val="0"/>
              </a:spcAft>
              <a:defRPr/>
            </a:pPr>
            <a:r>
              <a:rPr lang="en-US" sz="3000" b="1" dirty="0">
                <a:solidFill>
                  <a:schemeClr val="accent6">
                    <a:lumMod val="75000"/>
                  </a:schemeClr>
                </a:solidFill>
                <a:latin typeface="Arial" pitchFamily="34" charset="0"/>
                <a:cs typeface="Arial" pitchFamily="34" charset="0"/>
              </a:rPr>
              <a:t>II. KHÁM PHÁ HÌNH VẼ THỜI TIỀN SỬ</a:t>
            </a:r>
          </a:p>
        </p:txBody>
      </p:sp>
    </p:spTree>
    <p:custDataLst>
      <p:tags r:id="rId1"/>
    </p:custDataLst>
  </p:cSld>
  <p:clrMapOvr>
    <a:masterClrMapping/>
  </p:clrMapOvr>
  <p:transition spd="slow" advTm="5996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92"/>
                                        </p:tgtEl>
                                        <p:attrNameLst>
                                          <p:attrName>style.visibility</p:attrName>
                                        </p:attrNameLst>
                                      </p:cBhvr>
                                      <p:to>
                                        <p:strVal val="visible"/>
                                      </p:to>
                                    </p:set>
                                    <p:animEffect transition="in" filter="barn(inVertical)">
                                      <p:cBhvr>
                                        <p:cTn id="7" dur="500"/>
                                        <p:tgtEl>
                                          <p:spTgt spid="163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396"/>
                                        </p:tgtEl>
                                        <p:attrNameLst>
                                          <p:attrName>style.visibility</p:attrName>
                                        </p:attrNameLst>
                                      </p:cBhvr>
                                      <p:to>
                                        <p:strVal val="visible"/>
                                      </p:to>
                                    </p:set>
                                    <p:animEffect transition="in" filter="wipe(down)">
                                      <p:cBhvr>
                                        <p:cTn id="17" dur="1500"/>
                                        <p:tgtEl>
                                          <p:spTgt spid="1639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1500"/>
                                        <p:tgtEl>
                                          <p:spTgt spid="16396"/>
                                        </p:tgtEl>
                                      </p:cBhvr>
                                    </p:animEffect>
                                    <p:set>
                                      <p:cBhvr>
                                        <p:cTn id="22" dur="1" fill="hold">
                                          <p:stCondLst>
                                            <p:cond delay="1499"/>
                                          </p:stCondLst>
                                        </p:cTn>
                                        <p:tgtEl>
                                          <p:spTgt spid="1639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1500" fill="hold"/>
                                        <p:tgtEl>
                                          <p:spTgt spid="6"/>
                                        </p:tgtEl>
                                        <p:attrNameLst>
                                          <p:attrName>ppt_x</p:attrName>
                                        </p:attrNameLst>
                                      </p:cBhvr>
                                      <p:tavLst>
                                        <p:tav tm="0">
                                          <p:val>
                                            <p:strVal val="#ppt_x"/>
                                          </p:val>
                                        </p:tav>
                                        <p:tav tm="100000">
                                          <p:val>
                                            <p:strVal val="#ppt_x"/>
                                          </p:val>
                                        </p:tav>
                                      </p:tavLst>
                                    </p:anim>
                                    <p:anim calcmode="lin" valueType="num">
                                      <p:cBhvr additive="base">
                                        <p:cTn id="28" dur="1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6398"/>
                                        </p:tgtEl>
                                        <p:attrNameLst>
                                          <p:attrName>style.visibility</p:attrName>
                                        </p:attrNameLst>
                                      </p:cBhvr>
                                      <p:to>
                                        <p:strVal val="visible"/>
                                      </p:to>
                                    </p:set>
                                    <p:animEffect transition="in" filter="wipe(down)">
                                      <p:cBhvr>
                                        <p:cTn id="33" dur="1500"/>
                                        <p:tgtEl>
                                          <p:spTgt spid="1639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1500"/>
                                        <p:tgtEl>
                                          <p:spTgt spid="16398"/>
                                        </p:tgtEl>
                                      </p:cBhvr>
                                    </p:animEffect>
                                    <p:set>
                                      <p:cBhvr>
                                        <p:cTn id="38" dur="1" fill="hold">
                                          <p:stCondLst>
                                            <p:cond delay="1499"/>
                                          </p:stCondLst>
                                        </p:cTn>
                                        <p:tgtEl>
                                          <p:spTgt spid="1639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6400"/>
                                        </p:tgtEl>
                                        <p:attrNameLst>
                                          <p:attrName>style.visibility</p:attrName>
                                        </p:attrNameLst>
                                      </p:cBhvr>
                                      <p:to>
                                        <p:strVal val="visible"/>
                                      </p:to>
                                    </p:set>
                                    <p:animEffect transition="in" filter="wipe(down)">
                                      <p:cBhvr>
                                        <p:cTn id="43" dur="1500"/>
                                        <p:tgtEl>
                                          <p:spTgt spid="1640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xit" presetSubtype="21" fill="hold" nodeType="clickEffect">
                                  <p:stCondLst>
                                    <p:cond delay="0"/>
                                  </p:stCondLst>
                                  <p:childTnLst>
                                    <p:animEffect transition="out" filter="barn(inVertical)">
                                      <p:cBhvr>
                                        <p:cTn id="47" dur="1500"/>
                                        <p:tgtEl>
                                          <p:spTgt spid="16400"/>
                                        </p:tgtEl>
                                      </p:cBhvr>
                                    </p:animEffect>
                                    <p:set>
                                      <p:cBhvr>
                                        <p:cTn id="48" dur="1" fill="hold">
                                          <p:stCondLst>
                                            <p:cond delay="1499"/>
                                          </p:stCondLst>
                                        </p:cTn>
                                        <p:tgtEl>
                                          <p:spTgt spid="1640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down)">
                                      <p:cBhvr>
                                        <p:cTn id="53" dur="1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xit" presetSubtype="21" fill="hold" nodeType="clickEffect">
                                  <p:stCondLst>
                                    <p:cond delay="0"/>
                                  </p:stCondLst>
                                  <p:childTnLst>
                                    <p:animEffect transition="out" filter="barn(inVertical)">
                                      <p:cBhvr>
                                        <p:cTn id="57" dur="1500"/>
                                        <p:tgtEl>
                                          <p:spTgt spid="7"/>
                                        </p:tgtEl>
                                      </p:cBhvr>
                                    </p:animEffect>
                                    <p:set>
                                      <p:cBhvr>
                                        <p:cTn id="58" dur="1" fill="hold">
                                          <p:stCondLst>
                                            <p:cond delay="14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down)">
                                      <p:cBhvr>
                                        <p:cTn id="63" dur="1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xit" presetSubtype="21" fill="hold" nodeType="clickEffect">
                                  <p:stCondLst>
                                    <p:cond delay="0"/>
                                  </p:stCondLst>
                                  <p:childTnLst>
                                    <p:animEffect transition="out" filter="barn(inVertical)">
                                      <p:cBhvr>
                                        <p:cTn id="67" dur="1500"/>
                                        <p:tgtEl>
                                          <p:spTgt spid="8"/>
                                        </p:tgtEl>
                                      </p:cBhvr>
                                    </p:animEffect>
                                    <p:set>
                                      <p:cBhvr>
                                        <p:cTn id="68" dur="1" fill="hold">
                                          <p:stCondLst>
                                            <p:cond delay="1499"/>
                                          </p:stCondLst>
                                        </p:cTn>
                                        <p:tgtEl>
                                          <p:spTgt spid="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6" presetClass="exit" presetSubtype="21" fill="hold" grpId="1" nodeType="clickEffect">
                                  <p:stCondLst>
                                    <p:cond delay="0"/>
                                  </p:stCondLst>
                                  <p:childTnLst>
                                    <p:animEffect transition="out" filter="barn(inVertical)">
                                      <p:cBhvr>
                                        <p:cTn id="72" dur="500"/>
                                        <p:tgtEl>
                                          <p:spTgt spid="3">
                                            <p:txEl>
                                              <p:pRg st="0" end="0"/>
                                            </p:txEl>
                                          </p:spTgt>
                                        </p:tgtEl>
                                      </p:cBhvr>
                                    </p:animEffect>
                                    <p:set>
                                      <p:cBhvr>
                                        <p:cTn id="7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3" grpId="0" build="p" autoUpdateAnimBg="0"/>
      <p:bldP spid="3" grpId="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Title 1"/>
          <p:cNvSpPr>
            <a:spLocks noGrp="1"/>
          </p:cNvSpPr>
          <p:nvPr>
            <p:ph type="title"/>
          </p:nvPr>
        </p:nvSpPr>
        <p:spPr>
          <a:xfrm>
            <a:off x="330199" y="270669"/>
            <a:ext cx="9519653" cy="704850"/>
          </a:xfrm>
        </p:spPr>
        <p:txBody>
          <a:bodyPr>
            <a:noAutofit/>
          </a:bodyPr>
          <a:lstStyle/>
          <a:p>
            <a:pPr marL="571500" indent="-571500">
              <a:spcBef>
                <a:spcPts val="1200"/>
              </a:spcBef>
            </a:pPr>
            <a:r>
              <a:rPr lang="en-US" altLang="en-US" sz="3000" b="1" dirty="0">
                <a:ln>
                  <a:noFill/>
                </a:ln>
                <a:solidFill>
                  <a:schemeClr val="accent6">
                    <a:lumMod val="75000"/>
                  </a:schemeClr>
                </a:solidFill>
                <a:latin typeface="Arial" panose="020B0604020202020204" pitchFamily="34" charset="0"/>
                <a:cs typeface="Arial" panose="020B0604020202020204" pitchFamily="34" charset="0"/>
              </a:rPr>
              <a:t>III. TÌM HIỂU NGHỆ THUẬT CỦA NGƯỜI TIỀN SỬ</a:t>
            </a:r>
          </a:p>
        </p:txBody>
      </p:sp>
      <p:pic>
        <p:nvPicPr>
          <p:cNvPr id="1026" name="Picture 2" descr="Nghệ thuật tiền sử – Luxe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89" y="975519"/>
            <a:ext cx="3215106" cy="4939876"/>
          </a:xfrm>
          <a:prstGeom prst="rect">
            <a:avLst/>
          </a:prstGeom>
          <a:noFill/>
          <a:effectLst>
            <a:glow rad="139700">
              <a:schemeClr val="accent5">
                <a:satMod val="175000"/>
                <a:alpha val="40000"/>
              </a:schemeClr>
            </a:glow>
            <a:outerShdw blurRad="508000" dist="190500" dir="2700000" algn="tl" rotWithShape="0">
              <a:prstClr val="black">
                <a:alpha val="40000"/>
              </a:prstClr>
            </a:outerShdw>
            <a:softEdge rad="127000"/>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4213484" y="1661249"/>
            <a:ext cx="4087304"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639763" indent="-246063">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indent="-246063">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187450" indent="-2095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1462088" indent="-2095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19192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3764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28336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2908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algn="just" eaLnBrk="1" hangingPunct="1">
              <a:spcAft>
                <a:spcPct val="0"/>
              </a:spcAft>
              <a:buClr>
                <a:srgbClr val="E29D3E"/>
              </a:buClr>
              <a:buSzPct val="95000"/>
              <a:buFont typeface="Wingdings 2" panose="05020102010507070707" pitchFamily="18" charset="2"/>
              <a:buNone/>
            </a:pPr>
            <a:r>
              <a:rPr lang="en-US" altLang="en-US" sz="2800" dirty="0">
                <a:solidFill>
                  <a:srgbClr val="0070C0"/>
                </a:solidFill>
                <a:latin typeface="Arial" panose="020B0604020202020204" pitchFamily="34" charset="0"/>
                <a:cs typeface="Arial" panose="020B0604020202020204" pitchFamily="34" charset="0"/>
              </a:rPr>
              <a:t>      Các hình vẽ thời Tiền sử mang giá trị trong nghiên cứu lịch sử và sự phát triển nghệ thuật. Nó truyền tải những thông tin phục vụ nhu cầu sinh hoạt và tín ngưỡng của xã hội loài người....</a:t>
            </a:r>
          </a:p>
          <a:p>
            <a:pPr algn="just" eaLnBrk="1" hangingPunct="1">
              <a:spcAft>
                <a:spcPct val="0"/>
              </a:spcAft>
              <a:buClr>
                <a:srgbClr val="E29D3E"/>
              </a:buClr>
              <a:buSzPct val="95000"/>
              <a:buFont typeface="Wingdings 2" panose="05020102010507070707" pitchFamily="18" charset="2"/>
              <a:buNone/>
            </a:pPr>
            <a:endParaRPr lang="en-US" altLang="en-US" sz="2800" dirty="0"/>
          </a:p>
        </p:txBody>
      </p:sp>
      <p:pic>
        <p:nvPicPr>
          <p:cNvPr id="16392" name="Picture 8" descr="Suy Nghĩ – Rủng Rỉ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7250" y="3375749"/>
            <a:ext cx="2286272" cy="2213769"/>
          </a:xfrm>
          <a:prstGeom prst="flowChartConnector">
            <a:avLst/>
          </a:prstGeom>
          <a:noFill/>
          <a:effectLst>
            <a:outerShdw blurRad="368300" dist="38100" dir="2700000" algn="tl" rotWithShape="0">
              <a:prstClr val="black">
                <a:alpha val="36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4204726"/>
      </p:ext>
    </p:extLst>
  </p:cSld>
  <p:clrMapOvr>
    <a:masterClrMapping/>
  </p:clrMapOvr>
  <p:transition spd="slow" advTm="2753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250" fill="hold"/>
                                        <p:tgtEl>
                                          <p:spTgt spid="6"/>
                                        </p:tgtEl>
                                        <p:attrNameLst>
                                          <p:attrName>ppt_x</p:attrName>
                                        </p:attrNameLst>
                                      </p:cBhvr>
                                      <p:tavLst>
                                        <p:tav tm="0">
                                          <p:val>
                                            <p:strVal val="1+#ppt_w/2"/>
                                          </p:val>
                                        </p:tav>
                                        <p:tav tm="100000">
                                          <p:val>
                                            <p:strVal val="#ppt_x"/>
                                          </p:val>
                                        </p:tav>
                                      </p:tavLst>
                                    </p:anim>
                                    <p:anim calcmode="lin" valueType="num">
                                      <p:cBhvr additive="base">
                                        <p:cTn id="15"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466558" y="312738"/>
            <a:ext cx="8229600" cy="704850"/>
          </a:xfrm>
        </p:spPr>
        <p:txBody>
          <a:bodyPr>
            <a:normAutofit/>
          </a:bodyPr>
          <a:lstStyle/>
          <a:p>
            <a:pPr marL="571500" indent="-571500">
              <a:spcBef>
                <a:spcPts val="1200"/>
              </a:spcBef>
            </a:pPr>
            <a:r>
              <a:rPr lang="en-US" altLang="en-US" sz="3000" b="1" dirty="0">
                <a:ln>
                  <a:noFill/>
                </a:ln>
                <a:solidFill>
                  <a:schemeClr val="accent6">
                    <a:lumMod val="75000"/>
                  </a:schemeClr>
                </a:solidFill>
                <a:latin typeface="Arial" panose="020B0604020202020204" pitchFamily="34" charset="0"/>
                <a:cs typeface="Arial" panose="020B0604020202020204" pitchFamily="34" charset="0"/>
              </a:rPr>
              <a:t>IV. CÁCH VẼ MÔ PHỎNG THEO HÌNH MẪU</a:t>
            </a:r>
          </a:p>
        </p:txBody>
      </p:sp>
      <p:sp>
        <p:nvSpPr>
          <p:cNvPr id="17411" name="AutoShape 2" descr="Giải chân trời sáng tạo 6 Mĩ thuật bài 1: Những hình vẽ trong hang động |  baivan.net"/>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Corbel" panose="020B0503020204020204" pitchFamily="34" charset="0"/>
            </a:endParaRPr>
          </a:p>
        </p:txBody>
      </p:sp>
      <p:sp>
        <p:nvSpPr>
          <p:cNvPr id="17412" name="AutoShape 5" descr="SGV Scan] ✓ Bài 4: Vẽ theo mẫu - Sách Giáo Viên - Học Online Cùng  Sachgiaibaitap.com"/>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latin typeface="Corbel" panose="020B0503020204020204" pitchFamily="34" charset="0"/>
            </a:endParaRPr>
          </a:p>
        </p:txBody>
      </p:sp>
      <p:sp>
        <p:nvSpPr>
          <p:cNvPr id="2" name="TextBox 1"/>
          <p:cNvSpPr txBox="1"/>
          <p:nvPr/>
        </p:nvSpPr>
        <p:spPr>
          <a:xfrm>
            <a:off x="1559259" y="2919663"/>
            <a:ext cx="7880684" cy="1077218"/>
          </a:xfrm>
          <a:prstGeom prst="rect">
            <a:avLst/>
          </a:prstGeom>
          <a:noFill/>
        </p:spPr>
        <p:txBody>
          <a:bodyPr wrap="none" rtlCol="0">
            <a:spAutoFit/>
          </a:bodyPr>
          <a:lstStyle/>
          <a:p>
            <a:r>
              <a:rPr lang="en-US" sz="3200" i="1" dirty="0">
                <a:solidFill>
                  <a:srgbClr val="C00000"/>
                </a:solidFill>
                <a:latin typeface="Arial" panose="020B0604020202020204" pitchFamily="34" charset="0"/>
                <a:cs typeface="Arial" panose="020B0604020202020204" pitchFamily="34" charset="0"/>
              </a:rPr>
              <a:t>Xem video và cho biết các bước thực hiện</a:t>
            </a:r>
          </a:p>
          <a:p>
            <a:pPr algn="ctr"/>
            <a:r>
              <a:rPr lang="en-US" sz="3200" i="1" dirty="0">
                <a:solidFill>
                  <a:srgbClr val="C00000"/>
                </a:solidFill>
                <a:latin typeface="Arial" panose="020B0604020202020204" pitchFamily="34" charset="0"/>
                <a:cs typeface="Arial" panose="020B0604020202020204" pitchFamily="34" charset="0"/>
              </a:rPr>
              <a:t>mô phỏng hình vẽ nhé!</a:t>
            </a:r>
          </a:p>
        </p:txBody>
      </p:sp>
    </p:spTree>
  </p:cSld>
  <p:clrMapOvr>
    <a:masterClrMapping/>
  </p:clrMapOvr>
  <p:transition spd="slow" advTm="10458">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3.</a:t>
            </a:r>
            <a:r>
              <a:rPr lang="en-US">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phỏng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theo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mẫu</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268524" y="-231972"/>
            <a:ext cx="3165667" cy="43247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467149" y="3173668"/>
            <a:ext cx="2968770" cy="4399894"/>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71" t="-826" r="-356" b="6519"/>
          <a:stretch>
            <a:fillRect/>
          </a:stretch>
        </p:blipFill>
        <p:spPr>
          <a:xfrm>
            <a:off x="7447343" y="340780"/>
            <a:ext cx="4055671" cy="3172453"/>
          </a:xfrm>
          <a:prstGeom prst="rect">
            <a:avLst/>
          </a:prstGeom>
        </p:spPr>
      </p:pic>
      <p:sp>
        <p:nvSpPr>
          <p:cNvPr id="8" name="Rectangle 7"/>
          <p:cNvSpPr/>
          <p:nvPr/>
        </p:nvSpPr>
        <p:spPr>
          <a:xfrm>
            <a:off x="1799150" y="3595463"/>
            <a:ext cx="646331" cy="1200329"/>
          </a:xfrm>
          <a:prstGeom prst="rect">
            <a:avLst/>
          </a:prstGeom>
        </p:spPr>
        <p:txBody>
          <a:bodyPr wrap="none">
            <a:spAutoFit/>
          </a:bodyPr>
          <a:lstStyle/>
          <a:p>
            <a:r>
              <a:rPr lang="en-US" sz="7200" dirty="0">
                <a:latin typeface="Times New Roman" panose="02020603050405020304" pitchFamily="18" charset="0"/>
                <a:cs typeface="Times New Roman" panose="02020603050405020304" pitchFamily="18" charset="0"/>
              </a:rPr>
              <a:t>1</a:t>
            </a:r>
          </a:p>
        </p:txBody>
      </p:sp>
      <p:sp>
        <p:nvSpPr>
          <p:cNvPr id="9" name="TextBox 8"/>
          <p:cNvSpPr txBox="1"/>
          <p:nvPr/>
        </p:nvSpPr>
        <p:spPr>
          <a:xfrm>
            <a:off x="6416699" y="1330234"/>
            <a:ext cx="646331" cy="1200329"/>
          </a:xfrm>
          <a:prstGeom prst="rect">
            <a:avLst/>
          </a:prstGeom>
          <a:noFill/>
        </p:spPr>
        <p:txBody>
          <a:bodyPr wrap="none" rtlCol="0">
            <a:spAutoFit/>
          </a:bodyPr>
          <a:lstStyle/>
          <a:p>
            <a:r>
              <a:rPr lang="en-US" sz="7200" dirty="0">
                <a:latin typeface="Times New Roman" panose="02020603050405020304" pitchFamily="18" charset="0"/>
                <a:cs typeface="Times New Roman" panose="02020603050405020304" pitchFamily="18" charset="0"/>
              </a:rPr>
              <a:t>2</a:t>
            </a:r>
          </a:p>
        </p:txBody>
      </p:sp>
      <p:sp>
        <p:nvSpPr>
          <p:cNvPr id="10" name="TextBox 9"/>
          <p:cNvSpPr txBox="1"/>
          <p:nvPr/>
        </p:nvSpPr>
        <p:spPr>
          <a:xfrm>
            <a:off x="8353698" y="4494388"/>
            <a:ext cx="646331" cy="1200329"/>
          </a:xfrm>
          <a:prstGeom prst="rect">
            <a:avLst/>
          </a:prstGeom>
          <a:noFill/>
        </p:spPr>
        <p:txBody>
          <a:bodyPr wrap="none" rtlCol="0">
            <a:spAutoFit/>
          </a:bodyPr>
          <a:lstStyle/>
          <a:p>
            <a:r>
              <a:rPr lang="en-US" sz="7200" dirty="0">
                <a:latin typeface="Times New Roman" panose="02020603050405020304" pitchFamily="18" charset="0"/>
                <a:cs typeface="Times New Roman" panose="02020603050405020304" pitchFamily="18" charset="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558" y="5012353"/>
            <a:ext cx="10287000" cy="3048000"/>
          </a:xfrm>
        </p:spPr>
        <p:txBody>
          <a:bodyPr rtlCol="0">
            <a:noAutofit/>
          </a:bodyPr>
          <a:lstStyle/>
          <a:p>
            <a:pPr marL="0" indent="0" fontAlgn="auto">
              <a:spcBef>
                <a:spcPts val="0"/>
              </a:spcBef>
              <a:buClr>
                <a:schemeClr val="accent1">
                  <a:lumMod val="75000"/>
                </a:schemeClr>
              </a:buClr>
              <a:buFont typeface="Arial"/>
              <a:buNone/>
              <a:defRPr/>
            </a:pPr>
            <a:r>
              <a:rPr lang="en-US" sz="2800" b="1" i="1" u="sng" dirty="0">
                <a:solidFill>
                  <a:srgbClr val="C00000"/>
                </a:solidFill>
                <a:latin typeface="Arial" pitchFamily="34" charset="0"/>
                <a:cs typeface="Arial" pitchFamily="34" charset="0"/>
              </a:rPr>
              <a:t>Theo 3 bước sau:</a:t>
            </a:r>
          </a:p>
          <a:p>
            <a:pPr fontAlgn="auto">
              <a:spcBef>
                <a:spcPts val="0"/>
              </a:spcBef>
              <a:buClr>
                <a:schemeClr val="accent1">
                  <a:lumMod val="75000"/>
                </a:schemeClr>
              </a:buClr>
              <a:buFont typeface="Arial"/>
              <a:buChar char="•"/>
              <a:defRPr/>
            </a:pPr>
            <a:r>
              <a:rPr lang="en-US" sz="2800" dirty="0">
                <a:solidFill>
                  <a:srgbClr val="0070C0"/>
                </a:solidFill>
                <a:latin typeface="Arial" pitchFamily="34" charset="0"/>
                <a:cs typeface="Arial" pitchFamily="34" charset="0"/>
              </a:rPr>
              <a:t>Xác định bố cục hình vẽ và phác nét khái quát.</a:t>
            </a:r>
          </a:p>
          <a:p>
            <a:pPr fontAlgn="auto">
              <a:spcBef>
                <a:spcPts val="0"/>
              </a:spcBef>
              <a:buClr>
                <a:schemeClr val="accent1">
                  <a:lumMod val="75000"/>
                </a:schemeClr>
              </a:buClr>
              <a:buFont typeface="Arial"/>
              <a:buChar char="•"/>
              <a:defRPr/>
            </a:pPr>
            <a:r>
              <a:rPr lang="en-US" sz="2800" dirty="0">
                <a:solidFill>
                  <a:srgbClr val="0070C0"/>
                </a:solidFill>
                <a:latin typeface="Arial" pitchFamily="34" charset="0"/>
                <a:cs typeface="Arial" pitchFamily="34" charset="0"/>
              </a:rPr>
              <a:t>Vẽ, điều chỉnh hình và các chi tiết cho sát với hình mẫu.</a:t>
            </a:r>
          </a:p>
          <a:p>
            <a:pPr fontAlgn="auto">
              <a:spcBef>
                <a:spcPts val="0"/>
              </a:spcBef>
              <a:buClr>
                <a:schemeClr val="accent1">
                  <a:lumMod val="75000"/>
                </a:schemeClr>
              </a:buClr>
              <a:buFont typeface="Arial"/>
              <a:buChar char="•"/>
              <a:defRPr/>
            </a:pPr>
            <a:r>
              <a:rPr lang="en-US" sz="2800" dirty="0">
                <a:solidFill>
                  <a:srgbClr val="0070C0"/>
                </a:solidFill>
                <a:latin typeface="Arial" pitchFamily="34" charset="0"/>
                <a:cs typeface="Arial" pitchFamily="34" charset="0"/>
              </a:rPr>
              <a:t>Vẽ màu.</a:t>
            </a: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2286" y="3108240"/>
            <a:ext cx="3060032" cy="1888071"/>
          </a:xfrm>
          <a:prstGeom prst="rect">
            <a:avLst/>
          </a:prstGeom>
          <a:noFill/>
          <a:ln>
            <a:noFill/>
          </a:ln>
          <a:effectLst>
            <a:outerShdw blurRad="279400" dist="1524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5244" r="4219"/>
          <a:stretch>
            <a:fillRect/>
          </a:stretch>
        </p:blipFill>
        <p:spPr bwMode="auto">
          <a:xfrm>
            <a:off x="963864" y="940800"/>
            <a:ext cx="3014103" cy="2018023"/>
          </a:xfrm>
          <a:prstGeom prst="rect">
            <a:avLst/>
          </a:prstGeom>
          <a:noFill/>
          <a:ln>
            <a:noFill/>
          </a:ln>
          <a:effectLst>
            <a:outerShdw blurRad="279400" dist="1524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b="1265"/>
          <a:stretch>
            <a:fillRect/>
          </a:stretch>
        </p:blipFill>
        <p:spPr bwMode="auto">
          <a:xfrm>
            <a:off x="5442286" y="940801"/>
            <a:ext cx="3060032" cy="2018022"/>
          </a:xfrm>
          <a:prstGeom prst="rect">
            <a:avLst/>
          </a:prstGeom>
          <a:noFill/>
          <a:ln>
            <a:noFill/>
          </a:ln>
          <a:effectLst>
            <a:outerShdw blurRad="279400" dist="1524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3864" y="3098621"/>
            <a:ext cx="3014103" cy="1897690"/>
          </a:xfrm>
          <a:prstGeom prst="rect">
            <a:avLst/>
          </a:prstGeom>
          <a:noFill/>
          <a:ln>
            <a:noFill/>
          </a:ln>
          <a:effectLst>
            <a:outerShdw blurRad="279400" dist="1524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title"/>
          </p:nvPr>
        </p:nvSpPr>
        <p:spPr>
          <a:xfrm>
            <a:off x="466558" y="312738"/>
            <a:ext cx="8229600" cy="704850"/>
          </a:xfrm>
        </p:spPr>
        <p:txBody>
          <a:bodyPr>
            <a:normAutofit/>
          </a:bodyPr>
          <a:lstStyle/>
          <a:p>
            <a:pPr marL="571500" indent="-571500">
              <a:spcBef>
                <a:spcPts val="1200"/>
              </a:spcBef>
            </a:pPr>
            <a:r>
              <a:rPr lang="en-US" altLang="en-US" sz="3000" b="1" dirty="0">
                <a:ln>
                  <a:noFill/>
                </a:ln>
                <a:solidFill>
                  <a:schemeClr val="accent6">
                    <a:lumMod val="75000"/>
                  </a:schemeClr>
                </a:solidFill>
                <a:latin typeface="Arial" panose="020B0604020202020204" pitchFamily="34" charset="0"/>
                <a:cs typeface="Arial" panose="020B0604020202020204" pitchFamily="34" charset="0"/>
              </a:rPr>
              <a:t>IV. CÁCH VẼ MÔ PHỎNG THEO HÌNH MẪU</a:t>
            </a:r>
          </a:p>
        </p:txBody>
      </p:sp>
    </p:spTree>
    <p:custDataLst>
      <p:tags r:id="rId1"/>
    </p:custDataLst>
  </p:cSld>
  <p:clrMapOvr>
    <a:masterClrMapping/>
  </p:clrMapOvr>
  <p:transition spd="slow" advTm="4205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 calcmode="lin" valueType="num">
                                      <p:cBhvr additive="base">
                                        <p:cTn id="2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additive="base">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additive="base">
                                        <p:cTn id="3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 calcmode="lin" valueType="num">
                                      <p:cBhvr additive="base">
                                        <p:cTn id="4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466558" y="985587"/>
            <a:ext cx="8915400" cy="1828800"/>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just" fontAlgn="auto">
              <a:spcAft>
                <a:spcPts val="0"/>
              </a:spcAft>
              <a:buNone/>
              <a:defRPr/>
            </a:pPr>
            <a:r>
              <a:rPr lang="en-US" sz="2500" dirty="0">
                <a:solidFill>
                  <a:srgbClr val="7030A0"/>
                </a:solidFill>
                <a:latin typeface="Arial" pitchFamily="34" charset="0"/>
                <a:cs typeface="Arial" pitchFamily="34" charset="0"/>
              </a:rPr>
              <a:t>- So sánh điểm giống và khác nhau giữa vẽ mô phỏng và chép lại hình mẫu ? </a:t>
            </a:r>
          </a:p>
          <a:p>
            <a:pPr marL="0" indent="0" algn="just" fontAlgn="auto">
              <a:spcAft>
                <a:spcPts val="0"/>
              </a:spcAft>
              <a:buNone/>
              <a:defRPr/>
            </a:pPr>
            <a:r>
              <a:rPr lang="en-US" sz="2500" dirty="0">
                <a:solidFill>
                  <a:srgbClr val="7030A0"/>
                </a:solidFill>
                <a:latin typeface="Arial" pitchFamily="34" charset="0"/>
                <a:cs typeface="Arial" pitchFamily="34" charset="0"/>
              </a:rPr>
              <a:t>- Tại sao có sự khác nhau trong 2 hình thức vẽ này ?</a:t>
            </a:r>
          </a:p>
          <a:p>
            <a:pPr marL="0" indent="0" fontAlgn="auto">
              <a:spcAft>
                <a:spcPts val="0"/>
              </a:spcAft>
              <a:buFont typeface="Wingdings 2"/>
              <a:buNone/>
              <a:defRPr/>
            </a:pPr>
            <a:endParaRPr lang="en-US" sz="4000" dirty="0"/>
          </a:p>
        </p:txBody>
      </p:sp>
      <p:pic>
        <p:nvPicPr>
          <p:cNvPr id="19461" name="Picture 4" descr="Vẻ đẹp của bức tranh Mona Li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179" y="2573755"/>
            <a:ext cx="2033588" cy="3028950"/>
          </a:xfrm>
          <a:prstGeom prst="rect">
            <a:avLst/>
          </a:prstGeom>
          <a:noFill/>
          <a:ln>
            <a:noFill/>
          </a:ln>
          <a:effectLst>
            <a:outerShdw blurRad="304800" dist="152400" dir="39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Không có mô tả ảnh."/>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l="29036" r="6968" b="39190"/>
          <a:stretch/>
        </p:blipFill>
        <p:spPr bwMode="auto">
          <a:xfrm>
            <a:off x="7661439" y="2573756"/>
            <a:ext cx="2586606" cy="3028950"/>
          </a:xfrm>
          <a:prstGeom prst="rect">
            <a:avLst/>
          </a:prstGeom>
          <a:noFill/>
          <a:effectLst>
            <a:outerShdw blurRad="304800" dist="152400" dir="39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020" y="5658350"/>
            <a:ext cx="2727990" cy="769441"/>
          </a:xfrm>
          <a:prstGeom prst="rect">
            <a:avLst/>
          </a:prstGeom>
          <a:noFill/>
        </p:spPr>
        <p:txBody>
          <a:bodyPr wrap="none" rtlCol="0">
            <a:spAutoFit/>
          </a:bodyPr>
          <a:lstStyle/>
          <a:p>
            <a:pPr algn="ctr"/>
            <a:r>
              <a:rPr lang="en-US" sz="2200" dirty="0"/>
              <a:t>Tranh gốc Mona Lisa</a:t>
            </a:r>
          </a:p>
          <a:p>
            <a:pPr algn="ctr"/>
            <a:r>
              <a:rPr lang="en-US" sz="2200" dirty="0"/>
              <a:t>Của Leonardo da Vinci</a:t>
            </a:r>
          </a:p>
        </p:txBody>
      </p:sp>
      <p:pic>
        <p:nvPicPr>
          <p:cNvPr id="2052" name="Picture 4" descr="Mình đã vẽ Monalisa ? - Tổng hợp những mẫu tranh đẹp nhất - Tìm Truyện Tranh  Là Nơi Bạn Có Thể Tìm Thấy Mọi Cuốn Truyện Hay Nhất"/>
          <p:cNvPicPr>
            <a:picLocks noChangeAspect="1" noChangeArrowheads="1"/>
          </p:cNvPicPr>
          <p:nvPr/>
        </p:nvPicPr>
        <p:blipFill rotWithShape="1">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rcRect l="13301" r="6385"/>
          <a:stretch/>
        </p:blipFill>
        <p:spPr bwMode="auto">
          <a:xfrm>
            <a:off x="2810723" y="2573755"/>
            <a:ext cx="4344055" cy="3028950"/>
          </a:xfrm>
          <a:prstGeom prst="rect">
            <a:avLst/>
          </a:prstGeom>
          <a:noFill/>
          <a:effectLst>
            <a:outerShdw blurRad="304800" dist="152400" dir="39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083754" y="5658350"/>
            <a:ext cx="3705321" cy="769441"/>
          </a:xfrm>
          <a:prstGeom prst="rect">
            <a:avLst/>
          </a:prstGeom>
          <a:noFill/>
        </p:spPr>
        <p:txBody>
          <a:bodyPr wrap="square" rtlCol="0">
            <a:spAutoFit/>
          </a:bodyPr>
          <a:lstStyle/>
          <a:p>
            <a:pPr algn="ctr"/>
            <a:r>
              <a:rPr lang="en-US" sz="2200" dirty="0"/>
              <a:t>Tranh chép của</a:t>
            </a:r>
          </a:p>
          <a:p>
            <a:pPr algn="ctr"/>
            <a:r>
              <a:rPr lang="en-US" sz="2200" dirty="0"/>
              <a:t>họa sĩ Việt Nam</a:t>
            </a:r>
          </a:p>
        </p:txBody>
      </p:sp>
      <p:sp>
        <p:nvSpPr>
          <p:cNvPr id="13" name="TextBox 12"/>
          <p:cNvSpPr txBox="1"/>
          <p:nvPr/>
        </p:nvSpPr>
        <p:spPr>
          <a:xfrm>
            <a:off x="6981579" y="5658349"/>
            <a:ext cx="3705321" cy="430887"/>
          </a:xfrm>
          <a:prstGeom prst="rect">
            <a:avLst/>
          </a:prstGeom>
          <a:noFill/>
        </p:spPr>
        <p:txBody>
          <a:bodyPr wrap="square" rtlCol="0">
            <a:spAutoFit/>
          </a:bodyPr>
          <a:lstStyle/>
          <a:p>
            <a:pPr algn="ctr"/>
            <a:r>
              <a:rPr lang="en-US" sz="2200" dirty="0"/>
              <a:t>Tranh mô phỏng</a:t>
            </a:r>
          </a:p>
        </p:txBody>
      </p:sp>
      <p:sp>
        <p:nvSpPr>
          <p:cNvPr id="14" name="Title 1"/>
          <p:cNvSpPr>
            <a:spLocks noGrp="1"/>
          </p:cNvSpPr>
          <p:nvPr>
            <p:ph type="title"/>
          </p:nvPr>
        </p:nvSpPr>
        <p:spPr>
          <a:xfrm>
            <a:off x="466558" y="312738"/>
            <a:ext cx="8229600" cy="704850"/>
          </a:xfrm>
        </p:spPr>
        <p:txBody>
          <a:bodyPr>
            <a:normAutofit/>
          </a:bodyPr>
          <a:lstStyle/>
          <a:p>
            <a:pPr marL="571500" indent="-571500">
              <a:spcBef>
                <a:spcPts val="1200"/>
              </a:spcBef>
            </a:pPr>
            <a:r>
              <a:rPr lang="en-US" altLang="en-US" sz="3000" b="1" dirty="0">
                <a:ln>
                  <a:noFill/>
                </a:ln>
                <a:solidFill>
                  <a:schemeClr val="accent6">
                    <a:lumMod val="75000"/>
                  </a:schemeClr>
                </a:solidFill>
                <a:latin typeface="Arial" panose="020B0604020202020204" pitchFamily="34" charset="0"/>
                <a:cs typeface="Arial" panose="020B0604020202020204" pitchFamily="34" charset="0"/>
              </a:rPr>
              <a:t>IV. CÁCH VẼ MÔ PHỎNG THEO HÌNH MẪU</a:t>
            </a:r>
          </a:p>
        </p:txBody>
      </p:sp>
    </p:spTree>
    <p:custDataLst>
      <p:tags r:id="rId1"/>
    </p:custDataLst>
  </p:cSld>
  <p:clrMapOvr>
    <a:masterClrMapping/>
  </p:clrMapOvr>
  <p:transition spd="slow" advTm="8258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wipe(down)">
                                      <p:cBhvr>
                                        <p:cTn id="7" dur="500"/>
                                        <p:tgtEl>
                                          <p:spTgt spid="194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wipe(down)">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66558" y="985587"/>
            <a:ext cx="7811168" cy="1828800"/>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just" fontAlgn="auto">
              <a:spcAft>
                <a:spcPts val="0"/>
              </a:spcAft>
              <a:buFont typeface="Wingdings" panose="05000000000000000000" pitchFamily="2" charset="2"/>
              <a:buChar char="v"/>
              <a:defRPr/>
            </a:pPr>
            <a:r>
              <a:rPr lang="en-US" sz="2500" dirty="0">
                <a:solidFill>
                  <a:srgbClr val="7030A0"/>
                </a:solidFill>
                <a:latin typeface="Arial" pitchFamily="34" charset="0"/>
                <a:cs typeface="Arial" pitchFamily="34" charset="0"/>
              </a:rPr>
              <a:t> Cùng tham khảo một số hình vẽ mô phỏng của các bạn học sinh:</a:t>
            </a:r>
          </a:p>
          <a:p>
            <a:pPr marL="0" indent="0" fontAlgn="auto">
              <a:spcAft>
                <a:spcPts val="0"/>
              </a:spcAft>
              <a:buFont typeface="Wingdings 2"/>
              <a:buNone/>
              <a:defRPr/>
            </a:pPr>
            <a:endParaRPr lang="en-US" sz="4000" dirty="0"/>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l="21273" t="23958" r="66274" b="43681"/>
          <a:stretch/>
        </p:blipFill>
        <p:spPr>
          <a:xfrm>
            <a:off x="466558" y="1899987"/>
            <a:ext cx="3030879" cy="4428158"/>
          </a:xfrm>
          <a:prstGeom prst="rect">
            <a:avLst/>
          </a:prstGeom>
        </p:spPr>
      </p:pic>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l="34759" t="41626" r="52712" b="43681"/>
          <a:stretch/>
        </p:blipFill>
        <p:spPr>
          <a:xfrm>
            <a:off x="3667332" y="1899987"/>
            <a:ext cx="6716274" cy="4428158"/>
          </a:xfrm>
          <a:prstGeom prst="rect">
            <a:avLst/>
          </a:prstGeom>
        </p:spPr>
      </p:pic>
      <p:pic>
        <p:nvPicPr>
          <p:cNvPr id="15" name="Picture 14"/>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Lst>
          </a:blip>
          <a:srcRect l="21273" t="59401" r="66464" b="11568"/>
          <a:stretch/>
        </p:blipFill>
        <p:spPr>
          <a:xfrm>
            <a:off x="466558" y="1913788"/>
            <a:ext cx="3326910" cy="4428158"/>
          </a:xfrm>
          <a:prstGeom prst="rect">
            <a:avLst/>
          </a:prstGeom>
        </p:spPr>
      </p:pic>
      <p:pic>
        <p:nvPicPr>
          <p:cNvPr id="11" name="Picture 10"/>
          <p:cNvPicPr>
            <a:picLocks noChangeAspect="1"/>
          </p:cNvPicPr>
          <p:nvPr/>
        </p:nvPicPr>
        <p:blipFill rotWithShape="1">
          <a:blip r:embed="rId5">
            <a:extLst>
              <a:ext uri="{BEBA8EAE-BF5A-486C-A8C5-ECC9F3942E4B}">
                <a14:imgProps xmlns:a14="http://schemas.microsoft.com/office/drawing/2010/main">
                  <a14:imgLayer r:embed="rId4">
                    <a14:imgEffect>
                      <a14:saturation sat="400000"/>
                    </a14:imgEffect>
                  </a14:imgLayer>
                </a14:imgProps>
              </a:ext>
            </a:extLst>
          </a:blip>
          <a:srcRect l="34522" t="23958" r="52712" b="61054"/>
          <a:stretch/>
        </p:blipFill>
        <p:spPr>
          <a:xfrm>
            <a:off x="3844793" y="1886186"/>
            <a:ext cx="6708708" cy="4428159"/>
          </a:xfrm>
          <a:prstGeom prst="rect">
            <a:avLst/>
          </a:prstGeom>
        </p:spPr>
      </p:pic>
      <p:pic>
        <p:nvPicPr>
          <p:cNvPr id="16" name="Picture 15"/>
          <p:cNvPicPr>
            <a:picLocks noChangeAspect="1"/>
          </p:cNvPicPr>
          <p:nvPr/>
        </p:nvPicPr>
        <p:blipFill rotWithShape="1">
          <a:blip r:embed="rId6">
            <a:extLst>
              <a:ext uri="{BEBA8EAE-BF5A-486C-A8C5-ECC9F3942E4B}">
                <a14:imgProps xmlns:a14="http://schemas.microsoft.com/office/drawing/2010/main">
                  <a14:imgLayer r:embed="rId4">
                    <a14:imgEffect>
                      <a14:saturation sat="200000"/>
                    </a14:imgEffect>
                  </a14:imgLayer>
                </a14:imgProps>
              </a:ext>
            </a:extLst>
          </a:blip>
          <a:srcRect l="34622" t="58972" r="52712" b="19317"/>
          <a:stretch/>
        </p:blipFill>
        <p:spPr>
          <a:xfrm>
            <a:off x="2647646" y="1934727"/>
            <a:ext cx="4551501" cy="4386279"/>
          </a:xfrm>
          <a:prstGeom prst="rect">
            <a:avLst/>
          </a:prstGeom>
        </p:spPr>
      </p:pic>
      <p:sp>
        <p:nvSpPr>
          <p:cNvPr id="17" name="Title 1"/>
          <p:cNvSpPr>
            <a:spLocks noGrp="1"/>
          </p:cNvSpPr>
          <p:nvPr>
            <p:ph type="title"/>
          </p:nvPr>
        </p:nvSpPr>
        <p:spPr>
          <a:xfrm>
            <a:off x="466558" y="312738"/>
            <a:ext cx="8229600" cy="704850"/>
          </a:xfrm>
        </p:spPr>
        <p:txBody>
          <a:bodyPr>
            <a:normAutofit/>
          </a:bodyPr>
          <a:lstStyle/>
          <a:p>
            <a:pPr marL="571500" indent="-571500">
              <a:spcBef>
                <a:spcPts val="1200"/>
              </a:spcBef>
            </a:pPr>
            <a:r>
              <a:rPr lang="en-US" altLang="en-US" sz="3000" b="1" dirty="0">
                <a:ln>
                  <a:noFill/>
                </a:ln>
                <a:solidFill>
                  <a:schemeClr val="accent6">
                    <a:lumMod val="75000"/>
                  </a:schemeClr>
                </a:solidFill>
                <a:latin typeface="Arial" panose="020B0604020202020204" pitchFamily="34" charset="0"/>
                <a:cs typeface="Arial" panose="020B0604020202020204" pitchFamily="34" charset="0"/>
              </a:rPr>
              <a:t>IV. CÁCH VẼ MÔ PHỎNG THEO HÌNH MẪU</a:t>
            </a:r>
          </a:p>
        </p:txBody>
      </p:sp>
    </p:spTree>
    <p:custDataLst>
      <p:tags r:id="rId1"/>
    </p:custDataLst>
    <p:extLst>
      <p:ext uri="{BB962C8B-B14F-4D97-AF65-F5344CB8AC3E}">
        <p14:creationId xmlns:p14="http://schemas.microsoft.com/office/powerpoint/2010/main" val="1140779915"/>
      </p:ext>
    </p:extLst>
  </p:cSld>
  <p:clrMapOvr>
    <a:masterClrMapping/>
  </p:clrMapOvr>
  <p:transition spd="slow" advTm="50661">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1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1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500"/>
                                        <p:tgtEl>
                                          <p:spTgt spid="2"/>
                                        </p:tgtEl>
                                      </p:cBhvr>
                                    </p:animEffect>
                                    <p:set>
                                      <p:cBhvr>
                                        <p:cTn id="24" dur="1" fill="hold">
                                          <p:stCondLst>
                                            <p:cond delay="1499"/>
                                          </p:stCondLst>
                                        </p:cTn>
                                        <p:tgtEl>
                                          <p:spTgt spid="2"/>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500"/>
                                        <p:tgtEl>
                                          <p:spTgt spid="14"/>
                                        </p:tgtEl>
                                      </p:cBhvr>
                                    </p:animEffect>
                                    <p:set>
                                      <p:cBhvr>
                                        <p:cTn id="27" dur="1" fill="hold">
                                          <p:stCondLst>
                                            <p:cond delay="1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1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1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500"/>
                                        <p:tgtEl>
                                          <p:spTgt spid="15"/>
                                        </p:tgtEl>
                                      </p:cBhvr>
                                    </p:animEffect>
                                    <p:set>
                                      <p:cBhvr>
                                        <p:cTn id="42" dur="1" fill="hold">
                                          <p:stCondLst>
                                            <p:cond delay="1499"/>
                                          </p:stCondLst>
                                        </p:cTn>
                                        <p:tgtEl>
                                          <p:spTgt spid="1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500"/>
                                        <p:tgtEl>
                                          <p:spTgt spid="11"/>
                                        </p:tgtEl>
                                      </p:cBhvr>
                                    </p:animEffect>
                                    <p:set>
                                      <p:cBhvr>
                                        <p:cTn id="45" dur="1" fill="hold">
                                          <p:stCondLst>
                                            <p:cond delay="1499"/>
                                          </p:stCondLst>
                                        </p:cTn>
                                        <p:tgtEl>
                                          <p:spTgt spid="1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1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500"/>
                                        <p:tgtEl>
                                          <p:spTgt spid="16"/>
                                        </p:tgtEl>
                                      </p:cBhvr>
                                    </p:animEffect>
                                    <p:set>
                                      <p:cBhvr>
                                        <p:cTn id="55" dur="1" fill="hold">
                                          <p:stCondLst>
                                            <p:cond delay="1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a:xfrm>
            <a:off x="354263" y="292769"/>
            <a:ext cx="8229600" cy="704850"/>
          </a:xfrm>
        </p:spPr>
        <p:txBody>
          <a:bodyPr>
            <a:normAutofit/>
          </a:bodyPr>
          <a:lstStyle/>
          <a:p>
            <a:pPr marL="571500" indent="-571500">
              <a:spcBef>
                <a:spcPts val="1200"/>
              </a:spcBef>
            </a:pPr>
            <a:r>
              <a:rPr lang="en-US" altLang="en-US" sz="3000" b="1" dirty="0">
                <a:ln>
                  <a:noFill/>
                </a:ln>
                <a:solidFill>
                  <a:schemeClr val="accent6">
                    <a:lumMod val="75000"/>
                  </a:schemeClr>
                </a:solidFill>
                <a:latin typeface="Arial" panose="020B0604020202020204" pitchFamily="34" charset="0"/>
                <a:cs typeface="Arial" panose="020B0604020202020204" pitchFamily="34" charset="0"/>
              </a:rPr>
              <a:t>V. MÔ PHỎNG HÌNH VẼ THỜI TIỀN SỬ</a:t>
            </a:r>
          </a:p>
        </p:txBody>
      </p:sp>
      <p:pic>
        <p:nvPicPr>
          <p:cNvPr id="20485" name="Picture 4" descr="Bí ẩn về kiệt tác trong hang động - KhoaHoc.tv"/>
          <p:cNvPicPr>
            <a:picLocks noChangeAspect="1" noChangeArrowheads="1"/>
          </p:cNvPicPr>
          <p:nvPr/>
        </p:nvPicPr>
        <p:blipFill>
          <a:blip r:embed="rId4">
            <a:extLst>
              <a:ext uri="{28A0092B-C50C-407E-A947-70E740481C1C}">
                <a14:useLocalDpi xmlns:a14="http://schemas.microsoft.com/office/drawing/2010/main" val="0"/>
              </a:ext>
            </a:extLst>
          </a:blip>
          <a:srcRect b="5879"/>
          <a:stretch>
            <a:fillRect/>
          </a:stretch>
        </p:blipFill>
        <p:spPr bwMode="auto">
          <a:xfrm>
            <a:off x="4950329" y="1828797"/>
            <a:ext cx="3792619" cy="2321510"/>
          </a:xfrm>
          <a:prstGeom prst="rect">
            <a:avLst/>
          </a:prstGeom>
          <a:noFill/>
          <a:ln>
            <a:noFill/>
          </a:ln>
          <a:effectLst>
            <a:outerShdw blurRad="215900" dist="152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descr="Lịch sử mỹ thuật qua các thời kỳ: Khi con người tự mình vẽ nên lịch sử thế  giới (Phần 1)"/>
          <p:cNvPicPr>
            <a:picLocks noChangeAspect="1" noChangeArrowheads="1"/>
          </p:cNvPicPr>
          <p:nvPr/>
        </p:nvPicPr>
        <p:blipFill>
          <a:blip r:embed="rId5">
            <a:extLst>
              <a:ext uri="{28A0092B-C50C-407E-A947-70E740481C1C}">
                <a14:useLocalDpi xmlns:a14="http://schemas.microsoft.com/office/drawing/2010/main" val="0"/>
              </a:ext>
            </a:extLst>
          </a:blip>
          <a:srcRect t="4131" b="6873"/>
          <a:stretch>
            <a:fillRect/>
          </a:stretch>
        </p:blipFill>
        <p:spPr bwMode="auto">
          <a:xfrm>
            <a:off x="4950330" y="4403215"/>
            <a:ext cx="3792619" cy="2147861"/>
          </a:xfrm>
          <a:prstGeom prst="rect">
            <a:avLst/>
          </a:prstGeom>
          <a:noFill/>
          <a:ln>
            <a:noFill/>
          </a:ln>
          <a:effectLst>
            <a:outerShdw blurRad="215900" dist="152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Những bức tranh hang động độc đáo của người tiền s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881" y="1828797"/>
            <a:ext cx="3753960" cy="2321510"/>
          </a:xfrm>
          <a:prstGeom prst="rect">
            <a:avLst/>
          </a:prstGeom>
          <a:noFill/>
          <a:effectLst>
            <a:outerShdw blurRad="215900" dist="152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Lịch sử thế giới qua một vài bức ả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5523" y="4403216"/>
            <a:ext cx="3770690" cy="2147861"/>
          </a:xfrm>
          <a:prstGeom prst="rect">
            <a:avLst/>
          </a:prstGeom>
          <a:noFill/>
          <a:effectLst>
            <a:outerShdw blurRad="215900" dist="1524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0887" y="888333"/>
            <a:ext cx="8635697" cy="954107"/>
          </a:xfrm>
          <a:prstGeom prst="rect">
            <a:avLst/>
          </a:prstGeom>
          <a:noFill/>
        </p:spPr>
        <p:txBody>
          <a:bodyPr wrap="none" rtlCol="0">
            <a:spAutoFit/>
          </a:bodyPr>
          <a:lstStyle/>
          <a:p>
            <a:r>
              <a:rPr lang="en-US" sz="2800" dirty="0">
                <a:latin typeface="Arial" panose="020B0604020202020204" pitchFamily="34" charset="0"/>
                <a:cs typeface="Arial" panose="020B0604020202020204" pitchFamily="34" charset="0"/>
              </a:rPr>
              <a:t>     </a:t>
            </a:r>
            <a:r>
              <a:rPr lang="en-US" sz="2800" dirty="0">
                <a:solidFill>
                  <a:srgbClr val="0070C0"/>
                </a:solidFill>
                <a:latin typeface="Arial" panose="020B0604020202020204" pitchFamily="34" charset="0"/>
                <a:cs typeface="Arial" panose="020B0604020202020204" pitchFamily="34" charset="0"/>
              </a:rPr>
              <a:t>Chọn và mô phỏng một hình vẽ của người tiền sử</a:t>
            </a:r>
          </a:p>
          <a:p>
            <a:r>
              <a:rPr lang="en-US" sz="2800" dirty="0">
                <a:solidFill>
                  <a:srgbClr val="0070C0"/>
                </a:solidFill>
                <a:latin typeface="Arial" panose="020B0604020202020204" pitchFamily="34" charset="0"/>
                <a:cs typeface="Arial" panose="020B0604020202020204" pitchFamily="34" charset="0"/>
              </a:rPr>
              <a:t>mà em yêu thích!</a:t>
            </a:r>
          </a:p>
        </p:txBody>
      </p:sp>
    </p:spTree>
    <p:custDataLst>
      <p:tags r:id="rId1"/>
    </p:custDataLst>
  </p:cSld>
  <p:clrMapOvr>
    <a:masterClrMapping/>
  </p:clrMapOvr>
  <p:transition spd="slow" advTm="3889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0-#ppt_w/2"/>
                                          </p:val>
                                        </p:tav>
                                        <p:tav tm="100000">
                                          <p:val>
                                            <p:strVal val="#ppt_x"/>
                                          </p:val>
                                        </p:tav>
                                      </p:tavLst>
                                    </p:anim>
                                    <p:anim calcmode="lin" valueType="num">
                                      <p:cBhvr additive="base">
                                        <p:cTn id="8" dur="500" fill="hold"/>
                                        <p:tgtEl>
                                          <p:spTgt spid="204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1000" fill="hold"/>
                                        <p:tgtEl>
                                          <p:spTgt spid="2"/>
                                        </p:tgtEl>
                                        <p:attrNameLst>
                                          <p:attrName>ppt_x</p:attrName>
                                        </p:attrNameLst>
                                      </p:cBhvr>
                                      <p:tavLst>
                                        <p:tav tm="0">
                                          <p:val>
                                            <p:strVal val="1+#ppt_w/2"/>
                                          </p:val>
                                        </p:tav>
                                        <p:tav tm="100000">
                                          <p:val>
                                            <p:strVal val="#ppt_x"/>
                                          </p:val>
                                        </p:tav>
                                      </p:tavLst>
                                    </p:anim>
                                    <p:anim calcmode="lin" valueType="num">
                                      <p:cBhvr additive="base">
                                        <p:cTn id="14" dur="1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wipe(down)">
                                      <p:cBhvr>
                                        <p:cTn id="19" dur="10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485"/>
                                        </p:tgtEl>
                                        <p:attrNameLst>
                                          <p:attrName>style.visibility</p:attrName>
                                        </p:attrNameLst>
                                      </p:cBhvr>
                                      <p:to>
                                        <p:strVal val="visible"/>
                                      </p:to>
                                    </p:set>
                                    <p:animEffect transition="in" filter="wipe(down)">
                                      <p:cBhvr>
                                        <p:cTn id="24" dur="1000"/>
                                        <p:tgtEl>
                                          <p:spTgt spid="2048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100"/>
                                        </p:tgtEl>
                                        <p:attrNameLst>
                                          <p:attrName>style.visibility</p:attrName>
                                        </p:attrNameLst>
                                      </p:cBhvr>
                                      <p:to>
                                        <p:strVal val="visible"/>
                                      </p:to>
                                    </p:set>
                                    <p:animEffect transition="in" filter="wipe(down)">
                                      <p:cBhvr>
                                        <p:cTn id="29" dur="1000"/>
                                        <p:tgtEl>
                                          <p:spTgt spid="410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10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1096301" y="2560320"/>
            <a:ext cx="10887233" cy="670560"/>
          </a:xfrm>
        </p:spPr>
        <p:txBody>
          <a:bodyPr/>
          <a:lstStyle/>
          <a:p>
            <a:r>
              <a:rPr lang="en-US" altLang="en-US" sz="2800" b="1" u="sng" dirty="0">
                <a:ln>
                  <a:noFill/>
                </a:ln>
                <a:solidFill>
                  <a:srgbClr val="0070C0"/>
                </a:solidFill>
                <a:latin typeface="Arial" panose="020B0604020202020204" pitchFamily="34" charset="0"/>
                <a:cs typeface="Arial" panose="020B0604020202020204" pitchFamily="34" charset="0"/>
              </a:rPr>
              <a:t>NỘI DUNG</a:t>
            </a:r>
          </a:p>
        </p:txBody>
      </p:sp>
      <p:sp>
        <p:nvSpPr>
          <p:cNvPr id="3" name="Content Placeholder 2"/>
          <p:cNvSpPr>
            <a:spLocks noGrp="1"/>
          </p:cNvSpPr>
          <p:nvPr>
            <p:ph idx="1"/>
          </p:nvPr>
        </p:nvSpPr>
        <p:spPr>
          <a:xfrm>
            <a:off x="1005840" y="3154680"/>
            <a:ext cx="10988040" cy="4754563"/>
          </a:xfrm>
        </p:spPr>
        <p:txBody>
          <a:bodyPr rtlCol="0">
            <a:noAutofit/>
          </a:bodyPr>
          <a:lstStyle/>
          <a:p>
            <a:pPr algn="just" fontAlgn="auto">
              <a:buClr>
                <a:schemeClr val="accent1">
                  <a:lumMod val="75000"/>
                </a:schemeClr>
              </a:buClr>
              <a:buFont typeface="Wingdings" panose="05000000000000000000" pitchFamily="2" charset="2"/>
              <a:buChar char="v"/>
              <a:defRPr/>
            </a:pPr>
            <a:r>
              <a:rPr lang="en-US" sz="2800" b="1" dirty="0">
                <a:solidFill>
                  <a:srgbClr val="C00000"/>
                </a:solidFill>
                <a:latin typeface="Arial" panose="020B0604020202020204" pitchFamily="34" charset="0"/>
                <a:cs typeface="Arial" panose="020B0604020202020204" pitchFamily="34" charset="0"/>
              </a:rPr>
              <a:t>  Đi tìm nguồn gốc con người</a:t>
            </a:r>
          </a:p>
          <a:p>
            <a:pPr marL="571500" indent="-571500" algn="just" fontAlgn="auto">
              <a:buClr>
                <a:schemeClr val="accent1">
                  <a:lumMod val="75000"/>
                </a:schemeClr>
              </a:buClr>
              <a:buFont typeface="+mj-lt"/>
              <a:buAutoNum type="romanUcPeriod"/>
              <a:defRPr/>
            </a:pPr>
            <a:r>
              <a:rPr lang="en-US" sz="2800" dirty="0">
                <a:solidFill>
                  <a:srgbClr val="C00000"/>
                </a:solidFill>
                <a:latin typeface="Arial" panose="020B0604020202020204" pitchFamily="34" charset="0"/>
                <a:cs typeface="Arial" panose="020B0604020202020204" pitchFamily="34" charset="0"/>
              </a:rPr>
              <a:t>KHÁM PHÁ HÌNH VẼ THỜI TIỀN SỬ</a:t>
            </a:r>
          </a:p>
          <a:p>
            <a:pPr marL="571500" indent="-571500" algn="just" fontAlgn="auto">
              <a:spcBef>
                <a:spcPts val="1200"/>
              </a:spcBef>
              <a:buClr>
                <a:schemeClr val="accent1">
                  <a:lumMod val="75000"/>
                </a:schemeClr>
              </a:buClr>
              <a:buFont typeface="+mj-lt"/>
              <a:buAutoNum type="romanUcPeriod"/>
              <a:defRPr/>
            </a:pPr>
            <a:r>
              <a:rPr lang="en-US" sz="2800" dirty="0">
                <a:solidFill>
                  <a:srgbClr val="C00000"/>
                </a:solidFill>
                <a:latin typeface="Arial" panose="020B0604020202020204" pitchFamily="34" charset="0"/>
                <a:cs typeface="Arial" panose="020B0604020202020204" pitchFamily="34" charset="0"/>
              </a:rPr>
              <a:t>TÌM HIỂU NGHỆ THUẬT CỦA NGƯỜI TIỀN SỬ</a:t>
            </a:r>
          </a:p>
          <a:p>
            <a:pPr marL="571500" indent="-571500" algn="just" fontAlgn="auto">
              <a:spcBef>
                <a:spcPts val="1200"/>
              </a:spcBef>
              <a:buClr>
                <a:schemeClr val="accent1">
                  <a:lumMod val="75000"/>
                </a:schemeClr>
              </a:buClr>
              <a:buFont typeface="+mj-lt"/>
              <a:buAutoNum type="romanUcPeriod"/>
              <a:defRPr/>
            </a:pPr>
            <a:r>
              <a:rPr lang="en-US" sz="2800" dirty="0">
                <a:solidFill>
                  <a:srgbClr val="C00000"/>
                </a:solidFill>
                <a:latin typeface="Arial" panose="020B0604020202020204" pitchFamily="34" charset="0"/>
                <a:cs typeface="Arial" panose="020B0604020202020204" pitchFamily="34" charset="0"/>
              </a:rPr>
              <a:t>CÁCH VẼ MÔ PHỎNG THEO HÌNH MẪU</a:t>
            </a:r>
          </a:p>
          <a:p>
            <a:pPr marL="571500" indent="-571500" algn="just" fontAlgn="auto">
              <a:buClr>
                <a:schemeClr val="accent1">
                  <a:lumMod val="75000"/>
                </a:schemeClr>
              </a:buClr>
              <a:buFont typeface="+mj-lt"/>
              <a:buAutoNum type="romanUcPeriod"/>
              <a:defRPr/>
            </a:pPr>
            <a:r>
              <a:rPr lang="en-US" sz="2800" dirty="0">
                <a:solidFill>
                  <a:srgbClr val="C00000"/>
                </a:solidFill>
                <a:latin typeface="Arial" panose="020B0604020202020204" pitchFamily="34" charset="0"/>
                <a:cs typeface="Arial" panose="020B0604020202020204" pitchFamily="34" charset="0"/>
              </a:rPr>
              <a:t>VẼ MÔ PHỎNG HÌNH VẼ THỜI TIỀN SỬ</a:t>
            </a:r>
          </a:p>
          <a:p>
            <a:pPr marL="571500" indent="-571500" algn="just" fontAlgn="auto">
              <a:buClr>
                <a:schemeClr val="accent1">
                  <a:lumMod val="75000"/>
                </a:schemeClr>
              </a:buClr>
              <a:buFont typeface="+mj-lt"/>
              <a:buAutoNum type="romanUcPeriod"/>
              <a:defRPr/>
            </a:pPr>
            <a:r>
              <a:rPr lang="en-US" sz="2800" dirty="0">
                <a:solidFill>
                  <a:srgbClr val="C00000"/>
                </a:solidFill>
                <a:latin typeface="Arial" panose="020B0604020202020204" pitchFamily="34" charset="0"/>
                <a:cs typeface="Arial" panose="020B0604020202020204" pitchFamily="34" charset="0"/>
              </a:rPr>
              <a:t>TRƯNG BÀY SẢN PHẨM VÀ CHIA SẺ</a:t>
            </a:r>
          </a:p>
        </p:txBody>
      </p:sp>
      <p:sp>
        <p:nvSpPr>
          <p:cNvPr id="5" name="Text Box 1"/>
          <p:cNvSpPr txBox="1"/>
          <p:nvPr/>
        </p:nvSpPr>
        <p:spPr>
          <a:xfrm>
            <a:off x="1524001" y="574006"/>
            <a:ext cx="9754396" cy="964144"/>
          </a:xfrm>
          <a:prstGeom prst="rect">
            <a:avLst/>
          </a:prstGeom>
          <a:noFill/>
        </p:spPr>
        <p:txBody>
          <a:bodyPr wrap="square" rtlCol="0" anchor="t">
            <a:spAutoFit/>
          </a:bodyPr>
          <a:lstStyle/>
          <a:p>
            <a:pPr algn="ctr">
              <a:lnSpc>
                <a:spcPct val="110000"/>
              </a:lnSpc>
            </a:pPr>
            <a:endParaRPr lang="vi-VN" b="1" dirty="0">
              <a:solidFill>
                <a:srgbClr val="FF0000"/>
              </a:solidFill>
              <a:latin typeface="Times New Roman" panose="02020603050405020304" pitchFamily="18" charset="0"/>
              <a:cs typeface="Times New Roman" panose="02020603050405020304" pitchFamily="18" charset="0"/>
            </a:endParaRPr>
          </a:p>
          <a:p>
            <a:pPr algn="ctr">
              <a:lnSpc>
                <a:spcPct val="110000"/>
              </a:lnSpc>
            </a:pPr>
            <a:endParaRPr lang="en-US" b="1" dirty="0">
              <a:solidFill>
                <a:srgbClr val="002060"/>
              </a:solidFill>
              <a:latin typeface="Times New Roman" panose="02020603050405020304" pitchFamily="18" charset="0"/>
              <a:cs typeface="Times New Roman" panose="02020603050405020304" pitchFamily="18" charset="0"/>
            </a:endParaRPr>
          </a:p>
          <a:p>
            <a:pPr algn="ctr"/>
            <a:endParaRPr lang="en-US"/>
          </a:p>
        </p:txBody>
      </p:sp>
      <p:grpSp>
        <p:nvGrpSpPr>
          <p:cNvPr id="2" name="Group 1"/>
          <p:cNvGrpSpPr/>
          <p:nvPr/>
        </p:nvGrpSpPr>
        <p:grpSpPr>
          <a:xfrm>
            <a:off x="381000" y="198120"/>
            <a:ext cx="11430001" cy="1879424"/>
            <a:chOff x="381000" y="198120"/>
            <a:chExt cx="11430001" cy="1879424"/>
          </a:xfrm>
        </p:grpSpPr>
        <p:sp>
          <p:nvSpPr>
            <p:cNvPr id="6" name="Rounded Rectangle 5"/>
            <p:cNvSpPr/>
            <p:nvPr/>
          </p:nvSpPr>
          <p:spPr>
            <a:xfrm>
              <a:off x="381000" y="198120"/>
              <a:ext cx="11430001" cy="1879424"/>
            </a:xfrm>
            <a:prstGeom prst="roundRect">
              <a:avLst/>
            </a:prstGeom>
            <a:solidFill>
              <a:schemeClr val="accent2">
                <a:lumMod val="20000"/>
                <a:lumOff val="80000"/>
              </a:schemeClr>
            </a:solidFill>
            <a:ln w="9525" cap="flat" cmpd="sng" algn="ctr">
              <a:noFill/>
              <a:prstDash val="solid"/>
              <a:round/>
              <a:headEnd type="none" w="med" len="med"/>
              <a:tailEnd type="none" w="med" len="med"/>
            </a:ln>
            <a:effectLst>
              <a:outerShdw blurRad="406400" dist="38100" dir="2700000" algn="tl" rotWithShape="0">
                <a:prstClr val="black">
                  <a:alpha val="40000"/>
                </a:prstClr>
              </a:outerShdw>
            </a:effectLst>
          </p:spPr>
          <p:txBody>
            <a:bodyPr vert="horz" wrap="none" lIns="91440" tIns="45720" rIns="91440" bIns="45720" numCol="1" anchor="ctr" anchorCtr="0" compatLnSpc="1"/>
            <a:lstStyle/>
            <a:p>
              <a:pPr fontAlgn="base">
                <a:spcBef>
                  <a:spcPct val="0"/>
                </a:spcBef>
                <a:spcAft>
                  <a:spcPct val="0"/>
                </a:spcAft>
              </a:pPr>
              <a:endParaRPr lang="zh-CN" altLang="en-US">
                <a:latin typeface="Arial" panose="020B0604020202020204" pitchFamily="34" charset="0"/>
                <a:ea typeface="SimSun" panose="02010600030101010101" pitchFamily="2" charset="-122"/>
              </a:endParaRPr>
            </a:p>
          </p:txBody>
        </p:sp>
        <p:sp>
          <p:nvSpPr>
            <p:cNvPr id="7" name="Text Box 11"/>
            <p:cNvSpPr txBox="1"/>
            <p:nvPr/>
          </p:nvSpPr>
          <p:spPr>
            <a:xfrm>
              <a:off x="2000250" y="390866"/>
              <a:ext cx="9542463" cy="1412694"/>
            </a:xfrm>
            <a:prstGeom prst="rect">
              <a:avLst/>
            </a:prstGeom>
            <a:solidFill>
              <a:srgbClr val="FFEEB7"/>
            </a:solidFill>
            <a:effectLst>
              <a:softEdge rad="635000"/>
            </a:effectLst>
          </p:spPr>
          <p:txBody>
            <a:bodyPr wrap="square" rtlCol="0" anchor="t">
              <a:spAutoFit/>
            </a:bodyPr>
            <a:lstStyle/>
            <a:p>
              <a:pPr algn="ctr">
                <a:lnSpc>
                  <a:spcPct val="110000"/>
                </a:lnSpc>
              </a:pPr>
              <a:r>
                <a:rPr lang="en-US" sz="2900" dirty="0">
                  <a:solidFill>
                    <a:srgbClr val="0070C0"/>
                  </a:solidFill>
                  <a:latin typeface="UTM Magnesium" panose="02040603050506020204" pitchFamily="18" charset="0"/>
                  <a:cs typeface="Arial" panose="020B0604020202020204" pitchFamily="34" charset="0"/>
                </a:rPr>
                <a:t>MĨ THUẬT 6</a:t>
              </a:r>
            </a:p>
            <a:p>
              <a:pPr algn="ctr">
                <a:lnSpc>
                  <a:spcPct val="110000"/>
                </a:lnSpc>
              </a:pPr>
              <a:r>
                <a:rPr lang="en-US" sz="2400" b="1" dirty="0">
                  <a:solidFill>
                    <a:schemeClr val="accent6">
                      <a:lumMod val="75000"/>
                    </a:schemeClr>
                  </a:solidFill>
                  <a:latin typeface="Times New Roman" panose="02020603050405020304" pitchFamily="18" charset="0"/>
                  <a:cs typeface="Times New Roman" panose="02020603050405020304" pitchFamily="18" charset="0"/>
                </a:rPr>
                <a:t>CHỦ ĐỀ: NGHỆ THUẬT TIỀN SỬ THẾ GIỚI VÀ VIỆT NAM</a:t>
              </a:r>
            </a:p>
            <a:p>
              <a:pPr algn="ctr">
                <a:lnSpc>
                  <a:spcPct val="110000"/>
                </a:lnSpc>
              </a:pPr>
              <a:r>
                <a:rPr lang="en-US" sz="2500" b="1" dirty="0">
                  <a:solidFill>
                    <a:srgbClr val="FF0000"/>
                  </a:solidFill>
                  <a:effectLst>
                    <a:outerShdw blurRad="38100" dist="25400" dir="5400000" algn="ctr" rotWithShape="0">
                      <a:srgbClr val="6E747A">
                        <a:alpha val="43000"/>
                      </a:srgbClr>
                    </a:outerShdw>
                  </a:effectLst>
                  <a:latin typeface="UTM Futura Extra" panose="02040603050506020204" pitchFamily="18" charset="0"/>
                  <a:cs typeface="Arial" panose="020B0604020202020204" pitchFamily="34" charset="0"/>
                </a:rPr>
                <a:t>BÀI 1: NHỮNG HÌNH VẼ TRONG HANG ĐỘNG</a:t>
              </a:r>
            </a:p>
          </p:txBody>
        </p:sp>
        <p:pic>
          <p:nvPicPr>
            <p:cNvPr id="8" name="Picture 7"/>
            <p:cNvPicPr>
              <a:picLocks noChangeAspect="1"/>
            </p:cNvPicPr>
            <p:nvPr/>
          </p:nvPicPr>
          <p:blipFill>
            <a:blip r:embed="rId4"/>
            <a:stretch>
              <a:fillRect/>
            </a:stretch>
          </p:blipFill>
          <p:spPr>
            <a:xfrm>
              <a:off x="709614" y="405185"/>
              <a:ext cx="1119185" cy="1479612"/>
            </a:xfrm>
            <a:prstGeom prst="rect">
              <a:avLst/>
            </a:prstGeom>
          </p:spPr>
        </p:pic>
      </p:grpSp>
    </p:spTree>
    <p:custDataLst>
      <p:tags r:id="rId1"/>
    </p:custDataLst>
  </p:cSld>
  <p:clrMapOvr>
    <a:masterClrMapping/>
  </p:clrMapOvr>
  <p:transition spd="slow" advTm="4181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218"/>
                                        </p:tgtEl>
                                        <p:attrNameLst>
                                          <p:attrName>style.visibility</p:attrName>
                                        </p:attrNameLst>
                                      </p:cBhvr>
                                      <p:to>
                                        <p:strVal val="visible"/>
                                      </p:to>
                                    </p:set>
                                    <p:anim calcmode="lin" valueType="num">
                                      <p:cBhvr additive="base">
                                        <p:cTn id="12" dur="500" fill="hold"/>
                                        <p:tgtEl>
                                          <p:spTgt spid="9218"/>
                                        </p:tgtEl>
                                        <p:attrNameLst>
                                          <p:attrName>ppt_x</p:attrName>
                                        </p:attrNameLst>
                                      </p:cBhvr>
                                      <p:tavLst>
                                        <p:tav tm="0">
                                          <p:val>
                                            <p:strVal val="0-#ppt_w/2"/>
                                          </p:val>
                                        </p:tav>
                                        <p:tav tm="100000">
                                          <p:val>
                                            <p:strVal val="#ppt_x"/>
                                          </p:val>
                                        </p:tav>
                                      </p:tavLst>
                                    </p:anim>
                                    <p:anim calcmode="lin" valueType="num">
                                      <p:cBhvr additive="base">
                                        <p:cTn id="13" dur="500" fill="hold"/>
                                        <p:tgtEl>
                                          <p:spTgt spid="921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500"/>
                                        <p:tgtEl>
                                          <p:spTgt spid="3">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a:xfrm>
            <a:off x="370305" y="356396"/>
            <a:ext cx="8229600" cy="704850"/>
          </a:xfrm>
        </p:spPr>
        <p:txBody>
          <a:bodyPr>
            <a:normAutofit/>
          </a:bodyPr>
          <a:lstStyle/>
          <a:p>
            <a:pPr marL="571500" indent="-571500">
              <a:spcBef>
                <a:spcPts val="1200"/>
              </a:spcBef>
            </a:pPr>
            <a:r>
              <a:rPr lang="en-US" altLang="en-US" sz="3000" b="1" dirty="0">
                <a:ln>
                  <a:noFill/>
                </a:ln>
                <a:solidFill>
                  <a:schemeClr val="accent6">
                    <a:lumMod val="75000"/>
                  </a:schemeClr>
                </a:solidFill>
                <a:latin typeface="Arial" panose="020B0604020202020204" pitchFamily="34" charset="0"/>
                <a:cs typeface="Arial" panose="020B0604020202020204" pitchFamily="34" charset="0"/>
              </a:rPr>
              <a:t>VI. TRƯNG BÀY SẢN PHẨM VÀ CHIA SẺ</a:t>
            </a:r>
          </a:p>
        </p:txBody>
      </p:sp>
      <p:grpSp>
        <p:nvGrpSpPr>
          <p:cNvPr id="3" name="Group 2"/>
          <p:cNvGrpSpPr/>
          <p:nvPr/>
        </p:nvGrpSpPr>
        <p:grpSpPr>
          <a:xfrm>
            <a:off x="370305" y="1061246"/>
            <a:ext cx="8789735" cy="3589614"/>
            <a:chOff x="370305" y="1061246"/>
            <a:chExt cx="8789735" cy="3589614"/>
          </a:xfrm>
        </p:grpSpPr>
        <p:sp>
          <p:nvSpPr>
            <p:cNvPr id="2" name="Oval Callout 1"/>
            <p:cNvSpPr/>
            <p:nvPr/>
          </p:nvSpPr>
          <p:spPr>
            <a:xfrm>
              <a:off x="370305" y="1061246"/>
              <a:ext cx="8789735" cy="3589614"/>
            </a:xfrm>
            <a:prstGeom prst="wedgeEllipseCallou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blurRad="266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Quảng Bình triển khai Ngày hội truyền thông bơi an toàn và phòng chống đuối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688" y="1220462"/>
              <a:ext cx="4964159" cy="3271181"/>
            </a:xfrm>
            <a:prstGeom prst="cloudCallou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5" name="Content Placeholder 2"/>
          <p:cNvSpPr txBox="1">
            <a:spLocks/>
          </p:cNvSpPr>
          <p:nvPr/>
        </p:nvSpPr>
        <p:spPr bwMode="auto">
          <a:xfrm>
            <a:off x="2996659" y="4977989"/>
            <a:ext cx="7254376" cy="1453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639763" indent="-246063">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indent="-246063">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187450" indent="-2095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1462088" indent="-2095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19192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3764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28336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2908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marL="342900" indent="-342900" eaLnBrk="1" hangingPunct="1">
              <a:spcAft>
                <a:spcPct val="0"/>
              </a:spcAft>
              <a:buClr>
                <a:srgbClr val="E29D3E"/>
              </a:buClr>
              <a:buSzPct val="95000"/>
              <a:buFontTx/>
              <a:buChar char="-"/>
            </a:pPr>
            <a:r>
              <a:rPr lang="en-US" altLang="en-US" sz="2500" i="1" dirty="0">
                <a:latin typeface="Arial" panose="020B0604020202020204" pitchFamily="34" charset="0"/>
                <a:cs typeface="Arial" panose="020B0604020202020204" pitchFamily="34" charset="0"/>
              </a:rPr>
              <a:t>Bài vẽ em yêu thích nhất?</a:t>
            </a:r>
          </a:p>
          <a:p>
            <a:pPr marL="342900" indent="-342900" eaLnBrk="1" hangingPunct="1">
              <a:spcAft>
                <a:spcPct val="0"/>
              </a:spcAft>
              <a:buClr>
                <a:srgbClr val="E29D3E"/>
              </a:buClr>
              <a:buSzPct val="95000"/>
              <a:buFontTx/>
              <a:buChar char="-"/>
            </a:pPr>
            <a:r>
              <a:rPr lang="en-US" altLang="en-US" sz="2500" i="1" dirty="0">
                <a:latin typeface="Arial" panose="020B0604020202020204" pitchFamily="34" charset="0"/>
                <a:cs typeface="Arial" panose="020B0604020202020204" pitchFamily="34" charset="0"/>
              </a:rPr>
              <a:t>Nội dung, nguồn gốc của hình mô phỏng</a:t>
            </a:r>
          </a:p>
          <a:p>
            <a:pPr marL="342900" indent="-342900" eaLnBrk="1" hangingPunct="1">
              <a:spcAft>
                <a:spcPct val="0"/>
              </a:spcAft>
              <a:buClr>
                <a:srgbClr val="E29D3E"/>
              </a:buClr>
              <a:buSzPct val="95000"/>
              <a:buFontTx/>
              <a:buChar char="-"/>
            </a:pPr>
            <a:r>
              <a:rPr lang="en-US" altLang="en-US" sz="2500" i="1" dirty="0">
                <a:latin typeface="Arial" panose="020B0604020202020204" pitchFamily="34" charset="0"/>
                <a:cs typeface="Arial" panose="020B0604020202020204" pitchFamily="34" charset="0"/>
              </a:rPr>
              <a:t>Sự độc đáo của hình mẫu</a:t>
            </a:r>
          </a:p>
          <a:p>
            <a:pPr marL="342900" indent="-342900" eaLnBrk="1" hangingPunct="1">
              <a:spcAft>
                <a:spcPct val="0"/>
              </a:spcAft>
              <a:buClr>
                <a:srgbClr val="E29D3E"/>
              </a:buClr>
              <a:buSzPct val="95000"/>
              <a:buFontTx/>
              <a:buChar char="-"/>
            </a:pPr>
            <a:r>
              <a:rPr lang="en-US" altLang="en-US" sz="2500" i="1" dirty="0">
                <a:latin typeface="Arial" panose="020B0604020202020204" pitchFamily="34" charset="0"/>
                <a:cs typeface="Arial" panose="020B0604020202020204" pitchFamily="34" charset="0"/>
              </a:rPr>
              <a:t>Nét, hình, màu trong bài vẽ.</a:t>
            </a:r>
          </a:p>
        </p:txBody>
      </p:sp>
    </p:spTree>
    <p:custDataLst>
      <p:tags r:id="rId1"/>
    </p:custDataLst>
  </p:cSld>
  <p:clrMapOvr>
    <a:masterClrMapping/>
  </p:clrMapOvr>
  <p:transition spd="slow" advTm="4175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 calcmode="lin" valueType="num">
                                      <p:cBhvr additive="base">
                                        <p:cTn id="7" dur="500" fill="hold"/>
                                        <p:tgtEl>
                                          <p:spTgt spid="22530"/>
                                        </p:tgtEl>
                                        <p:attrNameLst>
                                          <p:attrName>ppt_x</p:attrName>
                                        </p:attrNameLst>
                                      </p:cBhvr>
                                      <p:tavLst>
                                        <p:tav tm="0">
                                          <p:val>
                                            <p:strVal val="0-#ppt_w/2"/>
                                          </p:val>
                                        </p:tav>
                                        <p:tav tm="100000">
                                          <p:val>
                                            <p:strVal val="#ppt_x"/>
                                          </p:val>
                                        </p:tav>
                                      </p:tavLst>
                                    </p:anim>
                                    <p:anim calcmode="lin" valueType="num">
                                      <p:cBhvr additive="base">
                                        <p:cTn id="8" dur="500" fill="hold"/>
                                        <p:tgtEl>
                                          <p:spTgt spid="225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fade">
                                      <p:cBhvr>
                                        <p:cTn id="18" dur="1000"/>
                                        <p:tgtEl>
                                          <p:spTgt spid="5">
                                            <p:txEl>
                                              <p:pRg st="0" end="0"/>
                                            </p:txEl>
                                          </p:spTgt>
                                        </p:tgtEl>
                                      </p:cBhvr>
                                    </p:animEffect>
                                    <p:anim calcmode="lin" valueType="num">
                                      <p:cBhvr>
                                        <p:cTn id="19"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anim calcmode="lin" valueType="num">
                                      <p:cBhvr>
                                        <p:cTn id="2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1000"/>
                                        <p:tgtEl>
                                          <p:spTgt spid="5">
                                            <p:txEl>
                                              <p:pRg st="2" end="2"/>
                                            </p:txEl>
                                          </p:spTgt>
                                        </p:tgtEl>
                                      </p:cBhvr>
                                    </p:animEffect>
                                    <p:anim calcmode="lin" valueType="num">
                                      <p:cBhvr>
                                        <p:cTn id="3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1000"/>
                                        <p:tgtEl>
                                          <p:spTgt spid="5">
                                            <p:txEl>
                                              <p:pRg st="3" end="3"/>
                                            </p:txEl>
                                          </p:spTgt>
                                        </p:tgtEl>
                                      </p:cBhvr>
                                    </p:animEffect>
                                    <p:anim calcmode="lin" valueType="num">
                                      <p:cBhvr>
                                        <p:cTn id="4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CHUẨN BỊ TIẾT HỌC SAU</a:t>
            </a:r>
          </a:p>
        </p:txBody>
      </p:sp>
      <p:sp>
        <p:nvSpPr>
          <p:cNvPr id="3" name="Content Placeholder 2"/>
          <p:cNvSpPr>
            <a:spLocks noGrp="1"/>
          </p:cNvSpPr>
          <p:nvPr>
            <p:ph idx="1"/>
          </p:nvPr>
        </p:nvSpPr>
        <p:spPr>
          <a:xfrm>
            <a:off x="769037" y="1583073"/>
            <a:ext cx="8596668" cy="3880773"/>
          </a:xfrm>
        </p:spPr>
        <p:txBody>
          <a:bodyPr>
            <a:normAutofit/>
          </a:bodyPr>
          <a:lstStyle/>
          <a:p>
            <a:r>
              <a:rPr lang="en-US" sz="2500" dirty="0">
                <a:latin typeface="Arial" panose="020B0604020202020204" pitchFamily="34" charset="0"/>
                <a:cs typeface="Arial" panose="020B0604020202020204" pitchFamily="34" charset="0"/>
              </a:rPr>
              <a:t>Giấy vẽ A3, chì, tẩy, kéo, hồ dán, giấy gói quà, màu vẽ...</a:t>
            </a:r>
          </a:p>
        </p:txBody>
      </p:sp>
      <p:pic>
        <p:nvPicPr>
          <p:cNvPr id="4" name="Picture 3"/>
          <p:cNvPicPr>
            <a:picLocks noChangeAspect="1"/>
          </p:cNvPicPr>
          <p:nvPr/>
        </p:nvPicPr>
        <p:blipFill rotWithShape="1">
          <a:blip r:embed="rId3"/>
          <a:srcRect l="57521" t="18037" r="1422" b="21875"/>
          <a:stretch/>
        </p:blipFill>
        <p:spPr>
          <a:xfrm>
            <a:off x="481263" y="2224535"/>
            <a:ext cx="4931142" cy="4057457"/>
          </a:xfrm>
          <a:prstGeom prst="rect">
            <a:avLst/>
          </a:prstGeom>
          <a:effectLst>
            <a:outerShdw blurRad="355600" dist="114300" dir="2700000" algn="tl" rotWithShape="0">
              <a:prstClr val="black">
                <a:alpha val="40000"/>
              </a:prstClr>
            </a:outerShdw>
          </a:effectLst>
        </p:spPr>
      </p:pic>
      <p:pic>
        <p:nvPicPr>
          <p:cNvPr id="5" name="Picture 4"/>
          <p:cNvPicPr>
            <a:picLocks noChangeAspect="1"/>
          </p:cNvPicPr>
          <p:nvPr/>
        </p:nvPicPr>
        <p:blipFill rotWithShape="1">
          <a:blip r:embed="rId4"/>
          <a:srcRect l="11656" t="14089" r="53822" b="20121"/>
          <a:stretch/>
        </p:blipFill>
        <p:spPr>
          <a:xfrm>
            <a:off x="5664528" y="2221311"/>
            <a:ext cx="4024904" cy="4060681"/>
          </a:xfrm>
          <a:prstGeom prst="rect">
            <a:avLst/>
          </a:prstGeom>
          <a:effectLst>
            <a:outerShdw blurRad="355600" dist="1143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7524130"/>
      </p:ext>
    </p:extLst>
  </p:cSld>
  <p:clrMapOvr>
    <a:masterClrMapping/>
  </p:clrMapOvr>
  <mc:AlternateContent xmlns:mc="http://schemas.openxmlformats.org/markup-compatibility/2006" xmlns:p14="http://schemas.microsoft.com/office/powerpoint/2010/main">
    <mc:Choice Requires="p14">
      <p:transition spd="slow" p14:dur="2000" advTm="32921"/>
    </mc:Choice>
    <mc:Fallback xmlns="">
      <p:transition spd="slow" advTm="329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HCM][ XẢ KHO 69% ] Loa Bluetooth JBL Xtreme 3 Di Động Loa Bluetooth JBL  Xách Tay Siêu Nhỏ Mở Rộng Âm Thanh Cho Mọi Không Gian Thiết Kế Năng Động  Bluetoo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690" y="737936"/>
            <a:ext cx="4276725" cy="3895725"/>
          </a:xfrm>
          <a:prstGeom prst="rect">
            <a:avLst/>
          </a:prstGeom>
          <a:noFill/>
          <a:extLst>
            <a:ext uri="{909E8E84-426E-40DD-AFC4-6F175D3DCCD1}">
              <a14:hiddenFill xmlns:a14="http://schemas.microsoft.com/office/drawing/2010/main">
                <a:solidFill>
                  <a:srgbClr val="FFFFFF"/>
                </a:solidFill>
              </a14:hiddenFill>
            </a:ext>
          </a:extLst>
        </p:spPr>
      </p:pic>
      <p:pic>
        <p:nvPicPr>
          <p:cNvPr id="23555" name="Picture 2" descr="The Importance of Sending a Thank-You After a Job Interview - Astri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2095" y="3208421"/>
            <a:ext cx="762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1082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out)">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1000"/>
                                        <p:tgtEl>
                                          <p:spTgt spid="23555"/>
                                        </p:tgtEl>
                                      </p:cBhvr>
                                    </p:animEffect>
                                    <p:anim calcmode="lin" valueType="num">
                                      <p:cBhvr>
                                        <p:cTn id="13" dur="1000" fill="hold"/>
                                        <p:tgtEl>
                                          <p:spTgt spid="23555"/>
                                        </p:tgtEl>
                                        <p:attrNameLst>
                                          <p:attrName>ppt_x</p:attrName>
                                        </p:attrNameLst>
                                      </p:cBhvr>
                                      <p:tavLst>
                                        <p:tav tm="0">
                                          <p:val>
                                            <p:strVal val="#ppt_x"/>
                                          </p:val>
                                        </p:tav>
                                        <p:tav tm="100000">
                                          <p:val>
                                            <p:strVal val="#ppt_x"/>
                                          </p:val>
                                        </p:tav>
                                      </p:tavLst>
                                    </p:anim>
                                    <p:anim calcmode="lin" valueType="num">
                                      <p:cBhvr>
                                        <p:cTn id="14" dur="1000" fill="hold"/>
                                        <p:tgtEl>
                                          <p:spTgt spid="235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584" y="1018557"/>
            <a:ext cx="6172200" cy="685800"/>
          </a:xfrm>
        </p:spPr>
        <p:txBody>
          <a:bodyPr>
            <a:noAutofit/>
          </a:bodyPr>
          <a:lstStyle/>
          <a:p>
            <a:pPr marL="0" indent="0">
              <a:buNone/>
            </a:pPr>
            <a:r>
              <a:rPr lang="en-US" altLang="en-US" sz="2800" dirty="0">
                <a:solidFill>
                  <a:schemeClr val="tx1"/>
                </a:solidFill>
                <a:latin typeface="Arial" panose="020B0604020202020204" pitchFamily="34" charset="0"/>
                <a:cs typeface="Arial" panose="020B0604020202020204" pitchFamily="34" charset="0"/>
              </a:rPr>
              <a:t>- Con </a:t>
            </a:r>
            <a:r>
              <a:rPr lang="en-US" altLang="en-US" sz="2800" dirty="0" err="1">
                <a:solidFill>
                  <a:schemeClr val="tx1"/>
                </a:solidFill>
                <a:latin typeface="Arial" panose="020B0604020202020204" pitchFamily="34" charset="0"/>
                <a:cs typeface="Arial" panose="020B0604020202020204" pitchFamily="34" charset="0"/>
              </a:rPr>
              <a:t>người</a:t>
            </a:r>
            <a:r>
              <a:rPr lang="en-US" altLang="en-US" sz="2800" dirty="0">
                <a:solidFill>
                  <a:schemeClr val="tx1"/>
                </a:solidFill>
                <a:latin typeface="Arial" panose="020B0604020202020204" pitchFamily="34" charset="0"/>
                <a:cs typeface="Arial" panose="020B0604020202020204" pitchFamily="34" charset="0"/>
              </a:rPr>
              <a:t> </a:t>
            </a:r>
            <a:r>
              <a:rPr lang="en-US" altLang="en-US" sz="2800" dirty="0" err="1">
                <a:solidFill>
                  <a:schemeClr val="tx1"/>
                </a:solidFill>
                <a:latin typeface="Arial" panose="020B0604020202020204" pitchFamily="34" charset="0"/>
                <a:cs typeface="Arial" panose="020B0604020202020204" pitchFamily="34" charset="0"/>
              </a:rPr>
              <a:t>có</a:t>
            </a:r>
            <a:r>
              <a:rPr lang="en-US" altLang="en-US" sz="2800" dirty="0">
                <a:solidFill>
                  <a:schemeClr val="tx1"/>
                </a:solidFill>
                <a:latin typeface="Arial" panose="020B0604020202020204" pitchFamily="34" charset="0"/>
                <a:cs typeface="Arial" panose="020B0604020202020204" pitchFamily="34" charset="0"/>
              </a:rPr>
              <a:t> </a:t>
            </a:r>
            <a:r>
              <a:rPr lang="en-US" altLang="en-US" sz="2800" dirty="0" err="1">
                <a:solidFill>
                  <a:schemeClr val="tx1"/>
                </a:solidFill>
                <a:latin typeface="Arial" panose="020B0604020202020204" pitchFamily="34" charset="0"/>
                <a:cs typeface="Arial" panose="020B0604020202020204" pitchFamily="34" charset="0"/>
              </a:rPr>
              <a:t>nguồn</a:t>
            </a:r>
            <a:r>
              <a:rPr lang="en-US" altLang="en-US" sz="2800" dirty="0">
                <a:solidFill>
                  <a:schemeClr val="tx1"/>
                </a:solidFill>
                <a:latin typeface="Arial" panose="020B0604020202020204" pitchFamily="34" charset="0"/>
                <a:cs typeface="Arial" panose="020B0604020202020204" pitchFamily="34" charset="0"/>
              </a:rPr>
              <a:t> </a:t>
            </a:r>
            <a:r>
              <a:rPr lang="en-US" altLang="en-US" sz="2800" dirty="0" err="1">
                <a:solidFill>
                  <a:schemeClr val="tx1"/>
                </a:solidFill>
                <a:latin typeface="Arial" panose="020B0604020202020204" pitchFamily="34" charset="0"/>
                <a:cs typeface="Arial" panose="020B0604020202020204" pitchFamily="34" charset="0"/>
              </a:rPr>
              <a:t>gốc</a:t>
            </a:r>
            <a:r>
              <a:rPr lang="en-US" altLang="en-US" sz="2800" dirty="0">
                <a:solidFill>
                  <a:schemeClr val="tx1"/>
                </a:solidFill>
                <a:latin typeface="Arial" panose="020B0604020202020204" pitchFamily="34" charset="0"/>
                <a:cs typeface="Arial" panose="020B0604020202020204" pitchFamily="34" charset="0"/>
              </a:rPr>
              <a:t> </a:t>
            </a:r>
            <a:r>
              <a:rPr lang="en-US" altLang="en-US" sz="2800" dirty="0" err="1">
                <a:solidFill>
                  <a:schemeClr val="tx1"/>
                </a:solidFill>
                <a:latin typeface="Arial" panose="020B0604020202020204" pitchFamily="34" charset="0"/>
                <a:cs typeface="Arial" panose="020B0604020202020204" pitchFamily="34" charset="0"/>
              </a:rPr>
              <a:t>từ</a:t>
            </a:r>
            <a:r>
              <a:rPr lang="en-US" altLang="en-US" sz="2800" dirty="0">
                <a:solidFill>
                  <a:schemeClr val="tx1"/>
                </a:solidFill>
                <a:latin typeface="Arial" panose="020B0604020202020204" pitchFamily="34" charset="0"/>
                <a:cs typeface="Arial" panose="020B0604020202020204" pitchFamily="34" charset="0"/>
              </a:rPr>
              <a:t> </a:t>
            </a:r>
            <a:r>
              <a:rPr lang="en-US" altLang="en-US" sz="2800" dirty="0" err="1">
                <a:solidFill>
                  <a:schemeClr val="tx1"/>
                </a:solidFill>
                <a:latin typeface="Arial" panose="020B0604020202020204" pitchFamily="34" charset="0"/>
                <a:cs typeface="Arial" panose="020B0604020202020204" pitchFamily="34" charset="0"/>
              </a:rPr>
              <a:t>đâu</a:t>
            </a:r>
            <a:r>
              <a:rPr lang="en-US" altLang="en-US" sz="2800" dirty="0">
                <a:solidFill>
                  <a:schemeClr val="tx1"/>
                </a:solidFill>
                <a:latin typeface="Arial" panose="020B0604020202020204" pitchFamily="34" charset="0"/>
                <a:cs typeface="Arial" panose="020B0604020202020204" pitchFamily="34" charset="0"/>
              </a:rPr>
              <a:t> ?</a:t>
            </a:r>
          </a:p>
        </p:txBody>
      </p:sp>
      <p:sp>
        <p:nvSpPr>
          <p:cNvPr id="6" name="Content Placeholder 2"/>
          <p:cNvSpPr txBox="1">
            <a:spLocks/>
          </p:cNvSpPr>
          <p:nvPr/>
        </p:nvSpPr>
        <p:spPr bwMode="auto">
          <a:xfrm>
            <a:off x="2546684" y="1615797"/>
            <a:ext cx="7696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639763" indent="-246063">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indent="-246063">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187450" indent="-2095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1462088" indent="-2095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19192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3764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28336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2908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spcAft>
                <a:spcPct val="0"/>
              </a:spcAft>
              <a:buClr>
                <a:srgbClr val="E29D3E"/>
              </a:buClr>
              <a:buSzPct val="95000"/>
            </a:pPr>
            <a:r>
              <a:rPr lang="en-US" altLang="en-US" sz="2800" dirty="0">
                <a:latin typeface="Arial" panose="020B0604020202020204" pitchFamily="34" charset="0"/>
                <a:cs typeface="Arial" panose="020B0604020202020204" pitchFamily="34" charset="0"/>
              </a:rPr>
              <a:t>  </a:t>
            </a:r>
            <a:r>
              <a:rPr lang="en-US" altLang="en-US" sz="2800" dirty="0" err="1">
                <a:solidFill>
                  <a:srgbClr val="7030A0"/>
                </a:solidFill>
                <a:latin typeface="Arial" panose="020B0604020202020204" pitchFamily="34" charset="0"/>
                <a:cs typeface="Arial" panose="020B0604020202020204" pitchFamily="34" charset="0"/>
              </a:rPr>
              <a:t>Chúa</a:t>
            </a:r>
            <a:r>
              <a:rPr lang="en-US" altLang="en-US" sz="2800" dirty="0">
                <a:solidFill>
                  <a:srgbClr val="7030A0"/>
                </a:solidFill>
                <a:latin typeface="Arial" panose="020B0604020202020204" pitchFamily="34" charset="0"/>
                <a:cs typeface="Arial" panose="020B0604020202020204" pitchFamily="34" charset="0"/>
              </a:rPr>
              <a:t> </a:t>
            </a:r>
            <a:r>
              <a:rPr lang="en-US" altLang="en-US" sz="2800" dirty="0" err="1">
                <a:solidFill>
                  <a:srgbClr val="7030A0"/>
                </a:solidFill>
                <a:latin typeface="Arial" panose="020B0604020202020204" pitchFamily="34" charset="0"/>
                <a:cs typeface="Arial" panose="020B0604020202020204" pitchFamily="34" charset="0"/>
              </a:rPr>
              <a:t>Trời</a:t>
            </a:r>
            <a:r>
              <a:rPr lang="en-US" altLang="en-US" sz="2800" dirty="0">
                <a:solidFill>
                  <a:srgbClr val="7030A0"/>
                </a:solidFill>
                <a:latin typeface="Arial" panose="020B0604020202020204" pitchFamily="34" charset="0"/>
                <a:cs typeface="Arial" panose="020B0604020202020204" pitchFamily="34" charset="0"/>
              </a:rPr>
              <a:t> </a:t>
            </a:r>
            <a:r>
              <a:rPr lang="en-US" altLang="en-US" sz="2800" dirty="0" err="1">
                <a:solidFill>
                  <a:srgbClr val="7030A0"/>
                </a:solidFill>
                <a:latin typeface="Arial" panose="020B0604020202020204" pitchFamily="34" charset="0"/>
                <a:cs typeface="Arial" panose="020B0604020202020204" pitchFamily="34" charset="0"/>
              </a:rPr>
              <a:t>tạo</a:t>
            </a:r>
            <a:r>
              <a:rPr lang="en-US" altLang="en-US" sz="2800" dirty="0">
                <a:solidFill>
                  <a:srgbClr val="7030A0"/>
                </a:solidFill>
                <a:latin typeface="Arial" panose="020B0604020202020204" pitchFamily="34" charset="0"/>
                <a:cs typeface="Arial" panose="020B0604020202020204" pitchFamily="34" charset="0"/>
              </a:rPr>
              <a:t> </a:t>
            </a:r>
            <a:r>
              <a:rPr lang="en-US" altLang="en-US" sz="2800" dirty="0" err="1">
                <a:solidFill>
                  <a:srgbClr val="7030A0"/>
                </a:solidFill>
                <a:latin typeface="Arial" panose="020B0604020202020204" pitchFamily="34" charset="0"/>
                <a:cs typeface="Arial" panose="020B0604020202020204" pitchFamily="34" charset="0"/>
              </a:rPr>
              <a:t>nên</a:t>
            </a:r>
            <a:r>
              <a:rPr lang="en-US" altLang="en-US" sz="2800" dirty="0">
                <a:solidFill>
                  <a:srgbClr val="7030A0"/>
                </a:solidFill>
                <a:latin typeface="Arial" panose="020B0604020202020204" pitchFamily="34" charset="0"/>
                <a:cs typeface="Arial" panose="020B0604020202020204" pitchFamily="34" charset="0"/>
              </a:rPr>
              <a:t> con </a:t>
            </a:r>
            <a:r>
              <a:rPr lang="en-US" altLang="en-US" sz="2800" dirty="0" err="1">
                <a:solidFill>
                  <a:srgbClr val="7030A0"/>
                </a:solidFill>
                <a:latin typeface="Arial" panose="020B0604020202020204" pitchFamily="34" charset="0"/>
                <a:cs typeface="Arial" panose="020B0604020202020204" pitchFamily="34" charset="0"/>
              </a:rPr>
              <a:t>người</a:t>
            </a:r>
            <a:r>
              <a:rPr lang="en-US" altLang="en-US" sz="2800" dirty="0">
                <a:solidFill>
                  <a:srgbClr val="7030A0"/>
                </a:solidFill>
                <a:latin typeface="Arial" panose="020B0604020202020204" pitchFamily="34" charset="0"/>
                <a:cs typeface="Arial" panose="020B0604020202020204" pitchFamily="34" charset="0"/>
              </a:rPr>
              <a:t> </a:t>
            </a:r>
          </a:p>
          <a:p>
            <a:pPr eaLnBrk="1" hangingPunct="1">
              <a:spcAft>
                <a:spcPct val="0"/>
              </a:spcAft>
              <a:buClr>
                <a:srgbClr val="E29D3E"/>
              </a:buClr>
              <a:buSzPct val="95000"/>
            </a:pPr>
            <a:r>
              <a:rPr lang="en-US" altLang="en-US" sz="2800" dirty="0">
                <a:solidFill>
                  <a:srgbClr val="7030A0"/>
                </a:solidFill>
                <a:latin typeface="Arial" panose="020B0604020202020204" pitchFamily="34" charset="0"/>
                <a:cs typeface="Arial" panose="020B0604020202020204" pitchFamily="34" charset="0"/>
              </a:rPr>
              <a:t>  Con </a:t>
            </a:r>
            <a:r>
              <a:rPr lang="en-US" altLang="en-US" sz="2800" dirty="0" err="1">
                <a:solidFill>
                  <a:srgbClr val="7030A0"/>
                </a:solidFill>
                <a:latin typeface="Arial" panose="020B0604020202020204" pitchFamily="34" charset="0"/>
                <a:cs typeface="Arial" panose="020B0604020202020204" pitchFamily="34" charset="0"/>
              </a:rPr>
              <a:t>người</a:t>
            </a:r>
            <a:r>
              <a:rPr lang="en-US" altLang="en-US" sz="2800" dirty="0">
                <a:solidFill>
                  <a:srgbClr val="7030A0"/>
                </a:solidFill>
                <a:latin typeface="Arial" panose="020B0604020202020204" pitchFamily="34" charset="0"/>
                <a:cs typeface="Arial" panose="020B0604020202020204" pitchFamily="34" charset="0"/>
              </a:rPr>
              <a:t> </a:t>
            </a:r>
            <a:r>
              <a:rPr lang="en-US" altLang="en-US" sz="2800" dirty="0" err="1">
                <a:solidFill>
                  <a:srgbClr val="7030A0"/>
                </a:solidFill>
                <a:latin typeface="Arial" panose="020B0604020202020204" pitchFamily="34" charset="0"/>
                <a:cs typeface="Arial" panose="020B0604020202020204" pitchFamily="34" charset="0"/>
              </a:rPr>
              <a:t>tiến</a:t>
            </a:r>
            <a:r>
              <a:rPr lang="en-US" altLang="en-US" sz="2800" dirty="0">
                <a:solidFill>
                  <a:srgbClr val="7030A0"/>
                </a:solidFill>
                <a:latin typeface="Arial" panose="020B0604020202020204" pitchFamily="34" charset="0"/>
                <a:cs typeface="Arial" panose="020B0604020202020204" pitchFamily="34" charset="0"/>
              </a:rPr>
              <a:t> </a:t>
            </a:r>
            <a:r>
              <a:rPr lang="en-US" altLang="en-US" sz="2800" dirty="0" err="1">
                <a:solidFill>
                  <a:srgbClr val="7030A0"/>
                </a:solidFill>
                <a:latin typeface="Arial" panose="020B0604020202020204" pitchFamily="34" charset="0"/>
                <a:cs typeface="Arial" panose="020B0604020202020204" pitchFamily="34" charset="0"/>
              </a:rPr>
              <a:t>hóa</a:t>
            </a:r>
            <a:r>
              <a:rPr lang="en-US" altLang="en-US" sz="2800" dirty="0">
                <a:solidFill>
                  <a:srgbClr val="7030A0"/>
                </a:solidFill>
                <a:latin typeface="Arial" panose="020B0604020202020204" pitchFamily="34" charset="0"/>
                <a:cs typeface="Arial" panose="020B0604020202020204" pitchFamily="34" charset="0"/>
              </a:rPr>
              <a:t> </a:t>
            </a:r>
            <a:r>
              <a:rPr lang="en-US" altLang="en-US" sz="2800" dirty="0" err="1">
                <a:solidFill>
                  <a:srgbClr val="7030A0"/>
                </a:solidFill>
                <a:latin typeface="Arial" panose="020B0604020202020204" pitchFamily="34" charset="0"/>
                <a:cs typeface="Arial" panose="020B0604020202020204" pitchFamily="34" charset="0"/>
              </a:rPr>
              <a:t>từ</a:t>
            </a:r>
            <a:r>
              <a:rPr lang="en-US" altLang="en-US" sz="2800" dirty="0">
                <a:solidFill>
                  <a:srgbClr val="7030A0"/>
                </a:solidFill>
                <a:latin typeface="Arial" panose="020B0604020202020204" pitchFamily="34" charset="0"/>
                <a:cs typeface="Arial" panose="020B0604020202020204" pitchFamily="34" charset="0"/>
              </a:rPr>
              <a:t> </a:t>
            </a:r>
            <a:r>
              <a:rPr lang="en-US" altLang="en-US" sz="2800" dirty="0" err="1">
                <a:solidFill>
                  <a:srgbClr val="7030A0"/>
                </a:solidFill>
                <a:latin typeface="Arial" panose="020B0604020202020204" pitchFamily="34" charset="0"/>
                <a:cs typeface="Arial" panose="020B0604020202020204" pitchFamily="34" charset="0"/>
              </a:rPr>
              <a:t>loài</a:t>
            </a:r>
            <a:r>
              <a:rPr lang="en-US" altLang="en-US" sz="2800" dirty="0">
                <a:solidFill>
                  <a:srgbClr val="7030A0"/>
                </a:solidFill>
                <a:latin typeface="Arial" panose="020B0604020202020204" pitchFamily="34" charset="0"/>
                <a:cs typeface="Arial" panose="020B0604020202020204" pitchFamily="34" charset="0"/>
              </a:rPr>
              <a:t> </a:t>
            </a:r>
            <a:r>
              <a:rPr lang="en-US" altLang="en-US" sz="2800" dirty="0" err="1">
                <a:solidFill>
                  <a:srgbClr val="7030A0"/>
                </a:solidFill>
                <a:latin typeface="Arial" panose="020B0604020202020204" pitchFamily="34" charset="0"/>
                <a:cs typeface="Arial" panose="020B0604020202020204" pitchFamily="34" charset="0"/>
              </a:rPr>
              <a:t>vượn</a:t>
            </a:r>
            <a:r>
              <a:rPr lang="en-US" altLang="en-US" sz="2800" dirty="0">
                <a:solidFill>
                  <a:srgbClr val="7030A0"/>
                </a:solidFill>
                <a:latin typeface="Arial" panose="020B0604020202020204" pitchFamily="34" charset="0"/>
                <a:cs typeface="Arial" panose="020B0604020202020204" pitchFamily="34" charset="0"/>
              </a:rPr>
              <a:t> </a:t>
            </a:r>
            <a:r>
              <a:rPr lang="en-US" altLang="en-US" sz="2800" dirty="0" err="1">
                <a:solidFill>
                  <a:srgbClr val="7030A0"/>
                </a:solidFill>
                <a:latin typeface="Arial" panose="020B0604020202020204" pitchFamily="34" charset="0"/>
                <a:cs typeface="Arial" panose="020B0604020202020204" pitchFamily="34" charset="0"/>
              </a:rPr>
              <a:t>tinh</a:t>
            </a:r>
            <a:r>
              <a:rPr lang="en-US" altLang="en-US" sz="2800" dirty="0">
                <a:solidFill>
                  <a:srgbClr val="7030A0"/>
                </a:solidFill>
                <a:latin typeface="Arial" panose="020B0604020202020204" pitchFamily="34" charset="0"/>
                <a:cs typeface="Arial" panose="020B0604020202020204" pitchFamily="34" charset="0"/>
              </a:rPr>
              <a:t> </a:t>
            </a:r>
            <a:r>
              <a:rPr lang="en-US" altLang="en-US" sz="2800" dirty="0" err="1">
                <a:solidFill>
                  <a:srgbClr val="7030A0"/>
                </a:solidFill>
                <a:latin typeface="Arial" panose="020B0604020202020204" pitchFamily="34" charset="0"/>
                <a:cs typeface="Arial" panose="020B0604020202020204" pitchFamily="34" charset="0"/>
              </a:rPr>
              <a:t>khôn</a:t>
            </a:r>
            <a:r>
              <a:rPr lang="en-US" altLang="en-US" sz="2800" dirty="0">
                <a:solidFill>
                  <a:srgbClr val="7030A0"/>
                </a:solidFill>
                <a:latin typeface="Arial" panose="020B0604020202020204" pitchFamily="34" charset="0"/>
                <a:cs typeface="Arial" panose="020B0604020202020204" pitchFamily="34" charset="0"/>
              </a:rPr>
              <a:t>.</a:t>
            </a:r>
          </a:p>
        </p:txBody>
      </p:sp>
      <p:sp>
        <p:nvSpPr>
          <p:cNvPr id="8" name="Title 1"/>
          <p:cNvSpPr txBox="1">
            <a:spLocks/>
          </p:cNvSpPr>
          <p:nvPr/>
        </p:nvSpPr>
        <p:spPr>
          <a:xfrm>
            <a:off x="1997075" y="251063"/>
            <a:ext cx="8229600" cy="7810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fontAlgn="auto">
              <a:spcAft>
                <a:spcPts val="0"/>
              </a:spcAft>
              <a:buFont typeface="Wingdings" panose="05000000000000000000" pitchFamily="2" charset="2"/>
              <a:buChar char="v"/>
            </a:pPr>
            <a:r>
              <a:rPr lang="en-US" altLang="en-US" b="1" dirty="0">
                <a:solidFill>
                  <a:schemeClr val="accent6">
                    <a:lumMod val="75000"/>
                  </a:schemeClr>
                </a:solidFill>
                <a:latin typeface="Arial" panose="020B0604020202020204" pitchFamily="34" charset="0"/>
                <a:cs typeface="Arial" panose="020B0604020202020204" pitchFamily="34" charset="0"/>
              </a:rPr>
              <a:t>Đi tìm nguồn gốc con người</a:t>
            </a:r>
          </a:p>
        </p:txBody>
      </p:sp>
      <p:pic>
        <p:nvPicPr>
          <p:cNvPr id="7170" name="Picture 2" descr="NHỮNG NGHIÊN CỨU MỚI VỀ CON NGƯỜI (Bài 2): NGUỒN GỐC NHÂN CHỦNG CỦA LOÀI  NGƯỜI - PGS. TS Đàm Đức Vư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961" y="2679031"/>
            <a:ext cx="7088241" cy="264464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bwMode="auto">
          <a:xfrm>
            <a:off x="527385" y="5323680"/>
            <a:ext cx="8937457" cy="72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639763" indent="-246063">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indent="-246063">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187450" indent="-2095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1462088" indent="-2095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19192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3764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28336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2908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marL="0" indent="0" algn="just">
              <a:buNone/>
            </a:pPr>
            <a:r>
              <a:rPr lang="nl-NL" sz="2200" b="1" dirty="0">
                <a:latin typeface="Arial" panose="020B0604020202020204" pitchFamily="34" charset="0"/>
                <a:cs typeface="Arial" panose="020B0604020202020204" pitchFamily="34" charset="0"/>
              </a:rPr>
              <a:t>C</a:t>
            </a:r>
            <a:r>
              <a:rPr lang="vi-VN" sz="2200" b="1" dirty="0">
                <a:latin typeface="Arial" panose="020B0604020202020204" pitchFamily="34" charset="0"/>
                <a:cs typeface="Arial" panose="020B0604020202020204" pitchFamily="34" charset="0"/>
              </a:rPr>
              <a:t>ác nhà Khoa học </a:t>
            </a:r>
            <a:r>
              <a:rPr lang="en-US" sz="2200" b="1" dirty="0">
                <a:latin typeface="Arial" panose="020B0604020202020204" pitchFamily="34" charset="0"/>
                <a:cs typeface="Arial" panose="020B0604020202020204" pitchFamily="34" charset="0"/>
              </a:rPr>
              <a:t>vẫn </a:t>
            </a:r>
            <a:r>
              <a:rPr lang="vi-VN" sz="2200" b="1" dirty="0">
                <a:latin typeface="Arial" panose="020B0604020202020204" pitchFamily="34" charset="0"/>
                <a:cs typeface="Arial" panose="020B0604020202020204" pitchFamily="34" charset="0"/>
              </a:rPr>
              <a:t>chứng minh rằng: </a:t>
            </a:r>
            <a:r>
              <a:rPr lang="vi-VN" sz="2200" dirty="0">
                <a:solidFill>
                  <a:srgbClr val="0070C0"/>
                </a:solidFill>
                <a:latin typeface="Arial" panose="020B0604020202020204" pitchFamily="34" charset="0"/>
                <a:cs typeface="Arial" panose="020B0604020202020204" pitchFamily="34" charset="0"/>
              </a:rPr>
              <a:t>Con người bắt nguồn từ loài vượn cổ. Ngày nay, các nhà khoa học đa số thống nhất loài người đã tiến hóa từ vượn người qua 3 loại hình cơ bản</a:t>
            </a:r>
            <a:r>
              <a:rPr lang="en-US" sz="2200" dirty="0">
                <a:solidFill>
                  <a:srgbClr val="0070C0"/>
                </a:solidFill>
                <a:latin typeface="Arial" panose="020B0604020202020204" pitchFamily="34" charset="0"/>
                <a:cs typeface="Arial" panose="020B0604020202020204" pitchFamily="34" charset="0"/>
              </a:rPr>
              <a:t>, </a:t>
            </a:r>
            <a:r>
              <a:rPr lang="vi-VN" sz="2200" dirty="0">
                <a:solidFill>
                  <a:srgbClr val="0070C0"/>
                </a:solidFill>
                <a:latin typeface="Arial" panose="020B0604020202020204" pitchFamily="34" charset="0"/>
                <a:cs typeface="Arial" panose="020B0604020202020204" pitchFamily="34" charset="0"/>
              </a:rPr>
              <a:t>đó là:</a:t>
            </a:r>
            <a:r>
              <a:rPr lang="en-US" sz="2200" dirty="0">
                <a:solidFill>
                  <a:srgbClr val="0070C0"/>
                </a:solidFill>
                <a:latin typeface="Arial" panose="020B0604020202020204" pitchFamily="34" charset="0"/>
                <a:cs typeface="Arial" panose="020B0604020202020204" pitchFamily="34" charset="0"/>
              </a:rPr>
              <a:t> </a:t>
            </a:r>
            <a:r>
              <a:rPr lang="vi-VN" sz="2200" dirty="0">
                <a:solidFill>
                  <a:srgbClr val="0070C0"/>
                </a:solidFill>
                <a:latin typeface="Arial" panose="020B0604020202020204" pitchFamily="34" charset="0"/>
                <a:cs typeface="Arial" panose="020B0604020202020204" pitchFamily="34" charset="0"/>
              </a:rPr>
              <a:t>Người khéo léo,</a:t>
            </a:r>
            <a:r>
              <a:rPr lang="en-US" sz="2200" dirty="0">
                <a:solidFill>
                  <a:srgbClr val="0070C0"/>
                </a:solidFill>
                <a:latin typeface="Arial" panose="020B0604020202020204" pitchFamily="34" charset="0"/>
                <a:cs typeface="Arial" panose="020B0604020202020204" pitchFamily="34" charset="0"/>
              </a:rPr>
              <a:t> </a:t>
            </a:r>
            <a:r>
              <a:rPr lang="vi-VN" sz="2200" dirty="0">
                <a:solidFill>
                  <a:srgbClr val="0070C0"/>
                </a:solidFill>
                <a:latin typeface="Arial" panose="020B0604020202020204" pitchFamily="34" charset="0"/>
                <a:cs typeface="Arial" panose="020B0604020202020204" pitchFamily="34" charset="0"/>
              </a:rPr>
              <a:t>Người đứng thẳng</a:t>
            </a:r>
            <a:r>
              <a:rPr lang="en-US" sz="2200" dirty="0">
                <a:solidFill>
                  <a:srgbClr val="0070C0"/>
                </a:solidFill>
                <a:latin typeface="Arial" panose="020B0604020202020204" pitchFamily="34" charset="0"/>
                <a:cs typeface="Arial" panose="020B0604020202020204" pitchFamily="34" charset="0"/>
              </a:rPr>
              <a:t> và </a:t>
            </a:r>
            <a:r>
              <a:rPr lang="vi-VN" sz="2200" dirty="0">
                <a:solidFill>
                  <a:srgbClr val="0070C0"/>
                </a:solidFill>
                <a:latin typeface="Arial" panose="020B0604020202020204" pitchFamily="34" charset="0"/>
                <a:cs typeface="Arial" panose="020B0604020202020204" pitchFamily="34" charset="0"/>
              </a:rPr>
              <a:t>Người tinh khôn, hiện đại.</a:t>
            </a:r>
          </a:p>
          <a:p>
            <a:pPr algn="just" eaLnBrk="1" hangingPunct="1">
              <a:spcAft>
                <a:spcPct val="0"/>
              </a:spcAft>
              <a:buClr>
                <a:srgbClr val="E29D3E"/>
              </a:buClr>
              <a:buSzPct val="95000"/>
              <a:buFont typeface="Wingdings" panose="05000000000000000000" pitchFamily="2" charset="2"/>
              <a:buChar char="Ø"/>
            </a:pPr>
            <a:endParaRPr lang="en-US" altLang="en-US" sz="2800" dirty="0">
              <a:solidFill>
                <a:srgbClr val="0070C0"/>
              </a:solidFill>
              <a:latin typeface="Arial" panose="020B0604020202020204" pitchFamily="34" charset="0"/>
              <a:cs typeface="Arial" panose="020B0604020202020204" pitchFamily="34" charset="0"/>
            </a:endParaRPr>
          </a:p>
        </p:txBody>
      </p:sp>
    </p:spTree>
    <p:custDataLst>
      <p:tags r:id="rId1"/>
    </p:custDataLst>
  </p:cSld>
  <p:clrMapOvr>
    <a:masterClrMapping/>
  </p:clrMapOvr>
  <p:transition spd="slow" advTm="4959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down)">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49515" y="2083834"/>
            <a:ext cx="4716379" cy="762000"/>
          </a:xfrm>
        </p:spPr>
        <p:txBody>
          <a:bodyPr>
            <a:noAutofit/>
          </a:bodyPr>
          <a:lstStyle/>
          <a:p>
            <a:pPr>
              <a:spcBef>
                <a:spcPts val="0"/>
              </a:spcBef>
              <a:buFontTx/>
              <a:buChar char="-"/>
            </a:pPr>
            <a:r>
              <a:rPr lang="en-US" altLang="en-US" sz="3000" dirty="0">
                <a:solidFill>
                  <a:schemeClr val="tx1"/>
                </a:solidFill>
                <a:latin typeface="Arial" panose="020B0604020202020204" pitchFamily="34" charset="0"/>
                <a:cs typeface="Arial" panose="020B0604020202020204" pitchFamily="34" charset="0"/>
              </a:rPr>
              <a:t>Con </a:t>
            </a:r>
            <a:r>
              <a:rPr lang="en-US" altLang="en-US" sz="3000" dirty="0" err="1">
                <a:solidFill>
                  <a:schemeClr val="tx1"/>
                </a:solidFill>
                <a:latin typeface="Arial" panose="020B0604020202020204" pitchFamily="34" charset="0"/>
                <a:cs typeface="Arial" panose="020B0604020202020204" pitchFamily="34" charset="0"/>
              </a:rPr>
              <a:t>người</a:t>
            </a:r>
            <a:r>
              <a:rPr lang="en-US" altLang="en-US" sz="3000" dirty="0">
                <a:solidFill>
                  <a:schemeClr val="tx1"/>
                </a:solidFill>
                <a:latin typeface="Arial" panose="020B0604020202020204" pitchFamily="34" charset="0"/>
                <a:cs typeface="Arial" panose="020B0604020202020204" pitchFamily="34" charset="0"/>
              </a:rPr>
              <a:t> </a:t>
            </a:r>
            <a:r>
              <a:rPr lang="en-US" altLang="en-US" sz="3000" dirty="0" err="1">
                <a:solidFill>
                  <a:schemeClr val="tx1"/>
                </a:solidFill>
                <a:latin typeface="Arial" panose="020B0604020202020204" pitchFamily="34" charset="0"/>
                <a:cs typeface="Arial" panose="020B0604020202020204" pitchFamily="34" charset="0"/>
              </a:rPr>
              <a:t>xuất</a:t>
            </a:r>
            <a:r>
              <a:rPr lang="en-US" altLang="en-US" sz="3000" dirty="0">
                <a:solidFill>
                  <a:schemeClr val="tx1"/>
                </a:solidFill>
                <a:latin typeface="Arial" panose="020B0604020202020204" pitchFamily="34" charset="0"/>
                <a:cs typeface="Arial" panose="020B0604020202020204" pitchFamily="34" charset="0"/>
              </a:rPr>
              <a:t> </a:t>
            </a:r>
            <a:r>
              <a:rPr lang="en-US" altLang="en-US" sz="3000" dirty="0" err="1">
                <a:solidFill>
                  <a:schemeClr val="tx1"/>
                </a:solidFill>
                <a:latin typeface="Arial" panose="020B0604020202020204" pitchFamily="34" charset="0"/>
                <a:cs typeface="Arial" panose="020B0604020202020204" pitchFamily="34" charset="0"/>
              </a:rPr>
              <a:t>hiện</a:t>
            </a:r>
            <a:endParaRPr lang="en-US" altLang="en-US" sz="3000" dirty="0">
              <a:solidFill>
                <a:schemeClr val="tx1"/>
              </a:solidFill>
              <a:latin typeface="Arial" panose="020B0604020202020204" pitchFamily="34" charset="0"/>
              <a:cs typeface="Arial" panose="020B0604020202020204" pitchFamily="34" charset="0"/>
            </a:endParaRPr>
          </a:p>
          <a:p>
            <a:pPr marL="0" indent="0">
              <a:spcBef>
                <a:spcPts val="0"/>
              </a:spcBef>
              <a:buNone/>
            </a:pPr>
            <a:r>
              <a:rPr lang="en-US" altLang="en-US" sz="3000" dirty="0" err="1">
                <a:solidFill>
                  <a:schemeClr val="tx1"/>
                </a:solidFill>
                <a:latin typeface="Arial" panose="020B0604020202020204" pitchFamily="34" charset="0"/>
                <a:cs typeface="Arial" panose="020B0604020202020204" pitchFamily="34" charset="0"/>
              </a:rPr>
              <a:t>và</a:t>
            </a:r>
            <a:r>
              <a:rPr lang="en-US" altLang="en-US" sz="3000" dirty="0">
                <a:solidFill>
                  <a:schemeClr val="tx1"/>
                </a:solidFill>
                <a:latin typeface="Arial" panose="020B0604020202020204" pitchFamily="34" charset="0"/>
                <a:cs typeface="Arial" panose="020B0604020202020204" pitchFamily="34" charset="0"/>
              </a:rPr>
              <a:t> </a:t>
            </a:r>
            <a:r>
              <a:rPr lang="en-US" altLang="en-US" sz="3000" dirty="0" err="1">
                <a:solidFill>
                  <a:schemeClr val="tx1"/>
                </a:solidFill>
                <a:latin typeface="Arial" panose="020B0604020202020204" pitchFamily="34" charset="0"/>
                <a:cs typeface="Arial" panose="020B0604020202020204" pitchFamily="34" charset="0"/>
              </a:rPr>
              <a:t>họ</a:t>
            </a:r>
            <a:r>
              <a:rPr lang="en-US" altLang="en-US" sz="3000" dirty="0">
                <a:solidFill>
                  <a:schemeClr val="tx1"/>
                </a:solidFill>
                <a:latin typeface="Arial" panose="020B0604020202020204" pitchFamily="34" charset="0"/>
                <a:cs typeface="Arial" panose="020B0604020202020204" pitchFamily="34" charset="0"/>
              </a:rPr>
              <a:t> </a:t>
            </a:r>
            <a:r>
              <a:rPr lang="en-US" altLang="en-US" sz="3000" dirty="0" err="1">
                <a:solidFill>
                  <a:schemeClr val="tx1"/>
                </a:solidFill>
                <a:latin typeface="Arial" panose="020B0604020202020204" pitchFamily="34" charset="0"/>
                <a:cs typeface="Arial" panose="020B0604020202020204" pitchFamily="34" charset="0"/>
              </a:rPr>
              <a:t>sinh</a:t>
            </a:r>
            <a:r>
              <a:rPr lang="en-US" altLang="en-US" sz="3000" dirty="0">
                <a:solidFill>
                  <a:schemeClr val="tx1"/>
                </a:solidFill>
                <a:latin typeface="Arial" panose="020B0604020202020204" pitchFamily="34" charset="0"/>
                <a:cs typeface="Arial" panose="020B0604020202020204" pitchFamily="34" charset="0"/>
              </a:rPr>
              <a:t> </a:t>
            </a:r>
            <a:r>
              <a:rPr lang="en-US" altLang="en-US" sz="3000" dirty="0" err="1">
                <a:solidFill>
                  <a:schemeClr val="tx1"/>
                </a:solidFill>
                <a:latin typeface="Arial" panose="020B0604020202020204" pitchFamily="34" charset="0"/>
                <a:cs typeface="Arial" panose="020B0604020202020204" pitchFamily="34" charset="0"/>
              </a:rPr>
              <a:t>sống</a:t>
            </a:r>
            <a:r>
              <a:rPr lang="en-US" altLang="en-US" sz="3000" dirty="0">
                <a:solidFill>
                  <a:schemeClr val="tx1"/>
                </a:solidFill>
                <a:latin typeface="Arial" panose="020B0604020202020204" pitchFamily="34" charset="0"/>
                <a:cs typeface="Arial" panose="020B0604020202020204" pitchFamily="34" charset="0"/>
              </a:rPr>
              <a:t> ở </a:t>
            </a:r>
            <a:r>
              <a:rPr lang="en-US" altLang="en-US" sz="3000" dirty="0" err="1">
                <a:solidFill>
                  <a:schemeClr val="tx1"/>
                </a:solidFill>
                <a:latin typeface="Arial" panose="020B0604020202020204" pitchFamily="34" charset="0"/>
                <a:cs typeface="Arial" panose="020B0604020202020204" pitchFamily="34" charset="0"/>
              </a:rPr>
              <a:t>đâu</a:t>
            </a:r>
            <a:r>
              <a:rPr lang="en-US" altLang="en-US" sz="3000" dirty="0">
                <a:solidFill>
                  <a:schemeClr val="tx1"/>
                </a:solidFill>
                <a:latin typeface="Arial" panose="020B0604020202020204" pitchFamily="34" charset="0"/>
                <a:cs typeface="Arial" panose="020B0604020202020204" pitchFamily="34" charset="0"/>
              </a:rPr>
              <a:t>?</a:t>
            </a:r>
          </a:p>
        </p:txBody>
      </p:sp>
      <p:sp>
        <p:nvSpPr>
          <p:cNvPr id="7" name="Content Placeholder 2"/>
          <p:cNvSpPr txBox="1">
            <a:spLocks/>
          </p:cNvSpPr>
          <p:nvPr/>
        </p:nvSpPr>
        <p:spPr bwMode="auto">
          <a:xfrm>
            <a:off x="4998720" y="3897555"/>
            <a:ext cx="5444691"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639763" indent="-246063">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indent="-246063">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187450" indent="-2095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1462088" indent="-2095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19192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3764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28336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2908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spcBef>
                <a:spcPts val="0"/>
              </a:spcBef>
              <a:spcAft>
                <a:spcPct val="0"/>
              </a:spcAft>
              <a:buClr>
                <a:srgbClr val="E29D3E"/>
              </a:buClr>
              <a:buSzPct val="95000"/>
              <a:buFont typeface="Wingdings" panose="05000000000000000000" pitchFamily="2" charset="2"/>
              <a:buChar char="Ø"/>
            </a:pPr>
            <a:r>
              <a:rPr lang="nl-NL" altLang="en-US" sz="3000" dirty="0">
                <a:solidFill>
                  <a:srgbClr val="7030A0"/>
                </a:solidFill>
                <a:latin typeface="Arial" panose="020B0604020202020204" pitchFamily="34" charset="0"/>
                <a:cs typeface="Arial" panose="020B0604020202020204" pitchFamily="34" charset="0"/>
              </a:rPr>
              <a:t> </a:t>
            </a:r>
            <a:r>
              <a:rPr lang="nl-NL" altLang="en-US" sz="3000">
                <a:solidFill>
                  <a:srgbClr val="7030A0"/>
                </a:solidFill>
                <a:latin typeface="Arial" panose="020B0604020202020204" pitchFamily="34" charset="0"/>
                <a:cs typeface="Arial" panose="020B0604020202020204" pitchFamily="34" charset="0"/>
              </a:rPr>
              <a:t>Con người </a:t>
            </a:r>
            <a:r>
              <a:rPr lang="nl-NL" altLang="en-US" sz="3000" dirty="0">
                <a:solidFill>
                  <a:srgbClr val="7030A0"/>
                </a:solidFill>
                <a:latin typeface="Arial" panose="020B0604020202020204" pitchFamily="34" charset="0"/>
                <a:cs typeface="Arial" panose="020B0604020202020204" pitchFamily="34" charset="0"/>
              </a:rPr>
              <a:t>sinh sống trong các hang động và để lại ở đây những dấu tích nghệ thuật đặc biệt...</a:t>
            </a:r>
            <a:endParaRPr lang="en-US" altLang="en-US" sz="3000" dirty="0">
              <a:solidFill>
                <a:srgbClr val="7030A0"/>
              </a:solidFill>
              <a:latin typeface="Arial" panose="020B0604020202020204" pitchFamily="34" charset="0"/>
              <a:cs typeface="Arial" panose="020B0604020202020204" pitchFamily="34" charset="0"/>
            </a:endParaRPr>
          </a:p>
        </p:txBody>
      </p:sp>
      <p:pic>
        <p:nvPicPr>
          <p:cNvPr id="2050" name="Picture 2" descr="Con người được xuất hiện ở trên đời là sự ưu ái mà thượng đế đã ban tặng. -  Trường THPT Đầm D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507" y="1027454"/>
            <a:ext cx="4508832" cy="28747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68507" y="3897555"/>
            <a:ext cx="4508832" cy="28524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1997075" y="251063"/>
            <a:ext cx="8229600" cy="7810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fontAlgn="auto">
              <a:spcAft>
                <a:spcPts val="0"/>
              </a:spcAft>
              <a:buFont typeface="Wingdings" panose="05000000000000000000" pitchFamily="2" charset="2"/>
              <a:buChar char="v"/>
            </a:pPr>
            <a:r>
              <a:rPr lang="en-US" altLang="en-US" b="1" dirty="0">
                <a:solidFill>
                  <a:schemeClr val="accent6">
                    <a:lumMod val="75000"/>
                  </a:schemeClr>
                </a:solidFill>
                <a:latin typeface="Arial" panose="020B0604020202020204" pitchFamily="34" charset="0"/>
                <a:cs typeface="Arial" panose="020B0604020202020204" pitchFamily="34" charset="0"/>
              </a:rPr>
              <a:t>Đi tìm nguồn gốc con người</a:t>
            </a:r>
          </a:p>
        </p:txBody>
      </p:sp>
    </p:spTree>
    <p:custDataLst>
      <p:tags r:id="rId1"/>
    </p:custDataLst>
  </p:cSld>
  <p:clrMapOvr>
    <a:masterClrMapping/>
  </p:clrMapOvr>
  <p:transition spd="slow" advTm="2865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1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1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 presetClass="entr" presetSubtype="2"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0242" name="Picture 2" descr="Giải mã cuộc sống khó tin của con người thời tiền sử - KhoaHoc.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532" y="142122"/>
            <a:ext cx="7023233" cy="4381751"/>
          </a:xfrm>
          <a:prstGeom prst="rect">
            <a:avLst/>
          </a:prstGeom>
          <a:noFill/>
          <a:effectLst>
            <a:glow rad="63500">
              <a:schemeClr val="accent2">
                <a:lumMod val="60000"/>
                <a:lumOff val="40000"/>
                <a:alpha val="40000"/>
              </a:schemeClr>
            </a:glow>
            <a:softEdge rad="317500"/>
          </a:effectLst>
          <a:extLst>
            <a:ext uri="{909E8E84-426E-40DD-AFC4-6F175D3DCCD1}">
              <a14:hiddenFill xmlns:a14="http://schemas.microsoft.com/office/drawing/2010/main">
                <a:solidFill>
                  <a:srgbClr val="FFFFFF"/>
                </a:solidFill>
              </a14:hiddenFill>
            </a:ext>
          </a:extLst>
        </p:spPr>
      </p:pic>
      <p:pic>
        <p:nvPicPr>
          <p:cNvPr id="10244" name="Picture 4" descr="10.000 năm trước, đã có 3 người tiền sử ngồi nhai kẹo cao su bên bờ biển  Thụy Đ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1743" y="2598821"/>
            <a:ext cx="7180730" cy="4106778"/>
          </a:xfrm>
          <a:prstGeom prst="rect">
            <a:avLst/>
          </a:prstGeom>
          <a:noFill/>
          <a:effectLst>
            <a:glow rad="63500">
              <a:schemeClr val="accent2">
                <a:lumMod val="60000"/>
                <a:lumOff val="40000"/>
                <a:alpha val="40000"/>
              </a:schemeClr>
            </a:glow>
            <a:softEdge rad="317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37704274"/>
      </p:ext>
    </p:extLst>
  </p:cSld>
  <p:clrMapOvr>
    <a:masterClrMapping/>
  </p:clrMapOvr>
  <mc:AlternateContent xmlns:mc="http://schemas.openxmlformats.org/markup-compatibility/2006" xmlns:p14="http://schemas.microsoft.com/office/powerpoint/2010/main">
    <mc:Choice Requires="p14">
      <p:transition spd="slow" p14:dur="2000" advTm="13934"/>
    </mc:Choice>
    <mc:Fallback xmlns="">
      <p:transition spd="slow" advTm="139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1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Effect transition="in" filter="wipe(left)">
                                      <p:cBhvr>
                                        <p:cTn id="12" dur="1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12290" name="Picture 2" descr="10 bí ẩn về con người thời tiền sử - KhoaHoc.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702" y="182561"/>
            <a:ext cx="6197098" cy="4660735"/>
          </a:xfrm>
          <a:prstGeom prst="rect">
            <a:avLst/>
          </a:prstGeom>
          <a:noFill/>
          <a:effectLst>
            <a:glow rad="101600">
              <a:schemeClr val="accent5">
                <a:satMod val="175000"/>
                <a:alpha val="40000"/>
              </a:schemeClr>
            </a:glow>
            <a:softEdge rad="317500"/>
          </a:effectLst>
          <a:extLst>
            <a:ext uri="{909E8E84-426E-40DD-AFC4-6F175D3DCCD1}">
              <a14:hiddenFill xmlns:a14="http://schemas.microsoft.com/office/drawing/2010/main">
                <a:solidFill>
                  <a:srgbClr val="FFFFFF"/>
                </a:solidFill>
              </a14:hiddenFill>
            </a:ext>
          </a:extLst>
        </p:spPr>
      </p:pic>
      <p:pic>
        <p:nvPicPr>
          <p:cNvPr id="12292" name="Picture 4" descr="Mỹ thuật Việt Nam thời tiền s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4878" y="2222276"/>
            <a:ext cx="6742531" cy="4450070"/>
          </a:xfrm>
          <a:prstGeom prst="rect">
            <a:avLst/>
          </a:prstGeom>
          <a:noFill/>
          <a:effectLst>
            <a:glow rad="101600">
              <a:schemeClr val="accent5">
                <a:satMod val="175000"/>
                <a:alpha val="40000"/>
              </a:schemeClr>
            </a:glow>
            <a:softEdge rad="317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0297094"/>
      </p:ext>
    </p:extLst>
  </p:cSld>
  <p:clrMapOvr>
    <a:masterClrMapping/>
  </p:clrMapOvr>
  <mc:AlternateContent xmlns:mc="http://schemas.openxmlformats.org/markup-compatibility/2006" xmlns:p14="http://schemas.microsoft.com/office/powerpoint/2010/main">
    <mc:Choice Requires="p14">
      <p:transition spd="slow" p14:dur="2000" advTm="22294"/>
    </mc:Choice>
    <mc:Fallback xmlns="">
      <p:transition spd="slow" advTm="222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left)">
                                      <p:cBhvr>
                                        <p:cTn id="7" dur="1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wipe(left)">
                                      <p:cBhvr>
                                        <p:cTn id="12"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64820" y="381000"/>
            <a:ext cx="8229600" cy="1143000"/>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en-US" sz="3000" b="1" dirty="0">
                <a:solidFill>
                  <a:schemeClr val="accent6">
                    <a:lumMod val="75000"/>
                  </a:schemeClr>
                </a:solidFill>
                <a:latin typeface="Arial" pitchFamily="34" charset="0"/>
                <a:cs typeface="Arial" pitchFamily="34" charset="0"/>
              </a:rPr>
              <a:t>II. KHÁM PHÁ HÌNH VẼ THỜI TIỀN SỬ</a:t>
            </a:r>
          </a:p>
        </p:txBody>
      </p:sp>
      <p:pic>
        <p:nvPicPr>
          <p:cNvPr id="8196" name="Picture 4" descr="Nghệ thuật tiền sử – LuxeVN"/>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68706" y="1524000"/>
            <a:ext cx="2586789" cy="4313404"/>
          </a:xfrm>
          <a:prstGeom prst="rect">
            <a:avLst/>
          </a:prstGeom>
          <a:noFill/>
          <a:effectLst>
            <a:glow rad="101600">
              <a:schemeClr val="accent5">
                <a:satMod val="175000"/>
                <a:alpha val="40000"/>
              </a:schemeClr>
            </a:glow>
            <a:softEdge rad="3175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76074" y="1524000"/>
            <a:ext cx="7303168" cy="4876800"/>
          </a:xfrm>
        </p:spPr>
        <p:txBody>
          <a:bodyPr>
            <a:normAutofit/>
          </a:bodyPr>
          <a:lstStyle/>
          <a:p>
            <a:pPr marL="0" indent="0">
              <a:buNone/>
            </a:pPr>
            <a:r>
              <a:rPr lang="en-US" altLang="en-US" sz="2400" i="1" dirty="0">
                <a:solidFill>
                  <a:schemeClr val="tx1"/>
                </a:solidFill>
                <a:latin typeface="Arial" panose="020B0604020202020204" pitchFamily="34" charset="0"/>
                <a:cs typeface="Arial" panose="020B0604020202020204" pitchFamily="34" charset="0"/>
              </a:rPr>
              <a:t>1. Trên các hang đá có những hình gì ?</a:t>
            </a:r>
          </a:p>
          <a:p>
            <a:pPr marL="0" indent="0">
              <a:buNone/>
            </a:pPr>
            <a:r>
              <a:rPr lang="en-US" altLang="en-US" sz="2400" i="1" dirty="0">
                <a:solidFill>
                  <a:schemeClr val="tx1"/>
                </a:solidFill>
                <a:latin typeface="Arial" panose="020B0604020202020204" pitchFamily="34" charset="0"/>
                <a:cs typeface="Arial" panose="020B0604020202020204" pitchFamily="34" charset="0"/>
              </a:rPr>
              <a:t>2. Hình vẽ đó là một hay nhiều nhân vật ? </a:t>
            </a:r>
            <a:r>
              <a:rPr lang="en-US" altLang="en-US" sz="2400" i="1" dirty="0" err="1">
                <a:solidFill>
                  <a:schemeClr val="tx1"/>
                </a:solidFill>
                <a:latin typeface="Arial" panose="020B0604020202020204" pitchFamily="34" charset="0"/>
                <a:cs typeface="Arial" panose="020B0604020202020204" pitchFamily="34" charset="0"/>
              </a:rPr>
              <a:t>Chúng</a:t>
            </a:r>
            <a:r>
              <a:rPr lang="en-US" altLang="en-US" sz="2400" i="1" dirty="0">
                <a:solidFill>
                  <a:schemeClr val="tx1"/>
                </a:solidFill>
                <a:latin typeface="Arial" panose="020B0604020202020204" pitchFamily="34" charset="0"/>
                <a:cs typeface="Arial" panose="020B0604020202020204" pitchFamily="34" charset="0"/>
              </a:rPr>
              <a:t> </a:t>
            </a:r>
            <a:r>
              <a:rPr lang="en-US" altLang="en-US" sz="2400" i="1" dirty="0" err="1">
                <a:solidFill>
                  <a:schemeClr val="tx1"/>
                </a:solidFill>
                <a:latin typeface="Arial" panose="020B0604020202020204" pitchFamily="34" charset="0"/>
                <a:cs typeface="Arial" panose="020B0604020202020204" pitchFamily="34" charset="0"/>
              </a:rPr>
              <a:t>được</a:t>
            </a:r>
            <a:r>
              <a:rPr lang="en-US" altLang="en-US" sz="2400" i="1" dirty="0">
                <a:solidFill>
                  <a:schemeClr val="tx1"/>
                </a:solidFill>
                <a:latin typeface="Arial" panose="020B0604020202020204" pitchFamily="34" charset="0"/>
                <a:cs typeface="Arial" panose="020B0604020202020204" pitchFamily="34" charset="0"/>
              </a:rPr>
              <a:t> </a:t>
            </a:r>
            <a:r>
              <a:rPr lang="en-US" altLang="en-US" sz="2400" i="1" dirty="0" err="1">
                <a:solidFill>
                  <a:schemeClr val="tx1"/>
                </a:solidFill>
                <a:latin typeface="Arial" panose="020B0604020202020204" pitchFamily="34" charset="0"/>
                <a:cs typeface="Arial" panose="020B0604020202020204" pitchFamily="34" charset="0"/>
              </a:rPr>
              <a:t>sắp</a:t>
            </a:r>
            <a:r>
              <a:rPr lang="en-US" altLang="en-US" sz="2400" i="1" dirty="0">
                <a:solidFill>
                  <a:schemeClr val="tx1"/>
                </a:solidFill>
                <a:latin typeface="Arial" panose="020B0604020202020204" pitchFamily="34" charset="0"/>
                <a:cs typeface="Arial" panose="020B0604020202020204" pitchFamily="34" charset="0"/>
              </a:rPr>
              <a:t> </a:t>
            </a:r>
            <a:r>
              <a:rPr lang="en-US" altLang="en-US" sz="2400" i="1" dirty="0" err="1">
                <a:solidFill>
                  <a:schemeClr val="tx1"/>
                </a:solidFill>
                <a:latin typeface="Arial" panose="020B0604020202020204" pitchFamily="34" charset="0"/>
                <a:cs typeface="Arial" panose="020B0604020202020204" pitchFamily="34" charset="0"/>
              </a:rPr>
              <a:t>xếp</a:t>
            </a:r>
            <a:r>
              <a:rPr lang="en-US" altLang="en-US" sz="2400" i="1" dirty="0">
                <a:solidFill>
                  <a:schemeClr val="tx1"/>
                </a:solidFill>
                <a:latin typeface="Arial" panose="020B0604020202020204" pitchFamily="34" charset="0"/>
                <a:cs typeface="Arial" panose="020B0604020202020204" pitchFamily="34" charset="0"/>
              </a:rPr>
              <a:t> </a:t>
            </a:r>
            <a:r>
              <a:rPr lang="en-US" altLang="en-US" sz="2400" i="1" dirty="0" err="1">
                <a:solidFill>
                  <a:schemeClr val="tx1"/>
                </a:solidFill>
                <a:latin typeface="Arial" panose="020B0604020202020204" pitchFamily="34" charset="0"/>
                <a:cs typeface="Arial" panose="020B0604020202020204" pitchFamily="34" charset="0"/>
              </a:rPr>
              <a:t>ra</a:t>
            </a:r>
            <a:r>
              <a:rPr lang="en-US" altLang="en-US" sz="2400" i="1" dirty="0">
                <a:solidFill>
                  <a:schemeClr val="tx1"/>
                </a:solidFill>
                <a:latin typeface="Arial" panose="020B0604020202020204" pitchFamily="34" charset="0"/>
                <a:cs typeface="Arial" panose="020B0604020202020204" pitchFamily="34" charset="0"/>
              </a:rPr>
              <a:t> </a:t>
            </a:r>
            <a:r>
              <a:rPr lang="en-US" altLang="en-US" sz="2400" i="1" dirty="0" err="1">
                <a:solidFill>
                  <a:schemeClr val="tx1"/>
                </a:solidFill>
                <a:latin typeface="Arial" panose="020B0604020202020204" pitchFamily="34" charset="0"/>
                <a:cs typeface="Arial" panose="020B0604020202020204" pitchFamily="34" charset="0"/>
              </a:rPr>
              <a:t>sao</a:t>
            </a:r>
            <a:r>
              <a:rPr lang="en-US" altLang="en-US" sz="2400" i="1" dirty="0">
                <a:solidFill>
                  <a:schemeClr val="tx1"/>
                </a:solidFill>
                <a:latin typeface="Arial" panose="020B0604020202020204" pitchFamily="34" charset="0"/>
                <a:cs typeface="Arial" panose="020B0604020202020204" pitchFamily="34" charset="0"/>
              </a:rPr>
              <a:t>?</a:t>
            </a:r>
          </a:p>
          <a:p>
            <a:pPr marL="0" indent="0">
              <a:buNone/>
            </a:pPr>
            <a:r>
              <a:rPr lang="en-US" altLang="en-US" sz="2400" i="1" dirty="0">
                <a:solidFill>
                  <a:schemeClr val="tx1"/>
                </a:solidFill>
                <a:latin typeface="Arial" panose="020B0604020202020204" pitchFamily="34" charset="0"/>
                <a:cs typeface="Arial" panose="020B0604020202020204" pitchFamily="34" charset="0"/>
              </a:rPr>
              <a:t>3. Đặc điểm về đường nét và màu sắc của các hình vẽ đó ?</a:t>
            </a:r>
          </a:p>
          <a:p>
            <a:pPr marL="0" indent="0">
              <a:buNone/>
            </a:pPr>
            <a:r>
              <a:rPr lang="en-US" altLang="en-US" sz="2400" i="1" dirty="0">
                <a:solidFill>
                  <a:schemeClr val="tx1"/>
                </a:solidFill>
                <a:latin typeface="Arial" panose="020B0604020202020204" pitchFamily="34" charset="0"/>
                <a:cs typeface="Arial" panose="020B0604020202020204" pitchFamily="34" charset="0"/>
              </a:rPr>
              <a:t>4. Màu sắc của các hình vẽ đó có gì đặc biệt ?</a:t>
            </a:r>
          </a:p>
          <a:p>
            <a:pPr marL="0" indent="0">
              <a:buNone/>
            </a:pPr>
            <a:r>
              <a:rPr lang="en-US" altLang="en-US" sz="2400" i="1" dirty="0">
                <a:solidFill>
                  <a:schemeClr val="tx1"/>
                </a:solidFill>
                <a:latin typeface="Arial" panose="020B0604020202020204" pitchFamily="34" charset="0"/>
                <a:cs typeface="Arial" panose="020B0604020202020204" pitchFamily="34" charset="0"/>
              </a:rPr>
              <a:t>5. Người Tiền sử để lại các hình vẽ trên hang bằng cách nào ?</a:t>
            </a:r>
          </a:p>
          <a:p>
            <a:pPr marL="0" indent="0">
              <a:buNone/>
            </a:pPr>
            <a:r>
              <a:rPr lang="en-US" altLang="en-US" sz="2400" i="1" dirty="0">
                <a:solidFill>
                  <a:schemeClr val="tx1"/>
                </a:solidFill>
                <a:latin typeface="Arial" panose="020B0604020202020204" pitchFamily="34" charset="0"/>
                <a:cs typeface="Arial" panose="020B0604020202020204" pitchFamily="34" charset="0"/>
              </a:rPr>
              <a:t>6. Theo em tại sao người Tiền sử lại để lại các hình vẽ trên hang động ?</a:t>
            </a:r>
          </a:p>
        </p:txBody>
      </p:sp>
    </p:spTree>
    <p:custDataLst>
      <p:tags r:id="rId1"/>
    </p:custDataLst>
  </p:cSld>
  <p:clrMapOvr>
    <a:masterClrMapping/>
  </p:clrMapOvr>
  <p:transition spd="slow" advTm="5567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Effect transition="in" filter="wipe(down)">
                                      <p:cBhvr>
                                        <p:cTn id="3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820" y="381000"/>
            <a:ext cx="8229600" cy="1143000"/>
          </a:xfrm>
        </p:spPr>
        <p:txBody>
          <a:bodyPr rtlCol="0">
            <a:normAutofit/>
          </a:bodyPr>
          <a:lstStyle/>
          <a:p>
            <a:pPr fontAlgn="auto">
              <a:spcAft>
                <a:spcPts val="0"/>
              </a:spcAft>
              <a:defRPr/>
            </a:pPr>
            <a:r>
              <a:rPr lang="en-US" sz="3000" b="1" dirty="0">
                <a:solidFill>
                  <a:schemeClr val="accent6">
                    <a:lumMod val="75000"/>
                  </a:schemeClr>
                </a:solidFill>
                <a:latin typeface="Arial" pitchFamily="34" charset="0"/>
                <a:cs typeface="Arial" pitchFamily="34" charset="0"/>
              </a:rPr>
              <a:t>II. KHÁM PHÁ HÌNH VẼ THỜI TIỀN SỬ</a:t>
            </a:r>
          </a:p>
        </p:txBody>
      </p:sp>
      <p:pic>
        <p:nvPicPr>
          <p:cNvPr id="3074" name="Picture 2" descr="https://nangluongsachvietnam.vn/userfile/User/thanhtam/images/2020/8/19/tranh-da-1-20200819161838837.jpe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6700" y="1143000"/>
            <a:ext cx="6014258" cy="35052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11" name="Content Placeholder 2"/>
          <p:cNvSpPr txBox="1">
            <a:spLocks/>
          </p:cNvSpPr>
          <p:nvPr/>
        </p:nvSpPr>
        <p:spPr bwMode="auto">
          <a:xfrm>
            <a:off x="266700" y="4872335"/>
            <a:ext cx="84915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639763" indent="-246063">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indent="-246063">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187450" indent="-2095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1462088" indent="-2095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19192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3764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28336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2908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spcAft>
                <a:spcPct val="0"/>
              </a:spcAft>
              <a:buClr>
                <a:srgbClr val="E29D3E"/>
              </a:buClr>
              <a:buSzPct val="95000"/>
              <a:buFont typeface="Wingdings 2" panose="05020102010507070707" pitchFamily="18" charset="2"/>
              <a:buChar char=""/>
            </a:pPr>
            <a:r>
              <a:rPr lang="vi-VN" altLang="en-US" b="1" dirty="0">
                <a:solidFill>
                  <a:srgbClr val="7030A0"/>
                </a:solidFill>
                <a:latin typeface="Arial" panose="020B0604020202020204" pitchFamily="34" charset="0"/>
              </a:rPr>
              <a:t>Hang động Magura (Bulgaria)</a:t>
            </a:r>
            <a:endParaRPr lang="en-US" altLang="en-US" dirty="0">
              <a:solidFill>
                <a:srgbClr val="7030A0"/>
              </a:solidFill>
            </a:endParaRPr>
          </a:p>
          <a:p>
            <a:pPr eaLnBrk="1" hangingPunct="1">
              <a:spcAft>
                <a:spcPct val="0"/>
              </a:spcAft>
              <a:buClr>
                <a:srgbClr val="E29D3E"/>
              </a:buClr>
              <a:buSzPct val="95000"/>
              <a:buFont typeface="Wingdings 2" panose="05020102010507070707" pitchFamily="18" charset="2"/>
              <a:buChar char=""/>
            </a:pPr>
            <a:r>
              <a:rPr lang="vi-VN" altLang="en-US" dirty="0">
                <a:solidFill>
                  <a:srgbClr val="7030A0"/>
                </a:solidFill>
                <a:latin typeface="Arial" panose="020B0604020202020204" pitchFamily="34" charset="0"/>
              </a:rPr>
              <a:t>Niên đại: 6.300 - 3.000 năm trước Công nguyên</a:t>
            </a:r>
          </a:p>
        </p:txBody>
      </p:sp>
      <p:sp>
        <p:nvSpPr>
          <p:cNvPr id="3" name="Rectangle 2"/>
          <p:cNvSpPr/>
          <p:nvPr/>
        </p:nvSpPr>
        <p:spPr>
          <a:xfrm>
            <a:off x="6403181" y="2895600"/>
            <a:ext cx="3905236" cy="2246769"/>
          </a:xfrm>
          <a:prstGeom prst="rect">
            <a:avLst/>
          </a:prstGeom>
        </p:spPr>
        <p:txBody>
          <a:bodyPr wrap="square">
            <a:spAutoFit/>
          </a:bodyPr>
          <a:lstStyle/>
          <a:p>
            <a:pPr eaLnBrk="1" hangingPunct="1">
              <a:buClr>
                <a:srgbClr val="E29D3E"/>
              </a:buClr>
              <a:buSzPct val="95000"/>
            </a:pPr>
            <a:r>
              <a:rPr lang="en-US" altLang="en-US" sz="2800" dirty="0">
                <a:latin typeface="Arial" panose="020B0604020202020204" pitchFamily="34" charset="0"/>
              </a:rPr>
              <a:t>- </a:t>
            </a:r>
            <a:r>
              <a:rPr lang="en-US" altLang="en-US" sz="2800" dirty="0">
                <a:solidFill>
                  <a:srgbClr val="0070C0"/>
                </a:solidFill>
                <a:latin typeface="Arial" panose="020B0604020202020204" pitchFamily="34" charset="0"/>
              </a:rPr>
              <a:t>Hình ảnh</a:t>
            </a:r>
            <a:r>
              <a:rPr lang="vi-VN" altLang="en-US" sz="2800" dirty="0">
                <a:solidFill>
                  <a:srgbClr val="0070C0"/>
                </a:solidFill>
                <a:latin typeface="Arial" panose="020B0604020202020204" pitchFamily="34" charset="0"/>
              </a:rPr>
              <a:t>: bóng của phụ nữ, nam giới săn bắn và nhảy múa, </a:t>
            </a:r>
            <a:r>
              <a:rPr lang="en-US" altLang="en-US" sz="2800" dirty="0">
                <a:solidFill>
                  <a:srgbClr val="0070C0"/>
                </a:solidFill>
                <a:latin typeface="Arial" panose="020B0604020202020204" pitchFamily="34" charset="0"/>
              </a:rPr>
              <a:t>có các con vật hình ảnh</a:t>
            </a:r>
            <a:r>
              <a:rPr lang="vi-VN" altLang="en-US" sz="2800" dirty="0">
                <a:solidFill>
                  <a:srgbClr val="0070C0"/>
                </a:solidFill>
                <a:latin typeface="Arial" panose="020B0604020202020204" pitchFamily="34" charset="0"/>
              </a:rPr>
              <a:t> và các ngôi sao.</a:t>
            </a:r>
          </a:p>
        </p:txBody>
      </p:sp>
      <p:sp>
        <p:nvSpPr>
          <p:cNvPr id="4" name="Content Placeholder 3"/>
          <p:cNvSpPr>
            <a:spLocks noGrp="1"/>
          </p:cNvSpPr>
          <p:nvPr>
            <p:ph idx="1"/>
          </p:nvPr>
        </p:nvSpPr>
        <p:spPr/>
        <p:txBody>
          <a:bodyPr/>
          <a:lstStyle/>
          <a:p>
            <a:endParaRPr lang="en-US" dirty="0"/>
          </a:p>
        </p:txBody>
      </p:sp>
      <p:sp>
        <p:nvSpPr>
          <p:cNvPr id="5" name="TextBox 4"/>
          <p:cNvSpPr txBox="1"/>
          <p:nvPr/>
        </p:nvSpPr>
        <p:spPr>
          <a:xfrm>
            <a:off x="6403181" y="1711886"/>
            <a:ext cx="3905236" cy="954107"/>
          </a:xfrm>
          <a:prstGeom prst="rect">
            <a:avLst/>
          </a:prstGeom>
          <a:noFill/>
        </p:spPr>
        <p:txBody>
          <a:bodyPr wrap="none" rtlCol="0">
            <a:spAutoFit/>
          </a:bodyPr>
          <a:lstStyle/>
          <a:p>
            <a:r>
              <a:rPr lang="en-US" sz="2800" dirty="0">
                <a:solidFill>
                  <a:srgbClr val="7030A0"/>
                </a:solidFill>
                <a:latin typeface="Arial" panose="020B0604020202020204" pitchFamily="34" charset="0"/>
                <a:cs typeface="Arial" panose="020B0604020202020204" pitchFamily="34" charset="0"/>
              </a:rPr>
              <a:t>- Có những hình ảnh gì</a:t>
            </a:r>
          </a:p>
          <a:p>
            <a:r>
              <a:rPr lang="en-US" sz="2800" dirty="0">
                <a:solidFill>
                  <a:srgbClr val="7030A0"/>
                </a:solidFill>
                <a:latin typeface="Arial" panose="020B0604020202020204" pitchFamily="34" charset="0"/>
                <a:cs typeface="Arial" panose="020B0604020202020204" pitchFamily="34" charset="0"/>
              </a:rPr>
              <a:t>trên hang động này?</a:t>
            </a:r>
          </a:p>
        </p:txBody>
      </p:sp>
    </p:spTree>
    <p:custDataLst>
      <p:tags r:id="rId1"/>
    </p:custDataLst>
  </p:cSld>
  <p:clrMapOvr>
    <a:masterClrMapping/>
  </p:clrMapOvr>
  <p:transition spd="slow" advTm="4140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000" fill="hold"/>
                                        <p:tgtEl>
                                          <p:spTgt spid="5"/>
                                        </p:tgtEl>
                                        <p:attrNameLst>
                                          <p:attrName>ppt_x</p:attrName>
                                        </p:attrNameLst>
                                      </p:cBhvr>
                                      <p:tavLst>
                                        <p:tav tm="0">
                                          <p:val>
                                            <p:strVal val="1+#ppt_w/2"/>
                                          </p:val>
                                        </p:tav>
                                        <p:tav tm="100000">
                                          <p:val>
                                            <p:strVal val="#ppt_x"/>
                                          </p:val>
                                        </p:tav>
                                      </p:tavLst>
                                    </p:anim>
                                    <p:anim calcmode="lin" valueType="num">
                                      <p:cBhvr additive="base">
                                        <p:cTn id="19"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1000" fill="hold"/>
                                        <p:tgtEl>
                                          <p:spTgt spid="3"/>
                                        </p:tgtEl>
                                        <p:attrNameLst>
                                          <p:attrName>ppt_x</p:attrName>
                                        </p:attrNameLst>
                                      </p:cBhvr>
                                      <p:tavLst>
                                        <p:tav tm="0">
                                          <p:val>
                                            <p:strVal val="1+#ppt_w/2"/>
                                          </p:val>
                                        </p:tav>
                                        <p:tav tm="100000">
                                          <p:val>
                                            <p:strVal val="#ppt_x"/>
                                          </p:val>
                                        </p:tav>
                                      </p:tavLst>
                                    </p:anim>
                                    <p:anim calcmode="lin" valueType="num">
                                      <p:cBhvr additive="base">
                                        <p:cTn id="25"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082" name="Picture 10" descr="Đa số các bức tranh là vẽ động vật. Ảnh: Inter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 y="1101209"/>
            <a:ext cx="7348573" cy="4095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Content Placeholder 2"/>
          <p:cNvSpPr txBox="1">
            <a:spLocks/>
          </p:cNvSpPr>
          <p:nvPr/>
        </p:nvSpPr>
        <p:spPr bwMode="auto">
          <a:xfrm>
            <a:off x="1090739" y="5295900"/>
            <a:ext cx="849153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spcAft>
                <a:spcPts val="600"/>
              </a:spcAft>
              <a:buClr>
                <a:srgbClr val="1287C3"/>
              </a:buClr>
              <a:buSzPct val="145000"/>
              <a:buFont typeface="Arial" panose="020B0604020202020204" pitchFamily="34" charset="0"/>
              <a:buChar char="•"/>
              <a:defRPr sz="2400">
                <a:solidFill>
                  <a:schemeClr val="tx1"/>
                </a:solidFill>
                <a:latin typeface="Corbel" panose="020B0503020204020204" pitchFamily="34" charset="0"/>
              </a:defRPr>
            </a:lvl1pPr>
            <a:lvl2pPr marL="639763" indent="-246063">
              <a:spcBef>
                <a:spcPct val="20000"/>
              </a:spcBef>
              <a:spcAft>
                <a:spcPts val="600"/>
              </a:spcAft>
              <a:buClr>
                <a:srgbClr val="1287C3"/>
              </a:buClr>
              <a:buSzPct val="145000"/>
              <a:buFont typeface="Arial" panose="020B0604020202020204" pitchFamily="34" charset="0"/>
              <a:buChar char="•"/>
              <a:defRPr sz="2000">
                <a:solidFill>
                  <a:schemeClr val="tx1"/>
                </a:solidFill>
                <a:latin typeface="Corbel" panose="020B0503020204020204" pitchFamily="34" charset="0"/>
              </a:defRPr>
            </a:lvl2pPr>
            <a:lvl3pPr indent="-246063">
              <a:spcBef>
                <a:spcPct val="20000"/>
              </a:spcBef>
              <a:spcAft>
                <a:spcPts val="600"/>
              </a:spcAft>
              <a:buClr>
                <a:srgbClr val="1287C3"/>
              </a:buClr>
              <a:buSzPct val="145000"/>
              <a:buFont typeface="Arial" panose="020B0604020202020204" pitchFamily="34" charset="0"/>
              <a:buChar char="•"/>
              <a:defRPr>
                <a:solidFill>
                  <a:schemeClr val="tx1"/>
                </a:solidFill>
                <a:latin typeface="Corbel" panose="020B0503020204020204" pitchFamily="34" charset="0"/>
              </a:defRPr>
            </a:lvl3pPr>
            <a:lvl4pPr marL="1187450" indent="-209550">
              <a:spcBef>
                <a:spcPct val="20000"/>
              </a:spcBef>
              <a:spcAft>
                <a:spcPts val="600"/>
              </a:spcAft>
              <a:buClr>
                <a:srgbClr val="1287C3"/>
              </a:buClr>
              <a:buSzPct val="145000"/>
              <a:buFont typeface="Arial" panose="020B0604020202020204" pitchFamily="34" charset="0"/>
              <a:buChar char="•"/>
              <a:defRPr sz="1600">
                <a:solidFill>
                  <a:schemeClr val="tx1"/>
                </a:solidFill>
                <a:latin typeface="Corbel" panose="020B0503020204020204" pitchFamily="34" charset="0"/>
              </a:defRPr>
            </a:lvl4pPr>
            <a:lvl5pPr marL="1462088" indent="-209550">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5pPr>
            <a:lvl6pPr marL="19192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6pPr>
            <a:lvl7pPr marL="23764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7pPr>
            <a:lvl8pPr marL="28336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8pPr>
            <a:lvl9pPr marL="3290888" indent="-209550" fontAlgn="base">
              <a:spcBef>
                <a:spcPct val="20000"/>
              </a:spcBef>
              <a:spcAft>
                <a:spcPts val="600"/>
              </a:spcAft>
              <a:buClr>
                <a:srgbClr val="1287C3"/>
              </a:buClr>
              <a:buSzPct val="145000"/>
              <a:buFont typeface="Arial" panose="020B0604020202020204" pitchFamily="34" charset="0"/>
              <a:buChar char="•"/>
              <a:defRPr sz="1400">
                <a:solidFill>
                  <a:schemeClr val="tx1"/>
                </a:solidFill>
                <a:latin typeface="Corbel" panose="020B0503020204020204" pitchFamily="34" charset="0"/>
              </a:defRPr>
            </a:lvl9pPr>
          </a:lstStyle>
          <a:p>
            <a:pPr eaLnBrk="1" hangingPunct="1">
              <a:spcAft>
                <a:spcPct val="0"/>
              </a:spcAft>
              <a:buClr>
                <a:srgbClr val="E29D3E"/>
              </a:buClr>
              <a:buSzPct val="95000"/>
              <a:buFont typeface="Wingdings 2" panose="05020102010507070707" pitchFamily="18" charset="2"/>
              <a:buChar char=""/>
            </a:pPr>
            <a:r>
              <a:rPr lang="en-US" altLang="en-US" sz="2800" b="1" dirty="0">
                <a:solidFill>
                  <a:srgbClr val="7030A0"/>
                </a:solidFill>
                <a:latin typeface="Arial" panose="020B0604020202020204" pitchFamily="34" charset="0"/>
                <a:cs typeface="Arial" panose="020B0604020202020204" pitchFamily="34" charset="0"/>
              </a:rPr>
              <a:t>Hang </a:t>
            </a:r>
            <a:r>
              <a:rPr lang="en-US" altLang="en-US" sz="2800" b="1" dirty="0" err="1">
                <a:solidFill>
                  <a:srgbClr val="7030A0"/>
                </a:solidFill>
                <a:latin typeface="Arial" panose="020B0604020202020204" pitchFamily="34" charset="0"/>
                <a:cs typeface="Arial" panose="020B0604020202020204" pitchFamily="34" charset="0"/>
              </a:rPr>
              <a:t>động</a:t>
            </a:r>
            <a:r>
              <a:rPr lang="en-US" altLang="en-US" sz="2800" b="1" dirty="0">
                <a:solidFill>
                  <a:srgbClr val="7030A0"/>
                </a:solidFill>
                <a:latin typeface="Arial" panose="020B0604020202020204" pitchFamily="34" charset="0"/>
                <a:cs typeface="Arial" panose="020B0604020202020204" pitchFamily="34" charset="0"/>
              </a:rPr>
              <a:t> Lascaux (</a:t>
            </a:r>
            <a:r>
              <a:rPr lang="en-US" altLang="en-US" sz="2800" b="1" dirty="0" err="1">
                <a:solidFill>
                  <a:srgbClr val="7030A0"/>
                </a:solidFill>
                <a:latin typeface="Arial" panose="020B0604020202020204" pitchFamily="34" charset="0"/>
                <a:cs typeface="Arial" panose="020B0604020202020204" pitchFamily="34" charset="0"/>
              </a:rPr>
              <a:t>Pháp</a:t>
            </a:r>
            <a:r>
              <a:rPr lang="en-US" altLang="en-US" sz="2800" b="1" dirty="0">
                <a:solidFill>
                  <a:srgbClr val="7030A0"/>
                </a:solidFill>
                <a:latin typeface="Arial" panose="020B0604020202020204" pitchFamily="34" charset="0"/>
                <a:cs typeface="Arial" panose="020B0604020202020204" pitchFamily="34" charset="0"/>
              </a:rPr>
              <a:t>)</a:t>
            </a:r>
          </a:p>
          <a:p>
            <a:pPr eaLnBrk="1" hangingPunct="1">
              <a:spcAft>
                <a:spcPct val="0"/>
              </a:spcAft>
              <a:buClr>
                <a:srgbClr val="E29D3E"/>
              </a:buClr>
              <a:buSzPct val="95000"/>
              <a:buFont typeface="Wingdings 2" panose="05020102010507070707" pitchFamily="18" charset="2"/>
              <a:buChar char=""/>
            </a:pPr>
            <a:r>
              <a:rPr lang="vi-VN" altLang="en-US" sz="2800" dirty="0">
                <a:solidFill>
                  <a:srgbClr val="7030A0"/>
                </a:solidFill>
                <a:latin typeface="Arial" panose="020B0604020202020204" pitchFamily="34" charset="0"/>
                <a:cs typeface="Arial" panose="020B0604020202020204" pitchFamily="34" charset="0"/>
              </a:rPr>
              <a:t>Niên đại: 17.000 năm tuổ</a:t>
            </a:r>
            <a:r>
              <a:rPr lang="en-US" altLang="en-US" sz="2800" dirty="0" err="1">
                <a:solidFill>
                  <a:srgbClr val="7030A0"/>
                </a:solidFill>
                <a:latin typeface="Arial" panose="020B0604020202020204" pitchFamily="34" charset="0"/>
                <a:cs typeface="Arial" panose="020B0604020202020204" pitchFamily="34" charset="0"/>
              </a:rPr>
              <a:t>i</a:t>
            </a:r>
            <a:r>
              <a:rPr lang="en-US" altLang="en-US" sz="2800" dirty="0">
                <a:solidFill>
                  <a:srgbClr val="7030A0"/>
                </a:solidFill>
                <a:latin typeface="Arial" panose="020B0604020202020204" pitchFamily="34" charset="0"/>
                <a:cs typeface="Arial" panose="020B0604020202020204" pitchFamily="34" charset="0"/>
              </a:rPr>
              <a:t>.</a:t>
            </a:r>
            <a:endParaRPr lang="vi-VN" altLang="en-US" sz="2800" dirty="0">
              <a:solidFill>
                <a:srgbClr val="7030A0"/>
              </a:solidFill>
              <a:latin typeface="Arial" panose="020B0604020202020204" pitchFamily="34" charset="0"/>
              <a:cs typeface="Arial" panose="020B0604020202020204" pitchFamily="34" charset="0"/>
            </a:endParaRPr>
          </a:p>
        </p:txBody>
      </p:sp>
      <p:sp>
        <p:nvSpPr>
          <p:cNvPr id="6" name="Rectangle 5"/>
          <p:cNvSpPr/>
          <p:nvPr/>
        </p:nvSpPr>
        <p:spPr>
          <a:xfrm>
            <a:off x="7991936" y="3815269"/>
            <a:ext cx="3180679" cy="954107"/>
          </a:xfrm>
          <a:prstGeom prst="rect">
            <a:avLst/>
          </a:prstGeom>
        </p:spPr>
        <p:txBody>
          <a:bodyPr wrap="none">
            <a:spAutoFit/>
          </a:bodyPr>
          <a:lstStyle/>
          <a:p>
            <a:pPr eaLnBrk="1" hangingPunct="1">
              <a:buClr>
                <a:srgbClr val="E29D3E"/>
              </a:buClr>
              <a:buSzPct val="95000"/>
            </a:pPr>
            <a:r>
              <a:rPr lang="en-US" altLang="en-US" sz="2800" dirty="0">
                <a:solidFill>
                  <a:srgbClr val="0070C0"/>
                </a:solidFill>
                <a:latin typeface="Arial" panose="020B0604020202020204" pitchFamily="34" charset="0"/>
                <a:cs typeface="Arial" panose="020B0604020202020204" pitchFamily="34" charset="0"/>
              </a:rPr>
              <a:t>- Hình ảnh</a:t>
            </a:r>
            <a:r>
              <a:rPr lang="vi-VN" altLang="en-US" sz="2800" dirty="0">
                <a:solidFill>
                  <a:srgbClr val="0070C0"/>
                </a:solidFill>
                <a:latin typeface="Arial" panose="020B0604020202020204" pitchFamily="34" charset="0"/>
                <a:cs typeface="Arial" panose="020B0604020202020204" pitchFamily="34" charset="0"/>
              </a:rPr>
              <a:t>: </a:t>
            </a:r>
            <a:endParaRPr lang="en-US" altLang="en-US" sz="2800" dirty="0">
              <a:solidFill>
                <a:srgbClr val="0070C0"/>
              </a:solidFill>
              <a:latin typeface="Arial" panose="020B0604020202020204" pitchFamily="34" charset="0"/>
              <a:cs typeface="Arial" panose="020B0604020202020204" pitchFamily="34" charset="0"/>
            </a:endParaRPr>
          </a:p>
          <a:p>
            <a:pPr eaLnBrk="1" hangingPunct="1">
              <a:buClr>
                <a:srgbClr val="E29D3E"/>
              </a:buClr>
              <a:buSzPct val="95000"/>
            </a:pPr>
            <a:r>
              <a:rPr lang="vi-VN" altLang="en-US" sz="2800" dirty="0">
                <a:solidFill>
                  <a:srgbClr val="0070C0"/>
                </a:solidFill>
                <a:latin typeface="Arial" panose="020B0604020202020204" pitchFamily="34" charset="0"/>
                <a:cs typeface="Arial" panose="020B0604020202020204" pitchFamily="34" charset="0"/>
              </a:rPr>
              <a:t>hươu, ngựa và bò</a:t>
            </a:r>
            <a:r>
              <a:rPr lang="en-US" altLang="en-US" sz="2800" dirty="0">
                <a:latin typeface="Arial" panose="020B0604020202020204" pitchFamily="34" charset="0"/>
                <a:cs typeface="Arial" panose="020B0604020202020204" pitchFamily="34" charset="0"/>
              </a:rPr>
              <a:t>.</a:t>
            </a:r>
            <a:endParaRPr lang="vi-VN" altLang="en-US" sz="2800" dirty="0">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464820" y="381000"/>
            <a:ext cx="8229600" cy="1143000"/>
          </a:xfrm>
        </p:spPr>
        <p:txBody>
          <a:bodyPr rtlCol="0">
            <a:normAutofit/>
          </a:bodyPr>
          <a:lstStyle/>
          <a:p>
            <a:pPr fontAlgn="auto">
              <a:spcAft>
                <a:spcPts val="0"/>
              </a:spcAft>
              <a:defRPr/>
            </a:pPr>
            <a:r>
              <a:rPr lang="en-US" sz="3000" b="1" dirty="0">
                <a:solidFill>
                  <a:schemeClr val="accent6">
                    <a:lumMod val="75000"/>
                  </a:schemeClr>
                </a:solidFill>
                <a:latin typeface="Arial" pitchFamily="34" charset="0"/>
                <a:cs typeface="Arial" pitchFamily="34" charset="0"/>
              </a:rPr>
              <a:t>II. KHÁM PHÁ HÌNH VẼ THỜI TIỀN SỬ</a:t>
            </a:r>
          </a:p>
        </p:txBody>
      </p:sp>
    </p:spTree>
    <p:custDataLst>
      <p:tags r:id="rId1"/>
    </p:custDataLst>
  </p:cSld>
  <p:clrMapOvr>
    <a:masterClrMapping/>
  </p:clrMapOvr>
  <p:transition spd="slow" advTm="18654">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2.7"/>
</p:tagLst>
</file>

<file path=ppt/tags/tag10.xml><?xml version="1.0" encoding="utf-8"?>
<p:tagLst xmlns:a="http://schemas.openxmlformats.org/drawingml/2006/main" xmlns:r="http://schemas.openxmlformats.org/officeDocument/2006/relationships" xmlns:p="http://schemas.openxmlformats.org/presentationml/2006/main">
  <p:tag name="TIMING" val="|4.2|3"/>
</p:tagLst>
</file>

<file path=ppt/tags/tag11.xml><?xml version="1.0" encoding="utf-8"?>
<p:tagLst xmlns:a="http://schemas.openxmlformats.org/drawingml/2006/main" xmlns:r="http://schemas.openxmlformats.org/officeDocument/2006/relationships" xmlns:p="http://schemas.openxmlformats.org/presentationml/2006/main">
  <p:tag name="TIMING" val="|2.2|3.6|1.6"/>
</p:tagLst>
</file>

<file path=ppt/tags/tag12.xml><?xml version="1.0" encoding="utf-8"?>
<p:tagLst xmlns:a="http://schemas.openxmlformats.org/drawingml/2006/main" xmlns:r="http://schemas.openxmlformats.org/officeDocument/2006/relationships" xmlns:p="http://schemas.openxmlformats.org/presentationml/2006/main">
  <p:tag name="TIMING" val="|2.1|7|10.2|5.3|1.8|0.7|5.9|1.5|6.4|1.4|6.7|1.5|5.9|1.7"/>
</p:tagLst>
</file>

<file path=ppt/tags/tag13.xml><?xml version="1.0" encoding="utf-8"?>
<p:tagLst xmlns:a="http://schemas.openxmlformats.org/drawingml/2006/main" xmlns:r="http://schemas.openxmlformats.org/officeDocument/2006/relationships" xmlns:p="http://schemas.openxmlformats.org/presentationml/2006/main">
  <p:tag name="TIMING" val="|7|3.4"/>
</p:tagLst>
</file>

<file path=ppt/tags/tag14.xml><?xml version="1.0" encoding="utf-8"?>
<p:tagLst xmlns:a="http://schemas.openxmlformats.org/drawingml/2006/main" xmlns:r="http://schemas.openxmlformats.org/officeDocument/2006/relationships" xmlns:p="http://schemas.openxmlformats.org/presentationml/2006/main">
  <p:tag name="TIMING" val="|4.8|4.3|1.9|1.5|1.3|3.2|5.9|7.5"/>
</p:tagLst>
</file>

<file path=ppt/tags/tag15.xml><?xml version="1.0" encoding="utf-8"?>
<p:tagLst xmlns:a="http://schemas.openxmlformats.org/drawingml/2006/main" xmlns:r="http://schemas.openxmlformats.org/officeDocument/2006/relationships" xmlns:p="http://schemas.openxmlformats.org/presentationml/2006/main">
  <p:tag name="TIMING" val="|0.8|4.4|1.8|2.1|7.3|5.3|4.8"/>
</p:tagLst>
</file>

<file path=ppt/tags/tag16.xml><?xml version="1.0" encoding="utf-8"?>
<p:tagLst xmlns:a="http://schemas.openxmlformats.org/drawingml/2006/main" xmlns:r="http://schemas.openxmlformats.org/officeDocument/2006/relationships" xmlns:p="http://schemas.openxmlformats.org/presentationml/2006/main">
  <p:tag name="TIMING" val="|2.3|4.7|4.8|4.6|2.1|4|10|2.5|12.5"/>
</p:tagLst>
</file>

<file path=ppt/tags/tag17.xml><?xml version="1.0" encoding="utf-8"?>
<p:tagLst xmlns:a="http://schemas.openxmlformats.org/drawingml/2006/main" xmlns:r="http://schemas.openxmlformats.org/officeDocument/2006/relationships" xmlns:p="http://schemas.openxmlformats.org/presentationml/2006/main">
  <p:tag name="TIMING" val="|0.7|6.6|5.5|5.8|5.2|3"/>
</p:tagLst>
</file>

<file path=ppt/tags/tag18.xml><?xml version="1.0" encoding="utf-8"?>
<p:tagLst xmlns:a="http://schemas.openxmlformats.org/drawingml/2006/main" xmlns:r="http://schemas.openxmlformats.org/officeDocument/2006/relationships" xmlns:p="http://schemas.openxmlformats.org/presentationml/2006/main">
  <p:tag name="TIMING" val="|1.4|8.6|8.9|3.1|3.5|3.5"/>
</p:tagLst>
</file>

<file path=ppt/tags/tag19.xml><?xml version="1.0" encoding="utf-8"?>
<p:tagLst xmlns:a="http://schemas.openxmlformats.org/drawingml/2006/main" xmlns:r="http://schemas.openxmlformats.org/officeDocument/2006/relationships" xmlns:p="http://schemas.openxmlformats.org/presentationml/2006/main">
  <p:tag name="TIMING" val="|1.5|3.9|8.1|10.6"/>
</p:tagLst>
</file>

<file path=ppt/tags/tag2.xml><?xml version="1.0" encoding="utf-8"?>
<p:tagLst xmlns:a="http://schemas.openxmlformats.org/drawingml/2006/main" xmlns:r="http://schemas.openxmlformats.org/officeDocument/2006/relationships" xmlns:p="http://schemas.openxmlformats.org/presentationml/2006/main">
  <p:tag name="TIMING" val="|0.3|4.5|1.8|8.3|4.2|4.4|4.8|5.1"/>
</p:tagLst>
</file>

<file path=ppt/tags/tag20.xml><?xml version="1.0" encoding="utf-8"?>
<p:tagLst xmlns:a="http://schemas.openxmlformats.org/drawingml/2006/main" xmlns:r="http://schemas.openxmlformats.org/officeDocument/2006/relationships" xmlns:p="http://schemas.openxmlformats.org/presentationml/2006/main">
  <p:tag name="TIMING" val="|0.4|3.1"/>
</p:tagLst>
</file>

<file path=ppt/tags/tag3.xml><?xml version="1.0" encoding="utf-8"?>
<p:tagLst xmlns:a="http://schemas.openxmlformats.org/drawingml/2006/main" xmlns:r="http://schemas.openxmlformats.org/officeDocument/2006/relationships" xmlns:p="http://schemas.openxmlformats.org/presentationml/2006/main">
  <p:tag name="TIMING" val="|0.9|4.8|2.8|7.2|5.7|6.7"/>
</p:tagLst>
</file>

<file path=ppt/tags/tag4.xml><?xml version="1.0" encoding="utf-8"?>
<p:tagLst xmlns:a="http://schemas.openxmlformats.org/drawingml/2006/main" xmlns:r="http://schemas.openxmlformats.org/officeDocument/2006/relationships" xmlns:p="http://schemas.openxmlformats.org/presentationml/2006/main">
  <p:tag name="TIMING" val="|2|3.9|4|8.3"/>
</p:tagLst>
</file>

<file path=ppt/tags/tag5.xml><?xml version="1.0" encoding="utf-8"?>
<p:tagLst xmlns:a="http://schemas.openxmlformats.org/drawingml/2006/main" xmlns:r="http://schemas.openxmlformats.org/officeDocument/2006/relationships" xmlns:p="http://schemas.openxmlformats.org/presentationml/2006/main">
  <p:tag name="TIMING" val="|5.3|3.1"/>
</p:tagLst>
</file>

<file path=ppt/tags/tag6.xml><?xml version="1.0" encoding="utf-8"?>
<p:tagLst xmlns:a="http://schemas.openxmlformats.org/drawingml/2006/main" xmlns:r="http://schemas.openxmlformats.org/officeDocument/2006/relationships" xmlns:p="http://schemas.openxmlformats.org/presentationml/2006/main">
  <p:tag name="TIMING" val="|1.3|4.7"/>
</p:tagLst>
</file>

<file path=ppt/tags/tag7.xml><?xml version="1.0" encoding="utf-8"?>
<p:tagLst xmlns:a="http://schemas.openxmlformats.org/drawingml/2006/main" xmlns:r="http://schemas.openxmlformats.org/officeDocument/2006/relationships" xmlns:p="http://schemas.openxmlformats.org/presentationml/2006/main">
  <p:tag name="TIMING" val="|5.6|8|6.9|6.1|5|5.3|11.1"/>
</p:tagLst>
</file>

<file path=ppt/tags/tag8.xml><?xml version="1.0" encoding="utf-8"?>
<p:tagLst xmlns:a="http://schemas.openxmlformats.org/drawingml/2006/main" xmlns:r="http://schemas.openxmlformats.org/officeDocument/2006/relationships" xmlns:p="http://schemas.openxmlformats.org/presentationml/2006/main">
  <p:tag name="TIMING" val="|1.2|8.7|12.5|6.6"/>
</p:tagLst>
</file>

<file path=ppt/tags/tag9.xml><?xml version="1.0" encoding="utf-8"?>
<p:tagLst xmlns:a="http://schemas.openxmlformats.org/drawingml/2006/main" xmlns:r="http://schemas.openxmlformats.org/officeDocument/2006/relationships" xmlns:p="http://schemas.openxmlformats.org/presentationml/2006/main">
  <p:tag name="TIMING" val="|3.4|3.6|3.5"/>
</p:tagLst>
</file>

<file path=ppt/theme/theme1.xml><?xml version="1.0" encoding="utf-8"?>
<a:theme xmlns:a="http://schemas.openxmlformats.org/drawingml/2006/main" name="Facet">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TotalTime>
  <Words>880</Words>
  <Application>Microsoft Office PowerPoint</Application>
  <PresentationFormat>Widescreen</PresentationFormat>
  <Paragraphs>86</Paragraphs>
  <Slides>22</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Aải</vt:lpstr>
      <vt:lpstr>Arial</vt:lpstr>
      <vt:lpstr>Calibri</vt:lpstr>
      <vt:lpstr>Corbel</vt:lpstr>
      <vt:lpstr>Times New Roman</vt:lpstr>
      <vt:lpstr>Trebuchet MS</vt:lpstr>
      <vt:lpstr>UTM Alter Gothic</vt:lpstr>
      <vt:lpstr>UTM Futura Extra</vt:lpstr>
      <vt:lpstr>UTM Magnesium</vt:lpstr>
      <vt:lpstr>Wingdings</vt:lpstr>
      <vt:lpstr>Wingdings 2</vt:lpstr>
      <vt:lpstr>Wingdings 3</vt:lpstr>
      <vt:lpstr>Facet</vt:lpstr>
      <vt:lpstr>PowerPoint Presentation</vt:lpstr>
      <vt:lpstr>NỘI DUNG</vt:lpstr>
      <vt:lpstr>PowerPoint Presentation</vt:lpstr>
      <vt:lpstr>PowerPoint Presentation</vt:lpstr>
      <vt:lpstr>PowerPoint Presentation</vt:lpstr>
      <vt:lpstr>PowerPoint Presentation</vt:lpstr>
      <vt:lpstr>PowerPoint Presentation</vt:lpstr>
      <vt:lpstr>II. KHÁM PHÁ HÌNH VẼ THỜI TIỀN SỬ</vt:lpstr>
      <vt:lpstr>II. KHÁM PHÁ HÌNH VẼ THỜI TIỀN SỬ</vt:lpstr>
      <vt:lpstr>II. KHÁM PHÁ HÌNH VẼ THỜI TIỀN SỬ</vt:lpstr>
      <vt:lpstr>      Như vậy người Tiền sử để lại rất nhiều các hình vẽ với những chủ đề đa dạng. Chúng được tạo nên bởi những hình ảnh với đường nét và màu sắc hết sức phong phú. Mang dấu tích của một nền mĩ thuật sơ khai.</vt:lpstr>
      <vt:lpstr>II. KHÁM PHÁ HÌNH VẼ THỜI TIỀN SỬ</vt:lpstr>
      <vt:lpstr>III. TÌM HIỂU NGHỆ THUẬT CỦA NGƯỜI TIỀN SỬ</vt:lpstr>
      <vt:lpstr>IV. CÁCH VẼ MÔ PHỎNG THEO HÌNH MẪU</vt:lpstr>
      <vt:lpstr>3. Cách vẽ mô phỏng theo hình mẫu </vt:lpstr>
      <vt:lpstr>IV. CÁCH VẼ MÔ PHỎNG THEO HÌNH MẪU</vt:lpstr>
      <vt:lpstr>IV. CÁCH VẼ MÔ PHỎNG THEO HÌNH MẪU</vt:lpstr>
      <vt:lpstr>IV. CÁCH VẼ MÔ PHỎNG THEO HÌNH MẪU</vt:lpstr>
      <vt:lpstr>V. MÔ PHỎNG HÌNH VẼ THỜI TIỀN SỬ</vt:lpstr>
      <vt:lpstr>VI. TRƯNG BÀY SẢN PHẨM VÀ CHIA SẺ</vt:lpstr>
      <vt:lpstr>CHUẨN BỊ TIẾT HỌC SAU</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Mr.Vuong</cp:lastModifiedBy>
  <cp:revision>117</cp:revision>
  <dcterms:created xsi:type="dcterms:W3CDTF">2021-08-27T08:40:24Z</dcterms:created>
  <dcterms:modified xsi:type="dcterms:W3CDTF">2024-11-05T07:08:45Z</dcterms:modified>
</cp:coreProperties>
</file>