
<file path=[Content_Types].xml><?xml version="1.0" encoding="utf-8"?>
<Types xmlns="http://schemas.openxmlformats.org/package/2006/content-types">
  <Default Extension="bin" ContentType="audio/unknown"/>
  <Default Extension="jfif" ContentType="image/jpeg"/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369" r:id="rId3"/>
    <p:sldId id="385" r:id="rId4"/>
    <p:sldId id="389" r:id="rId5"/>
    <p:sldId id="418" r:id="rId6"/>
    <p:sldId id="419" r:id="rId7"/>
    <p:sldId id="395" r:id="rId8"/>
    <p:sldId id="397" r:id="rId9"/>
    <p:sldId id="428" r:id="rId10"/>
    <p:sldId id="399" r:id="rId11"/>
    <p:sldId id="411" r:id="rId12"/>
    <p:sldId id="420" r:id="rId13"/>
    <p:sldId id="421" r:id="rId14"/>
    <p:sldId id="422" r:id="rId15"/>
    <p:sldId id="423" r:id="rId16"/>
    <p:sldId id="424" r:id="rId17"/>
    <p:sldId id="426" r:id="rId18"/>
    <p:sldId id="427" r:id="rId19"/>
    <p:sldId id="429" r:id="rId20"/>
    <p:sldId id="430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Malgun Gothic" panose="020B0503020000020004" pitchFamily="34" charset="-127"/>
      <p:regular r:id="rId28"/>
      <p:bold r:id="rId29"/>
    </p:embeddedFont>
    <p:embeddedFont>
      <p:font typeface="PMingLiU" panose="02020500000000000000" pitchFamily="18" charset="-12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C27"/>
    <a:srgbClr val="12FA70"/>
    <a:srgbClr val="0A0AE6"/>
    <a:srgbClr val="66FF66"/>
    <a:srgbClr val="FCFAF6"/>
    <a:srgbClr val="FFFCF1"/>
    <a:srgbClr val="666F59"/>
    <a:srgbClr val="AFB7A5"/>
    <a:srgbClr val="FFFF99"/>
    <a:srgbClr val="C3C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554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89941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439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479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20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3954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6662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9409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5789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5034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07133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64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35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ELL\Desktop\Zalo.ln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4.xml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36.png"/><Relationship Id="rId4" Type="http://schemas.openxmlformats.org/officeDocument/2006/relationships/slide" Target="slide15.xml"/><Relationship Id="rId9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audio" Target="../media/audio3.wav"/><Relationship Id="rId7" Type="http://schemas.openxmlformats.org/officeDocument/2006/relationships/slide" Target="slide13.xml"/><Relationship Id="rId12" Type="http://schemas.openxmlformats.org/officeDocument/2006/relationships/image" Target="../media/image3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310.png"/><Relationship Id="rId5" Type="http://schemas.openxmlformats.org/officeDocument/2006/relationships/audio" Target="../media/audio5.wav"/><Relationship Id="rId10" Type="http://schemas.openxmlformats.org/officeDocument/2006/relationships/image" Target="../media/image301.png"/><Relationship Id="rId4" Type="http://schemas.openxmlformats.org/officeDocument/2006/relationships/audio" Target="../media/audio4.wav"/><Relationship Id="rId9" Type="http://schemas.openxmlformats.org/officeDocument/2006/relationships/image" Target="../media/image2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audio" Target="../media/audio3.wav"/><Relationship Id="rId7" Type="http://schemas.openxmlformats.org/officeDocument/2006/relationships/slide" Target="slide13.xml"/><Relationship Id="rId12" Type="http://schemas.openxmlformats.org/officeDocument/2006/relationships/image" Target="../media/image4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390.png"/><Relationship Id="rId5" Type="http://schemas.openxmlformats.org/officeDocument/2006/relationships/audio" Target="../media/audio5.wav"/><Relationship Id="rId10" Type="http://schemas.openxmlformats.org/officeDocument/2006/relationships/image" Target="../media/image3700.png"/><Relationship Id="rId4" Type="http://schemas.openxmlformats.org/officeDocument/2006/relationships/audio" Target="../media/audio4.wav"/><Relationship Id="rId9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audio" Target="../media/audio4.wav"/><Relationship Id="rId7" Type="http://schemas.openxmlformats.org/officeDocument/2006/relationships/slide" Target="slide13.xml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450.png"/><Relationship Id="rId5" Type="http://schemas.openxmlformats.org/officeDocument/2006/relationships/audio" Target="../media/audio5.wav"/><Relationship Id="rId10" Type="http://schemas.openxmlformats.org/officeDocument/2006/relationships/image" Target="../media/image430.png"/><Relationship Id="rId4" Type="http://schemas.openxmlformats.org/officeDocument/2006/relationships/audio" Target="../media/audio3.wav"/><Relationship Id="rId9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slide" Target="slide13.xml"/><Relationship Id="rId12" Type="http://schemas.openxmlformats.org/officeDocument/2006/relationships/image" Target="../media/image5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560.png"/><Relationship Id="rId5" Type="http://schemas.openxmlformats.org/officeDocument/2006/relationships/audio" Target="../media/audio5.wav"/><Relationship Id="rId10" Type="http://schemas.openxmlformats.org/officeDocument/2006/relationships/image" Target="../media/image550.png"/><Relationship Id="rId4" Type="http://schemas.openxmlformats.org/officeDocument/2006/relationships/audio" Target="../media/audio4.wav"/><Relationship Id="rId9" Type="http://schemas.openxmlformats.org/officeDocument/2006/relationships/image" Target="../media/image5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610.png"/><Relationship Id="rId5" Type="http://schemas.openxmlformats.org/officeDocument/2006/relationships/audio" Target="../media/audio5.wav"/><Relationship Id="rId10" Type="http://schemas.openxmlformats.org/officeDocument/2006/relationships/image" Target="../media/image600.png"/><Relationship Id="rId4" Type="http://schemas.openxmlformats.org/officeDocument/2006/relationships/audio" Target="../media/audio4.wav"/><Relationship Id="rId9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emf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6.emf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ELL\Desktop\Zalo.ln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hyperlink" Target="file:///C:\Users\DELL\Desktop\Zalo.l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ELL\Desktop\Zalo.ln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2431"/>
            <a:ext cx="18288000" cy="1028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5"/>
          <p:cNvSpPr>
            <a:spLocks noChangeArrowheads="1" noChangeShapeType="1" noTextEdit="1"/>
          </p:cNvSpPr>
          <p:nvPr/>
        </p:nvSpPr>
        <p:spPr bwMode="auto">
          <a:xfrm>
            <a:off x="1165370" y="2318294"/>
            <a:ext cx="15355062" cy="1866910"/>
          </a:xfrm>
          <a:prstGeom prst="rect">
            <a:avLst/>
          </a:prstGeom>
        </p:spPr>
        <p:txBody>
          <a:bodyPr wrap="none" lIns="137145" tIns="68580" rIns="137145" bIns="6858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NHIỆT LIỆT CHÀO MỪNG  </a:t>
            </a:r>
          </a:p>
        </p:txBody>
      </p:sp>
      <p:sp>
        <p:nvSpPr>
          <p:cNvPr id="4" name="WordArt 43"/>
          <p:cNvSpPr>
            <a:spLocks noChangeArrowheads="1" noChangeShapeType="1" noTextEdit="1"/>
          </p:cNvSpPr>
          <p:nvPr/>
        </p:nvSpPr>
        <p:spPr bwMode="auto">
          <a:xfrm>
            <a:off x="1219200" y="4038590"/>
            <a:ext cx="14706600" cy="1866910"/>
          </a:xfrm>
          <a:prstGeom prst="rect">
            <a:avLst/>
          </a:prstGeom>
        </p:spPr>
        <p:txBody>
          <a:bodyPr wrap="none" lIns="137145" tIns="68580" rIns="137145" bIns="6858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 DỰ GIỜ</a:t>
            </a: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1981200" y="6032720"/>
            <a:ext cx="15355062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7145" tIns="68580" rIns="137145" bIns="6858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MÔN:TOÁN</a:t>
            </a:r>
            <a:r>
              <a:rPr lang="en-US" sz="9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9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9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9A3</a:t>
            </a:r>
            <a:endParaRPr lang="en-US" sz="9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4">
            <a:extLst>
              <a:ext uri="{FF2B5EF4-FFF2-40B4-BE49-F238E27FC236}">
                <a16:creationId xmlns:a16="http://schemas.microsoft.com/office/drawing/2014/main" id="{3674A3A4-DF91-4E32-A6B0-38BC30683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8380251"/>
            <a:ext cx="1535506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7145" tIns="68580" rIns="137145" bIns="6858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5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4B958-2341-4C91-9262-4C658F0CC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432" y="5538082"/>
            <a:ext cx="1800225" cy="2543175"/>
          </a:xfrm>
          <a:prstGeom prst="rect">
            <a:avLst/>
          </a:prstGeom>
        </p:spPr>
      </p:pic>
      <p:sp>
        <p:nvSpPr>
          <p:cNvPr id="10" name="WordArt 45">
            <a:extLst>
              <a:ext uri="{FF2B5EF4-FFF2-40B4-BE49-F238E27FC236}">
                <a16:creationId xmlns:a16="http://schemas.microsoft.com/office/drawing/2014/main" id="{444890C4-771F-43ED-B522-9DD84CDD4A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320559"/>
            <a:ext cx="10591800" cy="1173698"/>
          </a:xfrm>
          <a:prstGeom prst="rect">
            <a:avLst/>
          </a:prstGeom>
        </p:spPr>
        <p:txBody>
          <a:bodyPr wrap="none" lIns="137145" tIns="68580" rIns="137145" bIns="6858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THCS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CÁT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MINH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E516A4-9C29-4560-B23E-D074D8DB4C62}"/>
              </a:ext>
            </a:extLst>
          </p:cNvPr>
          <p:cNvCxnSpPr/>
          <p:nvPr/>
        </p:nvCxnSpPr>
        <p:spPr>
          <a:xfrm>
            <a:off x="6274555" y="1562100"/>
            <a:ext cx="5181600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allAtOnce"/>
      <p:bldP spid="6" grpId="0" build="allAtOnce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02ECCEE-0CE4-44F4-A8EE-19B6E179A19A}"/>
                  </a:ext>
                </a:extLst>
              </p:cNvPr>
              <p:cNvSpPr/>
              <p:nvPr/>
            </p:nvSpPr>
            <p:spPr>
              <a:xfrm>
                <a:off x="1143000" y="495300"/>
                <a:ext cx="15332242" cy="1019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>
                    <a:tab pos="723900" algn="l"/>
                  </a:tabLst>
                  <a:defRPr/>
                </a:pPr>
                <a:r>
                  <a:rPr kumimoji="0" lang="en-US" sz="3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6EAFF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  <a:hlinkClick r:id="rId3" action="ppaction://hlinkfile"/>
                  </a:rPr>
                  <a:t>Thực</a:t>
                </a:r>
                <a:r>
                  <a:rPr kumimoji="0" lang="en-US" sz="3800" b="1" i="0" u="none" strike="noStrike" kern="0" cap="none" spc="0" normalizeH="0" noProof="0" dirty="0">
                    <a:ln>
                      <a:noFill/>
                    </a:ln>
                    <a:solidFill>
                      <a:srgbClr val="C6EAFF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  <a:hlinkClick r:id="rId3" action="ppaction://hlinkfile"/>
                  </a:rPr>
                  <a:t> </a:t>
                </a:r>
                <a:r>
                  <a:rPr kumimoji="0" lang="en-US" sz="3800" b="1" i="0" u="none" strike="noStrike" kern="0" cap="none" spc="0" normalizeH="0" noProof="0" dirty="0" err="1">
                    <a:ln>
                      <a:noFill/>
                    </a:ln>
                    <a:solidFill>
                      <a:srgbClr val="C6EAFF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  <a:hlinkClick r:id="rId3" action="ppaction://hlinkfile"/>
                  </a:rPr>
                  <a:t>hành</a:t>
                </a:r>
                <a:r>
                  <a:rPr kumimoji="0" lang="en-US" sz="3800" b="1" i="0" u="none" strike="noStrike" kern="0" cap="none" spc="0" normalizeH="0" noProof="0" dirty="0">
                    <a:ln>
                      <a:noFill/>
                    </a:ln>
                    <a:solidFill>
                      <a:srgbClr val="C6EAFF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  <a:hlinkClick r:id="rId3" action="ppaction://hlinkfile"/>
                  </a:rPr>
                  <a:t> 3</a:t>
                </a:r>
                <a:r>
                  <a:rPr lang="en-US" sz="3800" b="1" kern="0" noProof="0" dirty="0">
                    <a:solidFill>
                      <a:srgbClr val="0070C0"/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lang="en-US" sz="3800" b="1" kern="0" dirty="0">
                    <a:solidFill>
                      <a:srgbClr val="C6EAFF">
                        <a:lumMod val="25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3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6EAFF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3800" b="0" i="0" u="none" strike="noStrike" kern="0" cap="none" spc="0" normalizeH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</a:t>
                </a:r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a)</a:t>
                </a:r>
                <a:r>
                  <a:rPr kumimoji="0" lang="en-US" sz="3800" b="0" i="0" u="none" strike="noStrike" kern="0" cap="none" spc="0" normalizeH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  <a:sym typeface="Arial"/>
                              </a:rPr>
                              <m:t>8,1 . 10</m:t>
                            </m:r>
                          </m:e>
                          <m:sup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         b)</a:t>
                </a:r>
                <a:r>
                  <a:rPr kumimoji="0" lang="en-US" sz="3800" b="0" i="0" u="none" strike="noStrike" kern="0" cap="none" spc="0" normalizeH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 ker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8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4,9</m:t>
                        </m:r>
                      </m:e>
                    </m:rad>
                    <m:r>
                      <a:rPr lang="en-US" sz="3800" i="1" ker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800" i="1" ker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8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30</m:t>
                        </m:r>
                      </m:e>
                    </m:rad>
                    <m:r>
                      <a:rPr lang="en-US" sz="3800" b="0" i="1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800" i="1" ker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8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12</m:t>
                        </m:r>
                      </m:e>
                    </m:rad>
                  </m:oMath>
                </a14:m>
                <a:endParaRPr kumimoji="0" lang="vi-VN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02ECCEE-0CE4-44F4-A8EE-19B6E179A1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95300"/>
                <a:ext cx="15332242" cy="1019703"/>
              </a:xfrm>
              <a:prstGeom prst="rect">
                <a:avLst/>
              </a:prstGeom>
              <a:blipFill>
                <a:blip r:embed="rId4"/>
                <a:stretch>
                  <a:fillRect l="-131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80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3C10E-4A36-4F8E-B4FE-33D8D71A0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19500"/>
            <a:ext cx="5800683" cy="2046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A88DC6-8770-4AC7-85EF-D508204C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284" y="2429307"/>
            <a:ext cx="2146479" cy="4238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E169C-C142-42D0-9EB6-5DBEF7145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512353"/>
            <a:ext cx="4841383" cy="1259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9F412-0406-4993-AF17-57BBE13F7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47" y="5665559"/>
            <a:ext cx="4977244" cy="125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8D5D57-9A54-4370-A360-60C188FB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0" y="1943617"/>
            <a:ext cx="5042254" cy="2230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8F9D36-65BF-4A63-89D3-04853B381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0" y="5044352"/>
            <a:ext cx="4977243" cy="25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A3DF1-D062-478B-8961-D9CBD073DCEF}"/>
              </a:ext>
            </a:extLst>
          </p:cNvPr>
          <p:cNvSpPr txBox="1"/>
          <p:nvPr/>
        </p:nvSpPr>
        <p:spPr>
          <a:xfrm>
            <a:off x="4953000" y="800100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  <a:p>
            <a:pPr algn="ctr"/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E7487-FBDF-4171-898E-6A2326A627AC}"/>
              </a:ext>
            </a:extLst>
          </p:cNvPr>
          <p:cNvSpPr txBox="1"/>
          <p:nvPr/>
        </p:nvSpPr>
        <p:spPr>
          <a:xfrm>
            <a:off x="1600200" y="21717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4280B-B48B-449E-8874-92C455508CC0}"/>
              </a:ext>
            </a:extLst>
          </p:cNvPr>
          <p:cNvSpPr txBox="1"/>
          <p:nvPr/>
        </p:nvSpPr>
        <p:spPr>
          <a:xfrm>
            <a:off x="838200" y="3314700"/>
            <a:ext cx="1630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quay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52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FA156BC4-B79F-45E7-96AE-BFBDBF6678E9}"/>
              </a:ext>
            </a:extLst>
          </p:cNvPr>
          <p:cNvSpPr/>
          <p:nvPr/>
        </p:nvSpPr>
        <p:spPr>
          <a:xfrm>
            <a:off x="13625945" y="893619"/>
            <a:ext cx="2126673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6ED7A605-B8E0-40CB-A053-616BA5D64158}"/>
              </a:ext>
            </a:extLst>
          </p:cNvPr>
          <p:cNvSpPr/>
          <p:nvPr/>
        </p:nvSpPr>
        <p:spPr>
          <a:xfrm>
            <a:off x="13625945" y="1812173"/>
            <a:ext cx="2126673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1D1729A7-78EF-4BBD-8789-5E62858CA8AE}"/>
              </a:ext>
            </a:extLst>
          </p:cNvPr>
          <p:cNvSpPr/>
          <p:nvPr/>
        </p:nvSpPr>
        <p:spPr>
          <a:xfrm>
            <a:off x="13625945" y="2730727"/>
            <a:ext cx="2126673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52C4A948-E1B1-49AC-A8BF-B75C04BE3C1D}"/>
              </a:ext>
            </a:extLst>
          </p:cNvPr>
          <p:cNvSpPr/>
          <p:nvPr/>
        </p:nvSpPr>
        <p:spPr>
          <a:xfrm>
            <a:off x="13625945" y="3618329"/>
            <a:ext cx="2126673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2E595096-D447-40C3-A71D-E7E80DAE44C0}"/>
              </a:ext>
            </a:extLst>
          </p:cNvPr>
          <p:cNvSpPr/>
          <p:nvPr/>
        </p:nvSpPr>
        <p:spPr>
          <a:xfrm>
            <a:off x="13639800" y="4541174"/>
            <a:ext cx="2112818" cy="914400"/>
          </a:xfrm>
          <a:prstGeom prst="rect">
            <a:avLst/>
          </a:prstGeom>
          <a:solidFill>
            <a:srgbClr val="12F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5785B-B91B-4745-91AA-190149878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39" y="876300"/>
            <a:ext cx="8185265" cy="8185265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 rot="16007467">
            <a:off x="9409907" y="3381416"/>
            <a:ext cx="1160303" cy="22402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2Top"/>
              <a:lightRig rig="threePt" dir="t"/>
            </a:scene3d>
          </a:bodyPr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052" name="Picture 4" descr="Quay May Mắn Trên Powerpoint ...">
            <a:hlinkClick r:id="rId9" action="ppaction://hlinksldjump"/>
            <a:extLst>
              <a:ext uri="{FF2B5EF4-FFF2-40B4-BE49-F238E27FC236}">
                <a16:creationId xmlns:a16="http://schemas.microsoft.com/office/drawing/2014/main" id="{ADC53F6A-073F-40FD-97C2-CE491D708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2"/>
          <a:stretch/>
        </p:blipFill>
        <p:spPr bwMode="auto">
          <a:xfrm>
            <a:off x="11811000" y="7166265"/>
            <a:ext cx="6269794" cy="31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_banh_xe_quay_thuong_keu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0C036994-F328-46AD-B40B-69D4DE60342C}"/>
              </a:ext>
            </a:extLst>
          </p:cNvPr>
          <p:cNvSpPr/>
          <p:nvPr/>
        </p:nvSpPr>
        <p:spPr>
          <a:xfrm>
            <a:off x="15316200" y="8839448"/>
            <a:ext cx="2209800" cy="11046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1638300"/>
                <a:ext cx="11543738" cy="1595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(−</m:t>
                            </m:r>
                            <m:f>
                              <m:f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638300"/>
                <a:ext cx="11543738" cy="1595437"/>
              </a:xfrm>
              <a:prstGeom prst="rect">
                <a:avLst/>
              </a:prstGeom>
              <a:blipFill>
                <a:blip r:embed="rId8"/>
                <a:stretch>
                  <a:fillRect l="-2430" r="-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93060" y="3881751"/>
                <a:ext cx="2600960" cy="11353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48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60" y="3881751"/>
                <a:ext cx="2600960" cy="1135311"/>
              </a:xfrm>
              <a:prstGeom prst="rect">
                <a:avLst/>
              </a:prstGeom>
              <a:blipFill>
                <a:blip r:embed="rId9"/>
                <a:stretch>
                  <a:fillRect l="-10798" b="-13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991538" y="5798804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91" y="5886442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09123" y="4186065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032636" y="3881751"/>
                <a:ext cx="2552138" cy="11353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8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636" y="3881751"/>
                <a:ext cx="2552138" cy="1135311"/>
              </a:xfrm>
              <a:prstGeom prst="rect">
                <a:avLst/>
              </a:prstGeom>
              <a:blipFill>
                <a:blip r:embed="rId10"/>
                <a:stretch>
                  <a:fillRect l="-11005" b="-13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591800" y="5342262"/>
                <a:ext cx="2530301" cy="14752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𝐃</m:t>
                      </m:r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800" y="5342262"/>
                <a:ext cx="2530301" cy="14752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86380" y="5682163"/>
                <a:ext cx="2500877" cy="11353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380" y="5682163"/>
                <a:ext cx="2500877" cy="1135311"/>
              </a:xfrm>
              <a:prstGeom prst="rect">
                <a:avLst/>
              </a:prstGeom>
              <a:blipFill>
                <a:blip r:embed="rId12"/>
                <a:stretch>
                  <a:fillRect l="-10976" b="-13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91538" y="4186065"/>
            <a:ext cx="453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quá!</a:t>
            </a:r>
          </a:p>
        </p:txBody>
      </p:sp>
      <p:sp>
        <p:nvSpPr>
          <p:cNvPr id="33" name="Oval 32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START</a:t>
            </a:r>
          </a:p>
        </p:txBody>
      </p:sp>
      <p:sp>
        <p:nvSpPr>
          <p:cNvPr id="34" name="Oval 33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09</a:t>
            </a:r>
          </a:p>
        </p:txBody>
      </p:sp>
      <p:sp>
        <p:nvSpPr>
          <p:cNvPr id="36" name="Oval 35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08</a:t>
            </a:r>
          </a:p>
        </p:txBody>
      </p:sp>
      <p:sp>
        <p:nvSpPr>
          <p:cNvPr id="37" name="Oval 36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07</a:t>
            </a:r>
          </a:p>
        </p:txBody>
      </p:sp>
      <p:sp>
        <p:nvSpPr>
          <p:cNvPr id="38" name="Oval 37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06</a:t>
            </a:r>
          </a:p>
        </p:txBody>
      </p:sp>
      <p:sp>
        <p:nvSpPr>
          <p:cNvPr id="39" name="Oval 38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05</a:t>
            </a:r>
          </a:p>
        </p:txBody>
      </p:sp>
      <p:sp>
        <p:nvSpPr>
          <p:cNvPr id="40" name="Oval 39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04</a:t>
            </a:r>
          </a:p>
        </p:txBody>
      </p:sp>
      <p:sp>
        <p:nvSpPr>
          <p:cNvPr id="41" name="Oval 40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03</a:t>
            </a:r>
          </a:p>
        </p:txBody>
      </p:sp>
      <p:sp>
        <p:nvSpPr>
          <p:cNvPr id="42" name="Oval 41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02</a:t>
            </a:r>
          </a:p>
        </p:txBody>
      </p:sp>
      <p:sp>
        <p:nvSpPr>
          <p:cNvPr id="43" name="Oval 42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01</a:t>
            </a:r>
          </a:p>
        </p:txBody>
      </p:sp>
      <p:sp>
        <p:nvSpPr>
          <p:cNvPr id="44" name="Oval 43"/>
          <p:cNvSpPr/>
          <p:nvPr/>
        </p:nvSpPr>
        <p:spPr>
          <a:xfrm>
            <a:off x="14935200" y="567145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99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4684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0C036994-F328-46AD-B40B-69D4DE60342C}"/>
              </a:ext>
            </a:extLst>
          </p:cNvPr>
          <p:cNvSpPr/>
          <p:nvPr/>
        </p:nvSpPr>
        <p:spPr>
          <a:xfrm>
            <a:off x="15316200" y="8839448"/>
            <a:ext cx="2209800" cy="11046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1687717"/>
                <a:ext cx="10868616" cy="1595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(3 − </m:t>
                            </m:r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e>
                            </m:rad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là: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687717"/>
                <a:ext cx="10868616" cy="1595437"/>
              </a:xfrm>
              <a:prstGeom prst="rect">
                <a:avLst/>
              </a:prstGeom>
              <a:blipFill>
                <a:blip r:embed="rId8"/>
                <a:stretch>
                  <a:fillRect l="-2524" r="-1570" b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7800" y="3848100"/>
                <a:ext cx="3505200" cy="900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3 − 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848100"/>
                <a:ext cx="3505200" cy="900439"/>
              </a:xfrm>
              <a:prstGeom prst="rect">
                <a:avLst/>
              </a:prstGeom>
              <a:blipFill>
                <a:blip r:embed="rId9"/>
                <a:stretch>
                  <a:fillRect l="-8000" t="-7432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167191" y="6153003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537437" y="3848100"/>
                <a:ext cx="3707487" cy="900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−3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437" y="3848100"/>
                <a:ext cx="3707487" cy="900439"/>
              </a:xfrm>
              <a:prstGeom prst="rect">
                <a:avLst/>
              </a:prstGeom>
              <a:blipFill>
                <a:blip r:embed="rId10"/>
                <a:stretch>
                  <a:fillRect l="-7566" t="-7432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67834" y="6055919"/>
                <a:ext cx="220036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𝐃</m:t>
                      </m:r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834" y="6055919"/>
                <a:ext cx="220036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19200" y="5986477"/>
                <a:ext cx="4897045" cy="900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(3 − 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986477"/>
                <a:ext cx="4897045" cy="900439"/>
              </a:xfrm>
              <a:prstGeom prst="rect">
                <a:avLst/>
              </a:prstGeom>
              <a:blipFill>
                <a:blip r:embed="rId12"/>
                <a:stretch>
                  <a:fillRect l="-5604" t="-7432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295338" y="6055919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4525" y="3820458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25269" y="3820457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quá!</a:t>
            </a:r>
          </a:p>
        </p:txBody>
      </p:sp>
      <p:sp>
        <p:nvSpPr>
          <p:cNvPr id="34" name="Oval 33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START</a:t>
            </a:r>
          </a:p>
        </p:txBody>
      </p:sp>
      <p:sp>
        <p:nvSpPr>
          <p:cNvPr id="35" name="Oval 34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36" name="Oval 35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09</a:t>
            </a:r>
          </a:p>
        </p:txBody>
      </p:sp>
      <p:sp>
        <p:nvSpPr>
          <p:cNvPr id="37" name="Oval 36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08</a:t>
            </a:r>
          </a:p>
        </p:txBody>
      </p:sp>
      <p:sp>
        <p:nvSpPr>
          <p:cNvPr id="38" name="Oval 37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07</a:t>
            </a:r>
          </a:p>
        </p:txBody>
      </p:sp>
      <p:sp>
        <p:nvSpPr>
          <p:cNvPr id="39" name="Oval 38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06</a:t>
            </a:r>
          </a:p>
        </p:txBody>
      </p:sp>
      <p:sp>
        <p:nvSpPr>
          <p:cNvPr id="40" name="Oval 39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05</a:t>
            </a:r>
          </a:p>
        </p:txBody>
      </p:sp>
      <p:sp>
        <p:nvSpPr>
          <p:cNvPr id="41" name="Oval 40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04</a:t>
            </a:r>
          </a:p>
        </p:txBody>
      </p:sp>
      <p:sp>
        <p:nvSpPr>
          <p:cNvPr id="42" name="Oval 41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03</a:t>
            </a:r>
          </a:p>
        </p:txBody>
      </p:sp>
      <p:sp>
        <p:nvSpPr>
          <p:cNvPr id="43" name="Oval 42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02</a:t>
            </a:r>
          </a:p>
        </p:txBody>
      </p:sp>
      <p:sp>
        <p:nvSpPr>
          <p:cNvPr id="44" name="Oval 43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01</a:t>
            </a:r>
          </a:p>
        </p:txBody>
      </p:sp>
      <p:sp>
        <p:nvSpPr>
          <p:cNvPr id="45" name="Oval 44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99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256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0C036994-F328-46AD-B40B-69D4DE60342C}"/>
              </a:ext>
            </a:extLst>
          </p:cNvPr>
          <p:cNvSpPr/>
          <p:nvPr/>
        </p:nvSpPr>
        <p:spPr>
          <a:xfrm>
            <a:off x="15316200" y="8839448"/>
            <a:ext cx="2209800" cy="11046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3018525"/>
                <a:ext cx="14347517" cy="9867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(−5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018525"/>
                <a:ext cx="14347517" cy="986745"/>
              </a:xfrm>
              <a:prstGeom prst="rect">
                <a:avLst/>
              </a:prstGeom>
              <a:blipFill>
                <a:blip r:embed="rId8"/>
                <a:stretch>
                  <a:fillRect l="-1912" t="-1235" r="-1869" b="-29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8891" y="5357865"/>
                <a:ext cx="350520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891" y="5357865"/>
                <a:ext cx="3505200" cy="830997"/>
              </a:xfrm>
              <a:prstGeom prst="rect">
                <a:avLst/>
              </a:prstGeom>
              <a:blipFill>
                <a:blip r:embed="rId9"/>
                <a:stretch>
                  <a:fillRect l="-8000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496800" y="7369128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2335" y="5357865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851637" y="5228325"/>
                <a:ext cx="37074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637" y="5228325"/>
                <a:ext cx="3707487" cy="830997"/>
              </a:xfrm>
              <a:prstGeom prst="rect">
                <a:avLst/>
              </a:prstGeom>
              <a:blipFill>
                <a:blip r:embed="rId10"/>
                <a:stretch>
                  <a:fillRect l="-7401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56717" y="7436703"/>
                <a:ext cx="220036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𝐃</m:t>
                      </m:r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717" y="7436703"/>
                <a:ext cx="2200366" cy="830997"/>
              </a:xfrm>
              <a:prstGeom prst="rect">
                <a:avLst/>
              </a:prstGeom>
              <a:blipFill>
                <a:blip r:embed="rId11"/>
                <a:stretch>
                  <a:fillRect r="-1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8891" y="7436144"/>
                <a:ext cx="4897045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891" y="7436144"/>
                <a:ext cx="4897045" cy="830997"/>
              </a:xfrm>
              <a:prstGeom prst="rect">
                <a:avLst/>
              </a:prstGeom>
              <a:blipFill>
                <a:blip r:embed="rId12"/>
                <a:stretch>
                  <a:fillRect l="-5729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17261" y="7436143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79980" y="5228325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34" name="Oval 33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START</a:t>
            </a:r>
          </a:p>
        </p:txBody>
      </p:sp>
      <p:sp>
        <p:nvSpPr>
          <p:cNvPr id="35" name="Oval 34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36" name="Oval 35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09</a:t>
            </a:r>
          </a:p>
        </p:txBody>
      </p:sp>
      <p:sp>
        <p:nvSpPr>
          <p:cNvPr id="37" name="Oval 36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08</a:t>
            </a:r>
          </a:p>
        </p:txBody>
      </p:sp>
      <p:sp>
        <p:nvSpPr>
          <p:cNvPr id="38" name="Oval 37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07</a:t>
            </a:r>
          </a:p>
        </p:txBody>
      </p:sp>
      <p:sp>
        <p:nvSpPr>
          <p:cNvPr id="39" name="Oval 38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06</a:t>
            </a:r>
          </a:p>
        </p:txBody>
      </p:sp>
      <p:sp>
        <p:nvSpPr>
          <p:cNvPr id="40" name="Oval 39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05</a:t>
            </a:r>
          </a:p>
        </p:txBody>
      </p:sp>
      <p:sp>
        <p:nvSpPr>
          <p:cNvPr id="41" name="Oval 40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04</a:t>
            </a:r>
          </a:p>
        </p:txBody>
      </p:sp>
      <p:sp>
        <p:nvSpPr>
          <p:cNvPr id="42" name="Oval 41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03</a:t>
            </a:r>
          </a:p>
        </p:txBody>
      </p:sp>
      <p:sp>
        <p:nvSpPr>
          <p:cNvPr id="43" name="Oval 42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02</a:t>
            </a:r>
          </a:p>
        </p:txBody>
      </p:sp>
      <p:sp>
        <p:nvSpPr>
          <p:cNvPr id="44" name="Oval 43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01</a:t>
            </a:r>
          </a:p>
        </p:txBody>
      </p:sp>
      <p:sp>
        <p:nvSpPr>
          <p:cNvPr id="45" name="Oval 44"/>
          <p:cNvSpPr/>
          <p:nvPr/>
        </p:nvSpPr>
        <p:spPr>
          <a:xfrm>
            <a:off x="14782800" y="556554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99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733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1" grpId="0"/>
      <p:bldP spid="1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0C036994-F328-46AD-B40B-69D4DE60342C}"/>
              </a:ext>
            </a:extLst>
          </p:cNvPr>
          <p:cNvSpPr/>
          <p:nvPr/>
        </p:nvSpPr>
        <p:spPr>
          <a:xfrm>
            <a:off x="15316200" y="8839448"/>
            <a:ext cx="2209800" cy="11046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49036" y="1519356"/>
                <a:ext cx="10642978" cy="908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25 . 64</m:t>
                        </m:r>
                      </m:e>
                    </m:rad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36" y="1519356"/>
                <a:ext cx="10642978" cy="908005"/>
              </a:xfrm>
              <a:prstGeom prst="rect">
                <a:avLst/>
              </a:prstGeom>
              <a:blipFill>
                <a:blip r:embed="rId8"/>
                <a:stretch>
                  <a:fillRect l="-2577" t="-6711" r="-1661" b="-34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3200" y="3992880"/>
                <a:ext cx="350520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25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992880"/>
                <a:ext cx="3505200" cy="830997"/>
              </a:xfrm>
              <a:prstGeom prst="rect">
                <a:avLst/>
              </a:prstGeom>
              <a:blipFill>
                <a:blip r:embed="rId9"/>
                <a:stretch>
                  <a:fillRect l="-7826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163104" y="6075591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8135" y="3977640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537437" y="3848100"/>
                <a:ext cx="37074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64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437" y="3848100"/>
                <a:ext cx="3707487" cy="830997"/>
              </a:xfrm>
              <a:prstGeom prst="rect">
                <a:avLst/>
              </a:prstGeom>
              <a:blipFill>
                <a:blip r:embed="rId10"/>
                <a:stretch>
                  <a:fillRect l="-7566" t="-16058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144034" y="6005024"/>
                <a:ext cx="220036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𝐃</m:t>
                      </m:r>
                      <m:r>
                        <a:rPr lang="en-US" sz="48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r>
                        <m:rPr>
                          <m:nor/>
                        </m:rP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034" y="6005024"/>
                <a:ext cx="220036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22955" y="6065103"/>
                <a:ext cx="4897045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955" y="6065103"/>
                <a:ext cx="4897045" cy="830997"/>
              </a:xfrm>
              <a:prstGeom prst="rect">
                <a:avLst/>
              </a:prstGeom>
              <a:blipFill>
                <a:blip r:embed="rId12"/>
                <a:stretch>
                  <a:fillRect l="-5729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03061" y="6055918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13920" y="3848100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34" name="Oval 33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START</a:t>
            </a:r>
          </a:p>
        </p:txBody>
      </p:sp>
      <p:sp>
        <p:nvSpPr>
          <p:cNvPr id="35" name="Oval 34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36" name="Oval 35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09</a:t>
            </a:r>
          </a:p>
        </p:txBody>
      </p:sp>
      <p:sp>
        <p:nvSpPr>
          <p:cNvPr id="37" name="Oval 36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08</a:t>
            </a:r>
          </a:p>
        </p:txBody>
      </p:sp>
      <p:sp>
        <p:nvSpPr>
          <p:cNvPr id="38" name="Oval 37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07</a:t>
            </a:r>
          </a:p>
        </p:txBody>
      </p:sp>
      <p:sp>
        <p:nvSpPr>
          <p:cNvPr id="39" name="Oval 38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06</a:t>
            </a:r>
          </a:p>
        </p:txBody>
      </p:sp>
      <p:sp>
        <p:nvSpPr>
          <p:cNvPr id="40" name="Oval 39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05</a:t>
            </a:r>
          </a:p>
        </p:txBody>
      </p:sp>
      <p:sp>
        <p:nvSpPr>
          <p:cNvPr id="41" name="Oval 40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04</a:t>
            </a:r>
          </a:p>
        </p:txBody>
      </p:sp>
      <p:sp>
        <p:nvSpPr>
          <p:cNvPr id="42" name="Oval 41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03</a:t>
            </a:r>
          </a:p>
        </p:txBody>
      </p:sp>
      <p:sp>
        <p:nvSpPr>
          <p:cNvPr id="43" name="Oval 42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02</a:t>
            </a:r>
          </a:p>
        </p:txBody>
      </p:sp>
      <p:sp>
        <p:nvSpPr>
          <p:cNvPr id="44" name="Oval 43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01</a:t>
            </a:r>
          </a:p>
        </p:txBody>
      </p:sp>
      <p:sp>
        <p:nvSpPr>
          <p:cNvPr id="45" name="Oval 44"/>
          <p:cNvSpPr/>
          <p:nvPr/>
        </p:nvSpPr>
        <p:spPr>
          <a:xfrm>
            <a:off x="14782800" y="739361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99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1053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1" grpId="0"/>
      <p:bldP spid="1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hlinkClick r:id="rId7" action="ppaction://hlinksldjump"/>
            <a:extLst>
              <a:ext uri="{FF2B5EF4-FFF2-40B4-BE49-F238E27FC236}">
                <a16:creationId xmlns:a16="http://schemas.microsoft.com/office/drawing/2014/main" id="{0C036994-F328-46AD-B40B-69D4DE60342C}"/>
              </a:ext>
            </a:extLst>
          </p:cNvPr>
          <p:cNvSpPr/>
          <p:nvPr/>
        </p:nvSpPr>
        <p:spPr>
          <a:xfrm>
            <a:off x="15316200" y="8839448"/>
            <a:ext cx="2209800" cy="11046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32015" y="1468304"/>
                <a:ext cx="11006859" cy="864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8,1 . 160</m:t>
                        </m:r>
                      </m:e>
                    </m:rad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015" y="1468304"/>
                <a:ext cx="11006859" cy="864083"/>
              </a:xfrm>
              <a:prstGeom prst="rect">
                <a:avLst/>
              </a:prstGeom>
              <a:blipFill>
                <a:blip r:embed="rId8"/>
                <a:stretch>
                  <a:fillRect l="-2548" t="-11972" r="-2493" b="-3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4600" y="3992880"/>
                <a:ext cx="350520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144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992880"/>
                <a:ext cx="3505200" cy="830997"/>
              </a:xfrm>
              <a:prstGeom prst="rect">
                <a:avLst/>
              </a:prstGeom>
              <a:blipFill>
                <a:blip r:embed="rId9"/>
                <a:stretch>
                  <a:fillRect l="-8000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432461" y="5931157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8135" y="3977640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44033" y="3992879"/>
            <a:ext cx="37074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144033" y="6021914"/>
                <a:ext cx="227656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𝐃</m:t>
                    </m:r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36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033" y="6021914"/>
                <a:ext cx="2276567" cy="830997"/>
              </a:xfrm>
              <a:prstGeom prst="rect">
                <a:avLst/>
              </a:prstGeom>
              <a:blipFill>
                <a:blip r:embed="rId10"/>
                <a:stretch>
                  <a:fillRect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438400" y="6057900"/>
                <a:ext cx="4897045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0,36</m:t>
                    </m:r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057900"/>
                <a:ext cx="4897045" cy="830997"/>
              </a:xfrm>
              <a:prstGeom prst="rect">
                <a:avLst/>
              </a:prstGeom>
              <a:blipFill>
                <a:blip r:embed="rId11"/>
                <a:stretch>
                  <a:fillRect l="-5604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611849" y="6021915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07936" y="3992879"/>
            <a:ext cx="49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sai rồi!</a:t>
            </a:r>
          </a:p>
        </p:txBody>
      </p:sp>
      <p:sp>
        <p:nvSpPr>
          <p:cNvPr id="34" name="Oval 33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START</a:t>
            </a:r>
          </a:p>
        </p:txBody>
      </p:sp>
      <p:sp>
        <p:nvSpPr>
          <p:cNvPr id="35" name="Oval 34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36" name="Oval 35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09</a:t>
            </a:r>
          </a:p>
        </p:txBody>
      </p:sp>
      <p:sp>
        <p:nvSpPr>
          <p:cNvPr id="37" name="Oval 36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08</a:t>
            </a:r>
          </a:p>
        </p:txBody>
      </p:sp>
      <p:sp>
        <p:nvSpPr>
          <p:cNvPr id="38" name="Oval 37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07</a:t>
            </a:r>
          </a:p>
        </p:txBody>
      </p:sp>
      <p:sp>
        <p:nvSpPr>
          <p:cNvPr id="39" name="Oval 38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06</a:t>
            </a:r>
          </a:p>
        </p:txBody>
      </p:sp>
      <p:sp>
        <p:nvSpPr>
          <p:cNvPr id="40" name="Oval 39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05</a:t>
            </a:r>
          </a:p>
        </p:txBody>
      </p:sp>
      <p:sp>
        <p:nvSpPr>
          <p:cNvPr id="41" name="Oval 40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04</a:t>
            </a:r>
          </a:p>
        </p:txBody>
      </p:sp>
      <p:sp>
        <p:nvSpPr>
          <p:cNvPr id="42" name="Oval 41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03</a:t>
            </a:r>
          </a:p>
        </p:txBody>
      </p:sp>
      <p:sp>
        <p:nvSpPr>
          <p:cNvPr id="43" name="Oval 42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02</a:t>
            </a:r>
          </a:p>
        </p:txBody>
      </p:sp>
      <p:sp>
        <p:nvSpPr>
          <p:cNvPr id="44" name="Oval 43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0099"/>
                </a:solidFill>
              </a:rPr>
              <a:t>01</a:t>
            </a:r>
          </a:p>
        </p:txBody>
      </p:sp>
      <p:sp>
        <p:nvSpPr>
          <p:cNvPr id="45" name="Oval 44"/>
          <p:cNvSpPr/>
          <p:nvPr/>
        </p:nvSpPr>
        <p:spPr>
          <a:xfrm>
            <a:off x="14706600" y="848083"/>
            <a:ext cx="2142309" cy="2142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99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8416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1" grpId="0"/>
      <p:bldP spid="1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CEACF-EB71-47CE-8F40-B6E1282AE2DF}"/>
              </a:ext>
            </a:extLst>
          </p:cNvPr>
          <p:cNvSpPr txBox="1"/>
          <p:nvPr/>
        </p:nvSpPr>
        <p:spPr>
          <a:xfrm>
            <a:off x="1219200" y="800100"/>
            <a:ext cx="168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Trang 51</a:t>
            </a: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9197A-1857-4E8F-A2E8-EDB9A9F66A9E}"/>
                  </a:ext>
                </a:extLst>
              </p:cNvPr>
              <p:cNvSpPr txBox="1"/>
              <p:nvPr/>
            </p:nvSpPr>
            <p:spPr>
              <a:xfrm>
                <a:off x="1191491" y="3337941"/>
                <a:ext cx="2895600" cy="2425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(−10)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9197A-1857-4E8F-A2E8-EDB9A9F66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1" y="3337941"/>
                <a:ext cx="2895600" cy="2425216"/>
              </a:xfrm>
              <a:prstGeom prst="rect">
                <a:avLst/>
              </a:prstGeom>
              <a:blipFill>
                <a:blip r:embed="rId3"/>
                <a:stretch>
                  <a:fillRect l="-6316" t="-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F42BD13-ADC0-4D2F-AC52-94FABC55C50A}"/>
                  </a:ext>
                </a:extLst>
              </p:cNvPr>
              <p:cNvSpPr/>
              <p:nvPr/>
            </p:nvSpPr>
            <p:spPr>
              <a:xfrm>
                <a:off x="4800600" y="3072409"/>
                <a:ext cx="2139560" cy="1219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F42BD13-ADC0-4D2F-AC52-94FABC55C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072409"/>
                <a:ext cx="2139560" cy="1219693"/>
              </a:xfrm>
              <a:prstGeom prst="rect">
                <a:avLst/>
              </a:prstGeom>
              <a:blipFill>
                <a:blip r:embed="rId4"/>
                <a:stretch>
                  <a:fillRect l="-8857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396CA4-CBC7-4C42-87E7-761579D0BCA2}"/>
                  </a:ext>
                </a:extLst>
              </p:cNvPr>
              <p:cNvSpPr/>
              <p:nvPr/>
            </p:nvSpPr>
            <p:spPr>
              <a:xfrm>
                <a:off x="4873113" y="5501871"/>
                <a:ext cx="5153077" cy="652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sz="3600" dirty="0"/>
                  <a:t> 0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396CA4-CBC7-4C42-87E7-761579D0B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113" y="5501871"/>
                <a:ext cx="5153077" cy="652615"/>
              </a:xfrm>
              <a:prstGeom prst="rect">
                <a:avLst/>
              </a:prstGeom>
              <a:blipFill>
                <a:blip r:embed="rId5"/>
                <a:stretch>
                  <a:fillRect l="-3546" t="-15888" r="-2600" b="-35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D335A9-95B2-4DE4-8C84-4D0A11CECBCA}"/>
                  </a:ext>
                </a:extLst>
              </p:cNvPr>
              <p:cNvSpPr/>
              <p:nvPr/>
            </p:nvSpPr>
            <p:spPr>
              <a:xfrm>
                <a:off x="12649200" y="3010263"/>
                <a:ext cx="3827907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0,09</m:t>
                        </m:r>
                      </m:e>
                    </m:rad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D335A9-95B2-4DE4-8C84-4D0A11CECB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010263"/>
                <a:ext cx="3827907" cy="1446550"/>
              </a:xfrm>
              <a:prstGeom prst="rect">
                <a:avLst/>
              </a:prstGeom>
              <a:blipFill>
                <a:blip r:embed="rId6"/>
                <a:stretch>
                  <a:fillRect l="-4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4960331-F2B2-494B-BA21-39288F8E2BC7}"/>
              </a:ext>
            </a:extLst>
          </p:cNvPr>
          <p:cNvSpPr txBox="1"/>
          <p:nvPr/>
        </p:nvSpPr>
        <p:spPr>
          <a:xfrm>
            <a:off x="591813" y="2865547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90A5F-20F8-4E9A-B147-64203555DE11}"/>
              </a:ext>
            </a:extLst>
          </p:cNvPr>
          <p:cNvSpPr txBox="1"/>
          <p:nvPr/>
        </p:nvSpPr>
        <p:spPr>
          <a:xfrm>
            <a:off x="728295" y="440144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74E5BD-068C-4DE9-80F9-7A8EFA6EC7D4}"/>
                  </a:ext>
                </a:extLst>
              </p:cNvPr>
              <p:cNvSpPr/>
              <p:nvPr/>
            </p:nvSpPr>
            <p:spPr>
              <a:xfrm>
                <a:off x="1119859" y="5244371"/>
                <a:ext cx="3424784" cy="1219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(3 − 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e>
                            </m:rad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74E5BD-068C-4DE9-80F9-7A8EFA6EC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59" y="5244371"/>
                <a:ext cx="3424784" cy="1219693"/>
              </a:xfrm>
              <a:prstGeom prst="rect">
                <a:avLst/>
              </a:prstGeom>
              <a:blipFill>
                <a:blip r:embed="rId7"/>
                <a:stretch>
                  <a:fillRect l="-5516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CDD5107-4BC0-4D30-8D1E-8CDA7392AAA0}"/>
                  </a:ext>
                </a:extLst>
              </p:cNvPr>
              <p:cNvSpPr/>
              <p:nvPr/>
            </p:nvSpPr>
            <p:spPr>
              <a:xfrm>
                <a:off x="10760371" y="5446567"/>
                <a:ext cx="7186967" cy="763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(3 −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0&lt;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&lt;3</m:t>
                    </m:r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CDD5107-4BC0-4D30-8D1E-8CDA7392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371" y="5446567"/>
                <a:ext cx="7186967" cy="763222"/>
              </a:xfrm>
              <a:prstGeom prst="rect">
                <a:avLst/>
              </a:prstGeom>
              <a:blipFill>
                <a:blip r:embed="rId8"/>
                <a:stretch>
                  <a:fillRect l="-2545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211347-DAD2-4921-B3EC-D1E662872682}"/>
                  </a:ext>
                </a:extLst>
              </p:cNvPr>
              <p:cNvSpPr/>
              <p:nvPr/>
            </p:nvSpPr>
            <p:spPr>
              <a:xfrm>
                <a:off x="7793723" y="3307637"/>
                <a:ext cx="3655168" cy="854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211347-DAD2-4921-B3EC-D1E6628726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723" y="3307637"/>
                <a:ext cx="3655168" cy="854145"/>
              </a:xfrm>
              <a:prstGeom prst="rect">
                <a:avLst/>
              </a:prstGeom>
              <a:blipFill>
                <a:blip r:embed="rId9"/>
                <a:stretch>
                  <a:fillRect l="-5000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7A3119E-9957-4B79-95A0-254EF7B74CD2}"/>
              </a:ext>
            </a:extLst>
          </p:cNvPr>
          <p:cNvSpPr/>
          <p:nvPr/>
        </p:nvSpPr>
        <p:spPr>
          <a:xfrm>
            <a:off x="728295" y="6787492"/>
            <a:ext cx="1753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F62C08-89FC-4CFE-94D5-281ACBC16184}"/>
                  </a:ext>
                </a:extLst>
              </p:cNvPr>
              <p:cNvSpPr/>
              <p:nvPr/>
            </p:nvSpPr>
            <p:spPr>
              <a:xfrm>
                <a:off x="703481" y="7580678"/>
                <a:ext cx="2758897" cy="763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16 . 0,25</m:t>
                        </m:r>
                      </m:e>
                    </m:rad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F62C08-89FC-4CFE-94D5-281ACBC16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81" y="7580678"/>
                <a:ext cx="2758897" cy="763222"/>
              </a:xfrm>
              <a:prstGeom prst="rect">
                <a:avLst/>
              </a:prstGeom>
              <a:blipFill>
                <a:blip r:embed="rId10"/>
                <a:stretch>
                  <a:fillRect l="-6623" t="-800" b="-2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3C3009-3D80-4C73-B5A0-A54685780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07997"/>
              </p:ext>
            </p:extLst>
          </p:nvPr>
        </p:nvGraphicFramePr>
        <p:xfrm>
          <a:off x="4394200" y="2969502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11" imgW="914400" imgH="216000" progId="Equation.DSMT4">
                  <p:embed/>
                </p:oleObj>
              </mc:Choice>
              <mc:Fallback>
                <p:oleObj name="Equation" r:id="rId11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4200" y="2969502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55F325-04E0-4C55-96C3-564CDF3BBC81}"/>
                  </a:ext>
                </a:extLst>
              </p:cNvPr>
              <p:cNvSpPr/>
              <p:nvPr/>
            </p:nvSpPr>
            <p:spPr>
              <a:xfrm>
                <a:off x="4800600" y="7579280"/>
                <a:ext cx="3279744" cy="763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. 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(−7)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55F325-04E0-4C55-96C3-564CDF3BB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7579280"/>
                <a:ext cx="3279744" cy="763222"/>
              </a:xfrm>
              <a:prstGeom prst="rect">
                <a:avLst/>
              </a:prstGeom>
              <a:blipFill>
                <a:blip r:embed="rId13"/>
                <a:stretch>
                  <a:fillRect l="-5762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9C46E43-5EB2-4439-A3D3-674CC2848EF3}"/>
                  </a:ext>
                </a:extLst>
              </p:cNvPr>
              <p:cNvSpPr/>
              <p:nvPr/>
            </p:nvSpPr>
            <p:spPr>
              <a:xfrm>
                <a:off x="8684388" y="7587129"/>
                <a:ext cx="3046540" cy="698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0,9</m:t>
                        </m:r>
                      </m:e>
                    </m:rad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</m:rad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9C46E43-5EB2-4439-A3D3-674CC2848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388" y="7587129"/>
                <a:ext cx="3046540" cy="698589"/>
              </a:xfrm>
              <a:prstGeom prst="rect">
                <a:avLst/>
              </a:prstGeom>
              <a:blipFill>
                <a:blip r:embed="rId14"/>
                <a:stretch>
                  <a:fillRect l="-6212" t="-7018" b="-3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97554C-EBDC-4E51-8C30-6E70CE1AFDC2}"/>
                  </a:ext>
                </a:extLst>
              </p:cNvPr>
              <p:cNvSpPr/>
              <p:nvPr/>
            </p:nvSpPr>
            <p:spPr>
              <a:xfrm>
                <a:off x="12832060" y="7555035"/>
                <a:ext cx="3043590" cy="704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</m:e>
                    </m:rad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97554C-EBDC-4E51-8C30-6E70CE1AF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2060" y="7555035"/>
                <a:ext cx="3043590" cy="704232"/>
              </a:xfrm>
              <a:prstGeom prst="rect">
                <a:avLst/>
              </a:prstGeom>
              <a:blipFill>
                <a:blip r:embed="rId15"/>
                <a:stretch>
                  <a:fillRect l="-6212" t="-5172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95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F02AE8-76A2-42E4-AE6B-BDF6BCBBBD9F}"/>
              </a:ext>
            </a:extLst>
          </p:cNvPr>
          <p:cNvSpPr txBox="1"/>
          <p:nvPr/>
        </p:nvSpPr>
        <p:spPr>
          <a:xfrm>
            <a:off x="7383959" y="1688493"/>
            <a:ext cx="1356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Diện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D2890-558A-43C7-B163-AB6A88120767}"/>
              </a:ext>
            </a:extLst>
          </p:cNvPr>
          <p:cNvSpPr txBox="1"/>
          <p:nvPr/>
        </p:nvSpPr>
        <p:spPr>
          <a:xfrm>
            <a:off x="7514588" y="5903345"/>
            <a:ext cx="1356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EE6E9-9464-43DA-A7E1-009084D73BDE}"/>
              </a:ext>
            </a:extLst>
          </p:cNvPr>
          <p:cNvSpPr txBox="1"/>
          <p:nvPr/>
        </p:nvSpPr>
        <p:spPr>
          <a:xfrm>
            <a:off x="7514588" y="7816104"/>
            <a:ext cx="1356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Khi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255833-FCE4-487D-88D5-FF59FAC18A1E}"/>
              </a:ext>
            </a:extLst>
          </p:cNvPr>
          <p:cNvSpPr txBox="1"/>
          <p:nvPr/>
        </p:nvSpPr>
        <p:spPr>
          <a:xfrm>
            <a:off x="7514588" y="6849325"/>
            <a:ext cx="1356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E781AD-31AB-462A-8F64-D19F88C70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755" y="702845"/>
            <a:ext cx="4210050" cy="3648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77B3B5-3538-473B-8C82-4019333F2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909" y="2416791"/>
            <a:ext cx="3192780" cy="1431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13A7CD-4C5E-490E-8780-956291356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909" y="1167873"/>
            <a:ext cx="3192780" cy="1474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25B32-38F1-45B3-8DC3-1EC66A61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5201222"/>
            <a:ext cx="4210050" cy="3648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06BDD3-A853-4A38-A2C4-A884944FA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673" y="5660128"/>
            <a:ext cx="3288527" cy="27302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9399F7-17D6-4EC3-A61E-CE331B199C45}"/>
              </a:ext>
            </a:extLst>
          </p:cNvPr>
          <p:cNvCxnSpPr>
            <a:cxnSpLocks/>
          </p:cNvCxnSpPr>
          <p:nvPr/>
        </p:nvCxnSpPr>
        <p:spPr>
          <a:xfrm>
            <a:off x="5649684" y="1254613"/>
            <a:ext cx="0" cy="126321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C5998D-30D5-4A93-A056-377D2DCFF932}"/>
              </a:ext>
            </a:extLst>
          </p:cNvPr>
          <p:cNvCxnSpPr>
            <a:cxnSpLocks/>
          </p:cNvCxnSpPr>
          <p:nvPr/>
        </p:nvCxnSpPr>
        <p:spPr>
          <a:xfrm>
            <a:off x="3217451" y="2498271"/>
            <a:ext cx="299829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CBB0ED-E95C-444B-AE06-E01345E25381}"/>
                  </a:ext>
                </a:extLst>
              </p:cNvPr>
              <p:cNvSpPr txBox="1"/>
              <p:nvPr/>
            </p:nvSpPr>
            <p:spPr>
              <a:xfrm>
                <a:off x="7514588" y="2240607"/>
                <a:ext cx="5181600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 =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. 5 . 2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CBB0ED-E95C-444B-AE06-E01345E25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588" y="2240607"/>
                <a:ext cx="5181600" cy="829330"/>
              </a:xfrm>
              <a:prstGeom prst="rect">
                <a:avLst/>
              </a:prstGeom>
              <a:blipFill>
                <a:blip r:embed="rId6"/>
                <a:stretch>
                  <a:fillRect l="-3059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63859E-DD23-4089-9DE6-1BD9C2523B09}"/>
                  </a:ext>
                </a:extLst>
              </p:cNvPr>
              <p:cNvSpPr txBox="1"/>
              <p:nvPr/>
            </p:nvSpPr>
            <p:spPr>
              <a:xfrm>
                <a:off x="12543788" y="5793455"/>
                <a:ext cx="3505200" cy="702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63859E-DD23-4089-9DE6-1BD9C2523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3788" y="5793455"/>
                <a:ext cx="3505200" cy="7023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1A850B-9119-4FEC-9B47-89709704AD6D}"/>
                  </a:ext>
                </a:extLst>
              </p:cNvPr>
              <p:cNvSpPr txBox="1"/>
              <p:nvPr/>
            </p:nvSpPr>
            <p:spPr>
              <a:xfrm>
                <a:off x="12761502" y="6733663"/>
                <a:ext cx="3505200" cy="702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1A850B-9119-4FEC-9B47-89709704A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1502" y="6733663"/>
                <a:ext cx="3505200" cy="7023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8494E2-4D40-48B9-88C1-3A024075FFCB}"/>
                  </a:ext>
                </a:extLst>
              </p:cNvPr>
              <p:cNvSpPr txBox="1"/>
              <p:nvPr/>
            </p:nvSpPr>
            <p:spPr>
              <a:xfrm>
                <a:off x="14296388" y="7759191"/>
                <a:ext cx="3196333" cy="63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rad>
                  </m:oMath>
                </a14:m>
                <a:r>
                  <a:rPr lang="en-US" sz="3200" dirty="0"/>
                  <a:t>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(đ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8494E2-4D40-48B9-88C1-3A024075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6388" y="7759191"/>
                <a:ext cx="3196333" cy="631198"/>
              </a:xfrm>
              <a:prstGeom prst="rect">
                <a:avLst/>
              </a:prstGeom>
              <a:blipFill>
                <a:blip r:embed="rId9"/>
                <a:stretch>
                  <a:fillRect t="-3883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47D787-A982-4B0C-B084-12F3E994F71A}"/>
              </a:ext>
            </a:extLst>
          </p:cNvPr>
          <p:cNvCxnSpPr/>
          <p:nvPr/>
        </p:nvCxnSpPr>
        <p:spPr>
          <a:xfrm>
            <a:off x="3168200" y="1300863"/>
            <a:ext cx="0" cy="53071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91283B-87F5-4BCA-8AAF-95A7B014966D}"/>
              </a:ext>
            </a:extLst>
          </p:cNvPr>
          <p:cNvSpPr txBox="1"/>
          <p:nvPr/>
        </p:nvSpPr>
        <p:spPr>
          <a:xfrm>
            <a:off x="2814733" y="1320125"/>
            <a:ext cx="23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92489D-32BE-4734-A7ED-007B7BF37BB8}"/>
                  </a:ext>
                </a:extLst>
              </p:cNvPr>
              <p:cNvSpPr txBox="1"/>
              <p:nvPr/>
            </p:nvSpPr>
            <p:spPr>
              <a:xfrm>
                <a:off x="9565097" y="2341889"/>
                <a:ext cx="121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 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92489D-32BE-4734-A7ED-007B7BF3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097" y="2341889"/>
                <a:ext cx="121920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F89863-06D3-4886-B60E-9755F6812847}"/>
                  </a:ext>
                </a:extLst>
              </p:cNvPr>
              <p:cNvSpPr txBox="1"/>
              <p:nvPr/>
            </p:nvSpPr>
            <p:spPr>
              <a:xfrm>
                <a:off x="9049473" y="2323759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=10 (đ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𝑣𝑑𝑡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F89863-06D3-4886-B60E-9755F681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473" y="2323759"/>
                <a:ext cx="518160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5E1B9B24-70F5-4C7B-A68A-BE1E9D3387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71414" y="304211"/>
            <a:ext cx="1036810" cy="159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B97FF3-8F37-4145-8E92-FEF717F736F0}"/>
                  </a:ext>
                </a:extLst>
              </p:cNvPr>
              <p:cNvSpPr txBox="1"/>
              <p:nvPr/>
            </p:nvSpPr>
            <p:spPr>
              <a:xfrm>
                <a:off x="14256290" y="5845252"/>
                <a:ext cx="3505200" cy="64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B97FF3-8F37-4145-8E92-FEF717F73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6290" y="5845252"/>
                <a:ext cx="3505200" cy="64286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36E9CF-8EED-476A-9616-264DAF5BF42D}"/>
                  </a:ext>
                </a:extLst>
              </p:cNvPr>
              <p:cNvSpPr txBox="1"/>
              <p:nvPr/>
            </p:nvSpPr>
            <p:spPr>
              <a:xfrm>
                <a:off x="14296388" y="6814785"/>
                <a:ext cx="3505200" cy="652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36E9CF-8EED-476A-9616-264DAF5BF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6388" y="6814785"/>
                <a:ext cx="3505200" cy="65287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9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5" grpId="0"/>
      <p:bldP spid="22" grpId="0"/>
      <p:bldP spid="23" grpId="0"/>
      <p:bldP spid="24" grpId="0"/>
      <p:bldP spid="26" grpId="0"/>
      <p:bldP spid="8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22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5"/>
          <p:cNvSpPr>
            <a:spLocks noChangeArrowheads="1" noChangeShapeType="1" noTextEdit="1"/>
          </p:cNvSpPr>
          <p:nvPr/>
        </p:nvSpPr>
        <p:spPr bwMode="auto">
          <a:xfrm>
            <a:off x="634872" y="2746298"/>
            <a:ext cx="15355062" cy="1866910"/>
          </a:xfrm>
          <a:prstGeom prst="rect">
            <a:avLst/>
          </a:prstGeom>
        </p:spPr>
        <p:txBody>
          <a:bodyPr wrap="none" lIns="137145" tIns="68580" rIns="137145" bIns="6858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CHÚC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QUÝ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THẦY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GIÁO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DỒI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DÀO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SỨC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KHỎE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4" name="WordArt 43"/>
          <p:cNvSpPr>
            <a:spLocks noChangeArrowheads="1" noChangeShapeType="1" noTextEdit="1"/>
          </p:cNvSpPr>
          <p:nvPr/>
        </p:nvSpPr>
        <p:spPr bwMode="auto">
          <a:xfrm>
            <a:off x="959103" y="5876214"/>
            <a:ext cx="14706600" cy="1866910"/>
          </a:xfrm>
          <a:prstGeom prst="rect">
            <a:avLst/>
          </a:prstGeom>
        </p:spPr>
        <p:txBody>
          <a:bodyPr wrap="none" lIns="137145" tIns="68580" rIns="137145" bIns="6858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EM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MẠNH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5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6948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652650" y="586500"/>
            <a:ext cx="10972800" cy="366000"/>
          </a:xfrm>
          <a:custGeom>
            <a:avLst/>
            <a:gdLst/>
            <a:ahLst/>
            <a:cxnLst/>
            <a:rect l="l" t="t" r="r" b="b"/>
            <a:pathLst>
              <a:path w="10972800" h="366000">
                <a:moveTo>
                  <a:pt x="0" y="0"/>
                </a:moveTo>
                <a:lnTo>
                  <a:pt x="10972800" y="0"/>
                </a:lnTo>
                <a:lnTo>
                  <a:pt x="10972800" y="366000"/>
                </a:lnTo>
                <a:lnTo>
                  <a:pt x="0" y="36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1421550" y="1866900"/>
            <a:ext cx="15435000" cy="7086600"/>
            <a:chOff x="1421550" y="1943100"/>
            <a:chExt cx="15435000" cy="6794567"/>
          </a:xfrm>
        </p:grpSpPr>
        <p:grpSp>
          <p:nvGrpSpPr>
            <p:cNvPr id="2" name="Group 2"/>
            <p:cNvGrpSpPr/>
            <p:nvPr/>
          </p:nvGrpSpPr>
          <p:grpSpPr>
            <a:xfrm>
              <a:off x="1421550" y="1943100"/>
              <a:ext cx="15435000" cy="6794567"/>
              <a:chOff x="0" y="0"/>
              <a:chExt cx="20580000" cy="8092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0579969" cy="8092059"/>
              </a:xfrm>
              <a:custGeom>
                <a:avLst/>
                <a:gdLst/>
                <a:ahLst/>
                <a:cxnLst/>
                <a:rect l="l" t="t" r="r" b="b"/>
                <a:pathLst>
                  <a:path w="20579969" h="8092059">
                    <a:moveTo>
                      <a:pt x="0" y="0"/>
                    </a:moveTo>
                    <a:lnTo>
                      <a:pt x="20579969" y="0"/>
                    </a:lnTo>
                    <a:lnTo>
                      <a:pt x="20579969" y="8092059"/>
                    </a:lnTo>
                    <a:lnTo>
                      <a:pt x="0" y="8092059"/>
                    </a:lnTo>
                    <a:close/>
                  </a:path>
                </a:pathLst>
              </a:custGeom>
              <a:solidFill>
                <a:srgbClr val="778268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7" name="Google Shape;591;p34"/>
            <p:cNvSpPr txBox="1">
              <a:spLocks/>
            </p:cNvSpPr>
            <p:nvPr/>
          </p:nvSpPr>
          <p:spPr>
            <a:xfrm>
              <a:off x="3119238" y="3148588"/>
              <a:ext cx="12039600" cy="3872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000"/>
                <a:buFont typeface="Paytone One"/>
                <a:buNone/>
                <a:defRPr sz="50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defTabSz="1828800">
                <a:lnSpc>
                  <a:spcPct val="150000"/>
                </a:lnSpc>
              </a:pPr>
              <a:r>
                <a:rPr lang="vi-VN" sz="8200" b="1" kern="0" dirty="0">
                  <a:solidFill>
                    <a:schemeClr val="tx1"/>
                  </a:solidFill>
                  <a:latin typeface="Arial" panose="020B0604020202020204" pitchFamily="34" charset="0"/>
                </a:rPr>
                <a:t>BÀI 3. TÍNH CHẤT CỦA PHÉP KHAI PHƯƠNG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3796">
            <a:off x="14442329" y="6862744"/>
            <a:ext cx="2495064" cy="23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19172" y="952500"/>
            <a:ext cx="157129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 defTabSz="18288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vi-VN" sz="38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3" action="ppaction://hlinkfile"/>
              </a:rPr>
              <a:t>HĐ</a:t>
            </a:r>
            <a:r>
              <a:rPr lang="en-US" sz="3800" b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3" action="ppaction://hlinkfile"/>
              </a:rPr>
              <a:t>KP</a:t>
            </a:r>
            <a:r>
              <a:rPr lang="vi-VN" sz="38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3" action="ppaction://hlinkfile"/>
              </a:rPr>
              <a:t>1:</a:t>
            </a:r>
            <a:r>
              <a:rPr lang="en-US" sz="38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3" action="ppaction://hlinkfile"/>
              </a:rPr>
              <a:t> </a:t>
            </a:r>
            <a:r>
              <a:rPr lang="vi-VN" sz="3800" kern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Hoàn thành bảng sau</a:t>
            </a:r>
            <a:r>
              <a:rPr lang="en-US" sz="3800" kern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800" kern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lang="en-US" sz="3800" kern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800" kern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800" kern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8794">
            <a:off x="16853435" y="883789"/>
            <a:ext cx="1086464" cy="1672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363059"/>
                  </p:ext>
                </p:extLst>
              </p:nvPr>
            </p:nvGraphicFramePr>
            <p:xfrm>
              <a:off x="3009939" y="2061439"/>
              <a:ext cx="12268168" cy="23214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3521">
                      <a:extLst>
                        <a:ext uri="{9D8B030D-6E8A-4147-A177-3AD203B41FA5}">
                          <a16:colId xmlns:a16="http://schemas.microsoft.com/office/drawing/2014/main" val="4217139013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3233143196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2747848987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3243673261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159320310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2761958789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125141357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673448760"/>
                        </a:ext>
                      </a:extLst>
                    </a:gridCol>
                  </a:tblGrid>
                  <a:tr h="7634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7103839"/>
                      </a:ext>
                    </a:extLst>
                  </a:tr>
                  <a:tr h="7634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sz="37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7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37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0375907"/>
                      </a:ext>
                    </a:extLst>
                  </a:tr>
                  <a:tr h="7634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dirty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700" b="0" dirty="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347396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363059"/>
                  </p:ext>
                </p:extLst>
              </p:nvPr>
            </p:nvGraphicFramePr>
            <p:xfrm>
              <a:off x="3009939" y="2061439"/>
              <a:ext cx="12268168" cy="23214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3521">
                      <a:extLst>
                        <a:ext uri="{9D8B030D-6E8A-4147-A177-3AD203B41FA5}">
                          <a16:colId xmlns:a16="http://schemas.microsoft.com/office/drawing/2014/main" val="4217139013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3233143196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2747848987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3243673261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159320310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2761958789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125141357"/>
                        </a:ext>
                      </a:extLst>
                    </a:gridCol>
                    <a:gridCol w="1533521">
                      <a:extLst>
                        <a:ext uri="{9D8B030D-6E8A-4147-A177-3AD203B41FA5}">
                          <a16:colId xmlns:a16="http://schemas.microsoft.com/office/drawing/2014/main" val="673448760"/>
                        </a:ext>
                      </a:extLst>
                    </a:gridCol>
                  </a:tblGrid>
                  <a:tr h="7634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97" t="-800" r="-700000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97" t="-800" r="-600000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195" t="-800" r="-502390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800" r="-400397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0000" t="-800" r="-300397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t="-800" r="-200397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2390" t="-800" r="-101195" b="-226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9603" t="-800" r="-794" b="-2264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7103839"/>
                      </a:ext>
                    </a:extLst>
                  </a:tr>
                  <a:tr h="7946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97" t="-96183" r="-700000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97" t="-96183" r="-600000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195" t="-96183" r="-502390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6183" r="-400397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0000" t="-96183" r="-300397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t="-96183" r="-200397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2390" t="-96183" r="-101195" b="-116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9603" t="-96183" r="-794" b="-1160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0375907"/>
                      </a:ext>
                    </a:extLst>
                  </a:tr>
                  <a:tr h="7634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97" t="-205600" r="-700000" b="-2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0" dirty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195" t="-205600" r="-502390" b="-2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205600" r="-400397" b="-2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0000" t="-205600" r="-300397" b="-2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0000" t="-205600" r="-200397" b="-2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2390" t="-205600" r="-101195" b="-2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9603" t="-205600" r="-794" b="-216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7396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318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500" y="9198850"/>
            <a:ext cx="18543000" cy="2523000"/>
            <a:chOff x="0" y="0"/>
            <a:chExt cx="24724000" cy="336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23979" cy="3363976"/>
            </a:xfrm>
            <a:custGeom>
              <a:avLst/>
              <a:gdLst/>
              <a:ahLst/>
              <a:cxnLst/>
              <a:rect l="l" t="t" r="r" b="b"/>
              <a:pathLst>
                <a:path w="24723979" h="3363976">
                  <a:moveTo>
                    <a:pt x="0" y="0"/>
                  </a:moveTo>
                  <a:lnTo>
                    <a:pt x="24723979" y="0"/>
                  </a:lnTo>
                  <a:lnTo>
                    <a:pt x="24723979" y="3363976"/>
                  </a:lnTo>
                  <a:lnTo>
                    <a:pt x="0" y="3363976"/>
                  </a:lnTo>
                  <a:close/>
                </a:path>
              </a:pathLst>
            </a:custGeom>
            <a:solidFill>
              <a:srgbClr val="778268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27500" y="-1979710"/>
            <a:ext cx="18543000" cy="2523000"/>
            <a:chOff x="0" y="0"/>
            <a:chExt cx="24724000" cy="336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23979" cy="3363976"/>
            </a:xfrm>
            <a:custGeom>
              <a:avLst/>
              <a:gdLst/>
              <a:ahLst/>
              <a:cxnLst/>
              <a:rect l="l" t="t" r="r" b="b"/>
              <a:pathLst>
                <a:path w="24723979" h="3363976">
                  <a:moveTo>
                    <a:pt x="0" y="0"/>
                  </a:moveTo>
                  <a:lnTo>
                    <a:pt x="24723979" y="0"/>
                  </a:lnTo>
                  <a:lnTo>
                    <a:pt x="24723979" y="3363976"/>
                  </a:lnTo>
                  <a:lnTo>
                    <a:pt x="0" y="3363976"/>
                  </a:lnTo>
                  <a:close/>
                </a:path>
              </a:pathLst>
            </a:custGeom>
            <a:solidFill>
              <a:srgbClr val="778268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0" y="4439609"/>
            <a:ext cx="2920237" cy="31762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44F58F-374D-484F-A7F1-BA8391BA5050}"/>
              </a:ext>
            </a:extLst>
          </p:cNvPr>
          <p:cNvSpPr/>
          <p:nvPr/>
        </p:nvSpPr>
        <p:spPr>
          <a:xfrm>
            <a:off x="990600" y="1220637"/>
            <a:ext cx="3260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 action="ppaction://hlinkfile"/>
              </a:rPr>
              <a:t>Thực</a:t>
            </a:r>
            <a:r>
              <a:rPr lang="en-US" sz="4000" b="1" dirty="0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 action="ppaction://hlinkfile"/>
              </a:rPr>
              <a:t> </a:t>
            </a:r>
            <a:r>
              <a:rPr lang="en-US" sz="4000" b="1" dirty="0" err="1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 action="ppaction://hlinkfile"/>
              </a:rPr>
              <a:t>hành</a:t>
            </a:r>
            <a:r>
              <a:rPr lang="en-US" sz="4000" b="1" dirty="0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 action="ppaction://hlinkfile"/>
              </a:rPr>
              <a:t> 1</a:t>
            </a:r>
            <a:endParaRPr lang="en-US" sz="4000" b="1" dirty="0">
              <a:solidFill>
                <a:srgbClr val="666F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25CB6-EDF3-4761-9F8D-96D04EEBAF65}"/>
              </a:ext>
            </a:extLst>
          </p:cNvPr>
          <p:cNvSpPr/>
          <p:nvPr/>
        </p:nvSpPr>
        <p:spPr>
          <a:xfrm>
            <a:off x="4433444" y="122063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1828800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0000"/>
                </a:solidFill>
                <a:latin typeface="Arial"/>
                <a:ea typeface="PMingLiU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PMingLiU"/>
                <a:cs typeface="Times New Roman" panose="02020603050405020304" pitchFamily="18" charset="0"/>
                <a:sym typeface="Arial"/>
              </a:rPr>
              <a:t>:</a:t>
            </a:r>
            <a:endParaRPr lang="vi-VN" sz="4000" kern="0" dirty="0">
              <a:solidFill>
                <a:srgbClr val="000000"/>
              </a:solidFill>
              <a:latin typeface="Arial"/>
              <a:ea typeface="PMingLiU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168D358-4064-41A0-8F01-A65BA1CC5698}"/>
                  </a:ext>
                </a:extLst>
              </p:cNvPr>
              <p:cNvSpPr/>
              <p:nvPr/>
            </p:nvSpPr>
            <p:spPr>
              <a:xfrm>
                <a:off x="1532080" y="2451493"/>
                <a:ext cx="2884957" cy="8377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−0,4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168D358-4064-41A0-8F01-A65BA1CC5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080" y="2451493"/>
                <a:ext cx="2884957" cy="837793"/>
              </a:xfrm>
              <a:prstGeom prst="rect">
                <a:avLst/>
              </a:prstGeom>
              <a:blipFill>
                <a:blip r:embed="rId5"/>
                <a:stretch>
                  <a:fillRect l="-7384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2E15495-B464-4CF1-B794-82BBBEAA79C3}"/>
                  </a:ext>
                </a:extLst>
              </p:cNvPr>
              <p:cNvSpPr/>
              <p:nvPr/>
            </p:nvSpPr>
            <p:spPr>
              <a:xfrm>
                <a:off x="5927152" y="1803331"/>
                <a:ext cx="3451138" cy="1911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2E15495-B464-4CF1-B794-82BBBEAA7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152" y="1803331"/>
                <a:ext cx="3451138" cy="19110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AFA8AF-934E-4FEA-9265-5B57672615FA}"/>
                  </a:ext>
                </a:extLst>
              </p:cNvPr>
              <p:cNvSpPr/>
              <p:nvPr/>
            </p:nvSpPr>
            <p:spPr>
              <a:xfrm>
                <a:off x="11394650" y="2451493"/>
                <a:ext cx="5258514" cy="936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AFA8AF-934E-4FEA-9265-5B5767261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4650" y="2451493"/>
                <a:ext cx="5258514" cy="936860"/>
              </a:xfrm>
              <a:prstGeom prst="rect">
                <a:avLst/>
              </a:prstGeom>
              <a:blipFill>
                <a:blip r:embed="rId7"/>
                <a:stretch>
                  <a:fillRect l="-4056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66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-182700"/>
            <a:ext cx="1586400" cy="10507800"/>
            <a:chOff x="0" y="0"/>
            <a:chExt cx="2115200" cy="1401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185" cy="14010387"/>
            </a:xfrm>
            <a:custGeom>
              <a:avLst/>
              <a:gdLst/>
              <a:ahLst/>
              <a:cxnLst/>
              <a:rect l="l" t="t" r="r" b="b"/>
              <a:pathLst>
                <a:path w="2115185" h="14010387">
                  <a:moveTo>
                    <a:pt x="0" y="0"/>
                  </a:moveTo>
                  <a:lnTo>
                    <a:pt x="2115185" y="0"/>
                  </a:lnTo>
                  <a:lnTo>
                    <a:pt x="2115185" y="14010387"/>
                  </a:lnTo>
                  <a:lnTo>
                    <a:pt x="0" y="14010387"/>
                  </a:lnTo>
                  <a:close/>
                </a:path>
              </a:pathLst>
            </a:custGeom>
            <a:solidFill>
              <a:srgbClr val="778268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FDA9B6-261A-4EDA-95F5-63C07D3BF014}"/>
              </a:ext>
            </a:extLst>
          </p:cNvPr>
          <p:cNvSpPr/>
          <p:nvPr/>
        </p:nvSpPr>
        <p:spPr>
          <a:xfrm>
            <a:off x="2062578" y="916674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 action="ppaction://hlinkfile"/>
              </a:rPr>
              <a:t>Thực</a:t>
            </a:r>
            <a:r>
              <a:rPr lang="en-US" sz="3200" b="1" dirty="0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 action="ppaction://hlinkfile"/>
              </a:rPr>
              <a:t> </a:t>
            </a:r>
            <a:r>
              <a:rPr lang="en-US" sz="3200" b="1" dirty="0" err="1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 action="ppaction://hlinkfile"/>
              </a:rPr>
              <a:t>hành</a:t>
            </a:r>
            <a:r>
              <a:rPr lang="en-US" sz="3200" b="1" dirty="0">
                <a:solidFill>
                  <a:srgbClr val="666F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 action="ppaction://hlinkfile"/>
              </a:rPr>
              <a:t> 2:</a:t>
            </a:r>
            <a:endParaRPr lang="en-US" sz="3200" b="1" dirty="0">
              <a:solidFill>
                <a:srgbClr val="666F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DDA975-3484-45D5-B3D9-02EFCC10E8DC}"/>
              </a:ext>
            </a:extLst>
          </p:cNvPr>
          <p:cNvSpPr/>
          <p:nvPr/>
        </p:nvSpPr>
        <p:spPr>
          <a:xfrm>
            <a:off x="5184487" y="916673"/>
            <a:ext cx="5081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1828800">
              <a:buClr>
                <a:srgbClr val="000000"/>
              </a:buClr>
              <a:tabLst>
                <a:tab pos="723900" algn="l"/>
              </a:tabLst>
            </a:pPr>
            <a:r>
              <a:rPr lang="en-US" sz="32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Rút</a:t>
            </a:r>
            <a:r>
              <a:rPr lang="en-US" sz="3200" kern="0" dirty="0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gọn</a:t>
            </a:r>
            <a:r>
              <a:rPr lang="en-US" sz="3200" kern="0" dirty="0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3200" kern="0" dirty="0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3200" kern="0" dirty="0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kern="0" dirty="0">
                <a:solidFill>
                  <a:srgbClr val="DADADA">
                    <a:lumMod val="10000"/>
                  </a:srgbClr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C7C2FCE-DA2F-4B8F-A81B-EA62FE367C49}"/>
                  </a:ext>
                </a:extLst>
              </p:cNvPr>
              <p:cNvSpPr/>
              <p:nvPr/>
            </p:nvSpPr>
            <p:spPr>
              <a:xfrm>
                <a:off x="1828800" y="1714500"/>
                <a:ext cx="16459200" cy="134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Malgun Gothic" panose="020B0503020000020004" pitchFamily="34" charset="-127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							</a:t>
                </a:r>
                <a:r>
                  <a:rPr lang="en-US" sz="4000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  <m:r>
                                  <a:rPr lang="en-US" sz="40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C7C2FCE-DA2F-4B8F-A81B-EA62FE367C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714500"/>
                <a:ext cx="16459200" cy="1344984"/>
              </a:xfrm>
              <a:prstGeom prst="rect">
                <a:avLst/>
              </a:prstGeom>
              <a:blipFill>
                <a:blip r:embed="rId4"/>
                <a:stretch>
                  <a:fillRect l="-1296" b="-3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0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/>
          <p:nvPr/>
        </p:nvGrpSpPr>
        <p:grpSpPr>
          <a:xfrm>
            <a:off x="24062" y="9425100"/>
            <a:ext cx="18263937" cy="1966800"/>
            <a:chOff x="0" y="0"/>
            <a:chExt cx="20580000" cy="2622400"/>
          </a:xfrm>
        </p:grpSpPr>
        <p:sp>
          <p:nvSpPr>
            <p:cNvPr id="19" name="Freeform 6"/>
            <p:cNvSpPr/>
            <p:nvPr/>
          </p:nvSpPr>
          <p:spPr>
            <a:xfrm>
              <a:off x="0" y="0"/>
              <a:ext cx="20579969" cy="2622423"/>
            </a:xfrm>
            <a:custGeom>
              <a:avLst/>
              <a:gdLst/>
              <a:ahLst/>
              <a:cxnLst/>
              <a:rect l="l" t="t" r="r" b="b"/>
              <a:pathLst>
                <a:path w="20579969" h="2622423">
                  <a:moveTo>
                    <a:pt x="0" y="0"/>
                  </a:moveTo>
                  <a:lnTo>
                    <a:pt x="20579969" y="0"/>
                  </a:lnTo>
                  <a:lnTo>
                    <a:pt x="20579969" y="2622423"/>
                  </a:lnTo>
                  <a:lnTo>
                    <a:pt x="0" y="2622423"/>
                  </a:lnTo>
                  <a:close/>
                </a:path>
              </a:pathLst>
            </a:custGeom>
            <a:solidFill>
              <a:srgbClr val="778268"/>
            </a:solidFill>
          </p:spPr>
          <p:txBody>
            <a:bodyPr/>
            <a:lstStyle/>
            <a:p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371600" y="673036"/>
                <a:ext cx="11165301" cy="790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defTabSz="1828800">
                  <a:buClr>
                    <a:srgbClr val="000000"/>
                  </a:buClr>
                  <a:tabLst>
                    <a:tab pos="723900" algn="l"/>
                  </a:tabLst>
                </a:pPr>
                <a:r>
                  <a:rPr lang="en-US" sz="4000" kern="0" dirty="0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Sử </a:t>
                </a:r>
                <a:r>
                  <a:rPr lang="en-US" sz="4000" kern="0" dirty="0" err="1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lang="en-US" sz="4000" kern="0" dirty="0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lang="en-US" sz="4000" kern="0" dirty="0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lang="en-US" sz="4000" kern="0" dirty="0">
                    <a:solidFill>
                      <a:srgbClr val="DADADA">
                        <a:lumMod val="10000"/>
                      </a:srgbClr>
                    </a:solidFill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0" i="1" kern="0" smtClean="0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4000" b="0" i="1" kern="0" smtClean="0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kern="0" smtClean="0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b="0" i="1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40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𝐴</m:t>
                        </m:r>
                      </m:e>
                    </m:d>
                    <m: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sty m:val="p"/>
                      </m:rP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ã</m:t>
                    </m:r>
                    <m:r>
                      <m:rPr>
                        <m:sty m:val="p"/>
                      </m:rP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y</m:t>
                    </m:r>
                    <m: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t</m:t>
                    </m:r>
                    <m: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í</m:t>
                    </m:r>
                    <m:r>
                      <m:rPr>
                        <m:sty m:val="p"/>
                      </m:rP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nh</m:t>
                    </m:r>
                    <m:r>
                      <a:rPr lang="en-US" sz="4000" b="0" i="0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: </m:t>
                    </m:r>
                    <m:rad>
                      <m:radPr>
                        <m:degHide m:val="on"/>
                        <m:ctrlPr>
                          <a:rPr lang="en-US" sz="40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4000" b="0" i="1" kern="0" smtClean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64 . 81</m:t>
                        </m:r>
                      </m:e>
                    </m:rad>
                    <m:r>
                      <a:rPr lang="en-US" sz="4000" b="0" i="1" kern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 ?</m:t>
                    </m:r>
                  </m:oMath>
                </a14:m>
                <a:endParaRPr lang="en-US" sz="4000" kern="0" dirty="0">
                  <a:solidFill>
                    <a:srgbClr val="DADADA">
                      <a:lumMod val="10000"/>
                    </a:srgbClr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73036"/>
                <a:ext cx="11165301" cy="790345"/>
              </a:xfrm>
              <a:prstGeom prst="rect">
                <a:avLst/>
              </a:prstGeom>
              <a:blipFill>
                <a:blip r:embed="rId3"/>
                <a:stretch>
                  <a:fillRect l="-1910" t="-3077" b="-3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587657" y="2389468"/>
                <a:ext cx="2679544" cy="1545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64 . 81</m:t>
                          </m:r>
                        </m:e>
                      </m:rad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657" y="2389468"/>
                <a:ext cx="2679544" cy="1545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587656" y="2035525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US" sz="4000" b="1" i="1" u="sng" kern="100" dirty="0" err="1">
                <a:solidFill>
                  <a:srgbClr val="C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4000" b="1" i="1" u="sng" kern="100" dirty="0">
                <a:solidFill>
                  <a:srgbClr val="C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4000" u="sng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48B65D-E6C1-4D58-B258-B8B2C1C1E3F5}"/>
                  </a:ext>
                </a:extLst>
              </p:cNvPr>
              <p:cNvSpPr/>
              <p:nvPr/>
            </p:nvSpPr>
            <p:spPr>
              <a:xfrm>
                <a:off x="4533244" y="2251610"/>
                <a:ext cx="2679545" cy="1356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8 . 9)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48B65D-E6C1-4D58-B258-B8B2C1C1E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244" y="2251610"/>
                <a:ext cx="2679545" cy="1356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7D13FC-6CD4-4E3E-AF16-EFCB626FBBBA}"/>
                  </a:ext>
                </a:extLst>
              </p:cNvPr>
              <p:cNvSpPr/>
              <p:nvPr/>
            </p:nvSpPr>
            <p:spPr>
              <a:xfrm>
                <a:off x="9067800" y="2503135"/>
                <a:ext cx="1536544" cy="1400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7D13FC-6CD4-4E3E-AF16-EFCB626FB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2503135"/>
                <a:ext cx="1536544" cy="1400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212C3E-0C9D-436B-BDC9-4B988413C677}"/>
                  </a:ext>
                </a:extLst>
              </p:cNvPr>
              <p:cNvSpPr txBox="1"/>
              <p:nvPr/>
            </p:nvSpPr>
            <p:spPr>
              <a:xfrm>
                <a:off x="7315200" y="2900367"/>
                <a:ext cx="1828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8 . 9</m:t>
                        </m:r>
                      </m:e>
                    </m:d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212C3E-0C9D-436B-BDC9-4B988413C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900367"/>
                <a:ext cx="1828800" cy="707886"/>
              </a:xfrm>
              <a:prstGeom prst="rect">
                <a:avLst/>
              </a:prstGeom>
              <a:blipFill>
                <a:blip r:embed="rId7"/>
                <a:stretch>
                  <a:fillRect l="-1166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3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178" y="369450"/>
            <a:ext cx="16989600" cy="6661520"/>
            <a:chOff x="0" y="0"/>
            <a:chExt cx="22652800" cy="12249600"/>
          </a:xfrm>
          <a:solidFill>
            <a:srgbClr val="FCFAF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652862" cy="12249658"/>
            </a:xfrm>
            <a:custGeom>
              <a:avLst/>
              <a:gdLst/>
              <a:ahLst/>
              <a:cxnLst/>
              <a:rect l="l" t="t" r="r" b="b"/>
              <a:pathLst>
                <a:path w="22652862" h="12249658">
                  <a:moveTo>
                    <a:pt x="0" y="0"/>
                  </a:moveTo>
                  <a:lnTo>
                    <a:pt x="22652862" y="0"/>
                  </a:lnTo>
                  <a:lnTo>
                    <a:pt x="22652862" y="12249658"/>
                  </a:lnTo>
                  <a:lnTo>
                    <a:pt x="0" y="1224965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Rectangle 5"/>
          <p:cNvSpPr/>
          <p:nvPr/>
        </p:nvSpPr>
        <p:spPr>
          <a:xfrm>
            <a:off x="977005" y="571500"/>
            <a:ext cx="8586828" cy="2629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 algn="just" defTabSz="18288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KP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800" kern="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800" kern="0" dirty="0">
              <a:solidFill>
                <a:srgbClr val="000000"/>
              </a:solidFill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  <a:p>
            <a:pPr lvl="0" algn="just" defTabSz="1828800">
              <a:lnSpc>
                <a:spcPct val="150000"/>
              </a:lnSpc>
              <a:buClr>
                <a:srgbClr val="C00000"/>
              </a:buClr>
            </a:pPr>
            <a:r>
              <a:rPr lang="vi-VN" sz="3800" kern="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Thực hiện các phép tính cho trên bảng trong Hình 1.</a:t>
            </a:r>
            <a:endParaRPr lang="en-US" sz="3800" kern="0" dirty="0">
              <a:solidFill>
                <a:srgbClr val="000000"/>
              </a:solidFill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425805" y="905384"/>
            <a:ext cx="6931753" cy="4061969"/>
            <a:chOff x="10425805" y="905384"/>
            <a:chExt cx="6931753" cy="40619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25805" y="905384"/>
              <a:ext cx="6931753" cy="403590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438633" y="4000500"/>
              <a:ext cx="6918924" cy="940785"/>
            </a:xfrm>
            <a:prstGeom prst="rect">
              <a:avLst/>
            </a:prstGeom>
            <a:solidFill>
              <a:srgbClr val="FCFAF6"/>
            </a:solidFill>
            <a:ln>
              <a:solidFill>
                <a:srgbClr val="FCFA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126089" y="4321022"/>
              <a:ext cx="15440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i="1" kern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rPr>
                <a:t>Hình 1</a:t>
              </a:r>
              <a:endParaRPr lang="en-US" sz="3600" i="1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78794">
            <a:off x="979863" y="4880593"/>
            <a:ext cx="1606406" cy="24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A39AB2-C29D-4DB8-8247-0DBDDD75F60C}"/>
                  </a:ext>
                </a:extLst>
              </p:cNvPr>
              <p:cNvSpPr txBox="1"/>
              <p:nvPr/>
            </p:nvSpPr>
            <p:spPr>
              <a:xfrm>
                <a:off x="5791200" y="4034993"/>
                <a:ext cx="11277600" cy="1111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rad>
                  </m:oMath>
                </a14:m>
                <a:r>
                  <a:rPr lang="en-US" sz="6000" dirty="0">
                    <a:solidFill>
                      <a:srgbClr val="FF0000"/>
                    </a:solidFill>
                  </a:rPr>
                  <a:t>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6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6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A39AB2-C29D-4DB8-8247-0DBDDD75F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4034993"/>
                <a:ext cx="11277600" cy="1111971"/>
              </a:xfrm>
              <a:prstGeom prst="rect">
                <a:avLst/>
              </a:prstGeom>
              <a:blipFill>
                <a:blip r:embed="rId2"/>
                <a:stretch>
                  <a:fillRect t="-7692" b="-37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30BC727-B2BF-4E6C-95B7-0259BA13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258" y="884101"/>
            <a:ext cx="1036810" cy="1592400"/>
          </a:xfrm>
          <a:prstGeom prst="rect">
            <a:avLst/>
          </a:prstGeom>
        </p:spPr>
      </p:pic>
      <p:pic>
        <p:nvPicPr>
          <p:cNvPr id="1026" name="Picture 2" descr="Hình ảnh Học Sinh Làm Bài Tập PNG Miễn ...">
            <a:hlinkClick r:id="rId4" action="ppaction://hlinksldjump"/>
            <a:extLst>
              <a:ext uri="{FF2B5EF4-FFF2-40B4-BE49-F238E27FC236}">
                <a16:creationId xmlns:a16="http://schemas.microsoft.com/office/drawing/2014/main" id="{96BD5E3B-B5AC-4FDB-AD0F-60D943F65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53300"/>
            <a:ext cx="4169424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807</Words>
  <Application>Microsoft Office PowerPoint</Application>
  <PresentationFormat>Custom</PresentationFormat>
  <Paragraphs>220</Paragraphs>
  <Slides>20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Malgun Gothic</vt:lpstr>
      <vt:lpstr>Cambria Math</vt:lpstr>
      <vt:lpstr>Calibri</vt:lpstr>
      <vt:lpstr>Arial</vt:lpstr>
      <vt:lpstr>PMingLiU</vt:lpstr>
      <vt:lpstr>Paytone One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business-major-for-college-labor-or-industrial-relations.pptx</dc:title>
  <dc:creator>Hà Ngân</dc:creator>
  <cp:lastModifiedBy>DELL</cp:lastModifiedBy>
  <cp:revision>218</cp:revision>
  <dcterms:created xsi:type="dcterms:W3CDTF">2006-08-16T00:00:00Z</dcterms:created>
  <dcterms:modified xsi:type="dcterms:W3CDTF">2024-12-11T23:02:31Z</dcterms:modified>
  <dc:identifier>DAGNjwQwre4</dc:identifier>
</cp:coreProperties>
</file>