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Lato Light" panose="020B0604020202020204" charset="0"/>
      <p:regular r:id="rId22"/>
      <p:bold r:id="rId23"/>
      <p:italic r:id="rId24"/>
      <p:boldItalic r:id="rId25"/>
    </p:embeddedFont>
    <p:embeddedFont>
      <p:font typeface="Roboto" panose="020B060402020202020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XSlovNWivbxIqOeylN58HWalk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7.jp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hyperlink" Target="https://youtu.be/XGKXbDI15lI" TargetMode="External"/><Relationship Id="rId3" Type="http://schemas.openxmlformats.org/officeDocument/2006/relationships/image" Target="../media/image7.jpg"/><Relationship Id="rId7"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youtu.be/QhYXDHQtd04" TargetMode="External"/><Relationship Id="rId4" Type="http://schemas.openxmlformats.org/officeDocument/2006/relationships/image" Target="../media/image8.jp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youtu.be/XGKXbDI15lI" TargetMode="External"/><Relationship Id="rId5" Type="http://schemas.openxmlformats.org/officeDocument/2006/relationships/image" Target="../media/image26.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youtu.be/SIpg9MpGCwU" TargetMode="External"/><Relationship Id="rId5" Type="http://schemas.openxmlformats.org/officeDocument/2006/relationships/image" Target="../media/image27.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bit.ly/3xaOm8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bit.ly/3tRblro" TargetMode="Externa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bit.ly/3xaOm8X" TargetMode="External"/><Relationship Id="rId5" Type="http://schemas.openxmlformats.org/officeDocument/2006/relationships/image" Target="../media/image17.png"/><Relationship Id="rId4" Type="http://schemas.openxmlformats.org/officeDocument/2006/relationships/hyperlink" Target="https://bit.ly/3tRblr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jp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hyperlink" Target="https://youtu.be/r0NrE4IX4iY?si=6I7ykAzdXOfRC0Hd"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6.png"/><Relationship Id="rId4" Type="http://schemas.openxmlformats.org/officeDocument/2006/relationships/hyperlink" Target="https://youtu.be/5hqoRJ85MQE" TargetMode="Externa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youtu.be/QhYXDHQtd04" TargetMode="External"/><Relationship Id="rId3" Type="http://schemas.openxmlformats.org/officeDocument/2006/relationships/image" Target="../media/image7.jp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8.png"/><Relationship Id="rId4" Type="http://schemas.openxmlformats.org/officeDocument/2006/relationships/hyperlink" Target="https://youtu.be/5hqoRJ85MQE"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12191999" cy="685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10"/>
          <p:cNvSpPr/>
          <p:nvPr/>
        </p:nvSpPr>
        <p:spPr>
          <a:xfrm>
            <a:off x="8469443" y="1999849"/>
            <a:ext cx="3595178" cy="1657751"/>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0"/>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Font typeface="Tahoma"/>
              <a:buNone/>
            </a:pPr>
            <a:r>
              <a:rPr lang="en-US" sz="2300" b="1">
                <a:solidFill>
                  <a:srgbClr val="FEE599"/>
                </a:solidFill>
                <a:latin typeface="Tahoma"/>
                <a:ea typeface="Tahoma"/>
                <a:cs typeface="Tahoma"/>
                <a:sym typeface="Tahoma"/>
              </a:rPr>
              <a:t>3. </a:t>
            </a:r>
            <a:r>
              <a:rPr lang="en-US" sz="2300" b="1" u="sng">
                <a:solidFill>
                  <a:srgbClr val="FEE599"/>
                </a:solidFill>
                <a:latin typeface="Tahoma"/>
                <a:ea typeface="Tahoma"/>
                <a:cs typeface="Tahoma"/>
                <a:sym typeface="Tahoma"/>
              </a:rPr>
              <a:t>Tạo bức tranh kết hợp gắn vỏ trứng.</a:t>
            </a:r>
            <a:endParaRPr sz="2300" b="1" u="sng">
              <a:solidFill>
                <a:srgbClr val="FEE599"/>
              </a:solidFill>
            </a:endParaRPr>
          </a:p>
        </p:txBody>
      </p:sp>
      <p:sp>
        <p:nvSpPr>
          <p:cNvPr id="209" name="Google Shape;209;p10"/>
          <p:cNvSpPr txBox="1"/>
          <p:nvPr/>
        </p:nvSpPr>
        <p:spPr>
          <a:xfrm>
            <a:off x="8469443" y="1999849"/>
            <a:ext cx="3722558"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D966"/>
              </a:buClr>
              <a:buSzPts val="1600"/>
              <a:buFont typeface="Arial"/>
              <a:buNone/>
            </a:pPr>
            <a:r>
              <a:rPr lang="en-US" sz="2500" b="1">
                <a:solidFill>
                  <a:srgbClr val="FFD966"/>
                </a:solidFill>
                <a:latin typeface="Tahoma"/>
                <a:ea typeface="Tahoma"/>
                <a:cs typeface="Tahoma"/>
                <a:sym typeface="Tahoma"/>
              </a:rPr>
              <a:t>Thực hành:</a:t>
            </a:r>
            <a:endParaRPr sz="2500" b="1">
              <a:solidFill>
                <a:srgbClr val="FFD966"/>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F4B081"/>
              </a:solidFill>
              <a:latin typeface="Arial"/>
              <a:ea typeface="Arial"/>
              <a:cs typeface="Arial"/>
              <a:sym typeface="Arial"/>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Em hãy tạo một bức tranh kết hợp gắn vỏ trứng yêu thích.</a:t>
            </a:r>
            <a:endParaRPr/>
          </a:p>
        </p:txBody>
      </p:sp>
      <p:sp>
        <p:nvSpPr>
          <p:cNvPr id="210" name="Google Shape;210;p10"/>
          <p:cNvSpPr/>
          <p:nvPr/>
        </p:nvSpPr>
        <p:spPr>
          <a:xfrm>
            <a:off x="2024473" y="364977"/>
            <a:ext cx="10004663" cy="50783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Arial"/>
                <a:ea typeface="Arial"/>
                <a:cs typeface="Arial"/>
                <a:sym typeface="Arial"/>
              </a:rPr>
              <a:t>Bài 4 NÉT ĐẶC TRƯNG TRONG TRANH SƠN MÀI VIỆT NAM</a:t>
            </a:r>
            <a:endParaRPr sz="2700" b="1">
              <a:solidFill>
                <a:schemeClr val="dk1"/>
              </a:solidFill>
              <a:latin typeface="Arial"/>
              <a:ea typeface="Arial"/>
              <a:cs typeface="Arial"/>
              <a:sym typeface="Arial"/>
            </a:endParaRPr>
          </a:p>
        </p:txBody>
      </p:sp>
      <p:pic>
        <p:nvPicPr>
          <p:cNvPr id="211" name="Google Shape;211;p10"/>
          <p:cNvPicPr preferRelativeResize="0"/>
          <p:nvPr/>
        </p:nvPicPr>
        <p:blipFill rotWithShape="1">
          <a:blip r:embed="rId4">
            <a:alphaModFix/>
          </a:blip>
          <a:srcRect b="12244"/>
          <a:stretch/>
        </p:blipFill>
        <p:spPr>
          <a:xfrm>
            <a:off x="414881" y="178660"/>
            <a:ext cx="1577038" cy="907851"/>
          </a:xfrm>
          <a:prstGeom prst="rect">
            <a:avLst/>
          </a:prstGeom>
          <a:noFill/>
          <a:ln w="25400" cap="flat" cmpd="sng">
            <a:solidFill>
              <a:srgbClr val="BFBFBF"/>
            </a:solidFill>
            <a:prstDash val="solid"/>
            <a:round/>
            <a:headEnd type="none" w="sm" len="sm"/>
            <a:tailEnd type="none" w="sm" len="sm"/>
          </a:ln>
        </p:spPr>
      </p:pic>
      <p:pic>
        <p:nvPicPr>
          <p:cNvPr id="212" name="Google Shape;212;p10"/>
          <p:cNvPicPr preferRelativeResize="0"/>
          <p:nvPr/>
        </p:nvPicPr>
        <p:blipFill rotWithShape="1">
          <a:blip r:embed="rId5">
            <a:alphaModFix/>
          </a:blip>
          <a:srcRect/>
          <a:stretch/>
        </p:blipFill>
        <p:spPr>
          <a:xfrm>
            <a:off x="3358441" y="4626046"/>
            <a:ext cx="8667765" cy="1834710"/>
          </a:xfrm>
          <a:prstGeom prst="rect">
            <a:avLst/>
          </a:prstGeom>
          <a:noFill/>
          <a:ln>
            <a:noFill/>
          </a:ln>
        </p:spPr>
      </p:pic>
      <p:pic>
        <p:nvPicPr>
          <p:cNvPr id="213" name="Google Shape;213;p10"/>
          <p:cNvPicPr preferRelativeResize="0"/>
          <p:nvPr/>
        </p:nvPicPr>
        <p:blipFill rotWithShape="1">
          <a:blip r:embed="rId6">
            <a:alphaModFix/>
          </a:blip>
          <a:srcRect/>
          <a:stretch/>
        </p:blipFill>
        <p:spPr>
          <a:xfrm>
            <a:off x="2586101" y="1813811"/>
            <a:ext cx="5676303" cy="2293328"/>
          </a:xfrm>
          <a:prstGeom prst="rect">
            <a:avLst/>
          </a:prstGeom>
          <a:noFill/>
          <a:ln>
            <a:noFill/>
          </a:ln>
        </p:spPr>
      </p:pic>
      <p:pic>
        <p:nvPicPr>
          <p:cNvPr id="214" name="Google Shape;214;p10"/>
          <p:cNvPicPr preferRelativeResize="0"/>
          <p:nvPr/>
        </p:nvPicPr>
        <p:blipFill rotWithShape="1">
          <a:blip r:embed="rId7">
            <a:alphaModFix/>
          </a:blip>
          <a:srcRect/>
          <a:stretch/>
        </p:blipFill>
        <p:spPr>
          <a:xfrm>
            <a:off x="-353519" y="4532111"/>
            <a:ext cx="3606384" cy="2022580"/>
          </a:xfrm>
          <a:prstGeom prst="rect">
            <a:avLst/>
          </a:prstGeom>
          <a:noFill/>
          <a:ln>
            <a:noFill/>
          </a:ln>
        </p:spPr>
      </p:pic>
      <p:pic>
        <p:nvPicPr>
          <p:cNvPr id="215" name="Google Shape;215;p10"/>
          <p:cNvPicPr preferRelativeResize="0"/>
          <p:nvPr/>
        </p:nvPicPr>
        <p:blipFill rotWithShape="1">
          <a:blip r:embed="rId8">
            <a:alphaModFix/>
          </a:blip>
          <a:srcRect/>
          <a:stretch/>
        </p:blipFill>
        <p:spPr>
          <a:xfrm>
            <a:off x="-1418544" y="1668227"/>
            <a:ext cx="3901125" cy="2584495"/>
          </a:xfrm>
          <a:prstGeom prst="rect">
            <a:avLst/>
          </a:prstGeom>
          <a:noFill/>
          <a:ln>
            <a:noFill/>
          </a:ln>
        </p:spPr>
      </p:pic>
      <p:sp>
        <p:nvSpPr>
          <p:cNvPr id="216" name="Google Shape;216;p10"/>
          <p:cNvSpPr/>
          <p:nvPr/>
        </p:nvSpPr>
        <p:spPr>
          <a:xfrm>
            <a:off x="3358441" y="4475246"/>
            <a:ext cx="1963067" cy="2162573"/>
          </a:xfrm>
          <a:prstGeom prst="roundRect">
            <a:avLst>
              <a:gd name="adj" fmla="val 16667"/>
            </a:avLst>
          </a:prstGeom>
          <a:solidFill>
            <a:schemeClr val="accent1">
              <a:alpha val="0"/>
            </a:schemeClr>
          </a:solidFill>
          <a:ln w="114300" cap="flat" cmpd="sng">
            <a:solidFill>
              <a:srgbClr val="FF66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0"/>
          <p:cNvSpPr/>
          <p:nvPr/>
        </p:nvSpPr>
        <p:spPr>
          <a:xfrm>
            <a:off x="7487909" y="4459078"/>
            <a:ext cx="2195737" cy="2162573"/>
          </a:xfrm>
          <a:prstGeom prst="roundRect">
            <a:avLst>
              <a:gd name="adj" fmla="val 16667"/>
            </a:avLst>
          </a:prstGeom>
          <a:solidFill>
            <a:schemeClr val="accent1">
              <a:alpha val="0"/>
            </a:schemeClr>
          </a:solidFill>
          <a:ln w="114300" cap="flat" cmpd="sng">
            <a:solidFill>
              <a:srgbClr val="FF66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p:tgtEl>
                                          <p:spTgt spid="20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 calcmode="lin" valueType="num">
                                      <p:cBhvr additive="base">
                                        <p:cTn id="12" dur="500"/>
                                        <p:tgtEl>
                                          <p:spTgt spid="215"/>
                                        </p:tgtEl>
                                        <p:attrNameLst>
                                          <p:attrName>ppt_x</p:attrName>
                                        </p:attrNameLst>
                                      </p:cBhvr>
                                      <p:tavLst>
                                        <p:tav tm="0">
                                          <p:val>
                                            <p:strVal val="#ppt_x-1"/>
                                          </p:val>
                                        </p:tav>
                                        <p:tav tm="100000">
                                          <p:val>
                                            <p:strVal val="#ppt_x"/>
                                          </p:val>
                                        </p:tav>
                                      </p:tavLst>
                                    </p:anim>
                                  </p:childTnLst>
                                </p:cTn>
                              </p:par>
                              <p:par>
                                <p:cTn id="13" presetID="10" presetClass="entr" presetSubtype="0" fill="hold" nodeType="withEffect">
                                  <p:stCondLst>
                                    <p:cond delay="1100"/>
                                  </p:stCondLst>
                                  <p:childTnLst>
                                    <p:set>
                                      <p:cBhvr>
                                        <p:cTn id="14" dur="1" fill="hold">
                                          <p:stCondLst>
                                            <p:cond delay="0"/>
                                          </p:stCondLst>
                                        </p:cTn>
                                        <p:tgtEl>
                                          <p:spTgt spid="213"/>
                                        </p:tgtEl>
                                        <p:attrNameLst>
                                          <p:attrName>style.visibility</p:attrName>
                                        </p:attrNameLst>
                                      </p:cBhvr>
                                      <p:to>
                                        <p:strVal val="visible"/>
                                      </p:to>
                                    </p:set>
                                    <p:animEffect transition="in" filter="fade">
                                      <p:cBhvr>
                                        <p:cTn id="15" dur="500"/>
                                        <p:tgtEl>
                                          <p:spTgt spid="2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7"/>
                                        </p:tgtEl>
                                        <p:attrNameLst>
                                          <p:attrName>style.visibility</p:attrName>
                                        </p:attrNameLst>
                                      </p:cBhvr>
                                      <p:to>
                                        <p:strVal val="visible"/>
                                      </p:to>
                                    </p:set>
                                    <p:animEffect transition="in" filter="fade">
                                      <p:cBhvr>
                                        <p:cTn id="20" dur="500"/>
                                        <p:tgtEl>
                                          <p:spTgt spid="207"/>
                                        </p:tgtEl>
                                      </p:cBhvr>
                                    </p:animEffect>
                                  </p:childTnLst>
                                </p:cTn>
                              </p:par>
                              <p:par>
                                <p:cTn id="21" presetID="10" presetClass="entr" presetSubtype="0" fill="hold" nodeType="withEffect">
                                  <p:stCondLst>
                                    <p:cond delay="500"/>
                                  </p:stCondLst>
                                  <p:childTnLst>
                                    <p:set>
                                      <p:cBhvr>
                                        <p:cTn id="22" dur="1" fill="hold">
                                          <p:stCondLst>
                                            <p:cond delay="0"/>
                                          </p:stCondLst>
                                        </p:cTn>
                                        <p:tgtEl>
                                          <p:spTgt spid="209">
                                            <p:txEl>
                                              <p:pRg st="0" end="0"/>
                                            </p:txEl>
                                          </p:spTgt>
                                        </p:tgtEl>
                                        <p:attrNameLst>
                                          <p:attrName>style.visibility</p:attrName>
                                        </p:attrNameLst>
                                      </p:cBhvr>
                                      <p:to>
                                        <p:strVal val="visible"/>
                                      </p:to>
                                    </p:set>
                                    <p:animEffect transition="in" filter="fade">
                                      <p:cBhvr>
                                        <p:cTn id="23" dur="500"/>
                                        <p:tgtEl>
                                          <p:spTgt spid="209">
                                            <p:txEl>
                                              <p:pRg st="0" end="0"/>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209">
                                            <p:txEl>
                                              <p:pRg st="1" end="1"/>
                                            </p:txEl>
                                          </p:spTgt>
                                        </p:tgtEl>
                                        <p:attrNameLst>
                                          <p:attrName>style.visibility</p:attrName>
                                        </p:attrNameLst>
                                      </p:cBhvr>
                                      <p:to>
                                        <p:strVal val="visible"/>
                                      </p:to>
                                    </p:set>
                                    <p:animEffect transition="in" filter="fade">
                                      <p:cBhvr>
                                        <p:cTn id="26" dur="500"/>
                                        <p:tgtEl>
                                          <p:spTgt spid="209">
                                            <p:txEl>
                                              <p:pRg st="1" end="1"/>
                                            </p:txEl>
                                          </p:spTgt>
                                        </p:tgtEl>
                                      </p:cBhvr>
                                    </p:animEffect>
                                  </p:childTnLst>
                                </p:cTn>
                              </p:par>
                              <p:par>
                                <p:cTn id="27" presetID="10" presetClass="entr" presetSubtype="0" fill="hold" nodeType="withEffect">
                                  <p:stCondLst>
                                    <p:cond delay="500"/>
                                  </p:stCondLst>
                                  <p:childTnLst>
                                    <p:set>
                                      <p:cBhvr>
                                        <p:cTn id="28" dur="1" fill="hold">
                                          <p:stCondLst>
                                            <p:cond delay="0"/>
                                          </p:stCondLst>
                                        </p:cTn>
                                        <p:tgtEl>
                                          <p:spTgt spid="209">
                                            <p:txEl>
                                              <p:pRg st="2" end="2"/>
                                            </p:txEl>
                                          </p:spTgt>
                                        </p:tgtEl>
                                        <p:attrNameLst>
                                          <p:attrName>style.visibility</p:attrName>
                                        </p:attrNameLst>
                                      </p:cBhvr>
                                      <p:to>
                                        <p:strVal val="visible"/>
                                      </p:to>
                                    </p:set>
                                    <p:animEffect transition="in" filter="fade">
                                      <p:cBhvr>
                                        <p:cTn id="29" dur="500"/>
                                        <p:tgtEl>
                                          <p:spTgt spid="2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14"/>
                                        </p:tgtEl>
                                        <p:attrNameLst>
                                          <p:attrName>style.visibility</p:attrName>
                                        </p:attrNameLst>
                                      </p:cBhvr>
                                      <p:to>
                                        <p:strVal val="visible"/>
                                      </p:to>
                                    </p:set>
                                    <p:anim calcmode="lin" valueType="num">
                                      <p:cBhvr additive="base">
                                        <p:cTn id="34" dur="1000"/>
                                        <p:tgtEl>
                                          <p:spTgt spid="214"/>
                                        </p:tgtEl>
                                        <p:attrNameLst>
                                          <p:attrName>ppt_x</p:attrName>
                                        </p:attrNameLst>
                                      </p:cBhvr>
                                      <p:tavLst>
                                        <p:tav tm="0">
                                          <p:val>
                                            <p:strVal val="#ppt_x-1"/>
                                          </p:val>
                                        </p:tav>
                                        <p:tav tm="100000">
                                          <p:val>
                                            <p:strVal val="#ppt_x"/>
                                          </p:val>
                                        </p:tav>
                                      </p:tavLst>
                                    </p:anim>
                                  </p:childTnLst>
                                </p:cTn>
                              </p:par>
                              <p:par>
                                <p:cTn id="35" presetID="10" presetClass="entr" presetSubtype="0" fill="hold" nodeType="withEffect">
                                  <p:stCondLst>
                                    <p:cond delay="600"/>
                                  </p:stCondLst>
                                  <p:childTnLst>
                                    <p:set>
                                      <p:cBhvr>
                                        <p:cTn id="36" dur="1" fill="hold">
                                          <p:stCondLst>
                                            <p:cond delay="0"/>
                                          </p:stCondLst>
                                        </p:cTn>
                                        <p:tgtEl>
                                          <p:spTgt spid="212"/>
                                        </p:tgtEl>
                                        <p:attrNameLst>
                                          <p:attrName>style.visibility</p:attrName>
                                        </p:attrNameLst>
                                      </p:cBhvr>
                                      <p:to>
                                        <p:strVal val="visible"/>
                                      </p:to>
                                    </p:set>
                                    <p:animEffect transition="in" filter="fade">
                                      <p:cBhvr>
                                        <p:cTn id="37" dur="1000"/>
                                        <p:tgtEl>
                                          <p:spTgt spid="2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6"/>
                                        </p:tgtEl>
                                        <p:attrNameLst>
                                          <p:attrName>style.visibility</p:attrName>
                                        </p:attrNameLst>
                                      </p:cBhvr>
                                      <p:to>
                                        <p:strVal val="visible"/>
                                      </p:to>
                                    </p:set>
                                    <p:animEffect transition="in" filter="fade">
                                      <p:cBhvr>
                                        <p:cTn id="42" dur="1000"/>
                                        <p:tgtEl>
                                          <p:spTgt spid="2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16"/>
                                        </p:tgtEl>
                                      </p:cBhvr>
                                    </p:animEffect>
                                    <p:set>
                                      <p:cBhvr>
                                        <p:cTn id="47" dur="1" fill="hold">
                                          <p:stCondLst>
                                            <p:cond delay="500"/>
                                          </p:stCondLst>
                                        </p:cTn>
                                        <p:tgtEl>
                                          <p:spTgt spid="2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7"/>
                                        </p:tgtEl>
                                        <p:attrNameLst>
                                          <p:attrName>style.visibility</p:attrName>
                                        </p:attrNameLst>
                                      </p:cBhvr>
                                      <p:to>
                                        <p:strVal val="visible"/>
                                      </p:to>
                                    </p:set>
                                    <p:animEffect transition="in" filter="fade">
                                      <p:cBhvr>
                                        <p:cTn id="52"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11"/>
          <p:cNvSpPr/>
          <p:nvPr/>
        </p:nvSpPr>
        <p:spPr>
          <a:xfrm>
            <a:off x="8469443" y="1999849"/>
            <a:ext cx="3595178" cy="1657751"/>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1"/>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Font typeface="Tahoma"/>
              <a:buNone/>
            </a:pPr>
            <a:r>
              <a:rPr lang="en-US" sz="2300" b="1">
                <a:solidFill>
                  <a:srgbClr val="FEE599"/>
                </a:solidFill>
                <a:latin typeface="Tahoma"/>
                <a:ea typeface="Tahoma"/>
                <a:cs typeface="Tahoma"/>
                <a:sym typeface="Tahoma"/>
              </a:rPr>
              <a:t>3. </a:t>
            </a:r>
            <a:r>
              <a:rPr lang="en-US" sz="2300" b="1" u="sng">
                <a:solidFill>
                  <a:srgbClr val="FEE599"/>
                </a:solidFill>
                <a:latin typeface="Tahoma"/>
                <a:ea typeface="Tahoma"/>
                <a:cs typeface="Tahoma"/>
                <a:sym typeface="Tahoma"/>
              </a:rPr>
              <a:t>Tạo bức tranh kết hợp gắn vỏ trứng.</a:t>
            </a:r>
            <a:endParaRPr sz="2300" b="1" u="sng">
              <a:solidFill>
                <a:srgbClr val="FEE599"/>
              </a:solidFill>
            </a:endParaRPr>
          </a:p>
        </p:txBody>
      </p:sp>
      <p:sp>
        <p:nvSpPr>
          <p:cNvPr id="224" name="Google Shape;224;p11"/>
          <p:cNvSpPr txBox="1"/>
          <p:nvPr/>
        </p:nvSpPr>
        <p:spPr>
          <a:xfrm>
            <a:off x="8469443" y="1999849"/>
            <a:ext cx="3722558"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D966"/>
              </a:buClr>
              <a:buSzPts val="1600"/>
              <a:buFont typeface="Arial"/>
              <a:buNone/>
            </a:pPr>
            <a:r>
              <a:rPr lang="en-US" sz="2500" b="1">
                <a:solidFill>
                  <a:srgbClr val="FFD966"/>
                </a:solidFill>
                <a:latin typeface="Tahoma"/>
                <a:ea typeface="Tahoma"/>
                <a:cs typeface="Tahoma"/>
                <a:sym typeface="Tahoma"/>
              </a:rPr>
              <a:t>Thực hành:</a:t>
            </a:r>
            <a:endParaRPr sz="2500" b="1">
              <a:solidFill>
                <a:srgbClr val="FFD966"/>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F4B081"/>
              </a:solidFill>
              <a:latin typeface="Arial"/>
              <a:ea typeface="Arial"/>
              <a:cs typeface="Arial"/>
              <a:sym typeface="Arial"/>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Em hãy tạo một bức tranh kết hợp gắn vỏ trứng yêu thích.</a:t>
            </a:r>
            <a:endParaRPr/>
          </a:p>
        </p:txBody>
      </p:sp>
      <p:sp>
        <p:nvSpPr>
          <p:cNvPr id="225" name="Google Shape;225;p11"/>
          <p:cNvSpPr/>
          <p:nvPr/>
        </p:nvSpPr>
        <p:spPr>
          <a:xfrm>
            <a:off x="2024473" y="364977"/>
            <a:ext cx="10004663" cy="50783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Arial"/>
                <a:ea typeface="Arial"/>
                <a:cs typeface="Arial"/>
                <a:sym typeface="Arial"/>
              </a:rPr>
              <a:t>Bài 4 NÉT ĐẶC TRƯNG TRONG TRANH SƠN MÀI VIỆT NAM</a:t>
            </a:r>
            <a:endParaRPr sz="2700" b="1">
              <a:solidFill>
                <a:schemeClr val="dk1"/>
              </a:solidFill>
              <a:latin typeface="Arial"/>
              <a:ea typeface="Arial"/>
              <a:cs typeface="Arial"/>
              <a:sym typeface="Arial"/>
            </a:endParaRPr>
          </a:p>
        </p:txBody>
      </p:sp>
      <p:pic>
        <p:nvPicPr>
          <p:cNvPr id="226" name="Google Shape;226;p11"/>
          <p:cNvPicPr preferRelativeResize="0"/>
          <p:nvPr/>
        </p:nvPicPr>
        <p:blipFill rotWithShape="1">
          <a:blip r:embed="rId4">
            <a:alphaModFix/>
          </a:blip>
          <a:srcRect b="12244"/>
          <a:stretch/>
        </p:blipFill>
        <p:spPr>
          <a:xfrm>
            <a:off x="414881" y="178660"/>
            <a:ext cx="1577038" cy="907851"/>
          </a:xfrm>
          <a:prstGeom prst="rect">
            <a:avLst/>
          </a:prstGeom>
          <a:noFill/>
          <a:ln w="25400" cap="flat" cmpd="sng">
            <a:solidFill>
              <a:srgbClr val="BFBFBF"/>
            </a:solidFill>
            <a:prstDash val="solid"/>
            <a:round/>
            <a:headEnd type="none" w="sm" len="sm"/>
            <a:tailEnd type="none" w="sm" len="sm"/>
          </a:ln>
        </p:spPr>
      </p:pic>
      <p:sp>
        <p:nvSpPr>
          <p:cNvPr id="227" name="Google Shape;227;p11"/>
          <p:cNvSpPr txBox="1"/>
          <p:nvPr/>
        </p:nvSpPr>
        <p:spPr>
          <a:xfrm>
            <a:off x="9009272" y="4076755"/>
            <a:ext cx="33675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D966"/>
                </a:solidFill>
                <a:latin typeface="Roboto"/>
                <a:ea typeface="Roboto"/>
                <a:cs typeface="Roboto"/>
                <a:sym typeface="Roboto"/>
              </a:rPr>
              <a:t>Xem video cách tạo tranh gắn vỏ trứng</a:t>
            </a:r>
            <a:endParaRPr sz="2000" b="1">
              <a:solidFill>
                <a:srgbClr val="FFD966"/>
              </a:solidFill>
              <a:latin typeface="Roboto"/>
              <a:ea typeface="Roboto"/>
              <a:cs typeface="Roboto"/>
              <a:sym typeface="Roboto"/>
            </a:endParaRPr>
          </a:p>
        </p:txBody>
      </p:sp>
      <p:pic>
        <p:nvPicPr>
          <p:cNvPr id="228" name="Google Shape;228;p11">
            <a:hlinkClick r:id="rId5"/>
          </p:cNvPr>
          <p:cNvPicPr preferRelativeResize="0"/>
          <p:nvPr/>
        </p:nvPicPr>
        <p:blipFill rotWithShape="1">
          <a:blip r:embed="rId6">
            <a:alphaModFix/>
          </a:blip>
          <a:srcRect/>
          <a:stretch/>
        </p:blipFill>
        <p:spPr>
          <a:xfrm>
            <a:off x="8469443" y="4002947"/>
            <a:ext cx="494206" cy="492968"/>
          </a:xfrm>
          <a:prstGeom prst="rect">
            <a:avLst/>
          </a:prstGeom>
          <a:noFill/>
          <a:ln>
            <a:noFill/>
          </a:ln>
        </p:spPr>
      </p:pic>
      <p:pic>
        <p:nvPicPr>
          <p:cNvPr id="229" name="Google Shape;229;p11"/>
          <p:cNvPicPr preferRelativeResize="0"/>
          <p:nvPr/>
        </p:nvPicPr>
        <p:blipFill rotWithShape="1">
          <a:blip r:embed="rId7">
            <a:alphaModFix/>
          </a:blip>
          <a:srcRect/>
          <a:stretch/>
        </p:blipFill>
        <p:spPr>
          <a:xfrm>
            <a:off x="569626" y="1954879"/>
            <a:ext cx="7090347" cy="4697355"/>
          </a:xfrm>
          <a:prstGeom prst="rect">
            <a:avLst/>
          </a:prstGeom>
          <a:noFill/>
          <a:ln>
            <a:noFill/>
          </a:ln>
        </p:spPr>
      </p:pic>
      <p:sp>
        <p:nvSpPr>
          <p:cNvPr id="230" name="Google Shape;230;p11"/>
          <p:cNvSpPr txBox="1"/>
          <p:nvPr/>
        </p:nvSpPr>
        <p:spPr>
          <a:xfrm>
            <a:off x="8963649" y="5517925"/>
            <a:ext cx="66228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Xem đầy đủ tại đây:</a:t>
            </a:r>
            <a:endParaRPr/>
          </a:p>
          <a:p>
            <a:pPr marL="0" marR="0" lvl="0" indent="0" algn="l" rtl="0">
              <a:spcBef>
                <a:spcPts val="0"/>
              </a:spcBef>
              <a:spcAft>
                <a:spcPts val="0"/>
              </a:spcAft>
              <a:buNone/>
            </a:pPr>
            <a:r>
              <a:rPr lang="en-US" sz="1800">
                <a:solidFill>
                  <a:srgbClr val="FFFF00"/>
                </a:solidFill>
                <a:latin typeface="Calibri"/>
                <a:ea typeface="Calibri"/>
                <a:cs typeface="Calibri"/>
                <a:sym typeface="Calibri"/>
              </a:rPr>
              <a:t>https://youtu.be/XGKXbDI15lI</a:t>
            </a:r>
            <a:endParaRPr/>
          </a:p>
        </p:txBody>
      </p:sp>
      <p:pic>
        <p:nvPicPr>
          <p:cNvPr id="231" name="Google Shape;231;p11">
            <a:hlinkClick r:id="rId8"/>
          </p:cNvPr>
          <p:cNvPicPr preferRelativeResize="0"/>
          <p:nvPr/>
        </p:nvPicPr>
        <p:blipFill rotWithShape="1">
          <a:blip r:embed="rId9">
            <a:alphaModFix/>
          </a:blip>
          <a:srcRect/>
          <a:stretch/>
        </p:blipFill>
        <p:spPr>
          <a:xfrm>
            <a:off x="8469443" y="5267098"/>
            <a:ext cx="477657" cy="7834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p:tgtEl>
                                          <p:spTgt spid="228"/>
                                        </p:tgtEl>
                                        <p:attrNameLst>
                                          <p:attrName>ppt_w</p:attrName>
                                        </p:attrNameLst>
                                      </p:cBhvr>
                                      <p:tavLst>
                                        <p:tav tm="0">
                                          <p:val>
                                            <p:strVal val="0"/>
                                          </p:val>
                                        </p:tav>
                                        <p:tav tm="100000">
                                          <p:val>
                                            <p:strVal val="#ppt_w"/>
                                          </p:val>
                                        </p:tav>
                                      </p:tavLst>
                                    </p:anim>
                                    <p:anim calcmode="lin" valueType="num">
                                      <p:cBhvr additive="base">
                                        <p:cTn id="8" dur="500"/>
                                        <p:tgtEl>
                                          <p:spTgt spid="228"/>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300"/>
                                  </p:stCondLst>
                                  <p:childTnLst>
                                    <p:set>
                                      <p:cBhvr>
                                        <p:cTn id="10" dur="1" fill="hold">
                                          <p:stCondLst>
                                            <p:cond delay="0"/>
                                          </p:stCondLst>
                                        </p:cTn>
                                        <p:tgtEl>
                                          <p:spTgt spid="227"/>
                                        </p:tgtEl>
                                        <p:attrNameLst>
                                          <p:attrName>style.visibility</p:attrName>
                                        </p:attrNameLst>
                                      </p:cBhvr>
                                      <p:to>
                                        <p:strVal val="visible"/>
                                      </p:to>
                                    </p:set>
                                    <p:animEffect transition="in" filter="fade">
                                      <p:cBhvr>
                                        <p:cTn id="11"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Font typeface="Tahoma"/>
              <a:buNone/>
            </a:pPr>
            <a:r>
              <a:rPr lang="en-US" sz="2300" b="1">
                <a:solidFill>
                  <a:srgbClr val="FEE599"/>
                </a:solidFill>
                <a:latin typeface="Tahoma"/>
                <a:ea typeface="Tahoma"/>
                <a:cs typeface="Tahoma"/>
                <a:sym typeface="Tahoma"/>
              </a:rPr>
              <a:t>4. </a:t>
            </a:r>
            <a:r>
              <a:rPr lang="en-US" sz="2300" b="1" u="sng">
                <a:solidFill>
                  <a:srgbClr val="FEE599"/>
                </a:solidFill>
                <a:latin typeface="Tahoma"/>
                <a:ea typeface="Tahoma"/>
                <a:cs typeface="Tahoma"/>
                <a:sym typeface="Tahoma"/>
              </a:rPr>
              <a:t>Trưng bày sản phẩm và chia sẻ</a:t>
            </a:r>
            <a:endParaRPr sz="2300" b="1" u="sng">
              <a:solidFill>
                <a:srgbClr val="FEE599"/>
              </a:solidFill>
            </a:endParaRPr>
          </a:p>
        </p:txBody>
      </p:sp>
      <p:sp>
        <p:nvSpPr>
          <p:cNvPr id="237" name="Google Shape;237;p12"/>
          <p:cNvSpPr/>
          <p:nvPr/>
        </p:nvSpPr>
        <p:spPr>
          <a:xfrm rot="10800000" flipH="1">
            <a:off x="5872313" y="1845960"/>
            <a:ext cx="6218088" cy="2871182"/>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alpha val="54901"/>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txBox="1"/>
          <p:nvPr/>
        </p:nvSpPr>
        <p:spPr>
          <a:xfrm>
            <a:off x="6253157" y="1999849"/>
            <a:ext cx="5575986"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663300"/>
              </a:buClr>
              <a:buSzPts val="1600"/>
              <a:buFont typeface="Arial"/>
              <a:buNone/>
            </a:pPr>
            <a:r>
              <a:rPr lang="en-US" sz="2500">
                <a:solidFill>
                  <a:srgbClr val="663300"/>
                </a:solidFill>
                <a:latin typeface="Tahoma"/>
                <a:ea typeface="Tahoma"/>
                <a:cs typeface="Tahoma"/>
                <a:sym typeface="Tahoma"/>
              </a:rPr>
              <a:t>Quan sát, theo dõi và chia sẻ:</a:t>
            </a:r>
            <a:endParaRPr sz="2500">
              <a:solidFill>
                <a:srgbClr val="6633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Bức tranh em yêu thích?</a:t>
            </a:r>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Hình và hoà sắc trong tranh ?</a:t>
            </a:r>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Chia sẻ kĩ huật gắn vỏ trứng để tạo hình, màu và chất cảm ?</a:t>
            </a:r>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Kể tên bức tranh sơn mài mà em biết?</a:t>
            </a:r>
            <a:endParaRPr/>
          </a:p>
        </p:txBody>
      </p:sp>
      <p:sp>
        <p:nvSpPr>
          <p:cNvPr id="239" name="Google Shape;239;p12"/>
          <p:cNvSpPr/>
          <p:nvPr/>
        </p:nvSpPr>
        <p:spPr>
          <a:xfrm>
            <a:off x="2024473" y="364977"/>
            <a:ext cx="10004663" cy="50783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Arial"/>
                <a:ea typeface="Arial"/>
                <a:cs typeface="Arial"/>
                <a:sym typeface="Arial"/>
              </a:rPr>
              <a:t>Bài 4 NÉT ĐẶC TRƯNG TRONG TRANH SƠN MÀI VIỆT NAM</a:t>
            </a:r>
            <a:endParaRPr sz="2700" b="1">
              <a:solidFill>
                <a:schemeClr val="dk1"/>
              </a:solidFill>
              <a:latin typeface="Arial"/>
              <a:ea typeface="Arial"/>
              <a:cs typeface="Arial"/>
              <a:sym typeface="Arial"/>
            </a:endParaRPr>
          </a:p>
        </p:txBody>
      </p:sp>
      <p:pic>
        <p:nvPicPr>
          <p:cNvPr id="240" name="Google Shape;240;p12"/>
          <p:cNvPicPr preferRelativeResize="0"/>
          <p:nvPr/>
        </p:nvPicPr>
        <p:blipFill rotWithShape="1">
          <a:blip r:embed="rId4">
            <a:alphaModFix/>
          </a:blip>
          <a:srcRect b="12244"/>
          <a:stretch/>
        </p:blipFill>
        <p:spPr>
          <a:xfrm>
            <a:off x="414881" y="178660"/>
            <a:ext cx="1577038" cy="907851"/>
          </a:xfrm>
          <a:prstGeom prst="rect">
            <a:avLst/>
          </a:prstGeom>
          <a:noFill/>
          <a:ln w="25400" cap="flat" cmpd="sng">
            <a:solidFill>
              <a:srgbClr val="BFBFBF"/>
            </a:solidFill>
            <a:prstDash val="solid"/>
            <a:round/>
            <a:headEnd type="none" w="sm" len="sm"/>
            <a:tailEnd type="none" w="sm" len="sm"/>
          </a:ln>
        </p:spPr>
      </p:pic>
      <p:pic>
        <p:nvPicPr>
          <p:cNvPr id="241" name="Google Shape;241;p12"/>
          <p:cNvPicPr preferRelativeResize="0"/>
          <p:nvPr/>
        </p:nvPicPr>
        <p:blipFill rotWithShape="1">
          <a:blip r:embed="rId5">
            <a:alphaModFix/>
          </a:blip>
          <a:srcRect/>
          <a:stretch/>
        </p:blipFill>
        <p:spPr>
          <a:xfrm>
            <a:off x="214235" y="1845960"/>
            <a:ext cx="5859050" cy="3835670"/>
          </a:xfrm>
          <a:prstGeom prst="rect">
            <a:avLst/>
          </a:prstGeom>
          <a:noFill/>
          <a:ln>
            <a:noFill/>
          </a:ln>
        </p:spPr>
      </p:pic>
      <p:sp>
        <p:nvSpPr>
          <p:cNvPr id="242" name="Google Shape;242;p12"/>
          <p:cNvSpPr txBox="1"/>
          <p:nvPr/>
        </p:nvSpPr>
        <p:spPr>
          <a:xfrm>
            <a:off x="6836946" y="5368320"/>
            <a:ext cx="66228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Xem đầy đủ tại đây: https://youtu.be/XGKXbDI15lI</a:t>
            </a:r>
            <a:endParaRPr/>
          </a:p>
        </p:txBody>
      </p:sp>
      <p:pic>
        <p:nvPicPr>
          <p:cNvPr id="243" name="Google Shape;243;p12">
            <a:hlinkClick r:id="rId6"/>
          </p:cNvPr>
          <p:cNvPicPr preferRelativeResize="0"/>
          <p:nvPr/>
        </p:nvPicPr>
        <p:blipFill rotWithShape="1">
          <a:blip r:embed="rId7">
            <a:alphaModFix/>
          </a:blip>
          <a:srcRect/>
          <a:stretch/>
        </p:blipFill>
        <p:spPr>
          <a:xfrm>
            <a:off x="6359289" y="4871031"/>
            <a:ext cx="477657" cy="78349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additive="base">
                                        <p:cTn id="7" dur="500"/>
                                        <p:tgtEl>
                                          <p:spTgt spid="236"/>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300"/>
                                  </p:stCondLst>
                                  <p:childTnLst>
                                    <p:set>
                                      <p:cBhvr>
                                        <p:cTn id="9" dur="1" fill="hold">
                                          <p:stCondLst>
                                            <p:cond delay="0"/>
                                          </p:stCondLst>
                                        </p:cTn>
                                        <p:tgtEl>
                                          <p:spTgt spid="241"/>
                                        </p:tgtEl>
                                        <p:attrNameLst>
                                          <p:attrName>style.visibility</p:attrName>
                                        </p:attrNameLst>
                                      </p:cBhvr>
                                      <p:to>
                                        <p:strVal val="visible"/>
                                      </p:to>
                                    </p:set>
                                    <p:animEffect transition="in" filter="fade">
                                      <p:cBhvr>
                                        <p:cTn id="10" dur="500"/>
                                        <p:tgtEl>
                                          <p:spTgt spid="2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30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500"/>
                                        <p:tgtEl>
                                          <p:spTgt spid="2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900"/>
                                  </p:stCondLst>
                                  <p:childTnLst>
                                    <p:set>
                                      <p:cBhvr>
                                        <p:cTn id="19" dur="1" fill="hold">
                                          <p:stCondLst>
                                            <p:cond delay="0"/>
                                          </p:stCondLst>
                                        </p:cTn>
                                        <p:tgtEl>
                                          <p:spTgt spid="238">
                                            <p:txEl>
                                              <p:pRg st="0" end="0"/>
                                            </p:txEl>
                                          </p:spTgt>
                                        </p:tgtEl>
                                        <p:attrNameLst>
                                          <p:attrName>style.visibility</p:attrName>
                                        </p:attrNameLst>
                                      </p:cBhvr>
                                      <p:to>
                                        <p:strVal val="visible"/>
                                      </p:to>
                                    </p:set>
                                    <p:animEffect transition="in" filter="fade">
                                      <p:cBhvr>
                                        <p:cTn id="20" dur="500"/>
                                        <p:tgtEl>
                                          <p:spTgt spid="23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900"/>
                                  </p:stCondLst>
                                  <p:childTnLst>
                                    <p:set>
                                      <p:cBhvr>
                                        <p:cTn id="24" dur="1" fill="hold">
                                          <p:stCondLst>
                                            <p:cond delay="0"/>
                                          </p:stCondLst>
                                        </p:cTn>
                                        <p:tgtEl>
                                          <p:spTgt spid="238">
                                            <p:txEl>
                                              <p:pRg st="1" end="1"/>
                                            </p:txEl>
                                          </p:spTgt>
                                        </p:tgtEl>
                                        <p:attrNameLst>
                                          <p:attrName>style.visibility</p:attrName>
                                        </p:attrNameLst>
                                      </p:cBhvr>
                                      <p:to>
                                        <p:strVal val="visible"/>
                                      </p:to>
                                    </p:set>
                                    <p:animEffect transition="in" filter="fade">
                                      <p:cBhvr>
                                        <p:cTn id="25" dur="500"/>
                                        <p:tgtEl>
                                          <p:spTgt spid="23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900"/>
                                  </p:stCondLst>
                                  <p:childTnLst>
                                    <p:set>
                                      <p:cBhvr>
                                        <p:cTn id="29" dur="1" fill="hold">
                                          <p:stCondLst>
                                            <p:cond delay="0"/>
                                          </p:stCondLst>
                                        </p:cTn>
                                        <p:tgtEl>
                                          <p:spTgt spid="238">
                                            <p:txEl>
                                              <p:pRg st="2" end="2"/>
                                            </p:txEl>
                                          </p:spTgt>
                                        </p:tgtEl>
                                        <p:attrNameLst>
                                          <p:attrName>style.visibility</p:attrName>
                                        </p:attrNameLst>
                                      </p:cBhvr>
                                      <p:to>
                                        <p:strVal val="visible"/>
                                      </p:to>
                                    </p:set>
                                    <p:animEffect transition="in" filter="fade">
                                      <p:cBhvr>
                                        <p:cTn id="30" dur="500"/>
                                        <p:tgtEl>
                                          <p:spTgt spid="23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900"/>
                                  </p:stCondLst>
                                  <p:childTnLst>
                                    <p:set>
                                      <p:cBhvr>
                                        <p:cTn id="34" dur="1" fill="hold">
                                          <p:stCondLst>
                                            <p:cond delay="0"/>
                                          </p:stCondLst>
                                        </p:cTn>
                                        <p:tgtEl>
                                          <p:spTgt spid="238">
                                            <p:txEl>
                                              <p:pRg st="3" end="3"/>
                                            </p:txEl>
                                          </p:spTgt>
                                        </p:tgtEl>
                                        <p:attrNameLst>
                                          <p:attrName>style.visibility</p:attrName>
                                        </p:attrNameLst>
                                      </p:cBhvr>
                                      <p:to>
                                        <p:strVal val="visible"/>
                                      </p:to>
                                    </p:set>
                                    <p:animEffect transition="in" filter="fade">
                                      <p:cBhvr>
                                        <p:cTn id="35" dur="500"/>
                                        <p:tgtEl>
                                          <p:spTgt spid="23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900"/>
                                  </p:stCondLst>
                                  <p:childTnLst>
                                    <p:set>
                                      <p:cBhvr>
                                        <p:cTn id="39" dur="1" fill="hold">
                                          <p:stCondLst>
                                            <p:cond delay="0"/>
                                          </p:stCondLst>
                                        </p:cTn>
                                        <p:tgtEl>
                                          <p:spTgt spid="238">
                                            <p:txEl>
                                              <p:pRg st="4" end="4"/>
                                            </p:txEl>
                                          </p:spTgt>
                                        </p:tgtEl>
                                        <p:attrNameLst>
                                          <p:attrName>style.visibility</p:attrName>
                                        </p:attrNameLst>
                                      </p:cBhvr>
                                      <p:to>
                                        <p:strVal val="visible"/>
                                      </p:to>
                                    </p:set>
                                    <p:animEffect transition="in" filter="fade">
                                      <p:cBhvr>
                                        <p:cTn id="40" dur="500"/>
                                        <p:tgtEl>
                                          <p:spTgt spid="23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900"/>
                                  </p:stCondLst>
                                  <p:childTnLst>
                                    <p:set>
                                      <p:cBhvr>
                                        <p:cTn id="44" dur="1" fill="hold">
                                          <p:stCondLst>
                                            <p:cond delay="0"/>
                                          </p:stCondLst>
                                        </p:cTn>
                                        <p:tgtEl>
                                          <p:spTgt spid="238">
                                            <p:txEl>
                                              <p:pRg st="5" end="5"/>
                                            </p:txEl>
                                          </p:spTgt>
                                        </p:tgtEl>
                                        <p:attrNameLst>
                                          <p:attrName>style.visibility</p:attrName>
                                        </p:attrNameLst>
                                      </p:cBhvr>
                                      <p:to>
                                        <p:strVal val="visible"/>
                                      </p:to>
                                    </p:set>
                                    <p:animEffect transition="in" filter="fade">
                                      <p:cBhvr>
                                        <p:cTn id="45" dur="500"/>
                                        <p:tgtEl>
                                          <p:spTgt spid="2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13"/>
          <p:cNvSpPr txBox="1">
            <a:spLocks noGrp="1"/>
          </p:cNvSpPr>
          <p:nvPr>
            <p:ph type="title"/>
          </p:nvPr>
        </p:nvSpPr>
        <p:spPr>
          <a:xfrm>
            <a:off x="4320128" y="1194782"/>
            <a:ext cx="7625129"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Font typeface="Tahoma"/>
              <a:buNone/>
            </a:pPr>
            <a:r>
              <a:rPr lang="en-US" sz="2300" b="1">
                <a:solidFill>
                  <a:srgbClr val="FEE599"/>
                </a:solidFill>
                <a:latin typeface="Tahoma"/>
                <a:ea typeface="Tahoma"/>
                <a:cs typeface="Tahoma"/>
                <a:sym typeface="Tahoma"/>
              </a:rPr>
              <a:t>5. </a:t>
            </a:r>
            <a:r>
              <a:rPr lang="en-US" sz="2300" b="1" u="sng">
                <a:solidFill>
                  <a:srgbClr val="FEE599"/>
                </a:solidFill>
                <a:latin typeface="Tahoma"/>
                <a:ea typeface="Tahoma"/>
                <a:cs typeface="Tahoma"/>
                <a:sym typeface="Tahoma"/>
              </a:rPr>
              <a:t>Giới thiệu tác phẩm và tác giả Nguyễn Gia Trí.</a:t>
            </a:r>
            <a:endParaRPr sz="2300" b="1" u="sng">
              <a:solidFill>
                <a:srgbClr val="FEE599"/>
              </a:solidFill>
            </a:endParaRPr>
          </a:p>
        </p:txBody>
      </p:sp>
      <p:sp>
        <p:nvSpPr>
          <p:cNvPr id="249" name="Google Shape;249;p13"/>
          <p:cNvSpPr/>
          <p:nvPr/>
        </p:nvSpPr>
        <p:spPr>
          <a:xfrm rot="10800000" flipH="1">
            <a:off x="5872313" y="1890664"/>
            <a:ext cx="6218088" cy="2880239"/>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alpha val="54901"/>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3"/>
          <p:cNvSpPr txBox="1"/>
          <p:nvPr/>
        </p:nvSpPr>
        <p:spPr>
          <a:xfrm>
            <a:off x="6253156" y="1890665"/>
            <a:ext cx="5775979"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663300"/>
              </a:buClr>
              <a:buSzPts val="1600"/>
              <a:buFont typeface="Arial"/>
              <a:buNone/>
            </a:pPr>
            <a:r>
              <a:rPr lang="en-US" sz="2500">
                <a:solidFill>
                  <a:srgbClr val="663300"/>
                </a:solidFill>
                <a:latin typeface="Tahoma"/>
                <a:ea typeface="Tahoma"/>
                <a:cs typeface="Tahoma"/>
                <a:sym typeface="Tahoma"/>
              </a:rPr>
              <a:t>Quan sát, theo dõi và chia sẻ:</a:t>
            </a:r>
            <a:endParaRPr sz="2500">
              <a:solidFill>
                <a:srgbClr val="6633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Nêu vài nét về tiểu sử hoạ sĩ Nguyễn Gia Trí ?</a:t>
            </a:r>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Hoạ sĩ thường thể hiện những đề tài gì trong tác phẩm của mình ?</a:t>
            </a:r>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Ông thường sử dụng vỏ trứng cho hình ảnh nào trong tranh?</a:t>
            </a:r>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Em thích mảng hình và tác phẩm nào trong tranh của hoạ sĩ?</a:t>
            </a:r>
            <a:endParaRPr sz="2300">
              <a:solidFill>
                <a:srgbClr val="800000"/>
              </a:solidFill>
              <a:latin typeface="Arial"/>
              <a:ea typeface="Arial"/>
              <a:cs typeface="Arial"/>
              <a:sym typeface="Arial"/>
            </a:endParaRPr>
          </a:p>
        </p:txBody>
      </p:sp>
      <p:sp>
        <p:nvSpPr>
          <p:cNvPr id="251" name="Google Shape;251;p13"/>
          <p:cNvSpPr/>
          <p:nvPr/>
        </p:nvSpPr>
        <p:spPr>
          <a:xfrm>
            <a:off x="2024473" y="364977"/>
            <a:ext cx="10004663" cy="50783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Arial"/>
                <a:ea typeface="Arial"/>
                <a:cs typeface="Arial"/>
                <a:sym typeface="Arial"/>
              </a:rPr>
              <a:t>Bài 4 NÉT ĐẶC TRƯNG TRONG TRANH SƠN MÀI VIỆT NAM</a:t>
            </a:r>
            <a:endParaRPr sz="2700" b="1">
              <a:solidFill>
                <a:schemeClr val="dk1"/>
              </a:solidFill>
              <a:latin typeface="Arial"/>
              <a:ea typeface="Arial"/>
              <a:cs typeface="Arial"/>
              <a:sym typeface="Arial"/>
            </a:endParaRPr>
          </a:p>
        </p:txBody>
      </p:sp>
      <p:pic>
        <p:nvPicPr>
          <p:cNvPr id="252" name="Google Shape;252;p13"/>
          <p:cNvPicPr preferRelativeResize="0"/>
          <p:nvPr/>
        </p:nvPicPr>
        <p:blipFill rotWithShape="1">
          <a:blip r:embed="rId4">
            <a:alphaModFix/>
          </a:blip>
          <a:srcRect b="12244"/>
          <a:stretch/>
        </p:blipFill>
        <p:spPr>
          <a:xfrm>
            <a:off x="414881" y="178660"/>
            <a:ext cx="1577038" cy="907851"/>
          </a:xfrm>
          <a:prstGeom prst="rect">
            <a:avLst/>
          </a:prstGeom>
          <a:noFill/>
          <a:ln w="25400" cap="flat" cmpd="sng">
            <a:solidFill>
              <a:srgbClr val="BFBFBF"/>
            </a:solidFill>
            <a:prstDash val="solid"/>
            <a:round/>
            <a:headEnd type="none" w="sm" len="sm"/>
            <a:tailEnd type="none" w="sm" len="sm"/>
          </a:ln>
        </p:spPr>
      </p:pic>
      <p:pic>
        <p:nvPicPr>
          <p:cNvPr id="253" name="Google Shape;253;p13" descr="Nguyễn Gia Trí - Họa sĩ tiên phong sáng tạo tranh sơn mài Việt Nam |  baotintuc.vn"/>
          <p:cNvPicPr preferRelativeResize="0"/>
          <p:nvPr/>
        </p:nvPicPr>
        <p:blipFill rotWithShape="1">
          <a:blip r:embed="rId5">
            <a:alphaModFix/>
          </a:blip>
          <a:srcRect b="52642"/>
          <a:stretch/>
        </p:blipFill>
        <p:spPr>
          <a:xfrm>
            <a:off x="249855" y="1959709"/>
            <a:ext cx="5305177" cy="2042665"/>
          </a:xfrm>
          <a:prstGeom prst="rect">
            <a:avLst/>
          </a:prstGeom>
          <a:noFill/>
          <a:ln w="63500" cap="flat" cmpd="sng">
            <a:solidFill>
              <a:srgbClr val="AEABAB"/>
            </a:solidFill>
            <a:prstDash val="solid"/>
            <a:round/>
            <a:headEnd type="none" w="sm" len="sm"/>
            <a:tailEnd type="none" w="sm" len="sm"/>
          </a:ln>
        </p:spPr>
      </p:pic>
      <p:pic>
        <p:nvPicPr>
          <p:cNvPr id="254" name="Google Shape;254;p13" descr="Nguyễn Gia Trí - Họa sĩ tiên phong sáng tạo tranh sơn mài Việt Nam |  baotintuc.vn"/>
          <p:cNvPicPr preferRelativeResize="0"/>
          <p:nvPr/>
        </p:nvPicPr>
        <p:blipFill rotWithShape="1">
          <a:blip r:embed="rId5">
            <a:alphaModFix/>
          </a:blip>
          <a:srcRect t="51477" b="2331"/>
          <a:stretch/>
        </p:blipFill>
        <p:spPr>
          <a:xfrm>
            <a:off x="249855" y="4179977"/>
            <a:ext cx="5328175" cy="1980980"/>
          </a:xfrm>
          <a:prstGeom prst="rect">
            <a:avLst/>
          </a:prstGeom>
          <a:noFill/>
          <a:ln w="63500" cap="flat" cmpd="sng">
            <a:solidFill>
              <a:srgbClr val="AEABAB"/>
            </a:solidFill>
            <a:prstDash val="solid"/>
            <a:round/>
            <a:headEnd type="none" w="sm" len="sm"/>
            <a:tailEnd type="none" w="sm" len="sm"/>
          </a:ln>
        </p:spPr>
      </p:pic>
      <p:sp>
        <p:nvSpPr>
          <p:cNvPr id="255" name="Google Shape;255;p13"/>
          <p:cNvSpPr txBox="1"/>
          <p:nvPr/>
        </p:nvSpPr>
        <p:spPr>
          <a:xfrm>
            <a:off x="6853495" y="5465593"/>
            <a:ext cx="66228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Xem đầy đủ tại đây: https://youtu.be/SIpg9MpGCwU</a:t>
            </a:r>
            <a:endParaRPr/>
          </a:p>
        </p:txBody>
      </p:sp>
      <p:pic>
        <p:nvPicPr>
          <p:cNvPr id="256" name="Google Shape;256;p13">
            <a:hlinkClick r:id="rId6"/>
          </p:cNvPr>
          <p:cNvPicPr preferRelativeResize="0"/>
          <p:nvPr/>
        </p:nvPicPr>
        <p:blipFill rotWithShape="1">
          <a:blip r:embed="rId7">
            <a:alphaModFix/>
          </a:blip>
          <a:srcRect/>
          <a:stretch/>
        </p:blipFill>
        <p:spPr>
          <a:xfrm>
            <a:off x="6359289" y="5214766"/>
            <a:ext cx="477657" cy="78349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p:tgtEl>
                                          <p:spTgt spid="24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 calcmode="lin" valueType="num">
                                      <p:cBhvr additive="base">
                                        <p:cTn id="12" dur="500"/>
                                        <p:tgtEl>
                                          <p:spTgt spid="253"/>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400"/>
                                  </p:stCondLst>
                                  <p:childTnLst>
                                    <p:set>
                                      <p:cBhvr>
                                        <p:cTn id="14" dur="1" fill="hold">
                                          <p:stCondLst>
                                            <p:cond delay="0"/>
                                          </p:stCondLst>
                                        </p:cTn>
                                        <p:tgtEl>
                                          <p:spTgt spid="254"/>
                                        </p:tgtEl>
                                        <p:attrNameLst>
                                          <p:attrName>style.visibility</p:attrName>
                                        </p:attrNameLst>
                                      </p:cBhvr>
                                      <p:to>
                                        <p:strVal val="visible"/>
                                      </p:to>
                                    </p:set>
                                    <p:anim calcmode="lin" valueType="num">
                                      <p:cBhvr additive="base">
                                        <p:cTn id="15" dur="500"/>
                                        <p:tgtEl>
                                          <p:spTgt spid="254"/>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9"/>
                                        </p:tgtEl>
                                        <p:attrNameLst>
                                          <p:attrName>style.visibility</p:attrName>
                                        </p:attrNameLst>
                                      </p:cBhvr>
                                      <p:to>
                                        <p:strVal val="visible"/>
                                      </p:to>
                                    </p:set>
                                    <p:animEffect transition="in" filter="fade">
                                      <p:cBhvr>
                                        <p:cTn id="20" dur="500"/>
                                        <p:tgtEl>
                                          <p:spTgt spid="249"/>
                                        </p:tgtEl>
                                      </p:cBhvr>
                                    </p:animEffect>
                                  </p:childTnLst>
                                </p:cTn>
                              </p:par>
                              <p:par>
                                <p:cTn id="21" presetID="10" presetClass="entr" presetSubtype="0" fill="hold" nodeType="withEffect">
                                  <p:stCondLst>
                                    <p:cond delay="300"/>
                                  </p:stCondLst>
                                  <p:childTnLst>
                                    <p:set>
                                      <p:cBhvr>
                                        <p:cTn id="22" dur="1" fill="hold">
                                          <p:stCondLst>
                                            <p:cond delay="0"/>
                                          </p:stCondLst>
                                        </p:cTn>
                                        <p:tgtEl>
                                          <p:spTgt spid="250">
                                            <p:txEl>
                                              <p:pRg st="0" end="0"/>
                                            </p:txEl>
                                          </p:spTgt>
                                        </p:tgtEl>
                                        <p:attrNameLst>
                                          <p:attrName>style.visibility</p:attrName>
                                        </p:attrNameLst>
                                      </p:cBhvr>
                                      <p:to>
                                        <p:strVal val="visible"/>
                                      </p:to>
                                    </p:set>
                                    <p:animEffect transition="in" filter="fade">
                                      <p:cBhvr>
                                        <p:cTn id="23" dur="500"/>
                                        <p:tgtEl>
                                          <p:spTgt spid="250">
                                            <p:txEl>
                                              <p:pRg st="0" end="0"/>
                                            </p:txEl>
                                          </p:spTgt>
                                        </p:tgtEl>
                                      </p:cBhvr>
                                    </p:animEffect>
                                  </p:childTnLst>
                                </p:cTn>
                              </p:par>
                              <p:par>
                                <p:cTn id="24" presetID="10" presetClass="entr" presetSubtype="0" fill="hold" nodeType="withEffect">
                                  <p:stCondLst>
                                    <p:cond delay="300"/>
                                  </p:stCondLst>
                                  <p:childTnLst>
                                    <p:set>
                                      <p:cBhvr>
                                        <p:cTn id="25" dur="1" fill="hold">
                                          <p:stCondLst>
                                            <p:cond delay="0"/>
                                          </p:stCondLst>
                                        </p:cTn>
                                        <p:tgtEl>
                                          <p:spTgt spid="250">
                                            <p:txEl>
                                              <p:pRg st="1" end="1"/>
                                            </p:txEl>
                                          </p:spTgt>
                                        </p:tgtEl>
                                        <p:attrNameLst>
                                          <p:attrName>style.visibility</p:attrName>
                                        </p:attrNameLst>
                                      </p:cBhvr>
                                      <p:to>
                                        <p:strVal val="visible"/>
                                      </p:to>
                                    </p:set>
                                    <p:animEffect transition="in" filter="fade">
                                      <p:cBhvr>
                                        <p:cTn id="26" dur="500"/>
                                        <p:tgtEl>
                                          <p:spTgt spid="250">
                                            <p:txEl>
                                              <p:pRg st="1" end="1"/>
                                            </p:txEl>
                                          </p:spTgt>
                                        </p:tgtEl>
                                      </p:cBhvr>
                                    </p:animEffect>
                                  </p:childTnLst>
                                </p:cTn>
                              </p:par>
                              <p:par>
                                <p:cTn id="27" presetID="10" presetClass="entr" presetSubtype="0" fill="hold" nodeType="withEffect">
                                  <p:stCondLst>
                                    <p:cond delay="300"/>
                                  </p:stCondLst>
                                  <p:childTnLst>
                                    <p:set>
                                      <p:cBhvr>
                                        <p:cTn id="28" dur="1" fill="hold">
                                          <p:stCondLst>
                                            <p:cond delay="0"/>
                                          </p:stCondLst>
                                        </p:cTn>
                                        <p:tgtEl>
                                          <p:spTgt spid="250">
                                            <p:txEl>
                                              <p:pRg st="2" end="2"/>
                                            </p:txEl>
                                          </p:spTgt>
                                        </p:tgtEl>
                                        <p:attrNameLst>
                                          <p:attrName>style.visibility</p:attrName>
                                        </p:attrNameLst>
                                      </p:cBhvr>
                                      <p:to>
                                        <p:strVal val="visible"/>
                                      </p:to>
                                    </p:set>
                                    <p:animEffect transition="in" filter="fade">
                                      <p:cBhvr>
                                        <p:cTn id="29" dur="500"/>
                                        <p:tgtEl>
                                          <p:spTgt spid="250">
                                            <p:txEl>
                                              <p:pRg st="2" end="2"/>
                                            </p:txEl>
                                          </p:spTgt>
                                        </p:tgtEl>
                                      </p:cBhvr>
                                    </p:animEffect>
                                  </p:childTnLst>
                                </p:cTn>
                              </p:par>
                              <p:par>
                                <p:cTn id="30" presetID="10" presetClass="entr" presetSubtype="0" fill="hold" nodeType="withEffect">
                                  <p:stCondLst>
                                    <p:cond delay="300"/>
                                  </p:stCondLst>
                                  <p:childTnLst>
                                    <p:set>
                                      <p:cBhvr>
                                        <p:cTn id="31" dur="1" fill="hold">
                                          <p:stCondLst>
                                            <p:cond delay="0"/>
                                          </p:stCondLst>
                                        </p:cTn>
                                        <p:tgtEl>
                                          <p:spTgt spid="250">
                                            <p:txEl>
                                              <p:pRg st="3" end="3"/>
                                            </p:txEl>
                                          </p:spTgt>
                                        </p:tgtEl>
                                        <p:attrNameLst>
                                          <p:attrName>style.visibility</p:attrName>
                                        </p:attrNameLst>
                                      </p:cBhvr>
                                      <p:to>
                                        <p:strVal val="visible"/>
                                      </p:to>
                                    </p:set>
                                    <p:animEffect transition="in" filter="fade">
                                      <p:cBhvr>
                                        <p:cTn id="32" dur="500"/>
                                        <p:tgtEl>
                                          <p:spTgt spid="250">
                                            <p:txEl>
                                              <p:pRg st="3" end="3"/>
                                            </p:txEl>
                                          </p:spTgt>
                                        </p:tgtEl>
                                      </p:cBhvr>
                                    </p:animEffect>
                                  </p:childTnLst>
                                </p:cTn>
                              </p:par>
                              <p:par>
                                <p:cTn id="33" presetID="10" presetClass="entr" presetSubtype="0" fill="hold" nodeType="withEffect">
                                  <p:stCondLst>
                                    <p:cond delay="300"/>
                                  </p:stCondLst>
                                  <p:childTnLst>
                                    <p:set>
                                      <p:cBhvr>
                                        <p:cTn id="34" dur="1" fill="hold">
                                          <p:stCondLst>
                                            <p:cond delay="0"/>
                                          </p:stCondLst>
                                        </p:cTn>
                                        <p:tgtEl>
                                          <p:spTgt spid="250">
                                            <p:txEl>
                                              <p:pRg st="4" end="4"/>
                                            </p:txEl>
                                          </p:spTgt>
                                        </p:tgtEl>
                                        <p:attrNameLst>
                                          <p:attrName>style.visibility</p:attrName>
                                        </p:attrNameLst>
                                      </p:cBhvr>
                                      <p:to>
                                        <p:strVal val="visible"/>
                                      </p:to>
                                    </p:set>
                                    <p:animEffect transition="in" filter="fade">
                                      <p:cBhvr>
                                        <p:cTn id="35" dur="500"/>
                                        <p:tgtEl>
                                          <p:spTgt spid="250">
                                            <p:txEl>
                                              <p:pRg st="4" end="4"/>
                                            </p:txEl>
                                          </p:spTgt>
                                        </p:tgtEl>
                                      </p:cBhvr>
                                    </p:animEffect>
                                  </p:childTnLst>
                                </p:cTn>
                              </p:par>
                              <p:par>
                                <p:cTn id="36" presetID="10" presetClass="entr" presetSubtype="0" fill="hold" nodeType="withEffect">
                                  <p:stCondLst>
                                    <p:cond delay="300"/>
                                  </p:stCondLst>
                                  <p:childTnLst>
                                    <p:set>
                                      <p:cBhvr>
                                        <p:cTn id="37" dur="1" fill="hold">
                                          <p:stCondLst>
                                            <p:cond delay="0"/>
                                          </p:stCondLst>
                                        </p:cTn>
                                        <p:tgtEl>
                                          <p:spTgt spid="250">
                                            <p:txEl>
                                              <p:pRg st="5" end="5"/>
                                            </p:txEl>
                                          </p:spTgt>
                                        </p:tgtEl>
                                        <p:attrNameLst>
                                          <p:attrName>style.visibility</p:attrName>
                                        </p:attrNameLst>
                                      </p:cBhvr>
                                      <p:to>
                                        <p:strVal val="visible"/>
                                      </p:to>
                                    </p:set>
                                    <p:animEffect transition="in" filter="fade">
                                      <p:cBhvr>
                                        <p:cTn id="38" dur="500"/>
                                        <p:tgtEl>
                                          <p:spTgt spid="2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p14"/>
          <p:cNvSpPr/>
          <p:nvPr/>
        </p:nvSpPr>
        <p:spPr>
          <a:xfrm>
            <a:off x="1277257" y="2473376"/>
            <a:ext cx="2283716" cy="2863121"/>
          </a:xfrm>
          <a:prstGeom prst="rect">
            <a:avLst/>
          </a:prstGeom>
          <a:solidFill>
            <a:srgbClr val="AEABAB">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4"/>
          <p:cNvSpPr txBox="1"/>
          <p:nvPr/>
        </p:nvSpPr>
        <p:spPr>
          <a:xfrm>
            <a:off x="5745864" y="2861503"/>
            <a:ext cx="5374981" cy="8196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F7CAAC"/>
              </a:buClr>
              <a:buSzPts val="2800"/>
              <a:buFont typeface="Arial"/>
              <a:buNone/>
            </a:pPr>
            <a:r>
              <a:rPr lang="en-US" sz="2800" b="1">
                <a:solidFill>
                  <a:srgbClr val="F7CAAC"/>
                </a:solidFill>
                <a:latin typeface="Tahoma"/>
                <a:ea typeface="Tahoma"/>
                <a:cs typeface="Tahoma"/>
                <a:sym typeface="Tahoma"/>
              </a:rPr>
              <a:t>Đọc trước bài “Nét màu trong tranh của họa sĩ Nguyễn Phan Chánh”</a:t>
            </a:r>
            <a:endParaRPr sz="2800" b="1">
              <a:solidFill>
                <a:srgbClr val="F7CAAC"/>
              </a:solidFill>
              <a:latin typeface="Tahoma"/>
              <a:ea typeface="Tahoma"/>
              <a:cs typeface="Tahoma"/>
              <a:sym typeface="Tahoma"/>
            </a:endParaRPr>
          </a:p>
          <a:p>
            <a:pPr marL="0" marR="0" lvl="0" indent="0" algn="l" rtl="0">
              <a:lnSpc>
                <a:spcPct val="90000"/>
              </a:lnSpc>
              <a:spcBef>
                <a:spcPts val="600"/>
              </a:spcBef>
              <a:spcAft>
                <a:spcPts val="0"/>
              </a:spcAft>
              <a:buClr>
                <a:schemeClr val="dk1"/>
              </a:buClr>
              <a:buSzPts val="2800"/>
              <a:buFont typeface="Arial"/>
              <a:buNone/>
            </a:pPr>
            <a:endParaRPr sz="2800">
              <a:solidFill>
                <a:schemeClr val="dk1"/>
              </a:solidFill>
              <a:latin typeface="Tahoma"/>
              <a:ea typeface="Tahoma"/>
              <a:cs typeface="Tahoma"/>
              <a:sym typeface="Tahoma"/>
            </a:endParaRPr>
          </a:p>
        </p:txBody>
      </p:sp>
      <p:sp>
        <p:nvSpPr>
          <p:cNvPr id="263" name="Google Shape;263;p14"/>
          <p:cNvSpPr txBox="1">
            <a:spLocks noGrp="1"/>
          </p:cNvSpPr>
          <p:nvPr>
            <p:ph type="title"/>
          </p:nvPr>
        </p:nvSpPr>
        <p:spPr>
          <a:xfrm>
            <a:off x="3498433" y="376520"/>
            <a:ext cx="6201741" cy="1041726"/>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FEE599"/>
              </a:buClr>
              <a:buSzPts val="4500"/>
              <a:buFont typeface="Arial"/>
              <a:buNone/>
            </a:pPr>
            <a:r>
              <a:rPr lang="en-US" sz="4500" b="1">
                <a:solidFill>
                  <a:srgbClr val="FEE599"/>
                </a:solidFill>
                <a:latin typeface="Arial"/>
                <a:ea typeface="Arial"/>
                <a:cs typeface="Arial"/>
                <a:sym typeface="Arial"/>
              </a:rPr>
              <a:t>CHUẨN BỊ BÀI SAU</a:t>
            </a:r>
            <a:endParaRPr sz="4500" b="1">
              <a:solidFill>
                <a:srgbClr val="FEE599"/>
              </a:solidFill>
              <a:latin typeface="Arial"/>
              <a:ea typeface="Arial"/>
              <a:cs typeface="Arial"/>
              <a:sym typeface="Arial"/>
            </a:endParaRPr>
          </a:p>
        </p:txBody>
      </p:sp>
      <p:sp>
        <p:nvSpPr>
          <p:cNvPr id="264" name="Google Shape;264;p14"/>
          <p:cNvSpPr/>
          <p:nvPr/>
        </p:nvSpPr>
        <p:spPr>
          <a:xfrm>
            <a:off x="4652726" y="4422108"/>
            <a:ext cx="1103095"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265" name="Google Shape;265;p14"/>
          <p:cNvSpPr/>
          <p:nvPr/>
        </p:nvSpPr>
        <p:spPr>
          <a:xfrm>
            <a:off x="4652726" y="3050181"/>
            <a:ext cx="1207548"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266" name="Google Shape;266;p14"/>
          <p:cNvSpPr txBox="1"/>
          <p:nvPr/>
        </p:nvSpPr>
        <p:spPr>
          <a:xfrm>
            <a:off x="5755821" y="4233429"/>
            <a:ext cx="5365024" cy="14293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1600"/>
              <a:buFont typeface="Lato Light"/>
              <a:buNone/>
            </a:pPr>
            <a:r>
              <a:rPr lang="en-US" sz="2800" b="1" i="0" u="none" strike="noStrike" cap="none">
                <a:solidFill>
                  <a:srgbClr val="F7CAAC"/>
                </a:solidFill>
                <a:latin typeface="Tahoma"/>
                <a:ea typeface="Tahoma"/>
                <a:cs typeface="Tahoma"/>
                <a:sym typeface="Tahoma"/>
              </a:rPr>
              <a:t>Chuẩn bị: Tranh mẫu, Giấy vẽ A4, chì, tẩy, màu.</a:t>
            </a:r>
            <a:endParaRPr sz="2800" b="1" i="0" u="none" strike="noStrike" cap="none">
              <a:solidFill>
                <a:srgbClr val="F7CAAC"/>
              </a:solidFill>
              <a:latin typeface="Tahoma"/>
              <a:ea typeface="Tahoma"/>
              <a:cs typeface="Tahoma"/>
              <a:sym typeface="Tahoma"/>
            </a:endParaRPr>
          </a:p>
        </p:txBody>
      </p:sp>
      <p:pic>
        <p:nvPicPr>
          <p:cNvPr id="267" name="Google Shape;267;p14"/>
          <p:cNvPicPr preferRelativeResize="0"/>
          <p:nvPr/>
        </p:nvPicPr>
        <p:blipFill rotWithShape="1">
          <a:blip r:embed="rId4">
            <a:alphaModFix/>
          </a:blip>
          <a:srcRect/>
          <a:stretch/>
        </p:blipFill>
        <p:spPr>
          <a:xfrm>
            <a:off x="1520736" y="2728210"/>
            <a:ext cx="1762125" cy="2324839"/>
          </a:xfrm>
          <a:prstGeom prst="rect">
            <a:avLst/>
          </a:prstGeom>
          <a:noFill/>
          <a:ln>
            <a:noFill/>
          </a:ln>
        </p:spPr>
      </p:pic>
      <p:sp>
        <p:nvSpPr>
          <p:cNvPr id="268" name="Google Shape;268;p14"/>
          <p:cNvSpPr txBox="1"/>
          <p:nvPr/>
        </p:nvSpPr>
        <p:spPr>
          <a:xfrm>
            <a:off x="4303436" y="6030388"/>
            <a:ext cx="66228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Xem mọi Bài giảng hay tại đây: https://bit.ly/3tRblro</a:t>
            </a:r>
            <a:endParaRPr/>
          </a:p>
        </p:txBody>
      </p:sp>
      <p:pic>
        <p:nvPicPr>
          <p:cNvPr id="269" name="Google Shape;269;p14">
            <a:hlinkClick r:id="rId5"/>
          </p:cNvPr>
          <p:cNvPicPr preferRelativeResize="0"/>
          <p:nvPr/>
        </p:nvPicPr>
        <p:blipFill rotWithShape="1">
          <a:blip r:embed="rId6">
            <a:alphaModFix/>
          </a:blip>
          <a:srcRect/>
          <a:stretch/>
        </p:blipFill>
        <p:spPr>
          <a:xfrm>
            <a:off x="11131957" y="5616233"/>
            <a:ext cx="477657" cy="783495"/>
          </a:xfrm>
          <a:prstGeom prst="rect">
            <a:avLst/>
          </a:prstGeom>
          <a:noFill/>
          <a:ln>
            <a:noFill/>
          </a:ln>
        </p:spPr>
      </p:pic>
      <p:pic>
        <p:nvPicPr>
          <p:cNvPr id="270" name="Google Shape;270;p14">
            <a:hlinkClick r:id="rId7"/>
          </p:cNvPr>
          <p:cNvPicPr preferRelativeResize="0"/>
          <p:nvPr/>
        </p:nvPicPr>
        <p:blipFill rotWithShape="1">
          <a:blip r:embed="rId6">
            <a:alphaModFix/>
          </a:blip>
          <a:srcRect/>
          <a:stretch/>
        </p:blipFill>
        <p:spPr>
          <a:xfrm>
            <a:off x="9915682" y="5616233"/>
            <a:ext cx="477657" cy="7834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advTm="24057">
        <p14:warp/>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par>
                                <p:cTn id="8" presetID="10" presetClass="entr" presetSubtype="0" fill="hold" nodeType="withEffect">
                                  <p:stCondLst>
                                    <p:cond delay="0"/>
                                  </p:stCondLst>
                                  <p:childTnLst>
                                    <p:set>
                                      <p:cBhvr>
                                        <p:cTn id="9" dur="1" fill="hold">
                                          <p:stCondLst>
                                            <p:cond delay="0"/>
                                          </p:stCondLst>
                                        </p:cTn>
                                        <p:tgtEl>
                                          <p:spTgt spid="261"/>
                                        </p:tgtEl>
                                        <p:attrNameLst>
                                          <p:attrName>style.visibility</p:attrName>
                                        </p:attrNameLst>
                                      </p:cBhvr>
                                      <p:to>
                                        <p:strVal val="visible"/>
                                      </p:to>
                                    </p:set>
                                    <p:animEffect transition="in" filter="fade">
                                      <p:cBhvr>
                                        <p:cTn id="10" dur="500"/>
                                        <p:tgtEl>
                                          <p:spTgt spid="2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30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500"/>
                                        <p:tgtEl>
                                          <p:spTgt spid="264"/>
                                        </p:tgtEl>
                                      </p:cBhvr>
                                    </p:animEffect>
                                  </p:childTnLst>
                                </p:cTn>
                              </p:par>
                              <p:par>
                                <p:cTn id="16" presetID="10" presetClass="entr" presetSubtype="0" fill="hold" nodeType="withEffect">
                                  <p:stCondLst>
                                    <p:cond delay="200"/>
                                  </p:stCondLst>
                                  <p:childTnLst>
                                    <p:set>
                                      <p:cBhvr>
                                        <p:cTn id="17" dur="1" fill="hold">
                                          <p:stCondLst>
                                            <p:cond delay="0"/>
                                          </p:stCondLst>
                                        </p:cTn>
                                        <p:tgtEl>
                                          <p:spTgt spid="265"/>
                                        </p:tgtEl>
                                        <p:attrNameLst>
                                          <p:attrName>style.visibility</p:attrName>
                                        </p:attrNameLst>
                                      </p:cBhvr>
                                      <p:to>
                                        <p:strVal val="visible"/>
                                      </p:to>
                                    </p:set>
                                    <p:animEffect transition="in" filter="fade">
                                      <p:cBhvr>
                                        <p:cTn id="18" dur="500"/>
                                        <p:tgtEl>
                                          <p:spTgt spid="2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2">
                                            <p:txEl>
                                              <p:pRg st="0" end="0"/>
                                            </p:txEl>
                                          </p:spTgt>
                                        </p:tgtEl>
                                        <p:attrNameLst>
                                          <p:attrName>style.visibility</p:attrName>
                                        </p:attrNameLst>
                                      </p:cBhvr>
                                      <p:to>
                                        <p:strVal val="visible"/>
                                      </p:to>
                                    </p:set>
                                    <p:animEffect transition="in" filter="fade">
                                      <p:cBhvr>
                                        <p:cTn id="23" dur="500"/>
                                        <p:tgtEl>
                                          <p:spTgt spid="26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2">
                                            <p:txEl>
                                              <p:pRg st="1" end="1"/>
                                            </p:txEl>
                                          </p:spTgt>
                                        </p:tgtEl>
                                        <p:attrNameLst>
                                          <p:attrName>style.visibility</p:attrName>
                                        </p:attrNameLst>
                                      </p:cBhvr>
                                      <p:to>
                                        <p:strVal val="visible"/>
                                      </p:to>
                                    </p:set>
                                    <p:animEffect transition="in" filter="fade">
                                      <p:cBhvr>
                                        <p:cTn id="28" dur="500"/>
                                        <p:tgtEl>
                                          <p:spTgt spid="262">
                                            <p:txEl>
                                              <p:pRg st="1" end="1"/>
                                            </p:txEl>
                                          </p:spTgt>
                                        </p:tgtEl>
                                      </p:cBhvr>
                                    </p:animEffect>
                                  </p:childTnLst>
                                </p:cTn>
                              </p:par>
                              <p:par>
                                <p:cTn id="29" presetID="10" presetClass="entr" presetSubtype="0" fill="hold" nodeType="withEffect">
                                  <p:stCondLst>
                                    <p:cond delay="300"/>
                                  </p:stCondLst>
                                  <p:childTnLst>
                                    <p:set>
                                      <p:cBhvr>
                                        <p:cTn id="30" dur="1" fill="hold">
                                          <p:stCondLst>
                                            <p:cond delay="0"/>
                                          </p:stCondLst>
                                        </p:cTn>
                                        <p:tgtEl>
                                          <p:spTgt spid="266"/>
                                        </p:tgtEl>
                                        <p:attrNameLst>
                                          <p:attrName>style.visibility</p:attrName>
                                        </p:attrNameLst>
                                      </p:cBhvr>
                                      <p:to>
                                        <p:strVal val="visible"/>
                                      </p:to>
                                    </p:set>
                                    <p:animEffect transition="in" filter="fade">
                                      <p:cBhvr>
                                        <p:cTn id="31"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sp>
        <p:nvSpPr>
          <p:cNvPr id="275" name="Google Shape;275;p15"/>
          <p:cNvSpPr txBox="1"/>
          <p:nvPr/>
        </p:nvSpPr>
        <p:spPr>
          <a:xfrm>
            <a:off x="6469039" y="5228272"/>
            <a:ext cx="4983734" cy="147732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000" b="1">
                <a:solidFill>
                  <a:schemeClr val="lt1"/>
                </a:solidFill>
                <a:latin typeface="Calibri"/>
                <a:ea typeface="Calibri"/>
                <a:cs typeface="Calibri"/>
                <a:sym typeface="Calibri"/>
              </a:rPr>
              <a:t>Hãy like, đăng ký, chia sẻ</a:t>
            </a:r>
            <a:endParaRPr/>
          </a:p>
          <a:p>
            <a:pPr marL="0" marR="0" lvl="0" indent="0" algn="r" rtl="0">
              <a:spcBef>
                <a:spcPts val="0"/>
              </a:spcBef>
              <a:spcAft>
                <a:spcPts val="0"/>
              </a:spcAft>
              <a:buNone/>
            </a:pPr>
            <a:r>
              <a:rPr lang="en-US" sz="3000" b="1">
                <a:solidFill>
                  <a:schemeClr val="lt1"/>
                </a:solidFill>
                <a:latin typeface="Calibri"/>
                <a:ea typeface="Calibri"/>
                <a:cs typeface="Calibri"/>
                <a:sym typeface="Calibri"/>
              </a:rPr>
              <a:t>và bình luận nội dung bài học phía dưới video nhé!</a:t>
            </a:r>
            <a:endParaRPr/>
          </a:p>
        </p:txBody>
      </p:sp>
      <p:sp>
        <p:nvSpPr>
          <p:cNvPr id="276" name="Google Shape;276;p15"/>
          <p:cNvSpPr txBox="1"/>
          <p:nvPr/>
        </p:nvSpPr>
        <p:spPr>
          <a:xfrm>
            <a:off x="1205395" y="6218985"/>
            <a:ext cx="66228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Xem mọi Bài giảng hay tại đây: https://bit.ly/3tRblro</a:t>
            </a:r>
            <a:endParaRPr/>
          </a:p>
        </p:txBody>
      </p:sp>
      <p:pic>
        <p:nvPicPr>
          <p:cNvPr id="277" name="Google Shape;277;p15">
            <a:hlinkClick r:id="rId4"/>
          </p:cNvPr>
          <p:cNvPicPr preferRelativeResize="0"/>
          <p:nvPr/>
        </p:nvPicPr>
        <p:blipFill rotWithShape="1">
          <a:blip r:embed="rId5">
            <a:alphaModFix/>
          </a:blip>
          <a:srcRect/>
          <a:stretch/>
        </p:blipFill>
        <p:spPr>
          <a:xfrm>
            <a:off x="1205407" y="5228270"/>
            <a:ext cx="477657" cy="783495"/>
          </a:xfrm>
          <a:prstGeom prst="rect">
            <a:avLst/>
          </a:prstGeom>
          <a:noFill/>
          <a:ln>
            <a:noFill/>
          </a:ln>
        </p:spPr>
      </p:pic>
      <p:pic>
        <p:nvPicPr>
          <p:cNvPr id="278" name="Google Shape;278;p15">
            <a:hlinkClick r:id="rId6"/>
          </p:cNvPr>
          <p:cNvPicPr preferRelativeResize="0"/>
          <p:nvPr/>
        </p:nvPicPr>
        <p:blipFill rotWithShape="1">
          <a:blip r:embed="rId5">
            <a:alphaModFix/>
          </a:blip>
          <a:srcRect/>
          <a:stretch/>
        </p:blipFill>
        <p:spPr>
          <a:xfrm>
            <a:off x="302757" y="5228270"/>
            <a:ext cx="477657" cy="7834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60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0" y="2664082"/>
            <a:ext cx="6939656" cy="4904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66"/>
              </a:buClr>
              <a:buSzPts val="2100"/>
              <a:buFont typeface="Arial"/>
              <a:buNone/>
            </a:pPr>
            <a:r>
              <a:rPr lang="en-US" sz="2100" b="1">
                <a:solidFill>
                  <a:srgbClr val="FFFF66"/>
                </a:solidFill>
                <a:latin typeface="Arial"/>
                <a:ea typeface="Arial"/>
                <a:cs typeface="Arial"/>
                <a:sym typeface="Arial"/>
              </a:rPr>
              <a:t>Chủ đề: NGHỆ THUẬT HIỆN ĐẠI VIỆT NAM</a:t>
            </a:r>
            <a:endParaRPr sz="2100" b="1">
              <a:solidFill>
                <a:srgbClr val="FFFF66"/>
              </a:solidFill>
              <a:latin typeface="Arial"/>
              <a:ea typeface="Arial"/>
              <a:cs typeface="Arial"/>
              <a:sym typeface="Arial"/>
            </a:endParaRPr>
          </a:p>
        </p:txBody>
      </p:sp>
      <p:cxnSp>
        <p:nvCxnSpPr>
          <p:cNvPr id="97" name="Google Shape;97;p2"/>
          <p:cNvCxnSpPr/>
          <p:nvPr/>
        </p:nvCxnSpPr>
        <p:spPr>
          <a:xfrm>
            <a:off x="362529" y="3308906"/>
            <a:ext cx="5971526" cy="913"/>
          </a:xfrm>
          <a:prstGeom prst="straightConnector1">
            <a:avLst/>
          </a:prstGeom>
          <a:noFill/>
          <a:ln w="50800" cap="flat" cmpd="sng">
            <a:solidFill>
              <a:srgbClr val="8296B0"/>
            </a:solidFill>
            <a:prstDash val="solid"/>
            <a:miter lim="800000"/>
            <a:headEnd type="none" w="sm" len="sm"/>
            <a:tailEnd type="none" w="sm" len="sm"/>
          </a:ln>
        </p:spPr>
      </p:cxnSp>
      <p:sp>
        <p:nvSpPr>
          <p:cNvPr id="98" name="Google Shape;98;p2"/>
          <p:cNvSpPr/>
          <p:nvPr/>
        </p:nvSpPr>
        <p:spPr>
          <a:xfrm>
            <a:off x="0" y="3618652"/>
            <a:ext cx="6696584" cy="2477601"/>
          </a:xfrm>
          <a:prstGeom prst="rect">
            <a:avLst/>
          </a:prstGeom>
          <a:noFill/>
          <a:ln>
            <a:noFill/>
          </a:ln>
          <a:effectLst>
            <a:outerShdw blurRad="177800" dist="38100" dir="2700000" algn="tl" rotWithShape="0">
              <a:schemeClr val="dk1">
                <a:alpha val="40000"/>
              </a:scheme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0" i="0" u="sng" strike="noStrike" cap="none">
                <a:solidFill>
                  <a:schemeClr val="lt1"/>
                </a:solidFill>
                <a:latin typeface="Arial"/>
                <a:ea typeface="Arial"/>
                <a:cs typeface="Arial"/>
                <a:sym typeface="Arial"/>
              </a:rPr>
              <a:t>Bài 4:</a:t>
            </a:r>
            <a:r>
              <a:rPr lang="en-US" sz="3500" b="0" i="0" u="none" strike="noStrike" cap="none">
                <a:solidFill>
                  <a:srgbClr val="FFC000"/>
                </a:solidFill>
                <a:latin typeface="Arial"/>
                <a:ea typeface="Arial"/>
                <a:cs typeface="Arial"/>
                <a:sym typeface="Arial"/>
              </a:rPr>
              <a:t> </a:t>
            </a:r>
            <a:endParaRPr/>
          </a:p>
          <a:p>
            <a:pPr marL="0" marR="0" lvl="0" indent="0" algn="ctr" rtl="0">
              <a:spcBef>
                <a:spcPts val="0"/>
              </a:spcBef>
              <a:spcAft>
                <a:spcPts val="0"/>
              </a:spcAft>
              <a:buNone/>
            </a:pPr>
            <a:r>
              <a:rPr lang="en-US" sz="4000" b="0" i="0" u="none" strike="noStrike" cap="none">
                <a:solidFill>
                  <a:schemeClr val="lt1"/>
                </a:solidFill>
                <a:latin typeface="Arial"/>
                <a:ea typeface="Arial"/>
                <a:cs typeface="Arial"/>
                <a:sym typeface="Arial"/>
              </a:rPr>
              <a:t>NÉT ĐĂC TRƯNG</a:t>
            </a:r>
            <a:endParaRPr/>
          </a:p>
          <a:p>
            <a:pPr marL="0" marR="0" lvl="0" indent="0" algn="ctr" rtl="0">
              <a:spcBef>
                <a:spcPts val="0"/>
              </a:spcBef>
              <a:spcAft>
                <a:spcPts val="0"/>
              </a:spcAft>
              <a:buNone/>
            </a:pPr>
            <a:r>
              <a:rPr lang="en-US" sz="4000" b="0" i="0" u="none" strike="noStrike" cap="none">
                <a:solidFill>
                  <a:schemeClr val="lt1"/>
                </a:solidFill>
                <a:latin typeface="Arial"/>
                <a:ea typeface="Arial"/>
                <a:cs typeface="Arial"/>
                <a:sym typeface="Arial"/>
              </a:rPr>
              <a:t>TRONG TRANH</a:t>
            </a:r>
            <a:endParaRPr/>
          </a:p>
          <a:p>
            <a:pPr marL="0" marR="0" lvl="0" indent="0" algn="ctr" rtl="0">
              <a:spcBef>
                <a:spcPts val="0"/>
              </a:spcBef>
              <a:spcAft>
                <a:spcPts val="0"/>
              </a:spcAft>
              <a:buNone/>
            </a:pPr>
            <a:r>
              <a:rPr lang="en-US" sz="4000" b="0" i="0" u="none" strike="noStrike" cap="none">
                <a:solidFill>
                  <a:schemeClr val="lt1"/>
                </a:solidFill>
                <a:latin typeface="Arial"/>
                <a:ea typeface="Arial"/>
                <a:cs typeface="Arial"/>
                <a:sym typeface="Arial"/>
              </a:rPr>
              <a:t>SƠN MÀI VIỆT NAM</a:t>
            </a:r>
            <a:endParaRPr sz="4000" b="0" i="0" u="none" strike="noStrike" cap="none">
              <a:solidFill>
                <a:schemeClr val="lt1"/>
              </a:solidFill>
              <a:latin typeface="Arial"/>
              <a:ea typeface="Arial"/>
              <a:cs typeface="Arial"/>
              <a:sym typeface="Arial"/>
            </a:endParaRPr>
          </a:p>
        </p:txBody>
      </p:sp>
      <p:pic>
        <p:nvPicPr>
          <p:cNvPr id="99" name="Google Shape;99;p2"/>
          <p:cNvPicPr preferRelativeResize="0"/>
          <p:nvPr/>
        </p:nvPicPr>
        <p:blipFill rotWithShape="1">
          <a:blip r:embed="rId4">
            <a:alphaModFix/>
          </a:blip>
          <a:srcRect b="10309"/>
          <a:stretch/>
        </p:blipFill>
        <p:spPr>
          <a:xfrm>
            <a:off x="6531811" y="2960914"/>
            <a:ext cx="5311846" cy="33092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p:tgtEl>
                                          <p:spTgt spid="9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par>
                                <p:cTn id="13" presetID="10" presetClass="entr" presetSubtype="0" fill="hold" nodeType="withEffect">
                                  <p:stCondLst>
                                    <p:cond delay="40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par>
                                <p:cTn id="16" presetID="10" presetClass="entr" presetSubtype="0" fill="hold" nodeType="withEffect">
                                  <p:stCondLst>
                                    <p:cond delay="70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3"/>
          <p:cNvSpPr/>
          <p:nvPr/>
        </p:nvSpPr>
        <p:spPr>
          <a:xfrm>
            <a:off x="214916" y="1944918"/>
            <a:ext cx="11625789" cy="4484915"/>
          </a:xfrm>
          <a:prstGeom prst="rect">
            <a:avLst/>
          </a:prstGeom>
          <a:solidFill>
            <a:srgbClr val="262626">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txBox="1"/>
          <p:nvPr/>
        </p:nvSpPr>
        <p:spPr>
          <a:xfrm>
            <a:off x="3592284" y="567328"/>
            <a:ext cx="7496630" cy="1339187"/>
          </a:xfrm>
          <a:prstGeom prst="rect">
            <a:avLst/>
          </a:prstGeom>
          <a:noFill/>
          <a:ln>
            <a:noFill/>
          </a:ln>
        </p:spPr>
        <p:txBody>
          <a:bodyPr spcFirstLastPara="1" wrap="square" lIns="91425" tIns="91425" rIns="91425" bIns="91425" anchor="b" anchorCtr="0">
            <a:noAutofit/>
          </a:bodyPr>
          <a:lstStyle/>
          <a:p>
            <a:pPr marL="0" marR="0" lvl="0" indent="0" algn="r" rtl="0">
              <a:lnSpc>
                <a:spcPct val="90000"/>
              </a:lnSpc>
              <a:spcBef>
                <a:spcPts val="0"/>
              </a:spcBef>
              <a:spcAft>
                <a:spcPts val="0"/>
              </a:spcAft>
              <a:buClr>
                <a:srgbClr val="FEE599"/>
              </a:buClr>
              <a:buSzPts val="4500"/>
              <a:buFont typeface="Arial"/>
              <a:buNone/>
            </a:pPr>
            <a:r>
              <a:rPr lang="en-US" sz="4500" b="1" i="0" u="none" strike="noStrike" cap="none">
                <a:solidFill>
                  <a:srgbClr val="FEE599"/>
                </a:solidFill>
                <a:latin typeface="Arial"/>
                <a:ea typeface="Arial"/>
                <a:cs typeface="Arial"/>
                <a:sym typeface="Arial"/>
              </a:rPr>
              <a:t>YÊU CẦU CẦN ĐẠT</a:t>
            </a:r>
            <a:endParaRPr sz="4500" b="1" i="0" u="none" strike="noStrike" cap="none">
              <a:solidFill>
                <a:srgbClr val="FEE599"/>
              </a:solidFill>
              <a:latin typeface="Arial"/>
              <a:ea typeface="Arial"/>
              <a:cs typeface="Arial"/>
              <a:sym typeface="Arial"/>
            </a:endParaRPr>
          </a:p>
        </p:txBody>
      </p:sp>
      <p:sp>
        <p:nvSpPr>
          <p:cNvPr id="111" name="Google Shape;111;p3"/>
          <p:cNvSpPr txBox="1"/>
          <p:nvPr/>
        </p:nvSpPr>
        <p:spPr>
          <a:xfrm>
            <a:off x="821569" y="2603019"/>
            <a:ext cx="10267345"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0" i="0" u="none" strike="noStrike" cap="none">
                <a:solidFill>
                  <a:schemeClr val="lt1"/>
                </a:solidFill>
                <a:latin typeface="Tahoma"/>
                <a:ea typeface="Tahoma"/>
                <a:cs typeface="Tahoma"/>
                <a:sym typeface="Tahoma"/>
              </a:rPr>
              <a:t>– Nêu được khái quát về nghệ thuật tranh sơn mài Việt Nam. Tóm tắt được cuộc đời, sự nghiệp và đóng góp của hoạ sĩ Nguyễn Gia Trí cho nghệ thuật tranh sơn mài. Chỉ ra và phân tích được cách sử dụng vỏ trứng để tạo hình, màu và chất cảm trong tranh. </a:t>
            </a:r>
            <a:endParaRPr/>
          </a:p>
          <a:p>
            <a:pPr marL="0" marR="0" lvl="0" indent="0" algn="just" rtl="0">
              <a:spcBef>
                <a:spcPts val="0"/>
              </a:spcBef>
              <a:spcAft>
                <a:spcPts val="0"/>
              </a:spcAft>
              <a:buNone/>
            </a:pPr>
            <a:r>
              <a:rPr lang="en-US" sz="2200" b="0" i="0" u="none" strike="noStrike" cap="none">
                <a:solidFill>
                  <a:schemeClr val="lt1"/>
                </a:solidFill>
                <a:latin typeface="Tahoma"/>
                <a:ea typeface="Tahoma"/>
                <a:cs typeface="Tahoma"/>
                <a:sym typeface="Tahoma"/>
              </a:rPr>
              <a:t>– Tạo được bức tranh có sử dụng vỏ trứng để tạo hình, màu và chất cảm. </a:t>
            </a:r>
            <a:endParaRPr/>
          </a:p>
          <a:p>
            <a:pPr marL="0" marR="0" lvl="0" indent="0" algn="just" rtl="0">
              <a:spcBef>
                <a:spcPts val="0"/>
              </a:spcBef>
              <a:spcAft>
                <a:spcPts val="0"/>
              </a:spcAft>
              <a:buNone/>
            </a:pPr>
            <a:r>
              <a:rPr lang="en-US" sz="2200" b="0" i="0" u="none" strike="noStrike" cap="none">
                <a:solidFill>
                  <a:schemeClr val="lt1"/>
                </a:solidFill>
                <a:latin typeface="Tahoma"/>
                <a:ea typeface="Tahoma"/>
                <a:cs typeface="Tahoma"/>
                <a:sym typeface="Tahoma"/>
              </a:rPr>
              <a:t>– Vận dụng kĩ thuật gắn vỏ trứng để trang trí các sản phẩm mĩ thuật khác trong cuộc sống. </a:t>
            </a:r>
            <a:endParaRPr/>
          </a:p>
          <a:p>
            <a:pPr marL="0" marR="0" lvl="0" indent="0" algn="just" rtl="0">
              <a:spcBef>
                <a:spcPts val="0"/>
              </a:spcBef>
              <a:spcAft>
                <a:spcPts val="0"/>
              </a:spcAft>
              <a:buNone/>
            </a:pPr>
            <a:r>
              <a:rPr lang="en-US" sz="2200" b="0" i="0" u="none" strike="noStrike" cap="none">
                <a:solidFill>
                  <a:schemeClr val="lt1"/>
                </a:solidFill>
                <a:latin typeface="Tahoma"/>
                <a:ea typeface="Tahoma"/>
                <a:cs typeface="Tahoma"/>
                <a:sym typeface="Tahoma"/>
              </a:rPr>
              <a:t>– Xác định được trách nhiệm trong học tập, sáng tạo và phát huy giá trị văn hoá, nghệ thuật của dân tộc trong cuộc sống.</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2" presetClass="entr" presetSubtype="2" fill="hold" nodeType="withEffect">
                                  <p:stCondLst>
                                    <p:cond delay="700"/>
                                  </p:stCondLst>
                                  <p:childTnLst>
                                    <p:set>
                                      <p:cBhvr>
                                        <p:cTn id="9" dur="1" fill="hold">
                                          <p:stCondLst>
                                            <p:cond delay="0"/>
                                          </p:stCondLst>
                                        </p:cTn>
                                        <p:tgtEl>
                                          <p:spTgt spid="109"/>
                                        </p:tgtEl>
                                        <p:attrNameLst>
                                          <p:attrName>style.visibility</p:attrName>
                                        </p:attrNameLst>
                                      </p:cBhvr>
                                      <p:to>
                                        <p:strVal val="visible"/>
                                      </p:to>
                                    </p:set>
                                    <p:anim calcmode="lin" valueType="num">
                                      <p:cBhvr additive="base">
                                        <p:cTn id="10" dur="1000"/>
                                        <p:tgtEl>
                                          <p:spTgt spid="109"/>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120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7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55000"/>
          </a:blip>
          <a:stretch>
            <a:fillRect/>
          </a:stretch>
        </a:blipFill>
        <a:effectLst/>
      </p:bgPr>
    </p:bg>
    <p:spTree>
      <p:nvGrpSpPr>
        <p:cNvPr id="1" name="Shape 117"/>
        <p:cNvGrpSpPr/>
        <p:nvPr/>
      </p:nvGrpSpPr>
      <p:grpSpPr>
        <a:xfrm>
          <a:off x="0" y="0"/>
          <a:ext cx="0" cy="0"/>
          <a:chOff x="0" y="0"/>
          <a:chExt cx="0" cy="0"/>
        </a:xfrm>
      </p:grpSpPr>
      <p:sp>
        <p:nvSpPr>
          <p:cNvPr id="118" name="Google Shape;118;p4"/>
          <p:cNvSpPr/>
          <p:nvPr/>
        </p:nvSpPr>
        <p:spPr>
          <a:xfrm>
            <a:off x="-548639" y="1508760"/>
            <a:ext cx="13277666" cy="4815840"/>
          </a:xfrm>
          <a:prstGeom prst="rect">
            <a:avLst/>
          </a:prstGeom>
          <a:solidFill>
            <a:schemeClr val="dk1">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
          <p:cNvSpPr txBox="1"/>
          <p:nvPr/>
        </p:nvSpPr>
        <p:spPr>
          <a:xfrm>
            <a:off x="4114800" y="1118250"/>
            <a:ext cx="6754287" cy="701486"/>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FFFF00"/>
              </a:buClr>
              <a:buSzPts val="5500"/>
              <a:buFont typeface="Arial"/>
              <a:buNone/>
            </a:pPr>
            <a:r>
              <a:rPr lang="en-US" sz="5500" b="1">
                <a:solidFill>
                  <a:srgbClr val="FFFF00"/>
                </a:solidFill>
                <a:latin typeface="Arial"/>
                <a:ea typeface="Arial"/>
                <a:cs typeface="Arial"/>
                <a:sym typeface="Arial"/>
              </a:rPr>
              <a:t>NỘI DUNG</a:t>
            </a:r>
            <a:endParaRPr sz="5500" b="1">
              <a:solidFill>
                <a:srgbClr val="FFFF00"/>
              </a:solidFill>
              <a:latin typeface="Arial"/>
              <a:ea typeface="Arial"/>
              <a:cs typeface="Arial"/>
              <a:sym typeface="Arial"/>
            </a:endParaRPr>
          </a:p>
        </p:txBody>
      </p:sp>
      <p:sp>
        <p:nvSpPr>
          <p:cNvPr id="120" name="Google Shape;120;p4"/>
          <p:cNvSpPr txBox="1"/>
          <p:nvPr/>
        </p:nvSpPr>
        <p:spPr>
          <a:xfrm>
            <a:off x="3325579" y="2232982"/>
            <a:ext cx="8588918" cy="3247861"/>
          </a:xfrm>
          <a:prstGeom prst="rect">
            <a:avLst/>
          </a:prstGeom>
          <a:noFill/>
          <a:ln>
            <a:noFill/>
          </a:ln>
        </p:spPr>
        <p:txBody>
          <a:bodyPr spcFirstLastPara="1" wrap="square" lIns="91425" tIns="91425" rIns="91425" bIns="91425" anchor="t" anchorCtr="0">
            <a:noAutofit/>
          </a:bodyPr>
          <a:lstStyle/>
          <a:p>
            <a:pPr marL="514350" marR="0" lvl="0" indent="-514350" algn="l" rtl="0">
              <a:lnSpc>
                <a:spcPct val="150000"/>
              </a:lnSpc>
              <a:spcBef>
                <a:spcPts val="0"/>
              </a:spcBef>
              <a:spcAft>
                <a:spcPts val="0"/>
              </a:spcAft>
              <a:buClr>
                <a:schemeClr val="lt1"/>
              </a:buClr>
              <a:buSzPts val="2400"/>
              <a:buFont typeface="Calibri"/>
              <a:buAutoNum type="arabicPeriod"/>
            </a:pPr>
            <a:r>
              <a:rPr lang="en-US" sz="2400">
                <a:solidFill>
                  <a:schemeClr val="lt1"/>
                </a:solidFill>
                <a:latin typeface="Tahoma"/>
                <a:ea typeface="Tahoma"/>
                <a:cs typeface="Tahoma"/>
                <a:sym typeface="Tahoma"/>
              </a:rPr>
              <a:t>Quan sát - nhận thức về nét đặc trưng của tranh sơn mài Việt Nam.</a:t>
            </a:r>
            <a:endParaRPr sz="2400">
              <a:solidFill>
                <a:schemeClr val="lt1"/>
              </a:solidFill>
              <a:latin typeface="Tahoma"/>
              <a:ea typeface="Tahoma"/>
              <a:cs typeface="Tahoma"/>
              <a:sym typeface="Tahoma"/>
            </a:endParaRPr>
          </a:p>
          <a:p>
            <a:pPr marL="514350" marR="0" lvl="0" indent="-514350" algn="l" rtl="0">
              <a:lnSpc>
                <a:spcPct val="150000"/>
              </a:lnSpc>
              <a:spcBef>
                <a:spcPts val="0"/>
              </a:spcBef>
              <a:spcAft>
                <a:spcPts val="0"/>
              </a:spcAft>
              <a:buClr>
                <a:schemeClr val="lt1"/>
              </a:buClr>
              <a:buSzPts val="2400"/>
              <a:buFont typeface="Calibri"/>
              <a:buAutoNum type="arabicPeriod"/>
            </a:pPr>
            <a:r>
              <a:rPr lang="en-US" sz="2400">
                <a:solidFill>
                  <a:schemeClr val="lt1"/>
                </a:solidFill>
                <a:latin typeface="Tahoma"/>
                <a:ea typeface="Tahoma"/>
                <a:cs typeface="Tahoma"/>
                <a:sym typeface="Tahoma"/>
              </a:rPr>
              <a:t>Cách tạo tranh kết hợp gắn vỏ trứng.</a:t>
            </a:r>
            <a:endParaRPr/>
          </a:p>
          <a:p>
            <a:pPr marL="514350" marR="0" lvl="0" indent="-514350" algn="l" rtl="0">
              <a:lnSpc>
                <a:spcPct val="150000"/>
              </a:lnSpc>
              <a:spcBef>
                <a:spcPts val="0"/>
              </a:spcBef>
              <a:spcAft>
                <a:spcPts val="0"/>
              </a:spcAft>
              <a:buClr>
                <a:schemeClr val="lt1"/>
              </a:buClr>
              <a:buSzPts val="2400"/>
              <a:buFont typeface="Calibri"/>
              <a:buAutoNum type="arabicPeriod"/>
            </a:pPr>
            <a:r>
              <a:rPr lang="en-US" sz="2400">
                <a:solidFill>
                  <a:schemeClr val="lt1"/>
                </a:solidFill>
                <a:latin typeface="Tahoma"/>
                <a:ea typeface="Tahoma"/>
                <a:cs typeface="Tahoma"/>
                <a:sym typeface="Tahoma"/>
              </a:rPr>
              <a:t>Tạo tranh kết hợp gắn với vỏ trứng.</a:t>
            </a:r>
            <a:endParaRPr/>
          </a:p>
          <a:p>
            <a:pPr marL="514350" marR="0" lvl="0" indent="-514350" algn="l" rtl="0">
              <a:lnSpc>
                <a:spcPct val="150000"/>
              </a:lnSpc>
              <a:spcBef>
                <a:spcPts val="0"/>
              </a:spcBef>
              <a:spcAft>
                <a:spcPts val="0"/>
              </a:spcAft>
              <a:buClr>
                <a:schemeClr val="lt1"/>
              </a:buClr>
              <a:buSzPts val="2400"/>
              <a:buFont typeface="Calibri"/>
              <a:buAutoNum type="arabicPeriod"/>
            </a:pPr>
            <a:r>
              <a:rPr lang="en-US" sz="2400">
                <a:solidFill>
                  <a:schemeClr val="lt1"/>
                </a:solidFill>
                <a:latin typeface="Tahoma"/>
                <a:ea typeface="Tahoma"/>
                <a:cs typeface="Tahoma"/>
                <a:sym typeface="Tahoma"/>
              </a:rPr>
              <a:t>Trưng bày sản phẩm và chia sẻ.</a:t>
            </a:r>
            <a:endParaRPr/>
          </a:p>
          <a:p>
            <a:pPr marL="514350" marR="0" lvl="0" indent="-514350" algn="l" rtl="0">
              <a:lnSpc>
                <a:spcPct val="150000"/>
              </a:lnSpc>
              <a:spcBef>
                <a:spcPts val="0"/>
              </a:spcBef>
              <a:spcAft>
                <a:spcPts val="0"/>
              </a:spcAft>
              <a:buClr>
                <a:schemeClr val="lt1"/>
              </a:buClr>
              <a:buSzPts val="2400"/>
              <a:buFont typeface="Calibri"/>
              <a:buAutoNum type="arabicPeriod"/>
            </a:pPr>
            <a:r>
              <a:rPr lang="en-US" sz="2400">
                <a:solidFill>
                  <a:schemeClr val="lt1"/>
                </a:solidFill>
                <a:latin typeface="Tahoma"/>
                <a:ea typeface="Tahoma"/>
                <a:cs typeface="Tahoma"/>
                <a:sym typeface="Tahoma"/>
              </a:rPr>
              <a:t>Giới thiệu tác phẩm và tác giả Nguyễn Gia Trí.</a:t>
            </a:r>
            <a:endParaRPr/>
          </a:p>
          <a:p>
            <a:pPr marL="0" marR="0" lvl="0" indent="0" algn="l" rtl="0">
              <a:lnSpc>
                <a:spcPct val="90000"/>
              </a:lnSpc>
              <a:spcBef>
                <a:spcPts val="0"/>
              </a:spcBef>
              <a:spcAft>
                <a:spcPts val="0"/>
              </a:spcAft>
              <a:buClr>
                <a:schemeClr val="dk1"/>
              </a:buClr>
              <a:buSzPts val="2800"/>
              <a:buFont typeface="Arial"/>
              <a:buNone/>
            </a:pPr>
            <a:endParaRPr sz="2800">
              <a:solidFill>
                <a:schemeClr val="lt1"/>
              </a:solidFill>
              <a:latin typeface="Tahoma"/>
              <a:ea typeface="Tahoma"/>
              <a:cs typeface="Tahoma"/>
              <a:sym typeface="Tahoma"/>
            </a:endParaRPr>
          </a:p>
          <a:p>
            <a:pPr marL="0" marR="0" lvl="0" indent="0" algn="l" rtl="0">
              <a:lnSpc>
                <a:spcPct val="90000"/>
              </a:lnSpc>
              <a:spcBef>
                <a:spcPts val="0"/>
              </a:spcBef>
              <a:spcAft>
                <a:spcPts val="0"/>
              </a:spcAft>
              <a:buClr>
                <a:schemeClr val="dk1"/>
              </a:buClr>
              <a:buSzPts val="2800"/>
              <a:buFont typeface="Arial"/>
              <a:buNone/>
            </a:pPr>
            <a:endParaRPr sz="2800">
              <a:solidFill>
                <a:srgbClr val="4C5D67"/>
              </a:solidFill>
              <a:latin typeface="Tahoma"/>
              <a:ea typeface="Tahoma"/>
              <a:cs typeface="Tahoma"/>
              <a:sym typeface="Tahoma"/>
            </a:endParaRPr>
          </a:p>
        </p:txBody>
      </p:sp>
      <p:pic>
        <p:nvPicPr>
          <p:cNvPr id="121" name="Google Shape;121;p4"/>
          <p:cNvPicPr preferRelativeResize="0"/>
          <p:nvPr/>
        </p:nvPicPr>
        <p:blipFill rotWithShape="1">
          <a:blip r:embed="rId4">
            <a:alphaModFix/>
          </a:blip>
          <a:srcRect/>
          <a:stretch/>
        </p:blipFill>
        <p:spPr>
          <a:xfrm>
            <a:off x="445550" y="3023183"/>
            <a:ext cx="2382659" cy="17869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2" presetClass="entr" presetSubtype="8" fill="hold" nodeType="withEffect">
                                  <p:stCondLst>
                                    <p:cond delay="200"/>
                                  </p:stCondLst>
                                  <p:childTnLst>
                                    <p:set>
                                      <p:cBhvr>
                                        <p:cTn id="9" dur="1" fill="hold">
                                          <p:stCondLst>
                                            <p:cond delay="0"/>
                                          </p:stCondLst>
                                        </p:cTn>
                                        <p:tgtEl>
                                          <p:spTgt spid="118"/>
                                        </p:tgtEl>
                                        <p:attrNameLst>
                                          <p:attrName>style.visibility</p:attrName>
                                        </p:attrNameLst>
                                      </p:cBhvr>
                                      <p:to>
                                        <p:strVal val="visible"/>
                                      </p:to>
                                    </p:set>
                                    <p:anim calcmode="lin" valueType="num">
                                      <p:cBhvr additive="base">
                                        <p:cTn id="10" dur="500"/>
                                        <p:tgtEl>
                                          <p:spTgt spid="118"/>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900"/>
                                  </p:stCondLst>
                                  <p:childTnLst>
                                    <p:set>
                                      <p:cBhvr>
                                        <p:cTn id="12" dur="1" fill="hold">
                                          <p:stCondLst>
                                            <p:cond delay="0"/>
                                          </p:stCondLst>
                                        </p:cTn>
                                        <p:tgtEl>
                                          <p:spTgt spid="120">
                                            <p:txEl>
                                              <p:pRg st="0" end="0"/>
                                            </p:txEl>
                                          </p:spTgt>
                                        </p:tgtEl>
                                        <p:attrNameLst>
                                          <p:attrName>style.visibility</p:attrName>
                                        </p:attrNameLst>
                                      </p:cBhvr>
                                      <p:to>
                                        <p:strVal val="visible"/>
                                      </p:to>
                                    </p:set>
                                    <p:anim calcmode="lin" valueType="num">
                                      <p:cBhvr additive="base">
                                        <p:cTn id="13" dur="750"/>
                                        <p:tgtEl>
                                          <p:spTgt spid="120">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900"/>
                                  </p:stCondLst>
                                  <p:childTnLst>
                                    <p:set>
                                      <p:cBhvr>
                                        <p:cTn id="15" dur="1" fill="hold">
                                          <p:stCondLst>
                                            <p:cond delay="0"/>
                                          </p:stCondLst>
                                        </p:cTn>
                                        <p:tgtEl>
                                          <p:spTgt spid="120">
                                            <p:txEl>
                                              <p:pRg st="1" end="1"/>
                                            </p:txEl>
                                          </p:spTgt>
                                        </p:tgtEl>
                                        <p:attrNameLst>
                                          <p:attrName>style.visibility</p:attrName>
                                        </p:attrNameLst>
                                      </p:cBhvr>
                                      <p:to>
                                        <p:strVal val="visible"/>
                                      </p:to>
                                    </p:set>
                                    <p:anim calcmode="lin" valueType="num">
                                      <p:cBhvr additive="base">
                                        <p:cTn id="16" dur="750"/>
                                        <p:tgtEl>
                                          <p:spTgt spid="120">
                                            <p:txEl>
                                              <p:pRg st="1" end="1"/>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900"/>
                                  </p:stCondLst>
                                  <p:childTnLst>
                                    <p:set>
                                      <p:cBhvr>
                                        <p:cTn id="18" dur="1" fill="hold">
                                          <p:stCondLst>
                                            <p:cond delay="0"/>
                                          </p:stCondLst>
                                        </p:cTn>
                                        <p:tgtEl>
                                          <p:spTgt spid="120">
                                            <p:txEl>
                                              <p:pRg st="2" end="2"/>
                                            </p:txEl>
                                          </p:spTgt>
                                        </p:tgtEl>
                                        <p:attrNameLst>
                                          <p:attrName>style.visibility</p:attrName>
                                        </p:attrNameLst>
                                      </p:cBhvr>
                                      <p:to>
                                        <p:strVal val="visible"/>
                                      </p:to>
                                    </p:set>
                                    <p:anim calcmode="lin" valueType="num">
                                      <p:cBhvr additive="base">
                                        <p:cTn id="19" dur="750"/>
                                        <p:tgtEl>
                                          <p:spTgt spid="120">
                                            <p:txEl>
                                              <p:pRg st="2" end="2"/>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900"/>
                                  </p:stCondLst>
                                  <p:childTnLst>
                                    <p:set>
                                      <p:cBhvr>
                                        <p:cTn id="21" dur="1" fill="hold">
                                          <p:stCondLst>
                                            <p:cond delay="0"/>
                                          </p:stCondLst>
                                        </p:cTn>
                                        <p:tgtEl>
                                          <p:spTgt spid="120">
                                            <p:txEl>
                                              <p:pRg st="3" end="3"/>
                                            </p:txEl>
                                          </p:spTgt>
                                        </p:tgtEl>
                                        <p:attrNameLst>
                                          <p:attrName>style.visibility</p:attrName>
                                        </p:attrNameLst>
                                      </p:cBhvr>
                                      <p:to>
                                        <p:strVal val="visible"/>
                                      </p:to>
                                    </p:set>
                                    <p:anim calcmode="lin" valueType="num">
                                      <p:cBhvr additive="base">
                                        <p:cTn id="22" dur="750"/>
                                        <p:tgtEl>
                                          <p:spTgt spid="120">
                                            <p:txEl>
                                              <p:pRg st="3" end="3"/>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900"/>
                                  </p:stCondLst>
                                  <p:childTnLst>
                                    <p:set>
                                      <p:cBhvr>
                                        <p:cTn id="24" dur="1" fill="hold">
                                          <p:stCondLst>
                                            <p:cond delay="0"/>
                                          </p:stCondLst>
                                        </p:cTn>
                                        <p:tgtEl>
                                          <p:spTgt spid="120">
                                            <p:txEl>
                                              <p:pRg st="4" end="4"/>
                                            </p:txEl>
                                          </p:spTgt>
                                        </p:tgtEl>
                                        <p:attrNameLst>
                                          <p:attrName>style.visibility</p:attrName>
                                        </p:attrNameLst>
                                      </p:cBhvr>
                                      <p:to>
                                        <p:strVal val="visible"/>
                                      </p:to>
                                    </p:set>
                                    <p:anim calcmode="lin" valueType="num">
                                      <p:cBhvr additive="base">
                                        <p:cTn id="25" dur="750"/>
                                        <p:tgtEl>
                                          <p:spTgt spid="120">
                                            <p:txEl>
                                              <p:pRg st="4" end="4"/>
                                            </p:txEl>
                                          </p:spTgt>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900"/>
                                  </p:stCondLst>
                                  <p:childTnLst>
                                    <p:set>
                                      <p:cBhvr>
                                        <p:cTn id="27" dur="1" fill="hold">
                                          <p:stCondLst>
                                            <p:cond delay="0"/>
                                          </p:stCondLst>
                                        </p:cTn>
                                        <p:tgtEl>
                                          <p:spTgt spid="120">
                                            <p:txEl>
                                              <p:pRg st="5" end="5"/>
                                            </p:txEl>
                                          </p:spTgt>
                                        </p:tgtEl>
                                        <p:attrNameLst>
                                          <p:attrName>style.visibility</p:attrName>
                                        </p:attrNameLst>
                                      </p:cBhvr>
                                      <p:to>
                                        <p:strVal val="visible"/>
                                      </p:to>
                                    </p:set>
                                    <p:anim calcmode="lin" valueType="num">
                                      <p:cBhvr additive="base">
                                        <p:cTn id="28" dur="750"/>
                                        <p:tgtEl>
                                          <p:spTgt spid="120">
                                            <p:txEl>
                                              <p:pRg st="5" end="5"/>
                                            </p:txEl>
                                          </p:spTgt>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900"/>
                                  </p:stCondLst>
                                  <p:childTnLst>
                                    <p:set>
                                      <p:cBhvr>
                                        <p:cTn id="30" dur="1" fill="hold">
                                          <p:stCondLst>
                                            <p:cond delay="0"/>
                                          </p:stCondLst>
                                        </p:cTn>
                                        <p:tgtEl>
                                          <p:spTgt spid="120">
                                            <p:txEl>
                                              <p:pRg st="6" end="6"/>
                                            </p:txEl>
                                          </p:spTgt>
                                        </p:tgtEl>
                                        <p:attrNameLst>
                                          <p:attrName>style.visibility</p:attrName>
                                        </p:attrNameLst>
                                      </p:cBhvr>
                                      <p:to>
                                        <p:strVal val="visible"/>
                                      </p:to>
                                    </p:set>
                                    <p:anim calcmode="lin" valueType="num">
                                      <p:cBhvr additive="base">
                                        <p:cTn id="31" dur="750"/>
                                        <p:tgtEl>
                                          <p:spTgt spid="120">
                                            <p:txEl>
                                              <p:pRg st="6" end="6"/>
                                            </p:txEl>
                                          </p:spTgt>
                                        </p:tgtEl>
                                        <p:attrNameLst>
                                          <p:attrName>ppt_x</p:attrName>
                                        </p:attrNameLst>
                                      </p:cBhvr>
                                      <p:tavLst>
                                        <p:tav tm="0">
                                          <p:val>
                                            <p:strVal val="#ppt_x+1"/>
                                          </p:val>
                                        </p:tav>
                                        <p:tav tm="100000">
                                          <p:val>
                                            <p:strVal val="#ppt_x"/>
                                          </p:val>
                                        </p:tav>
                                      </p:tavLst>
                                    </p:anim>
                                  </p:childTnLst>
                                </p:cTn>
                              </p:par>
                              <p:par>
                                <p:cTn id="32" presetID="10" presetClass="entr" presetSubtype="0" fill="hold" nodeType="withEffect">
                                  <p:stCondLst>
                                    <p:cond delay="40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5"/>
          <p:cNvSpPr/>
          <p:nvPr/>
        </p:nvSpPr>
        <p:spPr>
          <a:xfrm>
            <a:off x="2024473" y="364977"/>
            <a:ext cx="10004663" cy="50783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Arial"/>
                <a:ea typeface="Arial"/>
                <a:cs typeface="Arial"/>
                <a:sym typeface="Arial"/>
              </a:rPr>
              <a:t>Bài 4 NÉT ĐẶC TRƯNG TRONG TRANH SƠN MÀI VIỆT NAM</a:t>
            </a:r>
            <a:endParaRPr sz="2700" b="1">
              <a:solidFill>
                <a:schemeClr val="dk1"/>
              </a:solidFill>
              <a:latin typeface="Arial"/>
              <a:ea typeface="Arial"/>
              <a:cs typeface="Arial"/>
              <a:sym typeface="Arial"/>
            </a:endParaRPr>
          </a:p>
        </p:txBody>
      </p:sp>
      <p:sp>
        <p:nvSpPr>
          <p:cNvPr id="129" name="Google Shape;129;p5"/>
          <p:cNvSpPr/>
          <p:nvPr/>
        </p:nvSpPr>
        <p:spPr>
          <a:xfrm rot="10800000" flipH="1">
            <a:off x="5872313" y="1976586"/>
            <a:ext cx="6218088" cy="3596899"/>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alpha val="54901"/>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5"/>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Font typeface="Tahoma"/>
              <a:buNone/>
            </a:pPr>
            <a:r>
              <a:rPr lang="en-US" sz="2300" b="1">
                <a:solidFill>
                  <a:srgbClr val="FEE599"/>
                </a:solidFill>
                <a:latin typeface="Tahoma"/>
                <a:ea typeface="Tahoma"/>
                <a:cs typeface="Tahoma"/>
                <a:sym typeface="Tahoma"/>
              </a:rPr>
              <a:t>1. Q</a:t>
            </a:r>
            <a:r>
              <a:rPr lang="en-US" sz="2300" b="1" u="sng">
                <a:solidFill>
                  <a:srgbClr val="FEE599"/>
                </a:solidFill>
                <a:latin typeface="Tahoma"/>
                <a:ea typeface="Tahoma"/>
                <a:cs typeface="Tahoma"/>
                <a:sym typeface="Tahoma"/>
              </a:rPr>
              <a:t>uan sát - nhận thức về nét đặc trưng của tranh sơn mài Việt Nam.</a:t>
            </a:r>
            <a:endParaRPr/>
          </a:p>
        </p:txBody>
      </p:sp>
      <p:sp>
        <p:nvSpPr>
          <p:cNvPr id="131" name="Google Shape;131;p5"/>
          <p:cNvSpPr txBox="1"/>
          <p:nvPr/>
        </p:nvSpPr>
        <p:spPr>
          <a:xfrm>
            <a:off x="6253157" y="1999849"/>
            <a:ext cx="593884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663300"/>
              </a:buClr>
              <a:buSzPts val="1600"/>
              <a:buFont typeface="Arial"/>
              <a:buNone/>
            </a:pPr>
            <a:r>
              <a:rPr lang="en-US" sz="2500">
                <a:solidFill>
                  <a:srgbClr val="663300"/>
                </a:solidFill>
                <a:latin typeface="Tahoma"/>
                <a:ea typeface="Tahoma"/>
                <a:cs typeface="Tahoma"/>
                <a:sym typeface="Tahoma"/>
              </a:rPr>
              <a:t>Quan sát, theo dõi và trả lời:</a:t>
            </a:r>
            <a:endParaRPr sz="2500">
              <a:solidFill>
                <a:srgbClr val="6633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 Bức tranh thể hiện đề tài gì?</a:t>
            </a:r>
            <a:endParaRPr/>
          </a:p>
          <a:p>
            <a:pPr marL="508001" marR="0" lvl="0" indent="-392113"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Các bức tranh sơn mài thường có điểm chung nào về màu sắc ?</a:t>
            </a:r>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Cách diễn tả cảnh vật trong tranh sơn mài </a:t>
            </a:r>
            <a:endParaRPr sz="2300">
              <a:solidFill>
                <a:srgbClr val="800000"/>
              </a:solidFill>
              <a:latin typeface="Arial"/>
              <a:ea typeface="Arial"/>
              <a:cs typeface="Arial"/>
              <a:sym typeface="Arial"/>
            </a:endParaRPr>
          </a:p>
          <a:p>
            <a:pPr marL="127000" marR="0" lvl="0" indent="0" algn="l" rtl="0">
              <a:lnSpc>
                <a:spcPct val="90000"/>
              </a:lnSpc>
              <a:spcBef>
                <a:spcPts val="0"/>
              </a:spcBef>
              <a:spcAft>
                <a:spcPts val="0"/>
              </a:spcAft>
              <a:buClr>
                <a:srgbClr val="800000"/>
              </a:buClr>
              <a:buSzPts val="1600"/>
              <a:buFont typeface="Arial"/>
              <a:buNone/>
            </a:pPr>
            <a:r>
              <a:rPr lang="en-US" sz="2300">
                <a:solidFill>
                  <a:srgbClr val="800000"/>
                </a:solidFill>
                <a:latin typeface="Arial"/>
                <a:ea typeface="Arial"/>
                <a:cs typeface="Arial"/>
                <a:sym typeface="Arial"/>
              </a:rPr>
              <a:t>như thế nào ?</a:t>
            </a:r>
            <a:endParaRPr/>
          </a:p>
          <a:p>
            <a:pPr marL="465138" marR="0" lvl="0" indent="-34925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Tranh sơn mài có kết hợp sử dụng chất liệu gì để diễn tả  những mảng sáng hoặc trắng?</a:t>
            </a:r>
            <a:endParaRPr/>
          </a:p>
          <a:p>
            <a:pPr marL="465138" marR="0" lvl="0" indent="-34925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Kể tên các tác giả tác phẩm tiêu biểu của thể loại tranh sơn mài Việt Nam?</a:t>
            </a:r>
            <a:endParaRPr/>
          </a:p>
        </p:txBody>
      </p:sp>
      <p:pic>
        <p:nvPicPr>
          <p:cNvPr id="132" name="Google Shape;132;p5"/>
          <p:cNvPicPr preferRelativeResize="0"/>
          <p:nvPr/>
        </p:nvPicPr>
        <p:blipFill rotWithShape="1">
          <a:blip r:embed="rId4">
            <a:alphaModFix/>
          </a:blip>
          <a:srcRect b="12244"/>
          <a:stretch/>
        </p:blipFill>
        <p:spPr>
          <a:xfrm>
            <a:off x="414881" y="178660"/>
            <a:ext cx="1577038" cy="907851"/>
          </a:xfrm>
          <a:prstGeom prst="rect">
            <a:avLst/>
          </a:prstGeom>
          <a:noFill/>
          <a:ln w="25400" cap="flat" cmpd="sng">
            <a:solidFill>
              <a:srgbClr val="BFBFBF"/>
            </a:solidFill>
            <a:prstDash val="solid"/>
            <a:round/>
            <a:headEnd type="none" w="sm" len="sm"/>
            <a:tailEnd type="none" w="sm" len="sm"/>
          </a:ln>
        </p:spPr>
      </p:pic>
      <p:pic>
        <p:nvPicPr>
          <p:cNvPr id="133" name="Google Shape;133;p5"/>
          <p:cNvPicPr preferRelativeResize="0"/>
          <p:nvPr/>
        </p:nvPicPr>
        <p:blipFill rotWithShape="1">
          <a:blip r:embed="rId5">
            <a:alphaModFix/>
          </a:blip>
          <a:srcRect/>
          <a:stretch/>
        </p:blipFill>
        <p:spPr>
          <a:xfrm>
            <a:off x="408528" y="1999849"/>
            <a:ext cx="5268328" cy="39512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30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p:tgtEl>
                                          <p:spTgt spid="12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100"/>
                                  </p:stCondLst>
                                  <p:childTnLst>
                                    <p:set>
                                      <p:cBhvr>
                                        <p:cTn id="9" dur="1" fill="hold">
                                          <p:stCondLst>
                                            <p:cond delay="0"/>
                                          </p:stCondLst>
                                        </p:cTn>
                                        <p:tgtEl>
                                          <p:spTgt spid="132"/>
                                        </p:tgtEl>
                                        <p:attrNameLst>
                                          <p:attrName>style.visibility</p:attrName>
                                        </p:attrNameLst>
                                      </p:cBhvr>
                                      <p:to>
                                        <p:strVal val="visible"/>
                                      </p:to>
                                    </p:set>
                                    <p:anim calcmode="lin" valueType="num">
                                      <p:cBhvr additive="base">
                                        <p:cTn id="10" dur="500"/>
                                        <p:tgtEl>
                                          <p:spTgt spid="132"/>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p:tgtEl>
                                          <p:spTgt spid="130"/>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40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p:tgtEl>
                                          <p:spTgt spid="133"/>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par>
                                <p:cTn id="24" presetID="10" presetClass="entr" presetSubtype="0" fill="hold" nodeType="withEffect">
                                  <p:stCondLst>
                                    <p:cond delay="400"/>
                                  </p:stCondLst>
                                  <p:childTnLst>
                                    <p:set>
                                      <p:cBhvr>
                                        <p:cTn id="25" dur="1" fill="hold">
                                          <p:stCondLst>
                                            <p:cond delay="0"/>
                                          </p:stCondLst>
                                        </p:cTn>
                                        <p:tgtEl>
                                          <p:spTgt spid="131"/>
                                        </p:tgtEl>
                                        <p:attrNameLst>
                                          <p:attrName>style.visibility</p:attrName>
                                        </p:attrNameLst>
                                      </p:cBhvr>
                                      <p:to>
                                        <p:strVal val="visible"/>
                                      </p:to>
                                    </p:set>
                                    <p:animEffect transition="in" filter="fade">
                                      <p:cBhvr>
                                        <p:cTn id="2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6"/>
          <p:cNvSpPr/>
          <p:nvPr/>
        </p:nvSpPr>
        <p:spPr>
          <a:xfrm>
            <a:off x="6253157" y="1999849"/>
            <a:ext cx="5811464" cy="2681333"/>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6"/>
          <p:cNvSpPr txBox="1"/>
          <p:nvPr/>
        </p:nvSpPr>
        <p:spPr>
          <a:xfrm>
            <a:off x="6253157" y="1999849"/>
            <a:ext cx="593884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D966"/>
              </a:buClr>
              <a:buSzPts val="1600"/>
              <a:buFont typeface="Arial"/>
              <a:buNone/>
            </a:pPr>
            <a:r>
              <a:rPr lang="en-US" sz="2500" b="1">
                <a:solidFill>
                  <a:srgbClr val="FFD966"/>
                </a:solidFill>
                <a:latin typeface="Tahoma"/>
                <a:ea typeface="Tahoma"/>
                <a:cs typeface="Tahoma"/>
                <a:sym typeface="Tahoma"/>
              </a:rPr>
              <a:t>Nhận định:</a:t>
            </a:r>
            <a:endParaRPr sz="2500" b="1">
              <a:solidFill>
                <a:srgbClr val="FFD966"/>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F4B081"/>
              </a:solidFill>
              <a:latin typeface="Arial"/>
              <a:ea typeface="Arial"/>
              <a:cs typeface="Arial"/>
              <a:sym typeface="Arial"/>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Đề tài: Phong cảnh, Tranh sinh hoạt...</a:t>
            </a:r>
            <a:endParaRPr sz="2300">
              <a:solidFill>
                <a:srgbClr val="F4B081"/>
              </a:solidFill>
              <a:latin typeface="Arial"/>
              <a:ea typeface="Arial"/>
              <a:cs typeface="Arial"/>
              <a:sym typeface="Arial"/>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Màu sắc: Mạnh mẽ, giàu cảm xúc...</a:t>
            </a:r>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Cảnh sắc mang nét tượng trưng hoặc tả thực.</a:t>
            </a:r>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Chất liệu: Vỏ trứng, vỏ ốc, vàng, bạc, son...</a:t>
            </a:r>
            <a:endParaRPr/>
          </a:p>
        </p:txBody>
      </p:sp>
      <p:sp>
        <p:nvSpPr>
          <p:cNvPr id="142" name="Google Shape;142;p6"/>
          <p:cNvSpPr/>
          <p:nvPr/>
        </p:nvSpPr>
        <p:spPr>
          <a:xfrm>
            <a:off x="2024473" y="364977"/>
            <a:ext cx="10004663" cy="50783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Arial"/>
                <a:ea typeface="Arial"/>
                <a:cs typeface="Arial"/>
                <a:sym typeface="Arial"/>
              </a:rPr>
              <a:t>Bài 4 NÉT ĐẶC TRƯNG TRONG TRANH SƠN MÀI VIỆT NAM</a:t>
            </a:r>
            <a:endParaRPr sz="2700" b="1">
              <a:solidFill>
                <a:schemeClr val="dk1"/>
              </a:solidFill>
              <a:latin typeface="Arial"/>
              <a:ea typeface="Arial"/>
              <a:cs typeface="Arial"/>
              <a:sym typeface="Arial"/>
            </a:endParaRPr>
          </a:p>
        </p:txBody>
      </p:sp>
      <p:sp>
        <p:nvSpPr>
          <p:cNvPr id="143" name="Google Shape;143;p6"/>
          <p:cNvSpPr txBox="1"/>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EE599"/>
              </a:buClr>
              <a:buSzPts val="2300"/>
              <a:buFont typeface="Tahoma"/>
              <a:buNone/>
            </a:pPr>
            <a:r>
              <a:rPr lang="en-US" sz="2300" b="1">
                <a:solidFill>
                  <a:srgbClr val="FEE599"/>
                </a:solidFill>
                <a:latin typeface="Tahoma"/>
                <a:ea typeface="Tahoma"/>
                <a:cs typeface="Tahoma"/>
                <a:sym typeface="Tahoma"/>
              </a:rPr>
              <a:t>1. Q</a:t>
            </a:r>
            <a:r>
              <a:rPr lang="en-US" sz="2300" b="1" u="sng">
                <a:solidFill>
                  <a:srgbClr val="FEE599"/>
                </a:solidFill>
                <a:latin typeface="Tahoma"/>
                <a:ea typeface="Tahoma"/>
                <a:cs typeface="Tahoma"/>
                <a:sym typeface="Tahoma"/>
              </a:rPr>
              <a:t>uan sát - nhận thức về nét đặc trưng của tranh sơn mài Việt Nam.</a:t>
            </a:r>
            <a:endParaRPr sz="2300" b="1" u="sng">
              <a:solidFill>
                <a:srgbClr val="FEE599"/>
              </a:solidFill>
              <a:latin typeface="Tahoma"/>
              <a:ea typeface="Tahoma"/>
              <a:cs typeface="Tahoma"/>
              <a:sym typeface="Tahoma"/>
            </a:endParaRPr>
          </a:p>
        </p:txBody>
      </p:sp>
      <p:pic>
        <p:nvPicPr>
          <p:cNvPr id="144" name="Google Shape;144;p6"/>
          <p:cNvPicPr preferRelativeResize="0"/>
          <p:nvPr/>
        </p:nvPicPr>
        <p:blipFill rotWithShape="1">
          <a:blip r:embed="rId4">
            <a:alphaModFix/>
          </a:blip>
          <a:srcRect b="12244"/>
          <a:stretch/>
        </p:blipFill>
        <p:spPr>
          <a:xfrm>
            <a:off x="414881" y="178660"/>
            <a:ext cx="1577038" cy="907851"/>
          </a:xfrm>
          <a:prstGeom prst="rect">
            <a:avLst/>
          </a:prstGeom>
          <a:noFill/>
          <a:ln w="25400" cap="flat" cmpd="sng">
            <a:solidFill>
              <a:srgbClr val="BFBFBF"/>
            </a:solidFill>
            <a:prstDash val="solid"/>
            <a:round/>
            <a:headEnd type="none" w="sm" len="sm"/>
            <a:tailEnd type="none" w="sm" len="sm"/>
          </a:ln>
        </p:spPr>
      </p:pic>
      <p:pic>
        <p:nvPicPr>
          <p:cNvPr id="145" name="Google Shape;145;p6"/>
          <p:cNvPicPr preferRelativeResize="0"/>
          <p:nvPr/>
        </p:nvPicPr>
        <p:blipFill rotWithShape="1">
          <a:blip r:embed="rId5">
            <a:alphaModFix/>
          </a:blip>
          <a:srcRect/>
          <a:stretch/>
        </p:blipFill>
        <p:spPr>
          <a:xfrm>
            <a:off x="214744" y="4031773"/>
            <a:ext cx="5829792" cy="1895475"/>
          </a:xfrm>
          <a:prstGeom prst="rect">
            <a:avLst/>
          </a:prstGeom>
          <a:noFill/>
          <a:ln w="38100" cap="flat" cmpd="sng">
            <a:solidFill>
              <a:srgbClr val="BF9000"/>
            </a:solidFill>
            <a:prstDash val="solid"/>
            <a:round/>
            <a:headEnd type="none" w="sm" len="sm"/>
            <a:tailEnd type="none" w="sm" len="sm"/>
          </a:ln>
        </p:spPr>
      </p:pic>
      <p:pic>
        <p:nvPicPr>
          <p:cNvPr id="146" name="Google Shape;146;p6"/>
          <p:cNvPicPr preferRelativeResize="0"/>
          <p:nvPr/>
        </p:nvPicPr>
        <p:blipFill rotWithShape="1">
          <a:blip r:embed="rId6">
            <a:alphaModFix/>
          </a:blip>
          <a:srcRect/>
          <a:stretch/>
        </p:blipFill>
        <p:spPr>
          <a:xfrm>
            <a:off x="3142036" y="1999848"/>
            <a:ext cx="2902500" cy="1852623"/>
          </a:xfrm>
          <a:prstGeom prst="rect">
            <a:avLst/>
          </a:prstGeom>
          <a:noFill/>
          <a:ln w="38100" cap="flat" cmpd="sng">
            <a:solidFill>
              <a:srgbClr val="BF9000"/>
            </a:solidFill>
            <a:prstDash val="solid"/>
            <a:round/>
            <a:headEnd type="none" w="sm" len="sm"/>
            <a:tailEnd type="none" w="sm" len="sm"/>
          </a:ln>
        </p:spPr>
      </p:pic>
      <p:pic>
        <p:nvPicPr>
          <p:cNvPr id="147" name="Google Shape;147;p6"/>
          <p:cNvPicPr preferRelativeResize="0"/>
          <p:nvPr/>
        </p:nvPicPr>
        <p:blipFill rotWithShape="1">
          <a:blip r:embed="rId7">
            <a:alphaModFix/>
          </a:blip>
          <a:srcRect/>
          <a:stretch/>
        </p:blipFill>
        <p:spPr>
          <a:xfrm>
            <a:off x="214745" y="1986196"/>
            <a:ext cx="2718670" cy="1866276"/>
          </a:xfrm>
          <a:prstGeom prst="rect">
            <a:avLst/>
          </a:prstGeom>
          <a:noFill/>
          <a:ln w="38100" cap="flat" cmpd="sng">
            <a:solidFill>
              <a:srgbClr val="BF9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5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5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5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5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500"/>
                                        <p:tgtEl>
                                          <p:spTgt spid="1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5" end="5"/>
                                            </p:txEl>
                                          </p:spTgt>
                                        </p:tgtEl>
                                        <p:attrNameLst>
                                          <p:attrName>style.visibility</p:attrName>
                                        </p:attrNameLst>
                                      </p:cBhvr>
                                      <p:to>
                                        <p:strVal val="visible"/>
                                      </p:to>
                                    </p:set>
                                    <p:animEffect transition="in" filter="fade">
                                      <p:cBhvr>
                                        <p:cTn id="32" dur="500"/>
                                        <p:tgtEl>
                                          <p:spTgt spid="141">
                                            <p:txEl>
                                              <p:pRg st="5" end="5"/>
                                            </p:txEl>
                                          </p:spTgt>
                                        </p:tgtEl>
                                      </p:cBhvr>
                                    </p:animEffect>
                                  </p:childTnLst>
                                </p:cTn>
                              </p:par>
                              <p:par>
                                <p:cTn id="33" presetID="10" presetClass="entr" presetSubtype="0" fill="hold" nodeType="withEffect">
                                  <p:stCondLst>
                                    <p:cond delay="200"/>
                                  </p:stCondLst>
                                  <p:childTnLst>
                                    <p:set>
                                      <p:cBhvr>
                                        <p:cTn id="34" dur="1" fill="hold">
                                          <p:stCondLst>
                                            <p:cond delay="0"/>
                                          </p:stCondLst>
                                        </p:cTn>
                                        <p:tgtEl>
                                          <p:spTgt spid="140"/>
                                        </p:tgtEl>
                                        <p:attrNameLst>
                                          <p:attrName>style.visibility</p:attrName>
                                        </p:attrNameLst>
                                      </p:cBhvr>
                                      <p:to>
                                        <p:strVal val="visible"/>
                                      </p:to>
                                    </p:set>
                                    <p:animEffect transition="in" filter="fade">
                                      <p:cBhvr>
                                        <p:cTn id="35" dur="500"/>
                                        <p:tgtEl>
                                          <p:spTgt spid="140"/>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xit" presetSubtype="32" fill="hold" nodeType="clickEffect">
                                  <p:stCondLst>
                                    <p:cond delay="0"/>
                                  </p:stCondLst>
                                  <p:childTnLst>
                                    <p:anim calcmode="lin" valueType="num">
                                      <p:cBhvr additive="base">
                                        <p:cTn id="39" dur="500"/>
                                        <p:tgtEl>
                                          <p:spTgt spid="141">
                                            <p:txEl>
                                              <p:pRg st="0" end="0"/>
                                            </p:txEl>
                                          </p:spTgt>
                                        </p:tgtEl>
                                        <p:attrNameLst>
                                          <p:attrName>ppt_w</p:attrName>
                                        </p:attrNameLst>
                                      </p:cBhvr>
                                      <p:tavLst>
                                        <p:tav tm="0">
                                          <p:val>
                                            <p:strVal val="#ppt_w"/>
                                          </p:val>
                                        </p:tav>
                                        <p:tav tm="100000">
                                          <p:val>
                                            <p:strVal val="0"/>
                                          </p:val>
                                        </p:tav>
                                      </p:tavLst>
                                    </p:anim>
                                    <p:anim calcmode="lin" valueType="num">
                                      <p:cBhvr additive="base">
                                        <p:cTn id="40" dur="500"/>
                                        <p:tgtEl>
                                          <p:spTgt spid="141">
                                            <p:txEl>
                                              <p:pRg st="0" end="0"/>
                                            </p:txEl>
                                          </p:spTgt>
                                        </p:tgtEl>
                                        <p:attrNameLst>
                                          <p:attrName>ppt_h</p:attrName>
                                        </p:attrNameLst>
                                      </p:cBhvr>
                                      <p:tavLst>
                                        <p:tav tm="0">
                                          <p:val>
                                            <p:strVal val="#ppt_h"/>
                                          </p:val>
                                        </p:tav>
                                        <p:tav tm="100000">
                                          <p:val>
                                            <p:strVal val="0"/>
                                          </p:val>
                                        </p:tav>
                                      </p:tavLst>
                                    </p:anim>
                                    <p:set>
                                      <p:cBhvr>
                                        <p:cTn id="41" dur="1" fill="hold">
                                          <p:stCondLst>
                                            <p:cond delay="500"/>
                                          </p:stCondLst>
                                        </p:cTn>
                                        <p:tgtEl>
                                          <p:spTgt spid="141">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3" presetClass="exit" presetSubtype="32" fill="hold" nodeType="clickEffect">
                                  <p:stCondLst>
                                    <p:cond delay="0"/>
                                  </p:stCondLst>
                                  <p:childTnLst>
                                    <p:anim calcmode="lin" valueType="num">
                                      <p:cBhvr additive="base">
                                        <p:cTn id="45" dur="500"/>
                                        <p:tgtEl>
                                          <p:spTgt spid="141">
                                            <p:txEl>
                                              <p:pRg st="1" end="1"/>
                                            </p:txEl>
                                          </p:spTgt>
                                        </p:tgtEl>
                                        <p:attrNameLst>
                                          <p:attrName>ppt_w</p:attrName>
                                        </p:attrNameLst>
                                      </p:cBhvr>
                                      <p:tavLst>
                                        <p:tav tm="0">
                                          <p:val>
                                            <p:strVal val="#ppt_w"/>
                                          </p:val>
                                        </p:tav>
                                        <p:tav tm="100000">
                                          <p:val>
                                            <p:strVal val="0"/>
                                          </p:val>
                                        </p:tav>
                                      </p:tavLst>
                                    </p:anim>
                                    <p:anim calcmode="lin" valueType="num">
                                      <p:cBhvr additive="base">
                                        <p:cTn id="46" dur="500"/>
                                        <p:tgtEl>
                                          <p:spTgt spid="141">
                                            <p:txEl>
                                              <p:pRg st="1" end="1"/>
                                            </p:txEl>
                                          </p:spTgt>
                                        </p:tgtEl>
                                        <p:attrNameLst>
                                          <p:attrName>ppt_h</p:attrName>
                                        </p:attrNameLst>
                                      </p:cBhvr>
                                      <p:tavLst>
                                        <p:tav tm="0">
                                          <p:val>
                                            <p:strVal val="#ppt_h"/>
                                          </p:val>
                                        </p:tav>
                                        <p:tav tm="100000">
                                          <p:val>
                                            <p:strVal val="0"/>
                                          </p:val>
                                        </p:tav>
                                      </p:tavLst>
                                    </p:anim>
                                    <p:set>
                                      <p:cBhvr>
                                        <p:cTn id="47" dur="1" fill="hold">
                                          <p:stCondLst>
                                            <p:cond delay="500"/>
                                          </p:stCondLst>
                                        </p:cTn>
                                        <p:tgtEl>
                                          <p:spTgt spid="141">
                                            <p:txEl>
                                              <p:pRg st="1" end="1"/>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3" presetClass="exit" presetSubtype="32" fill="hold" nodeType="clickEffect">
                                  <p:stCondLst>
                                    <p:cond delay="0"/>
                                  </p:stCondLst>
                                  <p:childTnLst>
                                    <p:anim calcmode="lin" valueType="num">
                                      <p:cBhvr additive="base">
                                        <p:cTn id="51" dur="500"/>
                                        <p:tgtEl>
                                          <p:spTgt spid="141">
                                            <p:txEl>
                                              <p:pRg st="2" end="2"/>
                                            </p:txEl>
                                          </p:spTgt>
                                        </p:tgtEl>
                                        <p:attrNameLst>
                                          <p:attrName>ppt_w</p:attrName>
                                        </p:attrNameLst>
                                      </p:cBhvr>
                                      <p:tavLst>
                                        <p:tav tm="0">
                                          <p:val>
                                            <p:strVal val="#ppt_w"/>
                                          </p:val>
                                        </p:tav>
                                        <p:tav tm="100000">
                                          <p:val>
                                            <p:strVal val="0"/>
                                          </p:val>
                                        </p:tav>
                                      </p:tavLst>
                                    </p:anim>
                                    <p:anim calcmode="lin" valueType="num">
                                      <p:cBhvr additive="base">
                                        <p:cTn id="52" dur="500"/>
                                        <p:tgtEl>
                                          <p:spTgt spid="141">
                                            <p:txEl>
                                              <p:pRg st="2" end="2"/>
                                            </p:txEl>
                                          </p:spTgt>
                                        </p:tgtEl>
                                        <p:attrNameLst>
                                          <p:attrName>ppt_h</p:attrName>
                                        </p:attrNameLst>
                                      </p:cBhvr>
                                      <p:tavLst>
                                        <p:tav tm="0">
                                          <p:val>
                                            <p:strVal val="#ppt_h"/>
                                          </p:val>
                                        </p:tav>
                                        <p:tav tm="100000">
                                          <p:val>
                                            <p:strVal val="0"/>
                                          </p:val>
                                        </p:tav>
                                      </p:tavLst>
                                    </p:anim>
                                    <p:set>
                                      <p:cBhvr>
                                        <p:cTn id="53" dur="1" fill="hold">
                                          <p:stCondLst>
                                            <p:cond delay="500"/>
                                          </p:stCondLst>
                                        </p:cTn>
                                        <p:tgtEl>
                                          <p:spTgt spid="141">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3" presetClass="exit" presetSubtype="32" fill="hold" nodeType="clickEffect">
                                  <p:stCondLst>
                                    <p:cond delay="0"/>
                                  </p:stCondLst>
                                  <p:childTnLst>
                                    <p:anim calcmode="lin" valueType="num">
                                      <p:cBhvr additive="base">
                                        <p:cTn id="57" dur="500"/>
                                        <p:tgtEl>
                                          <p:spTgt spid="141">
                                            <p:txEl>
                                              <p:pRg st="3" end="3"/>
                                            </p:txEl>
                                          </p:spTgt>
                                        </p:tgtEl>
                                        <p:attrNameLst>
                                          <p:attrName>ppt_w</p:attrName>
                                        </p:attrNameLst>
                                      </p:cBhvr>
                                      <p:tavLst>
                                        <p:tav tm="0">
                                          <p:val>
                                            <p:strVal val="#ppt_w"/>
                                          </p:val>
                                        </p:tav>
                                        <p:tav tm="100000">
                                          <p:val>
                                            <p:strVal val="0"/>
                                          </p:val>
                                        </p:tav>
                                      </p:tavLst>
                                    </p:anim>
                                    <p:anim calcmode="lin" valueType="num">
                                      <p:cBhvr additive="base">
                                        <p:cTn id="58" dur="500"/>
                                        <p:tgtEl>
                                          <p:spTgt spid="141">
                                            <p:txEl>
                                              <p:pRg st="3" end="3"/>
                                            </p:txEl>
                                          </p:spTgt>
                                        </p:tgtEl>
                                        <p:attrNameLst>
                                          <p:attrName>ppt_h</p:attrName>
                                        </p:attrNameLst>
                                      </p:cBhvr>
                                      <p:tavLst>
                                        <p:tav tm="0">
                                          <p:val>
                                            <p:strVal val="#ppt_h"/>
                                          </p:val>
                                        </p:tav>
                                        <p:tav tm="100000">
                                          <p:val>
                                            <p:strVal val="0"/>
                                          </p:val>
                                        </p:tav>
                                      </p:tavLst>
                                    </p:anim>
                                    <p:set>
                                      <p:cBhvr>
                                        <p:cTn id="59" dur="1" fill="hold">
                                          <p:stCondLst>
                                            <p:cond delay="500"/>
                                          </p:stCondLst>
                                        </p:cTn>
                                        <p:tgtEl>
                                          <p:spTgt spid="141">
                                            <p:txEl>
                                              <p:pRg st="3" end="3"/>
                                            </p:txEl>
                                          </p:spTgt>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3" presetClass="exit" presetSubtype="32" fill="hold" nodeType="clickEffect">
                                  <p:stCondLst>
                                    <p:cond delay="0"/>
                                  </p:stCondLst>
                                  <p:childTnLst>
                                    <p:anim calcmode="lin" valueType="num">
                                      <p:cBhvr additive="base">
                                        <p:cTn id="63" dur="500"/>
                                        <p:tgtEl>
                                          <p:spTgt spid="141">
                                            <p:txEl>
                                              <p:pRg st="4" end="4"/>
                                            </p:txEl>
                                          </p:spTgt>
                                        </p:tgtEl>
                                        <p:attrNameLst>
                                          <p:attrName>ppt_w</p:attrName>
                                        </p:attrNameLst>
                                      </p:cBhvr>
                                      <p:tavLst>
                                        <p:tav tm="0">
                                          <p:val>
                                            <p:strVal val="#ppt_w"/>
                                          </p:val>
                                        </p:tav>
                                        <p:tav tm="100000">
                                          <p:val>
                                            <p:strVal val="0"/>
                                          </p:val>
                                        </p:tav>
                                      </p:tavLst>
                                    </p:anim>
                                    <p:anim calcmode="lin" valueType="num">
                                      <p:cBhvr additive="base">
                                        <p:cTn id="64" dur="500"/>
                                        <p:tgtEl>
                                          <p:spTgt spid="141">
                                            <p:txEl>
                                              <p:pRg st="4" end="4"/>
                                            </p:txEl>
                                          </p:spTgt>
                                        </p:tgtEl>
                                        <p:attrNameLst>
                                          <p:attrName>ppt_h</p:attrName>
                                        </p:attrNameLst>
                                      </p:cBhvr>
                                      <p:tavLst>
                                        <p:tav tm="0">
                                          <p:val>
                                            <p:strVal val="#ppt_h"/>
                                          </p:val>
                                        </p:tav>
                                        <p:tav tm="100000">
                                          <p:val>
                                            <p:strVal val="0"/>
                                          </p:val>
                                        </p:tav>
                                      </p:tavLst>
                                    </p:anim>
                                    <p:set>
                                      <p:cBhvr>
                                        <p:cTn id="65" dur="1" fill="hold">
                                          <p:stCondLst>
                                            <p:cond delay="500"/>
                                          </p:stCondLst>
                                        </p:cTn>
                                        <p:tgtEl>
                                          <p:spTgt spid="141">
                                            <p:txEl>
                                              <p:pRg st="4" end="4"/>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3" presetClass="exit" presetSubtype="32" fill="hold" nodeType="clickEffect">
                                  <p:stCondLst>
                                    <p:cond delay="0"/>
                                  </p:stCondLst>
                                  <p:childTnLst>
                                    <p:anim calcmode="lin" valueType="num">
                                      <p:cBhvr additive="base">
                                        <p:cTn id="69" dur="500"/>
                                        <p:tgtEl>
                                          <p:spTgt spid="141">
                                            <p:txEl>
                                              <p:pRg st="5" end="5"/>
                                            </p:txEl>
                                          </p:spTgt>
                                        </p:tgtEl>
                                        <p:attrNameLst>
                                          <p:attrName>ppt_w</p:attrName>
                                        </p:attrNameLst>
                                      </p:cBhvr>
                                      <p:tavLst>
                                        <p:tav tm="0">
                                          <p:val>
                                            <p:strVal val="#ppt_w"/>
                                          </p:val>
                                        </p:tav>
                                        <p:tav tm="100000">
                                          <p:val>
                                            <p:strVal val="0"/>
                                          </p:val>
                                        </p:tav>
                                      </p:tavLst>
                                    </p:anim>
                                    <p:anim calcmode="lin" valueType="num">
                                      <p:cBhvr additive="base">
                                        <p:cTn id="70" dur="500"/>
                                        <p:tgtEl>
                                          <p:spTgt spid="141">
                                            <p:txEl>
                                              <p:pRg st="5" end="5"/>
                                            </p:txEl>
                                          </p:spTgt>
                                        </p:tgtEl>
                                        <p:attrNameLst>
                                          <p:attrName>ppt_h</p:attrName>
                                        </p:attrNameLst>
                                      </p:cBhvr>
                                      <p:tavLst>
                                        <p:tav tm="0">
                                          <p:val>
                                            <p:strVal val="#ppt_h"/>
                                          </p:val>
                                        </p:tav>
                                        <p:tav tm="100000">
                                          <p:val>
                                            <p:strVal val="0"/>
                                          </p:val>
                                        </p:tav>
                                      </p:tavLst>
                                    </p:anim>
                                    <p:set>
                                      <p:cBhvr>
                                        <p:cTn id="71" dur="1" fill="hold">
                                          <p:stCondLst>
                                            <p:cond delay="500"/>
                                          </p:stCondLst>
                                        </p:cTn>
                                        <p:tgtEl>
                                          <p:spTgt spid="141">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7"/>
          <p:cNvSpPr/>
          <p:nvPr/>
        </p:nvSpPr>
        <p:spPr>
          <a:xfrm rot="10800000" flipH="1">
            <a:off x="5858666" y="1999849"/>
            <a:ext cx="6218088" cy="1616808"/>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alpha val="54901"/>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7"/>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Font typeface="Tahoma"/>
              <a:buNone/>
            </a:pPr>
            <a:r>
              <a:rPr lang="en-US" sz="2300" b="1">
                <a:solidFill>
                  <a:srgbClr val="FEE599"/>
                </a:solidFill>
                <a:latin typeface="Tahoma"/>
                <a:ea typeface="Tahoma"/>
                <a:cs typeface="Tahoma"/>
                <a:sym typeface="Tahoma"/>
              </a:rPr>
              <a:t>2. </a:t>
            </a:r>
            <a:r>
              <a:rPr lang="en-US" sz="2300" b="1" u="sng">
                <a:solidFill>
                  <a:srgbClr val="FEE599"/>
                </a:solidFill>
                <a:latin typeface="Tahoma"/>
                <a:ea typeface="Tahoma"/>
                <a:cs typeface="Tahoma"/>
                <a:sym typeface="Tahoma"/>
              </a:rPr>
              <a:t>Cách tạo tranh kết hợp gắn vỏ trứng.</a:t>
            </a:r>
            <a:endParaRPr sz="2300" b="1">
              <a:solidFill>
                <a:srgbClr val="FEE599"/>
              </a:solidFill>
            </a:endParaRPr>
          </a:p>
        </p:txBody>
      </p:sp>
      <p:sp>
        <p:nvSpPr>
          <p:cNvPr id="156" name="Google Shape;156;p7"/>
          <p:cNvSpPr txBox="1"/>
          <p:nvPr/>
        </p:nvSpPr>
        <p:spPr>
          <a:xfrm>
            <a:off x="6253157" y="2109033"/>
            <a:ext cx="593884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663300"/>
              </a:buClr>
              <a:buSzPts val="1600"/>
              <a:buFont typeface="Arial"/>
              <a:buNone/>
            </a:pPr>
            <a:r>
              <a:rPr lang="en-US" sz="2500">
                <a:solidFill>
                  <a:srgbClr val="663300"/>
                </a:solidFill>
                <a:latin typeface="Tahoma"/>
                <a:ea typeface="Tahoma"/>
                <a:cs typeface="Tahoma"/>
                <a:sym typeface="Tahoma"/>
              </a:rPr>
              <a:t>Quan sát, theo dõi và trả lời:</a:t>
            </a:r>
            <a:endParaRPr sz="2500">
              <a:solidFill>
                <a:srgbClr val="6633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800000"/>
              </a:buClr>
              <a:buSzPts val="1600"/>
              <a:buFont typeface="Arial"/>
              <a:buChar char="￮"/>
            </a:pPr>
            <a:r>
              <a:rPr lang="en-US" sz="2300">
                <a:solidFill>
                  <a:srgbClr val="800000"/>
                </a:solidFill>
                <a:latin typeface="Arial"/>
                <a:ea typeface="Arial"/>
                <a:cs typeface="Arial"/>
                <a:sym typeface="Arial"/>
              </a:rPr>
              <a:t>Để tạo tranh gắn vỏ trứng, ta tiến hành theo các bước nào?</a:t>
            </a:r>
            <a:endParaRPr/>
          </a:p>
        </p:txBody>
      </p:sp>
      <p:pic>
        <p:nvPicPr>
          <p:cNvPr id="157" name="Google Shape;157;p7"/>
          <p:cNvPicPr preferRelativeResize="0"/>
          <p:nvPr/>
        </p:nvPicPr>
        <p:blipFill rotWithShape="1">
          <a:blip r:embed="rId4">
            <a:alphaModFix/>
          </a:blip>
          <a:srcRect/>
          <a:stretch/>
        </p:blipFill>
        <p:spPr>
          <a:xfrm>
            <a:off x="181973" y="3811832"/>
            <a:ext cx="2394798" cy="2798829"/>
          </a:xfrm>
          <a:prstGeom prst="rect">
            <a:avLst/>
          </a:prstGeom>
          <a:noFill/>
          <a:ln>
            <a:noFill/>
          </a:ln>
        </p:spPr>
      </p:pic>
      <p:pic>
        <p:nvPicPr>
          <p:cNvPr id="158" name="Google Shape;158;p7"/>
          <p:cNvPicPr preferRelativeResize="0"/>
          <p:nvPr/>
        </p:nvPicPr>
        <p:blipFill rotWithShape="1">
          <a:blip r:embed="rId5">
            <a:alphaModFix/>
          </a:blip>
          <a:srcRect/>
          <a:stretch/>
        </p:blipFill>
        <p:spPr>
          <a:xfrm>
            <a:off x="2837501" y="3811833"/>
            <a:ext cx="2662057" cy="2798827"/>
          </a:xfrm>
          <a:prstGeom prst="rect">
            <a:avLst/>
          </a:prstGeom>
          <a:noFill/>
          <a:ln>
            <a:noFill/>
          </a:ln>
        </p:spPr>
      </p:pic>
      <p:pic>
        <p:nvPicPr>
          <p:cNvPr id="159" name="Google Shape;159;p7"/>
          <p:cNvPicPr preferRelativeResize="0"/>
          <p:nvPr/>
        </p:nvPicPr>
        <p:blipFill rotWithShape="1">
          <a:blip r:embed="rId6">
            <a:alphaModFix/>
          </a:blip>
          <a:srcRect/>
          <a:stretch/>
        </p:blipFill>
        <p:spPr>
          <a:xfrm>
            <a:off x="5719243" y="3796696"/>
            <a:ext cx="2461498" cy="2813964"/>
          </a:xfrm>
          <a:prstGeom prst="rect">
            <a:avLst/>
          </a:prstGeom>
          <a:noFill/>
          <a:ln>
            <a:noFill/>
          </a:ln>
        </p:spPr>
      </p:pic>
      <p:pic>
        <p:nvPicPr>
          <p:cNvPr id="160" name="Google Shape;160;p7"/>
          <p:cNvPicPr preferRelativeResize="0"/>
          <p:nvPr/>
        </p:nvPicPr>
        <p:blipFill rotWithShape="1">
          <a:blip r:embed="rId7">
            <a:alphaModFix/>
          </a:blip>
          <a:srcRect/>
          <a:stretch/>
        </p:blipFill>
        <p:spPr>
          <a:xfrm>
            <a:off x="8465515" y="3811832"/>
            <a:ext cx="2721484" cy="2798828"/>
          </a:xfrm>
          <a:prstGeom prst="rect">
            <a:avLst/>
          </a:prstGeom>
          <a:noFill/>
          <a:ln>
            <a:noFill/>
          </a:ln>
        </p:spPr>
      </p:pic>
      <p:sp>
        <p:nvSpPr>
          <p:cNvPr id="161" name="Google Shape;161;p7"/>
          <p:cNvSpPr/>
          <p:nvPr/>
        </p:nvSpPr>
        <p:spPr>
          <a:xfrm>
            <a:off x="2392901" y="6321431"/>
            <a:ext cx="367739" cy="367739"/>
          </a:xfrm>
          <a:prstGeom prst="flowChartConnector">
            <a:avLst/>
          </a:prstGeom>
          <a:solidFill>
            <a:srgbClr val="833C0B"/>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1</a:t>
            </a:r>
            <a:endParaRPr sz="2000" b="1">
              <a:solidFill>
                <a:schemeClr val="lt1"/>
              </a:solidFill>
              <a:latin typeface="Calibri"/>
              <a:ea typeface="Calibri"/>
              <a:cs typeface="Calibri"/>
              <a:sym typeface="Calibri"/>
            </a:endParaRPr>
          </a:p>
        </p:txBody>
      </p:sp>
      <p:sp>
        <p:nvSpPr>
          <p:cNvPr id="162" name="Google Shape;162;p7"/>
          <p:cNvSpPr/>
          <p:nvPr/>
        </p:nvSpPr>
        <p:spPr>
          <a:xfrm>
            <a:off x="5315688" y="6369961"/>
            <a:ext cx="367739" cy="367739"/>
          </a:xfrm>
          <a:prstGeom prst="flowChartConnector">
            <a:avLst/>
          </a:prstGeom>
          <a:solidFill>
            <a:srgbClr val="833C0B"/>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2</a:t>
            </a:r>
            <a:endParaRPr sz="2000" b="1">
              <a:solidFill>
                <a:schemeClr val="lt1"/>
              </a:solidFill>
              <a:latin typeface="Calibri"/>
              <a:ea typeface="Calibri"/>
              <a:cs typeface="Calibri"/>
              <a:sym typeface="Calibri"/>
            </a:endParaRPr>
          </a:p>
        </p:txBody>
      </p:sp>
      <p:sp>
        <p:nvSpPr>
          <p:cNvPr id="163" name="Google Shape;163;p7"/>
          <p:cNvSpPr/>
          <p:nvPr/>
        </p:nvSpPr>
        <p:spPr>
          <a:xfrm>
            <a:off x="11003129" y="6318762"/>
            <a:ext cx="367739" cy="367739"/>
          </a:xfrm>
          <a:prstGeom prst="flowChartConnector">
            <a:avLst/>
          </a:prstGeom>
          <a:solidFill>
            <a:srgbClr val="833C0B"/>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4</a:t>
            </a:r>
            <a:endParaRPr sz="2000" b="1">
              <a:solidFill>
                <a:schemeClr val="lt1"/>
              </a:solidFill>
              <a:latin typeface="Calibri"/>
              <a:ea typeface="Calibri"/>
              <a:cs typeface="Calibri"/>
              <a:sym typeface="Calibri"/>
            </a:endParaRPr>
          </a:p>
        </p:txBody>
      </p:sp>
      <p:sp>
        <p:nvSpPr>
          <p:cNvPr id="164" name="Google Shape;164;p7"/>
          <p:cNvSpPr/>
          <p:nvPr/>
        </p:nvSpPr>
        <p:spPr>
          <a:xfrm>
            <a:off x="8032687" y="6336422"/>
            <a:ext cx="367739" cy="367739"/>
          </a:xfrm>
          <a:prstGeom prst="flowChartConnector">
            <a:avLst/>
          </a:prstGeom>
          <a:solidFill>
            <a:srgbClr val="833C0B"/>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3</a:t>
            </a:r>
            <a:endParaRPr sz="2000" b="1">
              <a:solidFill>
                <a:schemeClr val="lt1"/>
              </a:solidFill>
              <a:latin typeface="Calibri"/>
              <a:ea typeface="Calibri"/>
              <a:cs typeface="Calibri"/>
              <a:sym typeface="Calibri"/>
            </a:endParaRPr>
          </a:p>
        </p:txBody>
      </p:sp>
      <p:sp>
        <p:nvSpPr>
          <p:cNvPr id="165" name="Google Shape;165;p7"/>
          <p:cNvSpPr/>
          <p:nvPr/>
        </p:nvSpPr>
        <p:spPr>
          <a:xfrm>
            <a:off x="2024473" y="364977"/>
            <a:ext cx="10004663" cy="50783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Arial"/>
                <a:ea typeface="Arial"/>
                <a:cs typeface="Arial"/>
                <a:sym typeface="Arial"/>
              </a:rPr>
              <a:t>Bài 4 NÉT ĐẶC TRƯNG TRONG TRANH SƠN MÀI VIỆT NAM</a:t>
            </a:r>
            <a:endParaRPr sz="2700" b="1">
              <a:solidFill>
                <a:schemeClr val="dk1"/>
              </a:solidFill>
              <a:latin typeface="Arial"/>
              <a:ea typeface="Arial"/>
              <a:cs typeface="Arial"/>
              <a:sym typeface="Arial"/>
            </a:endParaRPr>
          </a:p>
        </p:txBody>
      </p:sp>
      <p:pic>
        <p:nvPicPr>
          <p:cNvPr id="166" name="Google Shape;166;p7"/>
          <p:cNvPicPr preferRelativeResize="0"/>
          <p:nvPr/>
        </p:nvPicPr>
        <p:blipFill rotWithShape="1">
          <a:blip r:embed="rId8">
            <a:alphaModFix/>
          </a:blip>
          <a:srcRect b="12244"/>
          <a:stretch/>
        </p:blipFill>
        <p:spPr>
          <a:xfrm>
            <a:off x="414881" y="178660"/>
            <a:ext cx="1577038" cy="907851"/>
          </a:xfrm>
          <a:prstGeom prst="rect">
            <a:avLst/>
          </a:prstGeom>
          <a:noFill/>
          <a:ln w="25400" cap="flat" cmpd="sng">
            <a:solidFill>
              <a:srgbClr val="BFBFBF"/>
            </a:solidFill>
            <a:prstDash val="solid"/>
            <a:round/>
            <a:headEnd type="none" w="sm" len="sm"/>
            <a:tailEnd type="none" w="sm" len="sm"/>
          </a:ln>
        </p:spPr>
      </p:pic>
      <p:sp>
        <p:nvSpPr>
          <p:cNvPr id="167" name="Google Shape;167;p7"/>
          <p:cNvSpPr txBox="1"/>
          <p:nvPr/>
        </p:nvSpPr>
        <p:spPr>
          <a:xfrm>
            <a:off x="857094" y="2923496"/>
            <a:ext cx="66228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Xem đầy đủ tại đây: https://youtu.be/r0NrE4IX4iY?si=6I7ykAzdXOfRC0Hd</a:t>
            </a:r>
            <a:endParaRPr/>
          </a:p>
        </p:txBody>
      </p:sp>
      <p:pic>
        <p:nvPicPr>
          <p:cNvPr id="168" name="Google Shape;168;p7">
            <a:hlinkClick r:id="rId9"/>
          </p:cNvPr>
          <p:cNvPicPr preferRelativeResize="0"/>
          <p:nvPr/>
        </p:nvPicPr>
        <p:blipFill rotWithShape="1">
          <a:blip r:embed="rId10">
            <a:alphaModFix/>
          </a:blip>
          <a:srcRect/>
          <a:stretch/>
        </p:blipFill>
        <p:spPr>
          <a:xfrm>
            <a:off x="238528" y="2678792"/>
            <a:ext cx="477657" cy="78349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0" end="0"/>
                                            </p:txEl>
                                          </p:spTgt>
                                        </p:tgtEl>
                                        <p:attrNameLst>
                                          <p:attrName>style.visibility</p:attrName>
                                        </p:attrNameLst>
                                      </p:cBhvr>
                                      <p:to>
                                        <p:strVal val="visible"/>
                                      </p:to>
                                    </p:set>
                                    <p:animEffect transition="in" filter="fade">
                                      <p:cBhvr>
                                        <p:cTn id="12" dur="500"/>
                                        <p:tgtEl>
                                          <p:spTgt spid="1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1" end="1"/>
                                            </p:txEl>
                                          </p:spTgt>
                                        </p:tgtEl>
                                        <p:attrNameLst>
                                          <p:attrName>style.visibility</p:attrName>
                                        </p:attrNameLst>
                                      </p:cBhvr>
                                      <p:to>
                                        <p:strVal val="visible"/>
                                      </p:to>
                                    </p:set>
                                    <p:animEffect transition="in" filter="fade">
                                      <p:cBhvr>
                                        <p:cTn id="17" dur="500"/>
                                        <p:tgtEl>
                                          <p:spTgt spid="1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2" end="2"/>
                                            </p:txEl>
                                          </p:spTgt>
                                        </p:tgtEl>
                                        <p:attrNameLst>
                                          <p:attrName>style.visibility</p:attrName>
                                        </p:attrNameLst>
                                      </p:cBhvr>
                                      <p:to>
                                        <p:strVal val="visible"/>
                                      </p:to>
                                    </p:set>
                                    <p:animEffect transition="in" filter="fade">
                                      <p:cBhvr>
                                        <p:cTn id="22" dur="500"/>
                                        <p:tgtEl>
                                          <p:spTgt spid="156">
                                            <p:txEl>
                                              <p:pRg st="2" end="2"/>
                                            </p:txEl>
                                          </p:spTgt>
                                        </p:tgtEl>
                                      </p:cBhvr>
                                    </p:animEffect>
                                  </p:childTnLst>
                                </p:cTn>
                              </p:par>
                              <p:par>
                                <p:cTn id="23" presetID="10" presetClass="entr" presetSubtype="0" fill="hold" nodeType="withEffect">
                                  <p:stCondLst>
                                    <p:cond delay="30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500"/>
                                        <p:tgtEl>
                                          <p:spTgt spid="1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7"/>
                                        </p:tgtEl>
                                        <p:attrNameLst>
                                          <p:attrName>style.visibility</p:attrName>
                                        </p:attrNameLst>
                                      </p:cBhvr>
                                      <p:to>
                                        <p:strVal val="visible"/>
                                      </p:to>
                                    </p:set>
                                    <p:animEffect transition="in" filter="fade">
                                      <p:cBhvr>
                                        <p:cTn id="30" dur="500"/>
                                        <p:tgtEl>
                                          <p:spTgt spid="157"/>
                                        </p:tgtEl>
                                      </p:cBhvr>
                                    </p:animEffect>
                                  </p:childTnLst>
                                </p:cTn>
                              </p:par>
                              <p:par>
                                <p:cTn id="31" presetID="10" presetClass="entr" presetSubtype="0" fill="hold" nodeType="withEffect">
                                  <p:stCondLst>
                                    <p:cond delay="300"/>
                                  </p:stCondLst>
                                  <p:childTnLst>
                                    <p:set>
                                      <p:cBhvr>
                                        <p:cTn id="32" dur="1" fill="hold">
                                          <p:stCondLst>
                                            <p:cond delay="0"/>
                                          </p:stCondLst>
                                        </p:cTn>
                                        <p:tgtEl>
                                          <p:spTgt spid="158"/>
                                        </p:tgtEl>
                                        <p:attrNameLst>
                                          <p:attrName>style.visibility</p:attrName>
                                        </p:attrNameLst>
                                      </p:cBhvr>
                                      <p:to>
                                        <p:strVal val="visible"/>
                                      </p:to>
                                    </p:set>
                                    <p:animEffect transition="in" filter="fade">
                                      <p:cBhvr>
                                        <p:cTn id="33" dur="500"/>
                                        <p:tgtEl>
                                          <p:spTgt spid="158"/>
                                        </p:tgtEl>
                                      </p:cBhvr>
                                    </p:animEffect>
                                  </p:childTnLst>
                                </p:cTn>
                              </p:par>
                              <p:par>
                                <p:cTn id="34" presetID="10" presetClass="entr" presetSubtype="0" fill="hold" nodeType="withEffect">
                                  <p:stCondLst>
                                    <p:cond delay="600"/>
                                  </p:stCondLst>
                                  <p:childTnLst>
                                    <p:set>
                                      <p:cBhvr>
                                        <p:cTn id="35" dur="1" fill="hold">
                                          <p:stCondLst>
                                            <p:cond delay="0"/>
                                          </p:stCondLst>
                                        </p:cTn>
                                        <p:tgtEl>
                                          <p:spTgt spid="159"/>
                                        </p:tgtEl>
                                        <p:attrNameLst>
                                          <p:attrName>style.visibility</p:attrName>
                                        </p:attrNameLst>
                                      </p:cBhvr>
                                      <p:to>
                                        <p:strVal val="visible"/>
                                      </p:to>
                                    </p:set>
                                    <p:animEffect transition="in" filter="fade">
                                      <p:cBhvr>
                                        <p:cTn id="36" dur="500"/>
                                        <p:tgtEl>
                                          <p:spTgt spid="159"/>
                                        </p:tgtEl>
                                      </p:cBhvr>
                                    </p:animEffect>
                                  </p:childTnLst>
                                </p:cTn>
                              </p:par>
                              <p:par>
                                <p:cTn id="37" presetID="10" presetClass="entr" presetSubtype="0" fill="hold" nodeType="withEffect">
                                  <p:stCondLst>
                                    <p:cond delay="1000"/>
                                  </p:stCondLst>
                                  <p:childTnLst>
                                    <p:set>
                                      <p:cBhvr>
                                        <p:cTn id="38" dur="1" fill="hold">
                                          <p:stCondLst>
                                            <p:cond delay="0"/>
                                          </p:stCondLst>
                                        </p:cTn>
                                        <p:tgtEl>
                                          <p:spTgt spid="160"/>
                                        </p:tgtEl>
                                        <p:attrNameLst>
                                          <p:attrName>style.visibility</p:attrName>
                                        </p:attrNameLst>
                                      </p:cBhvr>
                                      <p:to>
                                        <p:strVal val="visible"/>
                                      </p:to>
                                    </p:set>
                                    <p:animEffect transition="in" filter="fade">
                                      <p:cBhvr>
                                        <p:cTn id="39" dur="500"/>
                                        <p:tgtEl>
                                          <p:spTgt spid="160"/>
                                        </p:tgtEl>
                                      </p:cBhvr>
                                    </p:animEffect>
                                  </p:childTnLst>
                                </p:cTn>
                              </p:par>
                              <p:par>
                                <p:cTn id="40" presetID="10" presetClass="entr" presetSubtype="0" fill="hold" nodeType="withEffect">
                                  <p:stCondLst>
                                    <p:cond delay="160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500"/>
                                        <p:tgtEl>
                                          <p:spTgt spid="161"/>
                                        </p:tgtEl>
                                      </p:cBhvr>
                                    </p:animEffect>
                                  </p:childTnLst>
                                </p:cTn>
                              </p:par>
                              <p:par>
                                <p:cTn id="43" presetID="10" presetClass="entr" presetSubtype="0" fill="hold" nodeType="withEffect">
                                  <p:stCondLst>
                                    <p:cond delay="1900"/>
                                  </p:stCondLst>
                                  <p:childTnLst>
                                    <p:set>
                                      <p:cBhvr>
                                        <p:cTn id="44" dur="1" fill="hold">
                                          <p:stCondLst>
                                            <p:cond delay="0"/>
                                          </p:stCondLst>
                                        </p:cTn>
                                        <p:tgtEl>
                                          <p:spTgt spid="162"/>
                                        </p:tgtEl>
                                        <p:attrNameLst>
                                          <p:attrName>style.visibility</p:attrName>
                                        </p:attrNameLst>
                                      </p:cBhvr>
                                      <p:to>
                                        <p:strVal val="visible"/>
                                      </p:to>
                                    </p:set>
                                    <p:animEffect transition="in" filter="fade">
                                      <p:cBhvr>
                                        <p:cTn id="45" dur="500"/>
                                        <p:tgtEl>
                                          <p:spTgt spid="162"/>
                                        </p:tgtEl>
                                      </p:cBhvr>
                                    </p:animEffect>
                                  </p:childTnLst>
                                </p:cTn>
                              </p:par>
                              <p:par>
                                <p:cTn id="46" presetID="10" presetClass="entr" presetSubtype="0" fill="hold" nodeType="withEffect">
                                  <p:stCondLst>
                                    <p:cond delay="2300"/>
                                  </p:stCondLst>
                                  <p:childTnLst>
                                    <p:set>
                                      <p:cBhvr>
                                        <p:cTn id="47" dur="1" fill="hold">
                                          <p:stCondLst>
                                            <p:cond delay="0"/>
                                          </p:stCondLst>
                                        </p:cTn>
                                        <p:tgtEl>
                                          <p:spTgt spid="164"/>
                                        </p:tgtEl>
                                        <p:attrNameLst>
                                          <p:attrName>style.visibility</p:attrName>
                                        </p:attrNameLst>
                                      </p:cBhvr>
                                      <p:to>
                                        <p:strVal val="visible"/>
                                      </p:to>
                                    </p:set>
                                    <p:animEffect transition="in" filter="fade">
                                      <p:cBhvr>
                                        <p:cTn id="48" dur="500"/>
                                        <p:tgtEl>
                                          <p:spTgt spid="164"/>
                                        </p:tgtEl>
                                      </p:cBhvr>
                                    </p:animEffect>
                                  </p:childTnLst>
                                </p:cTn>
                              </p:par>
                              <p:par>
                                <p:cTn id="49" presetID="10" presetClass="entr" presetSubtype="0" fill="hold" nodeType="withEffect">
                                  <p:stCondLst>
                                    <p:cond delay="2500"/>
                                  </p:stCondLst>
                                  <p:childTnLst>
                                    <p:set>
                                      <p:cBhvr>
                                        <p:cTn id="50" dur="1" fill="hold">
                                          <p:stCondLst>
                                            <p:cond delay="0"/>
                                          </p:stCondLst>
                                        </p:cTn>
                                        <p:tgtEl>
                                          <p:spTgt spid="163"/>
                                        </p:tgtEl>
                                        <p:attrNameLst>
                                          <p:attrName>style.visibility</p:attrName>
                                        </p:attrNameLst>
                                      </p:cBhvr>
                                      <p:to>
                                        <p:strVal val="visible"/>
                                      </p:to>
                                    </p:set>
                                    <p:animEffect transition="in" filter="fade">
                                      <p:cBhvr>
                                        <p:cTn id="51" dur="500"/>
                                        <p:tgtEl>
                                          <p:spTgt spid="16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56">
                                            <p:txEl>
                                              <p:pRg st="0" end="0"/>
                                            </p:txEl>
                                          </p:spTgt>
                                        </p:tgtEl>
                                      </p:cBhvr>
                                    </p:animEffect>
                                    <p:set>
                                      <p:cBhvr>
                                        <p:cTn id="56" dur="1" fill="hold">
                                          <p:stCondLst>
                                            <p:cond delay="500"/>
                                          </p:stCondLst>
                                        </p:cTn>
                                        <p:tgtEl>
                                          <p:spTgt spid="156">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56">
                                            <p:txEl>
                                              <p:pRg st="1" end="1"/>
                                            </p:txEl>
                                          </p:spTgt>
                                        </p:tgtEl>
                                      </p:cBhvr>
                                    </p:animEffect>
                                    <p:set>
                                      <p:cBhvr>
                                        <p:cTn id="61" dur="1" fill="hold">
                                          <p:stCondLst>
                                            <p:cond delay="500"/>
                                          </p:stCondLst>
                                        </p:cTn>
                                        <p:tgtEl>
                                          <p:spTgt spid="156">
                                            <p:txEl>
                                              <p:pRg st="1" end="1"/>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56">
                                            <p:txEl>
                                              <p:pRg st="2" end="2"/>
                                            </p:txEl>
                                          </p:spTgt>
                                        </p:tgtEl>
                                      </p:cBhvr>
                                    </p:animEffect>
                                    <p:set>
                                      <p:cBhvr>
                                        <p:cTn id="66" dur="1" fill="hold">
                                          <p:stCondLst>
                                            <p:cond delay="500"/>
                                          </p:stCondLst>
                                        </p:cTn>
                                        <p:tgtEl>
                                          <p:spTgt spid="156">
                                            <p:txEl>
                                              <p:pRg st="2" end="2"/>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54"/>
                                        </p:tgtEl>
                                      </p:cBhvr>
                                    </p:animEffect>
                                    <p:set>
                                      <p:cBhvr>
                                        <p:cTn id="69" dur="1" fill="hold">
                                          <p:stCondLst>
                                            <p:cond delay="500"/>
                                          </p:stCondLst>
                                        </p:cTn>
                                        <p:tgtEl>
                                          <p:spTgt spid="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8"/>
          <p:cNvSpPr/>
          <p:nvPr/>
        </p:nvSpPr>
        <p:spPr>
          <a:xfrm>
            <a:off x="6388067" y="1841348"/>
            <a:ext cx="5811464" cy="1894644"/>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8"/>
          <p:cNvSpPr txBox="1"/>
          <p:nvPr/>
        </p:nvSpPr>
        <p:spPr>
          <a:xfrm>
            <a:off x="6253157" y="1827699"/>
            <a:ext cx="593884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D966"/>
              </a:buClr>
              <a:buSzPts val="1600"/>
              <a:buFont typeface="Arial"/>
              <a:buNone/>
            </a:pPr>
            <a:r>
              <a:rPr lang="en-US" sz="2500" b="1">
                <a:solidFill>
                  <a:srgbClr val="FFD966"/>
                </a:solidFill>
                <a:latin typeface="Tahoma"/>
                <a:ea typeface="Tahoma"/>
                <a:cs typeface="Tahoma"/>
                <a:sym typeface="Tahoma"/>
              </a:rPr>
              <a:t>Nhận định:</a:t>
            </a:r>
            <a:endParaRPr sz="2500" b="1">
              <a:solidFill>
                <a:srgbClr val="FFD966"/>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F4B081"/>
              </a:solidFill>
              <a:latin typeface="Arial"/>
              <a:ea typeface="Arial"/>
              <a:cs typeface="Arial"/>
              <a:sym typeface="Arial"/>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Bố cục hình vẽ.</a:t>
            </a:r>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Bôi keo, gắn vỏ trứng.</a:t>
            </a:r>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Vẽ màu các mảng hình khác.</a:t>
            </a:r>
            <a:endParaRPr/>
          </a:p>
          <a:p>
            <a:pPr marL="457200" marR="0" lvl="0" indent="-330200" algn="l" rtl="0">
              <a:lnSpc>
                <a:spcPct val="90000"/>
              </a:lnSpc>
              <a:spcBef>
                <a:spcPts val="0"/>
              </a:spcBef>
              <a:spcAft>
                <a:spcPts val="0"/>
              </a:spcAft>
              <a:buClr>
                <a:srgbClr val="F4B081"/>
              </a:buClr>
              <a:buSzPts val="1600"/>
              <a:buFont typeface="Arial"/>
              <a:buChar char="￮"/>
            </a:pPr>
            <a:r>
              <a:rPr lang="en-US" sz="2300">
                <a:solidFill>
                  <a:srgbClr val="F4B081"/>
                </a:solidFill>
                <a:latin typeface="Arial"/>
                <a:ea typeface="Arial"/>
                <a:cs typeface="Arial"/>
                <a:sym typeface="Arial"/>
              </a:rPr>
              <a:t>Hoàn thiện.</a:t>
            </a:r>
            <a:endParaRPr/>
          </a:p>
        </p:txBody>
      </p:sp>
      <p:pic>
        <p:nvPicPr>
          <p:cNvPr id="175" name="Google Shape;175;p8" descr="Computer mouse click cursor gray arrow icon Vector Image">
            <a:hlinkClick r:id="rId4"/>
          </p:cNvPr>
          <p:cNvPicPr preferRelativeResize="0"/>
          <p:nvPr/>
        </p:nvPicPr>
        <p:blipFill rotWithShape="1">
          <a:blip r:embed="rId5">
            <a:alphaModFix/>
          </a:blip>
          <a:srcRect l="14388" t="9628" r="9307" b="19298"/>
          <a:stretch/>
        </p:blipFill>
        <p:spPr>
          <a:xfrm>
            <a:off x="-979195" y="6030320"/>
            <a:ext cx="711183" cy="714569"/>
          </a:xfrm>
          <a:prstGeom prst="rect">
            <a:avLst/>
          </a:prstGeom>
          <a:noFill/>
          <a:ln>
            <a:noFill/>
          </a:ln>
        </p:spPr>
      </p:pic>
      <p:sp>
        <p:nvSpPr>
          <p:cNvPr id="176" name="Google Shape;176;p8"/>
          <p:cNvSpPr/>
          <p:nvPr/>
        </p:nvSpPr>
        <p:spPr>
          <a:xfrm>
            <a:off x="125609" y="6872100"/>
            <a:ext cx="7555851"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FFFF00"/>
                </a:solidFill>
                <a:latin typeface="Calibri"/>
                <a:ea typeface="Calibri"/>
                <a:cs typeface="Calibri"/>
                <a:sym typeface="Calibri"/>
              </a:rPr>
              <a:t>Link hướng dẫn cách vẽ: https://youtu.be/5hqoRJ85MQE</a:t>
            </a:r>
            <a:endParaRPr/>
          </a:p>
        </p:txBody>
      </p:sp>
      <p:sp>
        <p:nvSpPr>
          <p:cNvPr id="177" name="Google Shape;177;p8"/>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Font typeface="Tahoma"/>
              <a:buNone/>
            </a:pPr>
            <a:r>
              <a:rPr lang="en-US" sz="2300" b="1">
                <a:solidFill>
                  <a:srgbClr val="FEE599"/>
                </a:solidFill>
                <a:latin typeface="Tahoma"/>
                <a:ea typeface="Tahoma"/>
                <a:cs typeface="Tahoma"/>
                <a:sym typeface="Tahoma"/>
              </a:rPr>
              <a:t>2. </a:t>
            </a:r>
            <a:r>
              <a:rPr lang="en-US" sz="2300" b="1" u="sng">
                <a:solidFill>
                  <a:srgbClr val="FEE599"/>
                </a:solidFill>
                <a:latin typeface="Tahoma"/>
                <a:ea typeface="Tahoma"/>
                <a:cs typeface="Tahoma"/>
                <a:sym typeface="Tahoma"/>
              </a:rPr>
              <a:t>Cách tạo tranh kết hợp gắn vỏ trứng.</a:t>
            </a:r>
            <a:endParaRPr sz="2300" b="1">
              <a:solidFill>
                <a:srgbClr val="FEE599"/>
              </a:solidFill>
            </a:endParaRPr>
          </a:p>
        </p:txBody>
      </p:sp>
      <p:sp>
        <p:nvSpPr>
          <p:cNvPr id="178" name="Google Shape;178;p8"/>
          <p:cNvSpPr/>
          <p:nvPr/>
        </p:nvSpPr>
        <p:spPr>
          <a:xfrm>
            <a:off x="2024473" y="364977"/>
            <a:ext cx="10004663" cy="50783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Arial"/>
                <a:ea typeface="Arial"/>
                <a:cs typeface="Arial"/>
                <a:sym typeface="Arial"/>
              </a:rPr>
              <a:t>Bài 4 NÉT ĐẶC TRƯNG TRONG TRANH SƠN MÀI VIỆT NAM</a:t>
            </a:r>
            <a:endParaRPr sz="2700" b="1">
              <a:solidFill>
                <a:schemeClr val="dk1"/>
              </a:solidFill>
              <a:latin typeface="Arial"/>
              <a:ea typeface="Arial"/>
              <a:cs typeface="Arial"/>
              <a:sym typeface="Arial"/>
            </a:endParaRPr>
          </a:p>
        </p:txBody>
      </p:sp>
      <p:pic>
        <p:nvPicPr>
          <p:cNvPr id="179" name="Google Shape;179;p8"/>
          <p:cNvPicPr preferRelativeResize="0"/>
          <p:nvPr/>
        </p:nvPicPr>
        <p:blipFill rotWithShape="1">
          <a:blip r:embed="rId6">
            <a:alphaModFix/>
          </a:blip>
          <a:srcRect b="12244"/>
          <a:stretch/>
        </p:blipFill>
        <p:spPr>
          <a:xfrm>
            <a:off x="414881" y="178660"/>
            <a:ext cx="1577038" cy="907851"/>
          </a:xfrm>
          <a:prstGeom prst="rect">
            <a:avLst/>
          </a:prstGeom>
          <a:noFill/>
          <a:ln w="25400" cap="flat" cmpd="sng">
            <a:solidFill>
              <a:srgbClr val="BFBFBF"/>
            </a:solidFill>
            <a:prstDash val="solid"/>
            <a:round/>
            <a:headEnd type="none" w="sm" len="sm"/>
            <a:tailEnd type="none" w="sm" len="sm"/>
          </a:ln>
        </p:spPr>
      </p:pic>
      <p:pic>
        <p:nvPicPr>
          <p:cNvPr id="180" name="Google Shape;180;p8"/>
          <p:cNvPicPr preferRelativeResize="0"/>
          <p:nvPr/>
        </p:nvPicPr>
        <p:blipFill rotWithShape="1">
          <a:blip r:embed="rId7">
            <a:alphaModFix/>
          </a:blip>
          <a:srcRect/>
          <a:stretch/>
        </p:blipFill>
        <p:spPr>
          <a:xfrm>
            <a:off x="181973" y="3811832"/>
            <a:ext cx="2394798" cy="2798829"/>
          </a:xfrm>
          <a:prstGeom prst="rect">
            <a:avLst/>
          </a:prstGeom>
          <a:noFill/>
          <a:ln>
            <a:noFill/>
          </a:ln>
        </p:spPr>
      </p:pic>
      <p:pic>
        <p:nvPicPr>
          <p:cNvPr id="181" name="Google Shape;181;p8"/>
          <p:cNvPicPr preferRelativeResize="0"/>
          <p:nvPr/>
        </p:nvPicPr>
        <p:blipFill rotWithShape="1">
          <a:blip r:embed="rId8">
            <a:alphaModFix/>
          </a:blip>
          <a:srcRect/>
          <a:stretch/>
        </p:blipFill>
        <p:spPr>
          <a:xfrm>
            <a:off x="2837501" y="3811833"/>
            <a:ext cx="2662057" cy="2798827"/>
          </a:xfrm>
          <a:prstGeom prst="rect">
            <a:avLst/>
          </a:prstGeom>
          <a:noFill/>
          <a:ln>
            <a:noFill/>
          </a:ln>
        </p:spPr>
      </p:pic>
      <p:pic>
        <p:nvPicPr>
          <p:cNvPr id="182" name="Google Shape;182;p8"/>
          <p:cNvPicPr preferRelativeResize="0"/>
          <p:nvPr/>
        </p:nvPicPr>
        <p:blipFill rotWithShape="1">
          <a:blip r:embed="rId9">
            <a:alphaModFix/>
          </a:blip>
          <a:srcRect/>
          <a:stretch/>
        </p:blipFill>
        <p:spPr>
          <a:xfrm>
            <a:off x="5719243" y="3796696"/>
            <a:ext cx="2461498" cy="2813964"/>
          </a:xfrm>
          <a:prstGeom prst="rect">
            <a:avLst/>
          </a:prstGeom>
          <a:noFill/>
          <a:ln>
            <a:noFill/>
          </a:ln>
        </p:spPr>
      </p:pic>
      <p:pic>
        <p:nvPicPr>
          <p:cNvPr id="183" name="Google Shape;183;p8"/>
          <p:cNvPicPr preferRelativeResize="0"/>
          <p:nvPr/>
        </p:nvPicPr>
        <p:blipFill rotWithShape="1">
          <a:blip r:embed="rId10">
            <a:alphaModFix/>
          </a:blip>
          <a:srcRect/>
          <a:stretch/>
        </p:blipFill>
        <p:spPr>
          <a:xfrm>
            <a:off x="8465515" y="3811832"/>
            <a:ext cx="2721484" cy="2798828"/>
          </a:xfrm>
          <a:prstGeom prst="rect">
            <a:avLst/>
          </a:prstGeom>
          <a:noFill/>
          <a:ln>
            <a:noFill/>
          </a:ln>
        </p:spPr>
      </p:pic>
      <p:sp>
        <p:nvSpPr>
          <p:cNvPr id="184" name="Google Shape;184;p8"/>
          <p:cNvSpPr/>
          <p:nvPr/>
        </p:nvSpPr>
        <p:spPr>
          <a:xfrm>
            <a:off x="2392901" y="6321431"/>
            <a:ext cx="367739" cy="367739"/>
          </a:xfrm>
          <a:prstGeom prst="flowChartConnector">
            <a:avLst/>
          </a:prstGeom>
          <a:solidFill>
            <a:srgbClr val="833C0B"/>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1</a:t>
            </a:r>
            <a:endParaRPr sz="2000" b="1">
              <a:solidFill>
                <a:schemeClr val="lt1"/>
              </a:solidFill>
              <a:latin typeface="Calibri"/>
              <a:ea typeface="Calibri"/>
              <a:cs typeface="Calibri"/>
              <a:sym typeface="Calibri"/>
            </a:endParaRPr>
          </a:p>
        </p:txBody>
      </p:sp>
      <p:sp>
        <p:nvSpPr>
          <p:cNvPr id="185" name="Google Shape;185;p8"/>
          <p:cNvSpPr/>
          <p:nvPr/>
        </p:nvSpPr>
        <p:spPr>
          <a:xfrm>
            <a:off x="5315688" y="6369961"/>
            <a:ext cx="367739" cy="367739"/>
          </a:xfrm>
          <a:prstGeom prst="flowChartConnector">
            <a:avLst/>
          </a:prstGeom>
          <a:solidFill>
            <a:srgbClr val="833C0B"/>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2</a:t>
            </a:r>
            <a:endParaRPr sz="2000" b="1">
              <a:solidFill>
                <a:schemeClr val="lt1"/>
              </a:solidFill>
              <a:latin typeface="Calibri"/>
              <a:ea typeface="Calibri"/>
              <a:cs typeface="Calibri"/>
              <a:sym typeface="Calibri"/>
            </a:endParaRPr>
          </a:p>
        </p:txBody>
      </p:sp>
      <p:sp>
        <p:nvSpPr>
          <p:cNvPr id="186" name="Google Shape;186;p8"/>
          <p:cNvSpPr/>
          <p:nvPr/>
        </p:nvSpPr>
        <p:spPr>
          <a:xfrm>
            <a:off x="11003129" y="6318762"/>
            <a:ext cx="367739" cy="367739"/>
          </a:xfrm>
          <a:prstGeom prst="flowChartConnector">
            <a:avLst/>
          </a:prstGeom>
          <a:solidFill>
            <a:srgbClr val="833C0B"/>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4</a:t>
            </a:r>
            <a:endParaRPr sz="2000" b="1">
              <a:solidFill>
                <a:schemeClr val="lt1"/>
              </a:solidFill>
              <a:latin typeface="Calibri"/>
              <a:ea typeface="Calibri"/>
              <a:cs typeface="Calibri"/>
              <a:sym typeface="Calibri"/>
            </a:endParaRPr>
          </a:p>
        </p:txBody>
      </p:sp>
      <p:sp>
        <p:nvSpPr>
          <p:cNvPr id="187" name="Google Shape;187;p8"/>
          <p:cNvSpPr/>
          <p:nvPr/>
        </p:nvSpPr>
        <p:spPr>
          <a:xfrm>
            <a:off x="8032687" y="6336422"/>
            <a:ext cx="367739" cy="367739"/>
          </a:xfrm>
          <a:prstGeom prst="flowChartConnector">
            <a:avLst/>
          </a:prstGeom>
          <a:solidFill>
            <a:srgbClr val="833C0B"/>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3</a:t>
            </a:r>
            <a:endParaRPr sz="2000" b="1">
              <a:solidFill>
                <a:schemeClr val="lt1"/>
              </a:solidFill>
              <a:latin typeface="Calibri"/>
              <a:ea typeface="Calibri"/>
              <a:cs typeface="Calibri"/>
              <a:sym typeface="Calibri"/>
            </a:endParaRPr>
          </a:p>
        </p:txBody>
      </p:sp>
      <p:pic>
        <p:nvPicPr>
          <p:cNvPr id="188" name="Google Shape;188;p8"/>
          <p:cNvPicPr preferRelativeResize="0"/>
          <p:nvPr/>
        </p:nvPicPr>
        <p:blipFill rotWithShape="1">
          <a:blip r:embed="rId11">
            <a:alphaModFix/>
          </a:blip>
          <a:srcRect/>
          <a:stretch/>
        </p:blipFill>
        <p:spPr>
          <a:xfrm>
            <a:off x="3358337" y="1844016"/>
            <a:ext cx="2962275" cy="18919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5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5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5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500"/>
                                        <p:tgtEl>
                                          <p:spTgt spid="1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5" end="5"/>
                                            </p:txEl>
                                          </p:spTgt>
                                        </p:tgtEl>
                                        <p:attrNameLst>
                                          <p:attrName>style.visibility</p:attrName>
                                        </p:attrNameLst>
                                      </p:cBhvr>
                                      <p:to>
                                        <p:strVal val="visible"/>
                                      </p:to>
                                    </p:set>
                                    <p:animEffect transition="in" filter="fade">
                                      <p:cBhvr>
                                        <p:cTn id="32" dur="500"/>
                                        <p:tgtEl>
                                          <p:spTgt spid="174">
                                            <p:txEl>
                                              <p:pRg st="5" end="5"/>
                                            </p:txEl>
                                          </p:spTgt>
                                        </p:tgtEl>
                                      </p:cBhvr>
                                    </p:animEffect>
                                  </p:childTnLst>
                                </p:cTn>
                              </p:par>
                              <p:par>
                                <p:cTn id="33" presetID="10" presetClass="entr" presetSubtype="0" fill="hold" nodeType="withEffect">
                                  <p:stCondLst>
                                    <p:cond delay="300"/>
                                  </p:stCondLst>
                                  <p:childTnLst>
                                    <p:set>
                                      <p:cBhvr>
                                        <p:cTn id="34" dur="1" fill="hold">
                                          <p:stCondLst>
                                            <p:cond delay="0"/>
                                          </p:stCondLst>
                                        </p:cTn>
                                        <p:tgtEl>
                                          <p:spTgt spid="173"/>
                                        </p:tgtEl>
                                        <p:attrNameLst>
                                          <p:attrName>style.visibility</p:attrName>
                                        </p:attrNameLst>
                                      </p:cBhvr>
                                      <p:to>
                                        <p:strVal val="visible"/>
                                      </p:to>
                                    </p:set>
                                    <p:animEffect transition="in" filter="fade">
                                      <p:cBhvr>
                                        <p:cTn id="35" dur="500"/>
                                        <p:tgtEl>
                                          <p:spTgt spid="17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8"/>
                                        </p:tgtEl>
                                        <p:attrNameLst>
                                          <p:attrName>style.visibility</p:attrName>
                                        </p:attrNameLst>
                                      </p:cBhvr>
                                      <p:to>
                                        <p:strVal val="visible"/>
                                      </p:to>
                                    </p:set>
                                    <p:animEffect transition="in" filter="fade">
                                      <p:cBhvr>
                                        <p:cTn id="40"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pic>
        <p:nvPicPr>
          <p:cNvPr id="193" name="Google Shape;193;p9" descr="Computer mouse click cursor gray arrow icon Vector Image">
            <a:hlinkClick r:id="rId4"/>
          </p:cNvPr>
          <p:cNvPicPr preferRelativeResize="0"/>
          <p:nvPr/>
        </p:nvPicPr>
        <p:blipFill rotWithShape="1">
          <a:blip r:embed="rId5">
            <a:alphaModFix/>
          </a:blip>
          <a:srcRect l="14388" t="9628" r="9307" b="19298"/>
          <a:stretch/>
        </p:blipFill>
        <p:spPr>
          <a:xfrm>
            <a:off x="-979195" y="6030320"/>
            <a:ext cx="711183" cy="714569"/>
          </a:xfrm>
          <a:prstGeom prst="rect">
            <a:avLst/>
          </a:prstGeom>
          <a:noFill/>
          <a:ln>
            <a:noFill/>
          </a:ln>
        </p:spPr>
      </p:pic>
      <p:sp>
        <p:nvSpPr>
          <p:cNvPr id="194" name="Google Shape;194;p9"/>
          <p:cNvSpPr/>
          <p:nvPr/>
        </p:nvSpPr>
        <p:spPr>
          <a:xfrm>
            <a:off x="125609" y="6872100"/>
            <a:ext cx="7555851"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FFFF00"/>
                </a:solidFill>
                <a:latin typeface="Calibri"/>
                <a:ea typeface="Calibri"/>
                <a:cs typeface="Calibri"/>
                <a:sym typeface="Calibri"/>
              </a:rPr>
              <a:t>Link hướng dẫn cách vẽ: https://youtu.be/5hqoRJ85MQE</a:t>
            </a:r>
            <a:endParaRPr/>
          </a:p>
        </p:txBody>
      </p:sp>
      <p:sp>
        <p:nvSpPr>
          <p:cNvPr id="195" name="Google Shape;195;p9"/>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Font typeface="Tahoma"/>
              <a:buNone/>
            </a:pPr>
            <a:r>
              <a:rPr lang="en-US" sz="2300" b="1">
                <a:solidFill>
                  <a:srgbClr val="FEE599"/>
                </a:solidFill>
                <a:latin typeface="Tahoma"/>
                <a:ea typeface="Tahoma"/>
                <a:cs typeface="Tahoma"/>
                <a:sym typeface="Tahoma"/>
              </a:rPr>
              <a:t>2. </a:t>
            </a:r>
            <a:r>
              <a:rPr lang="en-US" sz="2300" b="1" u="sng">
                <a:solidFill>
                  <a:srgbClr val="FEE599"/>
                </a:solidFill>
                <a:latin typeface="Tahoma"/>
                <a:ea typeface="Tahoma"/>
                <a:cs typeface="Tahoma"/>
                <a:sym typeface="Tahoma"/>
              </a:rPr>
              <a:t>Cách tạo tranh kết hợp gắn vỏ trứng.</a:t>
            </a:r>
            <a:endParaRPr sz="2300" b="1">
              <a:solidFill>
                <a:srgbClr val="FEE599"/>
              </a:solidFill>
            </a:endParaRPr>
          </a:p>
        </p:txBody>
      </p:sp>
      <p:sp>
        <p:nvSpPr>
          <p:cNvPr id="196" name="Google Shape;196;p9"/>
          <p:cNvSpPr/>
          <p:nvPr/>
        </p:nvSpPr>
        <p:spPr>
          <a:xfrm>
            <a:off x="2024473" y="364977"/>
            <a:ext cx="10004663" cy="507831"/>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Arial"/>
                <a:ea typeface="Arial"/>
                <a:cs typeface="Arial"/>
                <a:sym typeface="Arial"/>
              </a:rPr>
              <a:t>Bài 4 NÉT ĐẶC TRƯNG TRONG TRANH SƠN MÀI VIỆT NAM</a:t>
            </a:r>
            <a:endParaRPr sz="2700" b="1">
              <a:solidFill>
                <a:schemeClr val="dk1"/>
              </a:solidFill>
              <a:latin typeface="Arial"/>
              <a:ea typeface="Arial"/>
              <a:cs typeface="Arial"/>
              <a:sym typeface="Arial"/>
            </a:endParaRPr>
          </a:p>
        </p:txBody>
      </p:sp>
      <p:pic>
        <p:nvPicPr>
          <p:cNvPr id="197" name="Google Shape;197;p9"/>
          <p:cNvPicPr preferRelativeResize="0"/>
          <p:nvPr/>
        </p:nvPicPr>
        <p:blipFill rotWithShape="1">
          <a:blip r:embed="rId6">
            <a:alphaModFix/>
          </a:blip>
          <a:srcRect b="12244"/>
          <a:stretch/>
        </p:blipFill>
        <p:spPr>
          <a:xfrm>
            <a:off x="414881" y="178660"/>
            <a:ext cx="1577038" cy="907851"/>
          </a:xfrm>
          <a:prstGeom prst="rect">
            <a:avLst/>
          </a:prstGeom>
          <a:noFill/>
          <a:ln w="25400" cap="flat" cmpd="sng">
            <a:solidFill>
              <a:srgbClr val="BFBFBF"/>
            </a:solidFill>
            <a:prstDash val="solid"/>
            <a:round/>
            <a:headEnd type="none" w="sm" len="sm"/>
            <a:tailEnd type="none" w="sm" len="sm"/>
          </a:ln>
        </p:spPr>
      </p:pic>
      <p:pic>
        <p:nvPicPr>
          <p:cNvPr id="198" name="Google Shape;198;p9" descr="Kỹ thuật sơn mài cổ điển và hiện đại. P3: Cách mài, đánh bóng tranh sơn mài"/>
          <p:cNvPicPr preferRelativeResize="0"/>
          <p:nvPr/>
        </p:nvPicPr>
        <p:blipFill rotWithShape="1">
          <a:blip r:embed="rId7">
            <a:alphaModFix/>
          </a:blip>
          <a:srcRect/>
          <a:stretch/>
        </p:blipFill>
        <p:spPr>
          <a:xfrm>
            <a:off x="7904904" y="2004679"/>
            <a:ext cx="4124232" cy="2165222"/>
          </a:xfrm>
          <a:prstGeom prst="rect">
            <a:avLst/>
          </a:prstGeom>
          <a:noFill/>
          <a:ln w="25400" cap="flat" cmpd="sng">
            <a:solidFill>
              <a:srgbClr val="757070"/>
            </a:solidFill>
            <a:prstDash val="solid"/>
            <a:round/>
            <a:headEnd type="none" w="sm" len="sm"/>
            <a:tailEnd type="none" w="sm" len="sm"/>
          </a:ln>
        </p:spPr>
      </p:pic>
      <p:sp>
        <p:nvSpPr>
          <p:cNvPr id="199" name="Google Shape;199;p9"/>
          <p:cNvSpPr txBox="1"/>
          <p:nvPr/>
        </p:nvSpPr>
        <p:spPr>
          <a:xfrm>
            <a:off x="8444733" y="4434787"/>
            <a:ext cx="33675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D966"/>
                </a:solidFill>
                <a:latin typeface="Roboto"/>
                <a:ea typeface="Roboto"/>
                <a:cs typeface="Roboto"/>
                <a:sym typeface="Roboto"/>
              </a:rPr>
              <a:t>Xem video cách tạo tranh gắn vỏ trứng</a:t>
            </a:r>
            <a:endParaRPr sz="2000" b="1">
              <a:solidFill>
                <a:srgbClr val="FFD966"/>
              </a:solidFill>
              <a:latin typeface="Roboto"/>
              <a:ea typeface="Roboto"/>
              <a:cs typeface="Roboto"/>
              <a:sym typeface="Roboto"/>
            </a:endParaRPr>
          </a:p>
        </p:txBody>
      </p:sp>
      <p:pic>
        <p:nvPicPr>
          <p:cNvPr id="200" name="Google Shape;200;p9">
            <a:hlinkClick r:id="rId8"/>
          </p:cNvPr>
          <p:cNvPicPr preferRelativeResize="0"/>
          <p:nvPr/>
        </p:nvPicPr>
        <p:blipFill rotWithShape="1">
          <a:blip r:embed="rId9">
            <a:alphaModFix/>
          </a:blip>
          <a:srcRect/>
          <a:stretch/>
        </p:blipFill>
        <p:spPr>
          <a:xfrm>
            <a:off x="7904904" y="4360979"/>
            <a:ext cx="494206" cy="492968"/>
          </a:xfrm>
          <a:prstGeom prst="rect">
            <a:avLst/>
          </a:prstGeom>
          <a:noFill/>
          <a:ln>
            <a:noFill/>
          </a:ln>
        </p:spPr>
      </p:pic>
      <p:sp>
        <p:nvSpPr>
          <p:cNvPr id="201" name="Google Shape;201;p9"/>
          <p:cNvSpPr txBox="1"/>
          <p:nvPr/>
        </p:nvSpPr>
        <p:spPr>
          <a:xfrm>
            <a:off x="1203400" y="5953932"/>
            <a:ext cx="9848236"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FFFF00"/>
                </a:solidFill>
                <a:latin typeface="Calibri"/>
                <a:ea typeface="Calibri"/>
                <a:cs typeface="Calibri"/>
                <a:sym typeface="Calibri"/>
              </a:rPr>
              <a:t>Xem đầy đủ tại đây: https://youtu.be/r0NrE4IX4iY?si=6I7ykAzdXOfRC0Hd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p:tgtEl>
                                          <p:spTgt spid="200"/>
                                        </p:tgtEl>
                                        <p:attrNameLst>
                                          <p:attrName>ppt_w</p:attrName>
                                        </p:attrNameLst>
                                      </p:cBhvr>
                                      <p:tavLst>
                                        <p:tav tm="0">
                                          <p:val>
                                            <p:strVal val="0"/>
                                          </p:val>
                                        </p:tav>
                                        <p:tav tm="100000">
                                          <p:val>
                                            <p:strVal val="#ppt_w"/>
                                          </p:val>
                                        </p:tav>
                                      </p:tavLst>
                                    </p:anim>
                                    <p:anim calcmode="lin" valueType="num">
                                      <p:cBhvr additive="base">
                                        <p:cTn id="8" dur="500"/>
                                        <p:tgtEl>
                                          <p:spTgt spid="20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300"/>
                                  </p:stCondLst>
                                  <p:childTnLst>
                                    <p:set>
                                      <p:cBhvr>
                                        <p:cTn id="10" dur="1" fill="hold">
                                          <p:stCondLst>
                                            <p:cond delay="0"/>
                                          </p:stCondLst>
                                        </p:cTn>
                                        <p:tgtEl>
                                          <p:spTgt spid="199"/>
                                        </p:tgtEl>
                                        <p:attrNameLst>
                                          <p:attrName>style.visibility</p:attrName>
                                        </p:attrNameLst>
                                      </p:cBhvr>
                                      <p:to>
                                        <p:strVal val="visible"/>
                                      </p:to>
                                    </p:set>
                                    <p:animEffect transition="in" filter="fade">
                                      <p:cBhvr>
                                        <p:cTn id="11"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Widescreen</PresentationFormat>
  <Paragraphs>103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Tahoma</vt:lpstr>
      <vt:lpstr>Calibri</vt:lpstr>
      <vt:lpstr>Lato Light</vt:lpstr>
      <vt:lpstr>Roboto</vt:lpstr>
      <vt:lpstr>Office Theme</vt:lpstr>
      <vt:lpstr>PowerPoint Presentation</vt:lpstr>
      <vt:lpstr>Chủ đề: NGHỆ THUẬT HIỆN ĐẠI VIỆT NAM</vt:lpstr>
      <vt:lpstr>PowerPoint Presentation</vt:lpstr>
      <vt:lpstr>PowerPoint Presentation</vt:lpstr>
      <vt:lpstr>1. Quan sát - nhận thức về nét đặc trưng của tranh sơn mài Việt Nam.</vt:lpstr>
      <vt:lpstr>PowerPoint Presentation</vt:lpstr>
      <vt:lpstr>2. Cách tạo tranh kết hợp gắn vỏ trứng.</vt:lpstr>
      <vt:lpstr>2. Cách tạo tranh kết hợp gắn vỏ trứng.</vt:lpstr>
      <vt:lpstr>2. Cách tạo tranh kết hợp gắn vỏ trứng.</vt:lpstr>
      <vt:lpstr>3. Tạo bức tranh kết hợp gắn vỏ trứng.</vt:lpstr>
      <vt:lpstr>3. Tạo bức tranh kết hợp gắn vỏ trứng.</vt:lpstr>
      <vt:lpstr>4. Trưng bày sản phẩm và chia sẻ</vt:lpstr>
      <vt:lpstr>5. Giới thiệu tác phẩm và tác giả Nguyễn Gia Trí.</vt:lpstr>
      <vt:lpstr>CHUẨN BỊ BÀI SAU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Mr.Vuong</cp:lastModifiedBy>
  <cp:revision>1</cp:revision>
  <dcterms:created xsi:type="dcterms:W3CDTF">2022-08-27T01:00:52Z</dcterms:created>
  <dcterms:modified xsi:type="dcterms:W3CDTF">2024-10-18T05:46:28Z</dcterms:modified>
</cp:coreProperties>
</file>