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71" r:id="rId6"/>
    <p:sldId id="272" r:id="rId7"/>
    <p:sldId id="260" r:id="rId8"/>
    <p:sldId id="261" r:id="rId9"/>
    <p:sldId id="262" r:id="rId10"/>
    <p:sldId id="263" r:id="rId11"/>
    <p:sldId id="264" r:id="rId12"/>
    <p:sldId id="265" r:id="rId13"/>
    <p:sldId id="266" r:id="rId14"/>
    <p:sldId id="267" r:id="rId15"/>
    <p:sldId id="268" r:id="rId16"/>
    <p:sldId id="269" r:id="rId17"/>
    <p:sldId id="270"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iCiel Panton Black" panose="00000A00000000000000" pitchFamily="50" charset="0"/>
      <p:bold r:id="rId24"/>
    </p:embeddedFont>
    <p:embeddedFont>
      <p:font typeface="Lato Light" panose="020F0302020204030203" charset="0"/>
      <p:regular r:id="rId25"/>
      <p:bold r:id="rId26"/>
      <p:italic r:id="rId27"/>
      <p:boldItalic r:id="rId28"/>
    </p:embeddedFont>
    <p:embeddedFont>
      <p:font typeface="Roboto" panose="020B0604020202020204" charset="0"/>
      <p:regular r:id="rId29"/>
      <p:bold r:id="rId30"/>
      <p:italic r:id="rId31"/>
      <p:boldItalic r:id="rId32"/>
    </p:embeddedFont>
    <p:embeddedFont>
      <p:font typeface="Tahoma" panose="020B0604030504040204" pitchFamily="3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DvzrPq5pp0Pvd5w8r+cD37COEe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117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6880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6"/>
          <p:cNvSpPr>
            <a:spLocks noGrp="1"/>
          </p:cNvSpPr>
          <p:nvPr>
            <p:ph type="pic" idx="2"/>
          </p:nvPr>
        </p:nvSpPr>
        <p:spPr>
          <a:xfrm>
            <a:off x="5183188" y="987425"/>
            <a:ext cx="6172200" cy="4873625"/>
          </a:xfrm>
          <a:prstGeom prst="rect">
            <a:avLst/>
          </a:prstGeom>
          <a:noFill/>
          <a:ln>
            <a:noFill/>
          </a:ln>
        </p:spPr>
      </p:sp>
      <p:sp>
        <p:nvSpPr>
          <p:cNvPr id="73" name="Google Shape;73;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609600" y="1798633"/>
            <a:ext cx="7348400" cy="11432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1"/>
              </a:buClr>
              <a:buSzPts val="4800"/>
              <a:buFont typeface="Calibri"/>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3" name="Google Shape;23;p18"/>
          <p:cNvSpPr txBox="1">
            <a:spLocks noGrp="1"/>
          </p:cNvSpPr>
          <p:nvPr>
            <p:ph type="body" idx="1"/>
          </p:nvPr>
        </p:nvSpPr>
        <p:spPr>
          <a:xfrm>
            <a:off x="609600" y="2949100"/>
            <a:ext cx="3566800" cy="3517200"/>
          </a:xfrm>
          <a:prstGeom prst="rect">
            <a:avLst/>
          </a:prstGeom>
          <a:noFill/>
          <a:ln>
            <a:noFill/>
          </a:ln>
        </p:spPr>
        <p:txBody>
          <a:bodyPr spcFirstLastPara="1" wrap="square" lIns="91425" tIns="91425" rIns="91425" bIns="91425" anchor="t" anchorCtr="0">
            <a:noAutofit/>
          </a:bodyPr>
          <a:lstStyle>
            <a:lvl1pPr marL="457200" lvl="0" indent="-330200" algn="l">
              <a:lnSpc>
                <a:spcPct val="90000"/>
              </a:lnSpc>
              <a:spcBef>
                <a:spcPts val="800"/>
              </a:spcBef>
              <a:spcAft>
                <a:spcPts val="0"/>
              </a:spcAft>
              <a:buClr>
                <a:schemeClr val="dk1"/>
              </a:buClr>
              <a:buSzPts val="1600"/>
              <a:buChar char="×"/>
              <a:defRPr sz="2133"/>
            </a:lvl1pPr>
            <a:lvl2pPr marL="914400" lvl="1" indent="-330200" algn="l">
              <a:lnSpc>
                <a:spcPct val="90000"/>
              </a:lnSpc>
              <a:spcBef>
                <a:spcPts val="0"/>
              </a:spcBef>
              <a:spcAft>
                <a:spcPts val="0"/>
              </a:spcAft>
              <a:buClr>
                <a:schemeClr val="dk1"/>
              </a:buClr>
              <a:buSzPts val="1600"/>
              <a:buChar char="×"/>
              <a:defRPr sz="2133"/>
            </a:lvl2pPr>
            <a:lvl3pPr marL="1371600" lvl="2" indent="-330200" algn="l">
              <a:lnSpc>
                <a:spcPct val="90000"/>
              </a:lnSpc>
              <a:spcBef>
                <a:spcPts val="0"/>
              </a:spcBef>
              <a:spcAft>
                <a:spcPts val="0"/>
              </a:spcAft>
              <a:buClr>
                <a:schemeClr val="dk1"/>
              </a:buClr>
              <a:buSzPts val="1600"/>
              <a:buChar char="×"/>
              <a:defRPr sz="2133"/>
            </a:lvl3pPr>
            <a:lvl4pPr marL="1828800" lvl="3" indent="-330200" algn="l">
              <a:lnSpc>
                <a:spcPct val="90000"/>
              </a:lnSpc>
              <a:spcBef>
                <a:spcPts val="0"/>
              </a:spcBef>
              <a:spcAft>
                <a:spcPts val="0"/>
              </a:spcAft>
              <a:buClr>
                <a:schemeClr val="dk1"/>
              </a:buClr>
              <a:buSzPts val="1600"/>
              <a:buChar char="×"/>
              <a:defRPr sz="2133"/>
            </a:lvl4pPr>
            <a:lvl5pPr marL="2286000" lvl="4" indent="-330200" algn="l">
              <a:lnSpc>
                <a:spcPct val="90000"/>
              </a:lnSpc>
              <a:spcBef>
                <a:spcPts val="0"/>
              </a:spcBef>
              <a:spcAft>
                <a:spcPts val="0"/>
              </a:spcAft>
              <a:buClr>
                <a:schemeClr val="dk1"/>
              </a:buClr>
              <a:buSzPts val="1600"/>
              <a:buChar char="○"/>
              <a:defRPr sz="2133"/>
            </a:lvl5pPr>
            <a:lvl6pPr marL="2743200" lvl="5" indent="-330200" algn="l">
              <a:lnSpc>
                <a:spcPct val="90000"/>
              </a:lnSpc>
              <a:spcBef>
                <a:spcPts val="0"/>
              </a:spcBef>
              <a:spcAft>
                <a:spcPts val="0"/>
              </a:spcAft>
              <a:buClr>
                <a:schemeClr val="dk1"/>
              </a:buClr>
              <a:buSzPts val="1600"/>
              <a:buChar char="■"/>
              <a:defRPr sz="2133"/>
            </a:lvl6pPr>
            <a:lvl7pPr marL="3200400" lvl="6" indent="-330200" algn="l">
              <a:lnSpc>
                <a:spcPct val="90000"/>
              </a:lnSpc>
              <a:spcBef>
                <a:spcPts val="0"/>
              </a:spcBef>
              <a:spcAft>
                <a:spcPts val="0"/>
              </a:spcAft>
              <a:buClr>
                <a:schemeClr val="dk1"/>
              </a:buClr>
              <a:buSzPts val="1600"/>
              <a:buChar char="●"/>
              <a:defRPr sz="2133"/>
            </a:lvl7pPr>
            <a:lvl8pPr marL="3657600" lvl="7" indent="-330200" algn="l">
              <a:lnSpc>
                <a:spcPct val="90000"/>
              </a:lnSpc>
              <a:spcBef>
                <a:spcPts val="0"/>
              </a:spcBef>
              <a:spcAft>
                <a:spcPts val="0"/>
              </a:spcAft>
              <a:buClr>
                <a:schemeClr val="dk1"/>
              </a:buClr>
              <a:buSzPts val="1600"/>
              <a:buChar char="○"/>
              <a:defRPr sz="2133"/>
            </a:lvl8pPr>
            <a:lvl9pPr marL="4114800" lvl="8" indent="-330200" algn="l">
              <a:lnSpc>
                <a:spcPct val="90000"/>
              </a:lnSpc>
              <a:spcBef>
                <a:spcPts val="0"/>
              </a:spcBef>
              <a:spcAft>
                <a:spcPts val="0"/>
              </a:spcAft>
              <a:buClr>
                <a:schemeClr val="dk1"/>
              </a:buClr>
              <a:buSzPts val="1600"/>
              <a:buChar char="■"/>
              <a:defRPr sz="2133"/>
            </a:lvl9pPr>
          </a:lstStyle>
          <a:p>
            <a:endParaRPr/>
          </a:p>
        </p:txBody>
      </p:sp>
      <p:sp>
        <p:nvSpPr>
          <p:cNvPr id="24" name="Google Shape;24;p18"/>
          <p:cNvSpPr txBox="1">
            <a:spLocks noGrp="1"/>
          </p:cNvSpPr>
          <p:nvPr>
            <p:ph type="body" idx="2"/>
          </p:nvPr>
        </p:nvSpPr>
        <p:spPr>
          <a:xfrm>
            <a:off x="4391208" y="2949100"/>
            <a:ext cx="3566800" cy="3517200"/>
          </a:xfrm>
          <a:prstGeom prst="rect">
            <a:avLst/>
          </a:prstGeom>
          <a:noFill/>
          <a:ln>
            <a:noFill/>
          </a:ln>
        </p:spPr>
        <p:txBody>
          <a:bodyPr spcFirstLastPara="1" wrap="square" lIns="91425" tIns="91425" rIns="91425" bIns="91425" anchor="t" anchorCtr="0">
            <a:noAutofit/>
          </a:bodyPr>
          <a:lstStyle>
            <a:lvl1pPr marL="457200" lvl="0" indent="-330200" algn="l">
              <a:lnSpc>
                <a:spcPct val="90000"/>
              </a:lnSpc>
              <a:spcBef>
                <a:spcPts val="800"/>
              </a:spcBef>
              <a:spcAft>
                <a:spcPts val="0"/>
              </a:spcAft>
              <a:buClr>
                <a:schemeClr val="dk1"/>
              </a:buClr>
              <a:buSzPts val="1600"/>
              <a:buChar char="×"/>
              <a:defRPr sz="2133"/>
            </a:lvl1pPr>
            <a:lvl2pPr marL="914400" lvl="1" indent="-330200" algn="l">
              <a:lnSpc>
                <a:spcPct val="90000"/>
              </a:lnSpc>
              <a:spcBef>
                <a:spcPts val="0"/>
              </a:spcBef>
              <a:spcAft>
                <a:spcPts val="0"/>
              </a:spcAft>
              <a:buClr>
                <a:schemeClr val="dk1"/>
              </a:buClr>
              <a:buSzPts val="1600"/>
              <a:buChar char="×"/>
              <a:defRPr sz="2133"/>
            </a:lvl2pPr>
            <a:lvl3pPr marL="1371600" lvl="2" indent="-330200" algn="l">
              <a:lnSpc>
                <a:spcPct val="90000"/>
              </a:lnSpc>
              <a:spcBef>
                <a:spcPts val="0"/>
              </a:spcBef>
              <a:spcAft>
                <a:spcPts val="0"/>
              </a:spcAft>
              <a:buClr>
                <a:schemeClr val="dk1"/>
              </a:buClr>
              <a:buSzPts val="1600"/>
              <a:buChar char="×"/>
              <a:defRPr sz="2133"/>
            </a:lvl3pPr>
            <a:lvl4pPr marL="1828800" lvl="3" indent="-330200" algn="l">
              <a:lnSpc>
                <a:spcPct val="90000"/>
              </a:lnSpc>
              <a:spcBef>
                <a:spcPts val="0"/>
              </a:spcBef>
              <a:spcAft>
                <a:spcPts val="0"/>
              </a:spcAft>
              <a:buClr>
                <a:schemeClr val="dk1"/>
              </a:buClr>
              <a:buSzPts val="1600"/>
              <a:buChar char="×"/>
              <a:defRPr sz="2133"/>
            </a:lvl4pPr>
            <a:lvl5pPr marL="2286000" lvl="4" indent="-330200" algn="l">
              <a:lnSpc>
                <a:spcPct val="90000"/>
              </a:lnSpc>
              <a:spcBef>
                <a:spcPts val="0"/>
              </a:spcBef>
              <a:spcAft>
                <a:spcPts val="0"/>
              </a:spcAft>
              <a:buClr>
                <a:schemeClr val="dk1"/>
              </a:buClr>
              <a:buSzPts val="1600"/>
              <a:buChar char="○"/>
              <a:defRPr sz="2133"/>
            </a:lvl5pPr>
            <a:lvl6pPr marL="2743200" lvl="5" indent="-330200" algn="l">
              <a:lnSpc>
                <a:spcPct val="90000"/>
              </a:lnSpc>
              <a:spcBef>
                <a:spcPts val="0"/>
              </a:spcBef>
              <a:spcAft>
                <a:spcPts val="0"/>
              </a:spcAft>
              <a:buClr>
                <a:schemeClr val="dk1"/>
              </a:buClr>
              <a:buSzPts val="1600"/>
              <a:buChar char="■"/>
              <a:defRPr sz="2133"/>
            </a:lvl6pPr>
            <a:lvl7pPr marL="3200400" lvl="6" indent="-330200" algn="l">
              <a:lnSpc>
                <a:spcPct val="90000"/>
              </a:lnSpc>
              <a:spcBef>
                <a:spcPts val="0"/>
              </a:spcBef>
              <a:spcAft>
                <a:spcPts val="0"/>
              </a:spcAft>
              <a:buClr>
                <a:schemeClr val="dk1"/>
              </a:buClr>
              <a:buSzPts val="1600"/>
              <a:buChar char="●"/>
              <a:defRPr sz="2133"/>
            </a:lvl7pPr>
            <a:lvl8pPr marL="3657600" lvl="7" indent="-330200" algn="l">
              <a:lnSpc>
                <a:spcPct val="90000"/>
              </a:lnSpc>
              <a:spcBef>
                <a:spcPts val="0"/>
              </a:spcBef>
              <a:spcAft>
                <a:spcPts val="0"/>
              </a:spcAft>
              <a:buClr>
                <a:schemeClr val="dk1"/>
              </a:buClr>
              <a:buSzPts val="1600"/>
              <a:buChar char="○"/>
              <a:defRPr sz="2133"/>
            </a:lvl8pPr>
            <a:lvl9pPr marL="4114800" lvl="8" indent="-330200" algn="l">
              <a:lnSpc>
                <a:spcPct val="90000"/>
              </a:lnSpc>
              <a:spcBef>
                <a:spcPts val="0"/>
              </a:spcBef>
              <a:spcAft>
                <a:spcPts val="0"/>
              </a:spcAft>
              <a:buClr>
                <a:schemeClr val="dk1"/>
              </a:buClr>
              <a:buSzPts val="1600"/>
              <a:buChar char="■"/>
              <a:defRPr sz="2133"/>
            </a:lvl9pPr>
          </a:lstStyle>
          <a:p>
            <a:endParaRPr/>
          </a:p>
        </p:txBody>
      </p:sp>
      <p:sp>
        <p:nvSpPr>
          <p:cNvPr id="25" name="Google Shape;25;p18"/>
          <p:cNvSpPr txBox="1">
            <a:spLocks noGrp="1"/>
          </p:cNvSpPr>
          <p:nvPr>
            <p:ph type="sldNum" idx="12"/>
          </p:nvPr>
        </p:nvSpPr>
        <p:spPr>
          <a:xfrm>
            <a:off x="11307445" y="6231535"/>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888888"/>
              </a:buClr>
              <a:buSzPts val="1200"/>
              <a:buFont typeface="Calibri"/>
              <a:buNone/>
              <a:defRPr sz="1200">
                <a:solidFill>
                  <a:srgbClr val="888888"/>
                </a:solidFill>
                <a:latin typeface="Calibri"/>
                <a:ea typeface="Calibri"/>
                <a:cs typeface="Calibri"/>
                <a:sym typeface="Calibri"/>
              </a:defRPr>
            </a:lvl1pPr>
            <a:lvl2pPr marL="0" lvl="1" indent="0" algn="r">
              <a:buClr>
                <a:srgbClr val="888888"/>
              </a:buClr>
              <a:buSzPts val="1200"/>
              <a:buFont typeface="Calibri"/>
              <a:buNone/>
              <a:defRPr sz="1200">
                <a:solidFill>
                  <a:srgbClr val="888888"/>
                </a:solidFill>
                <a:latin typeface="Calibri"/>
                <a:ea typeface="Calibri"/>
                <a:cs typeface="Calibri"/>
                <a:sym typeface="Calibri"/>
              </a:defRPr>
            </a:lvl2pPr>
            <a:lvl3pPr marL="0" lvl="2" indent="0" algn="r">
              <a:buClr>
                <a:srgbClr val="888888"/>
              </a:buClr>
              <a:buSzPts val="1200"/>
              <a:buFont typeface="Calibri"/>
              <a:buNone/>
              <a:defRPr sz="1200">
                <a:solidFill>
                  <a:srgbClr val="888888"/>
                </a:solidFill>
                <a:latin typeface="Calibri"/>
                <a:ea typeface="Calibri"/>
                <a:cs typeface="Calibri"/>
                <a:sym typeface="Calibri"/>
              </a:defRPr>
            </a:lvl3pPr>
            <a:lvl4pPr marL="0" lvl="3" indent="0" algn="r">
              <a:buClr>
                <a:srgbClr val="888888"/>
              </a:buClr>
              <a:buSzPts val="1200"/>
              <a:buFont typeface="Calibri"/>
              <a:buNone/>
              <a:defRPr sz="1200">
                <a:solidFill>
                  <a:srgbClr val="888888"/>
                </a:solidFill>
                <a:latin typeface="Calibri"/>
                <a:ea typeface="Calibri"/>
                <a:cs typeface="Calibri"/>
                <a:sym typeface="Calibri"/>
              </a:defRPr>
            </a:lvl4pPr>
            <a:lvl5pPr marL="0" lvl="4" indent="0" algn="r">
              <a:buClr>
                <a:srgbClr val="888888"/>
              </a:buClr>
              <a:buSzPts val="1200"/>
              <a:buFont typeface="Calibri"/>
              <a:buNone/>
              <a:defRPr sz="1200">
                <a:solidFill>
                  <a:srgbClr val="888888"/>
                </a:solidFill>
                <a:latin typeface="Calibri"/>
                <a:ea typeface="Calibri"/>
                <a:cs typeface="Calibri"/>
                <a:sym typeface="Calibri"/>
              </a:defRPr>
            </a:lvl5pPr>
            <a:lvl6pPr marL="0" lvl="5" indent="0" algn="r">
              <a:buClr>
                <a:srgbClr val="888888"/>
              </a:buClr>
              <a:buSzPts val="1200"/>
              <a:buFont typeface="Calibri"/>
              <a:buNone/>
              <a:defRPr sz="1200">
                <a:solidFill>
                  <a:srgbClr val="888888"/>
                </a:solidFill>
                <a:latin typeface="Calibri"/>
                <a:ea typeface="Calibri"/>
                <a:cs typeface="Calibri"/>
                <a:sym typeface="Calibri"/>
              </a:defRPr>
            </a:lvl6pPr>
            <a:lvl7pPr marL="0" lvl="6" indent="0" algn="r">
              <a:buClr>
                <a:srgbClr val="888888"/>
              </a:buClr>
              <a:buSzPts val="1200"/>
              <a:buFont typeface="Calibri"/>
              <a:buNone/>
              <a:defRPr sz="1200">
                <a:solidFill>
                  <a:srgbClr val="888888"/>
                </a:solidFill>
                <a:latin typeface="Calibri"/>
                <a:ea typeface="Calibri"/>
                <a:cs typeface="Calibri"/>
                <a:sym typeface="Calibri"/>
              </a:defRPr>
            </a:lvl7pPr>
            <a:lvl8pPr marL="0" lvl="7" indent="0" algn="r">
              <a:buClr>
                <a:srgbClr val="888888"/>
              </a:buClr>
              <a:buSzPts val="1200"/>
              <a:buFont typeface="Calibri"/>
              <a:buNone/>
              <a:defRPr sz="1200">
                <a:solidFill>
                  <a:srgbClr val="888888"/>
                </a:solidFill>
                <a:latin typeface="Calibri"/>
                <a:ea typeface="Calibri"/>
                <a:cs typeface="Calibri"/>
                <a:sym typeface="Calibri"/>
              </a:defRPr>
            </a:lvl8pPr>
            <a:lvl9pPr marL="0" lvl="8" indent="0" algn="r">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7.png"/><Relationship Id="rId5" Type="http://schemas.openxmlformats.org/officeDocument/2006/relationships/image" Target="../media/image18.png"/><Relationship Id="rId10" Type="http://schemas.openxmlformats.org/officeDocument/2006/relationships/image" Target="../media/image20.jpg"/><Relationship Id="rId4" Type="http://schemas.openxmlformats.org/officeDocument/2006/relationships/image" Target="../media/image22.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youtu.be/QhYXDHQtd04" TargetMode="External"/><Relationship Id="rId5"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image" Target="../media/image20.jp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2.png"/><Relationship Id="rId10" Type="http://schemas.openxmlformats.org/officeDocument/2006/relationships/image" Target="../media/image20.jpg"/><Relationship Id="rId4" Type="http://schemas.openxmlformats.org/officeDocument/2006/relationships/image" Target="../media/image18.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18.png"/><Relationship Id="rId4" Type="http://schemas.openxmlformats.org/officeDocument/2006/relationships/image" Target="../media/image22.png"/><Relationship Id="rId9" Type="http://schemas.openxmlformats.org/officeDocument/2006/relationships/image" Target="../media/image20.jpg"/></Relationships>
</file>

<file path=ppt/slides/_rels/slide14.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4.png"/><Relationship Id="rId7" Type="http://schemas.openxmlformats.org/officeDocument/2006/relationships/image" Target="../media/image35.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4.png"/><Relationship Id="rId10" Type="http://schemas.openxmlformats.org/officeDocument/2006/relationships/image" Target="../media/image20.jpg"/><Relationship Id="rId4" Type="http://schemas.openxmlformats.org/officeDocument/2006/relationships/image" Target="../media/image18.png"/><Relationship Id="rId9" Type="http://schemas.openxmlformats.org/officeDocument/2006/relationships/image" Target="../media/image37.jpg"/></Relationships>
</file>

<file path=ppt/slides/_rels/slide15.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4.png"/><Relationship Id="rId7"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4.png"/><Relationship Id="rId4" Type="http://schemas.openxmlformats.org/officeDocument/2006/relationships/image" Target="../media/image18.png"/><Relationship Id="rId9" Type="http://schemas.openxmlformats.org/officeDocument/2006/relationships/image" Target="../media/image39.jpg"/></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17.xml.rels><?xml version="1.0" encoding="UTF-8" standalone="yes"?>
<Relationships xmlns="http://schemas.openxmlformats.org/package/2006/relationships"><Relationship Id="rId8" Type="http://schemas.openxmlformats.org/officeDocument/2006/relationships/hyperlink" Target="https://bit.ly/3xaOm8X" TargetMode="External"/><Relationship Id="rId3" Type="http://schemas.openxmlformats.org/officeDocument/2006/relationships/image" Target="../media/image42.jpg"/><Relationship Id="rId7" Type="http://schemas.openxmlformats.org/officeDocument/2006/relationships/hyperlink" Target="https://bit.ly/3tRblro"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hyperlink" Target="https://youtu.be/AQChUeVl7oY" TargetMode="External"/><Relationship Id="rId4" Type="http://schemas.openxmlformats.org/officeDocument/2006/relationships/image" Target="../media/image43.jp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youtu.be/AQChUeVl7oY"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26.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pic>
        <p:nvPicPr>
          <p:cNvPr id="93" name="Google Shape;93;p1"/>
          <p:cNvPicPr preferRelativeResize="0"/>
          <p:nvPr/>
        </p:nvPicPr>
        <p:blipFill rotWithShape="1">
          <a:blip r:embed="rId4">
            <a:alphaModFix/>
          </a:blip>
          <a:srcRect l="55201" t="1457" r="5115" b="15243"/>
          <a:stretch/>
        </p:blipFill>
        <p:spPr>
          <a:xfrm>
            <a:off x="7605486" y="830766"/>
            <a:ext cx="3670471" cy="4934012"/>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pic>
      <p:sp>
        <p:nvSpPr>
          <p:cNvPr id="94" name="Google Shape;94;p1"/>
          <p:cNvSpPr txBox="1">
            <a:spLocks noGrp="1"/>
          </p:cNvSpPr>
          <p:nvPr>
            <p:ph type="ctrTitle" idx="4294967295"/>
          </p:nvPr>
        </p:nvSpPr>
        <p:spPr>
          <a:xfrm>
            <a:off x="-322341" y="2491531"/>
            <a:ext cx="8366284" cy="666749"/>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DDEAF6"/>
              </a:buClr>
              <a:buSzPts val="2500"/>
              <a:buFont typeface="Tahoma"/>
              <a:buNone/>
            </a:pPr>
            <a:r>
              <a:rPr lang="en-US" sz="2500" b="1" i="0" u="none" strike="noStrike" cap="none">
                <a:solidFill>
                  <a:srgbClr val="DDEAF6"/>
                </a:solidFill>
                <a:latin typeface="Tahoma"/>
                <a:ea typeface="Tahoma"/>
                <a:cs typeface="Tahoma"/>
                <a:sym typeface="Tahoma"/>
              </a:rPr>
              <a:t>CHỦ ĐỀ:</a:t>
            </a:r>
            <a:br>
              <a:rPr lang="en-US" sz="2500" b="1" i="0" u="none" strike="noStrike" cap="none">
                <a:solidFill>
                  <a:srgbClr val="DDEAF6"/>
                </a:solidFill>
                <a:latin typeface="Tahoma"/>
                <a:ea typeface="Tahoma"/>
                <a:cs typeface="Tahoma"/>
                <a:sym typeface="Tahoma"/>
              </a:rPr>
            </a:br>
            <a:r>
              <a:rPr lang="en-US" sz="2200" b="1" i="0" u="none" strike="noStrike" cap="none">
                <a:solidFill>
                  <a:srgbClr val="DDEAF6"/>
                </a:solidFill>
                <a:latin typeface="Tahoma"/>
                <a:ea typeface="Tahoma"/>
                <a:cs typeface="Tahoma"/>
                <a:sym typeface="Tahoma"/>
              </a:rPr>
              <a:t>NGHỆ THUẬT HIỆN ĐẠI THẾ GIỚI</a:t>
            </a:r>
            <a:endParaRPr sz="2200" b="1" i="0" u="none" strike="noStrike" cap="none">
              <a:solidFill>
                <a:srgbClr val="DDEAF6"/>
              </a:solidFill>
              <a:latin typeface="Tahoma"/>
              <a:ea typeface="Tahoma"/>
              <a:cs typeface="Tahoma"/>
              <a:sym typeface="Tahoma"/>
            </a:endParaRPr>
          </a:p>
        </p:txBody>
      </p:sp>
      <p:sp>
        <p:nvSpPr>
          <p:cNvPr id="95" name="Google Shape;95;p1"/>
          <p:cNvSpPr txBox="1">
            <a:spLocks noGrp="1"/>
          </p:cNvSpPr>
          <p:nvPr>
            <p:ph type="subTitle" idx="4294967295"/>
          </p:nvPr>
        </p:nvSpPr>
        <p:spPr>
          <a:xfrm>
            <a:off x="-1098165" y="3306639"/>
            <a:ext cx="9840686" cy="1103688"/>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600"/>
              </a:spcBef>
              <a:spcAft>
                <a:spcPts val="0"/>
              </a:spcAft>
              <a:buClr>
                <a:srgbClr val="FEE599"/>
              </a:buClr>
              <a:buSzPts val="4000"/>
              <a:buFont typeface="Arial"/>
              <a:buNone/>
            </a:pPr>
            <a:r>
              <a:rPr lang="en-US" sz="4000" b="1" i="0" u="none" strike="noStrike" cap="none">
                <a:solidFill>
                  <a:srgbClr val="FEE599"/>
                </a:solidFill>
                <a:latin typeface="Arial"/>
                <a:ea typeface="Arial"/>
                <a:cs typeface="Arial"/>
                <a:sym typeface="Arial"/>
              </a:rPr>
              <a:t>BÀI 3:</a:t>
            </a:r>
            <a:endParaRPr/>
          </a:p>
          <a:p>
            <a:pPr marL="0" marR="0" lvl="0" indent="0" algn="ctr" rtl="0">
              <a:lnSpc>
                <a:spcPct val="90000"/>
              </a:lnSpc>
              <a:spcBef>
                <a:spcPts val="600"/>
              </a:spcBef>
              <a:spcAft>
                <a:spcPts val="0"/>
              </a:spcAft>
              <a:buClr>
                <a:srgbClr val="FEE599"/>
              </a:buClr>
              <a:buSzPts val="4000"/>
              <a:buFont typeface="Arial"/>
              <a:buNone/>
            </a:pPr>
            <a:r>
              <a:rPr lang="en-US" sz="4000" b="1" i="0" u="none" strike="noStrike" cap="none">
                <a:solidFill>
                  <a:srgbClr val="FEE599"/>
                </a:solidFill>
                <a:latin typeface="Arial"/>
                <a:ea typeface="Arial"/>
                <a:cs typeface="Arial"/>
                <a:sym typeface="Arial"/>
              </a:rPr>
              <a:t>TRANH CHÂN DUNG</a:t>
            </a:r>
            <a:endParaRPr/>
          </a:p>
          <a:p>
            <a:pPr marL="0" marR="0" lvl="0" indent="0" algn="ctr" rtl="0">
              <a:lnSpc>
                <a:spcPct val="90000"/>
              </a:lnSpc>
              <a:spcBef>
                <a:spcPts val="600"/>
              </a:spcBef>
              <a:spcAft>
                <a:spcPts val="0"/>
              </a:spcAft>
              <a:buClr>
                <a:srgbClr val="FEE599"/>
              </a:buClr>
              <a:buSzPts val="4000"/>
              <a:buFont typeface="Arial"/>
              <a:buNone/>
            </a:pPr>
            <a:r>
              <a:rPr lang="en-US" sz="4000" b="1" i="0" u="none" strike="noStrike" cap="none">
                <a:solidFill>
                  <a:srgbClr val="FEE599"/>
                </a:solidFill>
                <a:latin typeface="Arial"/>
                <a:ea typeface="Arial"/>
                <a:cs typeface="Arial"/>
                <a:sym typeface="Arial"/>
              </a:rPr>
              <a:t>THEO TRƯỜNG PHÁI BIỂU HIỆN</a:t>
            </a:r>
            <a:endParaRPr/>
          </a:p>
          <a:p>
            <a:pPr marL="0" marR="0" lvl="0" indent="0" algn="ctr" rtl="0">
              <a:lnSpc>
                <a:spcPct val="90000"/>
              </a:lnSpc>
              <a:spcBef>
                <a:spcPts val="600"/>
              </a:spcBef>
              <a:spcAft>
                <a:spcPts val="0"/>
              </a:spcAft>
              <a:buClr>
                <a:schemeClr val="dk1"/>
              </a:buClr>
              <a:buSzPts val="1200"/>
              <a:buFont typeface="Arial"/>
              <a:buNone/>
            </a:pPr>
            <a:endParaRPr sz="1200" b="1" i="0" u="none" strike="noStrike" cap="none">
              <a:solidFill>
                <a:srgbClr val="FEE599"/>
              </a:solidFill>
              <a:latin typeface="Arial"/>
              <a:ea typeface="Arial"/>
              <a:cs typeface="Arial"/>
              <a:sym typeface="Arial"/>
            </a:endParaRPr>
          </a:p>
        </p:txBody>
      </p:sp>
      <p:cxnSp>
        <p:nvCxnSpPr>
          <p:cNvPr id="96" name="Google Shape;96;p1"/>
          <p:cNvCxnSpPr/>
          <p:nvPr/>
        </p:nvCxnSpPr>
        <p:spPr>
          <a:xfrm>
            <a:off x="1743199" y="3167146"/>
            <a:ext cx="4070873" cy="0"/>
          </a:xfrm>
          <a:prstGeom prst="straightConnector1">
            <a:avLst/>
          </a:prstGeom>
          <a:noFill/>
          <a:ln w="38100" cap="flat" cmpd="sng">
            <a:solidFill>
              <a:schemeClr val="lt1"/>
            </a:solidFill>
            <a:prstDash val="solid"/>
            <a:miter lim="800000"/>
            <a:headEnd type="none" w="sm" len="sm"/>
            <a:tailEnd type="none" w="sm" len="sm"/>
          </a:ln>
        </p:spPr>
      </p:cxnSp>
      <p:pic>
        <p:nvPicPr>
          <p:cNvPr id="97" name="Google Shape;97;p1"/>
          <p:cNvPicPr preferRelativeResize="0"/>
          <p:nvPr/>
        </p:nvPicPr>
        <p:blipFill rotWithShape="1">
          <a:blip r:embed="rId5">
            <a:alphaModFix/>
          </a:blip>
          <a:srcRect/>
          <a:stretch/>
        </p:blipFill>
        <p:spPr>
          <a:xfrm>
            <a:off x="8639028" y="5989464"/>
            <a:ext cx="1620238" cy="6644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30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1000"/>
                                        <p:tgtEl>
                                          <p:spTgt spid="94"/>
                                        </p:tgtEl>
                                      </p:cBhvr>
                                    </p:animEffect>
                                  </p:childTnLst>
                                </p:cTn>
                              </p:par>
                              <p:par>
                                <p:cTn id="13" presetID="10" presetClass="entr" presetSubtype="0" fill="hold" nodeType="with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750"/>
                                        <p:tgtEl>
                                          <p:spTgt spid="9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5">
                                            <p:txEl>
                                              <p:pRg st="0" end="0"/>
                                            </p:txEl>
                                          </p:spTgt>
                                        </p:tgtEl>
                                        <p:attrNameLst>
                                          <p:attrName>style.visibility</p:attrName>
                                        </p:attrNameLst>
                                      </p:cBhvr>
                                      <p:to>
                                        <p:strVal val="visible"/>
                                      </p:to>
                                    </p:set>
                                    <p:animEffect transition="in" filter="fade">
                                      <p:cBhvr>
                                        <p:cTn id="20" dur="500"/>
                                        <p:tgtEl>
                                          <p:spTgt spid="9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5">
                                            <p:txEl>
                                              <p:pRg st="1" end="1"/>
                                            </p:txEl>
                                          </p:spTgt>
                                        </p:tgtEl>
                                        <p:attrNameLst>
                                          <p:attrName>style.visibility</p:attrName>
                                        </p:attrNameLst>
                                      </p:cBhvr>
                                      <p:to>
                                        <p:strVal val="visible"/>
                                      </p:to>
                                    </p:set>
                                    <p:animEffect transition="in" filter="fade">
                                      <p:cBhvr>
                                        <p:cTn id="25" dur="500"/>
                                        <p:tgtEl>
                                          <p:spTgt spid="9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5">
                                            <p:txEl>
                                              <p:pRg st="2" end="2"/>
                                            </p:txEl>
                                          </p:spTgt>
                                        </p:tgtEl>
                                        <p:attrNameLst>
                                          <p:attrName>style.visibility</p:attrName>
                                        </p:attrNameLst>
                                      </p:cBhvr>
                                      <p:to>
                                        <p:strVal val="visible"/>
                                      </p:to>
                                    </p:set>
                                    <p:animEffect transition="in" filter="fade">
                                      <p:cBhvr>
                                        <p:cTn id="30" dur="500"/>
                                        <p:tgtEl>
                                          <p:spTgt spid="9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5">
                                            <p:txEl>
                                              <p:pRg st="3" end="3"/>
                                            </p:txEl>
                                          </p:spTgt>
                                        </p:tgtEl>
                                        <p:attrNameLst>
                                          <p:attrName>style.visibility</p:attrName>
                                        </p:attrNameLst>
                                      </p:cBhvr>
                                      <p:to>
                                        <p:strVal val="visible"/>
                                      </p:to>
                                    </p:set>
                                    <p:animEffect transition="in" filter="fade">
                                      <p:cBhvr>
                                        <p:cTn id="35" dur="500"/>
                                        <p:tgtEl>
                                          <p:spTgt spid="9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7"/>
                                        </p:tgtEl>
                                        <p:attrNameLst>
                                          <p:attrName>style.visibility</p:attrName>
                                        </p:attrNameLst>
                                      </p:cBhvr>
                                      <p:to>
                                        <p:strVal val="visible"/>
                                      </p:to>
                                    </p:set>
                                    <p:animEffect transition="in" filter="fade">
                                      <p:cBhvr>
                                        <p:cTn id="4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5"/>
        <p:cNvGrpSpPr/>
        <p:nvPr/>
      </p:nvGrpSpPr>
      <p:grpSpPr>
        <a:xfrm>
          <a:off x="0" y="0"/>
          <a:ext cx="0" cy="0"/>
          <a:chOff x="0" y="0"/>
          <a:chExt cx="0" cy="0"/>
        </a:xfrm>
      </p:grpSpPr>
      <p:pic>
        <p:nvPicPr>
          <p:cNvPr id="196" name="Google Shape;196;p8"/>
          <p:cNvPicPr preferRelativeResize="0"/>
          <p:nvPr/>
        </p:nvPicPr>
        <p:blipFill rotWithShape="1">
          <a:blip r:embed="rId4">
            <a:alphaModFix/>
          </a:blip>
          <a:srcRect r="12668"/>
          <a:stretch/>
        </p:blipFill>
        <p:spPr>
          <a:xfrm>
            <a:off x="1" y="4592552"/>
            <a:ext cx="4937760" cy="2038641"/>
          </a:xfrm>
          <a:prstGeom prst="rect">
            <a:avLst/>
          </a:prstGeom>
          <a:noFill/>
          <a:ln>
            <a:noFill/>
          </a:ln>
        </p:spPr>
      </p:pic>
      <p:pic>
        <p:nvPicPr>
          <p:cNvPr id="197" name="Google Shape;197;p8"/>
          <p:cNvPicPr preferRelativeResize="0"/>
          <p:nvPr/>
        </p:nvPicPr>
        <p:blipFill rotWithShape="1">
          <a:blip r:embed="rId5">
            <a:alphaModFix/>
          </a:blip>
          <a:srcRect r="9551"/>
          <a:stretch/>
        </p:blipFill>
        <p:spPr>
          <a:xfrm>
            <a:off x="0" y="1705141"/>
            <a:ext cx="4907280" cy="2797860"/>
          </a:xfrm>
          <a:prstGeom prst="rect">
            <a:avLst/>
          </a:prstGeom>
          <a:noFill/>
          <a:ln>
            <a:noFill/>
          </a:ln>
        </p:spPr>
      </p:pic>
      <p:sp>
        <p:nvSpPr>
          <p:cNvPr id="198" name="Google Shape;198;p8"/>
          <p:cNvSpPr txBox="1"/>
          <p:nvPr/>
        </p:nvSpPr>
        <p:spPr>
          <a:xfrm>
            <a:off x="717640" y="2591808"/>
            <a:ext cx="3869599" cy="1554272"/>
          </a:xfrm>
          <a:prstGeom prst="rect">
            <a:avLst/>
          </a:prstGeom>
          <a:noFill/>
          <a:ln>
            <a:noFill/>
          </a:ln>
        </p:spPr>
        <p:txBody>
          <a:bodyPr spcFirstLastPara="1" wrap="square" lIns="91425" tIns="45700" rIns="91425" bIns="45700" anchor="t" anchorCtr="0">
            <a:spAutoFit/>
          </a:bodyPr>
          <a:lstStyle/>
          <a:p>
            <a:pPr marL="0" marR="0" lvl="0" indent="-120650" algn="l" rtl="0">
              <a:spcBef>
                <a:spcPts val="0"/>
              </a:spcBef>
              <a:spcAft>
                <a:spcPts val="0"/>
              </a:spcAft>
              <a:buClr>
                <a:srgbClr val="C4E0B2"/>
              </a:buClr>
              <a:buSzPts val="1900"/>
              <a:buFont typeface="Roboto"/>
              <a:buChar char="-"/>
            </a:pPr>
            <a:r>
              <a:rPr lang="en-US" sz="1900" i="1">
                <a:solidFill>
                  <a:srgbClr val="C4E0B2"/>
                </a:solidFill>
                <a:latin typeface="Roboto"/>
                <a:ea typeface="Roboto"/>
                <a:cs typeface="Roboto"/>
                <a:sym typeface="Roboto"/>
              </a:rPr>
              <a:t> Để tạo bức tranh chân dung biểu cảm, ta làm theo các bước nào?</a:t>
            </a:r>
            <a:endParaRPr/>
          </a:p>
          <a:p>
            <a:pPr marL="0" marR="0" lvl="0" indent="-120650" algn="l" rtl="0">
              <a:spcBef>
                <a:spcPts val="0"/>
              </a:spcBef>
              <a:spcAft>
                <a:spcPts val="0"/>
              </a:spcAft>
              <a:buClr>
                <a:srgbClr val="C4E0B2"/>
              </a:buClr>
              <a:buSzPts val="1900"/>
              <a:buFont typeface="Roboto"/>
              <a:buChar char="-"/>
            </a:pPr>
            <a:r>
              <a:rPr lang="en-US" sz="1900" i="1">
                <a:solidFill>
                  <a:srgbClr val="C4E0B2"/>
                </a:solidFill>
                <a:latin typeface="Roboto"/>
                <a:ea typeface="Roboto"/>
                <a:cs typeface="Roboto"/>
                <a:sym typeface="Roboto"/>
              </a:rPr>
              <a:t> Để thể hiện được trang thái biểu cảm của nhân vật nên vẽ màu như thế nào?</a:t>
            </a:r>
            <a:endParaRPr sz="1900" i="1">
              <a:solidFill>
                <a:srgbClr val="C4E0B2"/>
              </a:solidFill>
              <a:latin typeface="Roboto"/>
              <a:ea typeface="Roboto"/>
              <a:cs typeface="Roboto"/>
              <a:sym typeface="Roboto"/>
            </a:endParaRPr>
          </a:p>
        </p:txBody>
      </p:sp>
      <p:sp>
        <p:nvSpPr>
          <p:cNvPr id="199" name="Google Shape;199;p8"/>
          <p:cNvSpPr txBox="1"/>
          <p:nvPr/>
        </p:nvSpPr>
        <p:spPr>
          <a:xfrm>
            <a:off x="56229" y="4711508"/>
            <a:ext cx="4531010" cy="1631216"/>
          </a:xfrm>
          <a:prstGeom prst="rect">
            <a:avLst/>
          </a:prstGeom>
          <a:noFill/>
          <a:ln>
            <a:noFill/>
          </a:ln>
        </p:spPr>
        <p:txBody>
          <a:bodyPr spcFirstLastPara="1" wrap="square" lIns="91425" tIns="45700" rIns="91425" bIns="45700" anchor="t" anchorCtr="0">
            <a:spAutoFit/>
          </a:bodyPr>
          <a:lstStyle/>
          <a:p>
            <a:pPr marL="0" marR="0" lvl="0" indent="-127000" algn="l" rtl="0">
              <a:spcBef>
                <a:spcPts val="0"/>
              </a:spcBef>
              <a:spcAft>
                <a:spcPts val="0"/>
              </a:spcAft>
              <a:buClr>
                <a:schemeClr val="lt1"/>
              </a:buClr>
              <a:buSzPts val="2000"/>
              <a:buFont typeface="Roboto"/>
              <a:buChar char="-"/>
            </a:pPr>
            <a:r>
              <a:rPr lang="en-US" sz="2000" b="1">
                <a:solidFill>
                  <a:schemeClr val="lt1"/>
                </a:solidFill>
                <a:latin typeface="Roboto"/>
                <a:ea typeface="Roboto"/>
                <a:cs typeface="Roboto"/>
                <a:sym typeface="Roboto"/>
              </a:rPr>
              <a:t> Quan sát, vẽ nét chân dung bằng cảm nhận.</a:t>
            </a:r>
            <a:endParaRPr sz="2000" b="1">
              <a:solidFill>
                <a:schemeClr val="lt1"/>
              </a:solidFill>
              <a:latin typeface="Roboto"/>
              <a:ea typeface="Roboto"/>
              <a:cs typeface="Roboto"/>
              <a:sym typeface="Roboto"/>
            </a:endParaRPr>
          </a:p>
          <a:p>
            <a:pPr marL="0" marR="0" lvl="0" indent="-127000" algn="l" rtl="0">
              <a:spcBef>
                <a:spcPts val="0"/>
              </a:spcBef>
              <a:spcAft>
                <a:spcPts val="0"/>
              </a:spcAft>
              <a:buClr>
                <a:schemeClr val="lt1"/>
              </a:buClr>
              <a:buSzPts val="2000"/>
              <a:buFont typeface="Roboto"/>
              <a:buChar char="-"/>
            </a:pPr>
            <a:r>
              <a:rPr lang="en-US" sz="2000" b="1">
                <a:solidFill>
                  <a:schemeClr val="lt1"/>
                </a:solidFill>
                <a:latin typeface="Roboto"/>
                <a:ea typeface="Roboto"/>
                <a:cs typeface="Roboto"/>
                <a:sym typeface="Roboto"/>
              </a:rPr>
              <a:t> Thêm đặc điểm, biểu cảm nhân vật.</a:t>
            </a:r>
            <a:endParaRPr sz="2000" b="1">
              <a:solidFill>
                <a:schemeClr val="lt1"/>
              </a:solidFill>
              <a:latin typeface="Roboto"/>
              <a:ea typeface="Roboto"/>
              <a:cs typeface="Roboto"/>
              <a:sym typeface="Roboto"/>
            </a:endParaRPr>
          </a:p>
          <a:p>
            <a:pPr marL="0" marR="0" lvl="0" indent="-127000" algn="l" rtl="0">
              <a:spcBef>
                <a:spcPts val="0"/>
              </a:spcBef>
              <a:spcAft>
                <a:spcPts val="0"/>
              </a:spcAft>
              <a:buClr>
                <a:schemeClr val="lt1"/>
              </a:buClr>
              <a:buSzPts val="2000"/>
              <a:buFont typeface="Roboto"/>
              <a:buChar char="-"/>
            </a:pPr>
            <a:r>
              <a:rPr lang="en-US" sz="2000" b="1">
                <a:solidFill>
                  <a:schemeClr val="lt1"/>
                </a:solidFill>
                <a:latin typeface="Roboto"/>
                <a:ea typeface="Roboto"/>
                <a:cs typeface="Roboto"/>
                <a:sym typeface="Roboto"/>
              </a:rPr>
              <a:t> Vẽ màu khái quát biểu cảm.</a:t>
            </a:r>
            <a:endParaRPr sz="2000" b="1">
              <a:solidFill>
                <a:schemeClr val="lt1"/>
              </a:solidFill>
              <a:latin typeface="Roboto"/>
              <a:ea typeface="Roboto"/>
              <a:cs typeface="Roboto"/>
              <a:sym typeface="Roboto"/>
            </a:endParaRPr>
          </a:p>
          <a:p>
            <a:pPr marL="0" marR="0" lvl="0" indent="-127000" algn="l" rtl="0">
              <a:spcBef>
                <a:spcPts val="0"/>
              </a:spcBef>
              <a:spcAft>
                <a:spcPts val="0"/>
              </a:spcAft>
              <a:buClr>
                <a:schemeClr val="lt1"/>
              </a:buClr>
              <a:buSzPts val="2000"/>
              <a:buFont typeface="Roboto"/>
              <a:buChar char="-"/>
            </a:pPr>
            <a:r>
              <a:rPr lang="en-US" sz="2000" b="1">
                <a:solidFill>
                  <a:schemeClr val="lt1"/>
                </a:solidFill>
                <a:latin typeface="Roboto"/>
                <a:ea typeface="Roboto"/>
                <a:cs typeface="Roboto"/>
                <a:sym typeface="Roboto"/>
              </a:rPr>
              <a:t> Điều chỉnh, thêm nền và hoàn thiện.</a:t>
            </a:r>
            <a:endParaRPr sz="2000" b="1">
              <a:solidFill>
                <a:schemeClr val="lt1"/>
              </a:solidFill>
              <a:latin typeface="Roboto"/>
              <a:ea typeface="Roboto"/>
              <a:cs typeface="Roboto"/>
              <a:sym typeface="Roboto"/>
            </a:endParaRPr>
          </a:p>
        </p:txBody>
      </p:sp>
      <p:pic>
        <p:nvPicPr>
          <p:cNvPr id="200" name="Google Shape;200;p8"/>
          <p:cNvPicPr preferRelativeResize="0"/>
          <p:nvPr/>
        </p:nvPicPr>
        <p:blipFill rotWithShape="1">
          <a:blip r:embed="rId6">
            <a:alphaModFix/>
          </a:blip>
          <a:srcRect/>
          <a:stretch/>
        </p:blipFill>
        <p:spPr>
          <a:xfrm flipH="1">
            <a:off x="214403" y="1725676"/>
            <a:ext cx="571904" cy="571904"/>
          </a:xfrm>
          <a:prstGeom prst="rect">
            <a:avLst/>
          </a:prstGeom>
          <a:noFill/>
          <a:ln>
            <a:noFill/>
          </a:ln>
        </p:spPr>
      </p:pic>
      <p:pic>
        <p:nvPicPr>
          <p:cNvPr id="201" name="Google Shape;201;p8"/>
          <p:cNvPicPr preferRelativeResize="0"/>
          <p:nvPr/>
        </p:nvPicPr>
        <p:blipFill rotWithShape="1">
          <a:blip r:embed="rId7">
            <a:alphaModFix/>
          </a:blip>
          <a:srcRect/>
          <a:stretch/>
        </p:blipFill>
        <p:spPr>
          <a:xfrm>
            <a:off x="0" y="2764469"/>
            <a:ext cx="890698" cy="890698"/>
          </a:xfrm>
          <a:prstGeom prst="rect">
            <a:avLst/>
          </a:prstGeom>
          <a:noFill/>
          <a:ln>
            <a:noFill/>
          </a:ln>
        </p:spPr>
      </p:pic>
      <p:sp>
        <p:nvSpPr>
          <p:cNvPr id="202" name="Google Shape;202;p8"/>
          <p:cNvSpPr/>
          <p:nvPr/>
        </p:nvSpPr>
        <p:spPr>
          <a:xfrm>
            <a:off x="-1097280" y="153526"/>
            <a:ext cx="14950440" cy="1109217"/>
          </a:xfrm>
          <a:prstGeom prst="rect">
            <a:avLst/>
          </a:prstGeom>
          <a:gradFill>
            <a:gsLst>
              <a:gs pos="0">
                <a:srgbClr val="7030A0"/>
              </a:gs>
              <a:gs pos="3000">
                <a:srgbClr val="7030A0"/>
              </a:gs>
              <a:gs pos="100000">
                <a:srgbClr val="000000">
                  <a:alpha val="4705"/>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8"/>
          <p:cNvSpPr/>
          <p:nvPr/>
        </p:nvSpPr>
        <p:spPr>
          <a:xfrm>
            <a:off x="3991430" y="1252087"/>
            <a:ext cx="8200570" cy="151478"/>
          </a:xfrm>
          <a:prstGeom prst="snip1Rect">
            <a:avLst>
              <a:gd name="adj" fmla="val 16667"/>
            </a:avLst>
          </a:prstGeom>
          <a:gradFill>
            <a:gsLst>
              <a:gs pos="0">
                <a:srgbClr val="480201"/>
              </a:gs>
              <a:gs pos="100000">
                <a:srgbClr val="CEAD7B">
                  <a:alpha val="4705"/>
                </a:srgbClr>
              </a:gs>
            </a:gsLst>
            <a:lin ang="108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8"/>
          <p:cNvSpPr/>
          <p:nvPr/>
        </p:nvSpPr>
        <p:spPr>
          <a:xfrm>
            <a:off x="6328230" y="1530287"/>
            <a:ext cx="6061890" cy="101968"/>
          </a:xfrm>
          <a:prstGeom prst="snip1Rect">
            <a:avLst>
              <a:gd name="adj" fmla="val 16667"/>
            </a:avLst>
          </a:prstGeom>
          <a:gradFill>
            <a:gsLst>
              <a:gs pos="0">
                <a:srgbClr val="2E75B5"/>
              </a:gs>
              <a:gs pos="100000">
                <a:srgbClr val="CEAD7B">
                  <a:alpha val="4705"/>
                </a:srgbClr>
              </a:gs>
            </a:gsLst>
            <a:lin ang="108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8"/>
          <p:cNvSpPr txBox="1"/>
          <p:nvPr/>
        </p:nvSpPr>
        <p:spPr>
          <a:xfrm>
            <a:off x="786306" y="1632254"/>
            <a:ext cx="4120974" cy="66532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FFD966"/>
              </a:buClr>
              <a:buSzPts val="2000"/>
              <a:buFont typeface="Arial"/>
              <a:buNone/>
            </a:pPr>
            <a:r>
              <a:rPr lang="en-US" sz="2000" b="1">
                <a:solidFill>
                  <a:srgbClr val="FFD966"/>
                </a:solidFill>
                <a:latin typeface="Roboto"/>
                <a:ea typeface="Roboto"/>
                <a:cs typeface="Roboto"/>
                <a:sym typeface="Roboto"/>
              </a:rPr>
              <a:t>Cách vẽ tranh chân dung với nét, màu biểu cảm..</a:t>
            </a:r>
            <a:endParaRPr/>
          </a:p>
        </p:txBody>
      </p:sp>
      <p:pic>
        <p:nvPicPr>
          <p:cNvPr id="206" name="Google Shape;206;p8"/>
          <p:cNvPicPr preferRelativeResize="0"/>
          <p:nvPr/>
        </p:nvPicPr>
        <p:blipFill rotWithShape="1">
          <a:blip r:embed="rId8">
            <a:alphaModFix/>
          </a:blip>
          <a:srcRect l="67345"/>
          <a:stretch/>
        </p:blipFill>
        <p:spPr>
          <a:xfrm>
            <a:off x="4877843" y="4268411"/>
            <a:ext cx="1784454" cy="2251359"/>
          </a:xfrm>
          <a:prstGeom prst="rect">
            <a:avLst/>
          </a:prstGeom>
          <a:noFill/>
          <a:ln>
            <a:noFill/>
          </a:ln>
        </p:spPr>
      </p:pic>
      <p:pic>
        <p:nvPicPr>
          <p:cNvPr id="207" name="Google Shape;207;p8"/>
          <p:cNvPicPr preferRelativeResize="0"/>
          <p:nvPr/>
        </p:nvPicPr>
        <p:blipFill rotWithShape="1">
          <a:blip r:embed="rId8">
            <a:alphaModFix/>
          </a:blip>
          <a:srcRect r="34255"/>
          <a:stretch/>
        </p:blipFill>
        <p:spPr>
          <a:xfrm>
            <a:off x="4877843" y="1725676"/>
            <a:ext cx="3417404" cy="2245889"/>
          </a:xfrm>
          <a:prstGeom prst="rect">
            <a:avLst/>
          </a:prstGeom>
          <a:noFill/>
          <a:ln>
            <a:noFill/>
          </a:ln>
        </p:spPr>
      </p:pic>
      <p:sp>
        <p:nvSpPr>
          <p:cNvPr id="208" name="Google Shape;208;p8"/>
          <p:cNvSpPr/>
          <p:nvPr/>
        </p:nvSpPr>
        <p:spPr>
          <a:xfrm>
            <a:off x="5700213" y="3656413"/>
            <a:ext cx="377092" cy="377092"/>
          </a:xfrm>
          <a:prstGeom prst="ellipse">
            <a:avLst/>
          </a:prstGeom>
          <a:solidFill>
            <a:srgbClr val="48020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a:solidFill>
                  <a:schemeClr val="lt1"/>
                </a:solidFill>
                <a:latin typeface="Calibri"/>
                <a:ea typeface="Calibri"/>
                <a:cs typeface="Calibri"/>
                <a:sym typeface="Calibri"/>
              </a:rPr>
              <a:t>1</a:t>
            </a:r>
            <a:endParaRPr/>
          </a:p>
        </p:txBody>
      </p:sp>
      <p:sp>
        <p:nvSpPr>
          <p:cNvPr id="209" name="Google Shape;209;p8"/>
          <p:cNvSpPr/>
          <p:nvPr/>
        </p:nvSpPr>
        <p:spPr>
          <a:xfrm>
            <a:off x="7336174" y="3657279"/>
            <a:ext cx="377092" cy="377092"/>
          </a:xfrm>
          <a:prstGeom prst="ellipse">
            <a:avLst/>
          </a:prstGeom>
          <a:solidFill>
            <a:srgbClr val="48020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a:solidFill>
                  <a:schemeClr val="lt1"/>
                </a:solidFill>
                <a:latin typeface="Calibri"/>
                <a:ea typeface="Calibri"/>
                <a:cs typeface="Calibri"/>
                <a:sym typeface="Calibri"/>
              </a:rPr>
              <a:t>2</a:t>
            </a:r>
            <a:endParaRPr/>
          </a:p>
        </p:txBody>
      </p:sp>
      <p:sp>
        <p:nvSpPr>
          <p:cNvPr id="210" name="Google Shape;210;p8"/>
          <p:cNvSpPr/>
          <p:nvPr/>
        </p:nvSpPr>
        <p:spPr>
          <a:xfrm>
            <a:off x="5540083" y="6274435"/>
            <a:ext cx="377092" cy="377092"/>
          </a:xfrm>
          <a:prstGeom prst="ellipse">
            <a:avLst/>
          </a:prstGeom>
          <a:solidFill>
            <a:srgbClr val="48020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a:solidFill>
                  <a:schemeClr val="lt1"/>
                </a:solidFill>
                <a:latin typeface="Calibri"/>
                <a:ea typeface="Calibri"/>
                <a:cs typeface="Calibri"/>
                <a:sym typeface="Calibri"/>
              </a:rPr>
              <a:t>3</a:t>
            </a:r>
            <a:endParaRPr/>
          </a:p>
        </p:txBody>
      </p:sp>
      <p:pic>
        <p:nvPicPr>
          <p:cNvPr id="211" name="Google Shape;211;p8"/>
          <p:cNvPicPr preferRelativeResize="0"/>
          <p:nvPr/>
        </p:nvPicPr>
        <p:blipFill rotWithShape="1">
          <a:blip r:embed="rId9">
            <a:alphaModFix/>
          </a:blip>
          <a:srcRect/>
          <a:stretch/>
        </p:blipFill>
        <p:spPr>
          <a:xfrm>
            <a:off x="6662297" y="4263407"/>
            <a:ext cx="1632950" cy="2253661"/>
          </a:xfrm>
          <a:prstGeom prst="rect">
            <a:avLst/>
          </a:prstGeom>
          <a:noFill/>
          <a:ln>
            <a:noFill/>
          </a:ln>
        </p:spPr>
      </p:pic>
      <p:sp>
        <p:nvSpPr>
          <p:cNvPr id="212" name="Google Shape;212;p8"/>
          <p:cNvSpPr/>
          <p:nvPr/>
        </p:nvSpPr>
        <p:spPr>
          <a:xfrm>
            <a:off x="7363265" y="6208132"/>
            <a:ext cx="377092" cy="377092"/>
          </a:xfrm>
          <a:prstGeom prst="ellipse">
            <a:avLst/>
          </a:prstGeom>
          <a:solidFill>
            <a:srgbClr val="48020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a:solidFill>
                  <a:schemeClr val="lt1"/>
                </a:solidFill>
                <a:latin typeface="Calibri"/>
                <a:ea typeface="Calibri"/>
                <a:cs typeface="Calibri"/>
                <a:sym typeface="Calibri"/>
              </a:rPr>
              <a:t>4</a:t>
            </a:r>
            <a:endParaRPr/>
          </a:p>
        </p:txBody>
      </p:sp>
      <p:pic>
        <p:nvPicPr>
          <p:cNvPr id="214" name="Google Shape;214;p8"/>
          <p:cNvPicPr preferRelativeResize="0"/>
          <p:nvPr/>
        </p:nvPicPr>
        <p:blipFill rotWithShape="1">
          <a:blip r:embed="rId10">
            <a:alphaModFix/>
          </a:blip>
          <a:srcRect t="14753" b="14753"/>
          <a:stretch/>
        </p:blipFill>
        <p:spPr>
          <a:xfrm>
            <a:off x="362691" y="273250"/>
            <a:ext cx="1709683" cy="995407"/>
          </a:xfrm>
          <a:prstGeom prst="flowChartPunchedCard">
            <a:avLst/>
          </a:prstGeom>
          <a:noFill/>
          <a:ln w="38100" cap="flat" cmpd="sng">
            <a:solidFill>
              <a:srgbClr val="CEAD7B"/>
            </a:solidFill>
            <a:prstDash val="solid"/>
            <a:round/>
            <a:headEnd type="none" w="sm" len="sm"/>
            <a:tailEnd type="none" w="sm" len="sm"/>
          </a:ln>
          <a:effectLst>
            <a:outerShdw blurRad="342900" dist="190500" dir="3000000" algn="tl" rotWithShape="0">
              <a:srgbClr val="000000">
                <a:alpha val="81960"/>
              </a:srgbClr>
            </a:outerShdw>
            <a:reflection stA="52000" endA="300" endPos="35000" sy="-100000" algn="bl" rotWithShape="0"/>
          </a:effectLst>
        </p:spPr>
      </p:pic>
      <p:pic>
        <p:nvPicPr>
          <p:cNvPr id="215" name="Google Shape;215;p8"/>
          <p:cNvPicPr preferRelativeResize="0"/>
          <p:nvPr/>
        </p:nvPicPr>
        <p:blipFill rotWithShape="1">
          <a:blip r:embed="rId11">
            <a:alphaModFix/>
          </a:blip>
          <a:srcRect/>
          <a:stretch/>
        </p:blipFill>
        <p:spPr>
          <a:xfrm>
            <a:off x="8386833" y="2764955"/>
            <a:ext cx="3705225" cy="2762250"/>
          </a:xfrm>
          <a:prstGeom prst="rect">
            <a:avLst/>
          </a:prstGeom>
          <a:noFill/>
          <a:ln>
            <a:noFill/>
          </a:ln>
        </p:spPr>
      </p:pic>
      <p:sp>
        <p:nvSpPr>
          <p:cNvPr id="22" name="Google Shape;189;p7">
            <a:extLst>
              <a:ext uri="{FF2B5EF4-FFF2-40B4-BE49-F238E27FC236}">
                <a16:creationId xmlns:a16="http://schemas.microsoft.com/office/drawing/2014/main" id="{C6F09A65-2D3E-4281-89E5-6D40C41793AE}"/>
              </a:ext>
            </a:extLst>
          </p:cNvPr>
          <p:cNvSpPr/>
          <p:nvPr/>
        </p:nvSpPr>
        <p:spPr>
          <a:xfrm>
            <a:off x="2317936" y="477816"/>
            <a:ext cx="9864233" cy="477013"/>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a:solidFill>
                  <a:srgbClr val="FEE599"/>
                </a:solidFill>
                <a:latin typeface="iCiel Panton Black" panose="00000A00000000000000" pitchFamily="50" charset="0"/>
                <a:ea typeface="Cookie"/>
                <a:cs typeface="Cookie"/>
                <a:sym typeface="Cookie"/>
              </a:rPr>
              <a:t>BÀI 3: TRANH CHÂN DUNG THEO TRƯỜNG PHÁI BIỂU HIỆN</a:t>
            </a:r>
            <a:endParaRPr sz="2500">
              <a:latin typeface="iCiel Panton Black" panose="00000A00000000000000" pitchFamily="50"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500"/>
                                        <p:tgtEl>
                                          <p:spTgt spid="196"/>
                                        </p:tgtEl>
                                      </p:cBhvr>
                                    </p:animEffect>
                                  </p:childTnLst>
                                </p:cTn>
                              </p:par>
                              <p:par>
                                <p:cTn id="8" presetID="10" presetClass="entr" presetSubtype="0" fill="hold" nodeType="withEffect">
                                  <p:stCondLst>
                                    <p:cond delay="300"/>
                                  </p:stCondLst>
                                  <p:childTnLst>
                                    <p:set>
                                      <p:cBhvr>
                                        <p:cTn id="9" dur="1" fill="hold">
                                          <p:stCondLst>
                                            <p:cond delay="0"/>
                                          </p:stCondLst>
                                        </p:cTn>
                                        <p:tgtEl>
                                          <p:spTgt spid="199"/>
                                        </p:tgtEl>
                                        <p:attrNameLst>
                                          <p:attrName>style.visibility</p:attrName>
                                        </p:attrNameLst>
                                      </p:cBhvr>
                                      <p:to>
                                        <p:strVal val="visible"/>
                                      </p:to>
                                    </p:set>
                                    <p:animEffect transition="in" filter="fade">
                                      <p:cBhvr>
                                        <p:cTn id="10" dur="500"/>
                                        <p:tgtEl>
                                          <p:spTgt spid="19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5"/>
                                        </p:tgtEl>
                                        <p:attrNameLst>
                                          <p:attrName>style.visibility</p:attrName>
                                        </p:attrNameLst>
                                      </p:cBhvr>
                                      <p:to>
                                        <p:strVal val="visible"/>
                                      </p:to>
                                    </p:set>
                                    <p:animEffect transition="in" filter="fade">
                                      <p:cBhvr>
                                        <p:cTn id="15"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9"/>
        <p:cNvGrpSpPr/>
        <p:nvPr/>
      </p:nvGrpSpPr>
      <p:grpSpPr>
        <a:xfrm>
          <a:off x="0" y="0"/>
          <a:ext cx="0" cy="0"/>
          <a:chOff x="0" y="0"/>
          <a:chExt cx="0" cy="0"/>
        </a:xfrm>
      </p:grpSpPr>
      <p:pic>
        <p:nvPicPr>
          <p:cNvPr id="220" name="Google Shape;220;p9"/>
          <p:cNvPicPr preferRelativeResize="0"/>
          <p:nvPr/>
        </p:nvPicPr>
        <p:blipFill rotWithShape="1">
          <a:blip r:embed="rId4">
            <a:alphaModFix/>
          </a:blip>
          <a:srcRect r="9551"/>
          <a:stretch/>
        </p:blipFill>
        <p:spPr>
          <a:xfrm>
            <a:off x="0" y="1705141"/>
            <a:ext cx="4907280" cy="2797860"/>
          </a:xfrm>
          <a:prstGeom prst="rect">
            <a:avLst/>
          </a:prstGeom>
          <a:noFill/>
          <a:ln>
            <a:noFill/>
          </a:ln>
        </p:spPr>
      </p:pic>
      <p:pic>
        <p:nvPicPr>
          <p:cNvPr id="221" name="Google Shape;221;p9"/>
          <p:cNvPicPr preferRelativeResize="0"/>
          <p:nvPr/>
        </p:nvPicPr>
        <p:blipFill rotWithShape="1">
          <a:blip r:embed="rId5">
            <a:alphaModFix/>
          </a:blip>
          <a:srcRect/>
          <a:stretch/>
        </p:blipFill>
        <p:spPr>
          <a:xfrm flipH="1">
            <a:off x="214403" y="1725676"/>
            <a:ext cx="571904" cy="571904"/>
          </a:xfrm>
          <a:prstGeom prst="rect">
            <a:avLst/>
          </a:prstGeom>
          <a:noFill/>
          <a:ln>
            <a:noFill/>
          </a:ln>
        </p:spPr>
      </p:pic>
      <p:sp>
        <p:nvSpPr>
          <p:cNvPr id="222" name="Google Shape;222;p9"/>
          <p:cNvSpPr/>
          <p:nvPr/>
        </p:nvSpPr>
        <p:spPr>
          <a:xfrm>
            <a:off x="-1097280" y="153526"/>
            <a:ext cx="14950440" cy="1109217"/>
          </a:xfrm>
          <a:prstGeom prst="rect">
            <a:avLst/>
          </a:prstGeom>
          <a:gradFill>
            <a:gsLst>
              <a:gs pos="0">
                <a:srgbClr val="7030A0"/>
              </a:gs>
              <a:gs pos="3000">
                <a:srgbClr val="7030A0"/>
              </a:gs>
              <a:gs pos="100000">
                <a:srgbClr val="000000">
                  <a:alpha val="4705"/>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9"/>
          <p:cNvSpPr/>
          <p:nvPr/>
        </p:nvSpPr>
        <p:spPr>
          <a:xfrm>
            <a:off x="3991430" y="1252087"/>
            <a:ext cx="8200570" cy="151478"/>
          </a:xfrm>
          <a:prstGeom prst="snip1Rect">
            <a:avLst>
              <a:gd name="adj" fmla="val 16667"/>
            </a:avLst>
          </a:prstGeom>
          <a:gradFill>
            <a:gsLst>
              <a:gs pos="0">
                <a:srgbClr val="480201"/>
              </a:gs>
              <a:gs pos="100000">
                <a:srgbClr val="CEAD7B">
                  <a:alpha val="4705"/>
                </a:srgbClr>
              </a:gs>
            </a:gsLst>
            <a:lin ang="108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9"/>
          <p:cNvSpPr/>
          <p:nvPr/>
        </p:nvSpPr>
        <p:spPr>
          <a:xfrm>
            <a:off x="6328230" y="1530287"/>
            <a:ext cx="6061890" cy="101968"/>
          </a:xfrm>
          <a:prstGeom prst="snip1Rect">
            <a:avLst>
              <a:gd name="adj" fmla="val 16667"/>
            </a:avLst>
          </a:prstGeom>
          <a:gradFill>
            <a:gsLst>
              <a:gs pos="0">
                <a:srgbClr val="2E75B5"/>
              </a:gs>
              <a:gs pos="100000">
                <a:srgbClr val="CEAD7B">
                  <a:alpha val="4705"/>
                </a:srgbClr>
              </a:gs>
            </a:gsLst>
            <a:lin ang="108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9"/>
          <p:cNvSpPr txBox="1"/>
          <p:nvPr/>
        </p:nvSpPr>
        <p:spPr>
          <a:xfrm>
            <a:off x="786306" y="1632254"/>
            <a:ext cx="4120974" cy="66532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FFD966"/>
              </a:buClr>
              <a:buSzPts val="2000"/>
              <a:buFont typeface="Arial"/>
              <a:buNone/>
            </a:pPr>
            <a:r>
              <a:rPr lang="en-US" sz="2000" b="1">
                <a:solidFill>
                  <a:srgbClr val="FFD966"/>
                </a:solidFill>
                <a:latin typeface="Roboto"/>
                <a:ea typeface="Roboto"/>
                <a:cs typeface="Roboto"/>
                <a:sym typeface="Roboto"/>
              </a:rPr>
              <a:t>Cách tạo bức tranh dựa vào hình ảnh, màu sắc vật liệu có sẵn.</a:t>
            </a:r>
            <a:endParaRPr/>
          </a:p>
        </p:txBody>
      </p:sp>
      <p:sp>
        <p:nvSpPr>
          <p:cNvPr id="226" name="Google Shape;226;p9"/>
          <p:cNvSpPr txBox="1"/>
          <p:nvPr/>
        </p:nvSpPr>
        <p:spPr>
          <a:xfrm>
            <a:off x="980538" y="2740899"/>
            <a:ext cx="301089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4B081"/>
                </a:solidFill>
                <a:latin typeface="Roboto"/>
                <a:ea typeface="Roboto"/>
                <a:cs typeface="Roboto"/>
                <a:sym typeface="Roboto"/>
              </a:rPr>
              <a:t>Xem video cách vẽ</a:t>
            </a:r>
            <a:endParaRPr/>
          </a:p>
        </p:txBody>
      </p:sp>
      <p:pic>
        <p:nvPicPr>
          <p:cNvPr id="227" name="Google Shape;227;p9">
            <a:hlinkClick r:id="rId6"/>
          </p:cNvPr>
          <p:cNvPicPr preferRelativeResize="0"/>
          <p:nvPr/>
        </p:nvPicPr>
        <p:blipFill rotWithShape="1">
          <a:blip r:embed="rId7">
            <a:alphaModFix/>
          </a:blip>
          <a:srcRect/>
          <a:stretch/>
        </p:blipFill>
        <p:spPr>
          <a:xfrm>
            <a:off x="440709" y="2667091"/>
            <a:ext cx="494206" cy="492968"/>
          </a:xfrm>
          <a:prstGeom prst="rect">
            <a:avLst/>
          </a:prstGeom>
          <a:noFill/>
          <a:ln>
            <a:noFill/>
          </a:ln>
        </p:spPr>
      </p:pic>
      <p:pic>
        <p:nvPicPr>
          <p:cNvPr id="228" name="Google Shape;228;p9"/>
          <p:cNvPicPr preferRelativeResize="0"/>
          <p:nvPr/>
        </p:nvPicPr>
        <p:blipFill rotWithShape="1">
          <a:blip r:embed="rId8">
            <a:alphaModFix/>
          </a:blip>
          <a:srcRect/>
          <a:stretch/>
        </p:blipFill>
        <p:spPr>
          <a:xfrm>
            <a:off x="1152388" y="3160058"/>
            <a:ext cx="2331998" cy="3536437"/>
          </a:xfrm>
          <a:prstGeom prst="rect">
            <a:avLst/>
          </a:prstGeom>
          <a:noFill/>
          <a:ln>
            <a:noFill/>
          </a:ln>
        </p:spPr>
      </p:pic>
      <p:pic>
        <p:nvPicPr>
          <p:cNvPr id="230" name="Google Shape;230;p9"/>
          <p:cNvPicPr preferRelativeResize="0"/>
          <p:nvPr/>
        </p:nvPicPr>
        <p:blipFill rotWithShape="1">
          <a:blip r:embed="rId9">
            <a:alphaModFix/>
          </a:blip>
          <a:srcRect t="14753" b="14753"/>
          <a:stretch/>
        </p:blipFill>
        <p:spPr>
          <a:xfrm>
            <a:off x="362691" y="273250"/>
            <a:ext cx="1709683" cy="995407"/>
          </a:xfrm>
          <a:prstGeom prst="flowChartPunchedCard">
            <a:avLst/>
          </a:prstGeom>
          <a:noFill/>
          <a:ln w="38100" cap="flat" cmpd="sng">
            <a:solidFill>
              <a:srgbClr val="CEAD7B"/>
            </a:solidFill>
            <a:prstDash val="solid"/>
            <a:round/>
            <a:headEnd type="none" w="sm" len="sm"/>
            <a:tailEnd type="none" w="sm" len="sm"/>
          </a:ln>
          <a:effectLst>
            <a:outerShdw blurRad="342900" dist="190500" dir="3000000" algn="tl" rotWithShape="0">
              <a:srgbClr val="000000">
                <a:alpha val="81960"/>
              </a:srgbClr>
            </a:outerShdw>
            <a:reflection stA="52000" endA="300" endPos="35000" sy="-100000" algn="bl" rotWithShape="0"/>
          </a:effectLst>
        </p:spPr>
      </p:pic>
      <p:sp>
        <p:nvSpPr>
          <p:cNvPr id="15" name="Google Shape;189;p7">
            <a:extLst>
              <a:ext uri="{FF2B5EF4-FFF2-40B4-BE49-F238E27FC236}">
                <a16:creationId xmlns:a16="http://schemas.microsoft.com/office/drawing/2014/main" id="{74522DC8-77A3-4C23-9451-AF06F4343B65}"/>
              </a:ext>
            </a:extLst>
          </p:cNvPr>
          <p:cNvSpPr/>
          <p:nvPr/>
        </p:nvSpPr>
        <p:spPr>
          <a:xfrm>
            <a:off x="2317936" y="477816"/>
            <a:ext cx="9864233" cy="477013"/>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a:solidFill>
                  <a:srgbClr val="FEE599"/>
                </a:solidFill>
                <a:latin typeface="iCiel Panton Black" panose="00000A00000000000000" pitchFamily="50" charset="0"/>
                <a:ea typeface="Cookie"/>
                <a:cs typeface="Cookie"/>
                <a:sym typeface="Cookie"/>
              </a:rPr>
              <a:t>BÀI 3: TRANH CHÂN DUNG THEO TRƯỜNG PHÁI BIỂU HIỆN</a:t>
            </a:r>
            <a:endParaRPr sz="2500">
              <a:latin typeface="iCiel Panton Black" panose="00000A00000000000000" pitchFamily="50"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 calcmode="lin" valueType="num">
                                      <p:cBhvr additive="base">
                                        <p:cTn id="7" dur="500"/>
                                        <p:tgtEl>
                                          <p:spTgt spid="227"/>
                                        </p:tgtEl>
                                        <p:attrNameLst>
                                          <p:attrName>ppt_w</p:attrName>
                                        </p:attrNameLst>
                                      </p:cBhvr>
                                      <p:tavLst>
                                        <p:tav tm="0">
                                          <p:val>
                                            <p:strVal val="0"/>
                                          </p:val>
                                        </p:tav>
                                        <p:tav tm="100000">
                                          <p:val>
                                            <p:strVal val="#ppt_w"/>
                                          </p:val>
                                        </p:tav>
                                      </p:tavLst>
                                    </p:anim>
                                    <p:anim calcmode="lin" valueType="num">
                                      <p:cBhvr additive="base">
                                        <p:cTn id="8" dur="500"/>
                                        <p:tgtEl>
                                          <p:spTgt spid="227"/>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300"/>
                                  </p:stCondLst>
                                  <p:childTnLst>
                                    <p:set>
                                      <p:cBhvr>
                                        <p:cTn id="10" dur="1" fill="hold">
                                          <p:stCondLst>
                                            <p:cond delay="0"/>
                                          </p:stCondLst>
                                        </p:cTn>
                                        <p:tgtEl>
                                          <p:spTgt spid="226"/>
                                        </p:tgtEl>
                                        <p:attrNameLst>
                                          <p:attrName>style.visibility</p:attrName>
                                        </p:attrNameLst>
                                      </p:cBhvr>
                                      <p:to>
                                        <p:strVal val="visible"/>
                                      </p:to>
                                    </p:set>
                                    <p:animEffect transition="in" filter="fade">
                                      <p:cBhvr>
                                        <p:cTn id="11"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6"/>
        <p:cNvGrpSpPr/>
        <p:nvPr/>
      </p:nvGrpSpPr>
      <p:grpSpPr>
        <a:xfrm>
          <a:off x="0" y="0"/>
          <a:ext cx="0" cy="0"/>
          <a:chOff x="0" y="0"/>
          <a:chExt cx="0" cy="0"/>
        </a:xfrm>
      </p:grpSpPr>
      <p:pic>
        <p:nvPicPr>
          <p:cNvPr id="237" name="Google Shape;237;p10"/>
          <p:cNvPicPr preferRelativeResize="0"/>
          <p:nvPr/>
        </p:nvPicPr>
        <p:blipFill rotWithShape="1">
          <a:blip r:embed="rId4">
            <a:alphaModFix/>
          </a:blip>
          <a:srcRect r="9551"/>
          <a:stretch/>
        </p:blipFill>
        <p:spPr>
          <a:xfrm>
            <a:off x="0" y="1705141"/>
            <a:ext cx="4907280" cy="2797860"/>
          </a:xfrm>
          <a:prstGeom prst="rect">
            <a:avLst/>
          </a:prstGeom>
          <a:noFill/>
          <a:ln>
            <a:noFill/>
          </a:ln>
        </p:spPr>
      </p:pic>
      <p:pic>
        <p:nvPicPr>
          <p:cNvPr id="238" name="Google Shape;238;p10"/>
          <p:cNvPicPr preferRelativeResize="0"/>
          <p:nvPr/>
        </p:nvPicPr>
        <p:blipFill rotWithShape="1">
          <a:blip r:embed="rId5">
            <a:alphaModFix/>
          </a:blip>
          <a:srcRect r="12668"/>
          <a:stretch/>
        </p:blipFill>
        <p:spPr>
          <a:xfrm>
            <a:off x="1" y="4586838"/>
            <a:ext cx="4937760" cy="1983395"/>
          </a:xfrm>
          <a:prstGeom prst="rect">
            <a:avLst/>
          </a:prstGeom>
          <a:noFill/>
          <a:ln>
            <a:noFill/>
          </a:ln>
        </p:spPr>
      </p:pic>
      <p:sp>
        <p:nvSpPr>
          <p:cNvPr id="239" name="Google Shape;239;p10"/>
          <p:cNvSpPr txBox="1"/>
          <p:nvPr/>
        </p:nvSpPr>
        <p:spPr>
          <a:xfrm>
            <a:off x="219395" y="5055463"/>
            <a:ext cx="4017325" cy="1015663"/>
          </a:xfrm>
          <a:prstGeom prst="rect">
            <a:avLst/>
          </a:prstGeom>
          <a:noFill/>
          <a:ln>
            <a:noFill/>
          </a:ln>
        </p:spPr>
        <p:txBody>
          <a:bodyPr spcFirstLastPara="1" wrap="square" lIns="91425" tIns="45700" rIns="91425" bIns="45700" anchor="t" anchorCtr="0">
            <a:spAutoFit/>
          </a:bodyPr>
          <a:lstStyle/>
          <a:p>
            <a:pPr marL="0" marR="0" lvl="0" indent="-127000" algn="l" rtl="0">
              <a:spcBef>
                <a:spcPts val="0"/>
              </a:spcBef>
              <a:spcAft>
                <a:spcPts val="0"/>
              </a:spcAft>
              <a:buClr>
                <a:schemeClr val="lt1"/>
              </a:buClr>
              <a:buSzPts val="2000"/>
              <a:buFont typeface="Roboto"/>
              <a:buChar char="-"/>
            </a:pPr>
            <a:r>
              <a:rPr lang="en-US" sz="2000" b="1">
                <a:solidFill>
                  <a:schemeClr val="lt1"/>
                </a:solidFill>
                <a:latin typeface="Roboto"/>
                <a:ea typeface="Roboto"/>
                <a:cs typeface="Roboto"/>
                <a:sym typeface="Roboto"/>
              </a:rPr>
              <a:t>  Quan sát, ghi nhớ và vẽ chân dung biểu cảm nhân vật yêu thích.</a:t>
            </a:r>
            <a:endParaRPr sz="2000" b="1">
              <a:solidFill>
                <a:schemeClr val="lt1"/>
              </a:solidFill>
              <a:latin typeface="Roboto"/>
              <a:ea typeface="Roboto"/>
              <a:cs typeface="Roboto"/>
              <a:sym typeface="Roboto"/>
            </a:endParaRPr>
          </a:p>
        </p:txBody>
      </p:sp>
      <p:pic>
        <p:nvPicPr>
          <p:cNvPr id="240" name="Google Shape;240;p10"/>
          <p:cNvPicPr preferRelativeResize="0"/>
          <p:nvPr/>
        </p:nvPicPr>
        <p:blipFill rotWithShape="1">
          <a:blip r:embed="rId6">
            <a:alphaModFix/>
          </a:blip>
          <a:srcRect/>
          <a:stretch/>
        </p:blipFill>
        <p:spPr>
          <a:xfrm>
            <a:off x="219394" y="1762514"/>
            <a:ext cx="579811" cy="579811"/>
          </a:xfrm>
          <a:prstGeom prst="rect">
            <a:avLst/>
          </a:prstGeom>
          <a:noFill/>
          <a:ln>
            <a:noFill/>
          </a:ln>
        </p:spPr>
      </p:pic>
      <p:pic>
        <p:nvPicPr>
          <p:cNvPr id="241" name="Google Shape;241;p10" descr="Paint Icon | Download Flash Black Edition icons | IconsPedia"/>
          <p:cNvPicPr preferRelativeResize="0"/>
          <p:nvPr/>
        </p:nvPicPr>
        <p:blipFill rotWithShape="1">
          <a:blip r:embed="rId7">
            <a:alphaModFix/>
          </a:blip>
          <a:srcRect/>
          <a:stretch/>
        </p:blipFill>
        <p:spPr>
          <a:xfrm>
            <a:off x="975361" y="2752327"/>
            <a:ext cx="1066799" cy="1066799"/>
          </a:xfrm>
          <a:prstGeom prst="rect">
            <a:avLst/>
          </a:prstGeom>
          <a:noFill/>
          <a:ln>
            <a:noFill/>
          </a:ln>
        </p:spPr>
      </p:pic>
      <p:sp>
        <p:nvSpPr>
          <p:cNvPr id="242" name="Google Shape;242;p10"/>
          <p:cNvSpPr/>
          <p:nvPr/>
        </p:nvSpPr>
        <p:spPr>
          <a:xfrm>
            <a:off x="-1097280" y="153526"/>
            <a:ext cx="14950440" cy="1109217"/>
          </a:xfrm>
          <a:prstGeom prst="rect">
            <a:avLst/>
          </a:prstGeom>
          <a:gradFill>
            <a:gsLst>
              <a:gs pos="0">
                <a:srgbClr val="7030A0"/>
              </a:gs>
              <a:gs pos="3000">
                <a:srgbClr val="7030A0"/>
              </a:gs>
              <a:gs pos="100000">
                <a:srgbClr val="000000">
                  <a:alpha val="4705"/>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10"/>
          <p:cNvSpPr/>
          <p:nvPr/>
        </p:nvSpPr>
        <p:spPr>
          <a:xfrm>
            <a:off x="3991430" y="1252087"/>
            <a:ext cx="8200570" cy="151478"/>
          </a:xfrm>
          <a:prstGeom prst="snip1Rect">
            <a:avLst>
              <a:gd name="adj" fmla="val 16667"/>
            </a:avLst>
          </a:prstGeom>
          <a:gradFill>
            <a:gsLst>
              <a:gs pos="0">
                <a:srgbClr val="480201"/>
              </a:gs>
              <a:gs pos="100000">
                <a:srgbClr val="CEAD7B">
                  <a:alpha val="4705"/>
                </a:srgbClr>
              </a:gs>
            </a:gsLst>
            <a:lin ang="108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10"/>
          <p:cNvSpPr/>
          <p:nvPr/>
        </p:nvSpPr>
        <p:spPr>
          <a:xfrm>
            <a:off x="6328230" y="1530287"/>
            <a:ext cx="6061890" cy="101968"/>
          </a:xfrm>
          <a:prstGeom prst="snip1Rect">
            <a:avLst>
              <a:gd name="adj" fmla="val 16667"/>
            </a:avLst>
          </a:prstGeom>
          <a:gradFill>
            <a:gsLst>
              <a:gs pos="0">
                <a:srgbClr val="2E75B5"/>
              </a:gs>
              <a:gs pos="100000">
                <a:srgbClr val="CEAD7B">
                  <a:alpha val="4705"/>
                </a:srgbClr>
              </a:gs>
            </a:gsLst>
            <a:lin ang="108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10"/>
          <p:cNvSpPr txBox="1"/>
          <p:nvPr/>
        </p:nvSpPr>
        <p:spPr>
          <a:xfrm>
            <a:off x="844828" y="3982377"/>
            <a:ext cx="301089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4B081"/>
                </a:solidFill>
                <a:latin typeface="Roboto"/>
                <a:ea typeface="Roboto"/>
                <a:cs typeface="Roboto"/>
                <a:sym typeface="Roboto"/>
              </a:rPr>
              <a:t>Sản phẩm MT của HS</a:t>
            </a:r>
            <a:endParaRPr/>
          </a:p>
        </p:txBody>
      </p:sp>
      <p:pic>
        <p:nvPicPr>
          <p:cNvPr id="246" name="Google Shape;246;p10"/>
          <p:cNvPicPr preferRelativeResize="0"/>
          <p:nvPr/>
        </p:nvPicPr>
        <p:blipFill rotWithShape="1">
          <a:blip r:embed="rId8">
            <a:alphaModFix/>
          </a:blip>
          <a:srcRect/>
          <a:stretch/>
        </p:blipFill>
        <p:spPr>
          <a:xfrm>
            <a:off x="304999" y="3908569"/>
            <a:ext cx="494206" cy="492968"/>
          </a:xfrm>
          <a:prstGeom prst="rect">
            <a:avLst/>
          </a:prstGeom>
          <a:noFill/>
          <a:ln>
            <a:noFill/>
          </a:ln>
        </p:spPr>
      </p:pic>
      <p:sp>
        <p:nvSpPr>
          <p:cNvPr id="247" name="Google Shape;247;p10"/>
          <p:cNvSpPr txBox="1"/>
          <p:nvPr/>
        </p:nvSpPr>
        <p:spPr>
          <a:xfrm>
            <a:off x="844828" y="1722719"/>
            <a:ext cx="3681452" cy="66532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FFD966"/>
              </a:buClr>
              <a:buSzPts val="2000"/>
              <a:buFont typeface="Arial"/>
              <a:buNone/>
            </a:pPr>
            <a:r>
              <a:rPr lang="en-US" sz="2000" b="1">
                <a:solidFill>
                  <a:srgbClr val="FFD966"/>
                </a:solidFill>
                <a:latin typeface="Roboto"/>
                <a:ea typeface="Roboto"/>
                <a:cs typeface="Roboto"/>
                <a:sym typeface="Roboto"/>
              </a:rPr>
              <a:t>Vẽ tranh chân dung biểu cảm</a:t>
            </a:r>
            <a:endParaRPr/>
          </a:p>
        </p:txBody>
      </p:sp>
      <p:pic>
        <p:nvPicPr>
          <p:cNvPr id="248" name="Google Shape;248;p10"/>
          <p:cNvPicPr preferRelativeResize="0"/>
          <p:nvPr/>
        </p:nvPicPr>
        <p:blipFill rotWithShape="1">
          <a:blip r:embed="rId9">
            <a:alphaModFix/>
          </a:blip>
          <a:srcRect/>
          <a:stretch/>
        </p:blipFill>
        <p:spPr>
          <a:xfrm>
            <a:off x="5157155" y="1899799"/>
            <a:ext cx="6127109" cy="3768884"/>
          </a:xfrm>
          <a:prstGeom prst="rect">
            <a:avLst/>
          </a:prstGeom>
          <a:noFill/>
          <a:ln>
            <a:noFill/>
          </a:ln>
        </p:spPr>
      </p:pic>
      <p:pic>
        <p:nvPicPr>
          <p:cNvPr id="250" name="Google Shape;250;p10"/>
          <p:cNvPicPr preferRelativeResize="0"/>
          <p:nvPr/>
        </p:nvPicPr>
        <p:blipFill rotWithShape="1">
          <a:blip r:embed="rId10">
            <a:alphaModFix/>
          </a:blip>
          <a:srcRect t="14753" b="14753"/>
          <a:stretch/>
        </p:blipFill>
        <p:spPr>
          <a:xfrm>
            <a:off x="362691" y="273250"/>
            <a:ext cx="1709683" cy="995407"/>
          </a:xfrm>
          <a:prstGeom prst="flowChartPunchedCard">
            <a:avLst/>
          </a:prstGeom>
          <a:noFill/>
          <a:ln w="38100" cap="flat" cmpd="sng">
            <a:solidFill>
              <a:srgbClr val="CEAD7B"/>
            </a:solidFill>
            <a:prstDash val="solid"/>
            <a:round/>
            <a:headEnd type="none" w="sm" len="sm"/>
            <a:tailEnd type="none" w="sm" len="sm"/>
          </a:ln>
          <a:effectLst>
            <a:outerShdw blurRad="342900" dist="190500" dir="3000000" algn="tl" rotWithShape="0">
              <a:srgbClr val="000000">
                <a:alpha val="81960"/>
              </a:srgbClr>
            </a:outerShdw>
            <a:reflection stA="52000" endA="300" endPos="35000" sy="-100000" algn="bl" rotWithShape="0"/>
          </a:effectLst>
        </p:spPr>
      </p:pic>
      <p:sp>
        <p:nvSpPr>
          <p:cNvPr id="18" name="Google Shape;189;p7">
            <a:extLst>
              <a:ext uri="{FF2B5EF4-FFF2-40B4-BE49-F238E27FC236}">
                <a16:creationId xmlns:a16="http://schemas.microsoft.com/office/drawing/2014/main" id="{60FC67B2-A7A9-46BB-9285-FA3434CDFE54}"/>
              </a:ext>
            </a:extLst>
          </p:cNvPr>
          <p:cNvSpPr/>
          <p:nvPr/>
        </p:nvSpPr>
        <p:spPr>
          <a:xfrm>
            <a:off x="2317936" y="477816"/>
            <a:ext cx="9864233" cy="477013"/>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a:solidFill>
                  <a:srgbClr val="FEE599"/>
                </a:solidFill>
                <a:latin typeface="iCiel Panton Black" panose="00000A00000000000000" pitchFamily="50" charset="0"/>
                <a:ea typeface="Cookie"/>
                <a:cs typeface="Cookie"/>
                <a:sym typeface="Cookie"/>
              </a:rPr>
              <a:t>BÀI 3: TRANH CHÂN DUNG THEO TRƯỜNG PHÁI BIỂU HIỆN</a:t>
            </a:r>
            <a:endParaRPr sz="2500">
              <a:latin typeface="iCiel Panton Black" panose="00000A00000000000000" pitchFamily="50" charset="0"/>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 calcmode="lin" valueType="num">
                                      <p:cBhvr additive="base">
                                        <p:cTn id="7" dur="500"/>
                                        <p:tgtEl>
                                          <p:spTgt spid="240"/>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300"/>
                                  </p:stCondLst>
                                  <p:childTnLst>
                                    <p:set>
                                      <p:cBhvr>
                                        <p:cTn id="9" dur="1" fill="hold">
                                          <p:stCondLst>
                                            <p:cond delay="0"/>
                                          </p:stCondLst>
                                        </p:cTn>
                                        <p:tgtEl>
                                          <p:spTgt spid="237"/>
                                        </p:tgtEl>
                                        <p:attrNameLst>
                                          <p:attrName>style.visibility</p:attrName>
                                        </p:attrNameLst>
                                      </p:cBhvr>
                                      <p:to>
                                        <p:strVal val="visible"/>
                                      </p:to>
                                    </p:set>
                                    <p:animEffect transition="in" filter="fade">
                                      <p:cBhvr>
                                        <p:cTn id="10" dur="500"/>
                                        <p:tgtEl>
                                          <p:spTgt spid="237"/>
                                        </p:tgtEl>
                                      </p:cBhvr>
                                    </p:animEffect>
                                  </p:childTnLst>
                                </p:cTn>
                              </p:par>
                              <p:par>
                                <p:cTn id="11" presetID="10" presetClass="entr" presetSubtype="0" fill="hold" nodeType="withEffect">
                                  <p:stCondLst>
                                    <p:cond delay="600"/>
                                  </p:stCondLst>
                                  <p:childTnLst>
                                    <p:set>
                                      <p:cBhvr>
                                        <p:cTn id="12" dur="1" fill="hold">
                                          <p:stCondLst>
                                            <p:cond delay="0"/>
                                          </p:stCondLst>
                                        </p:cTn>
                                        <p:tgtEl>
                                          <p:spTgt spid="247">
                                            <p:txEl>
                                              <p:pRg st="0" end="0"/>
                                            </p:txEl>
                                          </p:spTgt>
                                        </p:tgtEl>
                                        <p:attrNameLst>
                                          <p:attrName>style.visibility</p:attrName>
                                        </p:attrNameLst>
                                      </p:cBhvr>
                                      <p:to>
                                        <p:strVal val="visible"/>
                                      </p:to>
                                    </p:set>
                                    <p:animEffect transition="in" filter="fade">
                                      <p:cBhvr>
                                        <p:cTn id="13" dur="500"/>
                                        <p:tgtEl>
                                          <p:spTgt spid="247">
                                            <p:txEl>
                                              <p:pRg st="0" end="0"/>
                                            </p:txEl>
                                          </p:spTgt>
                                        </p:tgtEl>
                                      </p:cBhvr>
                                    </p:animEffect>
                                  </p:childTnLst>
                                </p:cTn>
                              </p:par>
                              <p:par>
                                <p:cTn id="14" presetID="23" presetClass="entr" presetSubtype="16" fill="hold" nodeType="withEffect">
                                  <p:stCondLst>
                                    <p:cond delay="1100"/>
                                  </p:stCondLst>
                                  <p:childTnLst>
                                    <p:set>
                                      <p:cBhvr>
                                        <p:cTn id="15" dur="1" fill="hold">
                                          <p:stCondLst>
                                            <p:cond delay="0"/>
                                          </p:stCondLst>
                                        </p:cTn>
                                        <p:tgtEl>
                                          <p:spTgt spid="241"/>
                                        </p:tgtEl>
                                        <p:attrNameLst>
                                          <p:attrName>style.visibility</p:attrName>
                                        </p:attrNameLst>
                                      </p:cBhvr>
                                      <p:to>
                                        <p:strVal val="visible"/>
                                      </p:to>
                                    </p:set>
                                    <p:anim calcmode="lin" valueType="num">
                                      <p:cBhvr additive="base">
                                        <p:cTn id="16" dur="500"/>
                                        <p:tgtEl>
                                          <p:spTgt spid="241"/>
                                        </p:tgtEl>
                                        <p:attrNameLst>
                                          <p:attrName>ppt_w</p:attrName>
                                        </p:attrNameLst>
                                      </p:cBhvr>
                                      <p:tavLst>
                                        <p:tav tm="0">
                                          <p:val>
                                            <p:strVal val="0"/>
                                          </p:val>
                                        </p:tav>
                                        <p:tav tm="100000">
                                          <p:val>
                                            <p:strVal val="#ppt_w"/>
                                          </p:val>
                                        </p:tav>
                                      </p:tavLst>
                                    </p:anim>
                                    <p:anim calcmode="lin" valueType="num">
                                      <p:cBhvr additive="base">
                                        <p:cTn id="17" dur="500"/>
                                        <p:tgtEl>
                                          <p:spTgt spid="241"/>
                                        </p:tgtEl>
                                        <p:attrNameLst>
                                          <p:attrName>ppt_h</p:attrName>
                                        </p:attrNameLst>
                                      </p:cBhvr>
                                      <p:tavLst>
                                        <p:tav tm="0">
                                          <p:val>
                                            <p:strVal val="0"/>
                                          </p:val>
                                        </p:tav>
                                        <p:tav tm="100000">
                                          <p:val>
                                            <p:strVal val="#ppt_h"/>
                                          </p:val>
                                        </p:tav>
                                      </p:tavLst>
                                    </p:anim>
                                  </p:childTnLst>
                                </p:cTn>
                              </p:par>
                              <p:par>
                                <p:cTn id="18" presetID="10" presetClass="entr" presetSubtype="0" fill="hold" nodeType="withEffect">
                                  <p:stCondLst>
                                    <p:cond delay="1600"/>
                                  </p:stCondLst>
                                  <p:childTnLst>
                                    <p:set>
                                      <p:cBhvr>
                                        <p:cTn id="19" dur="1" fill="hold">
                                          <p:stCondLst>
                                            <p:cond delay="0"/>
                                          </p:stCondLst>
                                        </p:cTn>
                                        <p:tgtEl>
                                          <p:spTgt spid="248"/>
                                        </p:tgtEl>
                                        <p:attrNameLst>
                                          <p:attrName>style.visibility</p:attrName>
                                        </p:attrNameLst>
                                      </p:cBhvr>
                                      <p:to>
                                        <p:strVal val="visible"/>
                                      </p:to>
                                    </p:set>
                                    <p:animEffect transition="in" filter="fade">
                                      <p:cBhvr>
                                        <p:cTn id="20" dur="500"/>
                                        <p:tgtEl>
                                          <p:spTgt spid="24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8"/>
                                        </p:tgtEl>
                                        <p:attrNameLst>
                                          <p:attrName>style.visibility</p:attrName>
                                        </p:attrNameLst>
                                      </p:cBhvr>
                                      <p:to>
                                        <p:strVal val="visible"/>
                                      </p:to>
                                    </p:set>
                                    <p:animEffect transition="in" filter="fade">
                                      <p:cBhvr>
                                        <p:cTn id="25" dur="500"/>
                                        <p:tgtEl>
                                          <p:spTgt spid="238"/>
                                        </p:tgtEl>
                                      </p:cBhvr>
                                    </p:animEffect>
                                  </p:childTnLst>
                                </p:cTn>
                              </p:par>
                              <p:par>
                                <p:cTn id="26" presetID="10" presetClass="entr" presetSubtype="0" fill="hold" nodeType="withEffect">
                                  <p:stCondLst>
                                    <p:cond delay="300"/>
                                  </p:stCondLst>
                                  <p:childTnLst>
                                    <p:set>
                                      <p:cBhvr>
                                        <p:cTn id="27" dur="1" fill="hold">
                                          <p:stCondLst>
                                            <p:cond delay="0"/>
                                          </p:stCondLst>
                                        </p:cTn>
                                        <p:tgtEl>
                                          <p:spTgt spid="239"/>
                                        </p:tgtEl>
                                        <p:attrNameLst>
                                          <p:attrName>style.visibility</p:attrName>
                                        </p:attrNameLst>
                                      </p:cBhvr>
                                      <p:to>
                                        <p:strVal val="visible"/>
                                      </p:to>
                                    </p:set>
                                    <p:animEffect transition="in" filter="fade">
                                      <p:cBhvr>
                                        <p:cTn id="28" dur="500"/>
                                        <p:tgtEl>
                                          <p:spTgt spid="239"/>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p:tgtEl>
                                          <p:spTgt spid="246"/>
                                        </p:tgtEl>
                                        <p:attrNameLst>
                                          <p:attrName>ppt_w</p:attrName>
                                        </p:attrNameLst>
                                      </p:cBhvr>
                                      <p:tavLst>
                                        <p:tav tm="0">
                                          <p:val>
                                            <p:strVal val="0"/>
                                          </p:val>
                                        </p:tav>
                                        <p:tav tm="100000">
                                          <p:val>
                                            <p:strVal val="#ppt_w"/>
                                          </p:val>
                                        </p:tav>
                                      </p:tavLst>
                                    </p:anim>
                                    <p:anim calcmode="lin" valueType="num">
                                      <p:cBhvr additive="base">
                                        <p:cTn id="34" dur="500"/>
                                        <p:tgtEl>
                                          <p:spTgt spid="246"/>
                                        </p:tgtEl>
                                        <p:attrNameLst>
                                          <p:attrName>ppt_h</p:attrName>
                                        </p:attrNameLst>
                                      </p:cBhvr>
                                      <p:tavLst>
                                        <p:tav tm="0">
                                          <p:val>
                                            <p:strVal val="0"/>
                                          </p:val>
                                        </p:tav>
                                        <p:tav tm="100000">
                                          <p:val>
                                            <p:strVal val="#ppt_h"/>
                                          </p:val>
                                        </p:tav>
                                      </p:tavLst>
                                    </p:anim>
                                  </p:childTnLst>
                                </p:cTn>
                              </p:par>
                              <p:par>
                                <p:cTn id="35" presetID="10" presetClass="entr" presetSubtype="0" fill="hold" nodeType="withEffect">
                                  <p:stCondLst>
                                    <p:cond delay="300"/>
                                  </p:stCondLst>
                                  <p:childTnLst>
                                    <p:set>
                                      <p:cBhvr>
                                        <p:cTn id="36" dur="1" fill="hold">
                                          <p:stCondLst>
                                            <p:cond delay="0"/>
                                          </p:stCondLst>
                                        </p:cTn>
                                        <p:tgtEl>
                                          <p:spTgt spid="245"/>
                                        </p:tgtEl>
                                        <p:attrNameLst>
                                          <p:attrName>style.visibility</p:attrName>
                                        </p:attrNameLst>
                                      </p:cBhvr>
                                      <p:to>
                                        <p:strVal val="visible"/>
                                      </p:to>
                                    </p:set>
                                    <p:animEffect transition="in" filter="fade">
                                      <p:cBhvr>
                                        <p:cTn id="37" dur="5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6"/>
        <p:cNvGrpSpPr/>
        <p:nvPr/>
      </p:nvGrpSpPr>
      <p:grpSpPr>
        <a:xfrm>
          <a:off x="0" y="0"/>
          <a:ext cx="0" cy="0"/>
          <a:chOff x="0" y="0"/>
          <a:chExt cx="0" cy="0"/>
        </a:xfrm>
      </p:grpSpPr>
      <p:pic>
        <p:nvPicPr>
          <p:cNvPr id="257" name="Google Shape;257;p11"/>
          <p:cNvPicPr preferRelativeResize="0"/>
          <p:nvPr/>
        </p:nvPicPr>
        <p:blipFill rotWithShape="1">
          <a:blip r:embed="rId4">
            <a:alphaModFix/>
          </a:blip>
          <a:srcRect r="12668"/>
          <a:stretch/>
        </p:blipFill>
        <p:spPr>
          <a:xfrm>
            <a:off x="1" y="5657096"/>
            <a:ext cx="4937760" cy="913137"/>
          </a:xfrm>
          <a:prstGeom prst="rect">
            <a:avLst/>
          </a:prstGeom>
          <a:noFill/>
          <a:ln>
            <a:noFill/>
          </a:ln>
        </p:spPr>
      </p:pic>
      <p:pic>
        <p:nvPicPr>
          <p:cNvPr id="258" name="Google Shape;258;p11"/>
          <p:cNvPicPr preferRelativeResize="0"/>
          <p:nvPr/>
        </p:nvPicPr>
        <p:blipFill rotWithShape="1">
          <a:blip r:embed="rId5">
            <a:alphaModFix/>
          </a:blip>
          <a:srcRect r="9551"/>
          <a:stretch/>
        </p:blipFill>
        <p:spPr>
          <a:xfrm>
            <a:off x="0" y="1705141"/>
            <a:ext cx="4907280" cy="3770030"/>
          </a:xfrm>
          <a:prstGeom prst="rect">
            <a:avLst/>
          </a:prstGeom>
          <a:noFill/>
          <a:ln>
            <a:noFill/>
          </a:ln>
        </p:spPr>
      </p:pic>
      <p:sp>
        <p:nvSpPr>
          <p:cNvPr id="259" name="Google Shape;259;p11"/>
          <p:cNvSpPr txBox="1"/>
          <p:nvPr/>
        </p:nvSpPr>
        <p:spPr>
          <a:xfrm>
            <a:off x="808692" y="2574775"/>
            <a:ext cx="3473748" cy="18466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00" i="1">
                <a:solidFill>
                  <a:srgbClr val="C4E0B2"/>
                </a:solidFill>
                <a:latin typeface="Roboto"/>
                <a:ea typeface="Roboto"/>
                <a:cs typeface="Roboto"/>
                <a:sym typeface="Roboto"/>
              </a:rPr>
              <a:t>+ Bài vẽ em yêu thích?</a:t>
            </a:r>
            <a:endParaRPr/>
          </a:p>
          <a:p>
            <a:pPr marL="0" marR="0" lvl="0" indent="0" algn="l" rtl="0">
              <a:spcBef>
                <a:spcPts val="0"/>
              </a:spcBef>
              <a:spcAft>
                <a:spcPts val="0"/>
              </a:spcAft>
              <a:buNone/>
            </a:pPr>
            <a:r>
              <a:rPr lang="en-US" sz="1900" i="1">
                <a:solidFill>
                  <a:srgbClr val="C4E0B2"/>
                </a:solidFill>
                <a:latin typeface="Roboto"/>
                <a:ea typeface="Roboto"/>
                <a:cs typeface="Roboto"/>
                <a:sym typeface="Roboto"/>
              </a:rPr>
              <a:t>+ Trạng thái biểu cảm của nhân vật trong bài vẽ?</a:t>
            </a:r>
            <a:endParaRPr/>
          </a:p>
          <a:p>
            <a:pPr marL="0" marR="0" lvl="0" indent="0" algn="l" rtl="0">
              <a:spcBef>
                <a:spcPts val="0"/>
              </a:spcBef>
              <a:spcAft>
                <a:spcPts val="0"/>
              </a:spcAft>
              <a:buNone/>
            </a:pPr>
            <a:r>
              <a:rPr lang="en-US" sz="1900" i="1">
                <a:solidFill>
                  <a:srgbClr val="C4E0B2"/>
                </a:solidFill>
                <a:latin typeface="Roboto"/>
                <a:ea typeface="Roboto"/>
                <a:cs typeface="Roboto"/>
                <a:sym typeface="Roboto"/>
              </a:rPr>
              <a:t>+ Đường nét, màu sắc thể hiện của biểu cảm chân dung?</a:t>
            </a:r>
            <a:endParaRPr/>
          </a:p>
          <a:p>
            <a:pPr marL="0" marR="0" lvl="0" indent="0" algn="l" rtl="0">
              <a:spcBef>
                <a:spcPts val="0"/>
              </a:spcBef>
              <a:spcAft>
                <a:spcPts val="0"/>
              </a:spcAft>
              <a:buNone/>
            </a:pPr>
            <a:r>
              <a:rPr lang="en-US" sz="1900" i="1">
                <a:solidFill>
                  <a:srgbClr val="C4E0B2"/>
                </a:solidFill>
                <a:latin typeface="Roboto"/>
                <a:ea typeface="Roboto"/>
                <a:cs typeface="Roboto"/>
                <a:sym typeface="Roboto"/>
              </a:rPr>
              <a:t>+ Điểm ấn tượng trong bài vẽ?</a:t>
            </a:r>
            <a:endParaRPr sz="1900" i="1">
              <a:solidFill>
                <a:srgbClr val="C4E0B2"/>
              </a:solidFill>
              <a:latin typeface="Roboto"/>
              <a:ea typeface="Roboto"/>
              <a:cs typeface="Roboto"/>
              <a:sym typeface="Roboto"/>
            </a:endParaRPr>
          </a:p>
        </p:txBody>
      </p:sp>
      <p:sp>
        <p:nvSpPr>
          <p:cNvPr id="260" name="Google Shape;260;p11"/>
          <p:cNvSpPr txBox="1"/>
          <p:nvPr/>
        </p:nvSpPr>
        <p:spPr>
          <a:xfrm>
            <a:off x="600190" y="5905584"/>
            <a:ext cx="340648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480000"/>
                </a:solidFill>
                <a:latin typeface="Roboto"/>
                <a:ea typeface="Roboto"/>
                <a:cs typeface="Roboto"/>
                <a:sym typeface="Roboto"/>
              </a:rPr>
              <a:t>Chia sẻ - Hỗ trợ - Tích cực </a:t>
            </a:r>
            <a:endParaRPr/>
          </a:p>
        </p:txBody>
      </p:sp>
      <p:pic>
        <p:nvPicPr>
          <p:cNvPr id="261" name="Google Shape;261;p11"/>
          <p:cNvPicPr preferRelativeResize="0"/>
          <p:nvPr/>
        </p:nvPicPr>
        <p:blipFill rotWithShape="1">
          <a:blip r:embed="rId6">
            <a:alphaModFix/>
          </a:blip>
          <a:srcRect/>
          <a:stretch/>
        </p:blipFill>
        <p:spPr>
          <a:xfrm>
            <a:off x="79430" y="3418890"/>
            <a:ext cx="802228" cy="802228"/>
          </a:xfrm>
          <a:prstGeom prst="rect">
            <a:avLst/>
          </a:prstGeom>
          <a:noFill/>
          <a:ln>
            <a:noFill/>
          </a:ln>
        </p:spPr>
      </p:pic>
      <p:sp>
        <p:nvSpPr>
          <p:cNvPr id="262" name="Google Shape;262;p11"/>
          <p:cNvSpPr txBox="1"/>
          <p:nvPr/>
        </p:nvSpPr>
        <p:spPr>
          <a:xfrm>
            <a:off x="799187" y="1727524"/>
            <a:ext cx="3299002" cy="66532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FFD966"/>
              </a:buClr>
              <a:buSzPts val="2300"/>
              <a:buFont typeface="Arial"/>
              <a:buNone/>
            </a:pPr>
            <a:r>
              <a:rPr lang="en-US" sz="2300" b="1">
                <a:solidFill>
                  <a:srgbClr val="FFD966"/>
                </a:solidFill>
                <a:latin typeface="Roboto"/>
                <a:ea typeface="Roboto"/>
                <a:cs typeface="Roboto"/>
                <a:sym typeface="Roboto"/>
              </a:rPr>
              <a:t>Trưng bày và chia sẻ.</a:t>
            </a:r>
            <a:endParaRPr/>
          </a:p>
        </p:txBody>
      </p:sp>
      <p:pic>
        <p:nvPicPr>
          <p:cNvPr id="263" name="Google Shape;263;p11"/>
          <p:cNvPicPr preferRelativeResize="0"/>
          <p:nvPr/>
        </p:nvPicPr>
        <p:blipFill rotWithShape="1">
          <a:blip r:embed="rId7">
            <a:alphaModFix/>
          </a:blip>
          <a:srcRect/>
          <a:stretch/>
        </p:blipFill>
        <p:spPr>
          <a:xfrm>
            <a:off x="214403" y="1860567"/>
            <a:ext cx="532283" cy="532283"/>
          </a:xfrm>
          <a:prstGeom prst="rect">
            <a:avLst/>
          </a:prstGeom>
          <a:noFill/>
          <a:ln>
            <a:noFill/>
          </a:ln>
        </p:spPr>
      </p:pic>
      <p:pic>
        <p:nvPicPr>
          <p:cNvPr id="264" name="Google Shape;264;p11"/>
          <p:cNvPicPr preferRelativeResize="0"/>
          <p:nvPr/>
        </p:nvPicPr>
        <p:blipFill rotWithShape="1">
          <a:blip r:embed="rId8">
            <a:alphaModFix/>
          </a:blip>
          <a:srcRect t="15595" r="12572"/>
          <a:stretch/>
        </p:blipFill>
        <p:spPr>
          <a:xfrm>
            <a:off x="5086605" y="2118360"/>
            <a:ext cx="6705222" cy="4312919"/>
          </a:xfrm>
          <a:prstGeom prst="snip2DiagRect">
            <a:avLst>
              <a:gd name="adj1" fmla="val 0"/>
              <a:gd name="adj2" fmla="val 16667"/>
            </a:avLst>
          </a:prstGeom>
          <a:noFill/>
          <a:ln w="114300" cap="flat" cmpd="sng">
            <a:solidFill>
              <a:srgbClr val="833C0B"/>
            </a:solidFill>
            <a:prstDash val="solid"/>
            <a:round/>
            <a:headEnd type="none" w="sm" len="sm"/>
            <a:tailEnd type="none" w="sm" len="sm"/>
          </a:ln>
        </p:spPr>
      </p:pic>
      <p:sp>
        <p:nvSpPr>
          <p:cNvPr id="265" name="Google Shape;265;p11"/>
          <p:cNvSpPr/>
          <p:nvPr/>
        </p:nvSpPr>
        <p:spPr>
          <a:xfrm>
            <a:off x="-1097280" y="153526"/>
            <a:ext cx="14950440" cy="1109217"/>
          </a:xfrm>
          <a:prstGeom prst="rect">
            <a:avLst/>
          </a:prstGeom>
          <a:gradFill>
            <a:gsLst>
              <a:gs pos="0">
                <a:srgbClr val="7030A0"/>
              </a:gs>
              <a:gs pos="3000">
                <a:srgbClr val="7030A0"/>
              </a:gs>
              <a:gs pos="100000">
                <a:srgbClr val="000000">
                  <a:alpha val="4705"/>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 name="Google Shape;266;p11"/>
          <p:cNvSpPr/>
          <p:nvPr/>
        </p:nvSpPr>
        <p:spPr>
          <a:xfrm>
            <a:off x="3991430" y="1252087"/>
            <a:ext cx="8200570" cy="151478"/>
          </a:xfrm>
          <a:prstGeom prst="snip1Rect">
            <a:avLst>
              <a:gd name="adj" fmla="val 16667"/>
            </a:avLst>
          </a:prstGeom>
          <a:gradFill>
            <a:gsLst>
              <a:gs pos="0">
                <a:srgbClr val="480201"/>
              </a:gs>
              <a:gs pos="100000">
                <a:srgbClr val="CEAD7B">
                  <a:alpha val="4705"/>
                </a:srgbClr>
              </a:gs>
            </a:gsLst>
            <a:lin ang="108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11"/>
          <p:cNvSpPr/>
          <p:nvPr/>
        </p:nvSpPr>
        <p:spPr>
          <a:xfrm>
            <a:off x="6328230" y="1530287"/>
            <a:ext cx="6061890" cy="101968"/>
          </a:xfrm>
          <a:prstGeom prst="snip1Rect">
            <a:avLst>
              <a:gd name="adj" fmla="val 16667"/>
            </a:avLst>
          </a:prstGeom>
          <a:gradFill>
            <a:gsLst>
              <a:gs pos="0">
                <a:srgbClr val="2E75B5"/>
              </a:gs>
              <a:gs pos="100000">
                <a:srgbClr val="CEAD7B">
                  <a:alpha val="4705"/>
                </a:srgbClr>
              </a:gs>
            </a:gsLst>
            <a:lin ang="108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9" name="Google Shape;269;p11"/>
          <p:cNvPicPr preferRelativeResize="0"/>
          <p:nvPr/>
        </p:nvPicPr>
        <p:blipFill rotWithShape="1">
          <a:blip r:embed="rId9">
            <a:alphaModFix/>
          </a:blip>
          <a:srcRect t="14753" b="14753"/>
          <a:stretch/>
        </p:blipFill>
        <p:spPr>
          <a:xfrm>
            <a:off x="362691" y="273250"/>
            <a:ext cx="1709683" cy="995407"/>
          </a:xfrm>
          <a:prstGeom prst="flowChartPunchedCard">
            <a:avLst/>
          </a:prstGeom>
          <a:noFill/>
          <a:ln w="38100" cap="flat" cmpd="sng">
            <a:solidFill>
              <a:srgbClr val="CEAD7B"/>
            </a:solidFill>
            <a:prstDash val="solid"/>
            <a:round/>
            <a:headEnd type="none" w="sm" len="sm"/>
            <a:tailEnd type="none" w="sm" len="sm"/>
          </a:ln>
          <a:effectLst>
            <a:outerShdw blurRad="342900" dist="190500" dir="3000000" algn="tl" rotWithShape="0">
              <a:srgbClr val="000000">
                <a:alpha val="81960"/>
              </a:srgbClr>
            </a:outerShdw>
            <a:reflection stA="52000" endA="300" endPos="35000" sy="-100000" algn="bl" rotWithShape="0"/>
          </a:effectLst>
        </p:spPr>
      </p:pic>
      <p:sp>
        <p:nvSpPr>
          <p:cNvPr id="15" name="Google Shape;189;p7">
            <a:extLst>
              <a:ext uri="{FF2B5EF4-FFF2-40B4-BE49-F238E27FC236}">
                <a16:creationId xmlns:a16="http://schemas.microsoft.com/office/drawing/2014/main" id="{1F7584A7-45D7-4E37-972A-5794BE78741D}"/>
              </a:ext>
            </a:extLst>
          </p:cNvPr>
          <p:cNvSpPr/>
          <p:nvPr/>
        </p:nvSpPr>
        <p:spPr>
          <a:xfrm>
            <a:off x="2317936" y="477816"/>
            <a:ext cx="9864233" cy="477013"/>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a:solidFill>
                  <a:srgbClr val="FEE599"/>
                </a:solidFill>
                <a:latin typeface="iCiel Panton Black" panose="00000A00000000000000" pitchFamily="50" charset="0"/>
                <a:ea typeface="Cookie"/>
                <a:cs typeface="Cookie"/>
                <a:sym typeface="Cookie"/>
              </a:rPr>
              <a:t>BÀI 3: TRANH CHÂN DUNG THEO TRƯỜNG PHÁI BIỂU HIỆN</a:t>
            </a:r>
            <a:endParaRPr sz="2500">
              <a:latin typeface="iCiel Panton Black" panose="00000A00000000000000" pitchFamily="50" charset="0"/>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 calcmode="lin" valueType="num">
                                      <p:cBhvr additive="base">
                                        <p:cTn id="7" dur="500"/>
                                        <p:tgtEl>
                                          <p:spTgt spid="263"/>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300"/>
                                  </p:stCondLst>
                                  <p:childTnLst>
                                    <p:set>
                                      <p:cBhvr>
                                        <p:cTn id="9" dur="1" fill="hold">
                                          <p:stCondLst>
                                            <p:cond delay="0"/>
                                          </p:stCondLst>
                                        </p:cTn>
                                        <p:tgtEl>
                                          <p:spTgt spid="258"/>
                                        </p:tgtEl>
                                        <p:attrNameLst>
                                          <p:attrName>style.visibility</p:attrName>
                                        </p:attrNameLst>
                                      </p:cBhvr>
                                      <p:to>
                                        <p:strVal val="visible"/>
                                      </p:to>
                                    </p:set>
                                    <p:animEffect transition="in" filter="fade">
                                      <p:cBhvr>
                                        <p:cTn id="10" dur="500"/>
                                        <p:tgtEl>
                                          <p:spTgt spid="258"/>
                                        </p:tgtEl>
                                      </p:cBhvr>
                                    </p:animEffect>
                                  </p:childTnLst>
                                </p:cTn>
                              </p:par>
                              <p:par>
                                <p:cTn id="11" presetID="10" presetClass="entr" presetSubtype="0" fill="hold" nodeType="withEffect">
                                  <p:stCondLst>
                                    <p:cond delay="600"/>
                                  </p:stCondLst>
                                  <p:childTnLst>
                                    <p:set>
                                      <p:cBhvr>
                                        <p:cTn id="12" dur="1" fill="hold">
                                          <p:stCondLst>
                                            <p:cond delay="0"/>
                                          </p:stCondLst>
                                        </p:cTn>
                                        <p:tgtEl>
                                          <p:spTgt spid="262">
                                            <p:txEl>
                                              <p:pRg st="0" end="0"/>
                                            </p:txEl>
                                          </p:spTgt>
                                        </p:tgtEl>
                                        <p:attrNameLst>
                                          <p:attrName>style.visibility</p:attrName>
                                        </p:attrNameLst>
                                      </p:cBhvr>
                                      <p:to>
                                        <p:strVal val="visible"/>
                                      </p:to>
                                    </p:set>
                                    <p:animEffect transition="in" filter="fade">
                                      <p:cBhvr>
                                        <p:cTn id="13" dur="500"/>
                                        <p:tgtEl>
                                          <p:spTgt spid="262">
                                            <p:txEl>
                                              <p:pRg st="0" end="0"/>
                                            </p:txEl>
                                          </p:spTgt>
                                        </p:tgtEl>
                                      </p:cBhvr>
                                    </p:animEffect>
                                  </p:childTnLst>
                                </p:cTn>
                              </p:par>
                              <p:par>
                                <p:cTn id="14" presetID="10" presetClass="entr" presetSubtype="0" fill="hold" nodeType="withEffect">
                                  <p:stCondLst>
                                    <p:cond delay="1100"/>
                                  </p:stCondLst>
                                  <p:childTnLst>
                                    <p:set>
                                      <p:cBhvr>
                                        <p:cTn id="15" dur="1" fill="hold">
                                          <p:stCondLst>
                                            <p:cond delay="0"/>
                                          </p:stCondLst>
                                        </p:cTn>
                                        <p:tgtEl>
                                          <p:spTgt spid="264"/>
                                        </p:tgtEl>
                                        <p:attrNameLst>
                                          <p:attrName>style.visibility</p:attrName>
                                        </p:attrNameLst>
                                      </p:cBhvr>
                                      <p:to>
                                        <p:strVal val="visible"/>
                                      </p:to>
                                    </p:set>
                                    <p:animEffect transition="in" filter="fade">
                                      <p:cBhvr>
                                        <p:cTn id="16" dur="500"/>
                                        <p:tgtEl>
                                          <p:spTgt spid="264"/>
                                        </p:tgtEl>
                                      </p:cBhvr>
                                    </p:animEffect>
                                  </p:childTnLst>
                                </p:cTn>
                              </p:par>
                              <p:par>
                                <p:cTn id="17" presetID="23" presetClass="entr" presetSubtype="16" fill="hold" nodeType="withEffect">
                                  <p:stCondLst>
                                    <p:cond delay="1500"/>
                                  </p:stCondLst>
                                  <p:childTnLst>
                                    <p:set>
                                      <p:cBhvr>
                                        <p:cTn id="18" dur="1" fill="hold">
                                          <p:stCondLst>
                                            <p:cond delay="0"/>
                                          </p:stCondLst>
                                        </p:cTn>
                                        <p:tgtEl>
                                          <p:spTgt spid="261"/>
                                        </p:tgtEl>
                                        <p:attrNameLst>
                                          <p:attrName>style.visibility</p:attrName>
                                        </p:attrNameLst>
                                      </p:cBhvr>
                                      <p:to>
                                        <p:strVal val="visible"/>
                                      </p:to>
                                    </p:set>
                                    <p:anim calcmode="lin" valueType="num">
                                      <p:cBhvr additive="base">
                                        <p:cTn id="19" dur="500"/>
                                        <p:tgtEl>
                                          <p:spTgt spid="261"/>
                                        </p:tgtEl>
                                        <p:attrNameLst>
                                          <p:attrName>ppt_w</p:attrName>
                                        </p:attrNameLst>
                                      </p:cBhvr>
                                      <p:tavLst>
                                        <p:tav tm="0">
                                          <p:val>
                                            <p:strVal val="0"/>
                                          </p:val>
                                        </p:tav>
                                        <p:tav tm="100000">
                                          <p:val>
                                            <p:strVal val="#ppt_w"/>
                                          </p:val>
                                        </p:tav>
                                      </p:tavLst>
                                    </p:anim>
                                    <p:anim calcmode="lin" valueType="num">
                                      <p:cBhvr additive="base">
                                        <p:cTn id="20" dur="500"/>
                                        <p:tgtEl>
                                          <p:spTgt spid="261"/>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9"/>
                                        </p:tgtEl>
                                        <p:attrNameLst>
                                          <p:attrName>style.visibility</p:attrName>
                                        </p:attrNameLst>
                                      </p:cBhvr>
                                      <p:to>
                                        <p:strVal val="visible"/>
                                      </p:to>
                                    </p:set>
                                    <p:animEffect transition="in" filter="fade">
                                      <p:cBhvr>
                                        <p:cTn id="25" dur="500"/>
                                        <p:tgtEl>
                                          <p:spTgt spid="25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57"/>
                                        </p:tgtEl>
                                        <p:attrNameLst>
                                          <p:attrName>style.visibility</p:attrName>
                                        </p:attrNameLst>
                                      </p:cBhvr>
                                      <p:to>
                                        <p:strVal val="visible"/>
                                      </p:to>
                                    </p:set>
                                    <p:animEffect transition="in" filter="fade">
                                      <p:cBhvr>
                                        <p:cTn id="30" dur="500"/>
                                        <p:tgtEl>
                                          <p:spTgt spid="257"/>
                                        </p:tgtEl>
                                      </p:cBhvr>
                                    </p:animEffect>
                                  </p:childTnLst>
                                </p:cTn>
                              </p:par>
                              <p:par>
                                <p:cTn id="31" presetID="10" presetClass="entr" presetSubtype="0" fill="hold" nodeType="withEffect">
                                  <p:stCondLst>
                                    <p:cond delay="300"/>
                                  </p:stCondLst>
                                  <p:childTnLst>
                                    <p:set>
                                      <p:cBhvr>
                                        <p:cTn id="32" dur="1" fill="hold">
                                          <p:stCondLst>
                                            <p:cond delay="0"/>
                                          </p:stCondLst>
                                        </p:cTn>
                                        <p:tgtEl>
                                          <p:spTgt spid="260"/>
                                        </p:tgtEl>
                                        <p:attrNameLst>
                                          <p:attrName>style.visibility</p:attrName>
                                        </p:attrNameLst>
                                      </p:cBhvr>
                                      <p:to>
                                        <p:strVal val="visible"/>
                                      </p:to>
                                    </p:set>
                                    <p:animEffect transition="in" filter="fade">
                                      <p:cBhvr>
                                        <p:cTn id="33"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4"/>
        <p:cNvGrpSpPr/>
        <p:nvPr/>
      </p:nvGrpSpPr>
      <p:grpSpPr>
        <a:xfrm>
          <a:off x="0" y="0"/>
          <a:ext cx="0" cy="0"/>
          <a:chOff x="0" y="0"/>
          <a:chExt cx="0" cy="0"/>
        </a:xfrm>
      </p:grpSpPr>
      <p:pic>
        <p:nvPicPr>
          <p:cNvPr id="275" name="Google Shape;275;p12"/>
          <p:cNvPicPr preferRelativeResize="0"/>
          <p:nvPr/>
        </p:nvPicPr>
        <p:blipFill rotWithShape="1">
          <a:blip r:embed="rId4">
            <a:alphaModFix/>
          </a:blip>
          <a:srcRect r="9551"/>
          <a:stretch/>
        </p:blipFill>
        <p:spPr>
          <a:xfrm>
            <a:off x="0" y="1705140"/>
            <a:ext cx="4907280" cy="4893780"/>
          </a:xfrm>
          <a:prstGeom prst="rect">
            <a:avLst/>
          </a:prstGeom>
          <a:noFill/>
          <a:ln>
            <a:noFill/>
          </a:ln>
        </p:spPr>
      </p:pic>
      <p:sp>
        <p:nvSpPr>
          <p:cNvPr id="276" name="Google Shape;276;p12"/>
          <p:cNvSpPr txBox="1"/>
          <p:nvPr/>
        </p:nvSpPr>
        <p:spPr>
          <a:xfrm>
            <a:off x="843173" y="3169553"/>
            <a:ext cx="3148257" cy="33085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00" i="1">
                <a:solidFill>
                  <a:srgbClr val="C4E0B2"/>
                </a:solidFill>
                <a:latin typeface="Roboto"/>
                <a:ea typeface="Roboto"/>
                <a:cs typeface="Roboto"/>
                <a:sym typeface="Roboto"/>
              </a:rPr>
              <a:t>+ Kể tên những hoạ sĩ tiêu biểu của trường phái biểu hiện mà em biết ?</a:t>
            </a:r>
            <a:endParaRPr/>
          </a:p>
          <a:p>
            <a:pPr marL="0" marR="0" lvl="0" indent="0" algn="l" rtl="0">
              <a:spcBef>
                <a:spcPts val="0"/>
              </a:spcBef>
              <a:spcAft>
                <a:spcPts val="0"/>
              </a:spcAft>
              <a:buNone/>
            </a:pPr>
            <a:r>
              <a:rPr lang="en-US" sz="1900" i="1">
                <a:solidFill>
                  <a:srgbClr val="C4E0B2"/>
                </a:solidFill>
                <a:latin typeface="Roboto"/>
                <a:ea typeface="Roboto"/>
                <a:cs typeface="Roboto"/>
                <a:sym typeface="Roboto"/>
              </a:rPr>
              <a:t>+ Cách thể hiện biểu cảm tranh chân dung điểm gì giống và khác nhau?</a:t>
            </a:r>
            <a:endParaRPr/>
          </a:p>
          <a:p>
            <a:pPr marL="0" marR="0" lvl="0" indent="0" algn="l" rtl="0">
              <a:spcBef>
                <a:spcPts val="0"/>
              </a:spcBef>
              <a:spcAft>
                <a:spcPts val="0"/>
              </a:spcAft>
              <a:buNone/>
            </a:pPr>
            <a:r>
              <a:rPr lang="en-US" sz="1900" i="1">
                <a:solidFill>
                  <a:srgbClr val="C4E0B2"/>
                </a:solidFill>
                <a:latin typeface="Roboto"/>
                <a:ea typeface="Roboto"/>
                <a:cs typeface="Roboto"/>
                <a:sym typeface="Roboto"/>
              </a:rPr>
              <a:t>+ Theo em tâm trạng của người vẽ có ảnh hưởng như thế nào đến tranh chân dung nhân vật theo trường phái Biểu hiện?</a:t>
            </a:r>
            <a:endParaRPr/>
          </a:p>
        </p:txBody>
      </p:sp>
      <p:pic>
        <p:nvPicPr>
          <p:cNvPr id="277" name="Google Shape;277;p12"/>
          <p:cNvPicPr preferRelativeResize="0"/>
          <p:nvPr/>
        </p:nvPicPr>
        <p:blipFill rotWithShape="1">
          <a:blip r:embed="rId5">
            <a:alphaModFix/>
          </a:blip>
          <a:srcRect/>
          <a:stretch/>
        </p:blipFill>
        <p:spPr>
          <a:xfrm>
            <a:off x="0" y="3180795"/>
            <a:ext cx="818721" cy="818721"/>
          </a:xfrm>
          <a:prstGeom prst="rect">
            <a:avLst/>
          </a:prstGeom>
          <a:noFill/>
          <a:ln>
            <a:noFill/>
          </a:ln>
        </p:spPr>
      </p:pic>
      <p:pic>
        <p:nvPicPr>
          <p:cNvPr id="278" name="Google Shape;278;p12"/>
          <p:cNvPicPr preferRelativeResize="0"/>
          <p:nvPr/>
        </p:nvPicPr>
        <p:blipFill rotWithShape="1">
          <a:blip r:embed="rId6">
            <a:alphaModFix/>
          </a:blip>
          <a:srcRect/>
          <a:stretch/>
        </p:blipFill>
        <p:spPr>
          <a:xfrm>
            <a:off x="214403" y="1793939"/>
            <a:ext cx="548386" cy="548386"/>
          </a:xfrm>
          <a:prstGeom prst="rect">
            <a:avLst/>
          </a:prstGeom>
          <a:noFill/>
          <a:ln>
            <a:noFill/>
          </a:ln>
        </p:spPr>
      </p:pic>
      <p:sp>
        <p:nvSpPr>
          <p:cNvPr id="279" name="Google Shape;279;p12"/>
          <p:cNvSpPr txBox="1"/>
          <p:nvPr/>
        </p:nvSpPr>
        <p:spPr>
          <a:xfrm>
            <a:off x="4480560" y="6004560"/>
            <a:ext cx="2551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t>
            </a:r>
            <a:endParaRPr/>
          </a:p>
        </p:txBody>
      </p:sp>
      <p:sp>
        <p:nvSpPr>
          <p:cNvPr id="280" name="Google Shape;280;p12"/>
          <p:cNvSpPr/>
          <p:nvPr/>
        </p:nvSpPr>
        <p:spPr>
          <a:xfrm>
            <a:off x="-1097280" y="153526"/>
            <a:ext cx="14950440" cy="1109217"/>
          </a:xfrm>
          <a:prstGeom prst="rect">
            <a:avLst/>
          </a:prstGeom>
          <a:gradFill>
            <a:gsLst>
              <a:gs pos="0">
                <a:srgbClr val="7030A0"/>
              </a:gs>
              <a:gs pos="3000">
                <a:srgbClr val="7030A0"/>
              </a:gs>
              <a:gs pos="100000">
                <a:srgbClr val="000000">
                  <a:alpha val="4705"/>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12"/>
          <p:cNvSpPr/>
          <p:nvPr/>
        </p:nvSpPr>
        <p:spPr>
          <a:xfrm>
            <a:off x="3991430" y="1252087"/>
            <a:ext cx="8200570" cy="151478"/>
          </a:xfrm>
          <a:prstGeom prst="snip1Rect">
            <a:avLst>
              <a:gd name="adj" fmla="val 16667"/>
            </a:avLst>
          </a:prstGeom>
          <a:gradFill>
            <a:gsLst>
              <a:gs pos="0">
                <a:srgbClr val="480201"/>
              </a:gs>
              <a:gs pos="100000">
                <a:srgbClr val="CEAD7B">
                  <a:alpha val="4705"/>
                </a:srgbClr>
              </a:gs>
            </a:gsLst>
            <a:lin ang="108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12"/>
          <p:cNvSpPr/>
          <p:nvPr/>
        </p:nvSpPr>
        <p:spPr>
          <a:xfrm>
            <a:off x="6328230" y="1530287"/>
            <a:ext cx="6061890" cy="101968"/>
          </a:xfrm>
          <a:prstGeom prst="snip1Rect">
            <a:avLst>
              <a:gd name="adj" fmla="val 16667"/>
            </a:avLst>
          </a:prstGeom>
          <a:gradFill>
            <a:gsLst>
              <a:gs pos="0">
                <a:srgbClr val="2E75B5"/>
              </a:gs>
              <a:gs pos="100000">
                <a:srgbClr val="CEAD7B">
                  <a:alpha val="4705"/>
                </a:srgbClr>
              </a:gs>
            </a:gsLst>
            <a:lin ang="108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3" name="Google Shape;283;p12"/>
          <p:cNvPicPr preferRelativeResize="0"/>
          <p:nvPr/>
        </p:nvPicPr>
        <p:blipFill rotWithShape="1">
          <a:blip r:embed="rId7">
            <a:alphaModFix/>
          </a:blip>
          <a:srcRect t="3405" b="5811"/>
          <a:stretch/>
        </p:blipFill>
        <p:spPr>
          <a:xfrm>
            <a:off x="5323733" y="1859280"/>
            <a:ext cx="5173929" cy="3230880"/>
          </a:xfrm>
          <a:prstGeom prst="rect">
            <a:avLst/>
          </a:prstGeom>
          <a:noFill/>
          <a:ln>
            <a:noFill/>
          </a:ln>
        </p:spPr>
      </p:pic>
      <p:pic>
        <p:nvPicPr>
          <p:cNvPr id="284" name="Google Shape;284;p12"/>
          <p:cNvPicPr preferRelativeResize="0"/>
          <p:nvPr/>
        </p:nvPicPr>
        <p:blipFill rotWithShape="1">
          <a:blip r:embed="rId8">
            <a:alphaModFix/>
          </a:blip>
          <a:srcRect/>
          <a:stretch/>
        </p:blipFill>
        <p:spPr>
          <a:xfrm>
            <a:off x="5302180" y="5218349"/>
            <a:ext cx="2653100" cy="1510310"/>
          </a:xfrm>
          <a:prstGeom prst="rect">
            <a:avLst/>
          </a:prstGeom>
          <a:noFill/>
          <a:ln>
            <a:noFill/>
          </a:ln>
        </p:spPr>
      </p:pic>
      <p:pic>
        <p:nvPicPr>
          <p:cNvPr id="285" name="Google Shape;285;p12"/>
          <p:cNvPicPr preferRelativeResize="0"/>
          <p:nvPr/>
        </p:nvPicPr>
        <p:blipFill rotWithShape="1">
          <a:blip r:embed="rId9">
            <a:alphaModFix/>
          </a:blip>
          <a:srcRect/>
          <a:stretch/>
        </p:blipFill>
        <p:spPr>
          <a:xfrm>
            <a:off x="7955280" y="5218349"/>
            <a:ext cx="2542160" cy="1518625"/>
          </a:xfrm>
          <a:prstGeom prst="rect">
            <a:avLst/>
          </a:prstGeom>
          <a:noFill/>
          <a:ln>
            <a:noFill/>
          </a:ln>
        </p:spPr>
      </p:pic>
      <p:sp>
        <p:nvSpPr>
          <p:cNvPr id="286" name="Google Shape;286;p12"/>
          <p:cNvSpPr txBox="1"/>
          <p:nvPr/>
        </p:nvSpPr>
        <p:spPr>
          <a:xfrm>
            <a:off x="843173" y="1676999"/>
            <a:ext cx="3637387" cy="66532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FFD966"/>
              </a:buClr>
              <a:buSzPts val="2300"/>
              <a:buFont typeface="Arial"/>
              <a:buNone/>
            </a:pPr>
            <a:r>
              <a:rPr lang="en-US" sz="2300" b="1">
                <a:solidFill>
                  <a:srgbClr val="FFD966"/>
                </a:solidFill>
                <a:latin typeface="Roboto"/>
                <a:ea typeface="Roboto"/>
                <a:cs typeface="Roboto"/>
                <a:sym typeface="Roboto"/>
              </a:rPr>
              <a:t>Tìm hiểu tranh chân dung thuộc của trường phái Biểu hiện.</a:t>
            </a:r>
            <a:endParaRPr sz="2300" b="1">
              <a:solidFill>
                <a:srgbClr val="FFD966"/>
              </a:solidFill>
              <a:latin typeface="Roboto"/>
              <a:ea typeface="Roboto"/>
              <a:cs typeface="Roboto"/>
              <a:sym typeface="Roboto"/>
            </a:endParaRPr>
          </a:p>
        </p:txBody>
      </p:sp>
      <p:pic>
        <p:nvPicPr>
          <p:cNvPr id="288" name="Google Shape;288;p12"/>
          <p:cNvPicPr preferRelativeResize="0"/>
          <p:nvPr/>
        </p:nvPicPr>
        <p:blipFill rotWithShape="1">
          <a:blip r:embed="rId10">
            <a:alphaModFix/>
          </a:blip>
          <a:srcRect t="14753" b="14753"/>
          <a:stretch/>
        </p:blipFill>
        <p:spPr>
          <a:xfrm>
            <a:off x="362691" y="273250"/>
            <a:ext cx="1709683" cy="995407"/>
          </a:xfrm>
          <a:prstGeom prst="flowChartPunchedCard">
            <a:avLst/>
          </a:prstGeom>
          <a:noFill/>
          <a:ln w="38100" cap="flat" cmpd="sng">
            <a:solidFill>
              <a:srgbClr val="CEAD7B"/>
            </a:solidFill>
            <a:prstDash val="solid"/>
            <a:round/>
            <a:headEnd type="none" w="sm" len="sm"/>
            <a:tailEnd type="none" w="sm" len="sm"/>
          </a:ln>
          <a:effectLst>
            <a:outerShdw blurRad="342900" dist="190500" dir="3000000" algn="tl" rotWithShape="0">
              <a:srgbClr val="000000">
                <a:alpha val="81960"/>
              </a:srgbClr>
            </a:outerShdw>
            <a:reflection stA="52000" endA="300" endPos="35000" sy="-100000" algn="bl" rotWithShape="0"/>
          </a:effectLst>
        </p:spPr>
      </p:pic>
      <p:sp>
        <p:nvSpPr>
          <p:cNvPr id="16" name="Google Shape;189;p7">
            <a:extLst>
              <a:ext uri="{FF2B5EF4-FFF2-40B4-BE49-F238E27FC236}">
                <a16:creationId xmlns:a16="http://schemas.microsoft.com/office/drawing/2014/main" id="{A9E82360-8AE6-4A1A-A234-D001CED952C1}"/>
              </a:ext>
            </a:extLst>
          </p:cNvPr>
          <p:cNvSpPr/>
          <p:nvPr/>
        </p:nvSpPr>
        <p:spPr>
          <a:xfrm>
            <a:off x="2317936" y="477816"/>
            <a:ext cx="9864233" cy="477013"/>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a:solidFill>
                  <a:srgbClr val="FEE599"/>
                </a:solidFill>
                <a:latin typeface="iCiel Panton Black" panose="00000A00000000000000" pitchFamily="50" charset="0"/>
                <a:ea typeface="Cookie"/>
                <a:cs typeface="Cookie"/>
                <a:sym typeface="Cookie"/>
              </a:rPr>
              <a:t>BÀI 3: TRANH CHÂN DUNG THEO TRƯỜNG PHÁI BIỂU HIỆN</a:t>
            </a:r>
            <a:endParaRPr sz="2500">
              <a:latin typeface="iCiel Panton Black" panose="00000A00000000000000" pitchFamily="50" charset="0"/>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 calcmode="lin" valueType="num">
                                      <p:cBhvr additive="base">
                                        <p:cTn id="7" dur="500"/>
                                        <p:tgtEl>
                                          <p:spTgt spid="278"/>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300"/>
                                  </p:stCondLst>
                                  <p:childTnLst>
                                    <p:set>
                                      <p:cBhvr>
                                        <p:cTn id="9" dur="1" fill="hold">
                                          <p:stCondLst>
                                            <p:cond delay="0"/>
                                          </p:stCondLst>
                                        </p:cTn>
                                        <p:tgtEl>
                                          <p:spTgt spid="275"/>
                                        </p:tgtEl>
                                        <p:attrNameLst>
                                          <p:attrName>style.visibility</p:attrName>
                                        </p:attrNameLst>
                                      </p:cBhvr>
                                      <p:to>
                                        <p:strVal val="visible"/>
                                      </p:to>
                                    </p:set>
                                    <p:animEffect transition="in" filter="fade">
                                      <p:cBhvr>
                                        <p:cTn id="10" dur="500"/>
                                        <p:tgtEl>
                                          <p:spTgt spid="275"/>
                                        </p:tgtEl>
                                      </p:cBhvr>
                                    </p:animEffect>
                                  </p:childTnLst>
                                </p:cTn>
                              </p:par>
                              <p:par>
                                <p:cTn id="11" presetID="10" presetClass="entr" presetSubtype="0" fill="hold" nodeType="withEffect">
                                  <p:stCondLst>
                                    <p:cond delay="600"/>
                                  </p:stCondLst>
                                  <p:childTnLst>
                                    <p:set>
                                      <p:cBhvr>
                                        <p:cTn id="12" dur="1" fill="hold">
                                          <p:stCondLst>
                                            <p:cond delay="0"/>
                                          </p:stCondLst>
                                        </p:cTn>
                                        <p:tgtEl>
                                          <p:spTgt spid="286"/>
                                        </p:tgtEl>
                                        <p:attrNameLst>
                                          <p:attrName>style.visibility</p:attrName>
                                        </p:attrNameLst>
                                      </p:cBhvr>
                                      <p:to>
                                        <p:strVal val="visible"/>
                                      </p:to>
                                    </p:set>
                                    <p:animEffect transition="in" filter="fade">
                                      <p:cBhvr>
                                        <p:cTn id="13" dur="750"/>
                                        <p:tgtEl>
                                          <p:spTgt spid="286"/>
                                        </p:tgtEl>
                                      </p:cBhvr>
                                    </p:animEffect>
                                  </p:childTnLst>
                                </p:cTn>
                              </p:par>
                              <p:par>
                                <p:cTn id="14" presetID="10" presetClass="entr" presetSubtype="0" fill="hold" nodeType="withEffect">
                                  <p:stCondLst>
                                    <p:cond delay="1400"/>
                                  </p:stCondLst>
                                  <p:childTnLst>
                                    <p:set>
                                      <p:cBhvr>
                                        <p:cTn id="15" dur="1" fill="hold">
                                          <p:stCondLst>
                                            <p:cond delay="0"/>
                                          </p:stCondLst>
                                        </p:cTn>
                                        <p:tgtEl>
                                          <p:spTgt spid="283"/>
                                        </p:tgtEl>
                                        <p:attrNameLst>
                                          <p:attrName>style.visibility</p:attrName>
                                        </p:attrNameLst>
                                      </p:cBhvr>
                                      <p:to>
                                        <p:strVal val="visible"/>
                                      </p:to>
                                    </p:set>
                                    <p:animEffect transition="in" filter="fade">
                                      <p:cBhvr>
                                        <p:cTn id="16" dur="500"/>
                                        <p:tgtEl>
                                          <p:spTgt spid="283"/>
                                        </p:tgtEl>
                                      </p:cBhvr>
                                    </p:animEffect>
                                  </p:childTnLst>
                                </p:cTn>
                              </p:par>
                              <p:par>
                                <p:cTn id="17" presetID="2" presetClass="entr" presetSubtype="4" fill="hold" nodeType="withEffect">
                                  <p:stCondLst>
                                    <p:cond delay="1800"/>
                                  </p:stCondLst>
                                  <p:childTnLst>
                                    <p:set>
                                      <p:cBhvr>
                                        <p:cTn id="18" dur="1" fill="hold">
                                          <p:stCondLst>
                                            <p:cond delay="0"/>
                                          </p:stCondLst>
                                        </p:cTn>
                                        <p:tgtEl>
                                          <p:spTgt spid="284"/>
                                        </p:tgtEl>
                                        <p:attrNameLst>
                                          <p:attrName>style.visibility</p:attrName>
                                        </p:attrNameLst>
                                      </p:cBhvr>
                                      <p:to>
                                        <p:strVal val="visible"/>
                                      </p:to>
                                    </p:set>
                                    <p:anim calcmode="lin" valueType="num">
                                      <p:cBhvr additive="base">
                                        <p:cTn id="19" dur="500"/>
                                        <p:tgtEl>
                                          <p:spTgt spid="284"/>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2200"/>
                                  </p:stCondLst>
                                  <p:childTnLst>
                                    <p:set>
                                      <p:cBhvr>
                                        <p:cTn id="21" dur="1" fill="hold">
                                          <p:stCondLst>
                                            <p:cond delay="0"/>
                                          </p:stCondLst>
                                        </p:cTn>
                                        <p:tgtEl>
                                          <p:spTgt spid="285"/>
                                        </p:tgtEl>
                                        <p:attrNameLst>
                                          <p:attrName>style.visibility</p:attrName>
                                        </p:attrNameLst>
                                      </p:cBhvr>
                                      <p:to>
                                        <p:strVal val="visible"/>
                                      </p:to>
                                    </p:set>
                                    <p:anim calcmode="lin" valueType="num">
                                      <p:cBhvr additive="base">
                                        <p:cTn id="22" dur="500"/>
                                        <p:tgtEl>
                                          <p:spTgt spid="28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277"/>
                                        </p:tgtEl>
                                        <p:attrNameLst>
                                          <p:attrName>style.visibility</p:attrName>
                                        </p:attrNameLst>
                                      </p:cBhvr>
                                      <p:to>
                                        <p:strVal val="visible"/>
                                      </p:to>
                                    </p:set>
                                    <p:anim calcmode="lin" valueType="num">
                                      <p:cBhvr additive="base">
                                        <p:cTn id="27" dur="500"/>
                                        <p:tgtEl>
                                          <p:spTgt spid="277"/>
                                        </p:tgtEl>
                                        <p:attrNameLst>
                                          <p:attrName>ppt_w</p:attrName>
                                        </p:attrNameLst>
                                      </p:cBhvr>
                                      <p:tavLst>
                                        <p:tav tm="0">
                                          <p:val>
                                            <p:strVal val="0"/>
                                          </p:val>
                                        </p:tav>
                                        <p:tav tm="100000">
                                          <p:val>
                                            <p:strVal val="#ppt_w"/>
                                          </p:val>
                                        </p:tav>
                                      </p:tavLst>
                                    </p:anim>
                                    <p:anim calcmode="lin" valueType="num">
                                      <p:cBhvr additive="base">
                                        <p:cTn id="28" dur="500"/>
                                        <p:tgtEl>
                                          <p:spTgt spid="277"/>
                                        </p:tgtEl>
                                        <p:attrNameLst>
                                          <p:attrName>ppt_h</p:attrName>
                                        </p:attrNameLst>
                                      </p:cBhvr>
                                      <p:tavLst>
                                        <p:tav tm="0">
                                          <p:val>
                                            <p:str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76"/>
                                        </p:tgtEl>
                                        <p:attrNameLst>
                                          <p:attrName>style.visibility</p:attrName>
                                        </p:attrNameLst>
                                      </p:cBhvr>
                                      <p:to>
                                        <p:strVal val="visible"/>
                                      </p:to>
                                    </p:set>
                                    <p:animEffect transition="in" filter="fade">
                                      <p:cBhvr>
                                        <p:cTn id="33"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pic>
        <p:nvPicPr>
          <p:cNvPr id="294" name="Google Shape;294;p13"/>
          <p:cNvPicPr preferRelativeResize="0"/>
          <p:nvPr/>
        </p:nvPicPr>
        <p:blipFill rotWithShape="1">
          <a:blip r:embed="rId4">
            <a:alphaModFix/>
          </a:blip>
          <a:srcRect r="9551"/>
          <a:stretch/>
        </p:blipFill>
        <p:spPr>
          <a:xfrm>
            <a:off x="0" y="1705140"/>
            <a:ext cx="4907280" cy="3785815"/>
          </a:xfrm>
          <a:prstGeom prst="rect">
            <a:avLst/>
          </a:prstGeom>
          <a:noFill/>
          <a:ln>
            <a:noFill/>
          </a:ln>
        </p:spPr>
      </p:pic>
      <p:pic>
        <p:nvPicPr>
          <p:cNvPr id="295" name="Google Shape;295;p13"/>
          <p:cNvPicPr preferRelativeResize="0"/>
          <p:nvPr/>
        </p:nvPicPr>
        <p:blipFill rotWithShape="1">
          <a:blip r:embed="rId5">
            <a:alphaModFix/>
          </a:blip>
          <a:srcRect/>
          <a:stretch/>
        </p:blipFill>
        <p:spPr>
          <a:xfrm>
            <a:off x="0" y="3180795"/>
            <a:ext cx="818721" cy="818721"/>
          </a:xfrm>
          <a:prstGeom prst="rect">
            <a:avLst/>
          </a:prstGeom>
          <a:noFill/>
          <a:ln>
            <a:noFill/>
          </a:ln>
        </p:spPr>
      </p:pic>
      <p:sp>
        <p:nvSpPr>
          <p:cNvPr id="296" name="Google Shape;296;p13"/>
          <p:cNvSpPr txBox="1"/>
          <p:nvPr/>
        </p:nvSpPr>
        <p:spPr>
          <a:xfrm>
            <a:off x="843173" y="1676999"/>
            <a:ext cx="3637387" cy="66532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FFD966"/>
              </a:buClr>
              <a:buSzPts val="2300"/>
              <a:buFont typeface="Arial"/>
              <a:buNone/>
            </a:pPr>
            <a:r>
              <a:rPr lang="en-US" sz="2300" b="1">
                <a:solidFill>
                  <a:srgbClr val="FFD966"/>
                </a:solidFill>
                <a:latin typeface="Roboto"/>
                <a:ea typeface="Roboto"/>
                <a:cs typeface="Roboto"/>
                <a:sym typeface="Roboto"/>
              </a:rPr>
              <a:t>Tìm hiểu tranh chân dung thuộc của trường phái Biểu hiện.</a:t>
            </a:r>
            <a:endParaRPr/>
          </a:p>
        </p:txBody>
      </p:sp>
      <p:pic>
        <p:nvPicPr>
          <p:cNvPr id="297" name="Google Shape;297;p13"/>
          <p:cNvPicPr preferRelativeResize="0"/>
          <p:nvPr/>
        </p:nvPicPr>
        <p:blipFill rotWithShape="1">
          <a:blip r:embed="rId6">
            <a:alphaModFix/>
          </a:blip>
          <a:srcRect/>
          <a:stretch/>
        </p:blipFill>
        <p:spPr>
          <a:xfrm>
            <a:off x="214403" y="1793939"/>
            <a:ext cx="548386" cy="548386"/>
          </a:xfrm>
          <a:prstGeom prst="rect">
            <a:avLst/>
          </a:prstGeom>
          <a:noFill/>
          <a:ln>
            <a:noFill/>
          </a:ln>
        </p:spPr>
      </p:pic>
      <p:sp>
        <p:nvSpPr>
          <p:cNvPr id="298" name="Google Shape;298;p13"/>
          <p:cNvSpPr/>
          <p:nvPr/>
        </p:nvSpPr>
        <p:spPr>
          <a:xfrm>
            <a:off x="-1097280" y="153526"/>
            <a:ext cx="14950440" cy="1109217"/>
          </a:xfrm>
          <a:prstGeom prst="rect">
            <a:avLst/>
          </a:prstGeom>
          <a:gradFill>
            <a:gsLst>
              <a:gs pos="0">
                <a:srgbClr val="7030A0"/>
              </a:gs>
              <a:gs pos="3000">
                <a:srgbClr val="7030A0"/>
              </a:gs>
              <a:gs pos="100000">
                <a:srgbClr val="000000">
                  <a:alpha val="4705"/>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13"/>
          <p:cNvSpPr/>
          <p:nvPr/>
        </p:nvSpPr>
        <p:spPr>
          <a:xfrm>
            <a:off x="3991430" y="1252087"/>
            <a:ext cx="8200570" cy="151478"/>
          </a:xfrm>
          <a:prstGeom prst="snip1Rect">
            <a:avLst>
              <a:gd name="adj" fmla="val 16667"/>
            </a:avLst>
          </a:prstGeom>
          <a:gradFill>
            <a:gsLst>
              <a:gs pos="0">
                <a:srgbClr val="480201"/>
              </a:gs>
              <a:gs pos="100000">
                <a:srgbClr val="CEAD7B">
                  <a:alpha val="4705"/>
                </a:srgbClr>
              </a:gs>
            </a:gsLst>
            <a:lin ang="108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 name="Google Shape;300;p13"/>
          <p:cNvSpPr/>
          <p:nvPr/>
        </p:nvSpPr>
        <p:spPr>
          <a:xfrm>
            <a:off x="6328230" y="1530287"/>
            <a:ext cx="6061890" cy="101968"/>
          </a:xfrm>
          <a:prstGeom prst="snip1Rect">
            <a:avLst>
              <a:gd name="adj" fmla="val 16667"/>
            </a:avLst>
          </a:prstGeom>
          <a:gradFill>
            <a:gsLst>
              <a:gs pos="0">
                <a:srgbClr val="2E75B5"/>
              </a:gs>
              <a:gs pos="100000">
                <a:srgbClr val="CEAD7B">
                  <a:alpha val="4705"/>
                </a:srgbClr>
              </a:gs>
            </a:gsLst>
            <a:lin ang="108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2" name="Google Shape;302;p13"/>
          <p:cNvPicPr preferRelativeResize="0"/>
          <p:nvPr/>
        </p:nvPicPr>
        <p:blipFill rotWithShape="1">
          <a:blip r:embed="rId7">
            <a:alphaModFix/>
          </a:blip>
          <a:srcRect t="14753" b="14753"/>
          <a:stretch/>
        </p:blipFill>
        <p:spPr>
          <a:xfrm>
            <a:off x="362691" y="273250"/>
            <a:ext cx="1709683" cy="995407"/>
          </a:xfrm>
          <a:prstGeom prst="flowChartPunchedCard">
            <a:avLst/>
          </a:prstGeom>
          <a:noFill/>
          <a:ln w="38100" cap="flat" cmpd="sng">
            <a:solidFill>
              <a:srgbClr val="CEAD7B"/>
            </a:solidFill>
            <a:prstDash val="solid"/>
            <a:round/>
            <a:headEnd type="none" w="sm" len="sm"/>
            <a:tailEnd type="none" w="sm" len="sm"/>
          </a:ln>
          <a:effectLst>
            <a:outerShdw blurRad="342900" dist="190500" dir="3000000" algn="tl" rotWithShape="0">
              <a:srgbClr val="000000">
                <a:alpha val="81960"/>
              </a:srgbClr>
            </a:outerShdw>
            <a:reflection stA="52000" endA="300" endPos="35000" sy="-100000" algn="bl" rotWithShape="0"/>
          </a:effectLst>
        </p:spPr>
      </p:pic>
      <p:pic>
        <p:nvPicPr>
          <p:cNvPr id="303" name="Google Shape;303;p13"/>
          <p:cNvPicPr preferRelativeResize="0"/>
          <p:nvPr/>
        </p:nvPicPr>
        <p:blipFill rotWithShape="1">
          <a:blip r:embed="rId8">
            <a:alphaModFix/>
          </a:blip>
          <a:srcRect/>
          <a:stretch/>
        </p:blipFill>
        <p:spPr>
          <a:xfrm>
            <a:off x="214403" y="4135978"/>
            <a:ext cx="2128793" cy="1211842"/>
          </a:xfrm>
          <a:prstGeom prst="rect">
            <a:avLst/>
          </a:prstGeom>
          <a:noFill/>
          <a:ln>
            <a:noFill/>
          </a:ln>
        </p:spPr>
      </p:pic>
      <p:pic>
        <p:nvPicPr>
          <p:cNvPr id="304" name="Google Shape;304;p13"/>
          <p:cNvPicPr preferRelativeResize="0"/>
          <p:nvPr/>
        </p:nvPicPr>
        <p:blipFill rotWithShape="1">
          <a:blip r:embed="rId9">
            <a:alphaModFix/>
          </a:blip>
          <a:srcRect/>
          <a:stretch/>
        </p:blipFill>
        <p:spPr>
          <a:xfrm>
            <a:off x="2343196" y="4135978"/>
            <a:ext cx="2039777" cy="1218514"/>
          </a:xfrm>
          <a:prstGeom prst="rect">
            <a:avLst/>
          </a:prstGeom>
          <a:noFill/>
          <a:ln>
            <a:noFill/>
          </a:ln>
        </p:spPr>
      </p:pic>
      <p:sp>
        <p:nvSpPr>
          <p:cNvPr id="15" name="Google Shape;189;p7">
            <a:extLst>
              <a:ext uri="{FF2B5EF4-FFF2-40B4-BE49-F238E27FC236}">
                <a16:creationId xmlns:a16="http://schemas.microsoft.com/office/drawing/2014/main" id="{02C0A212-8C35-4AEE-AF68-0F0C4FB66F1A}"/>
              </a:ext>
            </a:extLst>
          </p:cNvPr>
          <p:cNvSpPr/>
          <p:nvPr/>
        </p:nvSpPr>
        <p:spPr>
          <a:xfrm>
            <a:off x="2317936" y="477816"/>
            <a:ext cx="9864233" cy="477013"/>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a:solidFill>
                  <a:srgbClr val="FEE599"/>
                </a:solidFill>
                <a:latin typeface="iCiel Panton Black" panose="00000A00000000000000" pitchFamily="50" charset="0"/>
                <a:ea typeface="Cookie"/>
                <a:cs typeface="Cookie"/>
                <a:sym typeface="Cookie"/>
              </a:rPr>
              <a:t>BÀI 3: TRANH CHÂN DUNG THEO TRƯỜNG PHÁI BIỂU HIỆN</a:t>
            </a:r>
            <a:endParaRPr sz="2500">
              <a:latin typeface="iCiel Panton Black" panose="00000A00000000000000" pitchFamily="50"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500"/>
                                        <p:tgtEl>
                                          <p:spTgt spid="303"/>
                                        </p:tgtEl>
                                      </p:cBhvr>
                                    </p:animEffect>
                                  </p:childTnLst>
                                </p:cTn>
                              </p:par>
                              <p:par>
                                <p:cTn id="8" presetID="10" presetClass="entr" presetSubtype="0" fill="hold" nodeType="withEffect">
                                  <p:stCondLst>
                                    <p:cond delay="100"/>
                                  </p:stCondLst>
                                  <p:childTnLst>
                                    <p:set>
                                      <p:cBhvr>
                                        <p:cTn id="9" dur="1" fill="hold">
                                          <p:stCondLst>
                                            <p:cond delay="0"/>
                                          </p:stCondLst>
                                        </p:cTn>
                                        <p:tgtEl>
                                          <p:spTgt spid="304"/>
                                        </p:tgtEl>
                                        <p:attrNameLst>
                                          <p:attrName>style.visibility</p:attrName>
                                        </p:attrNameLst>
                                      </p:cBhvr>
                                      <p:to>
                                        <p:strVal val="visible"/>
                                      </p:to>
                                    </p:set>
                                    <p:animEffect transition="in" filter="fade">
                                      <p:cBhvr>
                                        <p:cTn id="10" dur="5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0"/>
        <p:cNvGrpSpPr/>
        <p:nvPr/>
      </p:nvGrpSpPr>
      <p:grpSpPr>
        <a:xfrm>
          <a:off x="0" y="0"/>
          <a:ext cx="0" cy="0"/>
          <a:chOff x="0" y="0"/>
          <a:chExt cx="0" cy="0"/>
        </a:xfrm>
      </p:grpSpPr>
      <p:sp>
        <p:nvSpPr>
          <p:cNvPr id="311" name="Google Shape;311;p14"/>
          <p:cNvSpPr/>
          <p:nvPr/>
        </p:nvSpPr>
        <p:spPr>
          <a:xfrm>
            <a:off x="3789412" y="2774989"/>
            <a:ext cx="8402586" cy="3159677"/>
          </a:xfrm>
          <a:prstGeom prst="rect">
            <a:avLst/>
          </a:prstGeom>
          <a:solidFill>
            <a:srgbClr val="7030A0">
              <a:alpha val="57647"/>
            </a:srgbClr>
          </a:solidFill>
          <a:ln>
            <a:noFill/>
          </a:ln>
          <a:effectLst>
            <a:outerShdw blurRad="50800" dist="50800" dir="5400000" algn="ctr"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312" name="Google Shape;312;p14"/>
          <p:cNvSpPr txBox="1">
            <a:spLocks noGrp="1"/>
          </p:cNvSpPr>
          <p:nvPr>
            <p:ph type="title"/>
          </p:nvPr>
        </p:nvSpPr>
        <p:spPr>
          <a:xfrm>
            <a:off x="4049723" y="1136447"/>
            <a:ext cx="8349268" cy="11432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lt1"/>
              </a:buClr>
              <a:buSzPts val="4800"/>
              <a:buFont typeface="Roboto"/>
              <a:buNone/>
            </a:pPr>
            <a:r>
              <a:rPr lang="en-US" sz="6000" b="1">
                <a:solidFill>
                  <a:schemeClr val="lt1"/>
                </a:solidFill>
                <a:latin typeface="Roboto"/>
                <a:ea typeface="Roboto"/>
                <a:cs typeface="Roboto"/>
                <a:sym typeface="Roboto"/>
              </a:rPr>
              <a:t>CHUẨN BỊ BÀI SAU</a:t>
            </a:r>
            <a:endParaRPr sz="6000" b="1">
              <a:solidFill>
                <a:schemeClr val="lt1"/>
              </a:solidFill>
              <a:latin typeface="Roboto"/>
              <a:ea typeface="Roboto"/>
              <a:cs typeface="Roboto"/>
              <a:sym typeface="Roboto"/>
            </a:endParaRPr>
          </a:p>
        </p:txBody>
      </p:sp>
      <p:sp>
        <p:nvSpPr>
          <p:cNvPr id="313" name="Google Shape;313;p14"/>
          <p:cNvSpPr txBox="1">
            <a:spLocks noGrp="1"/>
          </p:cNvSpPr>
          <p:nvPr>
            <p:ph type="body" idx="1"/>
          </p:nvPr>
        </p:nvSpPr>
        <p:spPr>
          <a:xfrm>
            <a:off x="5918225" y="2808088"/>
            <a:ext cx="6838381" cy="899459"/>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800"/>
              </a:spcBef>
              <a:spcAft>
                <a:spcPts val="0"/>
              </a:spcAft>
              <a:buClr>
                <a:srgbClr val="DBDBDB"/>
              </a:buClr>
              <a:buSzPts val="1600"/>
              <a:buNone/>
            </a:pPr>
            <a:r>
              <a:rPr lang="en-US" sz="3000" b="1">
                <a:solidFill>
                  <a:srgbClr val="DBDBDB"/>
                </a:solidFill>
                <a:latin typeface="Roboto"/>
                <a:ea typeface="Roboto"/>
                <a:cs typeface="Roboto"/>
                <a:sym typeface="Roboto"/>
              </a:rPr>
              <a:t>Đọc trước bài</a:t>
            </a:r>
            <a:endParaRPr/>
          </a:p>
          <a:p>
            <a:pPr marL="0" lvl="0" indent="0" algn="l" rtl="0">
              <a:lnSpc>
                <a:spcPct val="90000"/>
              </a:lnSpc>
              <a:spcBef>
                <a:spcPts val="800"/>
              </a:spcBef>
              <a:spcAft>
                <a:spcPts val="0"/>
              </a:spcAft>
              <a:buClr>
                <a:srgbClr val="FFD966"/>
              </a:buClr>
              <a:buSzPts val="1600"/>
              <a:buNone/>
            </a:pPr>
            <a:r>
              <a:rPr lang="en-US" sz="2500" b="1">
                <a:solidFill>
                  <a:srgbClr val="FFD966"/>
                </a:solidFill>
                <a:latin typeface="Roboto"/>
                <a:ea typeface="Roboto"/>
                <a:cs typeface="Roboto"/>
                <a:sym typeface="Roboto"/>
              </a:rPr>
              <a:t>”NÉT ĐẶC TRƯNG TRONG TRANH</a:t>
            </a:r>
            <a:endParaRPr/>
          </a:p>
          <a:p>
            <a:pPr marL="0" lvl="0" indent="0" algn="l" rtl="0">
              <a:lnSpc>
                <a:spcPct val="90000"/>
              </a:lnSpc>
              <a:spcBef>
                <a:spcPts val="800"/>
              </a:spcBef>
              <a:spcAft>
                <a:spcPts val="0"/>
              </a:spcAft>
              <a:buClr>
                <a:srgbClr val="FFD966"/>
              </a:buClr>
              <a:buSzPts val="1600"/>
              <a:buNone/>
            </a:pPr>
            <a:r>
              <a:rPr lang="en-US" sz="2500" b="1">
                <a:solidFill>
                  <a:srgbClr val="FFD966"/>
                </a:solidFill>
                <a:latin typeface="Roboto"/>
                <a:ea typeface="Roboto"/>
                <a:cs typeface="Roboto"/>
                <a:sym typeface="Roboto"/>
              </a:rPr>
              <a:t>SƠN MÀI VIỆT NAM”</a:t>
            </a:r>
            <a:endParaRPr sz="2500" b="1">
              <a:solidFill>
                <a:srgbClr val="FFD966"/>
              </a:solidFill>
              <a:latin typeface="Roboto"/>
              <a:ea typeface="Roboto"/>
              <a:cs typeface="Roboto"/>
              <a:sym typeface="Roboto"/>
            </a:endParaRPr>
          </a:p>
        </p:txBody>
      </p:sp>
      <p:sp>
        <p:nvSpPr>
          <p:cNvPr id="314" name="Google Shape;314;p14"/>
          <p:cNvSpPr/>
          <p:nvPr/>
        </p:nvSpPr>
        <p:spPr>
          <a:xfrm>
            <a:off x="4921266" y="4595956"/>
            <a:ext cx="771612" cy="8105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67">
                <a:solidFill>
                  <a:srgbClr val="BBD6EE"/>
                </a:solidFill>
                <a:latin typeface="Lato Light"/>
                <a:ea typeface="Lato Light"/>
                <a:cs typeface="Lato Light"/>
                <a:sym typeface="Lato Light"/>
              </a:rPr>
              <a:t>🎨</a:t>
            </a:r>
            <a:endParaRPr sz="4667">
              <a:solidFill>
                <a:srgbClr val="BBD6EE"/>
              </a:solidFill>
              <a:latin typeface="Calibri"/>
              <a:ea typeface="Calibri"/>
              <a:cs typeface="Calibri"/>
              <a:sym typeface="Calibri"/>
            </a:endParaRPr>
          </a:p>
        </p:txBody>
      </p:sp>
      <p:sp>
        <p:nvSpPr>
          <p:cNvPr id="315" name="Google Shape;315;p14"/>
          <p:cNvSpPr/>
          <p:nvPr/>
        </p:nvSpPr>
        <p:spPr>
          <a:xfrm>
            <a:off x="4898671" y="3092199"/>
            <a:ext cx="782587" cy="8105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67">
                <a:solidFill>
                  <a:srgbClr val="BBD6EE"/>
                </a:solidFill>
                <a:latin typeface="Lato Light"/>
                <a:ea typeface="Lato Light"/>
                <a:cs typeface="Lato Light"/>
                <a:sym typeface="Lato Light"/>
              </a:rPr>
              <a:t>📖</a:t>
            </a:r>
            <a:endParaRPr sz="4667">
              <a:solidFill>
                <a:srgbClr val="BBD6EE"/>
              </a:solidFill>
              <a:latin typeface="Calibri"/>
              <a:ea typeface="Calibri"/>
              <a:cs typeface="Calibri"/>
              <a:sym typeface="Calibri"/>
            </a:endParaRPr>
          </a:p>
        </p:txBody>
      </p:sp>
      <p:sp>
        <p:nvSpPr>
          <p:cNvPr id="316" name="Google Shape;316;p14"/>
          <p:cNvSpPr txBox="1"/>
          <p:nvPr/>
        </p:nvSpPr>
        <p:spPr>
          <a:xfrm>
            <a:off x="5932739" y="4439363"/>
            <a:ext cx="5852861" cy="899459"/>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600"/>
              </a:spcBef>
              <a:spcAft>
                <a:spcPts val="0"/>
              </a:spcAft>
              <a:buClr>
                <a:schemeClr val="lt2"/>
              </a:buClr>
              <a:buSzPts val="1600"/>
              <a:buFont typeface="Lato Light"/>
              <a:buNone/>
            </a:pPr>
            <a:r>
              <a:rPr lang="en-US" sz="3000" b="1" i="0" u="none" strike="noStrike" cap="none">
                <a:solidFill>
                  <a:srgbClr val="DBDBDB"/>
                </a:solidFill>
                <a:latin typeface="Roboto"/>
                <a:ea typeface="Roboto"/>
                <a:cs typeface="Roboto"/>
                <a:sym typeface="Roboto"/>
              </a:rPr>
              <a:t>Chuẩn bị: Giấy vẽ A4, Chì, tẩy, màu vẽ, vỏ trứng, hồ dán...</a:t>
            </a:r>
            <a:endParaRPr sz="3000" b="1" i="0" u="none" strike="noStrike" cap="none">
              <a:solidFill>
                <a:srgbClr val="DBDBDB"/>
              </a:solidFill>
              <a:latin typeface="Roboto"/>
              <a:ea typeface="Roboto"/>
              <a:cs typeface="Roboto"/>
              <a:sym typeface="Roboto"/>
            </a:endParaRPr>
          </a:p>
        </p:txBody>
      </p:sp>
      <p:sp>
        <p:nvSpPr>
          <p:cNvPr id="317" name="Google Shape;317;p14"/>
          <p:cNvSpPr/>
          <p:nvPr/>
        </p:nvSpPr>
        <p:spPr>
          <a:xfrm>
            <a:off x="-1064431" y="2388868"/>
            <a:ext cx="4914034" cy="3931921"/>
          </a:xfrm>
          <a:prstGeom prst="roundRect">
            <a:avLst>
              <a:gd name="adj" fmla="val 16667"/>
            </a:avLst>
          </a:prstGeom>
          <a:solidFill>
            <a:srgbClr val="002060">
              <a:alpha val="4784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8" name="Google Shape;318;p14"/>
          <p:cNvPicPr preferRelativeResize="0"/>
          <p:nvPr/>
        </p:nvPicPr>
        <p:blipFill rotWithShape="1">
          <a:blip r:embed="rId4">
            <a:alphaModFix/>
          </a:blip>
          <a:srcRect l="5632" r="5633"/>
          <a:stretch/>
        </p:blipFill>
        <p:spPr>
          <a:xfrm>
            <a:off x="-492494" y="2998234"/>
            <a:ext cx="4281906" cy="2752653"/>
          </a:xfrm>
          <a:prstGeom prst="homePlate">
            <a:avLst>
              <a:gd name="adj" fmla="val 50000"/>
            </a:avLst>
          </a:prstGeom>
          <a:noFill/>
          <a:ln>
            <a:noFill/>
          </a:ln>
          <a:effectLst>
            <a:outerShdw blurRad="50800" dist="38100" dir="2700000" algn="tl"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advTm="29076">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fade">
                                      <p:cBhvr>
                                        <p:cTn id="7" dur="500"/>
                                        <p:tgtEl>
                                          <p:spTgt spid="312"/>
                                        </p:tgtEl>
                                      </p:cBhvr>
                                    </p:animEffect>
                                  </p:childTnLst>
                                </p:cTn>
                              </p:par>
                              <p:par>
                                <p:cTn id="8" presetID="10" presetClass="entr" presetSubtype="0" fill="hold" nodeType="withEffect">
                                  <p:stCondLst>
                                    <p:cond delay="0"/>
                                  </p:stCondLst>
                                  <p:childTnLst>
                                    <p:set>
                                      <p:cBhvr>
                                        <p:cTn id="9" dur="1" fill="hold">
                                          <p:stCondLst>
                                            <p:cond delay="0"/>
                                          </p:stCondLst>
                                        </p:cTn>
                                        <p:tgtEl>
                                          <p:spTgt spid="317"/>
                                        </p:tgtEl>
                                        <p:attrNameLst>
                                          <p:attrName>style.visibility</p:attrName>
                                        </p:attrNameLst>
                                      </p:cBhvr>
                                      <p:to>
                                        <p:strVal val="visible"/>
                                      </p:to>
                                    </p:set>
                                    <p:animEffect transition="in" filter="fade">
                                      <p:cBhvr>
                                        <p:cTn id="10" dur="500"/>
                                        <p:tgtEl>
                                          <p:spTgt spid="317"/>
                                        </p:tgtEl>
                                      </p:cBhvr>
                                    </p:animEffect>
                                  </p:childTnLst>
                                </p:cTn>
                              </p:par>
                              <p:par>
                                <p:cTn id="11" presetID="2" presetClass="entr" presetSubtype="8" fill="hold" nodeType="withEffect">
                                  <p:stCondLst>
                                    <p:cond delay="300"/>
                                  </p:stCondLst>
                                  <p:childTnLst>
                                    <p:set>
                                      <p:cBhvr>
                                        <p:cTn id="12" dur="1" fill="hold">
                                          <p:stCondLst>
                                            <p:cond delay="0"/>
                                          </p:stCondLst>
                                        </p:cTn>
                                        <p:tgtEl>
                                          <p:spTgt spid="311"/>
                                        </p:tgtEl>
                                        <p:attrNameLst>
                                          <p:attrName>style.visibility</p:attrName>
                                        </p:attrNameLst>
                                      </p:cBhvr>
                                      <p:to>
                                        <p:strVal val="visible"/>
                                      </p:to>
                                    </p:set>
                                    <p:anim calcmode="lin" valueType="num">
                                      <p:cBhvr additive="base">
                                        <p:cTn id="13" dur="500"/>
                                        <p:tgtEl>
                                          <p:spTgt spid="311"/>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600"/>
                                  </p:stCondLst>
                                  <p:childTnLst>
                                    <p:set>
                                      <p:cBhvr>
                                        <p:cTn id="15" dur="1" fill="hold">
                                          <p:stCondLst>
                                            <p:cond delay="0"/>
                                          </p:stCondLst>
                                        </p:cTn>
                                        <p:tgtEl>
                                          <p:spTgt spid="318"/>
                                        </p:tgtEl>
                                        <p:attrNameLst>
                                          <p:attrName>style.visibility</p:attrName>
                                        </p:attrNameLst>
                                      </p:cBhvr>
                                      <p:to>
                                        <p:strVal val="visible"/>
                                      </p:to>
                                    </p:set>
                                    <p:anim calcmode="lin" valueType="num">
                                      <p:cBhvr additive="base">
                                        <p:cTn id="16" dur="500"/>
                                        <p:tgtEl>
                                          <p:spTgt spid="318"/>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15"/>
                                        </p:tgtEl>
                                        <p:attrNameLst>
                                          <p:attrName>style.visibility</p:attrName>
                                        </p:attrNameLst>
                                      </p:cBhvr>
                                      <p:to>
                                        <p:strVal val="visible"/>
                                      </p:to>
                                    </p:set>
                                    <p:animEffect transition="in" filter="fade">
                                      <p:cBhvr>
                                        <p:cTn id="21" dur="500"/>
                                        <p:tgtEl>
                                          <p:spTgt spid="315"/>
                                        </p:tgtEl>
                                      </p:cBhvr>
                                    </p:animEffect>
                                  </p:childTnLst>
                                </p:cTn>
                              </p:par>
                              <p:par>
                                <p:cTn id="22" presetID="10" presetClass="entr" presetSubtype="0" fill="hold" nodeType="withEffect">
                                  <p:stCondLst>
                                    <p:cond delay="300"/>
                                  </p:stCondLst>
                                  <p:childTnLst>
                                    <p:set>
                                      <p:cBhvr>
                                        <p:cTn id="23" dur="1" fill="hold">
                                          <p:stCondLst>
                                            <p:cond delay="0"/>
                                          </p:stCondLst>
                                        </p:cTn>
                                        <p:tgtEl>
                                          <p:spTgt spid="313">
                                            <p:txEl>
                                              <p:pRg st="0" end="0"/>
                                            </p:txEl>
                                          </p:spTgt>
                                        </p:tgtEl>
                                        <p:attrNameLst>
                                          <p:attrName>style.visibility</p:attrName>
                                        </p:attrNameLst>
                                      </p:cBhvr>
                                      <p:to>
                                        <p:strVal val="visible"/>
                                      </p:to>
                                    </p:set>
                                    <p:animEffect transition="in" filter="fade">
                                      <p:cBhvr>
                                        <p:cTn id="24" dur="500"/>
                                        <p:tgtEl>
                                          <p:spTgt spid="313">
                                            <p:txEl>
                                              <p:pRg st="0" end="0"/>
                                            </p:txEl>
                                          </p:spTgt>
                                        </p:tgtEl>
                                      </p:cBhvr>
                                    </p:animEffect>
                                  </p:childTnLst>
                                </p:cTn>
                              </p:par>
                              <p:par>
                                <p:cTn id="25" presetID="10" presetClass="entr" presetSubtype="0" fill="hold" nodeType="withEffect">
                                  <p:stCondLst>
                                    <p:cond delay="300"/>
                                  </p:stCondLst>
                                  <p:childTnLst>
                                    <p:set>
                                      <p:cBhvr>
                                        <p:cTn id="26" dur="1" fill="hold">
                                          <p:stCondLst>
                                            <p:cond delay="0"/>
                                          </p:stCondLst>
                                        </p:cTn>
                                        <p:tgtEl>
                                          <p:spTgt spid="313">
                                            <p:txEl>
                                              <p:pRg st="1" end="1"/>
                                            </p:txEl>
                                          </p:spTgt>
                                        </p:tgtEl>
                                        <p:attrNameLst>
                                          <p:attrName>style.visibility</p:attrName>
                                        </p:attrNameLst>
                                      </p:cBhvr>
                                      <p:to>
                                        <p:strVal val="visible"/>
                                      </p:to>
                                    </p:set>
                                    <p:animEffect transition="in" filter="fade">
                                      <p:cBhvr>
                                        <p:cTn id="27" dur="500"/>
                                        <p:tgtEl>
                                          <p:spTgt spid="313">
                                            <p:txEl>
                                              <p:pRg st="1" end="1"/>
                                            </p:txEl>
                                          </p:spTgt>
                                        </p:tgtEl>
                                      </p:cBhvr>
                                    </p:animEffect>
                                  </p:childTnLst>
                                </p:cTn>
                              </p:par>
                              <p:par>
                                <p:cTn id="28" presetID="10" presetClass="entr" presetSubtype="0" fill="hold" nodeType="withEffect">
                                  <p:stCondLst>
                                    <p:cond delay="300"/>
                                  </p:stCondLst>
                                  <p:childTnLst>
                                    <p:set>
                                      <p:cBhvr>
                                        <p:cTn id="29" dur="1" fill="hold">
                                          <p:stCondLst>
                                            <p:cond delay="0"/>
                                          </p:stCondLst>
                                        </p:cTn>
                                        <p:tgtEl>
                                          <p:spTgt spid="313">
                                            <p:txEl>
                                              <p:pRg st="2" end="2"/>
                                            </p:txEl>
                                          </p:spTgt>
                                        </p:tgtEl>
                                        <p:attrNameLst>
                                          <p:attrName>style.visibility</p:attrName>
                                        </p:attrNameLst>
                                      </p:cBhvr>
                                      <p:to>
                                        <p:strVal val="visible"/>
                                      </p:to>
                                    </p:set>
                                    <p:animEffect transition="in" filter="fade">
                                      <p:cBhvr>
                                        <p:cTn id="30" dur="500"/>
                                        <p:tgtEl>
                                          <p:spTgt spid="313">
                                            <p:txEl>
                                              <p:pRg st="2" end="2"/>
                                            </p:txEl>
                                          </p:spTgt>
                                        </p:tgtEl>
                                      </p:cBhvr>
                                    </p:animEffect>
                                  </p:childTnLst>
                                </p:cTn>
                              </p:par>
                              <p:par>
                                <p:cTn id="31" presetID="10" presetClass="entr" presetSubtype="0" fill="hold" nodeType="withEffect">
                                  <p:stCondLst>
                                    <p:cond delay="900"/>
                                  </p:stCondLst>
                                  <p:childTnLst>
                                    <p:set>
                                      <p:cBhvr>
                                        <p:cTn id="32" dur="1" fill="hold">
                                          <p:stCondLst>
                                            <p:cond delay="0"/>
                                          </p:stCondLst>
                                        </p:cTn>
                                        <p:tgtEl>
                                          <p:spTgt spid="314"/>
                                        </p:tgtEl>
                                        <p:attrNameLst>
                                          <p:attrName>style.visibility</p:attrName>
                                        </p:attrNameLst>
                                      </p:cBhvr>
                                      <p:to>
                                        <p:strVal val="visible"/>
                                      </p:to>
                                    </p:set>
                                    <p:animEffect transition="in" filter="fade">
                                      <p:cBhvr>
                                        <p:cTn id="33" dur="500"/>
                                        <p:tgtEl>
                                          <p:spTgt spid="314"/>
                                        </p:tgtEl>
                                      </p:cBhvr>
                                    </p:animEffect>
                                  </p:childTnLst>
                                </p:cTn>
                              </p:par>
                              <p:par>
                                <p:cTn id="34" presetID="10" presetClass="entr" presetSubtype="0" fill="hold" nodeType="withEffect">
                                  <p:stCondLst>
                                    <p:cond delay="1200"/>
                                  </p:stCondLst>
                                  <p:childTnLst>
                                    <p:set>
                                      <p:cBhvr>
                                        <p:cTn id="35" dur="1" fill="hold">
                                          <p:stCondLst>
                                            <p:cond delay="0"/>
                                          </p:stCondLst>
                                        </p:cTn>
                                        <p:tgtEl>
                                          <p:spTgt spid="316"/>
                                        </p:tgtEl>
                                        <p:attrNameLst>
                                          <p:attrName>style.visibility</p:attrName>
                                        </p:attrNameLst>
                                      </p:cBhvr>
                                      <p:to>
                                        <p:strVal val="visible"/>
                                      </p:to>
                                    </p:set>
                                    <p:animEffect transition="in" filter="fade">
                                      <p:cBhvr>
                                        <p:cTn id="36" dur="5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322"/>
        <p:cNvGrpSpPr/>
        <p:nvPr/>
      </p:nvGrpSpPr>
      <p:grpSpPr>
        <a:xfrm>
          <a:off x="0" y="0"/>
          <a:ext cx="0" cy="0"/>
          <a:chOff x="0" y="0"/>
          <a:chExt cx="0" cy="0"/>
        </a:xfrm>
      </p:grpSpPr>
      <p:pic>
        <p:nvPicPr>
          <p:cNvPr id="323" name="Google Shape;323;p15"/>
          <p:cNvPicPr preferRelativeResize="0"/>
          <p:nvPr/>
        </p:nvPicPr>
        <p:blipFill rotWithShape="1">
          <a:blip r:embed="rId4">
            <a:alphaModFix/>
          </a:blip>
          <a:srcRect l="572" t="6485" r="-572" b="14612"/>
          <a:stretch/>
        </p:blipFill>
        <p:spPr>
          <a:xfrm>
            <a:off x="3423755" y="732858"/>
            <a:ext cx="2040613" cy="2040613"/>
          </a:xfrm>
          <a:prstGeom prst="ellipse">
            <a:avLst/>
          </a:prstGeom>
          <a:noFill/>
          <a:ln>
            <a:noFill/>
          </a:ln>
        </p:spPr>
      </p:pic>
      <p:pic>
        <p:nvPicPr>
          <p:cNvPr id="324" name="Google Shape;324;p15"/>
          <p:cNvPicPr preferRelativeResize="0"/>
          <p:nvPr/>
        </p:nvPicPr>
        <p:blipFill rotWithShape="1">
          <a:blip r:embed="rId5">
            <a:alphaModFix/>
          </a:blip>
          <a:srcRect/>
          <a:stretch/>
        </p:blipFill>
        <p:spPr>
          <a:xfrm>
            <a:off x="1046309" y="839248"/>
            <a:ext cx="1797273" cy="1797273"/>
          </a:xfrm>
          <a:prstGeom prst="ellipse">
            <a:avLst/>
          </a:prstGeom>
          <a:noFill/>
          <a:ln w="114300" cap="flat" cmpd="sng">
            <a:solidFill>
              <a:srgbClr val="323F4F"/>
            </a:solidFill>
            <a:prstDash val="solid"/>
            <a:round/>
            <a:headEnd type="none" w="sm" len="sm"/>
            <a:tailEnd type="none" w="sm" len="sm"/>
          </a:ln>
        </p:spPr>
      </p:pic>
      <p:pic>
        <p:nvPicPr>
          <p:cNvPr id="325" name="Google Shape;325;p15"/>
          <p:cNvPicPr preferRelativeResize="0"/>
          <p:nvPr/>
        </p:nvPicPr>
        <p:blipFill rotWithShape="1">
          <a:blip r:embed="rId6">
            <a:alphaModFix/>
          </a:blip>
          <a:srcRect l="-3377" t="-16384" r="-10588" b="-36143"/>
          <a:stretch/>
        </p:blipFill>
        <p:spPr>
          <a:xfrm>
            <a:off x="6051333" y="901050"/>
            <a:ext cx="1735471" cy="1735471"/>
          </a:xfrm>
          <a:prstGeom prst="ellipse">
            <a:avLst/>
          </a:prstGeom>
          <a:noFill/>
          <a:ln w="114300" cap="flat" cmpd="sng">
            <a:solidFill>
              <a:srgbClr val="222A35"/>
            </a:solidFill>
            <a:prstDash val="solid"/>
            <a:round/>
            <a:headEnd type="none" w="sm" len="sm"/>
            <a:tailEnd type="none" w="sm" len="sm"/>
          </a:ln>
        </p:spPr>
      </p:pic>
      <p:sp>
        <p:nvSpPr>
          <p:cNvPr id="326" name="Google Shape;326;p15"/>
          <p:cNvSpPr txBox="1"/>
          <p:nvPr/>
        </p:nvSpPr>
        <p:spPr>
          <a:xfrm>
            <a:off x="566717" y="2773471"/>
            <a:ext cx="7686720" cy="8105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667">
                <a:solidFill>
                  <a:srgbClr val="800000"/>
                </a:solidFill>
                <a:latin typeface="Arial"/>
                <a:ea typeface="Arial"/>
                <a:cs typeface="Arial"/>
                <a:sym typeface="Arial"/>
              </a:rPr>
              <a:t>Cảm ơn các em đã theo dõi!</a:t>
            </a:r>
            <a:endParaRPr/>
          </a:p>
        </p:txBody>
      </p:sp>
      <p:sp>
        <p:nvSpPr>
          <p:cNvPr id="327" name="Google Shape;327;p15"/>
          <p:cNvSpPr txBox="1"/>
          <p:nvPr/>
        </p:nvSpPr>
        <p:spPr>
          <a:xfrm>
            <a:off x="287730" y="3614727"/>
            <a:ext cx="8312661"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Hãy like, đăng ký, chia sẻ</a:t>
            </a:r>
            <a:endParaRPr/>
          </a:p>
          <a:p>
            <a:pPr marL="0" marR="0" lvl="0" indent="0" algn="ctr" rtl="0">
              <a:spcBef>
                <a:spcPts val="0"/>
              </a:spcBef>
              <a:spcAft>
                <a:spcPts val="0"/>
              </a:spcAft>
              <a:buNone/>
            </a:pPr>
            <a:r>
              <a:rPr lang="en-US" sz="3000" b="1">
                <a:solidFill>
                  <a:schemeClr val="dk1"/>
                </a:solidFill>
                <a:latin typeface="Calibri"/>
                <a:ea typeface="Calibri"/>
                <a:cs typeface="Calibri"/>
                <a:sym typeface="Calibri"/>
              </a:rPr>
              <a:t>và bình luận nội dung bài học phía dưới video nhé!</a:t>
            </a:r>
            <a:endParaRPr/>
          </a:p>
        </p:txBody>
      </p:sp>
      <p:sp>
        <p:nvSpPr>
          <p:cNvPr id="328" name="Google Shape;328;p15"/>
          <p:cNvSpPr/>
          <p:nvPr/>
        </p:nvSpPr>
        <p:spPr>
          <a:xfrm>
            <a:off x="4789592" y="7838385"/>
            <a:ext cx="3918980" cy="15081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b="1">
                <a:solidFill>
                  <a:srgbClr val="800000"/>
                </a:solidFill>
                <a:latin typeface="Calibri"/>
                <a:ea typeface="Calibri"/>
                <a:cs typeface="Calibri"/>
                <a:sym typeface="Calibri"/>
              </a:rPr>
              <a:t>Ủng hộ (free) tác giả tại:</a:t>
            </a:r>
            <a:endParaRPr/>
          </a:p>
          <a:p>
            <a:pPr marL="285750" marR="0" lvl="0" indent="-285750" algn="l" rtl="0">
              <a:spcBef>
                <a:spcPts val="0"/>
              </a:spcBef>
              <a:spcAft>
                <a:spcPts val="0"/>
              </a:spcAft>
              <a:buClr>
                <a:srgbClr val="800000"/>
              </a:buClr>
              <a:buSzPts val="2300"/>
              <a:buFont typeface="Calibri"/>
              <a:buChar char="-"/>
            </a:pPr>
            <a:r>
              <a:rPr lang="en-US" sz="2300" b="1">
                <a:solidFill>
                  <a:srgbClr val="800000"/>
                </a:solidFill>
                <a:latin typeface="Calibri"/>
                <a:ea typeface="Calibri"/>
                <a:cs typeface="Calibri"/>
                <a:sym typeface="Calibri"/>
              </a:rPr>
              <a:t>Link: </a:t>
            </a:r>
            <a:r>
              <a:rPr lang="en-US" sz="2300" b="1" u="sng">
                <a:solidFill>
                  <a:srgbClr val="8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https://bit.ly/3tRblro</a:t>
            </a:r>
            <a:r>
              <a:rPr lang="en-US" sz="2300" b="1">
                <a:solidFill>
                  <a:srgbClr val="800000"/>
                </a:solidFill>
                <a:latin typeface="Calibri"/>
                <a:ea typeface="Calibri"/>
                <a:cs typeface="Calibri"/>
                <a:sym typeface="Calibri"/>
              </a:rPr>
              <a:t>                </a:t>
            </a:r>
            <a:endParaRPr/>
          </a:p>
          <a:p>
            <a:pPr marL="0" marR="0" lvl="0" indent="0" algn="l" rtl="0">
              <a:spcBef>
                <a:spcPts val="0"/>
              </a:spcBef>
              <a:spcAft>
                <a:spcPts val="0"/>
              </a:spcAft>
              <a:buNone/>
            </a:pPr>
            <a:r>
              <a:rPr lang="en-US" sz="2300" b="1">
                <a:solidFill>
                  <a:srgbClr val="800000"/>
                </a:solidFill>
                <a:latin typeface="Calibri"/>
                <a:ea typeface="Calibri"/>
                <a:cs typeface="Calibri"/>
                <a:sym typeface="Calibri"/>
              </a:rPr>
              <a:t>Hoặc</a:t>
            </a:r>
            <a:endParaRPr/>
          </a:p>
          <a:p>
            <a:pPr marL="285750" marR="0" lvl="0" indent="-285750" algn="l" rtl="0">
              <a:spcBef>
                <a:spcPts val="0"/>
              </a:spcBef>
              <a:spcAft>
                <a:spcPts val="0"/>
              </a:spcAft>
              <a:buClr>
                <a:srgbClr val="800000"/>
              </a:buClr>
              <a:buSzPts val="2300"/>
              <a:buFont typeface="Calibri"/>
              <a:buChar char="-"/>
            </a:pPr>
            <a:r>
              <a:rPr lang="en-US" sz="2300" b="1">
                <a:solidFill>
                  <a:srgbClr val="800000"/>
                </a:solidFill>
                <a:latin typeface="Calibri"/>
                <a:ea typeface="Calibri"/>
                <a:cs typeface="Calibri"/>
                <a:sym typeface="Calibri"/>
              </a:rPr>
              <a:t>Link: </a:t>
            </a:r>
            <a:r>
              <a:rPr lang="en-US" sz="2300" b="1" u="sng">
                <a:solidFill>
                  <a:srgbClr val="80000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a:t>
            </a:r>
            <a:r>
              <a:rPr lang="en-US" sz="2300" u="sng">
                <a:solidFill>
                  <a:srgbClr val="FFFF0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bit.ly/3xaOm8X</a:t>
            </a:r>
            <a:endParaRPr sz="2300">
              <a:solidFill>
                <a:srgbClr val="FFFF00"/>
              </a:solidFill>
              <a:latin typeface="Calibri"/>
              <a:ea typeface="Calibri"/>
              <a:cs typeface="Calibri"/>
              <a:sym typeface="Calibri"/>
            </a:endParaRPr>
          </a:p>
        </p:txBody>
      </p:sp>
      <p:pic>
        <p:nvPicPr>
          <p:cNvPr id="329" name="Google Shape;329;p15">
            <a:hlinkClick r:id="rId7"/>
          </p:cNvPr>
          <p:cNvPicPr preferRelativeResize="0"/>
          <p:nvPr/>
        </p:nvPicPr>
        <p:blipFill rotWithShape="1">
          <a:blip r:embed="rId9">
            <a:alphaModFix/>
          </a:blip>
          <a:srcRect/>
          <a:stretch/>
        </p:blipFill>
        <p:spPr>
          <a:xfrm>
            <a:off x="8948902" y="7569530"/>
            <a:ext cx="676502" cy="1109658"/>
          </a:xfrm>
          <a:prstGeom prst="rect">
            <a:avLst/>
          </a:prstGeom>
          <a:noFill/>
          <a:ln>
            <a:noFill/>
          </a:ln>
        </p:spPr>
      </p:pic>
      <p:pic>
        <p:nvPicPr>
          <p:cNvPr id="330" name="Google Shape;330;p15">
            <a:hlinkClick r:id="rId8"/>
          </p:cNvPr>
          <p:cNvPicPr preferRelativeResize="0"/>
          <p:nvPr/>
        </p:nvPicPr>
        <p:blipFill rotWithShape="1">
          <a:blip r:embed="rId9">
            <a:alphaModFix/>
          </a:blip>
          <a:srcRect/>
          <a:stretch/>
        </p:blipFill>
        <p:spPr>
          <a:xfrm>
            <a:off x="8948902" y="8806508"/>
            <a:ext cx="676502" cy="1109658"/>
          </a:xfrm>
          <a:prstGeom prst="rect">
            <a:avLst/>
          </a:prstGeom>
          <a:noFill/>
          <a:ln>
            <a:noFill/>
          </a:ln>
        </p:spPr>
      </p:pic>
      <p:pic>
        <p:nvPicPr>
          <p:cNvPr id="331" name="Google Shape;331;p15">
            <a:hlinkClick r:id="rId10"/>
          </p:cNvPr>
          <p:cNvPicPr preferRelativeResize="0"/>
          <p:nvPr/>
        </p:nvPicPr>
        <p:blipFill rotWithShape="1">
          <a:blip r:embed="rId9">
            <a:alphaModFix/>
          </a:blip>
          <a:srcRect/>
          <a:stretch/>
        </p:blipFill>
        <p:spPr>
          <a:xfrm>
            <a:off x="9625404" y="2195038"/>
            <a:ext cx="1347488" cy="2210268"/>
          </a:xfrm>
          <a:prstGeom prst="rect">
            <a:avLst/>
          </a:prstGeom>
          <a:noFill/>
          <a:ln>
            <a:noFill/>
          </a:ln>
        </p:spPr>
      </p:pic>
      <p:sp>
        <p:nvSpPr>
          <p:cNvPr id="332" name="Google Shape;332;p15"/>
          <p:cNvSpPr txBox="1"/>
          <p:nvPr/>
        </p:nvSpPr>
        <p:spPr>
          <a:xfrm>
            <a:off x="2162628" y="5003345"/>
            <a:ext cx="847034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chemeClr val="lt1"/>
                </a:solidFill>
                <a:latin typeface="Calibri"/>
                <a:ea typeface="Calibri"/>
                <a:cs typeface="Calibri"/>
                <a:sym typeface="Calibri"/>
              </a:rPr>
              <a:t>Xem đầy đủ tại đây: https://youtu.be/AQChUeVl7oY</a:t>
            </a:r>
            <a:endParaRPr sz="30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fade">
                                      <p:cBhvr>
                                        <p:cTn id="7" dur="1500"/>
                                        <p:tgtEl>
                                          <p:spTgt spid="324"/>
                                        </p:tgtEl>
                                      </p:cBhvr>
                                    </p:animEffect>
                                  </p:childTnLst>
                                </p:cTn>
                              </p:par>
                              <p:par>
                                <p:cTn id="8" presetID="10" presetClass="entr" presetSubtype="0" fill="hold" nodeType="withEffect">
                                  <p:stCondLst>
                                    <p:cond delay="500"/>
                                  </p:stCondLst>
                                  <p:childTnLst>
                                    <p:set>
                                      <p:cBhvr>
                                        <p:cTn id="9" dur="1" fill="hold">
                                          <p:stCondLst>
                                            <p:cond delay="0"/>
                                          </p:stCondLst>
                                        </p:cTn>
                                        <p:tgtEl>
                                          <p:spTgt spid="323"/>
                                        </p:tgtEl>
                                        <p:attrNameLst>
                                          <p:attrName>style.visibility</p:attrName>
                                        </p:attrNameLst>
                                      </p:cBhvr>
                                      <p:to>
                                        <p:strVal val="visible"/>
                                      </p:to>
                                    </p:set>
                                    <p:animEffect transition="in" filter="fade">
                                      <p:cBhvr>
                                        <p:cTn id="10" dur="1100"/>
                                        <p:tgtEl>
                                          <p:spTgt spid="323"/>
                                        </p:tgtEl>
                                      </p:cBhvr>
                                    </p:animEffect>
                                  </p:childTnLst>
                                </p:cTn>
                              </p:par>
                              <p:par>
                                <p:cTn id="11" presetID="10" presetClass="entr" presetSubtype="0" fill="hold" nodeType="withEffect">
                                  <p:stCondLst>
                                    <p:cond delay="1000"/>
                                  </p:stCondLst>
                                  <p:childTnLst>
                                    <p:set>
                                      <p:cBhvr>
                                        <p:cTn id="12" dur="1" fill="hold">
                                          <p:stCondLst>
                                            <p:cond delay="0"/>
                                          </p:stCondLst>
                                        </p:cTn>
                                        <p:tgtEl>
                                          <p:spTgt spid="325"/>
                                        </p:tgtEl>
                                        <p:attrNameLst>
                                          <p:attrName>style.visibility</p:attrName>
                                        </p:attrNameLst>
                                      </p:cBhvr>
                                      <p:to>
                                        <p:strVal val="visible"/>
                                      </p:to>
                                    </p:set>
                                    <p:animEffect transition="in" filter="fade">
                                      <p:cBhvr>
                                        <p:cTn id="13" dur="700"/>
                                        <p:tgtEl>
                                          <p:spTgt spid="325"/>
                                        </p:tgtEl>
                                      </p:cBhvr>
                                    </p:animEffect>
                                  </p:childTnLst>
                                </p:cTn>
                              </p:par>
                              <p:par>
                                <p:cTn id="14" presetID="10" presetClass="entr" presetSubtype="0" fill="hold" nodeType="withEffect">
                                  <p:stCondLst>
                                    <p:cond delay="1200"/>
                                  </p:stCondLst>
                                  <p:childTnLst>
                                    <p:set>
                                      <p:cBhvr>
                                        <p:cTn id="15" dur="1" fill="hold">
                                          <p:stCondLst>
                                            <p:cond delay="0"/>
                                          </p:stCondLst>
                                        </p:cTn>
                                        <p:tgtEl>
                                          <p:spTgt spid="326"/>
                                        </p:tgtEl>
                                        <p:attrNameLst>
                                          <p:attrName>style.visibility</p:attrName>
                                        </p:attrNameLst>
                                      </p:cBhvr>
                                      <p:to>
                                        <p:strVal val="visible"/>
                                      </p:to>
                                    </p:set>
                                    <p:animEffect transition="in" filter="fade">
                                      <p:cBhvr>
                                        <p:cTn id="16" dur="700"/>
                                        <p:tgtEl>
                                          <p:spTgt spid="326"/>
                                        </p:tgtEl>
                                      </p:cBhvr>
                                    </p:animEffect>
                                  </p:childTnLst>
                                </p:cTn>
                              </p:par>
                              <p:par>
                                <p:cTn id="17" presetID="10" presetClass="entr" presetSubtype="0" fill="hold" nodeType="withEffect">
                                  <p:stCondLst>
                                    <p:cond delay="1600"/>
                                  </p:stCondLst>
                                  <p:childTnLst>
                                    <p:set>
                                      <p:cBhvr>
                                        <p:cTn id="18" dur="1" fill="hold">
                                          <p:stCondLst>
                                            <p:cond delay="0"/>
                                          </p:stCondLst>
                                        </p:cTn>
                                        <p:tgtEl>
                                          <p:spTgt spid="327"/>
                                        </p:tgtEl>
                                        <p:attrNameLst>
                                          <p:attrName>style.visibility</p:attrName>
                                        </p:attrNameLst>
                                      </p:cBhvr>
                                      <p:to>
                                        <p:strVal val="visible"/>
                                      </p:to>
                                    </p:set>
                                    <p:animEffect transition="in" filter="fade">
                                      <p:cBhvr>
                                        <p:cTn id="19" dur="500"/>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
          <p:cNvSpPr/>
          <p:nvPr/>
        </p:nvSpPr>
        <p:spPr>
          <a:xfrm>
            <a:off x="2329084" y="7909044"/>
            <a:ext cx="5928359" cy="332232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2"/>
          <p:cNvSpPr txBox="1">
            <a:spLocks noGrp="1"/>
          </p:cNvSpPr>
          <p:nvPr>
            <p:ph type="ctrTitle"/>
          </p:nvPr>
        </p:nvSpPr>
        <p:spPr>
          <a:xfrm>
            <a:off x="4267200" y="742180"/>
            <a:ext cx="6771447" cy="756376"/>
          </a:xfrm>
          <a:prstGeom prst="rect">
            <a:avLst/>
          </a:prstGeom>
          <a:noFill/>
          <a:ln>
            <a:noFill/>
          </a:ln>
          <a:effectLst>
            <a:outerShdw blurRad="50800" algn="tl" rotWithShape="0">
              <a:srgbClr val="000000">
                <a:alpha val="26666"/>
              </a:srgbClr>
            </a:outerShdw>
          </a:effectLst>
        </p:spPr>
        <p:txBody>
          <a:bodyPr spcFirstLastPara="1" wrap="square" lIns="91425" tIns="91425" rIns="91425" bIns="91425" anchor="b" anchorCtr="0">
            <a:noAutofit/>
          </a:bodyPr>
          <a:lstStyle/>
          <a:p>
            <a:pPr marL="0" lvl="0" indent="0" algn="r" rtl="0">
              <a:lnSpc>
                <a:spcPct val="90000"/>
              </a:lnSpc>
              <a:spcBef>
                <a:spcPts val="0"/>
              </a:spcBef>
              <a:spcAft>
                <a:spcPts val="0"/>
              </a:spcAft>
              <a:buClr>
                <a:srgbClr val="FEE599"/>
              </a:buClr>
              <a:buSzPts val="4500"/>
              <a:buFont typeface="Tahoma"/>
              <a:buNone/>
            </a:pPr>
            <a:r>
              <a:rPr lang="en-US" sz="4500" b="1">
                <a:solidFill>
                  <a:srgbClr val="FEE599"/>
                </a:solidFill>
                <a:latin typeface="Tahoma"/>
                <a:ea typeface="Tahoma"/>
                <a:cs typeface="Tahoma"/>
                <a:sym typeface="Tahoma"/>
              </a:rPr>
              <a:t>YÊU CẦU CẦN ĐẠT</a:t>
            </a:r>
            <a:endParaRPr sz="4500" b="1">
              <a:solidFill>
                <a:srgbClr val="FEE599"/>
              </a:solidFill>
              <a:latin typeface="Tahoma"/>
              <a:ea typeface="Tahoma"/>
              <a:cs typeface="Tahoma"/>
              <a:sym typeface="Tahoma"/>
            </a:endParaRPr>
          </a:p>
        </p:txBody>
      </p:sp>
      <p:sp>
        <p:nvSpPr>
          <p:cNvPr id="104" name="Google Shape;104;p2"/>
          <p:cNvSpPr txBox="1"/>
          <p:nvPr/>
        </p:nvSpPr>
        <p:spPr>
          <a:xfrm>
            <a:off x="4794661" y="1885414"/>
            <a:ext cx="6875816" cy="449353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200" b="1" i="0" u="none" strike="noStrike" cap="none">
                <a:solidFill>
                  <a:schemeClr val="lt1"/>
                </a:solidFill>
                <a:latin typeface="Roboto"/>
                <a:ea typeface="Roboto"/>
                <a:cs typeface="Roboto"/>
                <a:sym typeface="Roboto"/>
              </a:rPr>
              <a:t>	– Nêu được tiến trình phát triển, đặc điểm tác phẩm, tác giả tiêu biểu của trường phái Biểu hiện. Phân tích được nét, màu biểu cảm trong tranh của hoạ sĩ thuộc trường phái Biểu hiện và sản phẩm mĩ thuật. </a:t>
            </a:r>
            <a:endParaRPr/>
          </a:p>
          <a:p>
            <a:pPr marL="0" marR="0" lvl="0" indent="0" algn="just" rtl="0">
              <a:spcBef>
                <a:spcPts val="0"/>
              </a:spcBef>
              <a:spcAft>
                <a:spcPts val="0"/>
              </a:spcAft>
              <a:buNone/>
            </a:pPr>
            <a:r>
              <a:rPr lang="en-US" sz="2200" b="1" i="0" u="none" strike="noStrike" cap="none">
                <a:solidFill>
                  <a:schemeClr val="lt1"/>
                </a:solidFill>
                <a:latin typeface="Roboto"/>
                <a:ea typeface="Roboto"/>
                <a:cs typeface="Roboto"/>
                <a:sym typeface="Roboto"/>
              </a:rPr>
              <a:t>	– Vẽ được tranh chân dung với nét, màu thể hiện trạng thái cảm xúc của nhân vật theo trường phái Biểu hiện. </a:t>
            </a:r>
            <a:endParaRPr/>
          </a:p>
          <a:p>
            <a:pPr marL="0" marR="0" lvl="0" indent="0" algn="just" rtl="0">
              <a:spcBef>
                <a:spcPts val="0"/>
              </a:spcBef>
              <a:spcAft>
                <a:spcPts val="0"/>
              </a:spcAft>
              <a:buNone/>
            </a:pPr>
            <a:r>
              <a:rPr lang="en-US" sz="2200" b="1" i="0" u="none" strike="noStrike" cap="none">
                <a:solidFill>
                  <a:schemeClr val="lt1"/>
                </a:solidFill>
                <a:latin typeface="Roboto"/>
                <a:ea typeface="Roboto"/>
                <a:cs typeface="Roboto"/>
                <a:sym typeface="Roboto"/>
              </a:rPr>
              <a:t>	– Sử dụng được nét, hình, màu trong tranh của trường phái Biểu hiện để vẽ chân dung người thân, bạn bè. </a:t>
            </a:r>
            <a:endParaRPr/>
          </a:p>
          <a:p>
            <a:pPr marL="0" marR="0" lvl="0" indent="0" algn="just" rtl="0">
              <a:spcBef>
                <a:spcPts val="0"/>
              </a:spcBef>
              <a:spcAft>
                <a:spcPts val="0"/>
              </a:spcAft>
              <a:buNone/>
            </a:pPr>
            <a:r>
              <a:rPr lang="en-US" sz="2200" b="1" i="0" u="none" strike="noStrike" cap="none">
                <a:solidFill>
                  <a:schemeClr val="lt1"/>
                </a:solidFill>
                <a:latin typeface="Roboto"/>
                <a:ea typeface="Roboto"/>
                <a:cs typeface="Roboto"/>
                <a:sym typeface="Roboto"/>
              </a:rPr>
              <a:t>	– Tôn trọng sự khác biệt về cách thể hiện đặc điểm riêng bên ngoài và cảm xúc của người khác.</a:t>
            </a:r>
            <a:endParaRPr/>
          </a:p>
        </p:txBody>
      </p:sp>
      <p:pic>
        <p:nvPicPr>
          <p:cNvPr id="105" name="Google Shape;105;p2"/>
          <p:cNvPicPr preferRelativeResize="0"/>
          <p:nvPr/>
        </p:nvPicPr>
        <p:blipFill rotWithShape="1">
          <a:blip r:embed="rId4">
            <a:alphaModFix/>
          </a:blip>
          <a:srcRect t="9983" b="9983"/>
          <a:stretch/>
        </p:blipFill>
        <p:spPr>
          <a:xfrm>
            <a:off x="329569" y="1498556"/>
            <a:ext cx="4128551" cy="4044458"/>
          </a:xfrm>
          <a:prstGeom prst="flowChartConnector">
            <a:avLst/>
          </a:prstGeom>
          <a:noFill/>
          <a:ln>
            <a:noFill/>
          </a:ln>
          <a:effectLst>
            <a:outerShdw blurRad="50800" dist="38100" dir="2700000" algn="tl" rotWithShape="0">
              <a:srgbClr val="000000">
                <a:alpha val="40000"/>
              </a:srgbClr>
            </a:outerShdw>
            <a:reflection stA="52000" endA="300" endPos="35000" sy="-100000" algn="bl" rotWithShape="0"/>
          </a:effectLst>
        </p:spPr>
      </p:pic>
      <p:pic>
        <p:nvPicPr>
          <p:cNvPr id="106" name="Google Shape;106;p2">
            <a:hlinkClick r:id="rId5"/>
          </p:cNvPr>
          <p:cNvPicPr preferRelativeResize="0"/>
          <p:nvPr/>
        </p:nvPicPr>
        <p:blipFill rotWithShape="1">
          <a:blip r:embed="rId6">
            <a:alphaModFix/>
          </a:blip>
          <a:srcRect/>
          <a:stretch/>
        </p:blipFill>
        <p:spPr>
          <a:xfrm>
            <a:off x="3979254" y="5097896"/>
            <a:ext cx="676502" cy="1109658"/>
          </a:xfrm>
          <a:prstGeom prst="rect">
            <a:avLst/>
          </a:prstGeom>
          <a:noFill/>
          <a:ln>
            <a:noFill/>
          </a:ln>
        </p:spPr>
      </p:pic>
      <p:sp>
        <p:nvSpPr>
          <p:cNvPr id="107" name="Google Shape;107;p2"/>
          <p:cNvSpPr txBox="1"/>
          <p:nvPr/>
        </p:nvSpPr>
        <p:spPr>
          <a:xfrm>
            <a:off x="222299" y="6342183"/>
            <a:ext cx="662286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FFFF00"/>
                </a:solidFill>
                <a:latin typeface="Calibri"/>
                <a:ea typeface="Calibri"/>
                <a:cs typeface="Calibri"/>
                <a:sym typeface="Calibri"/>
              </a:rPr>
              <a:t>Xem đầy đủ tại đây: https://youtu.be/AQChUeVl7oY</a:t>
            </a:r>
            <a:endParaRPr sz="1800">
              <a:solidFill>
                <a:srgbClr val="FFFF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par>
                                <p:cTn id="8" presetID="10" presetClass="entr" presetSubtype="0" fill="hold" nodeType="withEffect">
                                  <p:stCondLst>
                                    <p:cond delay="400"/>
                                  </p:stCondLst>
                                  <p:childTnLst>
                                    <p:set>
                                      <p:cBhvr>
                                        <p:cTn id="9" dur="1" fill="hold">
                                          <p:stCondLst>
                                            <p:cond delay="0"/>
                                          </p:stCondLst>
                                        </p:cTn>
                                        <p:tgtEl>
                                          <p:spTgt spid="105"/>
                                        </p:tgtEl>
                                        <p:attrNameLst>
                                          <p:attrName>style.visibility</p:attrName>
                                        </p:attrNameLst>
                                      </p:cBhvr>
                                      <p:to>
                                        <p:strVal val="visible"/>
                                      </p:to>
                                    </p:set>
                                    <p:animEffect transition="in" filter="fade">
                                      <p:cBhvr>
                                        <p:cTn id="10" dur="500"/>
                                        <p:tgtEl>
                                          <p:spTgt spid="105"/>
                                        </p:tgtEl>
                                      </p:cBhvr>
                                    </p:animEffect>
                                  </p:childTnLst>
                                </p:cTn>
                              </p:par>
                              <p:par>
                                <p:cTn id="11" presetID="2" presetClass="entr" presetSubtype="8" fill="hold" nodeType="withEffect">
                                  <p:stCondLst>
                                    <p:cond delay="700"/>
                                  </p:stCondLst>
                                  <p:childTnLst>
                                    <p:set>
                                      <p:cBhvr>
                                        <p:cTn id="12" dur="1" fill="hold">
                                          <p:stCondLst>
                                            <p:cond delay="0"/>
                                          </p:stCondLst>
                                        </p:cTn>
                                        <p:tgtEl>
                                          <p:spTgt spid="102"/>
                                        </p:tgtEl>
                                        <p:attrNameLst>
                                          <p:attrName>style.visibility</p:attrName>
                                        </p:attrNameLst>
                                      </p:cBhvr>
                                      <p:to>
                                        <p:strVal val="visible"/>
                                      </p:to>
                                    </p:set>
                                    <p:anim calcmode="lin" valueType="num">
                                      <p:cBhvr additive="base">
                                        <p:cTn id="13" dur="1000"/>
                                        <p:tgtEl>
                                          <p:spTgt spid="102"/>
                                        </p:tgtEl>
                                        <p:attrNameLst>
                                          <p:attrName>ppt_x</p:attrName>
                                        </p:attrNameLst>
                                      </p:cBhvr>
                                      <p:tavLst>
                                        <p:tav tm="0">
                                          <p:val>
                                            <p:strVal val="#ppt_x-1"/>
                                          </p:val>
                                        </p:tav>
                                        <p:tav tm="100000">
                                          <p:val>
                                            <p:strVal val="#ppt_x"/>
                                          </p:val>
                                        </p:tav>
                                      </p:tavLst>
                                    </p:anim>
                                  </p:childTnLst>
                                </p:cTn>
                              </p:par>
                              <p:par>
                                <p:cTn id="14" presetID="10" presetClass="entr" presetSubtype="0" fill="hold" nodeType="withEffect">
                                  <p:stCondLst>
                                    <p:cond delay="1200"/>
                                  </p:stCondLst>
                                  <p:childTnLst>
                                    <p:set>
                                      <p:cBhvr>
                                        <p:cTn id="15" dur="1" fill="hold">
                                          <p:stCondLst>
                                            <p:cond delay="0"/>
                                          </p:stCondLst>
                                        </p:cTn>
                                        <p:tgtEl>
                                          <p:spTgt spid="104"/>
                                        </p:tgtEl>
                                        <p:attrNameLst>
                                          <p:attrName>style.visibility</p:attrName>
                                        </p:attrNameLst>
                                      </p:cBhvr>
                                      <p:to>
                                        <p:strVal val="visible"/>
                                      </p:to>
                                    </p:set>
                                    <p:animEffect transition="in" filter="fade">
                                      <p:cBhvr>
                                        <p:cTn id="16"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pic>
        <p:nvPicPr>
          <p:cNvPr id="112" name="Google Shape;112;p3"/>
          <p:cNvPicPr preferRelativeResize="0"/>
          <p:nvPr/>
        </p:nvPicPr>
        <p:blipFill rotWithShape="1">
          <a:blip r:embed="rId4">
            <a:alphaModFix/>
          </a:blip>
          <a:srcRect/>
          <a:stretch/>
        </p:blipFill>
        <p:spPr>
          <a:xfrm>
            <a:off x="490553" y="1667280"/>
            <a:ext cx="4932620" cy="3523439"/>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pic>
      <p:pic>
        <p:nvPicPr>
          <p:cNvPr id="113" name="Google Shape;113;p3"/>
          <p:cNvPicPr preferRelativeResize="0"/>
          <p:nvPr/>
        </p:nvPicPr>
        <p:blipFill rotWithShape="1">
          <a:blip r:embed="rId5">
            <a:alphaModFix/>
          </a:blip>
          <a:srcRect t="1590" b="1590"/>
          <a:stretch/>
        </p:blipFill>
        <p:spPr>
          <a:xfrm>
            <a:off x="8053153" y="2978863"/>
            <a:ext cx="1674459" cy="1621199"/>
          </a:xfrm>
          <a:prstGeom prst="snip2DiagRect">
            <a:avLst>
              <a:gd name="adj1" fmla="val 0"/>
              <a:gd name="adj2" fmla="val 16667"/>
            </a:avLst>
          </a:prstGeom>
          <a:noFill/>
          <a:ln w="114300" cap="flat" cmpd="sng">
            <a:solidFill>
              <a:srgbClr val="757070"/>
            </a:solidFill>
            <a:prstDash val="solid"/>
            <a:round/>
            <a:headEnd type="none" w="sm" len="sm"/>
            <a:tailEnd type="none" w="sm" len="sm"/>
          </a:ln>
          <a:effectLst>
            <a:outerShdw blurRad="50800" dist="38100" dir="2700000" algn="tl" rotWithShape="0">
              <a:srgbClr val="000000">
                <a:alpha val="40000"/>
              </a:srgbClr>
            </a:outerShdw>
          </a:effectLst>
        </p:spPr>
      </p:pic>
      <p:pic>
        <p:nvPicPr>
          <p:cNvPr id="114" name="Google Shape;114;p3"/>
          <p:cNvPicPr preferRelativeResize="0"/>
          <p:nvPr/>
        </p:nvPicPr>
        <p:blipFill rotWithShape="1">
          <a:blip r:embed="rId6">
            <a:alphaModFix/>
          </a:blip>
          <a:srcRect l="19231" r="19230"/>
          <a:stretch/>
        </p:blipFill>
        <p:spPr>
          <a:xfrm>
            <a:off x="5927564" y="2978864"/>
            <a:ext cx="1621198" cy="1621198"/>
          </a:xfrm>
          <a:prstGeom prst="snip2DiagRect">
            <a:avLst>
              <a:gd name="adj1" fmla="val 0"/>
              <a:gd name="adj2" fmla="val 16667"/>
            </a:avLst>
          </a:prstGeom>
          <a:noFill/>
          <a:ln w="114300" cap="flat" cmpd="sng">
            <a:solidFill>
              <a:srgbClr val="757070"/>
            </a:solidFill>
            <a:prstDash val="solid"/>
            <a:round/>
            <a:headEnd type="none" w="sm" len="sm"/>
            <a:tailEnd type="none" w="sm" len="sm"/>
          </a:ln>
          <a:effectLst>
            <a:outerShdw blurRad="50800" dist="38100" dir="2700000" algn="tl" rotWithShape="0">
              <a:srgbClr val="000000">
                <a:alpha val="40000"/>
              </a:srgbClr>
            </a:outerShdw>
          </a:effectLst>
        </p:spPr>
      </p:pic>
      <p:sp>
        <p:nvSpPr>
          <p:cNvPr id="115" name="Google Shape;115;p3"/>
          <p:cNvSpPr txBox="1"/>
          <p:nvPr/>
        </p:nvSpPr>
        <p:spPr>
          <a:xfrm>
            <a:off x="6529701" y="1511294"/>
            <a:ext cx="4721362" cy="1135879"/>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rgbClr val="FEE599"/>
              </a:buClr>
              <a:buSzPts val="7500"/>
              <a:buFont typeface="Roboto"/>
              <a:buNone/>
            </a:pPr>
            <a:r>
              <a:rPr lang="en-US" sz="7500" b="1">
                <a:solidFill>
                  <a:srgbClr val="FEE599"/>
                </a:solidFill>
                <a:latin typeface="Roboto"/>
                <a:ea typeface="Roboto"/>
                <a:cs typeface="Roboto"/>
                <a:sym typeface="Roboto"/>
              </a:rPr>
              <a:t>CHUẨN BỊ</a:t>
            </a:r>
            <a:endParaRPr/>
          </a:p>
        </p:txBody>
      </p:sp>
      <p:pic>
        <p:nvPicPr>
          <p:cNvPr id="116" name="Google Shape;116;p3"/>
          <p:cNvPicPr preferRelativeResize="0"/>
          <p:nvPr/>
        </p:nvPicPr>
        <p:blipFill rotWithShape="1">
          <a:blip r:embed="rId7">
            <a:alphaModFix/>
          </a:blip>
          <a:srcRect l="7582" r="7581"/>
          <a:stretch/>
        </p:blipFill>
        <p:spPr>
          <a:xfrm>
            <a:off x="10232003" y="2983573"/>
            <a:ext cx="1656676" cy="1656676"/>
          </a:xfrm>
          <a:prstGeom prst="snip2DiagRect">
            <a:avLst>
              <a:gd name="adj1" fmla="val 0"/>
              <a:gd name="adj2" fmla="val 16667"/>
            </a:avLst>
          </a:prstGeom>
          <a:noFill/>
          <a:ln w="114300" cap="flat" cmpd="sng">
            <a:solidFill>
              <a:srgbClr val="757070"/>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childTnLst>
                                </p:cTn>
                              </p:par>
                              <p:par>
                                <p:cTn id="8" presetID="10" presetClass="entr" presetSubtype="0"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1000"/>
                                        <p:tgtEl>
                                          <p:spTgt spid="112"/>
                                        </p:tgtEl>
                                      </p:cBhvr>
                                    </p:animEffect>
                                  </p:childTnLst>
                                </p:cTn>
                              </p:par>
                              <p:par>
                                <p:cTn id="11" presetID="10" presetClass="entr" presetSubtype="0" fill="hold" nodeType="withEffect">
                                  <p:stCondLst>
                                    <p:cond delay="300"/>
                                  </p:stCondLst>
                                  <p:childTnLst>
                                    <p:set>
                                      <p:cBhvr>
                                        <p:cTn id="12" dur="1" fill="hold">
                                          <p:stCondLst>
                                            <p:cond delay="0"/>
                                          </p:stCondLst>
                                        </p:cTn>
                                        <p:tgtEl>
                                          <p:spTgt spid="114"/>
                                        </p:tgtEl>
                                        <p:attrNameLst>
                                          <p:attrName>style.visibility</p:attrName>
                                        </p:attrNameLst>
                                      </p:cBhvr>
                                      <p:to>
                                        <p:strVal val="visible"/>
                                      </p:to>
                                    </p:set>
                                    <p:animEffect transition="in" filter="fade">
                                      <p:cBhvr>
                                        <p:cTn id="13" dur="500"/>
                                        <p:tgtEl>
                                          <p:spTgt spid="114"/>
                                        </p:tgtEl>
                                      </p:cBhvr>
                                    </p:animEffect>
                                  </p:childTnLst>
                                </p:cTn>
                              </p:par>
                              <p:par>
                                <p:cTn id="14" presetID="10" presetClass="entr" presetSubtype="0" fill="hold" nodeType="withEffect">
                                  <p:stCondLst>
                                    <p:cond delay="700"/>
                                  </p:stCondLst>
                                  <p:childTnLst>
                                    <p:set>
                                      <p:cBhvr>
                                        <p:cTn id="15" dur="1" fill="hold">
                                          <p:stCondLst>
                                            <p:cond delay="0"/>
                                          </p:stCondLst>
                                        </p:cTn>
                                        <p:tgtEl>
                                          <p:spTgt spid="113"/>
                                        </p:tgtEl>
                                        <p:attrNameLst>
                                          <p:attrName>style.visibility</p:attrName>
                                        </p:attrNameLst>
                                      </p:cBhvr>
                                      <p:to>
                                        <p:strVal val="visible"/>
                                      </p:to>
                                    </p:set>
                                    <p:animEffect transition="in" filter="fade">
                                      <p:cBhvr>
                                        <p:cTn id="16" dur="500"/>
                                        <p:tgtEl>
                                          <p:spTgt spid="113"/>
                                        </p:tgtEl>
                                      </p:cBhvr>
                                    </p:animEffect>
                                  </p:childTnLst>
                                </p:cTn>
                              </p:par>
                              <p:par>
                                <p:cTn id="17" presetID="10" presetClass="entr" presetSubtype="0" fill="hold" nodeType="withEffect">
                                  <p:stCondLst>
                                    <p:cond delay="1100"/>
                                  </p:stCondLst>
                                  <p:childTnLst>
                                    <p:set>
                                      <p:cBhvr>
                                        <p:cTn id="18" dur="1" fill="hold">
                                          <p:stCondLst>
                                            <p:cond delay="0"/>
                                          </p:stCondLst>
                                        </p:cTn>
                                        <p:tgtEl>
                                          <p:spTgt spid="116"/>
                                        </p:tgtEl>
                                        <p:attrNameLst>
                                          <p:attrName>style.visibility</p:attrName>
                                        </p:attrNameLst>
                                      </p:cBhvr>
                                      <p:to>
                                        <p:strVal val="visible"/>
                                      </p:to>
                                    </p:set>
                                    <p:animEffect transition="in" filter="fade">
                                      <p:cBhvr>
                                        <p:cTn id="19"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6F9FC"/>
            </a:gs>
            <a:gs pos="21000">
              <a:srgbClr val="B3D1EC"/>
            </a:gs>
            <a:gs pos="49000">
              <a:srgbClr val="C9A6E4"/>
            </a:gs>
            <a:gs pos="100000">
              <a:srgbClr val="964FFF"/>
            </a:gs>
          </a:gsLst>
          <a:lin ang="5400000" scaled="0"/>
        </a:gradFill>
        <a:effectLst/>
      </p:bgPr>
    </p:bg>
    <p:spTree>
      <p:nvGrpSpPr>
        <p:cNvPr id="1" name="Shape 122"/>
        <p:cNvGrpSpPr/>
        <p:nvPr/>
      </p:nvGrpSpPr>
      <p:grpSpPr>
        <a:xfrm>
          <a:off x="0" y="0"/>
          <a:ext cx="0" cy="0"/>
          <a:chOff x="0" y="0"/>
          <a:chExt cx="0" cy="0"/>
        </a:xfrm>
      </p:grpSpPr>
      <p:pic>
        <p:nvPicPr>
          <p:cNvPr id="123" name="Google Shape;123;p4"/>
          <p:cNvPicPr preferRelativeResize="0"/>
          <p:nvPr/>
        </p:nvPicPr>
        <p:blipFill rotWithShape="1">
          <a:blip r:embed="rId3">
            <a:alphaModFix/>
          </a:blip>
          <a:srcRect t="12190" b="12189"/>
          <a:stretch/>
        </p:blipFill>
        <p:spPr>
          <a:xfrm>
            <a:off x="2169897" y="326676"/>
            <a:ext cx="3252517" cy="1756887"/>
          </a:xfrm>
          <a:prstGeom prst="flowChartPunchedCard">
            <a:avLst/>
          </a:prstGeom>
          <a:noFill/>
          <a:ln w="38100" cap="flat" cmpd="sng">
            <a:solidFill>
              <a:srgbClr val="CEAD7B"/>
            </a:solidFill>
            <a:prstDash val="solid"/>
            <a:round/>
            <a:headEnd type="none" w="sm" len="sm"/>
            <a:tailEnd type="none" w="sm" len="sm"/>
          </a:ln>
          <a:effectLst>
            <a:outerShdw dist="114300" dir="2700000" sx="79000" sy="79000" algn="tl" rotWithShape="0">
              <a:srgbClr val="000000">
                <a:alpha val="40784"/>
              </a:srgbClr>
            </a:outerShdw>
            <a:reflection stA="60000" endPos="24000" sy="-100000" algn="bl" rotWithShape="0"/>
          </a:effectLst>
        </p:spPr>
      </p:pic>
      <p:sp>
        <p:nvSpPr>
          <p:cNvPr id="124" name="Google Shape;124;p4"/>
          <p:cNvSpPr/>
          <p:nvPr/>
        </p:nvSpPr>
        <p:spPr>
          <a:xfrm>
            <a:off x="1" y="7390110"/>
            <a:ext cx="12191999" cy="3862044"/>
          </a:xfrm>
          <a:prstGeom prst="rect">
            <a:avLst/>
          </a:prstGeom>
          <a:solidFill>
            <a:schemeClr val="dk1">
              <a:alpha val="56862"/>
            </a:schemeClr>
          </a:solidFill>
          <a:ln>
            <a:noFill/>
          </a:ln>
          <a:effectLst>
            <a:outerShdw blurRad="50800" dist="50800" dir="5400000" algn="ctr"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5" name="Google Shape;125;p4"/>
          <p:cNvPicPr preferRelativeResize="0"/>
          <p:nvPr/>
        </p:nvPicPr>
        <p:blipFill rotWithShape="1">
          <a:blip r:embed="rId4">
            <a:alphaModFix/>
          </a:blip>
          <a:srcRect/>
          <a:stretch/>
        </p:blipFill>
        <p:spPr>
          <a:xfrm>
            <a:off x="2137690" y="2410294"/>
            <a:ext cx="596697" cy="596697"/>
          </a:xfrm>
          <a:prstGeom prst="rect">
            <a:avLst/>
          </a:prstGeom>
          <a:noFill/>
          <a:ln>
            <a:noFill/>
          </a:ln>
          <a:effectLst>
            <a:outerShdw blurRad="50800" dist="38100" dir="2700000" algn="tl" rotWithShape="0">
              <a:srgbClr val="000000">
                <a:alpha val="40000"/>
              </a:srgbClr>
            </a:outerShdw>
          </a:effectLst>
        </p:spPr>
      </p:pic>
      <p:pic>
        <p:nvPicPr>
          <p:cNvPr id="126" name="Google Shape;126;p4"/>
          <p:cNvPicPr preferRelativeResize="0"/>
          <p:nvPr/>
        </p:nvPicPr>
        <p:blipFill rotWithShape="1">
          <a:blip r:embed="rId5">
            <a:alphaModFix/>
          </a:blip>
          <a:srcRect/>
          <a:stretch/>
        </p:blipFill>
        <p:spPr>
          <a:xfrm>
            <a:off x="2161845" y="5451202"/>
            <a:ext cx="548386" cy="548386"/>
          </a:xfrm>
          <a:prstGeom prst="rect">
            <a:avLst/>
          </a:prstGeom>
          <a:noFill/>
          <a:ln>
            <a:noFill/>
          </a:ln>
          <a:effectLst>
            <a:outerShdw blurRad="50800" dist="38100" dir="2700000" algn="tl" rotWithShape="0">
              <a:srgbClr val="000000">
                <a:alpha val="40000"/>
              </a:srgbClr>
            </a:outerShdw>
          </a:effectLst>
        </p:spPr>
      </p:pic>
      <p:pic>
        <p:nvPicPr>
          <p:cNvPr id="127" name="Google Shape;127;p4"/>
          <p:cNvPicPr preferRelativeResize="0"/>
          <p:nvPr/>
        </p:nvPicPr>
        <p:blipFill rotWithShape="1">
          <a:blip r:embed="rId6">
            <a:alphaModFix/>
          </a:blip>
          <a:srcRect/>
          <a:stretch/>
        </p:blipFill>
        <p:spPr>
          <a:xfrm>
            <a:off x="2146133" y="3898711"/>
            <a:ext cx="579811" cy="579811"/>
          </a:xfrm>
          <a:prstGeom prst="rect">
            <a:avLst/>
          </a:prstGeom>
          <a:noFill/>
          <a:ln>
            <a:noFill/>
          </a:ln>
          <a:effectLst>
            <a:outerShdw blurRad="50800" dist="38100" dir="2700000" algn="tl" rotWithShape="0">
              <a:srgbClr val="000000">
                <a:alpha val="40000"/>
              </a:srgbClr>
            </a:outerShdw>
          </a:effectLst>
        </p:spPr>
      </p:pic>
      <p:pic>
        <p:nvPicPr>
          <p:cNvPr id="128" name="Google Shape;128;p4"/>
          <p:cNvPicPr preferRelativeResize="0"/>
          <p:nvPr/>
        </p:nvPicPr>
        <p:blipFill rotWithShape="1">
          <a:blip r:embed="rId7">
            <a:alphaModFix/>
          </a:blip>
          <a:srcRect/>
          <a:stretch/>
        </p:blipFill>
        <p:spPr>
          <a:xfrm flipH="1">
            <a:off x="2150086" y="3187911"/>
            <a:ext cx="571904" cy="571904"/>
          </a:xfrm>
          <a:prstGeom prst="rect">
            <a:avLst/>
          </a:prstGeom>
          <a:noFill/>
          <a:ln>
            <a:noFill/>
          </a:ln>
          <a:effectLst>
            <a:outerShdw blurRad="50800" dist="38100" dir="2700000" algn="tl" rotWithShape="0">
              <a:srgbClr val="000000">
                <a:alpha val="40000"/>
              </a:srgbClr>
            </a:outerShdw>
          </a:effectLst>
        </p:spPr>
      </p:pic>
      <p:pic>
        <p:nvPicPr>
          <p:cNvPr id="129" name="Google Shape;129;p4"/>
          <p:cNvPicPr preferRelativeResize="0"/>
          <p:nvPr/>
        </p:nvPicPr>
        <p:blipFill rotWithShape="1">
          <a:blip r:embed="rId8">
            <a:alphaModFix/>
          </a:blip>
          <a:srcRect/>
          <a:stretch/>
        </p:blipFill>
        <p:spPr>
          <a:xfrm>
            <a:off x="2169897" y="4704494"/>
            <a:ext cx="532283" cy="532283"/>
          </a:xfrm>
          <a:prstGeom prst="rect">
            <a:avLst/>
          </a:prstGeom>
          <a:noFill/>
          <a:ln>
            <a:noFill/>
          </a:ln>
          <a:effectLst>
            <a:outerShdw blurRad="50800" dist="38100" dir="2700000" algn="tl" rotWithShape="0">
              <a:srgbClr val="000000">
                <a:alpha val="40000"/>
              </a:srgbClr>
            </a:outerShdw>
          </a:effectLst>
        </p:spPr>
      </p:pic>
      <p:sp>
        <p:nvSpPr>
          <p:cNvPr id="130" name="Google Shape;130;p4"/>
          <p:cNvSpPr txBox="1"/>
          <p:nvPr/>
        </p:nvSpPr>
        <p:spPr>
          <a:xfrm>
            <a:off x="2894482" y="2145325"/>
            <a:ext cx="9094318" cy="3717698"/>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1800"/>
              </a:spcBef>
              <a:spcAft>
                <a:spcPts val="0"/>
              </a:spcAft>
              <a:buClr>
                <a:srgbClr val="00003A"/>
              </a:buClr>
              <a:buSzPts val="2300"/>
              <a:buFont typeface="Arial"/>
              <a:buNone/>
            </a:pPr>
            <a:r>
              <a:rPr lang="en-US" sz="2300" b="1">
                <a:solidFill>
                  <a:srgbClr val="00003A"/>
                </a:solidFill>
                <a:latin typeface="Roboto"/>
                <a:ea typeface="Roboto"/>
                <a:cs typeface="Roboto"/>
                <a:sym typeface="Roboto"/>
              </a:rPr>
              <a:t>- Quan sát nhận thức về một số hình thức thể hiện tranh chân dung.</a:t>
            </a:r>
            <a:endParaRPr/>
          </a:p>
          <a:p>
            <a:pPr marL="0" marR="0" lvl="0" indent="0" algn="l" rtl="0">
              <a:lnSpc>
                <a:spcPct val="150000"/>
              </a:lnSpc>
              <a:spcBef>
                <a:spcPts val="1800"/>
              </a:spcBef>
              <a:spcAft>
                <a:spcPts val="0"/>
              </a:spcAft>
              <a:buClr>
                <a:srgbClr val="00003A"/>
              </a:buClr>
              <a:buSzPts val="2300"/>
              <a:buFont typeface="Arial"/>
              <a:buNone/>
            </a:pPr>
            <a:r>
              <a:rPr lang="en-US" sz="2300" b="1">
                <a:solidFill>
                  <a:srgbClr val="00003A"/>
                </a:solidFill>
                <a:latin typeface="Roboto"/>
                <a:ea typeface="Roboto"/>
                <a:cs typeface="Roboto"/>
                <a:sym typeface="Roboto"/>
              </a:rPr>
              <a:t>- Cách vẽ tranh chân dung với nét, màu biểu cảm.</a:t>
            </a:r>
            <a:endParaRPr/>
          </a:p>
          <a:p>
            <a:pPr marL="0" marR="0" lvl="0" indent="0" algn="l" rtl="0">
              <a:lnSpc>
                <a:spcPct val="150000"/>
              </a:lnSpc>
              <a:spcBef>
                <a:spcPts val="1800"/>
              </a:spcBef>
              <a:spcAft>
                <a:spcPts val="0"/>
              </a:spcAft>
              <a:buClr>
                <a:srgbClr val="00003A"/>
              </a:buClr>
              <a:buSzPts val="2300"/>
              <a:buFont typeface="Arial"/>
              <a:buNone/>
            </a:pPr>
            <a:r>
              <a:rPr lang="en-US" sz="2300" b="1">
                <a:solidFill>
                  <a:srgbClr val="00003A"/>
                </a:solidFill>
                <a:latin typeface="Roboto"/>
                <a:ea typeface="Roboto"/>
                <a:cs typeface="Roboto"/>
                <a:sym typeface="Roboto"/>
              </a:rPr>
              <a:t>- Vẽ tranh chân dung biểu cảm.</a:t>
            </a:r>
            <a:endParaRPr/>
          </a:p>
          <a:p>
            <a:pPr marL="0" marR="0" lvl="0" indent="0" algn="l" rtl="0">
              <a:lnSpc>
                <a:spcPct val="150000"/>
              </a:lnSpc>
              <a:spcBef>
                <a:spcPts val="1800"/>
              </a:spcBef>
              <a:spcAft>
                <a:spcPts val="0"/>
              </a:spcAft>
              <a:buClr>
                <a:srgbClr val="00003A"/>
              </a:buClr>
              <a:buSzPts val="2300"/>
              <a:buFont typeface="Arial"/>
              <a:buNone/>
            </a:pPr>
            <a:r>
              <a:rPr lang="en-US" sz="2300" b="1">
                <a:solidFill>
                  <a:srgbClr val="00003A"/>
                </a:solidFill>
                <a:latin typeface="Roboto"/>
                <a:ea typeface="Roboto"/>
                <a:cs typeface="Roboto"/>
                <a:sym typeface="Roboto"/>
              </a:rPr>
              <a:t>- Trưng bày sản phẩm và chia sẻ.</a:t>
            </a:r>
            <a:endParaRPr/>
          </a:p>
          <a:p>
            <a:pPr marL="0" marR="0" lvl="0" indent="0" algn="l" rtl="0">
              <a:lnSpc>
                <a:spcPct val="150000"/>
              </a:lnSpc>
              <a:spcBef>
                <a:spcPts val="1800"/>
              </a:spcBef>
              <a:spcAft>
                <a:spcPts val="0"/>
              </a:spcAft>
              <a:buClr>
                <a:srgbClr val="00003A"/>
              </a:buClr>
              <a:buSzPts val="2300"/>
              <a:buFont typeface="Arial"/>
              <a:buNone/>
            </a:pPr>
            <a:r>
              <a:rPr lang="en-US" sz="2300" b="1">
                <a:solidFill>
                  <a:srgbClr val="00003A"/>
                </a:solidFill>
                <a:latin typeface="Roboto"/>
                <a:ea typeface="Roboto"/>
                <a:cs typeface="Roboto"/>
                <a:sym typeface="Roboto"/>
              </a:rPr>
              <a:t>- Tìm hiểu tranh chân dung thuộc trường phái Biểu hiện.</a:t>
            </a:r>
            <a:endParaRPr sz="2300" b="1">
              <a:solidFill>
                <a:srgbClr val="00003A"/>
              </a:solidFill>
              <a:latin typeface="Roboto"/>
              <a:ea typeface="Roboto"/>
              <a:cs typeface="Roboto"/>
              <a:sym typeface="Roboto"/>
            </a:endParaRPr>
          </a:p>
        </p:txBody>
      </p:sp>
      <p:sp>
        <p:nvSpPr>
          <p:cNvPr id="131" name="Google Shape;131;p4"/>
          <p:cNvSpPr txBox="1">
            <a:spLocks noGrp="1"/>
          </p:cNvSpPr>
          <p:nvPr>
            <p:ph type="ctrTitle"/>
          </p:nvPr>
        </p:nvSpPr>
        <p:spPr>
          <a:xfrm>
            <a:off x="5514822" y="618238"/>
            <a:ext cx="3853638" cy="1159303"/>
          </a:xfrm>
          <a:prstGeom prst="rect">
            <a:avLst/>
          </a:prstGeom>
          <a:noFill/>
          <a:ln>
            <a:noFill/>
          </a:ln>
        </p:spPr>
        <p:txBody>
          <a:bodyPr spcFirstLastPara="1" wrap="square" lIns="91425" tIns="91425" rIns="91425" bIns="91425" anchor="b" anchorCtr="0">
            <a:noAutofit/>
          </a:bodyPr>
          <a:lstStyle/>
          <a:p>
            <a:pPr marL="0" lvl="0" indent="0" algn="r" rtl="0">
              <a:lnSpc>
                <a:spcPct val="90000"/>
              </a:lnSpc>
              <a:spcBef>
                <a:spcPts val="0"/>
              </a:spcBef>
              <a:spcAft>
                <a:spcPts val="0"/>
              </a:spcAft>
              <a:buClr>
                <a:srgbClr val="1F3864"/>
              </a:buClr>
              <a:buSzPts val="6000"/>
              <a:buFont typeface="Roboto"/>
              <a:buNone/>
            </a:pPr>
            <a:r>
              <a:rPr lang="en-US" b="1">
                <a:solidFill>
                  <a:srgbClr val="1F3864"/>
                </a:solidFill>
                <a:latin typeface="Roboto"/>
                <a:ea typeface="Roboto"/>
                <a:cs typeface="Roboto"/>
                <a:sym typeface="Roboto"/>
              </a:rPr>
              <a:t>NỘI DUNG</a:t>
            </a:r>
            <a:endParaRPr b="1">
              <a:solidFill>
                <a:srgbClr val="1F3864"/>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par>
                                <p:cTn id="8" presetID="10" presetClass="entr" presetSubtype="0" fill="hold" nodeType="withEffect">
                                  <p:stCondLst>
                                    <p:cond delay="200"/>
                                  </p:stCondLst>
                                  <p:childTnLst>
                                    <p:set>
                                      <p:cBhvr>
                                        <p:cTn id="9" dur="1" fill="hold">
                                          <p:stCondLst>
                                            <p:cond delay="0"/>
                                          </p:stCondLst>
                                        </p:cTn>
                                        <p:tgtEl>
                                          <p:spTgt spid="123"/>
                                        </p:tgtEl>
                                        <p:attrNameLst>
                                          <p:attrName>style.visibility</p:attrName>
                                        </p:attrNameLst>
                                      </p:cBhvr>
                                      <p:to>
                                        <p:strVal val="visible"/>
                                      </p:to>
                                    </p:set>
                                    <p:animEffect transition="in" filter="fade">
                                      <p:cBhvr>
                                        <p:cTn id="10" dur="500"/>
                                        <p:tgtEl>
                                          <p:spTgt spid="123"/>
                                        </p:tgtEl>
                                      </p:cBhvr>
                                    </p:animEffect>
                                  </p:childTnLst>
                                </p:cTn>
                              </p:par>
                              <p:par>
                                <p:cTn id="11" presetID="2" presetClass="entr" presetSubtype="8" fill="hold" nodeType="withEffect">
                                  <p:stCondLst>
                                    <p:cond delay="500"/>
                                  </p:stCondLst>
                                  <p:childTnLst>
                                    <p:set>
                                      <p:cBhvr>
                                        <p:cTn id="12" dur="1" fill="hold">
                                          <p:stCondLst>
                                            <p:cond delay="0"/>
                                          </p:stCondLst>
                                        </p:cTn>
                                        <p:tgtEl>
                                          <p:spTgt spid="124"/>
                                        </p:tgtEl>
                                        <p:attrNameLst>
                                          <p:attrName>style.visibility</p:attrName>
                                        </p:attrNameLst>
                                      </p:cBhvr>
                                      <p:to>
                                        <p:strVal val="visible"/>
                                      </p:to>
                                    </p:set>
                                    <p:anim calcmode="lin" valueType="num">
                                      <p:cBhvr additive="base">
                                        <p:cTn id="13" dur="500"/>
                                        <p:tgtEl>
                                          <p:spTgt spid="124"/>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25"/>
                                        </p:tgtEl>
                                        <p:attrNameLst>
                                          <p:attrName>style.visibility</p:attrName>
                                        </p:attrNameLst>
                                      </p:cBhvr>
                                      <p:to>
                                        <p:strVal val="visible"/>
                                      </p:to>
                                    </p:set>
                                    <p:anim calcmode="lin" valueType="num">
                                      <p:cBhvr additive="base">
                                        <p:cTn id="18" dur="500"/>
                                        <p:tgtEl>
                                          <p:spTgt spid="125"/>
                                        </p:tgtEl>
                                        <p:attrNameLst>
                                          <p:attrName>ppt_x</p:attrName>
                                        </p:attrNameLst>
                                      </p:cBhvr>
                                      <p:tavLst>
                                        <p:tav tm="0">
                                          <p:val>
                                            <p:strVal val="#ppt_x-1"/>
                                          </p:val>
                                        </p:tav>
                                        <p:tav tm="100000">
                                          <p:val>
                                            <p:strVal val="#ppt_x"/>
                                          </p:val>
                                        </p:tav>
                                      </p:tavLst>
                                    </p:anim>
                                  </p:childTnLst>
                                </p:cTn>
                              </p:par>
                              <p:par>
                                <p:cTn id="19" presetID="2" presetClass="entr" presetSubtype="8" fill="hold" nodeType="withEffect">
                                  <p:stCondLst>
                                    <p:cond delay="300"/>
                                  </p:stCondLst>
                                  <p:childTnLst>
                                    <p:set>
                                      <p:cBhvr>
                                        <p:cTn id="20" dur="1" fill="hold">
                                          <p:stCondLst>
                                            <p:cond delay="0"/>
                                          </p:stCondLst>
                                        </p:cTn>
                                        <p:tgtEl>
                                          <p:spTgt spid="128"/>
                                        </p:tgtEl>
                                        <p:attrNameLst>
                                          <p:attrName>style.visibility</p:attrName>
                                        </p:attrNameLst>
                                      </p:cBhvr>
                                      <p:to>
                                        <p:strVal val="visible"/>
                                      </p:to>
                                    </p:set>
                                    <p:anim calcmode="lin" valueType="num">
                                      <p:cBhvr additive="base">
                                        <p:cTn id="21" dur="500"/>
                                        <p:tgtEl>
                                          <p:spTgt spid="128"/>
                                        </p:tgtEl>
                                        <p:attrNameLst>
                                          <p:attrName>ppt_x</p:attrName>
                                        </p:attrNameLst>
                                      </p:cBhvr>
                                      <p:tavLst>
                                        <p:tav tm="0">
                                          <p:val>
                                            <p:strVal val="#ppt_x-1"/>
                                          </p:val>
                                        </p:tav>
                                        <p:tav tm="100000">
                                          <p:val>
                                            <p:strVal val="#ppt_x"/>
                                          </p:val>
                                        </p:tav>
                                      </p:tavLst>
                                    </p:anim>
                                  </p:childTnLst>
                                </p:cTn>
                              </p:par>
                              <p:par>
                                <p:cTn id="22" presetID="2" presetClass="entr" presetSubtype="8" fill="hold" nodeType="withEffect">
                                  <p:stCondLst>
                                    <p:cond delay="600"/>
                                  </p:stCondLst>
                                  <p:childTnLst>
                                    <p:set>
                                      <p:cBhvr>
                                        <p:cTn id="23" dur="1" fill="hold">
                                          <p:stCondLst>
                                            <p:cond delay="0"/>
                                          </p:stCondLst>
                                        </p:cTn>
                                        <p:tgtEl>
                                          <p:spTgt spid="127"/>
                                        </p:tgtEl>
                                        <p:attrNameLst>
                                          <p:attrName>style.visibility</p:attrName>
                                        </p:attrNameLst>
                                      </p:cBhvr>
                                      <p:to>
                                        <p:strVal val="visible"/>
                                      </p:to>
                                    </p:set>
                                    <p:anim calcmode="lin" valueType="num">
                                      <p:cBhvr additive="base">
                                        <p:cTn id="24" dur="500"/>
                                        <p:tgtEl>
                                          <p:spTgt spid="127"/>
                                        </p:tgtEl>
                                        <p:attrNameLst>
                                          <p:attrName>ppt_x</p:attrName>
                                        </p:attrNameLst>
                                      </p:cBhvr>
                                      <p:tavLst>
                                        <p:tav tm="0">
                                          <p:val>
                                            <p:strVal val="#ppt_x-1"/>
                                          </p:val>
                                        </p:tav>
                                        <p:tav tm="100000">
                                          <p:val>
                                            <p:strVal val="#ppt_x"/>
                                          </p:val>
                                        </p:tav>
                                      </p:tavLst>
                                    </p:anim>
                                  </p:childTnLst>
                                </p:cTn>
                              </p:par>
                              <p:par>
                                <p:cTn id="25" presetID="2" presetClass="entr" presetSubtype="8" fill="hold" nodeType="withEffect">
                                  <p:stCondLst>
                                    <p:cond delay="900"/>
                                  </p:stCondLst>
                                  <p:childTnLst>
                                    <p:set>
                                      <p:cBhvr>
                                        <p:cTn id="26" dur="1" fill="hold">
                                          <p:stCondLst>
                                            <p:cond delay="0"/>
                                          </p:stCondLst>
                                        </p:cTn>
                                        <p:tgtEl>
                                          <p:spTgt spid="129"/>
                                        </p:tgtEl>
                                        <p:attrNameLst>
                                          <p:attrName>style.visibility</p:attrName>
                                        </p:attrNameLst>
                                      </p:cBhvr>
                                      <p:to>
                                        <p:strVal val="visible"/>
                                      </p:to>
                                    </p:set>
                                    <p:anim calcmode="lin" valueType="num">
                                      <p:cBhvr additive="base">
                                        <p:cTn id="27" dur="500"/>
                                        <p:tgtEl>
                                          <p:spTgt spid="129"/>
                                        </p:tgtEl>
                                        <p:attrNameLst>
                                          <p:attrName>ppt_x</p:attrName>
                                        </p:attrNameLst>
                                      </p:cBhvr>
                                      <p:tavLst>
                                        <p:tav tm="0">
                                          <p:val>
                                            <p:strVal val="#ppt_x-1"/>
                                          </p:val>
                                        </p:tav>
                                        <p:tav tm="100000">
                                          <p:val>
                                            <p:strVal val="#ppt_x"/>
                                          </p:val>
                                        </p:tav>
                                      </p:tavLst>
                                    </p:anim>
                                  </p:childTnLst>
                                </p:cTn>
                              </p:par>
                              <p:par>
                                <p:cTn id="28" presetID="2" presetClass="entr" presetSubtype="8" fill="hold" nodeType="withEffect">
                                  <p:stCondLst>
                                    <p:cond delay="1200"/>
                                  </p:stCondLst>
                                  <p:childTnLst>
                                    <p:set>
                                      <p:cBhvr>
                                        <p:cTn id="29" dur="1" fill="hold">
                                          <p:stCondLst>
                                            <p:cond delay="0"/>
                                          </p:stCondLst>
                                        </p:cTn>
                                        <p:tgtEl>
                                          <p:spTgt spid="126"/>
                                        </p:tgtEl>
                                        <p:attrNameLst>
                                          <p:attrName>style.visibility</p:attrName>
                                        </p:attrNameLst>
                                      </p:cBhvr>
                                      <p:to>
                                        <p:strVal val="visible"/>
                                      </p:to>
                                    </p:set>
                                    <p:anim calcmode="lin" valueType="num">
                                      <p:cBhvr additive="base">
                                        <p:cTn id="30" dur="500"/>
                                        <p:tgtEl>
                                          <p:spTgt spid="126"/>
                                        </p:tgtEl>
                                        <p:attrNameLst>
                                          <p:attrName>ppt_x</p:attrName>
                                        </p:attrNameLst>
                                      </p:cBhvr>
                                      <p:tavLst>
                                        <p:tav tm="0">
                                          <p:val>
                                            <p:strVal val="#ppt_x-1"/>
                                          </p:val>
                                        </p:tav>
                                        <p:tav tm="100000">
                                          <p:val>
                                            <p:strVal val="#ppt_x"/>
                                          </p:val>
                                        </p:tav>
                                      </p:tavLst>
                                    </p:anim>
                                  </p:childTnLst>
                                </p:cTn>
                              </p:par>
                              <p:par>
                                <p:cTn id="31" presetID="10" presetClass="entr" presetSubtype="0" fill="hold" nodeType="withEffect">
                                  <p:stCondLst>
                                    <p:cond delay="900"/>
                                  </p:stCondLst>
                                  <p:childTnLst>
                                    <p:set>
                                      <p:cBhvr>
                                        <p:cTn id="32" dur="1" fill="hold">
                                          <p:stCondLst>
                                            <p:cond delay="0"/>
                                          </p:stCondLst>
                                        </p:cTn>
                                        <p:tgtEl>
                                          <p:spTgt spid="130">
                                            <p:txEl>
                                              <p:pRg st="0" end="0"/>
                                            </p:txEl>
                                          </p:spTgt>
                                        </p:tgtEl>
                                        <p:attrNameLst>
                                          <p:attrName>style.visibility</p:attrName>
                                        </p:attrNameLst>
                                      </p:cBhvr>
                                      <p:to>
                                        <p:strVal val="visible"/>
                                      </p:to>
                                    </p:set>
                                    <p:animEffect transition="in" filter="fade">
                                      <p:cBhvr>
                                        <p:cTn id="33" dur="500"/>
                                        <p:tgtEl>
                                          <p:spTgt spid="130">
                                            <p:txEl>
                                              <p:pRg st="0" end="0"/>
                                            </p:txEl>
                                          </p:spTgt>
                                        </p:tgtEl>
                                      </p:cBhvr>
                                    </p:animEffect>
                                  </p:childTnLst>
                                </p:cTn>
                              </p:par>
                              <p:par>
                                <p:cTn id="34" presetID="10" presetClass="entr" presetSubtype="0" fill="hold" nodeType="withEffect">
                                  <p:stCondLst>
                                    <p:cond delay="900"/>
                                  </p:stCondLst>
                                  <p:childTnLst>
                                    <p:set>
                                      <p:cBhvr>
                                        <p:cTn id="35" dur="1" fill="hold">
                                          <p:stCondLst>
                                            <p:cond delay="0"/>
                                          </p:stCondLst>
                                        </p:cTn>
                                        <p:tgtEl>
                                          <p:spTgt spid="130">
                                            <p:txEl>
                                              <p:pRg st="1" end="1"/>
                                            </p:txEl>
                                          </p:spTgt>
                                        </p:tgtEl>
                                        <p:attrNameLst>
                                          <p:attrName>style.visibility</p:attrName>
                                        </p:attrNameLst>
                                      </p:cBhvr>
                                      <p:to>
                                        <p:strVal val="visible"/>
                                      </p:to>
                                    </p:set>
                                    <p:animEffect transition="in" filter="fade">
                                      <p:cBhvr>
                                        <p:cTn id="36" dur="500"/>
                                        <p:tgtEl>
                                          <p:spTgt spid="130">
                                            <p:txEl>
                                              <p:pRg st="1" end="1"/>
                                            </p:txEl>
                                          </p:spTgt>
                                        </p:tgtEl>
                                      </p:cBhvr>
                                    </p:animEffect>
                                  </p:childTnLst>
                                </p:cTn>
                              </p:par>
                              <p:par>
                                <p:cTn id="37" presetID="10" presetClass="entr" presetSubtype="0" fill="hold" nodeType="withEffect">
                                  <p:stCondLst>
                                    <p:cond delay="900"/>
                                  </p:stCondLst>
                                  <p:childTnLst>
                                    <p:set>
                                      <p:cBhvr>
                                        <p:cTn id="38" dur="1" fill="hold">
                                          <p:stCondLst>
                                            <p:cond delay="0"/>
                                          </p:stCondLst>
                                        </p:cTn>
                                        <p:tgtEl>
                                          <p:spTgt spid="130">
                                            <p:txEl>
                                              <p:pRg st="2" end="2"/>
                                            </p:txEl>
                                          </p:spTgt>
                                        </p:tgtEl>
                                        <p:attrNameLst>
                                          <p:attrName>style.visibility</p:attrName>
                                        </p:attrNameLst>
                                      </p:cBhvr>
                                      <p:to>
                                        <p:strVal val="visible"/>
                                      </p:to>
                                    </p:set>
                                    <p:animEffect transition="in" filter="fade">
                                      <p:cBhvr>
                                        <p:cTn id="39" dur="500"/>
                                        <p:tgtEl>
                                          <p:spTgt spid="130">
                                            <p:txEl>
                                              <p:pRg st="2" end="2"/>
                                            </p:txEl>
                                          </p:spTgt>
                                        </p:tgtEl>
                                      </p:cBhvr>
                                    </p:animEffect>
                                  </p:childTnLst>
                                </p:cTn>
                              </p:par>
                              <p:par>
                                <p:cTn id="40" presetID="10" presetClass="entr" presetSubtype="0" fill="hold" nodeType="withEffect">
                                  <p:stCondLst>
                                    <p:cond delay="900"/>
                                  </p:stCondLst>
                                  <p:childTnLst>
                                    <p:set>
                                      <p:cBhvr>
                                        <p:cTn id="41" dur="1" fill="hold">
                                          <p:stCondLst>
                                            <p:cond delay="0"/>
                                          </p:stCondLst>
                                        </p:cTn>
                                        <p:tgtEl>
                                          <p:spTgt spid="130">
                                            <p:txEl>
                                              <p:pRg st="3" end="3"/>
                                            </p:txEl>
                                          </p:spTgt>
                                        </p:tgtEl>
                                        <p:attrNameLst>
                                          <p:attrName>style.visibility</p:attrName>
                                        </p:attrNameLst>
                                      </p:cBhvr>
                                      <p:to>
                                        <p:strVal val="visible"/>
                                      </p:to>
                                    </p:set>
                                    <p:animEffect transition="in" filter="fade">
                                      <p:cBhvr>
                                        <p:cTn id="42" dur="500"/>
                                        <p:tgtEl>
                                          <p:spTgt spid="130">
                                            <p:txEl>
                                              <p:pRg st="3" end="3"/>
                                            </p:txEl>
                                          </p:spTgt>
                                        </p:tgtEl>
                                      </p:cBhvr>
                                    </p:animEffect>
                                  </p:childTnLst>
                                </p:cTn>
                              </p:par>
                              <p:par>
                                <p:cTn id="43" presetID="10" presetClass="entr" presetSubtype="0" fill="hold" nodeType="withEffect">
                                  <p:stCondLst>
                                    <p:cond delay="900"/>
                                  </p:stCondLst>
                                  <p:childTnLst>
                                    <p:set>
                                      <p:cBhvr>
                                        <p:cTn id="44" dur="1" fill="hold">
                                          <p:stCondLst>
                                            <p:cond delay="0"/>
                                          </p:stCondLst>
                                        </p:cTn>
                                        <p:tgtEl>
                                          <p:spTgt spid="130">
                                            <p:txEl>
                                              <p:pRg st="4" end="4"/>
                                            </p:txEl>
                                          </p:spTgt>
                                        </p:tgtEl>
                                        <p:attrNameLst>
                                          <p:attrName>style.visibility</p:attrName>
                                        </p:attrNameLst>
                                      </p:cBhvr>
                                      <p:to>
                                        <p:strVal val="visible"/>
                                      </p:to>
                                    </p:set>
                                    <p:animEffect transition="in" filter="fade">
                                      <p:cBhvr>
                                        <p:cTn id="45" dur="500"/>
                                        <p:tgtEl>
                                          <p:spTgt spid="1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5"/>
          <p:cNvPicPr preferRelativeResize="0"/>
          <p:nvPr/>
        </p:nvPicPr>
        <p:blipFill rotWithShape="1">
          <a:blip r:embed="rId3">
            <a:alphaModFix/>
          </a:blip>
          <a:srcRect r="9551"/>
          <a:stretch/>
        </p:blipFill>
        <p:spPr>
          <a:xfrm>
            <a:off x="0" y="1705140"/>
            <a:ext cx="12054348" cy="4879609"/>
          </a:xfrm>
          <a:prstGeom prst="rect">
            <a:avLst/>
          </a:prstGeom>
          <a:noFill/>
          <a:ln>
            <a:noFill/>
          </a:ln>
        </p:spPr>
      </p:pic>
      <p:sp>
        <p:nvSpPr>
          <p:cNvPr id="138" name="Google Shape;138;p5"/>
          <p:cNvSpPr/>
          <p:nvPr/>
        </p:nvSpPr>
        <p:spPr>
          <a:xfrm>
            <a:off x="-1097280" y="153526"/>
            <a:ext cx="14950440" cy="1109217"/>
          </a:xfrm>
          <a:prstGeom prst="rect">
            <a:avLst/>
          </a:prstGeom>
          <a:gradFill>
            <a:gsLst>
              <a:gs pos="0">
                <a:srgbClr val="7030A0"/>
              </a:gs>
              <a:gs pos="3000">
                <a:srgbClr val="7030A0"/>
              </a:gs>
              <a:gs pos="100000">
                <a:srgbClr val="000000">
                  <a:alpha val="4705"/>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9" name="Google Shape;139;p5"/>
          <p:cNvPicPr preferRelativeResize="0"/>
          <p:nvPr/>
        </p:nvPicPr>
        <p:blipFill rotWithShape="1">
          <a:blip r:embed="rId4">
            <a:alphaModFix/>
          </a:blip>
          <a:srcRect/>
          <a:stretch/>
        </p:blipFill>
        <p:spPr>
          <a:xfrm>
            <a:off x="214403" y="1704793"/>
            <a:ext cx="537895" cy="537895"/>
          </a:xfrm>
          <a:prstGeom prst="rect">
            <a:avLst/>
          </a:prstGeom>
          <a:noFill/>
          <a:ln>
            <a:noFill/>
          </a:ln>
        </p:spPr>
      </p:pic>
      <p:sp>
        <p:nvSpPr>
          <p:cNvPr id="140" name="Google Shape;140;p5"/>
          <p:cNvSpPr txBox="1"/>
          <p:nvPr/>
        </p:nvSpPr>
        <p:spPr>
          <a:xfrm>
            <a:off x="598604" y="2476266"/>
            <a:ext cx="7247538" cy="3046948"/>
          </a:xfrm>
          <a:prstGeom prst="rect">
            <a:avLst/>
          </a:prstGeom>
          <a:noFill/>
          <a:ln>
            <a:noFill/>
          </a:ln>
        </p:spPr>
        <p:txBody>
          <a:bodyPr spcFirstLastPara="1" wrap="square" lIns="91425" tIns="45700" rIns="91425" bIns="45700" anchor="t" anchorCtr="0">
            <a:spAutoFit/>
          </a:bodyPr>
          <a:lstStyle/>
          <a:p>
            <a:r>
              <a:rPr lang="vi-VN" sz="2400" b="1" i="1">
                <a:solidFill>
                  <a:schemeClr val="bg1"/>
                </a:solidFill>
              </a:rPr>
              <a:t>Trường Phái Biểu Hiện Là Gì?</a:t>
            </a:r>
          </a:p>
          <a:p>
            <a:r>
              <a:rPr lang="vi-VN" sz="2400">
                <a:solidFill>
                  <a:srgbClr val="FFFF00"/>
                </a:solidFill>
              </a:rPr>
              <a:t>Trường phái biểu hiện là một trào lưu nghệ thuật, bắt đầu với các tác phẩm thơ ca và hội họa, có nguồn gốc từ Đức vào đầu thế kỷ 20. Đặc điểm điển hình của nó là phản ánh thế giới từ một góc nhìn chủ quan, “bóp méo” sự vật một cách triệt để để có hiệu ứng cảm xúc nhằm gợi lên tâm trạng hoặc ý tưởng. </a:t>
            </a:r>
          </a:p>
        </p:txBody>
      </p:sp>
      <p:pic>
        <p:nvPicPr>
          <p:cNvPr id="141" name="Google Shape;141;p5"/>
          <p:cNvPicPr preferRelativeResize="0"/>
          <p:nvPr/>
        </p:nvPicPr>
        <p:blipFill rotWithShape="1">
          <a:blip r:embed="rId5">
            <a:alphaModFix/>
          </a:blip>
          <a:srcRect t="14753" b="14753"/>
          <a:stretch/>
        </p:blipFill>
        <p:spPr>
          <a:xfrm>
            <a:off x="362691" y="273250"/>
            <a:ext cx="1709683" cy="995407"/>
          </a:xfrm>
          <a:prstGeom prst="flowChartPunchedCard">
            <a:avLst/>
          </a:prstGeom>
          <a:noFill/>
          <a:ln w="38100" cap="flat" cmpd="sng">
            <a:solidFill>
              <a:srgbClr val="CEAD7B"/>
            </a:solidFill>
            <a:prstDash val="solid"/>
            <a:round/>
            <a:headEnd type="none" w="sm" len="sm"/>
            <a:tailEnd type="none" w="sm" len="sm"/>
          </a:ln>
          <a:effectLst>
            <a:outerShdw blurRad="342900" dist="190500" dir="3000000" algn="tl" rotWithShape="0">
              <a:srgbClr val="000000">
                <a:alpha val="81960"/>
              </a:srgbClr>
            </a:outerShdw>
            <a:reflection stA="52000" endA="300" endPos="35000" sy="-100000" algn="bl" rotWithShape="0"/>
          </a:effectLst>
        </p:spPr>
      </p:pic>
      <p:sp>
        <p:nvSpPr>
          <p:cNvPr id="143" name="Google Shape;143;p5"/>
          <p:cNvSpPr/>
          <p:nvPr/>
        </p:nvSpPr>
        <p:spPr>
          <a:xfrm>
            <a:off x="3991430" y="1252087"/>
            <a:ext cx="8200570" cy="151478"/>
          </a:xfrm>
          <a:prstGeom prst="snip1Rect">
            <a:avLst>
              <a:gd name="adj" fmla="val 16667"/>
            </a:avLst>
          </a:prstGeom>
          <a:gradFill>
            <a:gsLst>
              <a:gs pos="0">
                <a:srgbClr val="480201"/>
              </a:gs>
              <a:gs pos="100000">
                <a:srgbClr val="CEAD7B">
                  <a:alpha val="4705"/>
                </a:srgbClr>
              </a:gs>
            </a:gsLst>
            <a:lin ang="108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5"/>
          <p:cNvSpPr/>
          <p:nvPr/>
        </p:nvSpPr>
        <p:spPr>
          <a:xfrm>
            <a:off x="6328230" y="1530287"/>
            <a:ext cx="6061890" cy="101968"/>
          </a:xfrm>
          <a:prstGeom prst="snip1Rect">
            <a:avLst>
              <a:gd name="adj" fmla="val 16667"/>
            </a:avLst>
          </a:prstGeom>
          <a:gradFill>
            <a:gsLst>
              <a:gs pos="0">
                <a:srgbClr val="2E75B5"/>
              </a:gs>
              <a:gs pos="100000">
                <a:srgbClr val="CEAD7B">
                  <a:alpha val="4705"/>
                </a:srgbClr>
              </a:gs>
            </a:gsLst>
            <a:lin ang="108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5" name="Google Shape;145;p5"/>
          <p:cNvPicPr preferRelativeResize="0"/>
          <p:nvPr/>
        </p:nvPicPr>
        <p:blipFill rotWithShape="1">
          <a:blip r:embed="rId6">
            <a:alphaModFix/>
          </a:blip>
          <a:srcRect/>
          <a:stretch/>
        </p:blipFill>
        <p:spPr>
          <a:xfrm>
            <a:off x="-54796" y="3014793"/>
            <a:ext cx="834975" cy="834975"/>
          </a:xfrm>
          <a:prstGeom prst="rect">
            <a:avLst/>
          </a:prstGeom>
          <a:noFill/>
          <a:ln>
            <a:noFill/>
          </a:ln>
        </p:spPr>
      </p:pic>
      <p:sp>
        <p:nvSpPr>
          <p:cNvPr id="146" name="Google Shape;146;p5"/>
          <p:cNvSpPr txBox="1"/>
          <p:nvPr/>
        </p:nvSpPr>
        <p:spPr>
          <a:xfrm>
            <a:off x="752297" y="1577362"/>
            <a:ext cx="6061889" cy="70863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FFD966"/>
              </a:buClr>
              <a:buSzPts val="2000"/>
              <a:buFont typeface="Arial"/>
              <a:buNone/>
            </a:pPr>
            <a:r>
              <a:rPr lang="en-US" sz="2000" b="1">
                <a:solidFill>
                  <a:srgbClr val="FFD966"/>
                </a:solidFill>
                <a:latin typeface="Roboto"/>
                <a:ea typeface="Roboto"/>
                <a:cs typeface="Roboto"/>
                <a:sym typeface="Roboto"/>
              </a:rPr>
              <a:t>Quan sát nhận thức về một số hình thức thể hiện tranh chân dung.</a:t>
            </a:r>
            <a:endParaRPr sz="2000" b="1">
              <a:solidFill>
                <a:srgbClr val="FFD966"/>
              </a:solidFill>
              <a:latin typeface="Roboto"/>
              <a:ea typeface="Roboto"/>
              <a:cs typeface="Roboto"/>
              <a:sym typeface="Roboto"/>
            </a:endParaRPr>
          </a:p>
        </p:txBody>
      </p:sp>
      <p:sp>
        <p:nvSpPr>
          <p:cNvPr id="17" name="Google Shape;189;p7">
            <a:extLst>
              <a:ext uri="{FF2B5EF4-FFF2-40B4-BE49-F238E27FC236}">
                <a16:creationId xmlns:a16="http://schemas.microsoft.com/office/drawing/2014/main" id="{54F4CCDC-6898-4E2A-9137-7704AB1C2E37}"/>
              </a:ext>
            </a:extLst>
          </p:cNvPr>
          <p:cNvSpPr/>
          <p:nvPr/>
        </p:nvSpPr>
        <p:spPr>
          <a:xfrm>
            <a:off x="2317936" y="477816"/>
            <a:ext cx="9864233" cy="477013"/>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a:solidFill>
                  <a:srgbClr val="FEE599"/>
                </a:solidFill>
                <a:latin typeface="iCiel Panton Black" panose="00000A00000000000000" pitchFamily="50" charset="0"/>
                <a:ea typeface="Cookie"/>
                <a:cs typeface="Cookie"/>
                <a:sym typeface="Cookie"/>
              </a:rPr>
              <a:t>BÀI 3: TRANH CHÂN DUNG THEO TRƯỜNG PHÁI BIỂU HIỆN</a:t>
            </a:r>
            <a:endParaRPr sz="2500">
              <a:latin typeface="iCiel Panton Black" panose="00000A00000000000000" pitchFamily="50" charset="0"/>
            </a:endParaRPr>
          </a:p>
        </p:txBody>
      </p:sp>
    </p:spTree>
    <p:extLst>
      <p:ext uri="{BB962C8B-B14F-4D97-AF65-F5344CB8AC3E}">
        <p14:creationId xmlns:p14="http://schemas.microsoft.com/office/powerpoint/2010/main" val="2197972433"/>
      </p:ext>
    </p:extLst>
  </p:cSld>
  <p:clrMapOvr>
    <a:masterClrMapping/>
  </p:clrMapOvr>
  <mc:AlternateContent xmlns:mc="http://schemas.openxmlformats.org/markup-compatibility/2006" xmlns:p14="http://schemas.microsoft.com/office/powerpoint/2010/main">
    <mc:Choice Requires="p14">
      <p:transition spd="slow" p14:dur="1400" advTm="156125">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cTn>
                              </p:par>
                              <p:par>
                                <p:cTn id="8" presetID="10" presetClass="entr" presetSubtype="0" fill="hold" nodeType="withEffect">
                                  <p:stCondLst>
                                    <p:cond delay="300"/>
                                  </p:stCondLst>
                                  <p:childTnLst>
                                    <p:set>
                                      <p:cBhvr>
                                        <p:cTn id="9" dur="1" fill="hold">
                                          <p:stCondLst>
                                            <p:cond delay="0"/>
                                          </p:stCondLst>
                                        </p:cTn>
                                        <p:tgtEl>
                                          <p:spTgt spid="141"/>
                                        </p:tgtEl>
                                        <p:attrNameLst>
                                          <p:attrName>style.visibility</p:attrName>
                                        </p:attrNameLst>
                                      </p:cBhvr>
                                      <p:to>
                                        <p:strVal val="visible"/>
                                      </p:to>
                                    </p:set>
                                    <p:animEffect transition="in" filter="fade">
                                      <p:cBhvr>
                                        <p:cTn id="10" dur="500"/>
                                        <p:tgtEl>
                                          <p:spTgt spid="141"/>
                                        </p:tgtEl>
                                      </p:cBhvr>
                                    </p:animEffect>
                                  </p:childTnLst>
                                </p:cTn>
                              </p:par>
                              <p:par>
                                <p:cTn id="11" presetID="10" presetClass="entr" presetSubtype="0" fill="hold" nodeType="withEffect">
                                  <p:stCondLst>
                                    <p:cond delay="1000"/>
                                  </p:stCondLst>
                                  <p:childTnLst>
                                    <p:set>
                                      <p:cBhvr>
                                        <p:cTn id="12" dur="1" fill="hold">
                                          <p:stCondLst>
                                            <p:cond delay="0"/>
                                          </p:stCondLst>
                                        </p:cTn>
                                        <p:tgtEl>
                                          <p:spTgt spid="143"/>
                                        </p:tgtEl>
                                        <p:attrNameLst>
                                          <p:attrName>style.visibility</p:attrName>
                                        </p:attrNameLst>
                                      </p:cBhvr>
                                      <p:to>
                                        <p:strVal val="visible"/>
                                      </p:to>
                                    </p:set>
                                    <p:animEffect transition="in" filter="fade">
                                      <p:cBhvr>
                                        <p:cTn id="13" dur="500"/>
                                        <p:tgtEl>
                                          <p:spTgt spid="143"/>
                                        </p:tgtEl>
                                      </p:cBhvr>
                                    </p:animEffect>
                                  </p:childTnLst>
                                </p:cTn>
                              </p:par>
                              <p:par>
                                <p:cTn id="14" presetID="10" presetClass="entr" presetSubtype="0" fill="hold" nodeType="withEffect">
                                  <p:stCondLst>
                                    <p:cond delay="1300"/>
                                  </p:stCondLst>
                                  <p:childTnLst>
                                    <p:set>
                                      <p:cBhvr>
                                        <p:cTn id="15" dur="1" fill="hold">
                                          <p:stCondLst>
                                            <p:cond delay="0"/>
                                          </p:stCondLst>
                                        </p:cTn>
                                        <p:tgtEl>
                                          <p:spTgt spid="144"/>
                                        </p:tgtEl>
                                        <p:attrNameLst>
                                          <p:attrName>style.visibility</p:attrName>
                                        </p:attrNameLst>
                                      </p:cBhvr>
                                      <p:to>
                                        <p:strVal val="visible"/>
                                      </p:to>
                                    </p:set>
                                    <p:animEffect transition="in" filter="fade">
                                      <p:cBhvr>
                                        <p:cTn id="16" dur="500"/>
                                        <p:tgtEl>
                                          <p:spTgt spid="14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39"/>
                                        </p:tgtEl>
                                        <p:attrNameLst>
                                          <p:attrName>style.visibility</p:attrName>
                                        </p:attrNameLst>
                                      </p:cBhvr>
                                      <p:to>
                                        <p:strVal val="visible"/>
                                      </p:to>
                                    </p:set>
                                    <p:anim calcmode="lin" valueType="num">
                                      <p:cBhvr additive="base">
                                        <p:cTn id="21" dur="500"/>
                                        <p:tgtEl>
                                          <p:spTgt spid="139"/>
                                        </p:tgtEl>
                                        <p:attrNameLst>
                                          <p:attrName>ppt_x</p:attrName>
                                        </p:attrNameLst>
                                      </p:cBhvr>
                                      <p:tavLst>
                                        <p:tav tm="0">
                                          <p:val>
                                            <p:strVal val="#ppt_x-1"/>
                                          </p:val>
                                        </p:tav>
                                        <p:tav tm="100000">
                                          <p:val>
                                            <p:strVal val="#ppt_x"/>
                                          </p:val>
                                        </p:tav>
                                      </p:tavLst>
                                    </p:anim>
                                  </p:childTnLst>
                                </p:cTn>
                              </p:par>
                              <p:par>
                                <p:cTn id="22" presetID="10" presetClass="entr" presetSubtype="0" fill="hold" nodeType="withEffect">
                                  <p:stCondLst>
                                    <p:cond delay="300"/>
                                  </p:stCondLst>
                                  <p:childTnLst>
                                    <p:set>
                                      <p:cBhvr>
                                        <p:cTn id="23" dur="1" fill="hold">
                                          <p:stCondLst>
                                            <p:cond delay="0"/>
                                          </p:stCondLst>
                                        </p:cTn>
                                        <p:tgtEl>
                                          <p:spTgt spid="146"/>
                                        </p:tgtEl>
                                        <p:attrNameLst>
                                          <p:attrName>style.visibility</p:attrName>
                                        </p:attrNameLst>
                                      </p:cBhvr>
                                      <p:to>
                                        <p:strVal val="visible"/>
                                      </p:to>
                                    </p:set>
                                    <p:animEffect transition="in" filter="fade">
                                      <p:cBhvr>
                                        <p:cTn id="24" dur="750"/>
                                        <p:tgtEl>
                                          <p:spTgt spid="146"/>
                                        </p:tgtEl>
                                      </p:cBhvr>
                                    </p:animEffect>
                                  </p:childTnLst>
                                </p:cTn>
                              </p:par>
                              <p:par>
                                <p:cTn id="25" presetID="10" presetClass="entr" presetSubtype="0" fill="hold" nodeType="withEffect">
                                  <p:stCondLst>
                                    <p:cond delay="300"/>
                                  </p:stCondLst>
                                  <p:childTnLst>
                                    <p:set>
                                      <p:cBhvr>
                                        <p:cTn id="26" dur="1" fill="hold">
                                          <p:stCondLst>
                                            <p:cond delay="0"/>
                                          </p:stCondLst>
                                        </p:cTn>
                                        <p:tgtEl>
                                          <p:spTgt spid="136"/>
                                        </p:tgtEl>
                                        <p:attrNameLst>
                                          <p:attrName>style.visibility</p:attrName>
                                        </p:attrNameLst>
                                      </p:cBhvr>
                                      <p:to>
                                        <p:strVal val="visible"/>
                                      </p:to>
                                    </p:set>
                                    <p:animEffect transition="in" filter="fade">
                                      <p:cBhvr>
                                        <p:cTn id="27" dur="500"/>
                                        <p:tgtEl>
                                          <p:spTgt spid="136"/>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145"/>
                                        </p:tgtEl>
                                        <p:attrNameLst>
                                          <p:attrName>style.visibility</p:attrName>
                                        </p:attrNameLst>
                                      </p:cBhvr>
                                      <p:to>
                                        <p:strVal val="visible"/>
                                      </p:to>
                                    </p:set>
                                    <p:anim calcmode="lin" valueType="num">
                                      <p:cBhvr additive="base">
                                        <p:cTn id="32" dur="500"/>
                                        <p:tgtEl>
                                          <p:spTgt spid="145"/>
                                        </p:tgtEl>
                                        <p:attrNameLst>
                                          <p:attrName>ppt_w</p:attrName>
                                        </p:attrNameLst>
                                      </p:cBhvr>
                                      <p:tavLst>
                                        <p:tav tm="0">
                                          <p:val>
                                            <p:strVal val="0"/>
                                          </p:val>
                                        </p:tav>
                                        <p:tav tm="100000">
                                          <p:val>
                                            <p:strVal val="#ppt_w"/>
                                          </p:val>
                                        </p:tav>
                                      </p:tavLst>
                                    </p:anim>
                                    <p:anim calcmode="lin" valueType="num">
                                      <p:cBhvr additive="base">
                                        <p:cTn id="33" dur="500"/>
                                        <p:tgtEl>
                                          <p:spTgt spid="145"/>
                                        </p:tgtEl>
                                        <p:attrNameLst>
                                          <p:attrName>ppt_h</p:attrName>
                                        </p:attrNameLst>
                                      </p:cBhvr>
                                      <p:tavLst>
                                        <p:tav tm="0">
                                          <p:val>
                                            <p:str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0"/>
                                        </p:tgtEl>
                                        <p:attrNameLst>
                                          <p:attrName>style.visibility</p:attrName>
                                        </p:attrNameLst>
                                      </p:cBhvr>
                                      <p:to>
                                        <p:strVal val="visible"/>
                                      </p:to>
                                    </p:set>
                                    <p:animEffect transition="in" filter="fade">
                                      <p:cBhvr>
                                        <p:cTn id="38"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5"/>
          <p:cNvPicPr preferRelativeResize="0"/>
          <p:nvPr/>
        </p:nvPicPr>
        <p:blipFill rotWithShape="1">
          <a:blip r:embed="rId3">
            <a:alphaModFix/>
          </a:blip>
          <a:srcRect r="9551"/>
          <a:stretch/>
        </p:blipFill>
        <p:spPr>
          <a:xfrm>
            <a:off x="-1" y="1705140"/>
            <a:ext cx="13598013" cy="4879609"/>
          </a:xfrm>
          <a:prstGeom prst="rect">
            <a:avLst/>
          </a:prstGeom>
          <a:noFill/>
          <a:ln>
            <a:noFill/>
          </a:ln>
        </p:spPr>
      </p:pic>
      <p:sp>
        <p:nvSpPr>
          <p:cNvPr id="138" name="Google Shape;138;p5"/>
          <p:cNvSpPr/>
          <p:nvPr/>
        </p:nvSpPr>
        <p:spPr>
          <a:xfrm>
            <a:off x="-1097280" y="153526"/>
            <a:ext cx="14950440" cy="1109217"/>
          </a:xfrm>
          <a:prstGeom prst="rect">
            <a:avLst/>
          </a:prstGeom>
          <a:gradFill>
            <a:gsLst>
              <a:gs pos="0">
                <a:srgbClr val="7030A0"/>
              </a:gs>
              <a:gs pos="3000">
                <a:srgbClr val="7030A0"/>
              </a:gs>
              <a:gs pos="100000">
                <a:srgbClr val="000000">
                  <a:alpha val="4705"/>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9" name="Google Shape;139;p5"/>
          <p:cNvPicPr preferRelativeResize="0"/>
          <p:nvPr/>
        </p:nvPicPr>
        <p:blipFill rotWithShape="1">
          <a:blip r:embed="rId4">
            <a:alphaModFix/>
          </a:blip>
          <a:srcRect/>
          <a:stretch/>
        </p:blipFill>
        <p:spPr>
          <a:xfrm>
            <a:off x="214403" y="1704793"/>
            <a:ext cx="537895" cy="537895"/>
          </a:xfrm>
          <a:prstGeom prst="rect">
            <a:avLst/>
          </a:prstGeom>
          <a:noFill/>
          <a:ln>
            <a:noFill/>
          </a:ln>
        </p:spPr>
      </p:pic>
      <p:sp>
        <p:nvSpPr>
          <p:cNvPr id="140" name="Google Shape;140;p5"/>
          <p:cNvSpPr txBox="1"/>
          <p:nvPr/>
        </p:nvSpPr>
        <p:spPr>
          <a:xfrm>
            <a:off x="598603" y="2476266"/>
            <a:ext cx="10570841" cy="3493224"/>
          </a:xfrm>
          <a:prstGeom prst="rect">
            <a:avLst/>
          </a:prstGeom>
          <a:noFill/>
          <a:ln>
            <a:noFill/>
          </a:ln>
        </p:spPr>
        <p:txBody>
          <a:bodyPr spcFirstLastPara="1" wrap="square" lIns="91425" tIns="45700" rIns="91425" bIns="45700" anchor="t" anchorCtr="0">
            <a:spAutoFit/>
          </a:bodyPr>
          <a:lstStyle/>
          <a:p>
            <a:pPr algn="just">
              <a:lnSpc>
                <a:spcPct val="150000"/>
              </a:lnSpc>
              <a:spcBef>
                <a:spcPts val="300"/>
              </a:spcBef>
              <a:spcAft>
                <a:spcPts val="300"/>
              </a:spcAft>
            </a:pPr>
            <a:r>
              <a:rPr lang="en-US" sz="1800" b="1">
                <a:solidFill>
                  <a:srgbClr val="FFFF00"/>
                </a:solidFill>
                <a:latin typeface="Arial" panose="020B0604020202020204" pitchFamily="34" charset="0"/>
                <a:ea typeface="Calibri" panose="020F0502020204030204" pitchFamily="34" charset="0"/>
                <a:cs typeface="Arial" panose="020B0604020202020204" pitchFamily="34" charset="0"/>
              </a:rPr>
              <a:t>   </a:t>
            </a:r>
            <a:r>
              <a:rPr lang="vi-VN" sz="1800" b="1">
                <a:solidFill>
                  <a:srgbClr val="FFFF00"/>
                </a:solidFill>
                <a:latin typeface="Arial" panose="020B0604020202020204" pitchFamily="34" charset="0"/>
                <a:ea typeface="Calibri" panose="020F0502020204030204" pitchFamily="34" charset="0"/>
                <a:cs typeface="Arial" panose="020B0604020202020204" pitchFamily="34" charset="0"/>
              </a:rPr>
              <a:t>Tranh chân dung là một thể loại nhận được sự quan tâm sáng tác của các hoạ sĩ thuộc nhiều trường phái nghệ thuật khác nhau. Vì vậy các hình thức thể hiện tranh chân dung cũng rất đa dạng và mang dấu ấn phong cách của mỗi trường phái: Nếu trường phái Hiện thực chú trọng diễn tả chân thực hình ảnh quan sát được từ thực tiễn, trường phái Ấn tượng thường tập trung thể hiện cảm xúc bằng màu sắc, ít quan tâm đến nét vẽ hình, thì trường phái Biểu hiện lại được thể hiện phóng khoáng, phong phú hơn bởi các hoạ sĩ đề cao khả năng biểu đạt của đường nét, màu sắc và chú trọng diễn tả cái cốt lõi bên trong giàu tính cảm xúc hoặc tâm trạng của nhân vật, không quan tâm nhiều đến vẻ bề ngoài của nhân vật</a:t>
            </a:r>
            <a:endParaRPr lang="en-US" sz="1800" b="1" dirty="0">
              <a:solidFill>
                <a:srgbClr val="FFFF00"/>
              </a:solidFill>
              <a:latin typeface="Arial" panose="020B0604020202020204" pitchFamily="34" charset="0"/>
              <a:ea typeface="Calibri" panose="020F0502020204030204" pitchFamily="34" charset="0"/>
              <a:cs typeface="Arial" panose="020B0604020202020204" pitchFamily="34" charset="0"/>
            </a:endParaRPr>
          </a:p>
        </p:txBody>
      </p:sp>
      <p:pic>
        <p:nvPicPr>
          <p:cNvPr id="141" name="Google Shape;141;p5"/>
          <p:cNvPicPr preferRelativeResize="0"/>
          <p:nvPr/>
        </p:nvPicPr>
        <p:blipFill rotWithShape="1">
          <a:blip r:embed="rId5">
            <a:alphaModFix/>
          </a:blip>
          <a:srcRect t="14753" b="14753"/>
          <a:stretch/>
        </p:blipFill>
        <p:spPr>
          <a:xfrm>
            <a:off x="362691" y="273250"/>
            <a:ext cx="1709683" cy="995407"/>
          </a:xfrm>
          <a:prstGeom prst="flowChartPunchedCard">
            <a:avLst/>
          </a:prstGeom>
          <a:noFill/>
          <a:ln w="38100" cap="flat" cmpd="sng">
            <a:solidFill>
              <a:srgbClr val="CEAD7B"/>
            </a:solidFill>
            <a:prstDash val="solid"/>
            <a:round/>
            <a:headEnd type="none" w="sm" len="sm"/>
            <a:tailEnd type="none" w="sm" len="sm"/>
          </a:ln>
          <a:effectLst>
            <a:outerShdw blurRad="342900" dist="190500" dir="3000000" algn="tl" rotWithShape="0">
              <a:srgbClr val="000000">
                <a:alpha val="81960"/>
              </a:srgbClr>
            </a:outerShdw>
            <a:reflection stA="52000" endA="300" endPos="35000" sy="-100000" algn="bl" rotWithShape="0"/>
          </a:effectLst>
        </p:spPr>
      </p:pic>
      <p:sp>
        <p:nvSpPr>
          <p:cNvPr id="143" name="Google Shape;143;p5"/>
          <p:cNvSpPr/>
          <p:nvPr/>
        </p:nvSpPr>
        <p:spPr>
          <a:xfrm>
            <a:off x="3991430" y="1252087"/>
            <a:ext cx="8200570" cy="151478"/>
          </a:xfrm>
          <a:prstGeom prst="snip1Rect">
            <a:avLst>
              <a:gd name="adj" fmla="val 16667"/>
            </a:avLst>
          </a:prstGeom>
          <a:gradFill>
            <a:gsLst>
              <a:gs pos="0">
                <a:srgbClr val="480201"/>
              </a:gs>
              <a:gs pos="100000">
                <a:srgbClr val="CEAD7B">
                  <a:alpha val="4705"/>
                </a:srgbClr>
              </a:gs>
            </a:gsLst>
            <a:lin ang="108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5"/>
          <p:cNvSpPr/>
          <p:nvPr/>
        </p:nvSpPr>
        <p:spPr>
          <a:xfrm>
            <a:off x="6328230" y="1530287"/>
            <a:ext cx="6061890" cy="101968"/>
          </a:xfrm>
          <a:prstGeom prst="snip1Rect">
            <a:avLst>
              <a:gd name="adj" fmla="val 16667"/>
            </a:avLst>
          </a:prstGeom>
          <a:gradFill>
            <a:gsLst>
              <a:gs pos="0">
                <a:srgbClr val="2E75B5"/>
              </a:gs>
              <a:gs pos="100000">
                <a:srgbClr val="CEAD7B">
                  <a:alpha val="4705"/>
                </a:srgbClr>
              </a:gs>
            </a:gsLst>
            <a:lin ang="108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5" name="Google Shape;145;p5"/>
          <p:cNvPicPr preferRelativeResize="0"/>
          <p:nvPr/>
        </p:nvPicPr>
        <p:blipFill rotWithShape="1">
          <a:blip r:embed="rId6">
            <a:alphaModFix/>
          </a:blip>
          <a:srcRect/>
          <a:stretch/>
        </p:blipFill>
        <p:spPr>
          <a:xfrm>
            <a:off x="-54796" y="3014793"/>
            <a:ext cx="834975" cy="834975"/>
          </a:xfrm>
          <a:prstGeom prst="rect">
            <a:avLst/>
          </a:prstGeom>
          <a:noFill/>
          <a:ln>
            <a:noFill/>
          </a:ln>
        </p:spPr>
      </p:pic>
      <p:sp>
        <p:nvSpPr>
          <p:cNvPr id="146" name="Google Shape;146;p5"/>
          <p:cNvSpPr txBox="1"/>
          <p:nvPr/>
        </p:nvSpPr>
        <p:spPr>
          <a:xfrm>
            <a:off x="752297" y="1577362"/>
            <a:ext cx="6061889" cy="70863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FFD966"/>
              </a:buClr>
              <a:buSzPts val="2000"/>
              <a:buFont typeface="Arial"/>
              <a:buNone/>
            </a:pPr>
            <a:r>
              <a:rPr lang="en-US" sz="2000" b="1">
                <a:solidFill>
                  <a:srgbClr val="FFD966"/>
                </a:solidFill>
                <a:latin typeface="Roboto"/>
                <a:ea typeface="Roboto"/>
                <a:cs typeface="Roboto"/>
                <a:sym typeface="Roboto"/>
              </a:rPr>
              <a:t>Quan sát nhận thức về một số hình thức thể hiện tranh chân dung.</a:t>
            </a:r>
            <a:endParaRPr sz="2000" b="1">
              <a:solidFill>
                <a:srgbClr val="FFD966"/>
              </a:solidFill>
              <a:latin typeface="Roboto"/>
              <a:ea typeface="Roboto"/>
              <a:cs typeface="Roboto"/>
              <a:sym typeface="Roboto"/>
            </a:endParaRPr>
          </a:p>
        </p:txBody>
      </p:sp>
      <p:sp>
        <p:nvSpPr>
          <p:cNvPr id="12" name="Google Shape;189;p7">
            <a:extLst>
              <a:ext uri="{FF2B5EF4-FFF2-40B4-BE49-F238E27FC236}">
                <a16:creationId xmlns:a16="http://schemas.microsoft.com/office/drawing/2014/main" id="{4C3D25E9-E78F-41FC-98F7-5C12CDA0A343}"/>
              </a:ext>
            </a:extLst>
          </p:cNvPr>
          <p:cNvSpPr/>
          <p:nvPr/>
        </p:nvSpPr>
        <p:spPr>
          <a:xfrm>
            <a:off x="2317936" y="477816"/>
            <a:ext cx="9864233" cy="477013"/>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a:solidFill>
                  <a:srgbClr val="FEE599"/>
                </a:solidFill>
                <a:latin typeface="iCiel Panton Black" panose="00000A00000000000000" pitchFamily="50" charset="0"/>
                <a:ea typeface="Cookie"/>
                <a:cs typeface="Cookie"/>
                <a:sym typeface="Cookie"/>
              </a:rPr>
              <a:t>BÀI 3: TRANH CHÂN DUNG THEO TRƯỜNG PHÁI BIỂU HIỆN</a:t>
            </a:r>
            <a:endParaRPr sz="2500">
              <a:latin typeface="iCiel Panton Black" panose="00000A00000000000000" pitchFamily="50" charset="0"/>
            </a:endParaRPr>
          </a:p>
        </p:txBody>
      </p:sp>
    </p:spTree>
    <p:extLst>
      <p:ext uri="{BB962C8B-B14F-4D97-AF65-F5344CB8AC3E}">
        <p14:creationId xmlns:p14="http://schemas.microsoft.com/office/powerpoint/2010/main" val="1443111486"/>
      </p:ext>
    </p:extLst>
  </p:cSld>
  <p:clrMapOvr>
    <a:masterClrMapping/>
  </p:clrMapOvr>
  <mc:AlternateContent xmlns:mc="http://schemas.openxmlformats.org/markup-compatibility/2006" xmlns:p14="http://schemas.microsoft.com/office/powerpoint/2010/main">
    <mc:Choice Requires="p14">
      <p:transition spd="slow" p14:dur="1400" advTm="156125">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cTn>
                              </p:par>
                              <p:par>
                                <p:cTn id="8" presetID="10" presetClass="entr" presetSubtype="0" fill="hold" nodeType="withEffect">
                                  <p:stCondLst>
                                    <p:cond delay="300"/>
                                  </p:stCondLst>
                                  <p:childTnLst>
                                    <p:set>
                                      <p:cBhvr>
                                        <p:cTn id="9" dur="1" fill="hold">
                                          <p:stCondLst>
                                            <p:cond delay="0"/>
                                          </p:stCondLst>
                                        </p:cTn>
                                        <p:tgtEl>
                                          <p:spTgt spid="141"/>
                                        </p:tgtEl>
                                        <p:attrNameLst>
                                          <p:attrName>style.visibility</p:attrName>
                                        </p:attrNameLst>
                                      </p:cBhvr>
                                      <p:to>
                                        <p:strVal val="visible"/>
                                      </p:to>
                                    </p:set>
                                    <p:animEffect transition="in" filter="fade">
                                      <p:cBhvr>
                                        <p:cTn id="10" dur="500"/>
                                        <p:tgtEl>
                                          <p:spTgt spid="141"/>
                                        </p:tgtEl>
                                      </p:cBhvr>
                                    </p:animEffect>
                                  </p:childTnLst>
                                </p:cTn>
                              </p:par>
                              <p:par>
                                <p:cTn id="11" presetID="10" presetClass="entr" presetSubtype="0" fill="hold" nodeType="withEffect">
                                  <p:stCondLst>
                                    <p:cond delay="1000"/>
                                  </p:stCondLst>
                                  <p:childTnLst>
                                    <p:set>
                                      <p:cBhvr>
                                        <p:cTn id="12" dur="1" fill="hold">
                                          <p:stCondLst>
                                            <p:cond delay="0"/>
                                          </p:stCondLst>
                                        </p:cTn>
                                        <p:tgtEl>
                                          <p:spTgt spid="143"/>
                                        </p:tgtEl>
                                        <p:attrNameLst>
                                          <p:attrName>style.visibility</p:attrName>
                                        </p:attrNameLst>
                                      </p:cBhvr>
                                      <p:to>
                                        <p:strVal val="visible"/>
                                      </p:to>
                                    </p:set>
                                    <p:animEffect transition="in" filter="fade">
                                      <p:cBhvr>
                                        <p:cTn id="13" dur="500"/>
                                        <p:tgtEl>
                                          <p:spTgt spid="143"/>
                                        </p:tgtEl>
                                      </p:cBhvr>
                                    </p:animEffect>
                                  </p:childTnLst>
                                </p:cTn>
                              </p:par>
                              <p:par>
                                <p:cTn id="14" presetID="10" presetClass="entr" presetSubtype="0" fill="hold" nodeType="withEffect">
                                  <p:stCondLst>
                                    <p:cond delay="1300"/>
                                  </p:stCondLst>
                                  <p:childTnLst>
                                    <p:set>
                                      <p:cBhvr>
                                        <p:cTn id="15" dur="1" fill="hold">
                                          <p:stCondLst>
                                            <p:cond delay="0"/>
                                          </p:stCondLst>
                                        </p:cTn>
                                        <p:tgtEl>
                                          <p:spTgt spid="144"/>
                                        </p:tgtEl>
                                        <p:attrNameLst>
                                          <p:attrName>style.visibility</p:attrName>
                                        </p:attrNameLst>
                                      </p:cBhvr>
                                      <p:to>
                                        <p:strVal val="visible"/>
                                      </p:to>
                                    </p:set>
                                    <p:animEffect transition="in" filter="fade">
                                      <p:cBhvr>
                                        <p:cTn id="16" dur="500"/>
                                        <p:tgtEl>
                                          <p:spTgt spid="14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39"/>
                                        </p:tgtEl>
                                        <p:attrNameLst>
                                          <p:attrName>style.visibility</p:attrName>
                                        </p:attrNameLst>
                                      </p:cBhvr>
                                      <p:to>
                                        <p:strVal val="visible"/>
                                      </p:to>
                                    </p:set>
                                    <p:anim calcmode="lin" valueType="num">
                                      <p:cBhvr additive="base">
                                        <p:cTn id="21" dur="500"/>
                                        <p:tgtEl>
                                          <p:spTgt spid="139"/>
                                        </p:tgtEl>
                                        <p:attrNameLst>
                                          <p:attrName>ppt_x</p:attrName>
                                        </p:attrNameLst>
                                      </p:cBhvr>
                                      <p:tavLst>
                                        <p:tav tm="0">
                                          <p:val>
                                            <p:strVal val="#ppt_x-1"/>
                                          </p:val>
                                        </p:tav>
                                        <p:tav tm="100000">
                                          <p:val>
                                            <p:strVal val="#ppt_x"/>
                                          </p:val>
                                        </p:tav>
                                      </p:tavLst>
                                    </p:anim>
                                  </p:childTnLst>
                                </p:cTn>
                              </p:par>
                              <p:par>
                                <p:cTn id="22" presetID="10" presetClass="entr" presetSubtype="0" fill="hold" nodeType="withEffect">
                                  <p:stCondLst>
                                    <p:cond delay="300"/>
                                  </p:stCondLst>
                                  <p:childTnLst>
                                    <p:set>
                                      <p:cBhvr>
                                        <p:cTn id="23" dur="1" fill="hold">
                                          <p:stCondLst>
                                            <p:cond delay="0"/>
                                          </p:stCondLst>
                                        </p:cTn>
                                        <p:tgtEl>
                                          <p:spTgt spid="146"/>
                                        </p:tgtEl>
                                        <p:attrNameLst>
                                          <p:attrName>style.visibility</p:attrName>
                                        </p:attrNameLst>
                                      </p:cBhvr>
                                      <p:to>
                                        <p:strVal val="visible"/>
                                      </p:to>
                                    </p:set>
                                    <p:animEffect transition="in" filter="fade">
                                      <p:cBhvr>
                                        <p:cTn id="24" dur="750"/>
                                        <p:tgtEl>
                                          <p:spTgt spid="146"/>
                                        </p:tgtEl>
                                      </p:cBhvr>
                                    </p:animEffect>
                                  </p:childTnLst>
                                </p:cTn>
                              </p:par>
                              <p:par>
                                <p:cTn id="25" presetID="10" presetClass="entr" presetSubtype="0" fill="hold" nodeType="withEffect">
                                  <p:stCondLst>
                                    <p:cond delay="300"/>
                                  </p:stCondLst>
                                  <p:childTnLst>
                                    <p:set>
                                      <p:cBhvr>
                                        <p:cTn id="26" dur="1" fill="hold">
                                          <p:stCondLst>
                                            <p:cond delay="0"/>
                                          </p:stCondLst>
                                        </p:cTn>
                                        <p:tgtEl>
                                          <p:spTgt spid="136"/>
                                        </p:tgtEl>
                                        <p:attrNameLst>
                                          <p:attrName>style.visibility</p:attrName>
                                        </p:attrNameLst>
                                      </p:cBhvr>
                                      <p:to>
                                        <p:strVal val="visible"/>
                                      </p:to>
                                    </p:set>
                                    <p:animEffect transition="in" filter="fade">
                                      <p:cBhvr>
                                        <p:cTn id="27" dur="500"/>
                                        <p:tgtEl>
                                          <p:spTgt spid="136"/>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145"/>
                                        </p:tgtEl>
                                        <p:attrNameLst>
                                          <p:attrName>style.visibility</p:attrName>
                                        </p:attrNameLst>
                                      </p:cBhvr>
                                      <p:to>
                                        <p:strVal val="visible"/>
                                      </p:to>
                                    </p:set>
                                    <p:anim calcmode="lin" valueType="num">
                                      <p:cBhvr additive="base">
                                        <p:cTn id="32" dur="500"/>
                                        <p:tgtEl>
                                          <p:spTgt spid="145"/>
                                        </p:tgtEl>
                                        <p:attrNameLst>
                                          <p:attrName>ppt_w</p:attrName>
                                        </p:attrNameLst>
                                      </p:cBhvr>
                                      <p:tavLst>
                                        <p:tav tm="0">
                                          <p:val>
                                            <p:strVal val="0"/>
                                          </p:val>
                                        </p:tav>
                                        <p:tav tm="100000">
                                          <p:val>
                                            <p:strVal val="#ppt_w"/>
                                          </p:val>
                                        </p:tav>
                                      </p:tavLst>
                                    </p:anim>
                                    <p:anim calcmode="lin" valueType="num">
                                      <p:cBhvr additive="base">
                                        <p:cTn id="33" dur="500"/>
                                        <p:tgtEl>
                                          <p:spTgt spid="145"/>
                                        </p:tgtEl>
                                        <p:attrNameLst>
                                          <p:attrName>ppt_h</p:attrName>
                                        </p:attrNameLst>
                                      </p:cBhvr>
                                      <p:tavLst>
                                        <p:tav tm="0">
                                          <p:val>
                                            <p:str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0"/>
                                        </p:tgtEl>
                                        <p:attrNameLst>
                                          <p:attrName>style.visibility</p:attrName>
                                        </p:attrNameLst>
                                      </p:cBhvr>
                                      <p:to>
                                        <p:strVal val="visible"/>
                                      </p:to>
                                    </p:set>
                                    <p:animEffect transition="in" filter="fade">
                                      <p:cBhvr>
                                        <p:cTn id="38"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pic>
        <p:nvPicPr>
          <p:cNvPr id="136" name="Google Shape;136;p5"/>
          <p:cNvPicPr preferRelativeResize="0"/>
          <p:nvPr/>
        </p:nvPicPr>
        <p:blipFill rotWithShape="1">
          <a:blip r:embed="rId4">
            <a:alphaModFix/>
          </a:blip>
          <a:srcRect r="9551"/>
          <a:stretch/>
        </p:blipFill>
        <p:spPr>
          <a:xfrm>
            <a:off x="0" y="1705141"/>
            <a:ext cx="4907280" cy="2973454"/>
          </a:xfrm>
          <a:prstGeom prst="rect">
            <a:avLst/>
          </a:prstGeom>
          <a:noFill/>
          <a:ln>
            <a:noFill/>
          </a:ln>
        </p:spPr>
      </p:pic>
      <p:pic>
        <p:nvPicPr>
          <p:cNvPr id="137" name="Google Shape;137;p5"/>
          <p:cNvPicPr preferRelativeResize="0"/>
          <p:nvPr/>
        </p:nvPicPr>
        <p:blipFill rotWithShape="1">
          <a:blip r:embed="rId5">
            <a:alphaModFix/>
          </a:blip>
          <a:srcRect r="12668"/>
          <a:stretch/>
        </p:blipFill>
        <p:spPr>
          <a:xfrm>
            <a:off x="1" y="4721907"/>
            <a:ext cx="4937760" cy="1909286"/>
          </a:xfrm>
          <a:prstGeom prst="rect">
            <a:avLst/>
          </a:prstGeom>
          <a:noFill/>
          <a:ln>
            <a:noFill/>
          </a:ln>
        </p:spPr>
      </p:pic>
      <p:pic>
        <p:nvPicPr>
          <p:cNvPr id="139" name="Google Shape;139;p5"/>
          <p:cNvPicPr preferRelativeResize="0"/>
          <p:nvPr/>
        </p:nvPicPr>
        <p:blipFill rotWithShape="1">
          <a:blip r:embed="rId6">
            <a:alphaModFix/>
          </a:blip>
          <a:srcRect/>
          <a:stretch/>
        </p:blipFill>
        <p:spPr>
          <a:xfrm>
            <a:off x="214403" y="1704793"/>
            <a:ext cx="537895" cy="537895"/>
          </a:xfrm>
          <a:prstGeom prst="rect">
            <a:avLst/>
          </a:prstGeom>
          <a:noFill/>
          <a:ln>
            <a:noFill/>
          </a:ln>
        </p:spPr>
      </p:pic>
      <p:sp>
        <p:nvSpPr>
          <p:cNvPr id="140" name="Google Shape;140;p5"/>
          <p:cNvSpPr txBox="1"/>
          <p:nvPr/>
        </p:nvSpPr>
        <p:spPr>
          <a:xfrm>
            <a:off x="637933" y="2434430"/>
            <a:ext cx="3919554" cy="21390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900" i="1">
                <a:solidFill>
                  <a:srgbClr val="C4E0B2"/>
                </a:solidFill>
                <a:latin typeface="Roboto"/>
                <a:ea typeface="Roboto"/>
                <a:cs typeface="Roboto"/>
                <a:sym typeface="Roboto"/>
              </a:rPr>
              <a:t>+ Em có cảm nhận gì về trang thái, tinh thần của nhân vật trong tranh?</a:t>
            </a:r>
            <a:endParaRPr/>
          </a:p>
          <a:p>
            <a:pPr marL="0" marR="0" lvl="0" indent="0" algn="l" rtl="0">
              <a:spcBef>
                <a:spcPts val="0"/>
              </a:spcBef>
              <a:spcAft>
                <a:spcPts val="0"/>
              </a:spcAft>
              <a:buNone/>
            </a:pPr>
            <a:r>
              <a:rPr lang="en-US" sz="1900" i="1">
                <a:solidFill>
                  <a:srgbClr val="C4E0B2"/>
                </a:solidFill>
                <a:latin typeface="Roboto"/>
                <a:ea typeface="Roboto"/>
                <a:cs typeface="Roboto"/>
                <a:sym typeface="Roboto"/>
              </a:rPr>
              <a:t>+ Hình thức thể hiện màu sắc, đường nét, hình ảnh và không gian trong mỗi bức tranh như thế nào?</a:t>
            </a:r>
            <a:endParaRPr/>
          </a:p>
          <a:p>
            <a:pPr marL="0" marR="0" lvl="0" indent="0" algn="l" rtl="0">
              <a:spcBef>
                <a:spcPts val="0"/>
              </a:spcBef>
              <a:spcAft>
                <a:spcPts val="0"/>
              </a:spcAft>
              <a:buNone/>
            </a:pPr>
            <a:r>
              <a:rPr lang="en-US" sz="1900" i="1">
                <a:solidFill>
                  <a:srgbClr val="C4E0B2"/>
                </a:solidFill>
                <a:latin typeface="Roboto"/>
                <a:ea typeface="Roboto"/>
                <a:cs typeface="Roboto"/>
                <a:sym typeface="Roboto"/>
              </a:rPr>
              <a:t>+ Tranh chân dung vẽ theo trường phái Biểu hiện có đặc điểm gì?</a:t>
            </a:r>
            <a:endParaRPr/>
          </a:p>
        </p:txBody>
      </p:sp>
      <p:pic>
        <p:nvPicPr>
          <p:cNvPr id="141" name="Google Shape;141;p5"/>
          <p:cNvPicPr preferRelativeResize="0"/>
          <p:nvPr/>
        </p:nvPicPr>
        <p:blipFill rotWithShape="1">
          <a:blip r:embed="rId7">
            <a:alphaModFix/>
          </a:blip>
          <a:srcRect t="14753" b="14753"/>
          <a:stretch/>
        </p:blipFill>
        <p:spPr>
          <a:xfrm>
            <a:off x="362691" y="273250"/>
            <a:ext cx="1709683" cy="995407"/>
          </a:xfrm>
          <a:prstGeom prst="flowChartPunchedCard">
            <a:avLst/>
          </a:prstGeom>
          <a:noFill/>
          <a:ln w="38100" cap="flat" cmpd="sng">
            <a:solidFill>
              <a:srgbClr val="CEAD7B"/>
            </a:solidFill>
            <a:prstDash val="solid"/>
            <a:round/>
            <a:headEnd type="none" w="sm" len="sm"/>
            <a:tailEnd type="none" w="sm" len="sm"/>
          </a:ln>
          <a:effectLst>
            <a:outerShdw blurRad="342900" dist="190500" dir="3000000" algn="tl" rotWithShape="0">
              <a:srgbClr val="000000">
                <a:alpha val="81960"/>
              </a:srgbClr>
            </a:outerShdw>
            <a:reflection stA="52000" endA="300" endPos="35000" sy="-100000" algn="bl" rotWithShape="0"/>
          </a:effectLst>
        </p:spPr>
      </p:pic>
      <p:sp>
        <p:nvSpPr>
          <p:cNvPr id="143" name="Google Shape;143;p5"/>
          <p:cNvSpPr/>
          <p:nvPr/>
        </p:nvSpPr>
        <p:spPr>
          <a:xfrm>
            <a:off x="3991430" y="1252087"/>
            <a:ext cx="8200570" cy="151478"/>
          </a:xfrm>
          <a:prstGeom prst="snip1Rect">
            <a:avLst>
              <a:gd name="adj" fmla="val 16667"/>
            </a:avLst>
          </a:prstGeom>
          <a:gradFill>
            <a:gsLst>
              <a:gs pos="0">
                <a:srgbClr val="480201"/>
              </a:gs>
              <a:gs pos="100000">
                <a:srgbClr val="CEAD7B">
                  <a:alpha val="4705"/>
                </a:srgbClr>
              </a:gs>
            </a:gsLst>
            <a:lin ang="108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5"/>
          <p:cNvSpPr/>
          <p:nvPr/>
        </p:nvSpPr>
        <p:spPr>
          <a:xfrm>
            <a:off x="6328230" y="1530287"/>
            <a:ext cx="6061890" cy="101968"/>
          </a:xfrm>
          <a:prstGeom prst="snip1Rect">
            <a:avLst>
              <a:gd name="adj" fmla="val 16667"/>
            </a:avLst>
          </a:prstGeom>
          <a:gradFill>
            <a:gsLst>
              <a:gs pos="0">
                <a:srgbClr val="2E75B5"/>
              </a:gs>
              <a:gs pos="100000">
                <a:srgbClr val="CEAD7B">
                  <a:alpha val="4705"/>
                </a:srgbClr>
              </a:gs>
            </a:gsLst>
            <a:lin ang="108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5" name="Google Shape;145;p5"/>
          <p:cNvPicPr preferRelativeResize="0"/>
          <p:nvPr/>
        </p:nvPicPr>
        <p:blipFill rotWithShape="1">
          <a:blip r:embed="rId8">
            <a:alphaModFix/>
          </a:blip>
          <a:srcRect/>
          <a:stretch/>
        </p:blipFill>
        <p:spPr>
          <a:xfrm>
            <a:off x="-54796" y="3014793"/>
            <a:ext cx="834975" cy="834975"/>
          </a:xfrm>
          <a:prstGeom prst="rect">
            <a:avLst/>
          </a:prstGeom>
          <a:noFill/>
          <a:ln>
            <a:noFill/>
          </a:ln>
        </p:spPr>
      </p:pic>
      <p:sp>
        <p:nvSpPr>
          <p:cNvPr id="146" name="Google Shape;146;p5"/>
          <p:cNvSpPr txBox="1"/>
          <p:nvPr/>
        </p:nvSpPr>
        <p:spPr>
          <a:xfrm>
            <a:off x="752298" y="1577362"/>
            <a:ext cx="4226102" cy="70863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FFD966"/>
              </a:buClr>
              <a:buSzPts val="2000"/>
              <a:buFont typeface="Arial"/>
              <a:buNone/>
            </a:pPr>
            <a:r>
              <a:rPr lang="en-US" sz="2000" b="1">
                <a:solidFill>
                  <a:srgbClr val="FFD966"/>
                </a:solidFill>
                <a:latin typeface="Roboto"/>
                <a:ea typeface="Roboto"/>
                <a:cs typeface="Roboto"/>
                <a:sym typeface="Roboto"/>
              </a:rPr>
              <a:t>Quan sát nhận thức về một số hình thức thể hiện tranh chân dung.</a:t>
            </a:r>
            <a:endParaRPr sz="2000" b="1">
              <a:solidFill>
                <a:srgbClr val="FFD966"/>
              </a:solidFill>
              <a:latin typeface="Roboto"/>
              <a:ea typeface="Roboto"/>
              <a:cs typeface="Roboto"/>
              <a:sym typeface="Roboto"/>
            </a:endParaRPr>
          </a:p>
        </p:txBody>
      </p:sp>
      <p:sp>
        <p:nvSpPr>
          <p:cNvPr id="147" name="Google Shape;147;p5"/>
          <p:cNvSpPr txBox="1"/>
          <p:nvPr/>
        </p:nvSpPr>
        <p:spPr>
          <a:xfrm>
            <a:off x="214403" y="4941201"/>
            <a:ext cx="4083278" cy="1446550"/>
          </a:xfrm>
          <a:prstGeom prst="rect">
            <a:avLst/>
          </a:prstGeom>
          <a:noFill/>
          <a:ln>
            <a:noFill/>
          </a:ln>
        </p:spPr>
        <p:txBody>
          <a:bodyPr spcFirstLastPara="1" wrap="square" lIns="91425" tIns="45700" rIns="91425" bIns="45700" anchor="t" anchorCtr="0">
            <a:spAutoFit/>
          </a:bodyPr>
          <a:lstStyle/>
          <a:p>
            <a:pPr marL="0" marR="0" lvl="0" indent="-139700" algn="l" rtl="0">
              <a:spcBef>
                <a:spcPts val="0"/>
              </a:spcBef>
              <a:spcAft>
                <a:spcPts val="0"/>
              </a:spcAft>
              <a:buClr>
                <a:srgbClr val="480000"/>
              </a:buClr>
              <a:buSzPts val="2200"/>
              <a:buFont typeface="Roboto"/>
              <a:buChar char="-"/>
            </a:pPr>
            <a:r>
              <a:rPr lang="en-US" sz="2200" b="1">
                <a:solidFill>
                  <a:srgbClr val="480000"/>
                </a:solidFill>
                <a:latin typeface="Roboto"/>
                <a:ea typeface="Roboto"/>
                <a:cs typeface="Roboto"/>
                <a:sym typeface="Roboto"/>
              </a:rPr>
              <a:t> Biểu cảm: Vui, buồn, phẫn nộ...với nội tâm sâu sắc.</a:t>
            </a:r>
            <a:endParaRPr sz="2200" b="1">
              <a:solidFill>
                <a:srgbClr val="480000"/>
              </a:solidFill>
              <a:latin typeface="Roboto"/>
              <a:ea typeface="Roboto"/>
              <a:cs typeface="Roboto"/>
              <a:sym typeface="Roboto"/>
            </a:endParaRPr>
          </a:p>
          <a:p>
            <a:pPr marL="0" marR="0" lvl="0" indent="-139700" algn="l" rtl="0">
              <a:spcBef>
                <a:spcPts val="0"/>
              </a:spcBef>
              <a:spcAft>
                <a:spcPts val="0"/>
              </a:spcAft>
              <a:buClr>
                <a:srgbClr val="480000"/>
              </a:buClr>
              <a:buSzPts val="2200"/>
              <a:buFont typeface="Roboto"/>
              <a:buChar char="-"/>
            </a:pPr>
            <a:r>
              <a:rPr lang="en-US" sz="2200" b="1">
                <a:solidFill>
                  <a:srgbClr val="480000"/>
                </a:solidFill>
                <a:latin typeface="Roboto"/>
                <a:ea typeface="Roboto"/>
                <a:cs typeface="Roboto"/>
                <a:sym typeface="Roboto"/>
              </a:rPr>
              <a:t> Nét, màu thể hiện trạng thái nhân vật.</a:t>
            </a:r>
            <a:endParaRPr sz="2200" b="1">
              <a:solidFill>
                <a:srgbClr val="480000"/>
              </a:solidFill>
              <a:latin typeface="Roboto"/>
              <a:ea typeface="Roboto"/>
              <a:cs typeface="Roboto"/>
              <a:sym typeface="Roboto"/>
            </a:endParaRPr>
          </a:p>
        </p:txBody>
      </p:sp>
      <p:pic>
        <p:nvPicPr>
          <p:cNvPr id="148" name="Google Shape;148;p5"/>
          <p:cNvPicPr preferRelativeResize="0"/>
          <p:nvPr/>
        </p:nvPicPr>
        <p:blipFill rotWithShape="1">
          <a:blip r:embed="rId7">
            <a:alphaModFix/>
          </a:blip>
          <a:srcRect/>
          <a:stretch/>
        </p:blipFill>
        <p:spPr>
          <a:xfrm>
            <a:off x="5195420" y="1899799"/>
            <a:ext cx="5884948" cy="4128168"/>
          </a:xfrm>
          <a:prstGeom prst="rect">
            <a:avLst/>
          </a:prstGeom>
          <a:noFill/>
          <a:ln>
            <a:noFill/>
          </a:ln>
        </p:spPr>
      </p:pic>
      <p:sp>
        <p:nvSpPr>
          <p:cNvPr id="17" name="Google Shape;189;p7">
            <a:extLst>
              <a:ext uri="{FF2B5EF4-FFF2-40B4-BE49-F238E27FC236}">
                <a16:creationId xmlns:a16="http://schemas.microsoft.com/office/drawing/2014/main" id="{69A13B79-2534-4BE2-86EF-4295C619E654}"/>
              </a:ext>
            </a:extLst>
          </p:cNvPr>
          <p:cNvSpPr/>
          <p:nvPr/>
        </p:nvSpPr>
        <p:spPr>
          <a:xfrm>
            <a:off x="2317936" y="477816"/>
            <a:ext cx="9864233" cy="477013"/>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a:solidFill>
                  <a:srgbClr val="FEE599"/>
                </a:solidFill>
                <a:latin typeface="iCiel Panton Black" panose="00000A00000000000000" pitchFamily="50" charset="0"/>
                <a:ea typeface="Cookie"/>
                <a:cs typeface="Cookie"/>
                <a:sym typeface="Cookie"/>
              </a:rPr>
              <a:t>BÀI 3: TRANH CHÂN DUNG THEO TRƯỜNG PHÁI BIỂU HIỆN</a:t>
            </a:r>
            <a:endParaRPr sz="2500">
              <a:latin typeface="iCiel Panton Black" panose="00000A00000000000000" pitchFamily="50"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156125">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par>
                                <p:cTn id="8" presetID="10" presetClass="entr" presetSubtype="0" fill="hold" nodeType="withEffect">
                                  <p:stCondLst>
                                    <p:cond delay="1000"/>
                                  </p:stCondLst>
                                  <p:childTnLst>
                                    <p:set>
                                      <p:cBhvr>
                                        <p:cTn id="9" dur="1" fill="hold">
                                          <p:stCondLst>
                                            <p:cond delay="0"/>
                                          </p:stCondLst>
                                        </p:cTn>
                                        <p:tgtEl>
                                          <p:spTgt spid="143"/>
                                        </p:tgtEl>
                                        <p:attrNameLst>
                                          <p:attrName>style.visibility</p:attrName>
                                        </p:attrNameLst>
                                      </p:cBhvr>
                                      <p:to>
                                        <p:strVal val="visible"/>
                                      </p:to>
                                    </p:set>
                                    <p:animEffect transition="in" filter="fade">
                                      <p:cBhvr>
                                        <p:cTn id="10" dur="500"/>
                                        <p:tgtEl>
                                          <p:spTgt spid="143"/>
                                        </p:tgtEl>
                                      </p:cBhvr>
                                    </p:animEffect>
                                  </p:childTnLst>
                                </p:cTn>
                              </p:par>
                              <p:par>
                                <p:cTn id="11" presetID="10" presetClass="entr" presetSubtype="0" fill="hold" nodeType="withEffect">
                                  <p:stCondLst>
                                    <p:cond delay="1300"/>
                                  </p:stCondLst>
                                  <p:childTnLst>
                                    <p:set>
                                      <p:cBhvr>
                                        <p:cTn id="12" dur="1" fill="hold">
                                          <p:stCondLst>
                                            <p:cond delay="0"/>
                                          </p:stCondLst>
                                        </p:cTn>
                                        <p:tgtEl>
                                          <p:spTgt spid="144"/>
                                        </p:tgtEl>
                                        <p:attrNameLst>
                                          <p:attrName>style.visibility</p:attrName>
                                        </p:attrNameLst>
                                      </p:cBhvr>
                                      <p:to>
                                        <p:strVal val="visible"/>
                                      </p:to>
                                    </p:set>
                                    <p:animEffect transition="in" filter="fade">
                                      <p:cBhvr>
                                        <p:cTn id="13" dur="500"/>
                                        <p:tgtEl>
                                          <p:spTgt spid="14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39"/>
                                        </p:tgtEl>
                                        <p:attrNameLst>
                                          <p:attrName>style.visibility</p:attrName>
                                        </p:attrNameLst>
                                      </p:cBhvr>
                                      <p:to>
                                        <p:strVal val="visible"/>
                                      </p:to>
                                    </p:set>
                                    <p:anim calcmode="lin" valueType="num">
                                      <p:cBhvr additive="base">
                                        <p:cTn id="18" dur="500"/>
                                        <p:tgtEl>
                                          <p:spTgt spid="139"/>
                                        </p:tgtEl>
                                        <p:attrNameLst>
                                          <p:attrName>ppt_x</p:attrName>
                                        </p:attrNameLst>
                                      </p:cBhvr>
                                      <p:tavLst>
                                        <p:tav tm="0">
                                          <p:val>
                                            <p:strVal val="#ppt_x-1"/>
                                          </p:val>
                                        </p:tav>
                                        <p:tav tm="100000">
                                          <p:val>
                                            <p:strVal val="#ppt_x"/>
                                          </p:val>
                                        </p:tav>
                                      </p:tavLst>
                                    </p:anim>
                                  </p:childTnLst>
                                </p:cTn>
                              </p:par>
                              <p:par>
                                <p:cTn id="19" presetID="10" presetClass="entr" presetSubtype="0" fill="hold" nodeType="withEffect">
                                  <p:stCondLst>
                                    <p:cond delay="300"/>
                                  </p:stCondLst>
                                  <p:childTnLst>
                                    <p:set>
                                      <p:cBhvr>
                                        <p:cTn id="20" dur="1" fill="hold">
                                          <p:stCondLst>
                                            <p:cond delay="0"/>
                                          </p:stCondLst>
                                        </p:cTn>
                                        <p:tgtEl>
                                          <p:spTgt spid="146"/>
                                        </p:tgtEl>
                                        <p:attrNameLst>
                                          <p:attrName>style.visibility</p:attrName>
                                        </p:attrNameLst>
                                      </p:cBhvr>
                                      <p:to>
                                        <p:strVal val="visible"/>
                                      </p:to>
                                    </p:set>
                                    <p:animEffect transition="in" filter="fade">
                                      <p:cBhvr>
                                        <p:cTn id="21" dur="750"/>
                                        <p:tgtEl>
                                          <p:spTgt spid="146"/>
                                        </p:tgtEl>
                                      </p:cBhvr>
                                    </p:animEffect>
                                  </p:childTnLst>
                                </p:cTn>
                              </p:par>
                              <p:par>
                                <p:cTn id="22" presetID="10" presetClass="entr" presetSubtype="0" fill="hold" nodeType="withEffect">
                                  <p:stCondLst>
                                    <p:cond delay="300"/>
                                  </p:stCondLst>
                                  <p:childTnLst>
                                    <p:set>
                                      <p:cBhvr>
                                        <p:cTn id="23" dur="1" fill="hold">
                                          <p:stCondLst>
                                            <p:cond delay="0"/>
                                          </p:stCondLst>
                                        </p:cTn>
                                        <p:tgtEl>
                                          <p:spTgt spid="136"/>
                                        </p:tgtEl>
                                        <p:attrNameLst>
                                          <p:attrName>style.visibility</p:attrName>
                                        </p:attrNameLst>
                                      </p:cBhvr>
                                      <p:to>
                                        <p:strVal val="visible"/>
                                      </p:to>
                                    </p:set>
                                    <p:animEffect transition="in" filter="fade">
                                      <p:cBhvr>
                                        <p:cTn id="24" dur="500"/>
                                        <p:tgtEl>
                                          <p:spTgt spid="136"/>
                                        </p:tgtEl>
                                      </p:cBhvr>
                                    </p:animEffect>
                                  </p:childTnLst>
                                </p:cTn>
                              </p:par>
                              <p:par>
                                <p:cTn id="25" presetID="10" presetClass="entr" presetSubtype="0" fill="hold" nodeType="withEffect">
                                  <p:stCondLst>
                                    <p:cond delay="600"/>
                                  </p:stCondLst>
                                  <p:childTnLst>
                                    <p:set>
                                      <p:cBhvr>
                                        <p:cTn id="26" dur="1" fill="hold">
                                          <p:stCondLst>
                                            <p:cond delay="0"/>
                                          </p:stCondLst>
                                        </p:cTn>
                                        <p:tgtEl>
                                          <p:spTgt spid="148"/>
                                        </p:tgtEl>
                                        <p:attrNameLst>
                                          <p:attrName>style.visibility</p:attrName>
                                        </p:attrNameLst>
                                      </p:cBhvr>
                                      <p:to>
                                        <p:strVal val="visible"/>
                                      </p:to>
                                    </p:set>
                                    <p:animEffect transition="in" filter="fade">
                                      <p:cBhvr>
                                        <p:cTn id="27" dur="500"/>
                                        <p:tgtEl>
                                          <p:spTgt spid="148"/>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145"/>
                                        </p:tgtEl>
                                        <p:attrNameLst>
                                          <p:attrName>style.visibility</p:attrName>
                                        </p:attrNameLst>
                                      </p:cBhvr>
                                      <p:to>
                                        <p:strVal val="visible"/>
                                      </p:to>
                                    </p:set>
                                    <p:anim calcmode="lin" valueType="num">
                                      <p:cBhvr additive="base">
                                        <p:cTn id="32" dur="500"/>
                                        <p:tgtEl>
                                          <p:spTgt spid="145"/>
                                        </p:tgtEl>
                                        <p:attrNameLst>
                                          <p:attrName>ppt_w</p:attrName>
                                        </p:attrNameLst>
                                      </p:cBhvr>
                                      <p:tavLst>
                                        <p:tav tm="0">
                                          <p:val>
                                            <p:strVal val="0"/>
                                          </p:val>
                                        </p:tav>
                                        <p:tav tm="100000">
                                          <p:val>
                                            <p:strVal val="#ppt_w"/>
                                          </p:val>
                                        </p:tav>
                                      </p:tavLst>
                                    </p:anim>
                                    <p:anim calcmode="lin" valueType="num">
                                      <p:cBhvr additive="base">
                                        <p:cTn id="33" dur="500"/>
                                        <p:tgtEl>
                                          <p:spTgt spid="145"/>
                                        </p:tgtEl>
                                        <p:attrNameLst>
                                          <p:attrName>ppt_h</p:attrName>
                                        </p:attrNameLst>
                                      </p:cBhvr>
                                      <p:tavLst>
                                        <p:tav tm="0">
                                          <p:val>
                                            <p:str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0"/>
                                        </p:tgtEl>
                                        <p:attrNameLst>
                                          <p:attrName>style.visibility</p:attrName>
                                        </p:attrNameLst>
                                      </p:cBhvr>
                                      <p:to>
                                        <p:strVal val="visible"/>
                                      </p:to>
                                    </p:set>
                                    <p:animEffect transition="in" filter="fade">
                                      <p:cBhvr>
                                        <p:cTn id="38" dur="500"/>
                                        <p:tgtEl>
                                          <p:spTgt spid="14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7"/>
                                        </p:tgtEl>
                                        <p:attrNameLst>
                                          <p:attrName>style.visibility</p:attrName>
                                        </p:attrNameLst>
                                      </p:cBhvr>
                                      <p:to>
                                        <p:strVal val="visible"/>
                                      </p:to>
                                    </p:set>
                                    <p:animEffect transition="in" filter="fade">
                                      <p:cBhvr>
                                        <p:cTn id="43" dur="500"/>
                                        <p:tgtEl>
                                          <p:spTgt spid="137"/>
                                        </p:tgtEl>
                                      </p:cBhvr>
                                    </p:animEffect>
                                  </p:childTnLst>
                                </p:cTn>
                              </p:par>
                              <p:par>
                                <p:cTn id="44" presetID="10" presetClass="entr" presetSubtype="0" fill="hold" nodeType="withEffect">
                                  <p:stCondLst>
                                    <p:cond delay="300"/>
                                  </p:stCondLst>
                                  <p:childTnLst>
                                    <p:set>
                                      <p:cBhvr>
                                        <p:cTn id="45" dur="1" fill="hold">
                                          <p:stCondLst>
                                            <p:cond delay="0"/>
                                          </p:stCondLst>
                                        </p:cTn>
                                        <p:tgtEl>
                                          <p:spTgt spid="147"/>
                                        </p:tgtEl>
                                        <p:attrNameLst>
                                          <p:attrName>style.visibility</p:attrName>
                                        </p:attrNameLst>
                                      </p:cBhvr>
                                      <p:to>
                                        <p:strVal val="visible"/>
                                      </p:to>
                                    </p:set>
                                    <p:animEffect transition="in" filter="fade">
                                      <p:cBhvr>
                                        <p:cTn id="46"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pic>
        <p:nvPicPr>
          <p:cNvPr id="155" name="Google Shape;155;p6"/>
          <p:cNvPicPr preferRelativeResize="0"/>
          <p:nvPr/>
        </p:nvPicPr>
        <p:blipFill rotWithShape="1">
          <a:blip r:embed="rId4">
            <a:alphaModFix/>
          </a:blip>
          <a:srcRect r="9551"/>
          <a:stretch/>
        </p:blipFill>
        <p:spPr>
          <a:xfrm>
            <a:off x="0" y="1705141"/>
            <a:ext cx="4907280" cy="2797860"/>
          </a:xfrm>
          <a:prstGeom prst="rect">
            <a:avLst/>
          </a:prstGeom>
          <a:noFill/>
          <a:ln>
            <a:noFill/>
          </a:ln>
        </p:spPr>
      </p:pic>
      <p:grpSp>
        <p:nvGrpSpPr>
          <p:cNvPr id="156" name="Google Shape;156;p6"/>
          <p:cNvGrpSpPr/>
          <p:nvPr/>
        </p:nvGrpSpPr>
        <p:grpSpPr>
          <a:xfrm>
            <a:off x="3311576" y="3836354"/>
            <a:ext cx="8372490" cy="2794839"/>
            <a:chOff x="3311576" y="3836354"/>
            <a:chExt cx="8372490" cy="2794839"/>
          </a:xfrm>
        </p:grpSpPr>
        <p:pic>
          <p:nvPicPr>
            <p:cNvPr id="157" name="Google Shape;157;p6"/>
            <p:cNvPicPr preferRelativeResize="0"/>
            <p:nvPr/>
          </p:nvPicPr>
          <p:blipFill rotWithShape="1">
            <a:blip r:embed="rId5">
              <a:alphaModFix/>
            </a:blip>
            <a:srcRect l="67345"/>
            <a:stretch/>
          </p:blipFill>
          <p:spPr>
            <a:xfrm>
              <a:off x="7556438" y="3840728"/>
              <a:ext cx="2105722" cy="2786091"/>
            </a:xfrm>
            <a:prstGeom prst="rect">
              <a:avLst/>
            </a:prstGeom>
            <a:noFill/>
            <a:ln>
              <a:noFill/>
            </a:ln>
          </p:spPr>
        </p:pic>
        <p:pic>
          <p:nvPicPr>
            <p:cNvPr id="158" name="Google Shape;158;p6"/>
            <p:cNvPicPr preferRelativeResize="0"/>
            <p:nvPr/>
          </p:nvPicPr>
          <p:blipFill rotWithShape="1">
            <a:blip r:embed="rId5">
              <a:alphaModFix/>
            </a:blip>
            <a:srcRect r="34255"/>
            <a:stretch/>
          </p:blipFill>
          <p:spPr>
            <a:xfrm>
              <a:off x="3311576" y="3840728"/>
              <a:ext cx="4246045" cy="2790465"/>
            </a:xfrm>
            <a:prstGeom prst="rect">
              <a:avLst/>
            </a:prstGeom>
            <a:noFill/>
            <a:ln>
              <a:noFill/>
            </a:ln>
          </p:spPr>
        </p:pic>
        <p:pic>
          <p:nvPicPr>
            <p:cNvPr id="159" name="Google Shape;159;p6"/>
            <p:cNvPicPr preferRelativeResize="0"/>
            <p:nvPr/>
          </p:nvPicPr>
          <p:blipFill rotWithShape="1">
            <a:blip r:embed="rId6">
              <a:alphaModFix/>
            </a:blip>
            <a:srcRect/>
            <a:stretch/>
          </p:blipFill>
          <p:spPr>
            <a:xfrm>
              <a:off x="9662160" y="3836354"/>
              <a:ext cx="2021906" cy="2790465"/>
            </a:xfrm>
            <a:prstGeom prst="rect">
              <a:avLst/>
            </a:prstGeom>
            <a:noFill/>
            <a:ln>
              <a:noFill/>
            </a:ln>
          </p:spPr>
        </p:pic>
      </p:grpSp>
      <p:sp>
        <p:nvSpPr>
          <p:cNvPr id="160" name="Google Shape;160;p6"/>
          <p:cNvSpPr txBox="1"/>
          <p:nvPr/>
        </p:nvSpPr>
        <p:spPr>
          <a:xfrm>
            <a:off x="717640" y="2591808"/>
            <a:ext cx="3869599" cy="1554272"/>
          </a:xfrm>
          <a:prstGeom prst="rect">
            <a:avLst/>
          </a:prstGeom>
          <a:noFill/>
          <a:ln>
            <a:noFill/>
          </a:ln>
        </p:spPr>
        <p:txBody>
          <a:bodyPr spcFirstLastPara="1" wrap="square" lIns="91425" tIns="45700" rIns="91425" bIns="45700" anchor="t" anchorCtr="0">
            <a:spAutoFit/>
          </a:bodyPr>
          <a:lstStyle/>
          <a:p>
            <a:pPr marL="0" marR="0" lvl="0" indent="-120650" algn="l" rtl="0">
              <a:spcBef>
                <a:spcPts val="0"/>
              </a:spcBef>
              <a:spcAft>
                <a:spcPts val="0"/>
              </a:spcAft>
              <a:buClr>
                <a:srgbClr val="C4E0B2"/>
              </a:buClr>
              <a:buSzPts val="1900"/>
              <a:buFont typeface="Roboto"/>
              <a:buChar char="-"/>
            </a:pPr>
            <a:r>
              <a:rPr lang="en-US" sz="1900" i="1">
                <a:solidFill>
                  <a:srgbClr val="C4E0B2"/>
                </a:solidFill>
                <a:latin typeface="Roboto"/>
                <a:ea typeface="Roboto"/>
                <a:cs typeface="Roboto"/>
                <a:sym typeface="Roboto"/>
              </a:rPr>
              <a:t> Để tạo bức tranh chân dung biểu cảm, ta làm theo các bước nào?</a:t>
            </a:r>
            <a:endParaRPr/>
          </a:p>
          <a:p>
            <a:pPr marL="0" marR="0" lvl="0" indent="-120650" algn="l" rtl="0">
              <a:spcBef>
                <a:spcPts val="0"/>
              </a:spcBef>
              <a:spcAft>
                <a:spcPts val="0"/>
              </a:spcAft>
              <a:buClr>
                <a:srgbClr val="C4E0B2"/>
              </a:buClr>
              <a:buSzPts val="1900"/>
              <a:buFont typeface="Roboto"/>
              <a:buChar char="-"/>
            </a:pPr>
            <a:r>
              <a:rPr lang="en-US" sz="1900" i="1">
                <a:solidFill>
                  <a:srgbClr val="C4E0B2"/>
                </a:solidFill>
                <a:latin typeface="Roboto"/>
                <a:ea typeface="Roboto"/>
                <a:cs typeface="Roboto"/>
                <a:sym typeface="Roboto"/>
              </a:rPr>
              <a:t> Để thể hiện được trang thái biểu cảm của nhân vật nên vẽ màu như thế nào?</a:t>
            </a:r>
            <a:endParaRPr sz="1900" i="1">
              <a:solidFill>
                <a:srgbClr val="C4E0B2"/>
              </a:solidFill>
              <a:latin typeface="Roboto"/>
              <a:ea typeface="Roboto"/>
              <a:cs typeface="Roboto"/>
              <a:sym typeface="Roboto"/>
            </a:endParaRPr>
          </a:p>
        </p:txBody>
      </p:sp>
      <p:pic>
        <p:nvPicPr>
          <p:cNvPr id="161" name="Google Shape;161;p6"/>
          <p:cNvPicPr preferRelativeResize="0"/>
          <p:nvPr/>
        </p:nvPicPr>
        <p:blipFill rotWithShape="1">
          <a:blip r:embed="rId7">
            <a:alphaModFix/>
          </a:blip>
          <a:srcRect/>
          <a:stretch/>
        </p:blipFill>
        <p:spPr>
          <a:xfrm flipH="1">
            <a:off x="214403" y="1725676"/>
            <a:ext cx="571904" cy="571904"/>
          </a:xfrm>
          <a:prstGeom prst="rect">
            <a:avLst/>
          </a:prstGeom>
          <a:noFill/>
          <a:ln>
            <a:noFill/>
          </a:ln>
        </p:spPr>
      </p:pic>
      <p:pic>
        <p:nvPicPr>
          <p:cNvPr id="162" name="Google Shape;162;p6"/>
          <p:cNvPicPr preferRelativeResize="0"/>
          <p:nvPr/>
        </p:nvPicPr>
        <p:blipFill rotWithShape="1">
          <a:blip r:embed="rId8">
            <a:alphaModFix/>
          </a:blip>
          <a:srcRect/>
          <a:stretch/>
        </p:blipFill>
        <p:spPr>
          <a:xfrm>
            <a:off x="0" y="2764469"/>
            <a:ext cx="890698" cy="890698"/>
          </a:xfrm>
          <a:prstGeom prst="rect">
            <a:avLst/>
          </a:prstGeom>
          <a:noFill/>
          <a:ln>
            <a:noFill/>
          </a:ln>
        </p:spPr>
      </p:pic>
      <p:sp>
        <p:nvSpPr>
          <p:cNvPr id="163" name="Google Shape;163;p6"/>
          <p:cNvSpPr/>
          <p:nvPr/>
        </p:nvSpPr>
        <p:spPr>
          <a:xfrm>
            <a:off x="-1097280" y="153526"/>
            <a:ext cx="14950440" cy="1109217"/>
          </a:xfrm>
          <a:prstGeom prst="rect">
            <a:avLst/>
          </a:prstGeom>
          <a:gradFill>
            <a:gsLst>
              <a:gs pos="0">
                <a:srgbClr val="7030A0"/>
              </a:gs>
              <a:gs pos="3000">
                <a:srgbClr val="7030A0"/>
              </a:gs>
              <a:gs pos="100000">
                <a:srgbClr val="000000">
                  <a:alpha val="4705"/>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6"/>
          <p:cNvSpPr/>
          <p:nvPr/>
        </p:nvSpPr>
        <p:spPr>
          <a:xfrm>
            <a:off x="3991430" y="1252087"/>
            <a:ext cx="8200570" cy="151478"/>
          </a:xfrm>
          <a:prstGeom prst="snip1Rect">
            <a:avLst>
              <a:gd name="adj" fmla="val 16667"/>
            </a:avLst>
          </a:prstGeom>
          <a:gradFill>
            <a:gsLst>
              <a:gs pos="0">
                <a:srgbClr val="480201"/>
              </a:gs>
              <a:gs pos="100000">
                <a:srgbClr val="CEAD7B">
                  <a:alpha val="4705"/>
                </a:srgbClr>
              </a:gs>
            </a:gsLst>
            <a:lin ang="108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6"/>
          <p:cNvSpPr/>
          <p:nvPr/>
        </p:nvSpPr>
        <p:spPr>
          <a:xfrm>
            <a:off x="6328230" y="1530287"/>
            <a:ext cx="6061890" cy="101968"/>
          </a:xfrm>
          <a:prstGeom prst="snip1Rect">
            <a:avLst>
              <a:gd name="adj" fmla="val 16667"/>
            </a:avLst>
          </a:prstGeom>
          <a:gradFill>
            <a:gsLst>
              <a:gs pos="0">
                <a:srgbClr val="2E75B5"/>
              </a:gs>
              <a:gs pos="100000">
                <a:srgbClr val="CEAD7B">
                  <a:alpha val="4705"/>
                </a:srgbClr>
              </a:gs>
            </a:gsLst>
            <a:lin ang="108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6"/>
          <p:cNvSpPr txBox="1"/>
          <p:nvPr/>
        </p:nvSpPr>
        <p:spPr>
          <a:xfrm>
            <a:off x="786306" y="1632254"/>
            <a:ext cx="4120974" cy="66532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FFD966"/>
              </a:buClr>
              <a:buSzPts val="2000"/>
              <a:buFont typeface="Arial"/>
              <a:buNone/>
            </a:pPr>
            <a:r>
              <a:rPr lang="en-US" sz="2000" b="1">
                <a:solidFill>
                  <a:srgbClr val="FFD966"/>
                </a:solidFill>
                <a:latin typeface="Roboto"/>
                <a:ea typeface="Roboto"/>
                <a:cs typeface="Roboto"/>
                <a:sym typeface="Roboto"/>
              </a:rPr>
              <a:t>Cách vẽ tranh chân dung với nét, màu biểu cảm..</a:t>
            </a:r>
            <a:endParaRPr/>
          </a:p>
        </p:txBody>
      </p:sp>
      <p:sp>
        <p:nvSpPr>
          <p:cNvPr id="167" name="Google Shape;167;p6"/>
          <p:cNvSpPr/>
          <p:nvPr/>
        </p:nvSpPr>
        <p:spPr>
          <a:xfrm>
            <a:off x="4291297" y="6227439"/>
            <a:ext cx="377092" cy="377092"/>
          </a:xfrm>
          <a:prstGeom prst="ellipse">
            <a:avLst/>
          </a:prstGeom>
          <a:solidFill>
            <a:srgbClr val="48020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a:solidFill>
                  <a:schemeClr val="lt1"/>
                </a:solidFill>
                <a:latin typeface="Calibri"/>
                <a:ea typeface="Calibri"/>
                <a:cs typeface="Calibri"/>
                <a:sym typeface="Calibri"/>
              </a:rPr>
              <a:t>1</a:t>
            </a:r>
            <a:endParaRPr/>
          </a:p>
        </p:txBody>
      </p:sp>
      <p:sp>
        <p:nvSpPr>
          <p:cNvPr id="168" name="Google Shape;168;p6"/>
          <p:cNvSpPr/>
          <p:nvPr/>
        </p:nvSpPr>
        <p:spPr>
          <a:xfrm>
            <a:off x="6374099" y="6227439"/>
            <a:ext cx="377092" cy="377092"/>
          </a:xfrm>
          <a:prstGeom prst="ellipse">
            <a:avLst/>
          </a:prstGeom>
          <a:solidFill>
            <a:srgbClr val="48020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a:solidFill>
                  <a:schemeClr val="lt1"/>
                </a:solidFill>
                <a:latin typeface="Calibri"/>
                <a:ea typeface="Calibri"/>
                <a:cs typeface="Calibri"/>
                <a:sym typeface="Calibri"/>
              </a:rPr>
              <a:t>2</a:t>
            </a:r>
            <a:endParaRPr/>
          </a:p>
        </p:txBody>
      </p:sp>
      <p:sp>
        <p:nvSpPr>
          <p:cNvPr id="169" name="Google Shape;169;p6"/>
          <p:cNvSpPr/>
          <p:nvPr/>
        </p:nvSpPr>
        <p:spPr>
          <a:xfrm>
            <a:off x="8412367" y="6227439"/>
            <a:ext cx="377092" cy="377092"/>
          </a:xfrm>
          <a:prstGeom prst="ellipse">
            <a:avLst/>
          </a:prstGeom>
          <a:solidFill>
            <a:srgbClr val="48020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a:solidFill>
                  <a:schemeClr val="lt1"/>
                </a:solidFill>
                <a:latin typeface="Calibri"/>
                <a:ea typeface="Calibri"/>
                <a:cs typeface="Calibri"/>
                <a:sym typeface="Calibri"/>
              </a:rPr>
              <a:t>3</a:t>
            </a:r>
            <a:endParaRPr/>
          </a:p>
        </p:txBody>
      </p:sp>
      <p:sp>
        <p:nvSpPr>
          <p:cNvPr id="170" name="Google Shape;170;p6"/>
          <p:cNvSpPr/>
          <p:nvPr/>
        </p:nvSpPr>
        <p:spPr>
          <a:xfrm>
            <a:off x="10564319" y="6230113"/>
            <a:ext cx="377092" cy="377092"/>
          </a:xfrm>
          <a:prstGeom prst="ellipse">
            <a:avLst/>
          </a:prstGeom>
          <a:solidFill>
            <a:srgbClr val="48020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a:solidFill>
                  <a:schemeClr val="lt1"/>
                </a:solidFill>
                <a:latin typeface="Calibri"/>
                <a:ea typeface="Calibri"/>
                <a:cs typeface="Calibri"/>
                <a:sym typeface="Calibri"/>
              </a:rPr>
              <a:t>4</a:t>
            </a:r>
            <a:endParaRPr/>
          </a:p>
        </p:txBody>
      </p:sp>
      <p:pic>
        <p:nvPicPr>
          <p:cNvPr id="172" name="Google Shape;172;p6"/>
          <p:cNvPicPr preferRelativeResize="0"/>
          <p:nvPr/>
        </p:nvPicPr>
        <p:blipFill rotWithShape="1">
          <a:blip r:embed="rId9">
            <a:alphaModFix/>
          </a:blip>
          <a:srcRect t="14753" b="14753"/>
          <a:stretch/>
        </p:blipFill>
        <p:spPr>
          <a:xfrm>
            <a:off x="362691" y="273250"/>
            <a:ext cx="1709683" cy="995407"/>
          </a:xfrm>
          <a:prstGeom prst="flowChartPunchedCard">
            <a:avLst/>
          </a:prstGeom>
          <a:noFill/>
          <a:ln w="38100" cap="flat" cmpd="sng">
            <a:solidFill>
              <a:srgbClr val="CEAD7B"/>
            </a:solidFill>
            <a:prstDash val="solid"/>
            <a:round/>
            <a:headEnd type="none" w="sm" len="sm"/>
            <a:tailEnd type="none" w="sm" len="sm"/>
          </a:ln>
          <a:effectLst>
            <a:outerShdw blurRad="342900" dist="190500" dir="3000000" algn="tl" rotWithShape="0">
              <a:srgbClr val="000000">
                <a:alpha val="81960"/>
              </a:srgbClr>
            </a:outerShdw>
            <a:reflection stA="52000" endA="300" endPos="35000" sy="-100000" algn="bl" rotWithShape="0"/>
          </a:effectLst>
        </p:spPr>
      </p:pic>
      <p:sp>
        <p:nvSpPr>
          <p:cNvPr id="22" name="Google Shape;189;p7">
            <a:extLst>
              <a:ext uri="{FF2B5EF4-FFF2-40B4-BE49-F238E27FC236}">
                <a16:creationId xmlns:a16="http://schemas.microsoft.com/office/drawing/2014/main" id="{47160E4F-11DD-4793-A7DD-86C43EFADCAF}"/>
              </a:ext>
            </a:extLst>
          </p:cNvPr>
          <p:cNvSpPr/>
          <p:nvPr/>
        </p:nvSpPr>
        <p:spPr>
          <a:xfrm>
            <a:off x="2317936" y="477816"/>
            <a:ext cx="9864233" cy="477013"/>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a:solidFill>
                  <a:srgbClr val="FEE599"/>
                </a:solidFill>
                <a:latin typeface="iCiel Panton Black" panose="00000A00000000000000" pitchFamily="50" charset="0"/>
                <a:ea typeface="Cookie"/>
                <a:cs typeface="Cookie"/>
                <a:sym typeface="Cookie"/>
              </a:rPr>
              <a:t>BÀI 3: TRANH CHÂN DUNG THEO TRƯỜNG PHÁI BIỂU HIỆN</a:t>
            </a:r>
            <a:endParaRPr sz="2500">
              <a:latin typeface="iCiel Panton Black" panose="00000A00000000000000" pitchFamily="50" charset="0"/>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 calcmode="lin" valueType="num">
                                      <p:cBhvr additive="base">
                                        <p:cTn id="7" dur="500"/>
                                        <p:tgtEl>
                                          <p:spTgt spid="161"/>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300"/>
                                  </p:stCondLst>
                                  <p:childTnLst>
                                    <p:set>
                                      <p:cBhvr>
                                        <p:cTn id="9" dur="1" fill="hold">
                                          <p:stCondLst>
                                            <p:cond delay="0"/>
                                          </p:stCondLst>
                                        </p:cTn>
                                        <p:tgtEl>
                                          <p:spTgt spid="155"/>
                                        </p:tgtEl>
                                        <p:attrNameLst>
                                          <p:attrName>style.visibility</p:attrName>
                                        </p:attrNameLst>
                                      </p:cBhvr>
                                      <p:to>
                                        <p:strVal val="visible"/>
                                      </p:to>
                                    </p:set>
                                    <p:animEffect transition="in" filter="fade">
                                      <p:cBhvr>
                                        <p:cTn id="10" dur="500"/>
                                        <p:tgtEl>
                                          <p:spTgt spid="155"/>
                                        </p:tgtEl>
                                      </p:cBhvr>
                                    </p:animEffect>
                                  </p:childTnLst>
                                </p:cTn>
                              </p:par>
                              <p:par>
                                <p:cTn id="11" presetID="10" presetClass="entr" presetSubtype="0" fill="hold" nodeType="withEffect">
                                  <p:stCondLst>
                                    <p:cond delay="600"/>
                                  </p:stCondLst>
                                  <p:childTnLst>
                                    <p:set>
                                      <p:cBhvr>
                                        <p:cTn id="12" dur="1" fill="hold">
                                          <p:stCondLst>
                                            <p:cond delay="0"/>
                                          </p:stCondLst>
                                        </p:cTn>
                                        <p:tgtEl>
                                          <p:spTgt spid="166"/>
                                        </p:tgtEl>
                                        <p:attrNameLst>
                                          <p:attrName>style.visibility</p:attrName>
                                        </p:attrNameLst>
                                      </p:cBhvr>
                                      <p:to>
                                        <p:strVal val="visible"/>
                                      </p:to>
                                    </p:set>
                                    <p:animEffect transition="in" filter="fade">
                                      <p:cBhvr>
                                        <p:cTn id="13" dur="500"/>
                                        <p:tgtEl>
                                          <p:spTgt spid="166"/>
                                        </p:tgtEl>
                                      </p:cBhvr>
                                    </p:animEffect>
                                  </p:childTnLst>
                                </p:cTn>
                              </p:par>
                              <p:par>
                                <p:cTn id="14" presetID="10" presetClass="entr" presetSubtype="0" fill="hold" nodeType="withEffect">
                                  <p:stCondLst>
                                    <p:cond delay="1100"/>
                                  </p:stCondLst>
                                  <p:childTnLst>
                                    <p:set>
                                      <p:cBhvr>
                                        <p:cTn id="15" dur="1" fill="hold">
                                          <p:stCondLst>
                                            <p:cond delay="0"/>
                                          </p:stCondLst>
                                        </p:cTn>
                                        <p:tgtEl>
                                          <p:spTgt spid="156"/>
                                        </p:tgtEl>
                                        <p:attrNameLst>
                                          <p:attrName>style.visibility</p:attrName>
                                        </p:attrNameLst>
                                      </p:cBhvr>
                                      <p:to>
                                        <p:strVal val="visible"/>
                                      </p:to>
                                    </p:set>
                                    <p:animEffect transition="in" filter="fade">
                                      <p:cBhvr>
                                        <p:cTn id="16" dur="500"/>
                                        <p:tgtEl>
                                          <p:spTgt spid="156"/>
                                        </p:tgtEl>
                                      </p:cBhvr>
                                    </p:animEffect>
                                  </p:childTnLst>
                                </p:cTn>
                              </p:par>
                              <p:par>
                                <p:cTn id="17" presetID="10" presetClass="entr" presetSubtype="0" fill="hold" nodeType="withEffect">
                                  <p:stCondLst>
                                    <p:cond delay="1600"/>
                                  </p:stCondLst>
                                  <p:childTnLst>
                                    <p:set>
                                      <p:cBhvr>
                                        <p:cTn id="18" dur="1" fill="hold">
                                          <p:stCondLst>
                                            <p:cond delay="0"/>
                                          </p:stCondLst>
                                        </p:cTn>
                                        <p:tgtEl>
                                          <p:spTgt spid="167"/>
                                        </p:tgtEl>
                                        <p:attrNameLst>
                                          <p:attrName>style.visibility</p:attrName>
                                        </p:attrNameLst>
                                      </p:cBhvr>
                                      <p:to>
                                        <p:strVal val="visible"/>
                                      </p:to>
                                    </p:set>
                                    <p:animEffect transition="in" filter="fade">
                                      <p:cBhvr>
                                        <p:cTn id="19" dur="500"/>
                                        <p:tgtEl>
                                          <p:spTgt spid="167"/>
                                        </p:tgtEl>
                                      </p:cBhvr>
                                    </p:animEffect>
                                  </p:childTnLst>
                                </p:cTn>
                              </p:par>
                              <p:par>
                                <p:cTn id="20" presetID="10" presetClass="entr" presetSubtype="0" fill="hold" nodeType="withEffect">
                                  <p:stCondLst>
                                    <p:cond delay="2100"/>
                                  </p:stCondLst>
                                  <p:childTnLst>
                                    <p:set>
                                      <p:cBhvr>
                                        <p:cTn id="21" dur="1" fill="hold">
                                          <p:stCondLst>
                                            <p:cond delay="0"/>
                                          </p:stCondLst>
                                        </p:cTn>
                                        <p:tgtEl>
                                          <p:spTgt spid="168"/>
                                        </p:tgtEl>
                                        <p:attrNameLst>
                                          <p:attrName>style.visibility</p:attrName>
                                        </p:attrNameLst>
                                      </p:cBhvr>
                                      <p:to>
                                        <p:strVal val="visible"/>
                                      </p:to>
                                    </p:set>
                                    <p:animEffect transition="in" filter="fade">
                                      <p:cBhvr>
                                        <p:cTn id="22" dur="500"/>
                                        <p:tgtEl>
                                          <p:spTgt spid="168"/>
                                        </p:tgtEl>
                                      </p:cBhvr>
                                    </p:animEffect>
                                  </p:childTnLst>
                                </p:cTn>
                              </p:par>
                              <p:par>
                                <p:cTn id="23" presetID="10" presetClass="entr" presetSubtype="0" fill="hold" nodeType="withEffect">
                                  <p:stCondLst>
                                    <p:cond delay="2500"/>
                                  </p:stCondLst>
                                  <p:childTnLst>
                                    <p:set>
                                      <p:cBhvr>
                                        <p:cTn id="24" dur="1" fill="hold">
                                          <p:stCondLst>
                                            <p:cond delay="0"/>
                                          </p:stCondLst>
                                        </p:cTn>
                                        <p:tgtEl>
                                          <p:spTgt spid="169"/>
                                        </p:tgtEl>
                                        <p:attrNameLst>
                                          <p:attrName>style.visibility</p:attrName>
                                        </p:attrNameLst>
                                      </p:cBhvr>
                                      <p:to>
                                        <p:strVal val="visible"/>
                                      </p:to>
                                    </p:set>
                                    <p:animEffect transition="in" filter="fade">
                                      <p:cBhvr>
                                        <p:cTn id="25" dur="500"/>
                                        <p:tgtEl>
                                          <p:spTgt spid="169"/>
                                        </p:tgtEl>
                                      </p:cBhvr>
                                    </p:animEffect>
                                  </p:childTnLst>
                                </p:cTn>
                              </p:par>
                              <p:par>
                                <p:cTn id="26" presetID="10" presetClass="entr" presetSubtype="0" fill="hold" nodeType="withEffect">
                                  <p:stCondLst>
                                    <p:cond delay="2800"/>
                                  </p:stCondLst>
                                  <p:childTnLst>
                                    <p:set>
                                      <p:cBhvr>
                                        <p:cTn id="27" dur="1" fill="hold">
                                          <p:stCondLst>
                                            <p:cond delay="0"/>
                                          </p:stCondLst>
                                        </p:cTn>
                                        <p:tgtEl>
                                          <p:spTgt spid="170"/>
                                        </p:tgtEl>
                                        <p:attrNameLst>
                                          <p:attrName>style.visibility</p:attrName>
                                        </p:attrNameLst>
                                      </p:cBhvr>
                                      <p:to>
                                        <p:strVal val="visible"/>
                                      </p:to>
                                    </p:set>
                                    <p:animEffect transition="in" filter="fade">
                                      <p:cBhvr>
                                        <p:cTn id="28" dur="500"/>
                                        <p:tgtEl>
                                          <p:spTgt spid="170"/>
                                        </p:tgtEl>
                                      </p:cBhvr>
                                    </p:animEffect>
                                  </p:childTnLst>
                                </p:cTn>
                              </p:par>
                              <p:par>
                                <p:cTn id="29" presetID="10" presetClass="entr" presetSubtype="0" fill="hold" nodeType="withEffect">
                                  <p:stCondLst>
                                    <p:cond delay="300"/>
                                  </p:stCondLst>
                                  <p:childTnLst>
                                    <p:set>
                                      <p:cBhvr>
                                        <p:cTn id="30" dur="1" fill="hold">
                                          <p:stCondLst>
                                            <p:cond delay="0"/>
                                          </p:stCondLst>
                                        </p:cTn>
                                        <p:tgtEl>
                                          <p:spTgt spid="172"/>
                                        </p:tgtEl>
                                        <p:attrNameLst>
                                          <p:attrName>style.visibility</p:attrName>
                                        </p:attrNameLst>
                                      </p:cBhvr>
                                      <p:to>
                                        <p:strVal val="visible"/>
                                      </p:to>
                                    </p:set>
                                    <p:animEffect transition="in" filter="fade">
                                      <p:cBhvr>
                                        <p:cTn id="31" dur="500"/>
                                        <p:tgtEl>
                                          <p:spTgt spid="172"/>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162"/>
                                        </p:tgtEl>
                                        <p:attrNameLst>
                                          <p:attrName>style.visibility</p:attrName>
                                        </p:attrNameLst>
                                      </p:cBhvr>
                                      <p:to>
                                        <p:strVal val="visible"/>
                                      </p:to>
                                    </p:set>
                                    <p:anim calcmode="lin" valueType="num">
                                      <p:cBhvr additive="base">
                                        <p:cTn id="36" dur="500"/>
                                        <p:tgtEl>
                                          <p:spTgt spid="162"/>
                                        </p:tgtEl>
                                        <p:attrNameLst>
                                          <p:attrName>ppt_w</p:attrName>
                                        </p:attrNameLst>
                                      </p:cBhvr>
                                      <p:tavLst>
                                        <p:tav tm="0">
                                          <p:val>
                                            <p:strVal val="0"/>
                                          </p:val>
                                        </p:tav>
                                        <p:tav tm="100000">
                                          <p:val>
                                            <p:strVal val="#ppt_w"/>
                                          </p:val>
                                        </p:tav>
                                      </p:tavLst>
                                    </p:anim>
                                    <p:anim calcmode="lin" valueType="num">
                                      <p:cBhvr additive="base">
                                        <p:cTn id="37" dur="500"/>
                                        <p:tgtEl>
                                          <p:spTgt spid="162"/>
                                        </p:tgtEl>
                                        <p:attrNameLst>
                                          <p:attrName>ppt_h</p:attrName>
                                        </p:attrNameLst>
                                      </p:cBhvr>
                                      <p:tavLst>
                                        <p:tav tm="0">
                                          <p:val>
                                            <p:strVal val="0"/>
                                          </p:val>
                                        </p:tav>
                                        <p:tav tm="100000">
                                          <p:val>
                                            <p:strVal val="#ppt_h"/>
                                          </p:val>
                                        </p:tav>
                                      </p:tavLst>
                                    </p:anim>
                                  </p:childTnLst>
                                </p:cTn>
                              </p:par>
                              <p:par>
                                <p:cTn id="38" presetID="10" presetClass="entr" presetSubtype="0" fill="hold" nodeType="withEffect">
                                  <p:stCondLst>
                                    <p:cond delay="300"/>
                                  </p:stCondLst>
                                  <p:childTnLst>
                                    <p:set>
                                      <p:cBhvr>
                                        <p:cTn id="39" dur="1" fill="hold">
                                          <p:stCondLst>
                                            <p:cond delay="0"/>
                                          </p:stCondLst>
                                        </p:cTn>
                                        <p:tgtEl>
                                          <p:spTgt spid="160"/>
                                        </p:tgtEl>
                                        <p:attrNameLst>
                                          <p:attrName>style.visibility</p:attrName>
                                        </p:attrNameLst>
                                      </p:cBhvr>
                                      <p:to>
                                        <p:strVal val="visible"/>
                                      </p:to>
                                    </p:set>
                                    <p:animEffect transition="in" filter="fade">
                                      <p:cBhvr>
                                        <p:cTn id="40"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8"/>
        <p:cNvGrpSpPr/>
        <p:nvPr/>
      </p:nvGrpSpPr>
      <p:grpSpPr>
        <a:xfrm>
          <a:off x="0" y="0"/>
          <a:ext cx="0" cy="0"/>
          <a:chOff x="0" y="0"/>
          <a:chExt cx="0" cy="0"/>
        </a:xfrm>
      </p:grpSpPr>
      <p:pic>
        <p:nvPicPr>
          <p:cNvPr id="179" name="Google Shape;179;p7"/>
          <p:cNvPicPr preferRelativeResize="0"/>
          <p:nvPr/>
        </p:nvPicPr>
        <p:blipFill rotWithShape="1">
          <a:blip r:embed="rId4">
            <a:alphaModFix/>
          </a:blip>
          <a:srcRect l="67345"/>
          <a:stretch/>
        </p:blipFill>
        <p:spPr>
          <a:xfrm>
            <a:off x="6234136" y="2098897"/>
            <a:ext cx="3077504" cy="4071861"/>
          </a:xfrm>
          <a:prstGeom prst="rect">
            <a:avLst/>
          </a:prstGeom>
          <a:noFill/>
          <a:ln>
            <a:noFill/>
          </a:ln>
        </p:spPr>
      </p:pic>
      <p:sp>
        <p:nvSpPr>
          <p:cNvPr id="180" name="Google Shape;180;p7"/>
          <p:cNvSpPr/>
          <p:nvPr/>
        </p:nvSpPr>
        <p:spPr>
          <a:xfrm>
            <a:off x="-1097280" y="153526"/>
            <a:ext cx="14950440" cy="1109217"/>
          </a:xfrm>
          <a:prstGeom prst="rect">
            <a:avLst/>
          </a:prstGeom>
          <a:gradFill>
            <a:gsLst>
              <a:gs pos="0">
                <a:srgbClr val="7030A0"/>
              </a:gs>
              <a:gs pos="3000">
                <a:srgbClr val="7030A0"/>
              </a:gs>
              <a:gs pos="100000">
                <a:srgbClr val="000000">
                  <a:alpha val="4705"/>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7"/>
          <p:cNvSpPr/>
          <p:nvPr/>
        </p:nvSpPr>
        <p:spPr>
          <a:xfrm>
            <a:off x="3991430" y="1252087"/>
            <a:ext cx="8200570" cy="151478"/>
          </a:xfrm>
          <a:prstGeom prst="snip1Rect">
            <a:avLst>
              <a:gd name="adj" fmla="val 16667"/>
            </a:avLst>
          </a:prstGeom>
          <a:gradFill>
            <a:gsLst>
              <a:gs pos="0">
                <a:srgbClr val="480201"/>
              </a:gs>
              <a:gs pos="100000">
                <a:srgbClr val="CEAD7B">
                  <a:alpha val="4705"/>
                </a:srgbClr>
              </a:gs>
            </a:gsLst>
            <a:lin ang="108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7"/>
          <p:cNvSpPr/>
          <p:nvPr/>
        </p:nvSpPr>
        <p:spPr>
          <a:xfrm>
            <a:off x="6328230" y="1530287"/>
            <a:ext cx="6061890" cy="101968"/>
          </a:xfrm>
          <a:prstGeom prst="snip1Rect">
            <a:avLst>
              <a:gd name="adj" fmla="val 16667"/>
            </a:avLst>
          </a:prstGeom>
          <a:gradFill>
            <a:gsLst>
              <a:gs pos="0">
                <a:srgbClr val="2E75B5"/>
              </a:gs>
              <a:gs pos="100000">
                <a:srgbClr val="CEAD7B">
                  <a:alpha val="4705"/>
                </a:srgbClr>
              </a:gs>
            </a:gsLst>
            <a:lin ang="108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3" name="Google Shape;183;p7"/>
          <p:cNvPicPr preferRelativeResize="0"/>
          <p:nvPr/>
        </p:nvPicPr>
        <p:blipFill rotWithShape="1">
          <a:blip r:embed="rId4">
            <a:alphaModFix/>
          </a:blip>
          <a:srcRect r="34255"/>
          <a:stretch/>
        </p:blipFill>
        <p:spPr>
          <a:xfrm>
            <a:off x="29030" y="2098897"/>
            <a:ext cx="6205106" cy="4077943"/>
          </a:xfrm>
          <a:prstGeom prst="rect">
            <a:avLst/>
          </a:prstGeom>
          <a:noFill/>
          <a:ln>
            <a:noFill/>
          </a:ln>
        </p:spPr>
      </p:pic>
      <p:sp>
        <p:nvSpPr>
          <p:cNvPr id="184" name="Google Shape;184;p7"/>
          <p:cNvSpPr/>
          <p:nvPr/>
        </p:nvSpPr>
        <p:spPr>
          <a:xfrm>
            <a:off x="1415853" y="6223968"/>
            <a:ext cx="377092" cy="377092"/>
          </a:xfrm>
          <a:prstGeom prst="ellipse">
            <a:avLst/>
          </a:prstGeom>
          <a:solidFill>
            <a:srgbClr val="48020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a:solidFill>
                  <a:schemeClr val="lt1"/>
                </a:solidFill>
                <a:latin typeface="Calibri"/>
                <a:ea typeface="Calibri"/>
                <a:cs typeface="Calibri"/>
                <a:sym typeface="Calibri"/>
              </a:rPr>
              <a:t>1</a:t>
            </a:r>
            <a:endParaRPr/>
          </a:p>
        </p:txBody>
      </p:sp>
      <p:sp>
        <p:nvSpPr>
          <p:cNvPr id="185" name="Google Shape;185;p7"/>
          <p:cNvSpPr/>
          <p:nvPr/>
        </p:nvSpPr>
        <p:spPr>
          <a:xfrm>
            <a:off x="4639049" y="6223968"/>
            <a:ext cx="377092" cy="377092"/>
          </a:xfrm>
          <a:prstGeom prst="ellipse">
            <a:avLst/>
          </a:prstGeom>
          <a:solidFill>
            <a:srgbClr val="48020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a:solidFill>
                  <a:schemeClr val="lt1"/>
                </a:solidFill>
                <a:latin typeface="Calibri"/>
                <a:ea typeface="Calibri"/>
                <a:cs typeface="Calibri"/>
                <a:sym typeface="Calibri"/>
              </a:rPr>
              <a:t>2</a:t>
            </a:r>
            <a:endParaRPr/>
          </a:p>
        </p:txBody>
      </p:sp>
      <p:sp>
        <p:nvSpPr>
          <p:cNvPr id="186" name="Google Shape;186;p7"/>
          <p:cNvSpPr/>
          <p:nvPr/>
        </p:nvSpPr>
        <p:spPr>
          <a:xfrm>
            <a:off x="7620959" y="6170758"/>
            <a:ext cx="377092" cy="377092"/>
          </a:xfrm>
          <a:prstGeom prst="ellipse">
            <a:avLst/>
          </a:prstGeom>
          <a:solidFill>
            <a:srgbClr val="48020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a:solidFill>
                  <a:schemeClr val="lt1"/>
                </a:solidFill>
                <a:latin typeface="Calibri"/>
                <a:ea typeface="Calibri"/>
                <a:cs typeface="Calibri"/>
                <a:sym typeface="Calibri"/>
              </a:rPr>
              <a:t>3</a:t>
            </a:r>
            <a:endParaRPr/>
          </a:p>
        </p:txBody>
      </p:sp>
      <p:pic>
        <p:nvPicPr>
          <p:cNvPr id="187" name="Google Shape;187;p7"/>
          <p:cNvPicPr preferRelativeResize="0"/>
          <p:nvPr/>
        </p:nvPicPr>
        <p:blipFill rotWithShape="1">
          <a:blip r:embed="rId5">
            <a:alphaModFix/>
          </a:blip>
          <a:srcRect/>
          <a:stretch/>
        </p:blipFill>
        <p:spPr>
          <a:xfrm>
            <a:off x="9311639" y="2092815"/>
            <a:ext cx="2917965" cy="4077943"/>
          </a:xfrm>
          <a:prstGeom prst="rect">
            <a:avLst/>
          </a:prstGeom>
          <a:noFill/>
          <a:ln>
            <a:noFill/>
          </a:ln>
        </p:spPr>
      </p:pic>
      <p:sp>
        <p:nvSpPr>
          <p:cNvPr id="188" name="Google Shape;188;p7"/>
          <p:cNvSpPr/>
          <p:nvPr/>
        </p:nvSpPr>
        <p:spPr>
          <a:xfrm>
            <a:off x="10602869" y="6223968"/>
            <a:ext cx="377092" cy="377092"/>
          </a:xfrm>
          <a:prstGeom prst="ellipse">
            <a:avLst/>
          </a:prstGeom>
          <a:solidFill>
            <a:srgbClr val="48020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a:solidFill>
                  <a:schemeClr val="lt1"/>
                </a:solidFill>
                <a:latin typeface="Calibri"/>
                <a:ea typeface="Calibri"/>
                <a:cs typeface="Calibri"/>
                <a:sym typeface="Calibri"/>
              </a:rPr>
              <a:t>4</a:t>
            </a:r>
            <a:endParaRPr/>
          </a:p>
        </p:txBody>
      </p:sp>
      <p:sp>
        <p:nvSpPr>
          <p:cNvPr id="189" name="Google Shape;189;p7"/>
          <p:cNvSpPr/>
          <p:nvPr/>
        </p:nvSpPr>
        <p:spPr>
          <a:xfrm>
            <a:off x="2317936" y="477816"/>
            <a:ext cx="9864233" cy="477013"/>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a:solidFill>
                  <a:srgbClr val="FEE599"/>
                </a:solidFill>
                <a:latin typeface="iCiel Panton Black" panose="00000A00000000000000" pitchFamily="50" charset="0"/>
                <a:ea typeface="Cookie"/>
                <a:cs typeface="Cookie"/>
                <a:sym typeface="Cookie"/>
              </a:rPr>
              <a:t>BÀI 3: TRANH CHÂN DUNG THEO TRƯỜNG PHÁI BIỂU HIỆN</a:t>
            </a:r>
            <a:endParaRPr sz="2500">
              <a:latin typeface="iCiel Panton Black" panose="00000A00000000000000" pitchFamily="50" charset="0"/>
            </a:endParaRPr>
          </a:p>
        </p:txBody>
      </p:sp>
      <p:pic>
        <p:nvPicPr>
          <p:cNvPr id="190" name="Google Shape;190;p7"/>
          <p:cNvPicPr preferRelativeResize="0"/>
          <p:nvPr/>
        </p:nvPicPr>
        <p:blipFill rotWithShape="1">
          <a:blip r:embed="rId6">
            <a:alphaModFix/>
          </a:blip>
          <a:srcRect t="14753" b="14753"/>
          <a:stretch/>
        </p:blipFill>
        <p:spPr>
          <a:xfrm>
            <a:off x="362691" y="273250"/>
            <a:ext cx="1709683" cy="995407"/>
          </a:xfrm>
          <a:prstGeom prst="flowChartPunchedCard">
            <a:avLst/>
          </a:prstGeom>
          <a:noFill/>
          <a:ln w="38100" cap="flat" cmpd="sng">
            <a:solidFill>
              <a:srgbClr val="CEAD7B"/>
            </a:solidFill>
            <a:prstDash val="solid"/>
            <a:round/>
            <a:headEnd type="none" w="sm" len="sm"/>
            <a:tailEnd type="none" w="sm" len="sm"/>
          </a:ln>
          <a:effectLst>
            <a:outerShdw blurRad="342900" dist="190500" dir="3000000" algn="tl" rotWithShape="0">
              <a:srgbClr val="000000">
                <a:alpha val="81960"/>
              </a:srgbClr>
            </a:outerShdw>
            <a:reflection stA="52000" endA="300" endPos="35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1168</Words>
  <Application>Microsoft Office PowerPoint</Application>
  <PresentationFormat>Widescreen</PresentationFormat>
  <Paragraphs>95</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Tahoma</vt:lpstr>
      <vt:lpstr>Arial</vt:lpstr>
      <vt:lpstr>Calibri</vt:lpstr>
      <vt:lpstr>Lato Light</vt:lpstr>
      <vt:lpstr>Roboto</vt:lpstr>
      <vt:lpstr>iCiel Panton Black</vt:lpstr>
      <vt:lpstr>Office Theme</vt:lpstr>
      <vt:lpstr>CHỦ ĐỀ: NGHỆ THUẬT HIỆN ĐẠI THẾ GIỚI</vt:lpstr>
      <vt:lpstr>YÊU CẦU CẦN ĐẠT</vt:lpstr>
      <vt:lpstr>PowerPoint Presentation</vt:lpstr>
      <vt:lpstr>NỘI DUNG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CHUẨN BỊ BÀI SAU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NGHỆ THUẬT HIỆN ĐẠI THẾ GIỚI</dc:title>
  <dc:creator>Admin</dc:creator>
  <cp:lastModifiedBy>Mr.Vuong</cp:lastModifiedBy>
  <cp:revision>3</cp:revision>
  <dcterms:created xsi:type="dcterms:W3CDTF">2023-02-18T14:54:48Z</dcterms:created>
  <dcterms:modified xsi:type="dcterms:W3CDTF">2024-10-04T05:37:34Z</dcterms:modified>
</cp:coreProperties>
</file>