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5" r:id="rId2"/>
    <p:sldId id="286" r:id="rId3"/>
    <p:sldId id="287" r:id="rId4"/>
    <p:sldId id="288" r:id="rId5"/>
    <p:sldId id="289" r:id="rId6"/>
    <p:sldId id="319" r:id="rId7"/>
    <p:sldId id="318" r:id="rId8"/>
    <p:sldId id="290" r:id="rId9"/>
    <p:sldId id="291" r:id="rId10"/>
    <p:sldId id="320" r:id="rId11"/>
    <p:sldId id="292" r:id="rId12"/>
    <p:sldId id="294" r:id="rId13"/>
    <p:sldId id="295" r:id="rId14"/>
    <p:sldId id="296" r:id="rId15"/>
    <p:sldId id="297"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Lst>
  <p:sldSz cx="12192000" cy="6858000"/>
  <p:notesSz cx="6858000" cy="9144000"/>
  <p:embeddedFontLst>
    <p:embeddedFont>
      <p:font typeface="微软雅黑 Light" panose="020B0502040204020203" pitchFamily="34" charset="-122"/>
      <p:regular r:id="rId34"/>
    </p:embeddedFont>
    <p:embeddedFont>
      <p:font typeface="Impact" panose="020B0806030902050204" pitchFamily="34" charset="0"/>
      <p:regular r:id="rId35"/>
    </p:embeddedFont>
    <p:embeddedFont>
      <p:font typeface="Trebuchet MS" panose="020B0603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FCD"/>
    <a:srgbClr val="0E73B7"/>
    <a:srgbClr val="E43230"/>
    <a:srgbClr val="E99D05"/>
    <a:srgbClr val="DBB2CB"/>
    <a:srgbClr val="DCADCB"/>
    <a:srgbClr val="9F7906"/>
    <a:srgbClr val="E9AAD4"/>
    <a:srgbClr val="668B06"/>
    <a:srgbClr val="3E6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74470-5072-4BFC-8189-C5BC38EA9504}"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63E14-111E-4158-8323-49BC7C040AEB}" type="slidenum">
              <a:rPr lang="en-US" smtClean="0"/>
              <a:t>‹#›</a:t>
            </a:fld>
            <a:endParaRPr lang="en-US"/>
          </a:p>
        </p:txBody>
      </p:sp>
    </p:spTree>
    <p:extLst>
      <p:ext uri="{BB962C8B-B14F-4D97-AF65-F5344CB8AC3E}">
        <p14:creationId xmlns:p14="http://schemas.microsoft.com/office/powerpoint/2010/main" val="105021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29DF570-901B-469F-A7EE-ED58B5A4D05E}"/>
              </a:ext>
            </a:extLst>
          </p:cNvPr>
          <p:cNvSpPr>
            <a:spLocks noGrp="1" noRot="1" noChangeAspect="1" noTextEdit="1"/>
          </p:cNvSpPr>
          <p:nvPr>
            <p:ph type="sldImg"/>
          </p:nvPr>
        </p:nvSpPr>
        <p:spPr>
          <a:xfrm>
            <a:off x="685800" y="1143000"/>
            <a:ext cx="5486400" cy="3086100"/>
          </a:xfrm>
          <a:ln/>
        </p:spPr>
      </p:sp>
      <p:sp>
        <p:nvSpPr>
          <p:cNvPr id="57347" name="Notes Placeholder 2">
            <a:extLst>
              <a:ext uri="{FF2B5EF4-FFF2-40B4-BE49-F238E27FC236}">
                <a16:creationId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5</a:t>
            </a:fld>
            <a:endParaRPr lang="en-US" altLang="en-US">
              <a:solidFill>
                <a:srgbClr val="000000"/>
              </a:solidFill>
            </a:endParaRPr>
          </a:p>
        </p:txBody>
      </p:sp>
    </p:spTree>
    <p:extLst>
      <p:ext uri="{BB962C8B-B14F-4D97-AF65-F5344CB8AC3E}">
        <p14:creationId xmlns:p14="http://schemas.microsoft.com/office/powerpoint/2010/main" val="192722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685800" y="1143000"/>
            <a:ext cx="54864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10</a:t>
            </a:fld>
            <a:endParaRPr lang="en-US" altLang="en-US">
              <a:solidFill>
                <a:srgbClr val="000000"/>
              </a:solidFill>
            </a:endParaRPr>
          </a:p>
        </p:txBody>
      </p:sp>
    </p:spTree>
    <p:extLst>
      <p:ext uri="{BB962C8B-B14F-4D97-AF65-F5344CB8AC3E}">
        <p14:creationId xmlns:p14="http://schemas.microsoft.com/office/powerpoint/2010/main" val="14990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685800" y="1143000"/>
            <a:ext cx="54864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11</a:t>
            </a:fld>
            <a:endParaRPr lang="en-US" altLang="en-US">
              <a:solidFill>
                <a:srgbClr val="000000"/>
              </a:solidFill>
            </a:endParaRPr>
          </a:p>
        </p:txBody>
      </p:sp>
    </p:spTree>
    <p:extLst>
      <p:ext uri="{BB962C8B-B14F-4D97-AF65-F5344CB8AC3E}">
        <p14:creationId xmlns:p14="http://schemas.microsoft.com/office/powerpoint/2010/main" val="271178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14</a:t>
            </a:fld>
            <a:endParaRPr lang="vi-VN">
              <a:solidFill>
                <a:prstClr val="black"/>
              </a:solidFill>
            </a:endParaRPr>
          </a:p>
        </p:txBody>
      </p:sp>
    </p:spTree>
    <p:extLst>
      <p:ext uri="{BB962C8B-B14F-4D97-AF65-F5344CB8AC3E}">
        <p14:creationId xmlns:p14="http://schemas.microsoft.com/office/powerpoint/2010/main" val="178945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70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99484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12/1/2025</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12/1/2025</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video" Target="file:///D:\136.avi"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14" y="1273629"/>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370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479376" y="2540"/>
            <a:ext cx="11305256"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dan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241131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7" y="1497330"/>
            <a:ext cx="536713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1192696" y="332656"/>
            <a:ext cx="8132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b="1" dirty="0">
                <a:solidFill>
                  <a:srgbClr val="000000"/>
                </a:solidFill>
                <a:latin typeface="Times New Roman" panose="02020603050405020304" pitchFamily="18" charset="0"/>
                <a:cs typeface="Times New Roman" panose="02020603050405020304" pitchFamily="18" charset="0"/>
              </a:rPr>
              <a:t>CÂY CÀ PHÊ, CAO SU Ở TÂY NGUYÊN</a:t>
            </a:r>
            <a:endParaRPr lang="en-US" altLang="en-US" b="1" dirty="0">
              <a:solidFill>
                <a:srgbClr val="000000"/>
              </a:solidFill>
              <a:latin typeface="Times New Roman" panose="02020603050405020304" pitchFamily="18" charset="0"/>
              <a:cs typeface="Times New Roman" panose="02020603050405020304" pitchFamily="18" charset="0"/>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4" y="1497330"/>
            <a:ext cx="5628447"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18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95840" y="2076896"/>
            <a:ext cx="5444775"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465138"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iệng phụ, ống phun.</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1552450" y="1682714"/>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dirty="0" err="1">
                <a:solidFill>
                  <a:srgbClr val="66FF99"/>
                </a:solidFill>
                <a:latin typeface="Times New Roman" pitchFamily="18" charset="0"/>
                <a:cs typeface="Times New Roman" pitchFamily="18" charset="0"/>
              </a:rPr>
              <a:t>Núi</a:t>
            </a:r>
            <a:r>
              <a:rPr lang="en-US" sz="3200" b="1" dirty="0">
                <a:solidFill>
                  <a:srgbClr val="66FF99"/>
                </a:solidFill>
                <a:latin typeface="Times New Roman" pitchFamily="18" charset="0"/>
                <a:cs typeface="Times New Roman" pitchFamily="18" charset="0"/>
              </a:rPr>
              <a:t> </a:t>
            </a:r>
            <a:r>
              <a:rPr lang="en-US" sz="3200" b="1" dirty="0" err="1">
                <a:solidFill>
                  <a:srgbClr val="66FF99"/>
                </a:solidFill>
                <a:latin typeface="Times New Roman" pitchFamily="18" charset="0"/>
                <a:cs typeface="Times New Roman" pitchFamily="18" charset="0"/>
              </a:rPr>
              <a:t>lửa</a:t>
            </a:r>
            <a:endParaRPr lang="en-US" sz="1016" dirty="0">
              <a:solidFill>
                <a:prstClr val="white"/>
              </a:solidFill>
            </a:endParaRPr>
          </a:p>
        </p:txBody>
      </p:sp>
      <p:cxnSp>
        <p:nvCxnSpPr>
          <p:cNvPr id="22" name="Straight Connector 21"/>
          <p:cNvCxnSpPr/>
          <p:nvPr/>
        </p:nvCxnSpPr>
        <p:spPr>
          <a:xfrm flipV="1">
            <a:off x="2995263" y="35376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3267862"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3267862"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3294432"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3313229"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3558316" y="136628"/>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3675600" y="1984856"/>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3696492"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6002976" y="128671"/>
            <a:ext cx="5925672" cy="1879307"/>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48" name="Right Arrow 47"/>
          <p:cNvSpPr/>
          <p:nvPr/>
        </p:nvSpPr>
        <p:spPr>
          <a:xfrm>
            <a:off x="5689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810094" y="2771301"/>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5793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289717" y="3514659"/>
            <a:ext cx="5901486"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dirty="0">
              <a:solidFill>
                <a:prstClr val="black"/>
              </a:solidFill>
              <a:latin typeface="Times New Roman"/>
              <a:ea typeface="Times New Roman" panose="02020603050405020304" pitchFamily="18" charset="0"/>
              <a:cs typeface="Times New Roman" panose="02020603050405020304" pitchFamily="18" charset="0"/>
            </a:endParaRPr>
          </a:p>
          <a:p>
            <a:pPr indent="508000" defTabSz="816368">
              <a:defRPr/>
            </a:pPr>
            <a:r>
              <a:rPr lang="vi-VN" sz="2800" dirty="0">
                <a:solidFill>
                  <a:prstClr val="black"/>
                </a:solidFill>
                <a:latin typeface="Times New Roman"/>
                <a:ea typeface="Times New Roman" panose="02020603050405020304" pitchFamily="18" charset="0"/>
                <a:cs typeface="Times New Roman" panose="02020603050405020304" pitchFamily="18" charset="0"/>
              </a:rPr>
              <a:t>Do tác động của nội </a:t>
            </a:r>
            <a:r>
              <a:rPr lang="en-US" sz="2800" dirty="0" err="1">
                <a:solidFill>
                  <a:prstClr val="black"/>
                </a:solidFill>
                <a:latin typeface="Times New Roman"/>
                <a:ea typeface="Times New Roman" panose="02020603050405020304" pitchFamily="18" charset="0"/>
                <a:cs typeface="Times New Roman" panose="02020603050405020304" pitchFamily="18" charset="0"/>
              </a:rPr>
              <a:t>sinh</a:t>
            </a:r>
            <a:r>
              <a:rPr lang="en-US" sz="2800" dirty="0">
                <a:solidFill>
                  <a:prstClr val="black"/>
                </a:solidFill>
                <a:latin typeface="Times New Roman"/>
                <a:ea typeface="Times New Roman" panose="02020603050405020304" pitchFamily="18" charset="0"/>
                <a:cs typeface="Times New Roman" panose="02020603050405020304" pitchFamily="18" charset="0"/>
              </a:rPr>
              <a:t>,</a:t>
            </a:r>
            <a:r>
              <a:rPr lang="vi-VN" sz="2800" dirty="0">
                <a:solidFill>
                  <a:prstClr val="black"/>
                </a:solidFill>
                <a:latin typeface="Times New Roman"/>
                <a:ea typeface="Times New Roman" panose="02020603050405020304" pitchFamily="18" charset="0"/>
                <a:cs typeface="Times New Roman" panose="02020603050405020304" pitchFamily="18" charset="0"/>
              </a:rPr>
              <a:t> ép lớp đất đá, đẩy vật chất </a:t>
            </a:r>
            <a:r>
              <a:rPr lang="en-US" sz="2800" dirty="0" err="1">
                <a:solidFill>
                  <a:prstClr val="black"/>
                </a:solidFill>
                <a:latin typeface="Times New Roman"/>
                <a:ea typeface="Times New Roman" panose="02020603050405020304" pitchFamily="18" charset="0"/>
                <a:cs typeface="Times New Roman" panose="02020603050405020304" pitchFamily="18" charset="0"/>
              </a:rPr>
              <a:t>nóng</a:t>
            </a:r>
            <a:r>
              <a:rPr lang="en-US" sz="2800" dirty="0">
                <a:solidFill>
                  <a:prstClr val="black"/>
                </a:solidFill>
                <a:latin typeface="Times New Roman"/>
                <a:ea typeface="Times New Roman" panose="02020603050405020304" pitchFamily="18" charset="0"/>
                <a:cs typeface="Times New Roman" panose="02020603050405020304" pitchFamily="18" charset="0"/>
              </a:rPr>
              <a:t> </a:t>
            </a:r>
            <a:r>
              <a:rPr lang="en-US" sz="2800" dirty="0" err="1">
                <a:solidFill>
                  <a:prstClr val="black"/>
                </a:solidFill>
                <a:latin typeface="Times New Roman"/>
                <a:ea typeface="Times New Roman" panose="02020603050405020304" pitchFamily="18" charset="0"/>
                <a:cs typeface="Times New Roman" panose="02020603050405020304" pitchFamily="18" charset="0"/>
              </a:rPr>
              <a:t>chảy</a:t>
            </a:r>
            <a:r>
              <a:rPr lang="en-US" sz="2800" dirty="0">
                <a:solidFill>
                  <a:prstClr val="black"/>
                </a:solidFill>
                <a:latin typeface="Times New Roman"/>
                <a:ea typeface="Times New Roman" panose="02020603050405020304" pitchFamily="18" charset="0"/>
                <a:cs typeface="Times New Roman" panose="02020603050405020304" pitchFamily="18" charset="0"/>
              </a:rPr>
              <a:t> </a:t>
            </a:r>
            <a:r>
              <a:rPr lang="vi-VN" sz="2800" dirty="0">
                <a:solidFill>
                  <a:prstClr val="black"/>
                </a:solidFill>
                <a:latin typeface="Times New Roman"/>
                <a:ea typeface="Times New Roman" panose="02020603050405020304" pitchFamily="18" charset="0"/>
                <a:cs typeface="Times New Roman" panose="02020603050405020304" pitchFamily="18" charset="0"/>
              </a:rPr>
              <a:t>từ dưới sâu lên mặt </a:t>
            </a:r>
            <a:r>
              <a:rPr lang="en-US" sz="2800" dirty="0">
                <a:solidFill>
                  <a:prstClr val="black"/>
                </a:solidFill>
                <a:latin typeface="Times New Roman"/>
                <a:ea typeface="Times New Roman" panose="02020603050405020304" pitchFamily="18" charset="0"/>
                <a:cs typeface="Times New Roman" panose="02020603050405020304" pitchFamily="18" charset="0"/>
              </a:rPr>
              <a:t>đ</a:t>
            </a:r>
            <a:r>
              <a:rPr lang="vi-VN" sz="2800" dirty="0">
                <a:solidFill>
                  <a:prstClr val="black"/>
                </a:solidFill>
                <a:latin typeface="Times New Roman"/>
                <a:ea typeface="Times New Roman" panose="02020603050405020304" pitchFamily="18" charset="0"/>
                <a:cs typeface="Times New Roman" panose="02020603050405020304" pitchFamily="18" charset="0"/>
              </a:rPr>
              <a:t>ất hình thành núi lửa.</a:t>
            </a:r>
            <a:endParaRPr lang="en-US" sz="2800" dirty="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24" name="Rounded Rectangle 23"/>
          <p:cNvSpPr/>
          <p:nvPr/>
        </p:nvSpPr>
        <p:spPr>
          <a:xfrm>
            <a:off x="3590487" y="5328872"/>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6103417" y="5328872"/>
            <a:ext cx="5825230"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dirty="0">
              <a:solidFill>
                <a:prstClr val="black"/>
              </a:solidFill>
              <a:latin typeface="Times New Roman"/>
              <a:ea typeface="Times New Roman"/>
            </a:endParaRPr>
          </a:p>
          <a:p>
            <a:pPr indent="465138" defTabSz="816368">
              <a:defRPr/>
            </a:pPr>
            <a:r>
              <a:rPr lang="vi-VN" sz="2800" dirty="0">
                <a:solidFill>
                  <a:prstClr val="black"/>
                </a:solidFill>
                <a:latin typeface="Times New Roman"/>
                <a:ea typeface="Times New Roman"/>
              </a:rPr>
              <a:t>Vùi lấp các thành thị, làng mạc, ruộng nương, gây thiệt hại lớn về người và tài sản.</a:t>
            </a:r>
            <a:endParaRPr lang="en-US" sz="2800" dirty="0">
              <a:solidFill>
                <a:prstClr val="black"/>
              </a:solidFill>
              <a:latin typeface="Times New Roman"/>
              <a:ea typeface="Times New Roman"/>
            </a:endParaRPr>
          </a:p>
          <a:p>
            <a:pPr algn="ctr" defTabSz="816368">
              <a:defRPr/>
            </a:pPr>
            <a:endParaRPr lang="en-US" sz="2800" dirty="0">
              <a:solidFill>
                <a:prstClr val="white"/>
              </a:solidFill>
              <a:latin typeface="Calibri Light"/>
            </a:endParaRPr>
          </a:p>
        </p:txBody>
      </p:sp>
      <p:sp>
        <p:nvSpPr>
          <p:cNvPr id="27" name="Right Arrow 26"/>
          <p:cNvSpPr/>
          <p:nvPr/>
        </p:nvSpPr>
        <p:spPr>
          <a:xfrm flipV="1">
            <a:off x="5821788"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3248747"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8590476"/>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695400" y="516867"/>
            <a:ext cx="11161240" cy="646331"/>
          </a:xfrm>
          <a:prstGeom prst="rect">
            <a:avLst/>
          </a:prstGeom>
          <a:solidFill>
            <a:schemeClr val="accent6">
              <a:lumMod val="60000"/>
              <a:lumOff val="40000"/>
            </a:schemeClr>
          </a:solidFill>
        </p:spPr>
        <p:txBody>
          <a:bodyPr wrap="square" rtlCol="0">
            <a:spAutoFit/>
          </a:bodyPr>
          <a:lstStyle/>
          <a:p>
            <a:pPr>
              <a:defRPr/>
            </a:pPr>
            <a:r>
              <a:rPr lang="vi-VN" sz="3600" dirty="0">
                <a:solidFill>
                  <a:srgbClr val="FF0000"/>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srgbClr val="FF0000"/>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447261" y="2367171"/>
            <a:ext cx="11409380" cy="1754326"/>
          </a:xfrm>
          <a:prstGeom prst="rect">
            <a:avLst/>
          </a:prstGeom>
          <a:solidFill>
            <a:schemeClr val="accent3">
              <a:lumMod val="60000"/>
              <a:lumOff val="40000"/>
            </a:schemeClr>
          </a:solidFill>
        </p:spPr>
        <p:txBody>
          <a:bodyPr wrap="square" rtlCol="0">
            <a:spAutoFit/>
          </a:bodyPr>
          <a:lstStyle/>
          <a:p>
            <a:pPr algn="just"/>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9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407368" y="794865"/>
            <a:ext cx="4438650" cy="646331"/>
          </a:xfrm>
          <a:prstGeom prst="rect">
            <a:avLst/>
          </a:prstGeom>
          <a:noFill/>
        </p:spPr>
        <p:txBody>
          <a:bodyPr wrap="square" rtlCol="0">
            <a:spAutoFit/>
          </a:bodyPr>
          <a:lstStyle/>
          <a:p>
            <a:pPr>
              <a:defRPr/>
            </a:pPr>
            <a:r>
              <a:rPr lang="en-US" sz="3600" b="1" dirty="0">
                <a:solidFill>
                  <a:srgbClr val="FF0066"/>
                </a:solidFill>
                <a:latin typeface="Times New Roman" panose="02020603050405020304" pitchFamily="18" charset="0"/>
                <a:cs typeface="Times New Roman" panose="02020603050405020304" pitchFamily="18" charset="0"/>
              </a:rPr>
              <a:t>2</a:t>
            </a:r>
            <a:r>
              <a:rPr lang="vi-VN"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Động</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đất</a:t>
            </a:r>
            <a:endParaRPr lang="en-US" sz="3600" b="1"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39365" y="160338"/>
            <a:ext cx="8641897" cy="1200329"/>
          </a:xfrm>
          <a:prstGeom prst="rect">
            <a:avLst/>
          </a:prstGeom>
          <a:noFill/>
        </p:spPr>
        <p:txBody>
          <a:bodyPr wrap="square" rtlCol="0">
            <a:spAutoFit/>
          </a:bodyPr>
          <a:lstStyle/>
          <a:p>
            <a:pPr algn="ctr">
              <a:defRPr/>
            </a:pPr>
            <a:r>
              <a:rPr lang="vi-VN" sz="3600" b="1" dirty="0">
                <a:solidFill>
                  <a:srgbClr val="FF0066"/>
                </a:solidFill>
                <a:latin typeface="Times New Roman" panose="02020603050405020304" pitchFamily="18" charset="0"/>
                <a:cs typeface="Times New Roman" panose="02020603050405020304" pitchFamily="18" charset="0"/>
              </a:rPr>
              <a:t>B</a:t>
            </a:r>
            <a:r>
              <a:rPr lang="en-US" sz="3600" b="1" dirty="0">
                <a:solidFill>
                  <a:srgbClr val="FF0066"/>
                </a:solidFill>
                <a:latin typeface="Times New Roman" panose="02020603050405020304" pitchFamily="18" charset="0"/>
                <a:cs typeface="Times New Roman" panose="02020603050405020304" pitchFamily="18" charset="0"/>
              </a:rPr>
              <a:t>ÀI</a:t>
            </a:r>
            <a:r>
              <a:rPr lang="vi-VN" sz="3600" b="1" dirty="0">
                <a:solidFill>
                  <a:srgbClr val="FF0066"/>
                </a:solidFill>
                <a:latin typeface="Times New Roman" panose="02020603050405020304" pitchFamily="18" charset="0"/>
                <a:cs typeface="Times New Roman" panose="02020603050405020304" pitchFamily="18" charset="0"/>
              </a:rPr>
              <a:t> 1</a:t>
            </a:r>
            <a:r>
              <a:rPr lang="en-US" sz="3600" b="1" dirty="0">
                <a:solidFill>
                  <a:srgbClr val="FF0066"/>
                </a:solidFill>
                <a:latin typeface="Times New Roman" panose="02020603050405020304" pitchFamily="18" charset="0"/>
                <a:cs typeface="Times New Roman" panose="02020603050405020304" pitchFamily="18" charset="0"/>
              </a:rPr>
              <a:t>2: </a:t>
            </a:r>
            <a:r>
              <a:rPr lang="en-US" sz="36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36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91802386"/>
              </p:ext>
            </p:extLst>
          </p:nvPr>
        </p:nvGraphicFramePr>
        <p:xfrm>
          <a:off x="1339365" y="1872083"/>
          <a:ext cx="9295296" cy="3200400"/>
        </p:xfrm>
        <a:graphic>
          <a:graphicData uri="http://schemas.openxmlformats.org/drawingml/2006/table">
            <a:tbl>
              <a:tblPr firstRow="1" bandRow="1">
                <a:tableStyleId>{5C22544A-7EE6-4342-B048-85BDC9FD1C3A}</a:tableStyleId>
              </a:tblPr>
              <a:tblGrid>
                <a:gridCol w="3541023">
                  <a:extLst>
                    <a:ext uri="{9D8B030D-6E8A-4147-A177-3AD203B41FA5}">
                      <a16:colId xmlns:a16="http://schemas.microsoft.com/office/drawing/2014/main" val="2831495962"/>
                    </a:ext>
                  </a:extLst>
                </a:gridCol>
                <a:gridCol w="5754273">
                  <a:extLst>
                    <a:ext uri="{9D8B030D-6E8A-4147-A177-3AD203B41FA5}">
                      <a16:colId xmlns:a16="http://schemas.microsoft.com/office/drawing/2014/main" val="4239293410"/>
                    </a:ext>
                  </a:extLst>
                </a:gridCol>
              </a:tblGrid>
              <a:tr h="370840">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hỏi</a:t>
                      </a:r>
                      <a:r>
                        <a:rPr lang="en-US" sz="3600" baseline="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Trả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lời</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1130374"/>
                  </a:ext>
                </a:extLst>
              </a:tr>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1. </a:t>
                      </a:r>
                      <a:r>
                        <a:rPr lang="en-US" sz="3600" dirty="0" err="1">
                          <a:solidFill>
                            <a:schemeClr val="tx1"/>
                          </a:solidFill>
                          <a:latin typeface="Times New Roman" panose="02020603050405020304" pitchFamily="18" charset="0"/>
                          <a:cs typeface="Times New Roman" panose="02020603050405020304" pitchFamily="18" charset="0"/>
                        </a:rPr>
                        <a:t>Động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đất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là</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gì</a:t>
                      </a:r>
                      <a:r>
                        <a:rPr lang="en-US" sz="3600" baseline="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68999"/>
                  </a:ext>
                </a:extLst>
              </a:tr>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2.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nhân</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070258"/>
                  </a:ext>
                </a:extLst>
              </a:tr>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3. </a:t>
                      </a:r>
                      <a:r>
                        <a:rPr lang="en-US" sz="3600" dirty="0" err="1">
                          <a:solidFill>
                            <a:schemeClr val="tx1"/>
                          </a:solidFill>
                          <a:latin typeface="Times New Roman" panose="02020603050405020304" pitchFamily="18" charset="0"/>
                          <a:cs typeface="Times New Roman" panose="02020603050405020304" pitchFamily="18" charset="0"/>
                        </a:rPr>
                        <a:t>Hậu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quả</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9865780"/>
                  </a:ext>
                </a:extLst>
              </a:tr>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4. </a:t>
                      </a:r>
                      <a:r>
                        <a:rPr lang="en-US" sz="3600" dirty="0" err="1">
                          <a:solidFill>
                            <a:schemeClr val="tx1"/>
                          </a:solidFill>
                          <a:latin typeface="Times New Roman" panose="02020603050405020304" pitchFamily="18" charset="0"/>
                          <a:cs typeface="Times New Roman" panose="02020603050405020304" pitchFamily="18" charset="0"/>
                        </a:rPr>
                        <a:t>Cách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ứng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phó</a:t>
                      </a: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2375853"/>
                  </a:ext>
                </a:extLst>
              </a:tr>
            </a:tbl>
          </a:graphicData>
        </a:graphic>
      </p:graphicFrame>
    </p:spTree>
    <p:extLst>
      <p:ext uri="{BB962C8B-B14F-4D97-AF65-F5344CB8AC3E}">
        <p14:creationId xmlns:p14="http://schemas.microsoft.com/office/powerpoint/2010/main" val="3506380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8220522"/>
              </p:ext>
            </p:extLst>
          </p:nvPr>
        </p:nvGraphicFramePr>
        <p:xfrm>
          <a:off x="228599" y="404664"/>
          <a:ext cx="11668539" cy="5402326"/>
        </p:xfrm>
        <a:graphic>
          <a:graphicData uri="http://schemas.openxmlformats.org/drawingml/2006/table">
            <a:tbl>
              <a:tblPr firstRow="1" bandRow="1">
                <a:tableStyleId>{5C22544A-7EE6-4342-B048-85BDC9FD1C3A}</a:tableStyleId>
              </a:tblPr>
              <a:tblGrid>
                <a:gridCol w="3013728">
                  <a:extLst>
                    <a:ext uri="{9D8B030D-6E8A-4147-A177-3AD203B41FA5}">
                      <a16:colId xmlns:a16="http://schemas.microsoft.com/office/drawing/2014/main" val="2831495962"/>
                    </a:ext>
                  </a:extLst>
                </a:gridCol>
                <a:gridCol w="8654811">
                  <a:extLst>
                    <a:ext uri="{9D8B030D-6E8A-4147-A177-3AD203B41FA5}">
                      <a16:colId xmlns:a16="http://schemas.microsoft.com/office/drawing/2014/main" val="4239293410"/>
                    </a:ext>
                  </a:extLst>
                </a:gridCol>
              </a:tblGrid>
              <a:tr h="370840">
                <a:tc>
                  <a:txBody>
                    <a:bodyPr/>
                    <a:lstStyle/>
                    <a:p>
                      <a:r>
                        <a:rPr lang="en-US" sz="3200" dirty="0" err="1">
                          <a:solidFill>
                            <a:schemeClr val="tx1"/>
                          </a:solidFill>
                          <a:latin typeface="Times New Roman" panose="02020603050405020304" pitchFamily="18" charset="0"/>
                          <a:cs typeface="Times New Roman" panose="02020603050405020304" pitchFamily="18" charset="0"/>
                        </a:rPr>
                        <a:t>Câu</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hỏi</a:t>
                      </a:r>
                      <a:r>
                        <a:rPr lang="en-US" sz="3200" baseline="0"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1130374"/>
                  </a:ext>
                </a:extLst>
              </a:tr>
              <a:tr h="370840">
                <a:tc>
                  <a:txBody>
                    <a:bodyPr/>
                    <a:lstStyle/>
                    <a:p>
                      <a:r>
                        <a:rPr lang="en-US" sz="3200" dirty="0">
                          <a:solidFill>
                            <a:schemeClr val="tx1"/>
                          </a:solidFill>
                          <a:latin typeface="Times New Roman" panose="02020603050405020304" pitchFamily="18" charset="0"/>
                          <a:cs typeface="Times New Roman" panose="02020603050405020304" pitchFamily="18" charset="0"/>
                        </a:rPr>
                        <a:t>1.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đất</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là</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gì</a:t>
                      </a:r>
                      <a:r>
                        <a:rPr lang="en-US" sz="3200" baseline="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465138"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a:rPr>
                        <a:t>L</a:t>
                      </a:r>
                      <a:r>
                        <a:rPr lang="vi-VN" sz="3200" dirty="0">
                          <a:solidFill>
                            <a:prstClr val="black"/>
                          </a:solidFill>
                          <a:latin typeface="Times New Roman"/>
                        </a:rPr>
                        <a:t>à những rung chuyển đột ngột mạnh mẽ của vỏ Trái Đất.</a:t>
                      </a:r>
                      <a:endParaRPr lang="en-US" sz="3200" b="1" dirty="0">
                        <a:solidFill>
                          <a:srgbClr val="000000"/>
                        </a:solidFill>
                        <a:latin typeface="Times New Roman"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68999"/>
                  </a:ext>
                </a:extLst>
              </a:tr>
              <a:tr h="370840">
                <a:tc>
                  <a:txBody>
                    <a:bodyPr/>
                    <a:lstStyle/>
                    <a:p>
                      <a:r>
                        <a:rPr lang="en-US" sz="3200" dirty="0">
                          <a:solidFill>
                            <a:schemeClr val="tx1"/>
                          </a:solidFill>
                          <a:latin typeface="Times New Roman" panose="02020603050405020304" pitchFamily="18" charset="0"/>
                          <a:cs typeface="Times New Roman" panose="02020603050405020304" pitchFamily="18" charset="0"/>
                        </a:rPr>
                        <a:t>2.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465138"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3200" dirty="0">
                        <a:solidFill>
                          <a:prstClr val="black"/>
                        </a:solidFill>
                        <a:ea typeface="Calibri" panose="020F0502020204030204" pitchFamily="34"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070258"/>
                  </a:ext>
                </a:extLst>
              </a:tr>
              <a:tr h="370840">
                <a:tc>
                  <a:txBody>
                    <a:bodyPr/>
                    <a:lstStyle/>
                    <a:p>
                      <a:r>
                        <a:rPr lang="en-US" sz="3200" dirty="0">
                          <a:solidFill>
                            <a:schemeClr val="tx1"/>
                          </a:solidFill>
                          <a:latin typeface="Times New Roman" panose="02020603050405020304" pitchFamily="18" charset="0"/>
                          <a:cs typeface="Times New Roman" panose="02020603050405020304" pitchFamily="18" charset="0"/>
                        </a:rPr>
                        <a:t>3. </a:t>
                      </a:r>
                      <a:r>
                        <a:rPr lang="en-US" sz="3200" dirty="0" err="1">
                          <a:solidFill>
                            <a:schemeClr val="tx1"/>
                          </a:solidFill>
                          <a:latin typeface="Times New Roman" panose="02020603050405020304" pitchFamily="18" charset="0"/>
                          <a:cs typeface="Times New Roman" panose="02020603050405020304" pitchFamily="18" charset="0"/>
                        </a:rPr>
                        <a:t>Hậu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465138"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a:rPr>
                        <a:t>- </a:t>
                      </a:r>
                      <a:r>
                        <a:rPr lang="vi-VN" sz="3200" dirty="0">
                          <a:solidFill>
                            <a:prstClr val="black"/>
                          </a:solidFill>
                          <a:latin typeface="Times New Roman"/>
                        </a:rPr>
                        <a:t>Đổ nhà cửa, các công trình xây dựng, gây thiệt hại lớn về người và tài sản.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9865780"/>
                  </a:ext>
                </a:extLst>
              </a:tr>
              <a:tr h="370840">
                <a:tc>
                  <a:txBody>
                    <a:bodyPr/>
                    <a:lstStyle/>
                    <a:p>
                      <a:r>
                        <a:rPr lang="en-US" sz="3200" dirty="0">
                          <a:solidFill>
                            <a:schemeClr val="tx1"/>
                          </a:solidFill>
                          <a:latin typeface="Times New Roman" panose="02020603050405020304" pitchFamily="18" charset="0"/>
                          <a:cs typeface="Times New Roman" panose="02020603050405020304" pitchFamily="18" charset="0"/>
                        </a:rPr>
                        <a:t>4.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ứng</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phó</a:t>
                      </a:r>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hoảng</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loạn</a:t>
                      </a: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thang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 </a:t>
                      </a:r>
                      <a:r>
                        <a:rPr lang="en-US" sz="3200" baseline="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3200" baseline="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ea typeface="Calibri" panose="020F0502020204030204" pitchFamily="34" charset="0"/>
                        <a:cs typeface="Times New Roman" panose="02020603050405020304" pitchFamily="18" charset="0"/>
                      </a:endParaRPr>
                    </a:p>
                    <a:p>
                      <a:endParaRPr lang="en-US" sz="32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2375853"/>
                  </a:ext>
                </a:extLst>
              </a:tr>
            </a:tbl>
          </a:graphicData>
        </a:graphic>
      </p:graphicFrame>
    </p:spTree>
    <p:extLst>
      <p:ext uri="{BB962C8B-B14F-4D97-AF65-F5344CB8AC3E}">
        <p14:creationId xmlns:p14="http://schemas.microsoft.com/office/powerpoint/2010/main" val="290406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702905" y="978284"/>
            <a:ext cx="6450496" cy="1200329"/>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ea typeface="Times New Roman" panose="02020603050405020304" pitchFamily="18" charset="0"/>
              </a:rPr>
              <a:t>Động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đất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là</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gì</a:t>
            </a:r>
            <a:r>
              <a:rPr lang="en-US" sz="3600" dirty="0">
                <a:solidFill>
                  <a:srgbClr val="FF0000"/>
                </a:solidFill>
                <a:latin typeface="Times New Roman" panose="02020603050405020304" pitchFamily="18" charset="0"/>
                <a:ea typeface="Times New Roman" panose="02020603050405020304" pitchFamily="18" charset="0"/>
              </a:rPr>
              <a:t>?</a:t>
            </a:r>
          </a:p>
          <a:p>
            <a:endParaRPr lang="en-US" sz="3600"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3669" y="1668573"/>
            <a:ext cx="10296939" cy="4906718"/>
          </a:xfrm>
          <a:prstGeom prst="rect">
            <a:avLst/>
          </a:prstGeom>
          <a:noFill/>
          <a:ln>
            <a:noFill/>
          </a:ln>
        </p:spPr>
      </p:pic>
      <p:sp>
        <p:nvSpPr>
          <p:cNvPr id="8" name="TextBox 7"/>
          <p:cNvSpPr txBox="1"/>
          <p:nvPr/>
        </p:nvSpPr>
        <p:spPr>
          <a:xfrm>
            <a:off x="388041" y="34127"/>
            <a:ext cx="4438650" cy="646331"/>
          </a:xfrm>
          <a:prstGeom prst="rect">
            <a:avLst/>
          </a:prstGeom>
          <a:noFill/>
        </p:spPr>
        <p:txBody>
          <a:bodyPr wrap="square" rtlCol="0">
            <a:spAutoFit/>
          </a:bodyPr>
          <a:lstStyle/>
          <a:p>
            <a:pPr>
              <a:defRPr/>
            </a:pPr>
            <a:r>
              <a:rPr lang="en-US" sz="3600" b="1" dirty="0">
                <a:solidFill>
                  <a:srgbClr val="FF0066"/>
                </a:solidFill>
                <a:latin typeface="Times New Roman" panose="02020603050405020304" pitchFamily="18" charset="0"/>
                <a:cs typeface="Times New Roman" panose="02020603050405020304" pitchFamily="18" charset="0"/>
              </a:rPr>
              <a:t>2</a:t>
            </a:r>
            <a:r>
              <a:rPr lang="vi-VN"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Động</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đất</a:t>
            </a:r>
            <a:endParaRPr lang="en-US" sz="3600" b="1" dirty="0">
              <a:solidFill>
                <a:srgbClr val="FF0066"/>
              </a:solidFill>
              <a:latin typeface="Times New Roman" panose="02020603050405020304" pitchFamily="18" charset="0"/>
              <a:cs typeface="Times New Roman" panose="02020603050405020304" pitchFamily="18" charset="0"/>
            </a:endParaRPr>
          </a:p>
        </p:txBody>
      </p:sp>
      <p:sp>
        <p:nvSpPr>
          <p:cNvPr id="7" name="Text Box 20"/>
          <p:cNvSpPr txBox="1">
            <a:spLocks noChangeArrowheads="1"/>
          </p:cNvSpPr>
          <p:nvPr/>
        </p:nvSpPr>
        <p:spPr bwMode="auto">
          <a:xfrm>
            <a:off x="5218043" y="282709"/>
            <a:ext cx="6696453" cy="13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indent="465138" fontAlgn="base">
              <a:lnSpc>
                <a:spcPct val="120000"/>
              </a:lnSpc>
              <a:spcBef>
                <a:spcPct val="50000"/>
              </a:spcBef>
              <a:spcAft>
                <a:spcPct val="0"/>
              </a:spcAft>
            </a:pPr>
            <a:r>
              <a:rPr lang="vi-VN" sz="3600" dirty="0">
                <a:solidFill>
                  <a:prstClr val="black"/>
                </a:solidFill>
                <a:latin typeface="Times New Roman"/>
              </a:rPr>
              <a:t>Động đất là những rung chuyển đột ngột mạnh mẽ của vỏ Trái Đất.</a:t>
            </a:r>
            <a:endParaRPr lang="en-US" sz="3600" b="1" dirty="0">
              <a:solidFill>
                <a:srgbClr val="000000"/>
              </a:solidFill>
              <a:latin typeface="Times New Roman" pitchFamily="18" charset="0"/>
            </a:endParaRPr>
          </a:p>
        </p:txBody>
      </p:sp>
    </p:spTree>
    <p:extLst>
      <p:ext uri="{BB962C8B-B14F-4D97-AF65-F5344CB8AC3E}">
        <p14:creationId xmlns:p14="http://schemas.microsoft.com/office/powerpoint/2010/main" val="344047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770989" y="263188"/>
            <a:ext cx="6450496" cy="1200329"/>
          </a:xfrm>
          <a:prstGeom prst="rect">
            <a:avLst/>
          </a:prstGeom>
          <a:noFill/>
        </p:spPr>
        <p:txBody>
          <a:bodyPr wrap="square" rtlCol="0">
            <a:spAutoFit/>
          </a:bodyPr>
          <a:lstStyle/>
          <a:p>
            <a:pPr>
              <a:defRPr/>
            </a:pPr>
            <a:r>
              <a:rPr lang="en-US" sz="3600" dirty="0" err="1">
                <a:solidFill>
                  <a:srgbClr val="FF0000"/>
                </a:solidFill>
                <a:latin typeface="Times New Roman" panose="02020603050405020304" pitchFamily="18" charset="0"/>
                <a:ea typeface="Times New Roman" panose="02020603050405020304" pitchFamily="18" charset="0"/>
              </a:rPr>
              <a:t>Nguyên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nhân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sinh</a:t>
            </a:r>
            <a:r>
              <a:rPr lang="en-US" sz="3600" dirty="0">
                <a:solidFill>
                  <a:srgbClr val="FF0000"/>
                </a:solidFill>
                <a:latin typeface="Times New Roman" panose="02020603050405020304" pitchFamily="18" charset="0"/>
                <a:ea typeface="Times New Roman" panose="02020603050405020304" pitchFamily="18" charset="0"/>
              </a:rPr>
              <a:t> ra </a:t>
            </a:r>
            <a:r>
              <a:rPr lang="en-US" sz="3600" dirty="0" err="1">
                <a:solidFill>
                  <a:srgbClr val="FF0000"/>
                </a:solidFill>
                <a:latin typeface="Times New Roman" panose="02020603050405020304" pitchFamily="18" charset="0"/>
                <a:ea typeface="Times New Roman" panose="02020603050405020304" pitchFamily="18" charset="0"/>
              </a:rPr>
              <a:t>động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đất</a:t>
            </a:r>
            <a:r>
              <a:rPr lang="en-US" sz="3600" dirty="0">
                <a:solidFill>
                  <a:srgbClr val="FF0000"/>
                </a:solidFill>
                <a:latin typeface="Times New Roman" panose="02020603050405020304" pitchFamily="18" charset="0"/>
                <a:ea typeface="Times New Roman" panose="02020603050405020304" pitchFamily="18" charset="0"/>
              </a:rPr>
              <a:t>?</a:t>
            </a:r>
          </a:p>
          <a:p>
            <a:pPr>
              <a:defRPr/>
            </a:pPr>
            <a:endParaRPr lang="en-US" sz="3600"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922" y="1027070"/>
            <a:ext cx="10098156"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616226" y="5449668"/>
            <a:ext cx="11320670" cy="1248675"/>
          </a:xfrm>
          <a:prstGeom prst="rect">
            <a:avLst/>
          </a:prstGeom>
          <a:noFill/>
        </p:spPr>
        <p:txBody>
          <a:bodyPr wrap="square">
            <a:spAutoFit/>
          </a:bodyPr>
          <a:lstStyle/>
          <a:p>
            <a:pPr algn="just">
              <a:lnSpc>
                <a:spcPct val="107000"/>
              </a:lnSpc>
            </a:pPr>
            <a:r>
              <a:rPr lang="vi-VN"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a:t>
            </a:r>
            <a:r>
              <a:rPr lang="en-US"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sự</a:t>
            </a:r>
            <a:r>
              <a:rPr lang="vi-VN"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đứt gãy trong vỏ Trái Đất.</a:t>
            </a:r>
            <a:endParaRPr lang="en-US" sz="3600" dirty="0">
              <a:solidFill>
                <a:srgbClr val="00B05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0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716305" y="1791041"/>
            <a:ext cx="2211889"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6135554" y="1816736"/>
            <a:ext cx="2617946"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5865427" y="3320431"/>
            <a:ext cx="4156120" cy="2826036"/>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1331559" y="3292995"/>
            <a:ext cx="3827480" cy="2853472"/>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sz="3200" dirty="0">
                <a:solidFill>
                  <a:srgbClr val="000000"/>
                </a:solidFill>
                <a:latin typeface="Arial"/>
                <a:cs typeface="Arial" pitchFamily="34"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endParaRPr lang="en-US" sz="32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986604" y="1863305"/>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Khái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niệm</a:t>
            </a:r>
            <a:endParaRPr lang="en-US" sz="3200" b="1" dirty="0">
              <a:solidFill>
                <a:srgbClr val="00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1409095" y="3452973"/>
            <a:ext cx="3672408" cy="269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3600" dirty="0">
                <a:solidFill>
                  <a:prstClr val="black"/>
                </a:solidFill>
                <a:latin typeface="Times New Roman"/>
              </a:rPr>
              <a:t>Động đất là những rung chuyển đột ngột mạnh mẽ của vỏ Trái Đất.</a:t>
            </a:r>
            <a:endParaRPr lang="en-US" sz="3600" b="1" dirty="0">
              <a:solidFill>
                <a:srgbClr val="000000"/>
              </a:solidFill>
              <a:latin typeface="Times New Roman" pitchFamily="18" charset="0"/>
            </a:endParaRPr>
          </a:p>
        </p:txBody>
      </p:sp>
      <p:sp>
        <p:nvSpPr>
          <p:cNvPr id="26647" name="Rectangle 23"/>
          <p:cNvSpPr>
            <a:spLocks noChangeArrowheads="1"/>
          </p:cNvSpPr>
          <p:nvPr/>
        </p:nvSpPr>
        <p:spPr bwMode="auto">
          <a:xfrm>
            <a:off x="6839797" y="2040260"/>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Nguyên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nhân</a:t>
            </a:r>
            <a:endParaRPr lang="en-US" sz="32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6139731" y="3531481"/>
            <a:ext cx="390082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3200" dirty="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4498659" y="1155724"/>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69069" y="2921881"/>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439098"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752184" y="2807338"/>
            <a:ext cx="0" cy="48565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66"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8626091"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721611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7931" y="746084"/>
            <a:ext cx="5296056"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3134141" y="117955"/>
            <a:ext cx="7245626"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hại</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618" y="861417"/>
            <a:ext cx="5509590"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08" y="4121062"/>
            <a:ext cx="5047579" cy="2315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6096000" y="4121062"/>
            <a:ext cx="5509590" cy="2425042"/>
          </a:xfrm>
          <a:prstGeom prst="rect">
            <a:avLst/>
          </a:prstGeom>
        </p:spPr>
      </p:pic>
    </p:spTree>
    <p:extLst>
      <p:ext uri="{BB962C8B-B14F-4D97-AF65-F5344CB8AC3E}">
        <p14:creationId xmlns:p14="http://schemas.microsoft.com/office/powerpoint/2010/main" val="1165106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78779"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2234647" y="1052737"/>
            <a:ext cx="7404653" cy="553357"/>
          </a:xfrm>
          <a:prstGeom prst="rect">
            <a:avLst/>
          </a:prstGeom>
          <a:noFill/>
        </p:spPr>
        <p:txBody>
          <a:bodyPr wrap="square" rtlCol="0">
            <a:spAutoFit/>
          </a:bodyPr>
          <a:lstStyle/>
          <a:p>
            <a:pPr algn="just">
              <a:lnSpc>
                <a:spcPct val="107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19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7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263352" y="620688"/>
            <a:ext cx="187356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Chết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rất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nhiều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người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phá</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hủy</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công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trình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tài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sản</a:t>
            </a:r>
            <a:r>
              <a:rPr lang="en-US" altLang="en-US" sz="36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966" y="3292257"/>
            <a:ext cx="4780722" cy="310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688" y="168056"/>
            <a:ext cx="4692960" cy="311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7235688" y="3282070"/>
            <a:ext cx="4692960" cy="298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2377346" y="157870"/>
            <a:ext cx="4780722"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0679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808979"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365395" y="1891529"/>
            <a:ext cx="2077465"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7106043" y="1772878"/>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3361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833747" y="3281254"/>
            <a:ext cx="2310437"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793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987811" y="3317887"/>
            <a:ext cx="229987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dirty="0">
                <a:solidFill>
                  <a:prstClr val="black"/>
                </a:solidFill>
                <a:latin typeface="Times New Roman"/>
              </a:rPr>
              <a:t>Động đất là những rung chuyển đột ngột</a:t>
            </a:r>
            <a:r>
              <a:rPr lang="en-US" sz="2800" dirty="0">
                <a:solidFill>
                  <a:prstClr val="black"/>
                </a:solidFill>
                <a:latin typeface="Times New Roman"/>
              </a:rPr>
              <a:t>,</a:t>
            </a:r>
            <a:r>
              <a:rPr lang="vi-VN" sz="2800" dirty="0">
                <a:solidFill>
                  <a:prstClr val="black"/>
                </a:solidFill>
                <a:latin typeface="Times New Roman"/>
              </a:rPr>
              <a:t> mạnh mẽ của vỏ Trái Đất.</a:t>
            </a:r>
            <a:endParaRPr lang="en-US" sz="2800" b="1" dirty="0">
              <a:solidFill>
                <a:srgbClr val="000000"/>
              </a:solidFill>
              <a:latin typeface="Times New Roman" pitchFamily="18" charset="0"/>
            </a:endParaRPr>
          </a:p>
        </p:txBody>
      </p:sp>
      <p:sp>
        <p:nvSpPr>
          <p:cNvPr id="26647" name="Rectangle 23"/>
          <p:cNvSpPr>
            <a:spLocks noChangeArrowheads="1"/>
          </p:cNvSpPr>
          <p:nvPr/>
        </p:nvSpPr>
        <p:spPr bwMode="auto">
          <a:xfrm>
            <a:off x="4262450" y="1928839"/>
            <a:ext cx="1450169" cy="75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a:solidFill>
                  <a:srgbClr val="000000"/>
                </a:solidFill>
                <a:latin typeface="Times New Roman" pitchFamily="18" charset="0"/>
                <a:cs typeface="Times New Roman" pitchFamily="18" charset="0"/>
              </a:rPr>
              <a:t>          Nguyên </a:t>
            </a:r>
            <a:r>
              <a:rPr lang="en-US" sz="2800" b="1" dirty="0" err="1">
                <a:solidFill>
                  <a:srgbClr val="000000"/>
                </a:solidFill>
                <a:latin typeface="Times New Roman" pitchFamily="18" charset="0"/>
                <a:cs typeface="Times New Roman" pitchFamily="18" charset="0"/>
              </a:rPr>
              <a:t>nhân</a:t>
            </a:r>
            <a:endParaRPr lang="en-US" sz="28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3386140" y="3406801"/>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7459268" y="1928839"/>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a:solidFill>
                  <a:srgbClr val="000000"/>
                </a:solidFill>
                <a:latin typeface="Times New Roman" pitchFamily="18" charset="0"/>
                <a:cs typeface="Times New Roman" pitchFamily="18" charset="0"/>
              </a:rPr>
              <a:t>Hậu </a:t>
            </a:r>
            <a:r>
              <a:rPr lang="en-US" sz="2800" b="1" dirty="0" err="1">
                <a:solidFill>
                  <a:srgbClr val="000000"/>
                </a:solidFill>
                <a:latin typeface="Times New Roman" pitchFamily="18" charset="0"/>
                <a:cs typeface="Times New Roman" pitchFamily="18" charset="0"/>
              </a:rPr>
              <a:t>quả</a:t>
            </a:r>
            <a:endParaRPr lang="en-US" sz="2800" b="1" dirty="0">
              <a:solidFill>
                <a:srgbClr val="000000"/>
              </a:solidFill>
              <a:latin typeface="Times New Roman" pitchFamily="18" charset="0"/>
              <a:cs typeface="Times New Roman" pitchFamily="18" charset="0"/>
            </a:endParaRPr>
          </a:p>
        </p:txBody>
      </p:sp>
      <p:cxnSp>
        <p:nvCxnSpPr>
          <p:cNvPr id="5" name="Straight Arrow Connector 4"/>
          <p:cNvCxnSpPr/>
          <p:nvPr/>
        </p:nvCxnSpPr>
        <p:spPr>
          <a:xfrm flipH="1">
            <a:off x="3030143"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97932" y="2863876"/>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51898" y="1201764"/>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532835" y="1182714"/>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610114"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66"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964315" y="3472056"/>
            <a:ext cx="2435941"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dirty="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8647660" y="3434110"/>
            <a:ext cx="3003731"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dirty="0">
                <a:latin typeface="Times New Roman"/>
              </a:rPr>
              <a:t>Có thể gây nên lở đất, biến dạng đáy biển, làm </a:t>
            </a:r>
            <a:r>
              <a:rPr lang="vi-VN" sz="2800" b="1" dirty="0">
                <a:solidFill>
                  <a:srgbClr val="FF0000"/>
                </a:solidFill>
                <a:latin typeface="Times New Roman"/>
              </a:rPr>
              <a:t>phát sinh sóng thần</a:t>
            </a:r>
            <a:r>
              <a:rPr lang="vi-VN" sz="2800" dirty="0">
                <a:latin typeface="Times New Roman"/>
              </a:rPr>
              <a:t> khi xảy ra ở biển.</a:t>
            </a:r>
          </a:p>
        </p:txBody>
      </p:sp>
      <p:sp>
        <p:nvSpPr>
          <p:cNvPr id="42" name="Rectangle 29"/>
          <p:cNvSpPr>
            <a:spLocks noChangeArrowheads="1"/>
          </p:cNvSpPr>
          <p:nvPr/>
        </p:nvSpPr>
        <p:spPr bwMode="auto">
          <a:xfrm>
            <a:off x="8626091"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6986601" y="2743226"/>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260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48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576470" y="0"/>
            <a:ext cx="11330608" cy="1954959"/>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4522" y="2080114"/>
            <a:ext cx="10833652" cy="4314011"/>
          </a:xfrm>
          <a:prstGeom prst="rect">
            <a:avLst/>
          </a:prstGeom>
          <a:noFill/>
        </p:spPr>
      </p:pic>
    </p:spTree>
    <p:extLst>
      <p:ext uri="{BB962C8B-B14F-4D97-AF65-F5344CB8AC3E}">
        <p14:creationId xmlns:p14="http://schemas.microsoft.com/office/powerpoint/2010/main" val="9779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371378" y="170384"/>
            <a:ext cx="11449272" cy="1116972"/>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p>
          <a:p>
            <a:pPr algn="just">
              <a:lnSpc>
                <a:spcPct val="107000"/>
              </a:lnSpc>
              <a:spcAft>
                <a:spcPts val="800"/>
              </a:spcAft>
            </a:pPr>
            <a:r>
              <a:rPr lang="en-US" sz="2800" dirty="0">
                <a:solidFill>
                  <a:srgbClr val="FF0000"/>
                </a:solidFill>
                <a:latin typeface="Calibri Light"/>
                <a:ea typeface="Calibri" panose="020F0502020204030204" pitchFamily="34" charset="0"/>
                <a:cs typeface="Times New Roman" panose="02020603050405020304" pitchFamily="18" charset="0"/>
              </a:rPr>
              <a:t>1.</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884583" y="1920033"/>
            <a:ext cx="5948751" cy="4937967"/>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6833334" y="2404328"/>
            <a:ext cx="4987316" cy="4244809"/>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6096014"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623392" y="1287356"/>
            <a:ext cx="8712968"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tai?</a:t>
            </a:r>
          </a:p>
        </p:txBody>
      </p:sp>
      <p:pic>
        <p:nvPicPr>
          <p:cNvPr id="9"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83" y="1935373"/>
            <a:ext cx="10853529" cy="477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70730" y="5455512"/>
            <a:ext cx="2421139" cy="78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46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335360" y="387339"/>
            <a:ext cx="11273544" cy="1077218"/>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id="{240233EE-7F4F-4B6A-A58C-B5BE4BF1A19D}"/>
              </a:ext>
            </a:extLst>
          </p:cNvPr>
          <p:cNvSpPr txBox="1"/>
          <p:nvPr/>
        </p:nvSpPr>
        <p:spPr>
          <a:xfrm>
            <a:off x="1477454" y="2076290"/>
            <a:ext cx="9237091" cy="2308324"/>
          </a:xfrm>
          <a:prstGeom prst="rect">
            <a:avLst/>
          </a:prstGeom>
          <a:noFill/>
        </p:spPr>
        <p:txBody>
          <a:bodyPr wrap="square" rtlCol="0">
            <a:spAutoFit/>
          </a:bodyPr>
          <a:lstStyle/>
          <a:p>
            <a:pPr indent="465138">
              <a:defRPr/>
            </a:pP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sz="3600" dirty="0">
              <a:solidFill>
                <a:prstClr val="black"/>
              </a:solidFill>
            </a:endParaRPr>
          </a:p>
        </p:txBody>
      </p:sp>
    </p:spTree>
    <p:extLst>
      <p:ext uri="{BB962C8B-B14F-4D97-AF65-F5344CB8AC3E}">
        <p14:creationId xmlns:p14="http://schemas.microsoft.com/office/powerpoint/2010/main" val="5768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839416" y="3297248"/>
            <a:ext cx="51422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trạm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dự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báo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để</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sơ</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tán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dân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cư</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70426"/>
            <a:ext cx="5286300" cy="299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3829488"/>
            <a:ext cx="5430316" cy="274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58" y="433711"/>
            <a:ext cx="509771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6602896" y="3228945"/>
            <a:ext cx="4896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Làm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liệu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nhẹ</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bằng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gỗ</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giấy</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29489"/>
            <a:ext cx="5544616" cy="280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724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232013" y="188640"/>
            <a:ext cx="11614244" cy="800219"/>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b="1" dirty="0">
              <a:solidFill>
                <a:srgbClr val="FF0000"/>
              </a:solidFill>
              <a:ea typeface="Calibri" panose="020F0502020204030204" pitchFamily="34" charset="0"/>
              <a:cs typeface="Times New Roman" panose="02020603050405020304" pitchFamily="18" charset="0"/>
            </a:endParaRPr>
          </a:p>
          <a:p>
            <a:endParaRPr lang="en-US" b="1" dirty="0">
              <a:solidFill>
                <a:srgbClr val="FF0000"/>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623393" y="1419747"/>
            <a:ext cx="11323442" cy="5388655"/>
          </a:xfrm>
          <a:prstGeom prst="rect">
            <a:avLst/>
          </a:prstGeom>
          <a:noFill/>
        </p:spPr>
        <p:txBody>
          <a:bodyPr wrap="square" rtlCol="0">
            <a:spAutoFit/>
          </a:bodyPr>
          <a:lstStyle/>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36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36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36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3600" dirty="0">
              <a:solidFill>
                <a:prstClr val="black"/>
              </a:solidFill>
              <a:ea typeface="Calibri" panose="020F0502020204030204" pitchFamily="34" charset="0"/>
              <a:cs typeface="Times New Roman" panose="02020603050405020304" pitchFamily="18" charset="0"/>
            </a:endParaRPr>
          </a:p>
          <a:p>
            <a:pPr algn="just"/>
            <a:endParaRPr lang="en-US" sz="3600" dirty="0">
              <a:solidFill>
                <a:prstClr val="black"/>
              </a:solidFill>
            </a:endParaRPr>
          </a:p>
        </p:txBody>
      </p:sp>
    </p:spTree>
    <p:extLst>
      <p:ext uri="{BB962C8B-B14F-4D97-AF65-F5344CB8AC3E}">
        <p14:creationId xmlns:p14="http://schemas.microsoft.com/office/powerpoint/2010/main" val="256774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23"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23"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3186115"/>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038" y="2333644"/>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227" y="301630"/>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5225" y="301644"/>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5227" y="301644"/>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5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1876" y="120669"/>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10" y="1805007"/>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32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8435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8435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8435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8435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8435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8435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8435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8435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695400" y="692696"/>
            <a:ext cx="9661173" cy="974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1. </a:t>
            </a:r>
            <a:r>
              <a:rPr lang="en-US" sz="3600" b="1" dirty="0" err="1">
                <a:solidFill>
                  <a:schemeClr val="tx1"/>
                </a:solidFill>
                <a:latin typeface="Times New Roman" pitchFamily="18" charset="0"/>
                <a:cs typeface="Times New Roman" pitchFamily="18" charset="0"/>
              </a:rPr>
              <a:t>Núi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lửa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động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hệ</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quả</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a:p>
            <a:pPr algn="ctr"/>
            <a:endParaRPr lang="en-US" sz="3600" dirty="0">
              <a:solidFill>
                <a:prstClr val="white"/>
              </a:solidFill>
              <a:latin typeface="Times New Roman" pitchFamily="18" charset="0"/>
              <a:cs typeface="Times New Roman" pitchFamily="18" charset="0"/>
            </a:endParaRPr>
          </a:p>
        </p:txBody>
      </p:sp>
      <p:sp>
        <p:nvSpPr>
          <p:cNvPr id="75" name="TextBox 74"/>
          <p:cNvSpPr txBox="1"/>
          <p:nvPr/>
        </p:nvSpPr>
        <p:spPr>
          <a:xfrm>
            <a:off x="1411357" y="2056707"/>
            <a:ext cx="9928083" cy="646331"/>
          </a:xfrm>
          <a:prstGeom prst="rect">
            <a:avLst/>
          </a:prstGeom>
          <a:noFill/>
        </p:spPr>
        <p:txBody>
          <a:bodyPr wrap="square" rtlCol="0">
            <a:spAutoFit/>
          </a:bodyPr>
          <a:lstStyle/>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Trời</a:t>
            </a:r>
            <a:r>
              <a:rPr lang="en-US" sz="3600" dirty="0">
                <a:latin typeface="Times New Roman" pitchFamily="18" charset="0"/>
                <a:cs typeface="Times New Roman" pitchFamily="18" charset="0"/>
              </a:rPr>
              <a:t>.</a:t>
            </a:r>
          </a:p>
        </p:txBody>
      </p:sp>
      <p:sp>
        <p:nvSpPr>
          <p:cNvPr id="76" name="TextBox 75"/>
          <p:cNvSpPr txBox="1"/>
          <p:nvPr/>
        </p:nvSpPr>
        <p:spPr>
          <a:xfrm>
            <a:off x="1411357" y="2743663"/>
            <a:ext cx="6585439" cy="646331"/>
          </a:xfrm>
          <a:prstGeom prst="rect">
            <a:avLst/>
          </a:prstGeom>
          <a:noFill/>
        </p:spPr>
        <p:txBody>
          <a:bodyPr wrap="square" rtlCol="0">
            <a:spAutoFit/>
          </a:bodyPr>
          <a:lstStyle/>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Lực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ri</a:t>
            </a:r>
            <a:r>
              <a:rPr lang="en-US" sz="3600" dirty="0">
                <a:latin typeface="Times New Roman" pitchFamily="18" charset="0"/>
                <a:cs typeface="Times New Roman" pitchFamily="18" charset="0"/>
              </a:rPr>
              <a:t> - Ô – </a:t>
            </a:r>
            <a:r>
              <a:rPr lang="en-US" sz="3600" dirty="0" err="1">
                <a:latin typeface="Times New Roman" pitchFamily="18" charset="0"/>
                <a:cs typeface="Times New Roman" pitchFamily="18" charset="0"/>
              </a:rPr>
              <a:t>lít</a:t>
            </a:r>
            <a:r>
              <a:rPr lang="en-US" sz="3600" dirty="0">
                <a:latin typeface="Times New Roman" pitchFamily="18" charset="0"/>
                <a:cs typeface="Times New Roman" pitchFamily="18" charset="0"/>
              </a:rPr>
              <a:t>.</a:t>
            </a:r>
          </a:p>
        </p:txBody>
      </p:sp>
      <p:sp>
        <p:nvSpPr>
          <p:cNvPr id="77" name="TextBox 76"/>
          <p:cNvSpPr txBox="1"/>
          <p:nvPr/>
        </p:nvSpPr>
        <p:spPr>
          <a:xfrm>
            <a:off x="1411357" y="3555979"/>
            <a:ext cx="6585439" cy="646331"/>
          </a:xfrm>
          <a:prstGeom prst="rect">
            <a:avLst/>
          </a:prstGeom>
          <a:noFill/>
        </p:spPr>
        <p:txBody>
          <a:bodyPr wrap="square" rtlCol="0">
            <a:spAutoFit/>
          </a:bodyPr>
          <a:lstStyle/>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di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mảng</a:t>
            </a:r>
            <a:r>
              <a:rPr lang="en-US" sz="3600" dirty="0">
                <a:latin typeface="Times New Roman" pitchFamily="18" charset="0"/>
                <a:cs typeface="Times New Roman" pitchFamily="18" charset="0"/>
              </a:rPr>
              <a:t>.</a:t>
            </a:r>
          </a:p>
        </p:txBody>
      </p:sp>
      <p:sp>
        <p:nvSpPr>
          <p:cNvPr id="78" name="TextBox 77"/>
          <p:cNvSpPr txBox="1"/>
          <p:nvPr/>
        </p:nvSpPr>
        <p:spPr>
          <a:xfrm>
            <a:off x="1411356" y="4544873"/>
            <a:ext cx="8875644" cy="646331"/>
          </a:xfrm>
          <a:prstGeom prst="rect">
            <a:avLst/>
          </a:prstGeom>
          <a:noFill/>
        </p:spPr>
        <p:txBody>
          <a:bodyPr wrap="square" rtlCol="0">
            <a:spAutoFit/>
          </a:bodyPr>
          <a:lstStyle/>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trục</a:t>
            </a:r>
            <a:r>
              <a:rPr lang="en-US" sz="3600" dirty="0">
                <a:solidFill>
                  <a:srgbClr val="5F5F5F"/>
                </a:solidFill>
                <a:latin typeface="Times New Roman" pitchFamily="18" charset="0"/>
                <a:cs typeface="Times New Roman" pitchFamily="18" charset="0"/>
              </a:rPr>
              <a:t>.</a:t>
            </a:r>
          </a:p>
        </p:txBody>
      </p:sp>
      <p:sp>
        <p:nvSpPr>
          <p:cNvPr id="79" name="Oval 78"/>
          <p:cNvSpPr/>
          <p:nvPr/>
        </p:nvSpPr>
        <p:spPr>
          <a:xfrm>
            <a:off x="1411357" y="3643969"/>
            <a:ext cx="556592" cy="47701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50658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8435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8435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8435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747530" y="597110"/>
            <a:ext cx="9937104"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2. </a:t>
            </a:r>
            <a:r>
              <a:rPr lang="en-US" sz="3200" b="1" dirty="0" err="1">
                <a:solidFill>
                  <a:schemeClr val="tx1"/>
                </a:solidFill>
                <a:latin typeface="Times New Roman" pitchFamily="18" charset="0"/>
                <a:cs typeface="Times New Roman" pitchFamily="18" charset="0"/>
              </a:rPr>
              <a:t>Khi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núi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lửa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dấu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hiệu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phun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người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dân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gần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vực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cần</a:t>
            </a:r>
            <a:r>
              <a:rPr lang="en-US" sz="3200" b="1" dirty="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a:p>
            <a:pPr algn="ctr"/>
            <a:endParaRPr lang="en-US" sz="3200" b="1" dirty="0">
              <a:solidFill>
                <a:prstClr val="white"/>
              </a:solidFill>
              <a:latin typeface="Times New Roman" pitchFamily="18" charset="0"/>
              <a:cs typeface="Times New Roman" pitchFamily="18" charset="0"/>
            </a:endParaRPr>
          </a:p>
        </p:txBody>
      </p:sp>
      <p:sp>
        <p:nvSpPr>
          <p:cNvPr id="80" name="TextBox 79"/>
          <p:cNvSpPr txBox="1"/>
          <p:nvPr/>
        </p:nvSpPr>
        <p:spPr>
          <a:xfrm>
            <a:off x="2640633" y="2438400"/>
            <a:ext cx="8495927" cy="3539430"/>
          </a:xfrm>
          <a:prstGeom prst="rect">
            <a:avLst/>
          </a:prstGeom>
          <a:noFill/>
        </p:spPr>
        <p:txBody>
          <a:bodyPr wrap="square" rtlCol="0">
            <a:spAutoFit/>
          </a:body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chắc</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vực</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lửa</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Đóng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endParaRPr lang="en-US" sz="2800" dirty="0">
              <a:latin typeface="Times New Roman" pitchFamily="18" charset="0"/>
              <a:cs typeface="Times New Roman" pitchFamily="18" charset="0"/>
            </a:endParaRPr>
          </a:p>
          <a:p>
            <a:endParaRPr lang="en-US" sz="2800" dirty="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276" y="3246880"/>
            <a:ext cx="563428" cy="72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652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233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651210" y="2697742"/>
            <a:ext cx="2616649"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dirty="0" err="1">
                <a:solidFill>
                  <a:schemeClr val="bg1"/>
                </a:solidFill>
                <a:latin typeface="Times New Roman" pitchFamily="18" charset="0"/>
                <a:cs typeface="Times New Roman" pitchFamily="18" charset="0"/>
              </a:rPr>
              <a:t>Núi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lửa</a:t>
            </a:r>
            <a:endParaRPr lang="en-US" sz="3600" b="1" dirty="0">
              <a:solidFill>
                <a:schemeClr val="bg1"/>
              </a:solidFill>
              <a:latin typeface="Times New Roman" pitchFamily="18" charset="0"/>
              <a:cs typeface="Times New Roman" pitchFamily="18" charset="0"/>
            </a:endParaRPr>
          </a:p>
        </p:txBody>
      </p:sp>
      <p:sp>
        <p:nvSpPr>
          <p:cNvPr id="39" name="Rounded Rectangle 38"/>
          <p:cNvSpPr/>
          <p:nvPr/>
        </p:nvSpPr>
        <p:spPr>
          <a:xfrm>
            <a:off x="3531380" y="913660"/>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639594" y="2561101"/>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3630648"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dirty="0">
              <a:solidFill>
                <a:schemeClr val="bg1"/>
              </a:solidFill>
            </a:endParaRPr>
          </a:p>
        </p:txBody>
      </p:sp>
      <p:sp>
        <p:nvSpPr>
          <p:cNvPr id="26" name="Rounded Rectangle 25"/>
          <p:cNvSpPr/>
          <p:nvPr/>
        </p:nvSpPr>
        <p:spPr>
          <a:xfrm>
            <a:off x="6036993"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35135" y="913632"/>
            <a:ext cx="43488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5689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810092" y="33457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5729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137435" y="4774304"/>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25027" y="4914893"/>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4" name="TextBox 43"/>
          <p:cNvSpPr txBox="1">
            <a:spLocks noChangeArrowheads="1"/>
          </p:cNvSpPr>
          <p:nvPr/>
        </p:nvSpPr>
        <p:spPr bwMode="auto">
          <a:xfrm>
            <a:off x="3617237" y="1007909"/>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5FFEBF-8D23-4830-9F27-A4D2E4963A41}"/>
              </a:ext>
            </a:extLst>
          </p:cNvPr>
          <p:cNvSpPr txBox="1"/>
          <p:nvPr/>
        </p:nvSpPr>
        <p:spPr>
          <a:xfrm>
            <a:off x="191344" y="128816"/>
            <a:ext cx="10629597" cy="523220"/>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6330071" y="2907749"/>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3267859"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67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67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584530"/>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8435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8435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8435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551384" y="476672"/>
            <a:ext cx="11296059" cy="23857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600" dirty="0">
                <a:solidFill>
                  <a:srgbClr val="FF0000"/>
                </a:solidFill>
                <a:latin typeface="Times New Roman" pitchFamily="18" charset="0"/>
                <a:cs typeface="Times New Roman" pitchFamily="18" charset="0"/>
              </a:rPr>
              <a:t>3. </a:t>
            </a:r>
            <a:r>
              <a:rPr lang="en-US" sz="3600" dirty="0" err="1">
                <a:solidFill>
                  <a:srgbClr val="FF0000"/>
                </a:solidFill>
                <a:latin typeface="Times New Roman" pitchFamily="18" charset="0"/>
                <a:cs typeface="Times New Roman" pitchFamily="18" charset="0"/>
              </a:rPr>
              <a:t>Đất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đỏ</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màu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được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thành</a:t>
            </a:r>
            <a:r>
              <a:rPr lang="en-US" sz="3600" dirty="0">
                <a:solidFill>
                  <a:srgbClr val="FF0000"/>
                </a:solidFill>
                <a:latin typeface="Times New Roman" pitchFamily="18" charset="0"/>
                <a:cs typeface="Times New Roman" pitchFamily="18" charset="0"/>
              </a:rPr>
              <a:t> do </a:t>
            </a:r>
            <a:r>
              <a:rPr lang="en-US" sz="3600" dirty="0" err="1">
                <a:solidFill>
                  <a:srgbClr val="FF0000"/>
                </a:solidFill>
                <a:latin typeface="Times New Roman" pitchFamily="18" charset="0"/>
                <a:cs typeface="Times New Roman" pitchFamily="18" charset="0"/>
              </a:rPr>
              <a:t>quá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phong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hóa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các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phẩm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phun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trào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núi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lửa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thích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hợp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việc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trồng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cây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công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nghiệp</a:t>
            </a:r>
            <a:r>
              <a:rPr lang="en-US" sz="3600" dirty="0">
                <a:solidFill>
                  <a:srgbClr val="FF0000"/>
                </a:solidFill>
                <a:latin typeface="Times New Roman" pitchFamily="18" charset="0"/>
                <a:cs typeface="Times New Roman" pitchFamily="18" charset="0"/>
              </a:rPr>
              <a:t> ( </a:t>
            </a:r>
            <a:r>
              <a:rPr lang="en-US" sz="3600" dirty="0" err="1">
                <a:solidFill>
                  <a:srgbClr val="FF0000"/>
                </a:solidFill>
                <a:latin typeface="Times New Roman" pitchFamily="18" charset="0"/>
                <a:cs typeface="Times New Roman" pitchFamily="18" charset="0"/>
              </a:rPr>
              <a:t>cà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phê</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cao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tập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trung</a:t>
            </a:r>
            <a:r>
              <a:rPr lang="en-US" sz="3600" dirty="0">
                <a:solidFill>
                  <a:srgbClr val="FF0000"/>
                </a:solidFill>
                <a:latin typeface="Times New Roman" pitchFamily="18" charset="0"/>
                <a:cs typeface="Times New Roman" pitchFamily="18" charset="0"/>
              </a:rPr>
              <a:t> ở </a:t>
            </a:r>
            <a:r>
              <a:rPr lang="en-US" sz="3600" dirty="0" err="1">
                <a:solidFill>
                  <a:srgbClr val="FF0000"/>
                </a:solidFill>
                <a:latin typeface="Times New Roman" pitchFamily="18" charset="0"/>
                <a:cs typeface="Times New Roman" pitchFamily="18" charset="0"/>
              </a:rPr>
              <a:t>khu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vực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nào</a:t>
            </a:r>
            <a:r>
              <a:rPr lang="en-US" sz="3600" dirty="0">
                <a:solidFill>
                  <a:srgbClr val="FF0000"/>
                </a:solidFill>
                <a:latin typeface="Times New Roman" pitchFamily="18" charset="0"/>
                <a:cs typeface="Times New Roman" pitchFamily="18" charset="0"/>
              </a:rPr>
              <a:t> ở </a:t>
            </a:r>
            <a:r>
              <a:rPr lang="en-US" sz="3600" dirty="0" err="1">
                <a:solidFill>
                  <a:srgbClr val="FF0000"/>
                </a:solidFill>
                <a:latin typeface="Times New Roman" pitchFamily="18" charset="0"/>
                <a:cs typeface="Times New Roman" pitchFamily="18" charset="0"/>
              </a:rPr>
              <a:t>nước</a:t>
            </a:r>
            <a:r>
              <a:rPr lang="en-US" sz="3600" dirty="0">
                <a:solidFill>
                  <a:srgbClr val="FF0000"/>
                </a:solidFill>
                <a:latin typeface="Times New Roman" pitchFamily="18" charset="0"/>
                <a:cs typeface="Times New Roman" pitchFamily="18" charset="0"/>
              </a:rPr>
              <a:t> ta?</a:t>
            </a:r>
          </a:p>
        </p:txBody>
      </p:sp>
      <p:sp>
        <p:nvSpPr>
          <p:cNvPr id="81" name="TextBox 80"/>
          <p:cNvSpPr txBox="1"/>
          <p:nvPr/>
        </p:nvSpPr>
        <p:spPr>
          <a:xfrm>
            <a:off x="2121886" y="2973634"/>
            <a:ext cx="7789985" cy="3801041"/>
          </a:xfrm>
          <a:prstGeom prst="rect">
            <a:avLst/>
          </a:prstGeom>
          <a:noFill/>
        </p:spPr>
        <p:txBody>
          <a:bodyPr wrap="square" rtlCol="0">
            <a:spAutoFit/>
          </a:bodyPr>
          <a:lstStyle/>
          <a:p>
            <a:pPr>
              <a:spcBef>
                <a:spcPts val="600"/>
              </a:spcBef>
            </a:pPr>
            <a:endParaRPr lang="en-US" sz="3600" dirty="0">
              <a:solidFill>
                <a:srgbClr val="5F5F5F"/>
              </a:solidFill>
              <a:latin typeface="Times New Roman" pitchFamily="18" charset="0"/>
              <a:cs typeface="Times New Roman" pitchFamily="18" charset="0"/>
            </a:endParaRPr>
          </a:p>
          <a:p>
            <a:pPr>
              <a:spcBef>
                <a:spcPts val="600"/>
              </a:spcBef>
            </a:pPr>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Bắc</a:t>
            </a:r>
            <a:endParaRPr lang="en-US" sz="3600" dirty="0">
              <a:latin typeface="Times New Roman" pitchFamily="18" charset="0"/>
              <a:cs typeface="Times New Roman" pitchFamily="18" charset="0"/>
            </a:endParaRPr>
          </a:p>
          <a:p>
            <a:pPr>
              <a:spcBef>
                <a:spcPts val="600"/>
              </a:spcBef>
            </a:pPr>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Cửu</a:t>
            </a:r>
            <a:r>
              <a:rPr lang="en-US" sz="3600" dirty="0">
                <a:latin typeface="Times New Roman" pitchFamily="18" charset="0"/>
                <a:cs typeface="Times New Roman" pitchFamily="18" charset="0"/>
              </a:rPr>
              <a:t> Long</a:t>
            </a:r>
          </a:p>
          <a:p>
            <a:pPr>
              <a:spcBef>
                <a:spcPts val="600"/>
              </a:spcBef>
            </a:pPr>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Hồng</a:t>
            </a:r>
            <a:endParaRPr lang="en-US" sz="3600" dirty="0">
              <a:latin typeface="Times New Roman" pitchFamily="18" charset="0"/>
              <a:cs typeface="Times New Roman" pitchFamily="18" charset="0"/>
            </a:endParaRPr>
          </a:p>
          <a:p>
            <a:pPr>
              <a:spcBef>
                <a:spcPts val="600"/>
              </a:spcBef>
            </a:pPr>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Tây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endParaRPr lang="en-US" sz="3600" dirty="0">
              <a:latin typeface="Times New Roman" pitchFamily="18" charset="0"/>
              <a:cs typeface="Times New Roman" pitchFamily="18" charset="0"/>
            </a:endParaRPr>
          </a:p>
          <a:p>
            <a:pPr>
              <a:spcBef>
                <a:spcPts val="600"/>
              </a:spcBef>
            </a:pPr>
            <a:endParaRPr lang="en-US" sz="3600" dirty="0">
              <a:latin typeface="Times New Roman" pitchFamily="18" charset="0"/>
              <a:cs typeface="Times New Roman" pitchFamily="18" charset="0"/>
            </a:endParaRPr>
          </a:p>
        </p:txBody>
      </p:sp>
      <p:sp>
        <p:nvSpPr>
          <p:cNvPr id="82" name="Oval 81"/>
          <p:cNvSpPr/>
          <p:nvPr/>
        </p:nvSpPr>
        <p:spPr>
          <a:xfrm>
            <a:off x="1972913" y="5246204"/>
            <a:ext cx="800100" cy="53843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85275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8435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8435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8435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882101" y="139151"/>
            <a:ext cx="11201401" cy="1559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4.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nào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dưới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đây</a:t>
            </a:r>
            <a:r>
              <a:rPr lang="en-US" sz="3600" b="1" dirty="0">
                <a:solidFill>
                  <a:schemeClr val="tx1"/>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không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những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nguyên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sinh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ra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động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đất</a:t>
            </a:r>
            <a:r>
              <a:rPr lang="en-US" sz="3600" b="1" dirty="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a:p>
            <a:pPr algn="ctr"/>
            <a:endParaRPr lang="en-US" sz="3600" dirty="0">
              <a:solidFill>
                <a:schemeClr val="tx1"/>
              </a:solidFill>
              <a:latin typeface="Times New Roman" pitchFamily="18" charset="0"/>
              <a:cs typeface="Times New Roman" pitchFamily="18" charset="0"/>
            </a:endParaRPr>
          </a:p>
        </p:txBody>
      </p:sp>
      <p:sp>
        <p:nvSpPr>
          <p:cNvPr id="75" name="TextBox 74"/>
          <p:cNvSpPr txBox="1"/>
          <p:nvPr/>
        </p:nvSpPr>
        <p:spPr>
          <a:xfrm>
            <a:off x="1118160" y="1736575"/>
            <a:ext cx="10729284" cy="4524315"/>
          </a:xfrm>
          <a:prstGeom prst="rect">
            <a:avLst/>
          </a:prstGeom>
          <a:noFill/>
        </p:spPr>
        <p:txBody>
          <a:bodyPr wrap="square" rtlCol="0">
            <a:spAutoFit/>
          </a:bodyPr>
          <a:lstStyle/>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dương</a:t>
            </a:r>
            <a:r>
              <a:rPr lang="en-US" sz="3600" dirty="0">
                <a:latin typeface="Times New Roman" pitchFamily="18" charset="0"/>
                <a:cs typeface="Times New Roman" pitchFamily="18" charset="0"/>
              </a:rPr>
              <a:t>.</a:t>
            </a:r>
          </a:p>
          <a:p>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a:t>
            </a:r>
          </a:p>
          <a:p>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a:t>
            </a:r>
          </a:p>
          <a:p>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di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a:t>
            </a:r>
          </a:p>
          <a:p>
            <a:endParaRPr lang="en-US" sz="3600" dirty="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985" y="1698475"/>
            <a:ext cx="598902" cy="76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110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95855" y="2854378"/>
            <a:ext cx="5126349"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860382" y="1748020"/>
            <a:ext cx="2131713"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b="1" dirty="0" err="1">
                <a:solidFill>
                  <a:prstClr val="white"/>
                </a:solidFill>
                <a:latin typeface="Times New Roman" pitchFamily="18" charset="0"/>
                <a:cs typeface="Times New Roman" pitchFamily="18" charset="0"/>
              </a:rPr>
              <a:t>Núi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lửa</a:t>
            </a:r>
            <a:endParaRPr lang="en-US" sz="2800" b="1" dirty="0">
              <a:solidFill>
                <a:prstClr val="white"/>
              </a:solidFill>
              <a:latin typeface="Times New Roman" pitchFamily="18" charset="0"/>
              <a:cs typeface="Times New Roman" pitchFamily="18" charset="0"/>
            </a:endParaRPr>
          </a:p>
        </p:txBody>
      </p:sp>
      <p:sp>
        <p:nvSpPr>
          <p:cNvPr id="39" name="Rounded Rectangle 38"/>
          <p:cNvSpPr/>
          <p:nvPr/>
        </p:nvSpPr>
        <p:spPr>
          <a:xfrm>
            <a:off x="3531380" y="404665"/>
            <a:ext cx="2131567" cy="2047097"/>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639594" y="2561101"/>
            <a:ext cx="2118381" cy="1832664"/>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3630648" y="4685589"/>
            <a:ext cx="2179431" cy="205577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dirty="0">
              <a:solidFill>
                <a:schemeClr val="bg1"/>
              </a:solidFill>
            </a:endParaRPr>
          </a:p>
        </p:txBody>
      </p:sp>
      <p:sp>
        <p:nvSpPr>
          <p:cNvPr id="26" name="Rounded Rectangle 25"/>
          <p:cNvSpPr/>
          <p:nvPr/>
        </p:nvSpPr>
        <p:spPr>
          <a:xfrm>
            <a:off x="6002973" y="404665"/>
            <a:ext cx="5493627"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48" name="Right Arrow 47"/>
          <p:cNvSpPr/>
          <p:nvPr/>
        </p:nvSpPr>
        <p:spPr>
          <a:xfrm>
            <a:off x="5689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810092" y="33457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5729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209108" y="4581128"/>
            <a:ext cx="5459622"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dirty="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a:t>
            </a:r>
            <a:r>
              <a:rPr lang="en-US" sz="2800" dirty="0">
                <a:solidFill>
                  <a:prstClr val="black"/>
                </a:solidFill>
                <a:latin typeface="Times New Roman"/>
                <a:ea typeface="Times New Roman" panose="02020603050405020304" pitchFamily="18" charset="0"/>
                <a:cs typeface="Times New Roman" panose="02020603050405020304" pitchFamily="18" charset="0"/>
              </a:rPr>
              <a:t>đ</a:t>
            </a:r>
            <a:r>
              <a:rPr lang="vi-VN" sz="2800" dirty="0">
                <a:solidFill>
                  <a:prstClr val="black"/>
                </a:solidFill>
                <a:latin typeface="Times New Roman"/>
                <a:ea typeface="Times New Roman" panose="02020603050405020304" pitchFamily="18" charset="0"/>
                <a:cs typeface="Times New Roman" panose="02020603050405020304" pitchFamily="18" charset="0"/>
              </a:rPr>
              <a:t>ất hình thành núi lửa.</a:t>
            </a:r>
            <a:endParaRPr lang="en-US" sz="2800" dirty="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44" name="TextBox 43"/>
          <p:cNvSpPr txBox="1">
            <a:spLocks noChangeArrowheads="1"/>
          </p:cNvSpPr>
          <p:nvPr/>
        </p:nvSpPr>
        <p:spPr bwMode="auto">
          <a:xfrm>
            <a:off x="3639594" y="55797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2977311"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977311"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977311" y="2743586"/>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7646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FB07B2A-EF50-4EDD-99D1-9672A49E5C51}"/>
              </a:ext>
            </a:extLst>
          </p:cNvPr>
          <p:cNvSpPr txBox="1">
            <a:spLocks noChangeArrowheads="1"/>
          </p:cNvSpPr>
          <p:nvPr/>
        </p:nvSpPr>
        <p:spPr bwMode="auto">
          <a:xfrm>
            <a:off x="8267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id="{1B52EB1E-EB31-47C7-9725-DADE0AC37EB4}"/>
              </a:ext>
            </a:extLst>
          </p:cNvPr>
          <p:cNvSpPr txBox="1">
            <a:spLocks noChangeArrowheads="1"/>
          </p:cNvSpPr>
          <p:nvPr/>
        </p:nvSpPr>
        <p:spPr bwMode="auto">
          <a:xfrm>
            <a:off x="8039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C3504508-A15B-4B69-B062-6F6EF3D92905}"/>
              </a:ext>
            </a:extLst>
          </p:cNvPr>
          <p:cNvSpPr txBox="1">
            <a:spLocks noChangeArrowheads="1"/>
          </p:cNvSpPr>
          <p:nvPr/>
        </p:nvSpPr>
        <p:spPr bwMode="auto">
          <a:xfrm>
            <a:off x="8382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id="{5DA7F8E4-4313-4C52-8F60-CE440C3876F7}"/>
              </a:ext>
            </a:extLst>
          </p:cNvPr>
          <p:cNvSpPr txBox="1">
            <a:spLocks noChangeArrowheads="1"/>
          </p:cNvSpPr>
          <p:nvPr/>
        </p:nvSpPr>
        <p:spPr bwMode="auto">
          <a:xfrm>
            <a:off x="8439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id="{E1632821-EA65-4FBD-AC50-E8E9A85EA1C8}"/>
              </a:ext>
            </a:extLst>
          </p:cNvPr>
          <p:cNvSpPr txBox="1">
            <a:spLocks noChangeArrowheads="1"/>
          </p:cNvSpPr>
          <p:nvPr/>
        </p:nvSpPr>
        <p:spPr bwMode="auto">
          <a:xfrm>
            <a:off x="8496316"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id="{9075B408-E6D3-4414-95E8-CDA943A07B9A}"/>
              </a:ext>
            </a:extLst>
          </p:cNvPr>
          <p:cNvSpPr txBox="1">
            <a:spLocks noChangeArrowheads="1"/>
          </p:cNvSpPr>
          <p:nvPr/>
        </p:nvSpPr>
        <p:spPr bwMode="auto">
          <a:xfrm>
            <a:off x="8096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id="{625B4D68-2AE1-405D-A90E-31C13F409CD2}"/>
              </a:ext>
            </a:extLst>
          </p:cNvPr>
          <p:cNvSpPr txBox="1">
            <a:spLocks noChangeArrowheads="1"/>
          </p:cNvSpPr>
          <p:nvPr/>
        </p:nvSpPr>
        <p:spPr bwMode="auto">
          <a:xfrm flipH="1">
            <a:off x="7867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id="{F5958625-3AEB-4D61-AABF-7E7E63B341A6}"/>
              </a:ext>
            </a:extLst>
          </p:cNvPr>
          <p:cNvSpPr txBox="1">
            <a:spLocks noChangeArrowheads="1"/>
          </p:cNvSpPr>
          <p:nvPr/>
        </p:nvSpPr>
        <p:spPr bwMode="auto">
          <a:xfrm>
            <a:off x="3295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id="{46BC83BF-7EB6-4CE7-9BE0-EB321C18455F}"/>
              </a:ext>
            </a:extLst>
          </p:cNvPr>
          <p:cNvSpPr>
            <a:spLocks noChangeArrowheads="1"/>
          </p:cNvSpPr>
          <p:nvPr/>
        </p:nvSpPr>
        <p:spPr bwMode="auto">
          <a:xfrm>
            <a:off x="8382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id="{2B2111F6-0894-4E4A-9E95-ECB4D9DF325E}"/>
              </a:ext>
            </a:extLst>
          </p:cNvPr>
          <p:cNvSpPr>
            <a:spLocks noChangeArrowheads="1"/>
          </p:cNvSpPr>
          <p:nvPr/>
        </p:nvSpPr>
        <p:spPr bwMode="auto">
          <a:xfrm>
            <a:off x="2917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id="{A1E70447-8D4D-4BE1-80BB-7BBDCE059215}"/>
              </a:ext>
            </a:extLst>
          </p:cNvPr>
          <p:cNvSpPr txBox="1">
            <a:spLocks noChangeArrowheads="1"/>
          </p:cNvSpPr>
          <p:nvPr/>
        </p:nvSpPr>
        <p:spPr bwMode="auto">
          <a:xfrm>
            <a:off x="3124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id="{ACF43CDC-A684-46B5-A7D6-422FD2067BA1}"/>
              </a:ext>
            </a:extLst>
          </p:cNvPr>
          <p:cNvSpPr txBox="1">
            <a:spLocks noChangeArrowheads="1"/>
          </p:cNvSpPr>
          <p:nvPr/>
        </p:nvSpPr>
        <p:spPr bwMode="auto">
          <a:xfrm>
            <a:off x="3409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id="{E045CAF8-0668-436E-828F-40E88CE50976}"/>
              </a:ext>
            </a:extLst>
          </p:cNvPr>
          <p:cNvSpPr>
            <a:spLocks noChangeArrowheads="1"/>
          </p:cNvSpPr>
          <p:nvPr/>
        </p:nvSpPr>
        <p:spPr bwMode="auto">
          <a:xfrm>
            <a:off x="3638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id="{522DC1C2-DF72-4926-8EFD-6659EC96E292}"/>
              </a:ext>
            </a:extLst>
          </p:cNvPr>
          <p:cNvSpPr txBox="1">
            <a:spLocks noChangeArrowheads="1"/>
          </p:cNvSpPr>
          <p:nvPr/>
        </p:nvSpPr>
        <p:spPr bwMode="auto">
          <a:xfrm>
            <a:off x="3867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id="{24FB9903-2F5F-4EDE-9D29-0B3365A9DBB5}"/>
              </a:ext>
            </a:extLst>
          </p:cNvPr>
          <p:cNvSpPr>
            <a:spLocks noChangeArrowheads="1"/>
          </p:cNvSpPr>
          <p:nvPr/>
        </p:nvSpPr>
        <p:spPr bwMode="auto">
          <a:xfrm>
            <a:off x="3950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id="{84213366-5F4E-4D85-B3CC-26553A9CF3F5}"/>
              </a:ext>
            </a:extLst>
          </p:cNvPr>
          <p:cNvSpPr txBox="1">
            <a:spLocks noChangeArrowheads="1"/>
          </p:cNvSpPr>
          <p:nvPr/>
        </p:nvSpPr>
        <p:spPr bwMode="auto">
          <a:xfrm>
            <a:off x="3867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id="{6F45FFE2-69B7-4563-8E92-C6DFAB3AA83F}"/>
              </a:ext>
            </a:extLst>
          </p:cNvPr>
          <p:cNvSpPr txBox="1">
            <a:spLocks noChangeArrowheads="1"/>
          </p:cNvSpPr>
          <p:nvPr/>
        </p:nvSpPr>
        <p:spPr bwMode="auto">
          <a:xfrm>
            <a:off x="8553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id="{D357C834-CA34-48E4-B8AF-FDA386FF324C}"/>
              </a:ext>
            </a:extLst>
          </p:cNvPr>
          <p:cNvSpPr>
            <a:spLocks noChangeArrowheads="1"/>
          </p:cNvSpPr>
          <p:nvPr/>
        </p:nvSpPr>
        <p:spPr bwMode="auto">
          <a:xfrm>
            <a:off x="2895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id="{E4B5A284-E687-4E6E-8245-92B76D385190}"/>
              </a:ext>
            </a:extLst>
          </p:cNvPr>
          <p:cNvSpPr>
            <a:spLocks noChangeArrowheads="1"/>
          </p:cNvSpPr>
          <p:nvPr/>
        </p:nvSpPr>
        <p:spPr bwMode="auto">
          <a:xfrm>
            <a:off x="2832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id="{54EE4420-8246-42FA-ABF5-64A92AE7002E}"/>
              </a:ext>
            </a:extLst>
          </p:cNvPr>
          <p:cNvSpPr txBox="1">
            <a:spLocks noChangeArrowheads="1"/>
          </p:cNvSpPr>
          <p:nvPr/>
        </p:nvSpPr>
        <p:spPr bwMode="auto">
          <a:xfrm>
            <a:off x="2667000" y="5943631"/>
            <a:ext cx="7749480" cy="52322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dirty="0">
                <a:solidFill>
                  <a:srgbClr val="000000"/>
                </a:solidFill>
                <a:latin typeface="Times New Roman" panose="02020603050405020304" pitchFamily="18" charset="0"/>
                <a:cs typeface="Times New Roman" panose="02020603050405020304" pitchFamily="18" charset="0"/>
              </a:rPr>
              <a:t>VÀNH ĐAI NÚI LỬA THÁI BÌNH DƯƠNG</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49175" name="Text Box 23">
            <a:extLst>
              <a:ext uri="{FF2B5EF4-FFF2-40B4-BE49-F238E27FC236}">
                <a16:creationId xmlns:a16="http://schemas.microsoft.com/office/drawing/2014/main" id="{E5E0CCEA-91B0-4D30-A81D-27F10FDEB461}"/>
              </a:ext>
            </a:extLst>
          </p:cNvPr>
          <p:cNvSpPr txBox="1">
            <a:spLocks noChangeArrowheads="1"/>
          </p:cNvSpPr>
          <p:nvPr/>
        </p:nvSpPr>
        <p:spPr bwMode="auto">
          <a:xfrm>
            <a:off x="3238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id="{9393206A-ACDC-47AE-AC4D-A80BD6B9988D}"/>
              </a:ext>
            </a:extLst>
          </p:cNvPr>
          <p:cNvSpPr txBox="1">
            <a:spLocks noChangeArrowheads="1"/>
          </p:cNvSpPr>
          <p:nvPr/>
        </p:nvSpPr>
        <p:spPr bwMode="auto">
          <a:xfrm>
            <a:off x="5953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407368" y="313280"/>
            <a:ext cx="2259632" cy="3293209"/>
          </a:xfrm>
          <a:prstGeom prst="rect">
            <a:avLst/>
          </a:prstGeom>
          <a:noFill/>
        </p:spPr>
        <p:txBody>
          <a:bodyPr wrap="square" rtlCol="0">
            <a:spAutoFit/>
          </a:bodyPr>
          <a:lstStyle/>
          <a:p>
            <a:r>
              <a:rPr lang="en-US" sz="2800" dirty="0" err="1">
                <a:solidFill>
                  <a:srgbClr val="000000"/>
                </a:solidFill>
                <a:latin typeface="Times New Roman" pitchFamily="18" charset="0"/>
                <a:cs typeface="Times New Roman" pitchFamily="18" charset="0"/>
              </a:rPr>
              <a:t>Phần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núi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nằm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ven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hoặc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giữa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dương</a:t>
            </a:r>
            <a:r>
              <a:rPr lang="en-US" sz="2800" dirty="0">
                <a:solidFill>
                  <a:srgbClr val="000000"/>
                </a:solidFill>
                <a:latin typeface="Times New Roman" pitchFamily="18" charset="0"/>
                <a:cs typeface="Times New Roman" pitchFamily="18" charset="0"/>
              </a:rPr>
              <a:t>. </a:t>
            </a:r>
            <a:endParaRPr lang="en-US" sz="2800" dirty="0">
              <a:solidFill>
                <a:srgbClr val="000000"/>
              </a:solidFill>
            </a:endParaRPr>
          </a:p>
          <a:p>
            <a:endParaRPr lang="en-US" sz="3200" dirty="0">
              <a:solidFill>
                <a:srgbClr val="000000"/>
              </a:solidFill>
            </a:endParaRPr>
          </a:p>
          <a:p>
            <a:endParaRPr lang="en-US" dirty="0">
              <a:solidFill>
                <a:srgbClr val="000000"/>
              </a:solidFill>
            </a:endParaRPr>
          </a:p>
          <a:p>
            <a:endParaRPr lang="en-US" dirty="0">
              <a:solidFill>
                <a:srgbClr val="000000"/>
              </a:solidFill>
            </a:endParaRPr>
          </a:p>
        </p:txBody>
      </p:sp>
      <p:sp>
        <p:nvSpPr>
          <p:cNvPr id="3" name="TextBox 2"/>
          <p:cNvSpPr txBox="1"/>
          <p:nvPr/>
        </p:nvSpPr>
        <p:spPr>
          <a:xfrm>
            <a:off x="189069" y="2874735"/>
            <a:ext cx="2300528" cy="3724096"/>
          </a:xfrm>
          <a:prstGeom prst="rect">
            <a:avLst/>
          </a:prstGeom>
          <a:noFill/>
        </p:spPr>
        <p:txBody>
          <a:bodyPr wrap="square" rtlCol="0">
            <a:spAutoFit/>
          </a:bodyPr>
          <a:lstStyle/>
          <a:p>
            <a:pPr algn="just"/>
            <a:r>
              <a:rPr lang="en-US" sz="2400" dirty="0" err="1">
                <a:solidFill>
                  <a:srgbClr val="000000"/>
                </a:solidFill>
                <a:latin typeface="Times New Roman" pitchFamily="18" charset="0"/>
                <a:cs typeface="Times New Roman" pitchFamily="18" charset="0"/>
              </a:rPr>
              <a:t>Trên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các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ven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bờ</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Bình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Dương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nhiều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núi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lửa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nhất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Thế</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Giới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được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gọi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Vành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đai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lửa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Bình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Dương</a:t>
            </a:r>
            <a:r>
              <a:rPr lang="en-US" sz="2400" dirty="0">
                <a:solidFill>
                  <a:srgbClr val="000000"/>
                </a:solidFill>
                <a:latin typeface="Times New Roman" pitchFamily="18" charset="0"/>
                <a:cs typeface="Times New Roman" pitchFamily="18" charset="0"/>
              </a:rPr>
              <a:t>.</a:t>
            </a:r>
          </a:p>
          <a:p>
            <a:pPr algn="just"/>
            <a:endParaRPr lang="en-US" sz="2000" dirty="0">
              <a:solidFill>
                <a:srgbClr val="000000"/>
              </a:solidFill>
            </a:endParaRPr>
          </a:p>
        </p:txBody>
      </p:sp>
    </p:spTree>
    <p:extLst>
      <p:ext uri="{BB962C8B-B14F-4D97-AF65-F5344CB8AC3E}">
        <p14:creationId xmlns:p14="http://schemas.microsoft.com/office/powerpoint/2010/main" val="104528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245439" y="3918139"/>
            <a:ext cx="255968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dirty="0">
                <a:solidFill>
                  <a:prstClr val="white"/>
                </a:solidFill>
                <a:latin typeface="Times New Roman" panose="02020603050405020304" pitchFamily="18" charset="0"/>
                <a:cs typeface="Times New Roman" panose="02020603050405020304" pitchFamily="18" charset="0"/>
              </a:rPr>
              <a:t>“</a:t>
            </a:r>
            <a:r>
              <a:rPr lang="en-US" altLang="en-US" sz="2800" b="1" dirty="0" err="1">
                <a:solidFill>
                  <a:srgbClr val="FF0000"/>
                </a:solidFill>
                <a:latin typeface="Times New Roman" panose="02020603050405020304" pitchFamily="18" charset="0"/>
                <a:cs typeface="Times New Roman" panose="02020603050405020304" pitchFamily="18" charset="0"/>
              </a:rPr>
              <a:t>Vành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đai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TBD”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gần</a:t>
            </a:r>
            <a:r>
              <a:rPr lang="en-US" altLang="en-US" sz="2800" b="1" dirty="0">
                <a:solidFill>
                  <a:srgbClr val="FF0000"/>
                </a:solidFill>
                <a:latin typeface="Times New Roman" panose="02020603050405020304" pitchFamily="18" charset="0"/>
                <a:cs typeface="Times New Roman" panose="02020603050405020304" pitchFamily="18" charset="0"/>
              </a:rPr>
              <a:t> 300 </a:t>
            </a:r>
            <a:r>
              <a:rPr lang="en-US" altLang="en-US" sz="2800" b="1" dirty="0" err="1">
                <a:solidFill>
                  <a:srgbClr val="FF0000"/>
                </a:solidFill>
                <a:latin typeface="Times New Roman" panose="02020603050405020304" pitchFamily="18" charset="0"/>
                <a:cs typeface="Times New Roman" panose="02020603050405020304" pitchFamily="18" charset="0"/>
              </a:rPr>
              <a:t>núi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đang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98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66"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7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124701"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24616"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267451" y="59864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549754"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810004"/>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95816" y="30146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95966" y="27860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924566" y="29384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66"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38666"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96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4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9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8609" y="457228"/>
            <a:ext cx="2822748" cy="3385542"/>
          </a:xfrm>
          <a:prstGeom prst="rect">
            <a:avLst/>
          </a:prstGeom>
          <a:noFill/>
        </p:spPr>
        <p:txBody>
          <a:bodyPr wrap="square" rtlCol="0">
            <a:spAutoFit/>
          </a:bodyPr>
          <a:lstStyle/>
          <a:p>
            <a:r>
              <a:rPr lang="en-US" sz="2800" dirty="0" err="1">
                <a:solidFill>
                  <a:prstClr val="black"/>
                </a:solidFill>
                <a:latin typeface="Times New Roman" pitchFamily="18" charset="0"/>
                <a:cs typeface="Times New Roman" pitchFamily="18" charset="0"/>
              </a:rPr>
              <a:t>Vành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Niu</a:t>
            </a:r>
            <a:r>
              <a:rPr lang="en-US" sz="2800" dirty="0">
                <a:solidFill>
                  <a:prstClr val="black"/>
                </a:solidFill>
                <a:latin typeface="Times New Roman" pitchFamily="18" charset="0"/>
                <a:cs typeface="Times New Roman" pitchFamily="18" charset="0"/>
              </a:rPr>
              <a:t> di </a:t>
            </a:r>
            <a:r>
              <a:rPr lang="en-US" sz="2800" dirty="0" err="1">
                <a:solidFill>
                  <a:prstClr val="black"/>
                </a:solidFill>
                <a:latin typeface="Times New Roman" pitchFamily="18" charset="0"/>
                <a:cs typeface="Times New Roman" pitchFamily="18" charset="0"/>
              </a:rPr>
              <a:t>lân</a:t>
            </a:r>
            <a:r>
              <a:rPr lang="en-US" sz="2800" dirty="0">
                <a:solidFill>
                  <a:prstClr val="black"/>
                </a:solidFill>
                <a:latin typeface="Times New Roman" pitchFamily="18" charset="0"/>
                <a:cs typeface="Times New Roman" pitchFamily="18" charset="0"/>
              </a:rPr>
              <a:t> qua </a:t>
            </a:r>
            <a:r>
              <a:rPr lang="en-US" sz="2800" dirty="0" err="1">
                <a:solidFill>
                  <a:prstClr val="black"/>
                </a:solidFill>
                <a:latin typeface="Times New Roman" pitchFamily="18" charset="0"/>
                <a:cs typeface="Times New Roman" pitchFamily="18" charset="0"/>
              </a:rPr>
              <a:t>Nhật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Bản</a:t>
            </a:r>
            <a:r>
              <a:rPr lang="en-US" sz="2800" dirty="0">
                <a:solidFill>
                  <a:prstClr val="black"/>
                </a:solidFill>
                <a:latin typeface="Times New Roman" pitchFamily="18" charset="0"/>
                <a:cs typeface="Times New Roman" pitchFamily="18" charset="0"/>
              </a:rPr>
              <a:t>, A - lax- ca </a:t>
            </a:r>
            <a:r>
              <a:rPr lang="en-US" sz="2800" dirty="0" err="1">
                <a:solidFill>
                  <a:prstClr val="black"/>
                </a:solidFill>
                <a:latin typeface="Times New Roman" pitchFamily="18" charset="0"/>
                <a:cs typeface="Times New Roman" pitchFamily="18" charset="0"/>
              </a:rPr>
              <a:t>trải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suốt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bờ</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Bắc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Nam </a:t>
            </a:r>
            <a:r>
              <a:rPr lang="en-US" sz="2800" dirty="0" err="1">
                <a:solidFill>
                  <a:prstClr val="black"/>
                </a:solidFill>
                <a:latin typeface="Times New Roman" pitchFamily="18" charset="0"/>
                <a:cs typeface="Times New Roman" pitchFamily="18" charset="0"/>
              </a:rPr>
              <a:t>Mĩ</a:t>
            </a:r>
            <a:endParaRPr lang="en-US" sz="2800" dirty="0">
              <a:solidFill>
                <a:prstClr val="black"/>
              </a:solidFill>
              <a:latin typeface="Times New Roman" pitchFamily="18" charset="0"/>
              <a:cs typeface="Times New Roman" pitchFamily="18" charset="0"/>
            </a:endParaRPr>
          </a:p>
          <a:p>
            <a:endParaRPr lang="en-US" dirty="0">
              <a:solidFill>
                <a:prstClr val="black"/>
              </a:solidFill>
            </a:endParaRPr>
          </a:p>
        </p:txBody>
      </p:sp>
    </p:spTree>
    <p:extLst>
      <p:ext uri="{BB962C8B-B14F-4D97-AF65-F5344CB8AC3E}">
        <p14:creationId xmlns:p14="http://schemas.microsoft.com/office/powerpoint/2010/main" val="171448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5757"/>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1754981" y="796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1869281" y="16036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1983581" y="312742"/>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363" y="160369"/>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378"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15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Hậu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phun</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309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3664008" y="183796"/>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rPr>
              <a:t>NÚI LỬA</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p:cNvCxnSpPr>
          <p:nvPr/>
        </p:nvCxnSpPr>
        <p:spPr>
          <a:xfrm>
            <a:off x="6247189" y="969637"/>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2005738" y="1622582"/>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2060705"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598921" y="4725145"/>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3713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384033" y="1622582"/>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3547127" y="4360518"/>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8507487" y="4360518"/>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54622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288235" y="2524539"/>
            <a:ext cx="5445086" cy="3823252"/>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6175530" y="2524539"/>
            <a:ext cx="5177054" cy="3823252"/>
          </a:xfrm>
          <a:prstGeom prst="rect">
            <a:avLst/>
          </a:prstGeom>
        </p:spPr>
      </p:pic>
      <p:sp>
        <p:nvSpPr>
          <p:cNvPr id="2" name="TextBox 1"/>
          <p:cNvSpPr txBox="1"/>
          <p:nvPr/>
        </p:nvSpPr>
        <p:spPr>
          <a:xfrm>
            <a:off x="0" y="-70848"/>
            <a:ext cx="12192000" cy="304698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Ở </a:t>
            </a:r>
            <a:r>
              <a:rPr lang="en-US" sz="3200" dirty="0" err="1">
                <a:solidFill>
                  <a:prstClr val="black"/>
                </a:solidFill>
                <a:latin typeface="Times New Roman" pitchFamily="18" charset="0"/>
                <a:cs typeface="Times New Roman" pitchFamily="18" charset="0"/>
              </a:rPr>
              <a:t>những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đỏ</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phì</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nhiêu</a:t>
            </a:r>
            <a:r>
              <a:rPr lang="en-US" sz="3200" dirty="0">
                <a:solidFill>
                  <a:prstClr val="black"/>
                </a:solidFill>
                <a:latin typeface="Times New Roman" pitchFamily="18" charset="0"/>
                <a:cs typeface="Times New Roman" pitchFamily="18" charset="0"/>
              </a:rPr>
              <a:t> do </a:t>
            </a:r>
            <a:r>
              <a:rPr lang="en-US" sz="3200" dirty="0" err="1">
                <a:solidFill>
                  <a:prstClr val="black"/>
                </a:solidFill>
                <a:latin typeface="Times New Roman" pitchFamily="18" charset="0"/>
                <a:cs typeface="Times New Roman" pitchFamily="18" charset="0"/>
              </a:rPr>
              <a:t>nhung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hóa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tạo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lớp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đỏ</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sản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nghiệp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Ngoài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về</a:t>
            </a:r>
            <a:r>
              <a:rPr lang="en-US" sz="3200" dirty="0">
                <a:solidFill>
                  <a:prstClr val="black"/>
                </a:solidFill>
                <a:latin typeface="Times New Roman" pitchFamily="18" charset="0"/>
                <a:cs typeface="Times New Roman" pitchFamily="18" charset="0"/>
              </a:rPr>
              <a:t> du </a:t>
            </a:r>
            <a:r>
              <a:rPr lang="en-US" sz="3200" dirty="0" err="1">
                <a:solidFill>
                  <a:prstClr val="black"/>
                </a:solidFill>
                <a:latin typeface="Times New Roman" pitchFamily="18" charset="0"/>
                <a:cs typeface="Times New Roman" pitchFamily="18" charset="0"/>
              </a:rPr>
              <a:t>lịch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gần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dựng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máy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địa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khai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khoáng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nóng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du </a:t>
            </a:r>
            <a:r>
              <a:rPr lang="en-US" sz="3200" dirty="0" err="1">
                <a:solidFill>
                  <a:prstClr val="black"/>
                </a:solidFill>
                <a:latin typeface="Times New Roman" pitchFamily="18" charset="0"/>
                <a:cs typeface="Times New Roman" pitchFamily="18" charset="0"/>
              </a:rPr>
              <a:t>lịch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dưỡng</a:t>
            </a:r>
            <a:r>
              <a:rPr lang="en-US" sz="3200" dirty="0">
                <a:solidFill>
                  <a:prstClr val="black"/>
                </a:solidFill>
                <a:latin typeface="Times New Roman" pitchFamily="18" charset="0"/>
                <a:cs typeface="Times New Roman" pitchFamily="18" charset="0"/>
              </a:rPr>
              <a:t>.</a:t>
            </a:r>
          </a:p>
          <a:p>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1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1510</Words>
  <Application>Microsoft Office PowerPoint</Application>
  <PresentationFormat>Widescreen</PresentationFormat>
  <Paragraphs>197</Paragraphs>
  <Slides>31</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Times New Roman</vt:lpstr>
      <vt:lpstr>Calibri Light</vt:lpstr>
      <vt:lpstr>Impact</vt:lpstr>
      <vt:lpstr>Trebuchet MS</vt:lpstr>
      <vt:lpstr>Calibri</vt:lpstr>
      <vt:lpstr>微软雅黑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69</cp:revision>
  <dcterms:created xsi:type="dcterms:W3CDTF">2018-05-10T00:06:18Z</dcterms:created>
  <dcterms:modified xsi:type="dcterms:W3CDTF">2025-12-01T13:32:09Z</dcterms:modified>
</cp:coreProperties>
</file>