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35"/>
  </p:notesMasterIdLst>
  <p:sldIdLst>
    <p:sldId id="18879" r:id="rId5"/>
    <p:sldId id="256" r:id="rId6"/>
    <p:sldId id="279" r:id="rId7"/>
    <p:sldId id="280" r:id="rId8"/>
    <p:sldId id="281" r:id="rId9"/>
    <p:sldId id="282" r:id="rId10"/>
    <p:sldId id="18881" r:id="rId11"/>
    <p:sldId id="277" r:id="rId12"/>
    <p:sldId id="571" r:id="rId13"/>
    <p:sldId id="18886" r:id="rId14"/>
    <p:sldId id="18885" r:id="rId15"/>
    <p:sldId id="18887" r:id="rId16"/>
    <p:sldId id="1282" r:id="rId17"/>
    <p:sldId id="1285" r:id="rId18"/>
    <p:sldId id="1286" r:id="rId19"/>
    <p:sldId id="18894" r:id="rId20"/>
    <p:sldId id="1287" r:id="rId21"/>
    <p:sldId id="18888" r:id="rId22"/>
    <p:sldId id="18889" r:id="rId23"/>
    <p:sldId id="18890" r:id="rId24"/>
    <p:sldId id="18891" r:id="rId25"/>
    <p:sldId id="1297" r:id="rId26"/>
    <p:sldId id="1299" r:id="rId27"/>
    <p:sldId id="1300" r:id="rId28"/>
    <p:sldId id="1302" r:id="rId29"/>
    <p:sldId id="1303" r:id="rId30"/>
    <p:sldId id="1304" r:id="rId31"/>
    <p:sldId id="18883" r:id="rId32"/>
    <p:sldId id="7647" r:id="rId33"/>
    <p:sldId id="34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A3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855F-DB95-488B-A40A-D46566310C4A}"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D8ABC-5883-4833-A699-E7ABC2C92B87}" type="slidenum">
              <a:rPr lang="en-US" smtClean="0"/>
              <a:t>‹#›</a:t>
            </a:fld>
            <a:endParaRPr lang="en-US"/>
          </a:p>
        </p:txBody>
      </p:sp>
    </p:spTree>
    <p:extLst>
      <p:ext uri="{BB962C8B-B14F-4D97-AF65-F5344CB8AC3E}">
        <p14:creationId xmlns:p14="http://schemas.microsoft.com/office/powerpoint/2010/main" val="90741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62FB8-1BB9-24DD-94A7-C6CF1B0AE112}"/>
            </a:ext>
          </a:extLst>
        </p:cNvPr>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87552B05-4037-03D6-AA7D-DB60D245394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39B7DA79-62C3-3DC9-8604-5F986AFB57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b="1" dirty="0"/>
          </a:p>
        </p:txBody>
      </p:sp>
      <p:sp>
        <p:nvSpPr>
          <p:cNvPr id="12292" name="灯片编号占位符 3">
            <a:extLst>
              <a:ext uri="{FF2B5EF4-FFF2-40B4-BE49-F238E27FC236}">
                <a16:creationId xmlns:a16="http://schemas.microsoft.com/office/drawing/2014/main" id="{2AACB2FE-909D-4D96-3603-C37DBB57F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725"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mn-cs"/>
              </a:rPr>
              <a:pPr marL="0" marR="0" lvl="0" indent="0" algn="r" defTabSz="68572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spTree>
    <p:extLst>
      <p:ext uri="{BB962C8B-B14F-4D97-AF65-F5344CB8AC3E}">
        <p14:creationId xmlns:p14="http://schemas.microsoft.com/office/powerpoint/2010/main" val="115557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23781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3FA83839-D09B-4685-88FE-E8D5DABA30CB}" type="slidenum">
              <a:rPr lang="en-US" smtClean="0"/>
              <a:t>13</a:t>
            </a:fld>
            <a:endParaRPr lang="en-US"/>
          </a:p>
        </p:txBody>
      </p:sp>
    </p:spTree>
    <p:extLst>
      <p:ext uri="{BB962C8B-B14F-4D97-AF65-F5344CB8AC3E}">
        <p14:creationId xmlns:p14="http://schemas.microsoft.com/office/powerpoint/2010/main" val="372426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20614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98966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725"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mn-cs"/>
              </a:rPr>
              <a:pPr marL="0" marR="0" lvl="0" indent="0" algn="r" defTabSz="685725"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spTree>
    <p:extLst>
      <p:ext uri="{BB962C8B-B14F-4D97-AF65-F5344CB8AC3E}">
        <p14:creationId xmlns:p14="http://schemas.microsoft.com/office/powerpoint/2010/main" val="425105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48AA-770C-1A3B-7E61-D2F6593C7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F8617-F940-FCAF-5F14-BDDD74F82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9B935-6BD8-0679-5A26-2DC1887B249A}"/>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7493F6D1-FE1F-8E76-8F7E-9A98CE8A5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F59C-D8BD-5F61-BAD2-5C16B45E70A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72391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5583-CF07-EAE1-D0DA-D7DE3A525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6CBA0-88C5-59AD-7EF4-54D106650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EDD7-46EF-7D13-43A6-D5CB4B2046F3}"/>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D93FC5B2-6A46-1106-5E6E-F4F8F2D5D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87101-EF33-3521-D5E5-C1265627EEF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10335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2679B2-B443-E687-01AE-8669D143B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8FA0-326D-2B0E-A346-630D57420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E026F-65A9-06D7-5678-A8E54F8AACC8}"/>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1567855C-822C-0501-74C1-A4F4454EC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083D-C9B5-04FE-D145-A733F7A52D85}"/>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9339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3" y="80489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10033000" y="403387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11283974"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23"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8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8"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35"/>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60"/>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4991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3793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89783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83807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4511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2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7836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3776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3F6-5CBF-47BA-1F07-E68535E85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EC0DB-63FC-21EB-1CC7-44F272806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245CD-DE7C-C217-393E-BF5F57653128}"/>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1D45F59B-9D29-503A-3F6E-0B6AEE4E1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8BEE0-1FC1-F794-1435-8871428DFACE}"/>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41280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07452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8287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1143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1712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986550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12/4/2025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425574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12/4/2025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128706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12/4/2025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1914026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12/4/2025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05599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12/4/2025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215786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131-3284-F51A-EB85-1419ABEBE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20E01E-57E2-E7E8-82B0-8A26026F2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DE6AD-0092-F40A-C0A1-377A104F8302}"/>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5373725B-F839-34D4-2E08-D81BC4A08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3CB71-A80F-EB60-C318-42E2A11EBC86}"/>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18088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12/4/2025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531582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12/4/2025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1791486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12/4/2025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3003881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12/4/2025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3157542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12/4/2025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169484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28862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844349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75599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871143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2056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191-D519-D288-D1A2-04BA7A4D4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EA3BA-9F62-F316-6969-C42551FF06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FCB7B-8EA0-C7A2-150A-775031EA4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F082F-0882-4E20-1DCD-A65EE00AAF63}"/>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6" name="Footer Placeholder 5">
            <a:extLst>
              <a:ext uri="{FF2B5EF4-FFF2-40B4-BE49-F238E27FC236}">
                <a16:creationId xmlns:a16="http://schemas.microsoft.com/office/drawing/2014/main" id="{79D44BFB-510A-E704-B70D-A8BAEE3A2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4FBFD-2DF7-E3D3-B637-15DF1694154A}"/>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585522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01350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6797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90418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32396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64539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541693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61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12/4/2025</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43021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68BD-09BD-41B0-54C9-29BA6B63E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ECE88-F3A9-331B-FC14-DA0F52F6E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A88AF-8028-1988-3717-C6AC9D3A0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8AE38-AED9-5732-C64A-5EA3AD2F4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79596-1720-570D-6891-A09733331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7FCC3-B99D-CAF9-B0F4-8CEF6F540FE3}"/>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8" name="Footer Placeholder 7">
            <a:extLst>
              <a:ext uri="{FF2B5EF4-FFF2-40B4-BE49-F238E27FC236}">
                <a16:creationId xmlns:a16="http://schemas.microsoft.com/office/drawing/2014/main" id="{7939818F-E9C9-66D2-8A24-902B106BE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9D4E13-5F71-D774-9A59-2D6DF702426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4535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5632-1884-4CD1-CC58-52B13D9CF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155D0-7B3A-B90B-8143-714E29055E7D}"/>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4" name="Footer Placeholder 3">
            <a:extLst>
              <a:ext uri="{FF2B5EF4-FFF2-40B4-BE49-F238E27FC236}">
                <a16:creationId xmlns:a16="http://schemas.microsoft.com/office/drawing/2014/main" id="{FB0F6EDE-BB1D-F215-3561-36F416CC7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2DA194-C8A7-FEF3-C591-27BC259911EF}"/>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09884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52167-1391-D142-84CE-FEE175D495BD}"/>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3" name="Footer Placeholder 2">
            <a:extLst>
              <a:ext uri="{FF2B5EF4-FFF2-40B4-BE49-F238E27FC236}">
                <a16:creationId xmlns:a16="http://schemas.microsoft.com/office/drawing/2014/main" id="{4A2244D6-52EE-EABC-D903-A4570BE2C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05C07-CD00-7544-A9BD-245F48B5373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63979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EE03-BAAB-6FFB-258E-0E2DB7A2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DD3E7-1A82-2298-C5C7-AEC60B0AE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8A7F-A25F-50B3-5BFC-E16AF058B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1E2FE-23D7-43EC-0237-F6B748B5B98A}"/>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6" name="Footer Placeholder 5">
            <a:extLst>
              <a:ext uri="{FF2B5EF4-FFF2-40B4-BE49-F238E27FC236}">
                <a16:creationId xmlns:a16="http://schemas.microsoft.com/office/drawing/2014/main" id="{65C1C63E-285E-F4D4-FEC5-95914C7B2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5AED5-A948-8F3D-702A-B868FC1435B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14614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5507-5FB4-FCAC-693C-4068BA988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98299-8CEC-CB64-C14E-B005A9D95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5B6B4-9ED0-DDB1-EC43-AC4D45636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AA2D6-5BFF-B87E-6439-7534C2B20686}"/>
              </a:ext>
            </a:extLst>
          </p:cNvPr>
          <p:cNvSpPr>
            <a:spLocks noGrp="1"/>
          </p:cNvSpPr>
          <p:nvPr>
            <p:ph type="dt" sz="half" idx="10"/>
          </p:nvPr>
        </p:nvSpPr>
        <p:spPr/>
        <p:txBody>
          <a:bodyPr/>
          <a:lstStyle/>
          <a:p>
            <a:fld id="{98F717BF-730E-4B4E-93FA-2C879E335E1D}" type="datetimeFigureOut">
              <a:rPr lang="en-US" smtClean="0"/>
              <a:t>12/4/2025</a:t>
            </a:fld>
            <a:endParaRPr lang="en-US"/>
          </a:p>
        </p:txBody>
      </p:sp>
      <p:sp>
        <p:nvSpPr>
          <p:cNvPr id="6" name="Footer Placeholder 5">
            <a:extLst>
              <a:ext uri="{FF2B5EF4-FFF2-40B4-BE49-F238E27FC236}">
                <a16:creationId xmlns:a16="http://schemas.microsoft.com/office/drawing/2014/main" id="{07BAF375-744A-216F-D6D3-A66D2FDEA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8091F-4AD3-4BD8-A4D1-AE96AB95CC88}"/>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4915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F57DF-7C76-E8D2-9C45-A36E44331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01057-4527-F35D-A588-E97F16AB7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3989-B1D5-C1E2-4AEF-27D1998DA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717BF-730E-4B4E-93FA-2C879E335E1D}" type="datetimeFigureOut">
              <a:rPr lang="en-US" smtClean="0"/>
              <a:t>12/4/2025</a:t>
            </a:fld>
            <a:endParaRPr lang="en-US"/>
          </a:p>
        </p:txBody>
      </p:sp>
      <p:sp>
        <p:nvSpPr>
          <p:cNvPr id="5" name="Footer Placeholder 4">
            <a:extLst>
              <a:ext uri="{FF2B5EF4-FFF2-40B4-BE49-F238E27FC236}">
                <a16:creationId xmlns:a16="http://schemas.microsoft.com/office/drawing/2014/main" id="{70FEF51E-33A0-D378-0FE9-59F5319EC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8C067-B274-F8C7-D017-B9BAF25D8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0E7CB-1E57-4E45-B391-A3067E71DF85}" type="slidenum">
              <a:rPr lang="en-US" smtClean="0"/>
              <a:t>‹#›</a:t>
            </a:fld>
            <a:endParaRPr lang="en-US"/>
          </a:p>
        </p:txBody>
      </p:sp>
    </p:spTree>
    <p:extLst>
      <p:ext uri="{BB962C8B-B14F-4D97-AF65-F5344CB8AC3E}">
        <p14:creationId xmlns:p14="http://schemas.microsoft.com/office/powerpoint/2010/main" val="401114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1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1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24"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215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5A77139-37E4-429F-94D8-F67E475D5052}" type="datetimeFigureOut">
              <a:rPr lang="en-US"/>
              <a:pPr>
                <a:defRPr/>
              </a:pPr>
              <a:t>12/4/2025</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22696874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12/4/2025</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25748870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4.wdp"/><Relationship Id="rId2" Type="http://schemas.openxmlformats.org/officeDocument/2006/relationships/image" Target="../media/image35.jpeg"/><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slide" Target="slide20.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3.xml"/><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gif"/><Relationship Id="rId9" Type="http://schemas.openxmlformats.org/officeDocument/2006/relationships/image" Target="../media/image25.gif"/></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3.xml"/><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gif"/><Relationship Id="rId9" Type="http://schemas.openxmlformats.org/officeDocument/2006/relationships/image" Target="../media/image25.gif"/></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3.xml"/><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gif"/><Relationship Id="rId9" Type="http://schemas.openxmlformats.org/officeDocument/2006/relationships/image" Target="../media/image25.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3.xml"/><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gif"/><Relationship Id="rId9" Type="http://schemas.openxmlformats.org/officeDocument/2006/relationships/image" Target="../media/image25.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3.xml"/><Relationship Id="rId11" Type="http://schemas.openxmlformats.org/officeDocument/2006/relationships/image" Target="../media/image27.gif"/><Relationship Id="rId5" Type="http://schemas.openxmlformats.org/officeDocument/2006/relationships/image" Target="../media/image22.jpeg"/><Relationship Id="rId10" Type="http://schemas.openxmlformats.org/officeDocument/2006/relationships/image" Target="../media/image26.gif"/><Relationship Id="rId4" Type="http://schemas.openxmlformats.org/officeDocument/2006/relationships/image" Target="../media/image21.gif"/><Relationship Id="rId9" Type="http://schemas.openxmlformats.org/officeDocument/2006/relationships/image" Target="../media/image25.gif"/></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83EF-7741-B0F5-30CB-AD72753F477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54C23D5D-00D3-CFCC-E711-7352FB1CC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 y="42334"/>
            <a:ext cx="12188388" cy="6773333"/>
          </a:xfrm>
          <a:prstGeom prst="rect">
            <a:avLst/>
          </a:prstGeom>
        </p:spPr>
      </p:pic>
      <p:pic>
        <p:nvPicPr>
          <p:cNvPr id="3" name="图片 2">
            <a:extLst>
              <a:ext uri="{FF2B5EF4-FFF2-40B4-BE49-F238E27FC236}">
                <a16:creationId xmlns:a16="http://schemas.microsoft.com/office/drawing/2014/main" id="{E5C8BAA5-F622-9F60-A0F3-1ECAA7035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79009"/>
            <a:ext cx="5160853" cy="2713123"/>
          </a:xfrm>
          <a:prstGeom prst="rect">
            <a:avLst/>
          </a:prstGeom>
        </p:spPr>
      </p:pic>
      <p:pic>
        <p:nvPicPr>
          <p:cNvPr id="4" name="图片 3">
            <a:extLst>
              <a:ext uri="{FF2B5EF4-FFF2-40B4-BE49-F238E27FC236}">
                <a16:creationId xmlns:a16="http://schemas.microsoft.com/office/drawing/2014/main" id="{CC4ACA75-C959-DE7E-DC30-B44408F2B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9" y="4672464"/>
            <a:ext cx="1544193" cy="2143206"/>
          </a:xfrm>
          <a:prstGeom prst="rect">
            <a:avLst/>
          </a:prstGeom>
        </p:spPr>
      </p:pic>
      <p:pic>
        <p:nvPicPr>
          <p:cNvPr id="5" name="图片 4">
            <a:extLst>
              <a:ext uri="{FF2B5EF4-FFF2-40B4-BE49-F238E27FC236}">
                <a16:creationId xmlns:a16="http://schemas.microsoft.com/office/drawing/2014/main" id="{EFA426C5-D874-1B6E-9556-0748C144F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6" y="4698146"/>
            <a:ext cx="3644713" cy="1908511"/>
          </a:xfrm>
          <a:prstGeom prst="rect">
            <a:avLst/>
          </a:prstGeom>
        </p:spPr>
      </p:pic>
      <p:sp>
        <p:nvSpPr>
          <p:cNvPr id="6" name="文本框 5">
            <a:extLst>
              <a:ext uri="{FF2B5EF4-FFF2-40B4-BE49-F238E27FC236}">
                <a16:creationId xmlns:a16="http://schemas.microsoft.com/office/drawing/2014/main" id="{D67AA873-EE74-33B1-BEDA-0BE8A7FF8B4E}"/>
              </a:ext>
            </a:extLst>
          </p:cNvPr>
          <p:cNvSpPr txBox="1"/>
          <p:nvPr/>
        </p:nvSpPr>
        <p:spPr>
          <a:xfrm>
            <a:off x="2636592" y="3115032"/>
            <a:ext cx="6716082" cy="1567936"/>
          </a:xfrm>
          <a:prstGeom prst="rect">
            <a:avLst/>
          </a:prstGeom>
          <a:noFill/>
        </p:spPr>
        <p:txBody>
          <a:bodyPr wrap="none" lIns="135452" tIns="67726" rIns="135452" bIns="67726" rtlCol="0">
            <a:spAutoFit/>
          </a:bodyPr>
          <a:lstStyle/>
          <a:p>
            <a:pPr marL="0" marR="0" lvl="0" indent="0" algn="ctr" defTabSz="1015902" rtl="0" eaLnBrk="1" fontAlgn="auto" latinLnBrk="0" hangingPunct="1">
              <a:lnSpc>
                <a:spcPct val="100000"/>
              </a:lnSpc>
              <a:spcBef>
                <a:spcPts val="0"/>
              </a:spcBef>
              <a:spcAft>
                <a:spcPts val="0"/>
              </a:spcAft>
              <a:buClrTx/>
              <a:buSzTx/>
              <a:buFontTx/>
              <a:buNone/>
              <a:tabLst/>
              <a:defRPr/>
            </a:pPr>
            <a:r>
              <a:rPr lang="en-US" altLang="zh-CN" sz="3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GIÁO VIÊN: </a:t>
            </a:r>
            <a:r>
              <a:rPr kumimoji="0" lang="en-US" altLang="zh-CN" sz="30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NGUYỄN</a:t>
            </a:r>
            <a:r>
              <a:rPr kumimoji="0" lang="en-US" altLang="zh-CN" sz="3000" b="1" i="0" u="none" strike="noStrike" kern="1200" cap="none" spc="0" normalizeH="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THỊ MỸ THƠ</a:t>
            </a:r>
          </a:p>
          <a:p>
            <a:pPr marL="0" marR="0" lvl="0" indent="0" algn="ctr" defTabSz="1015902" rtl="0" eaLnBrk="1" fontAlgn="auto" latinLnBrk="0" hangingPunct="1">
              <a:lnSpc>
                <a:spcPct val="100000"/>
              </a:lnSpc>
              <a:spcBef>
                <a:spcPts val="0"/>
              </a:spcBef>
              <a:spcAft>
                <a:spcPts val="0"/>
              </a:spcAft>
              <a:buClrTx/>
              <a:buSzTx/>
              <a:buFontTx/>
              <a:buNone/>
              <a:tabLst/>
              <a:defRPr/>
            </a:pPr>
            <a:r>
              <a:rPr lang="en-US" altLang="zh-CN" sz="3000" b="1" noProof="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MÔN: NGỮ VĂN 7</a:t>
            </a:r>
          </a:p>
          <a:p>
            <a:pPr marL="0" marR="0" lvl="0" indent="0" algn="ctr" defTabSz="1015902"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LỚP:</a:t>
            </a:r>
            <a:r>
              <a:rPr kumimoji="0" lang="en-US" altLang="zh-CN" sz="3000" b="1" i="0" u="none" strike="noStrike" kern="1200" cap="none" spc="0" normalizeH="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7A7</a:t>
            </a:r>
            <a:r>
              <a:rPr kumimoji="0" lang="en-US" altLang="zh-CN" sz="3300" b="1" i="0" u="none" strike="noStrike" kern="1200" cap="none" spc="0" normalizeH="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a:t>
            </a:r>
            <a:endParaRPr kumimoji="0" lang="vi-VN" altLang="zh-CN" sz="33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0AFBE429-3D73-C171-0CD0-C69C13A19054}"/>
              </a:ext>
            </a:extLst>
          </p:cNvPr>
          <p:cNvSpPr txBox="1"/>
          <p:nvPr/>
        </p:nvSpPr>
        <p:spPr>
          <a:xfrm>
            <a:off x="455518" y="1045469"/>
            <a:ext cx="10767093" cy="1785104"/>
          </a:xfrm>
          <a:prstGeom prst="rect">
            <a:avLst/>
          </a:prstGeom>
          <a:noFill/>
        </p:spPr>
        <p:txBody>
          <a:bodyPr wrap="square" rtlCol="0">
            <a:spAutoFit/>
          </a:bodyPr>
          <a:lstStyle/>
          <a:p>
            <a:pPr marL="0" marR="0" lvl="0" indent="0" algn="ctr" defTabSz="1015902" rtl="0" eaLnBrk="1" fontAlgn="auto" latinLnBrk="0" hangingPunct="1">
              <a:lnSpc>
                <a:spcPct val="100000"/>
              </a:lnSpc>
              <a:spcBef>
                <a:spcPts val="0"/>
              </a:spcBef>
              <a:spcAft>
                <a:spcPts val="0"/>
              </a:spcAft>
              <a:buClrTx/>
              <a:buSzTx/>
              <a:buFontTx/>
              <a:buNone/>
              <a:tabLst/>
              <a:defRPr/>
            </a:pPr>
            <a:r>
              <a:rPr lang="en-US" sz="5500" b="1" dirty="0">
                <a:solidFill>
                  <a:srgbClr val="C00000"/>
                </a:solidFill>
                <a:latin typeface="Times New Roman" panose="02020603050405020304" pitchFamily="18" charset="0"/>
                <a:cs typeface="Times New Roman" pitchFamily="18" charset="0"/>
              </a:rPr>
              <a:t>NHIỆT LIỆT CHÀO MỪNG </a:t>
            </a:r>
          </a:p>
          <a:p>
            <a:pPr marL="0" marR="0" lvl="0" indent="0" algn="ctr" defTabSz="1015902" rtl="0" eaLnBrk="1" fontAlgn="auto" latinLnBrk="0" hangingPunct="1">
              <a:lnSpc>
                <a:spcPct val="100000"/>
              </a:lnSpc>
              <a:spcBef>
                <a:spcPts val="0"/>
              </a:spcBef>
              <a:spcAft>
                <a:spcPts val="0"/>
              </a:spcAft>
              <a:buClrTx/>
              <a:buSzTx/>
              <a:buFontTx/>
              <a:buNone/>
              <a:tabLst/>
              <a:defRPr/>
            </a:pPr>
            <a:r>
              <a:rPr lang="en-US" sz="5500" b="1" dirty="0">
                <a:solidFill>
                  <a:srgbClr val="C00000"/>
                </a:solidFill>
                <a:latin typeface="Times New Roman" panose="02020603050405020304" pitchFamily="18" charset="0"/>
                <a:cs typeface="Times New Roman" pitchFamily="18" charset="0"/>
              </a:rPr>
              <a:t>QUÝ THẦY CÔ VỀ DỰ GIỜ</a:t>
            </a:r>
            <a:endParaRPr kumimoji="0" lang="en-US" sz="55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072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grpId="0" nodeType="afterEffect">
                                  <p:stCondLst>
                                    <p:cond delay="0"/>
                                  </p:stCondLst>
                                  <p:iterate type="lt">
                                    <p:tmPct val="13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4">
            <a:extLst>
              <a:ext uri="{FF2B5EF4-FFF2-40B4-BE49-F238E27FC236}">
                <a16:creationId xmlns:a16="http://schemas.microsoft.com/office/drawing/2014/main" id="{68FDFBD1-7601-F999-8CCC-7C5757984B4E}"/>
              </a:ext>
            </a:extLst>
          </p:cNvPr>
          <p:cNvSpPr txBox="1">
            <a:spLocks noGrp="1"/>
          </p:cNvSpPr>
          <p:nvPr>
            <p:ph idx="1"/>
          </p:nvPr>
        </p:nvSpPr>
        <p:spPr>
          <a:xfrm>
            <a:off x="609600" y="409124"/>
            <a:ext cx="3951508" cy="422373"/>
          </a:xfrm>
          <a:prstGeom prst="rect">
            <a:avLst/>
          </a:prstGeom>
          <a:noFill/>
        </p:spPr>
        <p:txBody>
          <a:bodyPr wrap="none" rtlCol="0">
            <a:spAutoFit/>
          </a:bodyPr>
          <a:lstStyle/>
          <a:p>
            <a:pPr marL="0" indent="0">
              <a:buNone/>
            </a:pPr>
            <a:r>
              <a:rPr kumimoji="1" lang="en-US" altLang="ja-JP" sz="2800" b="1" dirty="0">
                <a:solidFill>
                  <a:srgbClr val="FF0000"/>
                </a:solidFill>
                <a:latin typeface="Times New Roman" panose="02020603050405020304" pitchFamily="18" charset="0"/>
                <a:cs typeface="Times New Roman" panose="02020603050405020304" pitchFamily="18" charset="0"/>
              </a:rPr>
              <a:t>II. </a:t>
            </a:r>
            <a:r>
              <a:rPr kumimoji="1" lang="vi-VN" altLang="ja-JP" sz="2800" b="1" dirty="0">
                <a:solidFill>
                  <a:srgbClr val="FF0000"/>
                </a:solidFill>
                <a:latin typeface="+mj-lt"/>
              </a:rPr>
              <a:t>TÌM HIỂU CHI TIẾT</a:t>
            </a:r>
            <a:endParaRPr kumimoji="1" lang="ja-JP" altLang="en-US" sz="2800" b="1" dirty="0">
              <a:solidFill>
                <a:srgbClr val="FF0000"/>
              </a:solidFill>
              <a:latin typeface="+mj-lt"/>
            </a:endParaRPr>
          </a:p>
        </p:txBody>
      </p:sp>
      <p:sp>
        <p:nvSpPr>
          <p:cNvPr id="5" name="Rectangle 2">
            <a:extLst>
              <a:ext uri="{FF2B5EF4-FFF2-40B4-BE49-F238E27FC236}">
                <a16:creationId xmlns:a16="http://schemas.microsoft.com/office/drawing/2014/main" id="{234B22B3-6309-D16D-193B-65A587B1ADBE}"/>
              </a:ext>
            </a:extLst>
          </p:cNvPr>
          <p:cNvSpPr txBox="1">
            <a:spLocks noChangeArrowheads="1"/>
          </p:cNvSpPr>
          <p:nvPr/>
        </p:nvSpPr>
        <p:spPr>
          <a:xfrm>
            <a:off x="380999" y="767841"/>
            <a:ext cx="10786188" cy="8315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itchFamily="18" charset="0"/>
              </a:rPr>
              <a:t>2. </a:t>
            </a:r>
            <a:r>
              <a:rPr lang="en-US" sz="2800" b="1" dirty="0" err="1">
                <a:solidFill>
                  <a:srgbClr val="FF0000"/>
                </a:solidFill>
                <a:latin typeface="Times New Roman" pitchFamily="18" charset="0"/>
              </a:rPr>
              <a:t>Hệ</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thống</a:t>
            </a:r>
            <a:r>
              <a:rPr lang="en-US" sz="2800" b="1" dirty="0">
                <a:solidFill>
                  <a:srgbClr val="FF0000"/>
                </a:solidFill>
                <a:latin typeface="Times New Roman" pitchFamily="18" charset="0"/>
              </a:rPr>
              <a:t> ý </a:t>
            </a:r>
            <a:r>
              <a:rPr lang="en-US" sz="2800" b="1" dirty="0" err="1">
                <a:solidFill>
                  <a:srgbClr val="FF0000"/>
                </a:solidFill>
                <a:latin typeface="Times New Roman" pitchFamily="18" charset="0"/>
              </a:rPr>
              <a:t>kiến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lí</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lẽ</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bằng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chứng</a:t>
            </a:r>
            <a:endParaRPr lang="en-US" sz="2800" b="1" dirty="0">
              <a:solidFill>
                <a:srgbClr val="FF0000"/>
              </a:solidFill>
              <a:latin typeface="Times New Roman" pitchFamily="18" charset="0"/>
            </a:endParaRPr>
          </a:p>
        </p:txBody>
      </p:sp>
      <p:sp>
        <p:nvSpPr>
          <p:cNvPr id="6" name="TextBox 7">
            <a:extLst>
              <a:ext uri="{FF2B5EF4-FFF2-40B4-BE49-F238E27FC236}">
                <a16:creationId xmlns:a16="http://schemas.microsoft.com/office/drawing/2014/main" id="{00973F2D-F4D7-F9DD-6E5A-5CF2921884EC}"/>
              </a:ext>
            </a:extLst>
          </p:cNvPr>
          <p:cNvSpPr txBox="1"/>
          <p:nvPr/>
        </p:nvSpPr>
        <p:spPr>
          <a:xfrm>
            <a:off x="380999" y="2106567"/>
            <a:ext cx="558903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HOẠT ĐỘNG NHÓM </a:t>
            </a:r>
          </a:p>
        </p:txBody>
      </p:sp>
      <p:sp>
        <p:nvSpPr>
          <p:cNvPr id="7" name="TextBox 10">
            <a:extLst>
              <a:ext uri="{FF2B5EF4-FFF2-40B4-BE49-F238E27FC236}">
                <a16:creationId xmlns:a16="http://schemas.microsoft.com/office/drawing/2014/main" id="{8E249D49-4DCA-4336-63F4-B5B8B3B68DBF}"/>
              </a:ext>
            </a:extLst>
          </p:cNvPr>
          <p:cNvSpPr txBox="1"/>
          <p:nvPr/>
        </p:nvSpPr>
        <p:spPr>
          <a:xfrm>
            <a:off x="380999" y="3840700"/>
            <a:ext cx="6394579" cy="1394356"/>
          </a:xfrm>
          <a:prstGeom prst="rect">
            <a:avLst/>
          </a:prstGeom>
          <a:noFill/>
        </p:spPr>
        <p:txBody>
          <a:bodyPr wrap="square">
            <a:spAutoFit/>
          </a:bodyPr>
          <a:lstStyle/>
          <a:p>
            <a:pPr marL="0" marR="0" algn="just">
              <a:lnSpc>
                <a:spcPct val="150000"/>
              </a:lnSpc>
              <a:spcBef>
                <a:spcPts val="0"/>
              </a:spcBef>
              <a:spcAft>
                <a:spcPts val="0"/>
              </a:spcAf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Tìm hệ thống ý kiến, lí lẽ và bằng chứng trong từng đoạn</a:t>
            </a:r>
            <a:r>
              <a:rPr lang="en-US" sz="3000" b="1" dirty="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id="{29F9E28B-DC75-B803-DF90-D17EC82FA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389" y="1482620"/>
            <a:ext cx="4758612" cy="4051906"/>
          </a:xfrm>
          <a:prstGeom prst="rect">
            <a:avLst/>
          </a:prstGeom>
        </p:spPr>
      </p:pic>
    </p:spTree>
    <p:extLst>
      <p:ext uri="{BB962C8B-B14F-4D97-AF65-F5344CB8AC3E}">
        <p14:creationId xmlns:p14="http://schemas.microsoft.com/office/powerpoint/2010/main" val="8632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1B93-3410-0AEF-3730-11092B270D6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4CC9A4-51D5-19A5-1697-356358C0EE7B}"/>
              </a:ext>
            </a:extLst>
          </p:cNvPr>
          <p:cNvGraphicFramePr>
            <a:graphicFrameLocks noGrp="1"/>
          </p:cNvGraphicFramePr>
          <p:nvPr>
            <p:extLst>
              <p:ext uri="{D42A27DB-BD31-4B8C-83A1-F6EECF244321}">
                <p14:modId xmlns:p14="http://schemas.microsoft.com/office/powerpoint/2010/main" val="495713285"/>
              </p:ext>
            </p:extLst>
          </p:nvPr>
        </p:nvGraphicFramePr>
        <p:xfrm>
          <a:off x="1174283" y="2772077"/>
          <a:ext cx="10876547" cy="3962400"/>
        </p:xfrm>
        <a:graphic>
          <a:graphicData uri="http://schemas.openxmlformats.org/drawingml/2006/table">
            <a:tbl>
              <a:tblPr firstRow="1" bandRow="1">
                <a:tableStyleId>{5C22544A-7EE6-4342-B048-85BDC9FD1C3A}</a:tableStyleId>
              </a:tblPr>
              <a:tblGrid>
                <a:gridCol w="3599361">
                  <a:extLst>
                    <a:ext uri="{9D8B030D-6E8A-4147-A177-3AD203B41FA5}">
                      <a16:colId xmlns:a16="http://schemas.microsoft.com/office/drawing/2014/main" val="3975056650"/>
                    </a:ext>
                  </a:extLst>
                </a:gridCol>
                <a:gridCol w="3681790">
                  <a:extLst>
                    <a:ext uri="{9D8B030D-6E8A-4147-A177-3AD203B41FA5}">
                      <a16:colId xmlns:a16="http://schemas.microsoft.com/office/drawing/2014/main" val="4012148385"/>
                    </a:ext>
                  </a:extLst>
                </a:gridCol>
                <a:gridCol w="3595396">
                  <a:extLst>
                    <a:ext uri="{9D8B030D-6E8A-4147-A177-3AD203B41FA5}">
                      <a16:colId xmlns:a16="http://schemas.microsoft.com/office/drawing/2014/main" val="1447036614"/>
                    </a:ext>
                  </a:extLst>
                </a:gridCol>
              </a:tblGrid>
              <a:tr h="315808">
                <a:tc>
                  <a:txBody>
                    <a:bodyPr/>
                    <a:lstStyle/>
                    <a:p>
                      <a:pPr algn="ctr"/>
                      <a:r>
                        <a:rPr lang="en-US" sz="2200" dirty="0" err="1">
                          <a:solidFill>
                            <a:schemeClr val="tx1"/>
                          </a:solidFill>
                          <a:latin typeface="Times New Roman" panose="02020603050405020304" pitchFamily="18" charset="0"/>
                          <a:cs typeface="Times New Roman" panose="02020603050405020304" pitchFamily="18" charset="0"/>
                        </a:rPr>
                        <a:t>Hình</a:t>
                      </a:r>
                      <a:r>
                        <a:rPr lang="en-US" sz="2200" baseline="0" dirty="0">
                          <a:solidFill>
                            <a:schemeClr val="tx1"/>
                          </a:solidFill>
                          <a:latin typeface="Times New Roman" panose="02020603050405020304" pitchFamily="18" charset="0"/>
                          <a:cs typeface="Times New Roman" panose="02020603050405020304" pitchFamily="18" charset="0"/>
                        </a:rPr>
                        <a:t> </a:t>
                      </a:r>
                      <a:r>
                        <a:rPr lang="en-US" sz="2200" baseline="0" dirty="0" err="1">
                          <a:solidFill>
                            <a:schemeClr val="tx1"/>
                          </a:solidFill>
                          <a:latin typeface="Times New Roman" panose="02020603050405020304" pitchFamily="18" charset="0"/>
                          <a:cs typeface="Times New Roman" panose="02020603050405020304" pitchFamily="18" charset="0"/>
                        </a:rPr>
                        <a:t>ảnh</a:t>
                      </a:r>
                      <a:r>
                        <a:rPr lang="en-US" sz="2200" baseline="0" dirty="0">
                          <a:solidFill>
                            <a:schemeClr val="tx1"/>
                          </a:solidFill>
                          <a:latin typeface="Times New Roman" panose="02020603050405020304" pitchFamily="18" charset="0"/>
                          <a:cs typeface="Times New Roman" panose="02020603050405020304" pitchFamily="18" charset="0"/>
                        </a:rPr>
                        <a:t> </a:t>
                      </a:r>
                      <a:r>
                        <a:rPr lang="en-US" sz="2200" baseline="0" dirty="0" err="1">
                          <a:solidFill>
                            <a:schemeClr val="tx1"/>
                          </a:solidFill>
                          <a:latin typeface="Times New Roman" panose="02020603050405020304" pitchFamily="18" charset="0"/>
                          <a:cs typeface="Times New Roman" panose="02020603050405020304" pitchFamily="18" charset="0"/>
                        </a:rPr>
                        <a:t>thơ</a:t>
                      </a:r>
                      <a:r>
                        <a:rPr lang="en-US" sz="2200" baseline="0" dirty="0">
                          <a:solidFill>
                            <a:schemeClr val="tx1"/>
                          </a:solidFill>
                          <a:latin typeface="Times New Roman" panose="02020603050405020304" pitchFamily="18" charset="0"/>
                          <a:cs typeface="Times New Roman" panose="02020603050405020304" pitchFamily="18" charset="0"/>
                        </a:rPr>
                        <a:t>/Chi </a:t>
                      </a:r>
                      <a:r>
                        <a:rPr lang="en-US" sz="2200" baseline="0" dirty="0" err="1">
                          <a:solidFill>
                            <a:schemeClr val="tx1"/>
                          </a:solidFill>
                          <a:latin typeface="Times New Roman" panose="02020603050405020304" pitchFamily="18" charset="0"/>
                          <a:cs typeface="Times New Roman" panose="02020603050405020304" pitchFamily="18" charset="0"/>
                        </a:rPr>
                        <a:t>tiết</a:t>
                      </a:r>
                      <a:endParaRPr lang="en-US" sz="2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200" dirty="0" err="1">
                          <a:solidFill>
                            <a:schemeClr val="tx1"/>
                          </a:solidFill>
                          <a:latin typeface="Times New Roman" panose="02020603050405020304" pitchFamily="18" charset="0"/>
                          <a:cs typeface="Times New Roman" panose="02020603050405020304" pitchFamily="18" charset="0"/>
                        </a:rPr>
                        <a:t>Hình</a:t>
                      </a:r>
                      <a:r>
                        <a:rPr lang="en-US" sz="2200" baseline="0" dirty="0">
                          <a:solidFill>
                            <a:schemeClr val="tx1"/>
                          </a:solidFill>
                          <a:latin typeface="Times New Roman" panose="02020603050405020304" pitchFamily="18" charset="0"/>
                          <a:cs typeface="Times New Roman" panose="02020603050405020304" pitchFamily="18" charset="0"/>
                        </a:rPr>
                        <a:t> </a:t>
                      </a:r>
                      <a:r>
                        <a:rPr lang="en-US" sz="2200" baseline="0" dirty="0" err="1">
                          <a:solidFill>
                            <a:schemeClr val="tx1"/>
                          </a:solidFill>
                          <a:latin typeface="Times New Roman" panose="02020603050405020304" pitchFamily="18" charset="0"/>
                          <a:cs typeface="Times New Roman" panose="02020603050405020304" pitchFamily="18" charset="0"/>
                        </a:rPr>
                        <a:t>thức</a:t>
                      </a:r>
                      <a:r>
                        <a:rPr lang="en-US" sz="2200" baseline="0" dirty="0">
                          <a:solidFill>
                            <a:schemeClr val="tx1"/>
                          </a:solidFill>
                          <a:latin typeface="Times New Roman" panose="02020603050405020304" pitchFamily="18" charset="0"/>
                          <a:cs typeface="Times New Roman" panose="02020603050405020304" pitchFamily="18" charset="0"/>
                        </a:rPr>
                        <a:t> </a:t>
                      </a:r>
                      <a:r>
                        <a:rPr lang="en-US" sz="2200" baseline="0" dirty="0" err="1">
                          <a:solidFill>
                            <a:schemeClr val="tx1"/>
                          </a:solidFill>
                          <a:latin typeface="Times New Roman" panose="02020603050405020304" pitchFamily="18" charset="0"/>
                          <a:cs typeface="Times New Roman" panose="02020603050405020304" pitchFamily="18" charset="0"/>
                        </a:rPr>
                        <a:t>ngôn</a:t>
                      </a:r>
                      <a:r>
                        <a:rPr lang="en-US" sz="2200" baseline="0" dirty="0">
                          <a:solidFill>
                            <a:schemeClr val="tx1"/>
                          </a:solidFill>
                          <a:latin typeface="Times New Roman" panose="02020603050405020304" pitchFamily="18" charset="0"/>
                          <a:cs typeface="Times New Roman" panose="02020603050405020304" pitchFamily="18" charset="0"/>
                        </a:rPr>
                        <a:t> </a:t>
                      </a:r>
                      <a:r>
                        <a:rPr lang="en-US" sz="2200" baseline="0" dirty="0" err="1">
                          <a:solidFill>
                            <a:schemeClr val="tx1"/>
                          </a:solidFill>
                          <a:latin typeface="Times New Roman" panose="02020603050405020304" pitchFamily="18" charset="0"/>
                          <a:cs typeface="Times New Roman" panose="02020603050405020304" pitchFamily="18" charset="0"/>
                        </a:rPr>
                        <a:t>từ</a:t>
                      </a:r>
                      <a:endParaRPr lang="en-US" sz="2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200" dirty="0" err="1">
                          <a:solidFill>
                            <a:schemeClr val="tx1"/>
                          </a:solidFill>
                          <a:latin typeface="Times New Roman" panose="02020603050405020304" pitchFamily="18" charset="0"/>
                          <a:cs typeface="Times New Roman" panose="02020603050405020304" pitchFamily="18" charset="0"/>
                        </a:rPr>
                        <a:t>Nội</a:t>
                      </a:r>
                      <a:r>
                        <a:rPr lang="en-US" sz="2200" baseline="0" dirty="0">
                          <a:solidFill>
                            <a:schemeClr val="tx1"/>
                          </a:solidFill>
                          <a:latin typeface="Times New Roman" panose="02020603050405020304" pitchFamily="18" charset="0"/>
                          <a:cs typeface="Times New Roman" panose="02020603050405020304" pitchFamily="18" charset="0"/>
                        </a:rPr>
                        <a:t> dung</a:t>
                      </a:r>
                      <a:endParaRPr lang="en-US" sz="2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extLst>
                  <a:ext uri="{0D108BD9-81ED-4DB2-BD59-A6C34878D82A}">
                    <a16:rowId xmlns:a16="http://schemas.microsoft.com/office/drawing/2014/main" val="3094102634"/>
                  </a:ext>
                </a:extLst>
              </a:tr>
              <a:tr h="1060211">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314618"/>
                  </a:ext>
                </a:extLst>
              </a:tr>
              <a:tr h="1556480">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424152"/>
                  </a:ext>
                </a:extLst>
              </a:tr>
            </a:tbl>
          </a:graphicData>
        </a:graphic>
      </p:graphicFrame>
      <p:sp>
        <p:nvSpPr>
          <p:cNvPr id="2" name="TextBox 10">
            <a:extLst>
              <a:ext uri="{FF2B5EF4-FFF2-40B4-BE49-F238E27FC236}">
                <a16:creationId xmlns:a16="http://schemas.microsoft.com/office/drawing/2014/main" id="{C1DC55D4-66BF-D5C0-3703-9EE8CAC88924}"/>
              </a:ext>
            </a:extLst>
          </p:cNvPr>
          <p:cNvSpPr txBox="1"/>
          <p:nvPr/>
        </p:nvSpPr>
        <p:spPr>
          <a:xfrm>
            <a:off x="741144" y="446225"/>
            <a:ext cx="11941743" cy="2510687"/>
          </a:xfrm>
          <a:prstGeom prst="rect">
            <a:avLst/>
          </a:prstGeom>
          <a:noFill/>
        </p:spPr>
        <p:txBody>
          <a:bodyPr wrap="square">
            <a:spAutoFit/>
          </a:bodyPr>
          <a:lstStyle/>
          <a:p>
            <a:pPr marR="0" algn="just">
              <a:lnSpc>
                <a:spcPct val="150000"/>
              </a:lnSpc>
              <a:spcBef>
                <a:spcPts val="0"/>
              </a:spcBef>
              <a:spcAft>
                <a:spcPts val="0"/>
              </a:spcAf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Tìm hệ thống ý kiến, lí lẽ và bằng chứng trong từng đoạn</a:t>
            </a:r>
            <a:r>
              <a:rPr lang="en-US" sz="2700" b="1" dirty="0">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Font typeface="Arial" panose="020B0604020202020204" pitchFamily="34" charset="0"/>
              <a:buChar char="•"/>
            </a:pPr>
            <a:r>
              <a:rPr lang="en-US" sz="2700" b="1" dirty="0">
                <a:latin typeface="Times New Roman" panose="02020603050405020304" pitchFamily="18" charset="0"/>
                <a:ea typeface="Calibri" panose="020F0502020204030204" pitchFamily="34" charset="0"/>
                <a:cs typeface="Times New Roman" panose="02020603050405020304" pitchFamily="18" charset="0"/>
              </a:rPr>
              <a:t>NHÓM 1-  4 – 6 - 7: Ý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700" b="1" dirty="0">
                <a:latin typeface="Times New Roman" panose="02020603050405020304" pitchFamily="18" charset="0"/>
                <a:ea typeface="Calibri" panose="020F0502020204030204" pitchFamily="34" charset="0"/>
                <a:cs typeface="Times New Roman" panose="02020603050405020304" pitchFamily="18" charset="0"/>
              </a:rPr>
              <a:t> 3: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Vẻ</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700" b="1" dirty="0">
                <a:latin typeface="Times New Roman" panose="02020603050405020304" pitchFamily="18" charset="0"/>
                <a:ea typeface="Calibri" panose="020F0502020204030204" pitchFamily="34" charset="0"/>
                <a:cs typeface="Times New Roman" panose="02020603050405020304" pitchFamily="18" charset="0"/>
              </a:rPr>
              <a:t> 6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700" b="1" dirty="0">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700" b="1" dirty="0">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Font typeface="Arial" panose="020B0604020202020204" pitchFamily="34" charset="0"/>
              <a:buChar char="•"/>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NHÓM 2 – 3 </a:t>
            </a:r>
            <a:r>
              <a:rPr lang="en-US" sz="2700" b="1" dirty="0">
                <a:latin typeface="Times New Roman" panose="02020603050405020304" pitchFamily="18" charset="0"/>
                <a:ea typeface="Calibri" panose="020F0502020204030204" pitchFamily="34" charset="0"/>
                <a:cs typeface="Times New Roman" panose="02020603050405020304" pitchFamily="18" charset="0"/>
              </a:rPr>
              <a:t>– 5 - 8</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0"/>
              </a:spcAft>
            </a:pPr>
            <a:endParaRPr lang="en-US" sz="27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7">
            <a:extLst>
              <a:ext uri="{FF2B5EF4-FFF2-40B4-BE49-F238E27FC236}">
                <a16:creationId xmlns:a16="http://schemas.microsoft.com/office/drawing/2014/main" id="{4AA5B95A-FCCF-D4BB-8F37-0B68C5B637BD}"/>
              </a:ext>
            </a:extLst>
          </p:cNvPr>
          <p:cNvSpPr txBox="1"/>
          <p:nvPr/>
        </p:nvSpPr>
        <p:spPr>
          <a:xfrm>
            <a:off x="2063931" y="-15440"/>
            <a:ext cx="5589037" cy="461665"/>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57118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16161-7D52-E84C-24DE-F02FFAEFFD72}"/>
              </a:ext>
            </a:extLst>
          </p:cNvPr>
          <p:cNvSpPr>
            <a:spLocks noGrp="1"/>
          </p:cNvSpPr>
          <p:nvPr>
            <p:ph idx="1"/>
          </p:nvPr>
        </p:nvSpPr>
        <p:spPr>
          <a:xfrm>
            <a:off x="1918636" y="1532824"/>
            <a:ext cx="4770922" cy="4747788"/>
          </a:xfrm>
          <a:prstGeom prst="rect">
            <a:avLst/>
          </a:prstGeom>
        </p:spPr>
        <p:txBody>
          <a:bodyPr wrap="square">
            <a:spAutoFit/>
          </a:bodyPr>
          <a:lstStyle/>
          <a:p>
            <a:pPr marL="0" indent="0">
              <a:lnSpc>
                <a:spcPct val="150000"/>
              </a:lnSpc>
              <a:buNone/>
            </a:pPr>
            <a:r>
              <a:rPr lang="en-US" sz="3000" i="1" dirty="0" err="1">
                <a:solidFill>
                  <a:prstClr val="black"/>
                </a:solidFill>
                <a:latin typeface="Times New Roman" panose="02020603050405020304" pitchFamily="18" charset="0"/>
                <a:cs typeface="Times New Roman" panose="02020603050405020304" pitchFamily="18" charset="0"/>
              </a:rPr>
              <a:t>Cứ</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hằng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năm</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hằng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năm</a:t>
            </a:r>
            <a:endParaRPr lang="en-US" sz="3000" i="1"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pPr>
            <a:r>
              <a:rPr lang="en-US" sz="3000" i="1" dirty="0">
                <a:solidFill>
                  <a:prstClr val="black"/>
                </a:solidFill>
                <a:latin typeface="Times New Roman" panose="02020603050405020304" pitchFamily="18" charset="0"/>
                <a:cs typeface="Times New Roman" panose="02020603050405020304" pitchFamily="18" charset="0"/>
              </a:rPr>
              <a:t>Khi  </a:t>
            </a:r>
            <a:r>
              <a:rPr lang="en-US" sz="3000" i="1" dirty="0" err="1">
                <a:solidFill>
                  <a:prstClr val="black"/>
                </a:solidFill>
                <a:latin typeface="Times New Roman" panose="02020603050405020304" pitchFamily="18" charset="0"/>
                <a:cs typeface="Times New Roman" panose="02020603050405020304" pitchFamily="18" charset="0"/>
              </a:rPr>
              <a:t>gió</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mùa</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đông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tới</a:t>
            </a:r>
            <a:endParaRPr lang="en-US" sz="3000" i="1"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pPr>
            <a:r>
              <a:rPr lang="en-US" sz="3000" i="1" dirty="0" err="1">
                <a:solidFill>
                  <a:prstClr val="black"/>
                </a:solidFill>
                <a:latin typeface="Times New Roman" panose="02020603050405020304" pitchFamily="18" charset="0"/>
                <a:cs typeface="Times New Roman" panose="02020603050405020304" pitchFamily="18" charset="0"/>
              </a:rPr>
              <a:t>Bà</a:t>
            </a:r>
            <a:r>
              <a:rPr lang="en-US" sz="3000" i="1" dirty="0">
                <a:solidFill>
                  <a:prstClr val="black"/>
                </a:solidFill>
                <a:latin typeface="Times New Roman" panose="02020603050405020304" pitchFamily="18" charset="0"/>
                <a:cs typeface="Times New Roman" panose="02020603050405020304" pitchFamily="18" charset="0"/>
              </a:rPr>
              <a:t> lo </a:t>
            </a:r>
            <a:r>
              <a:rPr lang="en-US" sz="3000" i="1" dirty="0" err="1">
                <a:solidFill>
                  <a:prstClr val="black"/>
                </a:solidFill>
                <a:latin typeface="Times New Roman" panose="02020603050405020304" pitchFamily="18" charset="0"/>
                <a:cs typeface="Times New Roman" panose="02020603050405020304" pitchFamily="18" charset="0"/>
              </a:rPr>
              <a:t>đàn</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gà</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toi</a:t>
            </a:r>
            <a:endParaRPr lang="en-US" sz="3000" i="1"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pPr>
            <a:r>
              <a:rPr lang="en-US" sz="3000" i="1" dirty="0" err="1">
                <a:solidFill>
                  <a:prstClr val="black"/>
                </a:solidFill>
                <a:latin typeface="Times New Roman" panose="02020603050405020304" pitchFamily="18" charset="0"/>
                <a:cs typeface="Times New Roman" panose="02020603050405020304" pitchFamily="18" charset="0"/>
              </a:rPr>
              <a:t>Mong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trời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đừng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sương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muối</a:t>
            </a:r>
            <a:endParaRPr lang="en-US" sz="3000" i="1"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pPr>
            <a:r>
              <a:rPr lang="en-US" sz="3000" i="1" dirty="0" err="1">
                <a:solidFill>
                  <a:prstClr val="black"/>
                </a:solidFill>
                <a:latin typeface="Times New Roman" panose="02020603050405020304" pitchFamily="18" charset="0"/>
                <a:cs typeface="Times New Roman" panose="02020603050405020304" pitchFamily="18" charset="0"/>
              </a:rPr>
              <a:t>Để</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cuối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năm</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bán</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gà</a:t>
            </a:r>
            <a:endParaRPr lang="en-US" sz="3000" i="1"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pPr>
            <a:r>
              <a:rPr lang="en-US" sz="3000" i="1" dirty="0" err="1">
                <a:solidFill>
                  <a:prstClr val="black"/>
                </a:solidFill>
                <a:latin typeface="Times New Roman" panose="02020603050405020304" pitchFamily="18" charset="0"/>
                <a:cs typeface="Times New Roman" panose="02020603050405020304" pitchFamily="18" charset="0"/>
              </a:rPr>
              <a:t>Cháu</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được</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quần</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áo</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mới</a:t>
            </a:r>
            <a:endParaRPr lang="en-US" sz="3000" i="1"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1EECDA-5053-CF8B-255C-C73A87505C56}"/>
              </a:ext>
            </a:extLst>
          </p:cNvPr>
          <p:cNvSpPr txBox="1"/>
          <p:nvPr/>
        </p:nvSpPr>
        <p:spPr>
          <a:xfrm>
            <a:off x="211290" y="672324"/>
            <a:ext cx="9230626" cy="523220"/>
          </a:xfrm>
          <a:prstGeom prst="rect">
            <a:avLst/>
          </a:prstGeom>
          <a:solidFill>
            <a:schemeClr val="accent4">
              <a:lumMod val="20000"/>
              <a:lumOff val="8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pic>
        <p:nvPicPr>
          <p:cNvPr id="5" name="Picture 2" descr="Pháº¡m Hoan: CÄ NGHá» NGHIá»P 2014 | QuÃ¢n Äá»i, HÃ¬nh áº£nh, Äang yÃªu">
            <a:extLst>
              <a:ext uri="{FF2B5EF4-FFF2-40B4-BE49-F238E27FC236}">
                <a16:creationId xmlns:a16="http://schemas.microsoft.com/office/drawing/2014/main" id="{39ACEF3B-A59F-A395-8801-0EB6E7B930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6997566" y="1068403"/>
            <a:ext cx="4935741" cy="59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3941110"/>
              </p:ext>
            </p:extLst>
          </p:nvPr>
        </p:nvGraphicFramePr>
        <p:xfrm>
          <a:off x="65410" y="761935"/>
          <a:ext cx="11724966" cy="5334129"/>
        </p:xfrm>
        <a:graphic>
          <a:graphicData uri="http://schemas.openxmlformats.org/drawingml/2006/table">
            <a:tbl>
              <a:tblPr firstRow="1" bandRow="1">
                <a:tableStyleId>{5C22544A-7EE6-4342-B048-85BDC9FD1C3A}</a:tableStyleId>
              </a:tblPr>
              <a:tblGrid>
                <a:gridCol w="4763728">
                  <a:extLst>
                    <a:ext uri="{9D8B030D-6E8A-4147-A177-3AD203B41FA5}">
                      <a16:colId xmlns:a16="http://schemas.microsoft.com/office/drawing/2014/main" val="3975056650"/>
                    </a:ext>
                  </a:extLst>
                </a:gridCol>
                <a:gridCol w="3362632">
                  <a:extLst>
                    <a:ext uri="{9D8B030D-6E8A-4147-A177-3AD203B41FA5}">
                      <a16:colId xmlns:a16="http://schemas.microsoft.com/office/drawing/2014/main" val="4012148385"/>
                    </a:ext>
                  </a:extLst>
                </a:gridCol>
                <a:gridCol w="3598606">
                  <a:extLst>
                    <a:ext uri="{9D8B030D-6E8A-4147-A177-3AD203B41FA5}">
                      <a16:colId xmlns:a16="http://schemas.microsoft.com/office/drawing/2014/main" val="1447036614"/>
                    </a:ext>
                  </a:extLst>
                </a:gridCol>
              </a:tblGrid>
              <a:tr h="472451">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ảnh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thơ</a:t>
                      </a:r>
                      <a:r>
                        <a:rPr lang="en-US" sz="2800" baseline="0" dirty="0">
                          <a:solidFill>
                            <a:schemeClr val="tx1"/>
                          </a:solidFill>
                          <a:latin typeface="Times New Roman" panose="02020603050405020304" pitchFamily="18" charset="0"/>
                          <a:cs typeface="Times New Roman" panose="02020603050405020304" pitchFamily="18" charset="0"/>
                        </a:rPr>
                        <a:t>/Chi </a:t>
                      </a:r>
                      <a:r>
                        <a:rPr lang="en-US" sz="2800" baseline="0" dirty="0" err="1">
                          <a:solidFill>
                            <a:schemeClr val="tx1"/>
                          </a:solidFill>
                          <a:latin typeface="Times New Roman" panose="02020603050405020304" pitchFamily="18" charset="0"/>
                          <a:cs typeface="Times New Roman" panose="02020603050405020304" pitchFamily="18" charset="0"/>
                        </a:rPr>
                        <a:t>tiết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thức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ngôn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từ</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extLst>
                  <a:ext uri="{0D108BD9-81ED-4DB2-BD59-A6C34878D82A}">
                    <a16:rowId xmlns:a16="http://schemas.microsoft.com/office/drawing/2014/main" val="3094102634"/>
                  </a:ext>
                </a:extLst>
              </a:tr>
              <a:tr h="3620812">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314618"/>
                  </a:ext>
                </a:extLst>
              </a:tr>
              <a:tr h="1195157">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0443610"/>
                  </a:ext>
                </a:extLst>
              </a:tr>
            </a:tbl>
          </a:graphicData>
        </a:graphic>
      </p:graphicFrame>
      <p:sp>
        <p:nvSpPr>
          <p:cNvPr id="5" name="Rectangle 4"/>
          <p:cNvSpPr/>
          <p:nvPr/>
        </p:nvSpPr>
        <p:spPr>
          <a:xfrm>
            <a:off x="132737" y="1464223"/>
            <a:ext cx="4999702" cy="2677656"/>
          </a:xfrm>
          <a:prstGeom prst="rect">
            <a:avLst/>
          </a:prstGeom>
        </p:spPr>
        <p:txBody>
          <a:bodyPr wrap="square">
            <a:spAutoFit/>
          </a:bodyPr>
          <a:lstStyle/>
          <a:p>
            <a:pPr algn="just"/>
            <a:r>
              <a:rPr lang="en-US" sz="2800" i="1" dirty="0" err="1">
                <a:solidFill>
                  <a:prstClr val="black"/>
                </a:solidFill>
                <a:latin typeface="Times New Roman" panose="02020603050405020304" pitchFamily="18" charset="0"/>
                <a:cs typeface="Times New Roman" panose="02020603050405020304" pitchFamily="18" charset="0"/>
              </a:rPr>
              <a:t>Cứ</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hằng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năm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hằng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năm</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Khi</a:t>
            </a:r>
            <a:r>
              <a:rPr lang="en-US" sz="2800" i="1" dirty="0">
                <a:solidFill>
                  <a:prstClr val="black"/>
                </a:solidFill>
                <a:latin typeface="Times New Roman" panose="02020603050405020304" pitchFamily="18" charset="0"/>
                <a:cs typeface="Times New Roman" panose="02020603050405020304" pitchFamily="18" charset="0"/>
              </a:rPr>
              <a:t> / </a:t>
            </a:r>
            <a:r>
              <a:rPr lang="en-US" sz="2800" i="1" dirty="0" err="1">
                <a:solidFill>
                  <a:prstClr val="black"/>
                </a:solidFill>
                <a:latin typeface="Times New Roman" panose="02020603050405020304" pitchFamily="18" charset="0"/>
                <a:cs typeface="Times New Roman" panose="02020603050405020304" pitchFamily="18" charset="0"/>
              </a:rPr>
              <a:t>gió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mùa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đông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tới</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Bà</a:t>
            </a:r>
            <a:r>
              <a:rPr lang="en-US" sz="2800" i="1" dirty="0">
                <a:solidFill>
                  <a:prstClr val="black"/>
                </a:solidFill>
                <a:latin typeface="Times New Roman" panose="02020603050405020304" pitchFamily="18" charset="0"/>
                <a:cs typeface="Times New Roman" panose="02020603050405020304" pitchFamily="18" charset="0"/>
              </a:rPr>
              <a:t> lo / </a:t>
            </a:r>
            <a:r>
              <a:rPr lang="en-US" sz="2800" i="1" dirty="0" err="1">
                <a:solidFill>
                  <a:prstClr val="black"/>
                </a:solidFill>
                <a:latin typeface="Times New Roman" panose="02020603050405020304" pitchFamily="18" charset="0"/>
                <a:cs typeface="Times New Roman" panose="02020603050405020304" pitchFamily="18" charset="0"/>
              </a:rPr>
              <a:t>đàn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gà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toi</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Mong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trời</a:t>
            </a:r>
            <a:r>
              <a:rPr lang="en-US" sz="2800" i="1" dirty="0">
                <a:solidFill>
                  <a:prstClr val="black"/>
                </a:solidFill>
                <a:latin typeface="Times New Roman" panose="02020603050405020304" pitchFamily="18" charset="0"/>
                <a:cs typeface="Times New Roman" panose="02020603050405020304" pitchFamily="18" charset="0"/>
              </a:rPr>
              <a:t> / </a:t>
            </a:r>
            <a:r>
              <a:rPr lang="en-US" sz="2800" i="1" dirty="0" err="1">
                <a:solidFill>
                  <a:prstClr val="black"/>
                </a:solidFill>
                <a:latin typeface="Times New Roman" panose="02020603050405020304" pitchFamily="18" charset="0"/>
                <a:cs typeface="Times New Roman" panose="02020603050405020304" pitchFamily="18" charset="0"/>
              </a:rPr>
              <a:t>đừng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sương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muối</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Để</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cuối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năm</a:t>
            </a:r>
            <a:r>
              <a:rPr lang="en-US" sz="2800" i="1" dirty="0">
                <a:solidFill>
                  <a:prstClr val="black"/>
                </a:solidFill>
                <a:latin typeface="Times New Roman" panose="02020603050405020304" pitchFamily="18" charset="0"/>
                <a:cs typeface="Times New Roman" panose="02020603050405020304" pitchFamily="18" charset="0"/>
              </a:rPr>
              <a:t> / </a:t>
            </a:r>
            <a:r>
              <a:rPr lang="en-US" sz="2800" i="1" dirty="0" err="1">
                <a:solidFill>
                  <a:prstClr val="black"/>
                </a:solidFill>
                <a:latin typeface="Times New Roman" panose="02020603050405020304" pitchFamily="18" charset="0"/>
                <a:cs typeface="Times New Roman" panose="02020603050405020304" pitchFamily="18" charset="0"/>
              </a:rPr>
              <a:t>bán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gà</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Cháu</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được</a:t>
            </a:r>
            <a:r>
              <a:rPr lang="en-US" sz="2800" i="1" dirty="0">
                <a:solidFill>
                  <a:prstClr val="black"/>
                </a:solidFill>
                <a:latin typeface="Times New Roman" panose="02020603050405020304" pitchFamily="18" charset="0"/>
                <a:cs typeface="Times New Roman" panose="02020603050405020304" pitchFamily="18" charset="0"/>
              </a:rPr>
              <a:t> / </a:t>
            </a:r>
            <a:r>
              <a:rPr lang="en-US" sz="2800" i="1" dirty="0" err="1">
                <a:solidFill>
                  <a:prstClr val="black"/>
                </a:solidFill>
                <a:latin typeface="Times New Roman" panose="02020603050405020304" pitchFamily="18" charset="0"/>
                <a:cs typeface="Times New Roman" panose="02020603050405020304" pitchFamily="18" charset="0"/>
              </a:rPr>
              <a:t>quần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endParaRPr lang="en-US" sz="2800" i="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945625" y="1391510"/>
            <a:ext cx="3342967" cy="1384995"/>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4945624" y="2695971"/>
            <a:ext cx="3224981" cy="954107"/>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nhịp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945623" y="3605491"/>
            <a:ext cx="3224982" cy="1384995"/>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Nhịp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tưởng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32737" y="4953691"/>
            <a:ext cx="4645740" cy="954107"/>
          </a:xfrm>
          <a:prstGeom prst="rect">
            <a:avLst/>
          </a:prstGeom>
        </p:spPr>
        <p:txBody>
          <a:bodyPr wrap="square">
            <a:spAutoFit/>
          </a:bodyPr>
          <a:lstStyle/>
          <a:p>
            <a:pPr algn="just"/>
            <a:r>
              <a:rPr lang="en-US" sz="2800" i="1" dirty="0" err="1">
                <a:solidFill>
                  <a:prstClr val="black"/>
                </a:solidFill>
                <a:latin typeface="Times New Roman" panose="02020603050405020304" pitchFamily="18" charset="0"/>
                <a:cs typeface="Times New Roman" panose="02020603050405020304" pitchFamily="18" charset="0"/>
              </a:rPr>
              <a:t>Để</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cuối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năm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bán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gà</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i="1" dirty="0" err="1">
                <a:solidFill>
                  <a:prstClr val="black"/>
                </a:solidFill>
                <a:latin typeface="Times New Roman" panose="02020603050405020304" pitchFamily="18" charset="0"/>
                <a:cs typeface="Times New Roman" panose="02020603050405020304" pitchFamily="18" charset="0"/>
              </a:rPr>
              <a:t>Cháu</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được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quần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endParaRPr lang="en-US" sz="2800" i="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945623" y="5169072"/>
            <a:ext cx="3224982" cy="523220"/>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ảnh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xúc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8401663" y="5027119"/>
            <a:ext cx="3224982"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bờ</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460656" y="1464223"/>
            <a:ext cx="3224982" cy="1815882"/>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niệm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tảo</a:t>
            </a:r>
            <a:r>
              <a:rPr lang="en-US" sz="2800" dirty="0">
                <a:solidFill>
                  <a:prstClr val="black"/>
                </a:solidFill>
                <a:latin typeface="Times New Roman" panose="02020603050405020304" pitchFamily="18" charset="0"/>
                <a:cs typeface="Times New Roman" panose="02020603050405020304" pitchFamily="18" charset="0"/>
              </a:rPr>
              <a:t>, lo </a:t>
            </a:r>
            <a:r>
              <a:rPr lang="en-US" sz="2800" dirty="0" err="1">
                <a:solidFill>
                  <a:prstClr val="black"/>
                </a:solidFill>
                <a:latin typeface="Times New Roman" panose="02020603050405020304" pitchFamily="18" charset="0"/>
                <a:cs typeface="Times New Roman" panose="02020603050405020304" pitchFamily="18" charset="0"/>
              </a:rPr>
              <a:t>toan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cháu</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9D50A720-501B-F1FB-945C-41F5B4971A88}"/>
              </a:ext>
            </a:extLst>
          </p:cNvPr>
          <p:cNvSpPr txBox="1"/>
          <p:nvPr/>
        </p:nvSpPr>
        <p:spPr>
          <a:xfrm>
            <a:off x="163164" y="85183"/>
            <a:ext cx="9230626" cy="523220"/>
          </a:xfrm>
          <a:prstGeom prst="rect">
            <a:avLst/>
          </a:prstGeom>
          <a:solidFill>
            <a:schemeClr val="accent4">
              <a:lumMod val="20000"/>
              <a:lumOff val="8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2578" y="169390"/>
            <a:ext cx="9529052" cy="461665"/>
            <a:chOff x="-178462" y="1828800"/>
            <a:chExt cx="19060588" cy="923316"/>
          </a:xfrm>
        </p:grpSpPr>
        <p:sp>
          <p:nvSpPr>
            <p:cNvPr id="13" name="Round Same Side Corner Rectangle 1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a:solidFill>
                  <a:prstClr val="white"/>
                </a:solidFill>
              </a:endParaRPr>
            </a:p>
          </p:txBody>
        </p:sp>
        <p:sp>
          <p:nvSpPr>
            <p:cNvPr id="14" name="TextBox 13"/>
            <p:cNvSpPr txBox="1"/>
            <p:nvPr/>
          </p:nvSpPr>
          <p:spPr>
            <a:xfrm>
              <a:off x="478766" y="1828800"/>
              <a:ext cx="1238167" cy="923316"/>
            </a:xfrm>
            <a:prstGeom prst="rect">
              <a:avLst/>
            </a:prstGeom>
            <a:noFill/>
          </p:spPr>
          <p:txBody>
            <a:bodyPr wrap="square" rtlCol="0">
              <a:spAutoFit/>
            </a:bodyPr>
            <a:lstStyle/>
            <a:p>
              <a:pPr algn="ctr" defTabSz="1076536"/>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II</a:t>
              </a:r>
            </a:p>
          </p:txBody>
        </p:sp>
        <p:sp>
          <p:nvSpPr>
            <p:cNvPr id="16" name="TextBox 15"/>
            <p:cNvSpPr txBox="1"/>
            <p:nvPr/>
          </p:nvSpPr>
          <p:spPr>
            <a:xfrm>
              <a:off x="2067735" y="1828800"/>
              <a:ext cx="16814391" cy="923316"/>
            </a:xfrm>
            <a:prstGeom prst="rect">
              <a:avLst/>
            </a:prstGeom>
            <a:noFill/>
          </p:spPr>
          <p:txBody>
            <a:bodyPr wrap="square" rtlCol="0">
              <a:spAutoFit/>
            </a:bodyPr>
            <a:lstStyle/>
            <a:p>
              <a:pPr defTabSz="1076536"/>
              <a:r>
                <a:rPr lang="vi-VN" sz="2400" b="1" dirty="0">
                  <a:solidFill>
                    <a:srgbClr val="FF0000"/>
                  </a:solidFill>
                  <a:latin typeface="Tahoma" panose="020B0604030504040204" pitchFamily="34" charset="0"/>
                  <a:cs typeface="Tahoma" panose="020B0604030504040204" pitchFamily="34" charset="0"/>
                </a:rPr>
                <a:t>TÌM HIỂU CH</a:t>
              </a:r>
              <a:r>
                <a:rPr lang="en-US" sz="2400" b="1" dirty="0">
                  <a:solidFill>
                    <a:srgbClr val="FF0000"/>
                  </a:solidFill>
                  <a:latin typeface="Tahoma" panose="020B0604030504040204" pitchFamily="34" charset="0"/>
                  <a:cs typeface="Tahoma" panose="020B0604030504040204" pitchFamily="34" charset="0"/>
                </a:rPr>
                <a:t>I TIẾT</a:t>
              </a:r>
            </a:p>
          </p:txBody>
        </p:sp>
      </p:grpSp>
      <p:sp>
        <p:nvSpPr>
          <p:cNvPr id="20" name="TextBox 19"/>
          <p:cNvSpPr txBox="1"/>
          <p:nvPr/>
        </p:nvSpPr>
        <p:spPr>
          <a:xfrm>
            <a:off x="465633" y="706790"/>
            <a:ext cx="184730" cy="482120"/>
          </a:xfrm>
          <a:prstGeom prst="rect">
            <a:avLst/>
          </a:prstGeom>
          <a:noFill/>
        </p:spPr>
        <p:txBody>
          <a:bodyPr wrap="none" rtlCol="0">
            <a:spAutoFit/>
          </a:bodyPr>
          <a:lstStyle/>
          <a:p>
            <a:pPr algn="ctr" defTabSz="1076536"/>
            <a:endParaRPr lang="en-US" sz="2533"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Pháº¡m Hoan: CÄ NGHá» NGHIá»P 2014 | QuÃ¢n Äá»i, HÃ¬nh áº£nh, Äang yÃªu">
            <a:extLst>
              <a:ext uri="{FF2B5EF4-FFF2-40B4-BE49-F238E27FC236}">
                <a16:creationId xmlns:a16="http://schemas.microsoft.com/office/drawing/2014/main" id="{1719D75D-42B3-4043-AD1F-FC8FE6896F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7458663" y="794685"/>
            <a:ext cx="4474644" cy="659855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014363" y="1481583"/>
            <a:ext cx="6096000" cy="4435830"/>
          </a:xfrm>
          <a:prstGeom prst="rect">
            <a:avLst/>
          </a:prstGeom>
        </p:spPr>
        <p:txBody>
          <a:bodyPr>
            <a:spAutoFit/>
          </a:bodyPr>
          <a:lstStyle/>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Cháu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chiến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đấu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hôm</a:t>
            </a:r>
            <a:r>
              <a:rPr lang="en-US" sz="3200" i="1" dirty="0">
                <a:solidFill>
                  <a:prstClr val="black"/>
                </a:solidFill>
                <a:latin typeface="Times New Roman" panose="02020603050405020304" pitchFamily="18" charset="0"/>
                <a:cs typeface="Times New Roman" panose="02020603050405020304" pitchFamily="18" charset="0"/>
              </a:rPr>
              <a:t> nay</a:t>
            </a:r>
          </a:p>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Vì</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lòng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yêu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Tổ</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quốc</a:t>
            </a:r>
            <a:endParaRPr lang="en-US" sz="32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Vì</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xóm</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làng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thân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thuộc</a:t>
            </a:r>
            <a:endParaRPr lang="en-US" sz="32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cũng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vì</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bà</a:t>
            </a:r>
            <a:endParaRPr lang="en-US" sz="32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Vì</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tiếng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gà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cục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tác</a:t>
            </a:r>
            <a:endParaRPr lang="en-US" sz="32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3200" i="1" dirty="0">
                <a:solidFill>
                  <a:prstClr val="black"/>
                </a:solidFill>
                <a:latin typeface="Times New Roman" panose="02020603050405020304" pitchFamily="18" charset="0"/>
                <a:cs typeface="Times New Roman" panose="02020603050405020304" pitchFamily="18" charset="0"/>
              </a:rPr>
              <a:t>        Ổ </a:t>
            </a:r>
            <a:r>
              <a:rPr lang="en-US" sz="3200" i="1" dirty="0" err="1">
                <a:solidFill>
                  <a:prstClr val="black"/>
                </a:solidFill>
                <a:latin typeface="Times New Roman" panose="02020603050405020304" pitchFamily="18" charset="0"/>
                <a:cs typeface="Times New Roman" panose="02020603050405020304" pitchFamily="18" charset="0"/>
              </a:rPr>
              <a:t>trứng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hồng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tuổi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thơ</a:t>
            </a:r>
            <a:r>
              <a:rPr lang="en-US" sz="3200" i="1" dirty="0">
                <a:solidFill>
                  <a:prstClr val="black"/>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499EAC2-C17C-5694-01AE-86839D385A55}"/>
              </a:ext>
            </a:extLst>
          </p:cNvPr>
          <p:cNvSpPr txBox="1"/>
          <p:nvPr/>
        </p:nvSpPr>
        <p:spPr>
          <a:xfrm>
            <a:off x="0" y="688402"/>
            <a:ext cx="11933307" cy="492443"/>
          </a:xfrm>
          <a:prstGeom prst="rect">
            <a:avLst/>
          </a:prstGeom>
          <a:solidFill>
            <a:schemeClr val="accent4">
              <a:lumMod val="20000"/>
              <a:lumOff val="80000"/>
            </a:schemeClr>
          </a:solid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 Ý </a:t>
            </a:r>
            <a:r>
              <a:rPr lang="en-US" sz="2600" b="1" dirty="0" err="1">
                <a:latin typeface="Times New Roman" panose="02020603050405020304" pitchFamily="18" charset="0"/>
                <a:cs typeface="Times New Roman" panose="02020603050405020304" pitchFamily="18" charset="0"/>
              </a:rPr>
              <a:t>kiến</a:t>
            </a:r>
            <a:r>
              <a:rPr lang="en-US" sz="2600" b="1" dirty="0">
                <a:latin typeface="Times New Roman" panose="02020603050405020304" pitchFamily="18" charset="0"/>
                <a:cs typeface="Times New Roman" panose="02020603050405020304" pitchFamily="18" charset="0"/>
              </a:rPr>
              <a:t> 4: </a:t>
            </a:r>
            <a:r>
              <a:rPr lang="vi-VN" sz="26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675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402277"/>
              </p:ext>
            </p:extLst>
          </p:nvPr>
        </p:nvGraphicFramePr>
        <p:xfrm>
          <a:off x="135078" y="833748"/>
          <a:ext cx="11724966" cy="5112407"/>
        </p:xfrm>
        <a:graphic>
          <a:graphicData uri="http://schemas.openxmlformats.org/drawingml/2006/table">
            <a:tbl>
              <a:tblPr firstRow="1" bandRow="1">
                <a:tableStyleId>{5C22544A-7EE6-4342-B048-85BDC9FD1C3A}</a:tableStyleId>
              </a:tblPr>
              <a:tblGrid>
                <a:gridCol w="3864076">
                  <a:extLst>
                    <a:ext uri="{9D8B030D-6E8A-4147-A177-3AD203B41FA5}">
                      <a16:colId xmlns:a16="http://schemas.microsoft.com/office/drawing/2014/main" val="3975056650"/>
                    </a:ext>
                  </a:extLst>
                </a:gridCol>
                <a:gridCol w="3952568">
                  <a:extLst>
                    <a:ext uri="{9D8B030D-6E8A-4147-A177-3AD203B41FA5}">
                      <a16:colId xmlns:a16="http://schemas.microsoft.com/office/drawing/2014/main" val="4012148385"/>
                    </a:ext>
                  </a:extLst>
                </a:gridCol>
                <a:gridCol w="3908322">
                  <a:extLst>
                    <a:ext uri="{9D8B030D-6E8A-4147-A177-3AD203B41FA5}">
                      <a16:colId xmlns:a16="http://schemas.microsoft.com/office/drawing/2014/main" val="1447036614"/>
                    </a:ext>
                  </a:extLst>
                </a:gridCol>
              </a:tblGrid>
              <a:tr h="662327">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ảnh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thơ</a:t>
                      </a:r>
                      <a:r>
                        <a:rPr lang="en-US" sz="2800" baseline="0" dirty="0">
                          <a:solidFill>
                            <a:schemeClr val="tx1"/>
                          </a:solidFill>
                          <a:latin typeface="Times New Roman" panose="02020603050405020304" pitchFamily="18" charset="0"/>
                          <a:cs typeface="Times New Roman" panose="02020603050405020304" pitchFamily="18" charset="0"/>
                        </a:rPr>
                        <a:t>/Chi </a:t>
                      </a:r>
                      <a:r>
                        <a:rPr lang="en-US" sz="2800" baseline="0" dirty="0" err="1">
                          <a:solidFill>
                            <a:schemeClr val="tx1"/>
                          </a:solidFill>
                          <a:latin typeface="Times New Roman" panose="02020603050405020304" pitchFamily="18" charset="0"/>
                          <a:cs typeface="Times New Roman" panose="02020603050405020304" pitchFamily="18" charset="0"/>
                        </a:rPr>
                        <a:t>tiết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Hình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thức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ngôn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từ</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7CD"/>
                    </a:solidFill>
                  </a:tcPr>
                </a:tc>
                <a:extLst>
                  <a:ext uri="{0D108BD9-81ED-4DB2-BD59-A6C34878D82A}">
                    <a16:rowId xmlns:a16="http://schemas.microsoft.com/office/drawing/2014/main" val="3094102634"/>
                  </a:ext>
                </a:extLst>
              </a:tr>
              <a:tr h="1608639">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314618"/>
                  </a:ext>
                </a:extLst>
              </a:tr>
              <a:tr h="2372061">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9Slide03 Arima Madurai Medium" panose="00000600000000000000" pitchFamily="2" charset="0"/>
                        <a:cs typeface="#9Slide03 Arima Madurai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424152"/>
                  </a:ext>
                </a:extLst>
              </a:tr>
            </a:tbl>
          </a:graphicData>
        </a:graphic>
      </p:graphicFrame>
      <p:sp>
        <p:nvSpPr>
          <p:cNvPr id="5" name="Rectangle 4"/>
          <p:cNvSpPr/>
          <p:nvPr/>
        </p:nvSpPr>
        <p:spPr>
          <a:xfrm>
            <a:off x="304803" y="1902446"/>
            <a:ext cx="3905864" cy="523220"/>
          </a:xfrm>
          <a:prstGeom prst="rect">
            <a:avLst/>
          </a:prstGeom>
        </p:spPr>
        <p:txBody>
          <a:bodyPr wrap="square">
            <a:spAutoFit/>
          </a:bodyPr>
          <a:lstStyle/>
          <a:p>
            <a:pPr algn="just"/>
            <a:r>
              <a:rPr lang="en-US" sz="2800" i="1" dirty="0" err="1">
                <a:solidFill>
                  <a:prstClr val="black"/>
                </a:solidFill>
                <a:latin typeface="Times New Roman" panose="02020603050405020304" pitchFamily="18" charset="0"/>
                <a:cs typeface="Times New Roman" panose="02020603050405020304" pitchFamily="18" charset="0"/>
              </a:rPr>
              <a:t>Bà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ơi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cũng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vì</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bà</a:t>
            </a:r>
            <a:endParaRPr lang="en-US" sz="2800" i="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93966" y="1957662"/>
            <a:ext cx="3790335" cy="523220"/>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Độc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thoại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thoại</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368375" y="3337880"/>
            <a:ext cx="3905864" cy="2600199"/>
          </a:xfrm>
          <a:prstGeom prst="rect">
            <a:avLst/>
          </a:prstGeom>
        </p:spPr>
        <p:txBody>
          <a:bodyPr wrap="square">
            <a:spAutoFit/>
          </a:bodyPr>
          <a:lstStyle/>
          <a:p>
            <a:pPr>
              <a:lnSpc>
                <a:spcPct val="150000"/>
              </a:lnSpc>
            </a:pPr>
            <a:r>
              <a:rPr lang="en-US" sz="2800" i="1" dirty="0" err="1">
                <a:solidFill>
                  <a:prstClr val="black"/>
                </a:solidFill>
                <a:latin typeface="Times New Roman" panose="02020603050405020304" pitchFamily="18" charset="0"/>
                <a:cs typeface="Times New Roman" panose="02020603050405020304" pitchFamily="18" charset="0"/>
              </a:rPr>
              <a:t>Vì</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lòng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yêu</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Tổ</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quốc</a:t>
            </a:r>
            <a:endParaRPr lang="en-US" sz="28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800" i="1" dirty="0" err="1">
                <a:solidFill>
                  <a:prstClr val="black"/>
                </a:solidFill>
                <a:latin typeface="Times New Roman" panose="02020603050405020304" pitchFamily="18" charset="0"/>
                <a:cs typeface="Times New Roman" panose="02020603050405020304" pitchFamily="18" charset="0"/>
              </a:rPr>
              <a:t>Vì</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xóm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làng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thân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thuộc</a:t>
            </a:r>
            <a:endParaRPr lang="en-US" sz="28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800" i="1" dirty="0" err="1">
                <a:solidFill>
                  <a:prstClr val="black"/>
                </a:solidFill>
                <a:latin typeface="Times New Roman" panose="02020603050405020304" pitchFamily="18" charset="0"/>
                <a:cs typeface="Times New Roman" panose="02020603050405020304" pitchFamily="18" charset="0"/>
              </a:rPr>
              <a:t>Bà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ơi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cũng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vì</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bà</a:t>
            </a:r>
            <a:endParaRPr lang="en-US" sz="2800" i="1"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800" i="1" dirty="0" err="1">
                <a:solidFill>
                  <a:prstClr val="black"/>
                </a:solidFill>
                <a:latin typeface="Times New Roman" panose="02020603050405020304" pitchFamily="18" charset="0"/>
                <a:cs typeface="Times New Roman" panose="02020603050405020304" pitchFamily="18" charset="0"/>
              </a:rPr>
              <a:t>Vì</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tiếng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gà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cục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tác</a:t>
            </a:r>
            <a:endParaRPr lang="en-US" sz="28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6306" y="4114760"/>
            <a:ext cx="3790335" cy="523220"/>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Lặp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9" name="Rectangle 8"/>
          <p:cNvSpPr/>
          <p:nvPr/>
        </p:nvSpPr>
        <p:spPr>
          <a:xfrm>
            <a:off x="8098035" y="1603997"/>
            <a:ext cx="3790335" cy="1384995"/>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gọi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098036" y="3604795"/>
            <a:ext cx="3790335" cy="224676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Ý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gồm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niệm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9F9A9F3-A082-468E-1EEB-0246559686A5}"/>
              </a:ext>
            </a:extLst>
          </p:cNvPr>
          <p:cNvSpPr txBox="1"/>
          <p:nvPr/>
        </p:nvSpPr>
        <p:spPr>
          <a:xfrm>
            <a:off x="135078" y="144191"/>
            <a:ext cx="11933307" cy="492443"/>
          </a:xfrm>
          <a:prstGeom prst="rect">
            <a:avLst/>
          </a:prstGeom>
          <a:solidFill>
            <a:schemeClr val="accent4">
              <a:lumMod val="20000"/>
              <a:lumOff val="80000"/>
            </a:schemeClr>
          </a:solid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 Ý </a:t>
            </a:r>
            <a:r>
              <a:rPr lang="en-US" sz="2600" b="1" dirty="0" err="1">
                <a:latin typeface="Times New Roman" panose="02020603050405020304" pitchFamily="18" charset="0"/>
                <a:cs typeface="Times New Roman" panose="02020603050405020304" pitchFamily="18" charset="0"/>
              </a:rPr>
              <a:t>kiến</a:t>
            </a:r>
            <a:r>
              <a:rPr lang="en-US" sz="2600" b="1" dirty="0">
                <a:latin typeface="Times New Roman" panose="02020603050405020304" pitchFamily="18" charset="0"/>
                <a:cs typeface="Times New Roman" panose="02020603050405020304" pitchFamily="18" charset="0"/>
              </a:rPr>
              <a:t> 4: </a:t>
            </a:r>
            <a:r>
              <a:rPr lang="vi-VN" sz="26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333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8136A-DF4F-0515-76FF-3CA9BA54979F}"/>
            </a:ext>
          </a:extLst>
        </p:cNvPr>
        <p:cNvGrpSpPr/>
        <p:nvPr/>
      </p:nvGrpSpPr>
      <p:grpSpPr>
        <a:xfrm>
          <a:off x="0" y="0"/>
          <a:ext cx="0" cy="0"/>
          <a:chOff x="0" y="0"/>
          <a:chExt cx="0" cy="0"/>
        </a:xfrm>
      </p:grpSpPr>
      <p:sp>
        <p:nvSpPr>
          <p:cNvPr id="2" name="Cloud 18">
            <a:extLst>
              <a:ext uri="{FF2B5EF4-FFF2-40B4-BE49-F238E27FC236}">
                <a16:creationId xmlns:a16="http://schemas.microsoft.com/office/drawing/2014/main" id="{C18C7017-89E6-CD2D-A9C2-7CD8E3A94292}"/>
              </a:ext>
            </a:extLst>
          </p:cNvPr>
          <p:cNvSpPr/>
          <p:nvPr/>
        </p:nvSpPr>
        <p:spPr>
          <a:xfrm>
            <a:off x="3939464" y="346509"/>
            <a:ext cx="6956334" cy="591953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3" name="TextBox 19">
            <a:extLst>
              <a:ext uri="{FF2B5EF4-FFF2-40B4-BE49-F238E27FC236}">
                <a16:creationId xmlns:a16="http://schemas.microsoft.com/office/drawing/2014/main" id="{9EE8A683-054A-9FB4-BB96-7F3043B6E0FF}"/>
              </a:ext>
            </a:extLst>
          </p:cNvPr>
          <p:cNvSpPr txBox="1"/>
          <p:nvPr/>
        </p:nvSpPr>
        <p:spPr>
          <a:xfrm>
            <a:off x="4726005" y="1748744"/>
            <a:ext cx="5900286" cy="2554545"/>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Qua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nhận</a:t>
            </a:r>
            <a:r>
              <a:rPr lang="vi-VN"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xét gì về cách lập luận của tác giả</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Đinh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Lạc</a:t>
            </a: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C00000"/>
              </a:solidFill>
            </a:endParaRPr>
          </a:p>
        </p:txBody>
      </p:sp>
      <p:pic>
        <p:nvPicPr>
          <p:cNvPr id="4" name="Picture 3" descr="22858PICdbgea5Gz679dY_PIC2018.png">
            <a:extLst>
              <a:ext uri="{FF2B5EF4-FFF2-40B4-BE49-F238E27FC236}">
                <a16:creationId xmlns:a16="http://schemas.microsoft.com/office/drawing/2014/main" id="{FED76DAA-A049-5F04-F138-86AC18D0B50C}"/>
              </a:ext>
            </a:extLst>
          </p:cNvPr>
          <p:cNvPicPr>
            <a:picLocks noChangeAspect="1"/>
          </p:cNvPicPr>
          <p:nvPr/>
        </p:nvPicPr>
        <p:blipFill>
          <a:blip r:embed="rId2" cstate="print"/>
          <a:stretch>
            <a:fillRect/>
          </a:stretch>
        </p:blipFill>
        <p:spPr>
          <a:xfrm flipH="1">
            <a:off x="0" y="510139"/>
            <a:ext cx="4926110" cy="5852160"/>
          </a:xfrm>
          <a:prstGeom prst="rect">
            <a:avLst/>
          </a:prstGeom>
        </p:spPr>
      </p:pic>
    </p:spTree>
    <p:extLst>
      <p:ext uri="{BB962C8B-B14F-4D97-AF65-F5344CB8AC3E}">
        <p14:creationId xmlns:p14="http://schemas.microsoft.com/office/powerpoint/2010/main" val="26721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30" y="-119078"/>
            <a:ext cx="12184128" cy="6858000"/>
          </a:xfrm>
          <a:prstGeom prst="rect">
            <a:avLst/>
          </a:prstGeom>
          <a:solidFill>
            <a:srgbClr val="F4F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图片 22">
            <a:extLst>
              <a:ext uri="{FF2B5EF4-FFF2-40B4-BE49-F238E27FC236}">
                <a16:creationId xmlns:a16="http://schemas.microsoft.com/office/drawing/2014/main" id="{73816305-59D8-40E6-8A7B-6C8BD864713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740" t="73653" r="16264" b="1"/>
          <a:stretch/>
        </p:blipFill>
        <p:spPr>
          <a:xfrm>
            <a:off x="-212225" y="4343399"/>
            <a:ext cx="12548919" cy="2718637"/>
          </a:xfrm>
          <a:prstGeom prst="rect">
            <a:avLst/>
          </a:prstGeom>
        </p:spPr>
      </p:pic>
      <p:grpSp>
        <p:nvGrpSpPr>
          <p:cNvPr id="19" name="组合 2">
            <a:extLst>
              <a:ext uri="{FF2B5EF4-FFF2-40B4-BE49-F238E27FC236}">
                <a16:creationId xmlns:a16="http://schemas.microsoft.com/office/drawing/2014/main" id="{90168F4B-550B-4E6E-A635-C37B7953F99A}"/>
              </a:ext>
            </a:extLst>
          </p:cNvPr>
          <p:cNvGrpSpPr/>
          <p:nvPr/>
        </p:nvGrpSpPr>
        <p:grpSpPr>
          <a:xfrm>
            <a:off x="1750909" y="222178"/>
            <a:ext cx="10441091" cy="5480539"/>
            <a:chOff x="1036320" y="695178"/>
            <a:chExt cx="10416524" cy="5467644"/>
          </a:xfrm>
        </p:grpSpPr>
        <p:sp>
          <p:nvSpPr>
            <p:cNvPr id="21" name="椭圆 1">
              <a:extLst>
                <a:ext uri="{FF2B5EF4-FFF2-40B4-BE49-F238E27FC236}">
                  <a16:creationId xmlns:a16="http://schemas.microsoft.com/office/drawing/2014/main" id="{385A5385-9345-42A9-ABC4-894C5AA5B240}"/>
                </a:ext>
              </a:extLst>
            </p:cNvPr>
            <p:cNvSpPr/>
            <p:nvPr/>
          </p:nvSpPr>
          <p:spPr>
            <a:xfrm>
              <a:off x="1036320" y="695178"/>
              <a:ext cx="5467644" cy="54676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2" name="矩形 9">
              <a:extLst>
                <a:ext uri="{FF2B5EF4-FFF2-40B4-BE49-F238E27FC236}">
                  <a16:creationId xmlns:a16="http://schemas.microsoft.com/office/drawing/2014/main" id="{E31408A5-98C3-4438-B823-2EA6ABF8970E}"/>
                </a:ext>
              </a:extLst>
            </p:cNvPr>
            <p:cNvSpPr/>
            <p:nvPr/>
          </p:nvSpPr>
          <p:spPr>
            <a:xfrm>
              <a:off x="3770142" y="695178"/>
              <a:ext cx="7682702" cy="5467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endParaRPr>
            </a:p>
          </p:txBody>
        </p:sp>
      </p:grpSp>
      <p:pic>
        <p:nvPicPr>
          <p:cNvPr id="23" name="Picture 22" descr="22858PICdbgea5Gz679dY_PIC2018.png"/>
          <p:cNvPicPr>
            <a:picLocks noChangeAspect="1"/>
          </p:cNvPicPr>
          <p:nvPr/>
        </p:nvPicPr>
        <p:blipFill>
          <a:blip r:embed="rId4" cstate="print"/>
          <a:stretch>
            <a:fillRect/>
          </a:stretch>
        </p:blipFill>
        <p:spPr>
          <a:xfrm flipH="1">
            <a:off x="-590136" y="1253034"/>
            <a:ext cx="3916638" cy="5366810"/>
          </a:xfrm>
          <a:prstGeom prst="rect">
            <a:avLst/>
          </a:prstGeom>
        </p:spPr>
      </p:pic>
      <p:sp>
        <p:nvSpPr>
          <p:cNvPr id="3" name="Rectangle 2"/>
          <p:cNvSpPr/>
          <p:nvPr/>
        </p:nvSpPr>
        <p:spPr>
          <a:xfrm>
            <a:off x="2727920" y="1987979"/>
            <a:ext cx="9426378" cy="3819635"/>
          </a:xfrm>
          <a:prstGeom prst="rect">
            <a:avLst/>
          </a:prstGeom>
        </p:spPr>
        <p:txBody>
          <a:bodyPr wrap="square">
            <a:spAutoFit/>
          </a:bodyPr>
          <a:lstStyle/>
          <a:p>
            <a:pPr algn="just">
              <a:lnSpc>
                <a:spcPct val="150000"/>
              </a:lnSpc>
            </a:pPr>
            <a:r>
              <a:rPr lang="vi-VN" sz="3300" b="1" dirty="0">
                <a:solidFill>
                  <a:srgbClr val="7A3A00"/>
                </a:solidFill>
                <a:latin typeface="+mj-lt"/>
              </a:rPr>
              <a:t>Chắc hẳn tác giả rất am hiểu những yếu tố ngôn ngữ cũng như rất yêu </a:t>
            </a:r>
            <a:r>
              <a:rPr lang="en-US" sz="3300" b="1" dirty="0" err="1">
                <a:solidFill>
                  <a:srgbClr val="7A3A00"/>
                </a:solidFill>
                <a:latin typeface="Times New Roman" panose="02020603050405020304" pitchFamily="18" charset="0"/>
                <a:cs typeface="Times New Roman" panose="02020603050405020304" pitchFamily="18" charset="0"/>
              </a:rPr>
              <a:t>thích</a:t>
            </a:r>
            <a:r>
              <a:rPr lang="vi-VN" sz="3300" b="1" dirty="0">
                <a:solidFill>
                  <a:srgbClr val="7A3A00"/>
                </a:solidFill>
                <a:latin typeface="+mj-lt"/>
              </a:rPr>
              <a:t> bài thơ mới có thể phân tích sâu sắc những giá trị ngôn ngữ trong bài thơ, để từ đó cho người đọc thấy được những khía cạnh mới mẻ, hiểu nội dung bài thơ sâu sắc hơn</a:t>
            </a:r>
            <a:r>
              <a:rPr lang="en-US" sz="3300" b="1" dirty="0">
                <a:solidFill>
                  <a:srgbClr val="7A3A00"/>
                </a:solidFill>
                <a:latin typeface="+mj-lt"/>
              </a:rPr>
              <a:t>.</a:t>
            </a:r>
          </a:p>
        </p:txBody>
      </p:sp>
      <p:sp>
        <p:nvSpPr>
          <p:cNvPr id="2" name="TextBox 15">
            <a:extLst>
              <a:ext uri="{FF2B5EF4-FFF2-40B4-BE49-F238E27FC236}">
                <a16:creationId xmlns:a16="http://schemas.microsoft.com/office/drawing/2014/main" id="{E48743A1-4234-920F-B04D-B3C377123C67}"/>
              </a:ext>
            </a:extLst>
          </p:cNvPr>
          <p:cNvSpPr txBox="1"/>
          <p:nvPr/>
        </p:nvSpPr>
        <p:spPr>
          <a:xfrm>
            <a:off x="2671779" y="359714"/>
            <a:ext cx="8922619" cy="1490729"/>
          </a:xfrm>
          <a:prstGeom prst="rect">
            <a:avLst/>
          </a:prstGeom>
          <a:noFill/>
        </p:spPr>
        <p:txBody>
          <a:bodyPr wrap="square">
            <a:spAutoFit/>
          </a:bodyPr>
          <a:lstStyle/>
          <a:p>
            <a:pPr algn="just">
              <a:lnSpc>
                <a:spcPct val="150000"/>
              </a:lnSpc>
            </a:pPr>
            <a:r>
              <a:rPr lang="vi-VN" sz="3200" b="1" i="1" dirty="0">
                <a:solidFill>
                  <a:srgbClr val="400BB5"/>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i="1" dirty="0">
                <a:solidFill>
                  <a:srgbClr val="400BB5"/>
                </a:solidFill>
                <a:effectLst/>
                <a:latin typeface="Times New Roman" panose="02020603050405020304" pitchFamily="18" charset="0"/>
                <a:ea typeface="Times New Roman" panose="02020603050405020304" pitchFamily="18" charset="0"/>
              </a:rPr>
              <a:t> Lời văn giàu cảm xúc, bám sát đặc trưng văn bản thơ; lí lẽ và dẫn chứng giàu sức thuyết phục.</a:t>
            </a:r>
            <a:endParaRPr lang="en-US" sz="3200" dirty="0">
              <a:solidFill>
                <a:srgbClr val="400BB5"/>
              </a:solidFill>
            </a:endParaRPr>
          </a:p>
        </p:txBody>
      </p:sp>
    </p:spTree>
    <p:extLst>
      <p:ext uri="{BB962C8B-B14F-4D97-AF65-F5344CB8AC3E}">
        <p14:creationId xmlns:p14="http://schemas.microsoft.com/office/powerpoint/2010/main" val="22931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37"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7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8">
            <a:extLst>
              <a:ext uri="{FF2B5EF4-FFF2-40B4-BE49-F238E27FC236}">
                <a16:creationId xmlns:a16="http://schemas.microsoft.com/office/drawing/2014/main" id="{051FBB10-6DCB-E4CC-BF76-A183888B62D5}"/>
              </a:ext>
            </a:extLst>
          </p:cNvPr>
          <p:cNvSpPr/>
          <p:nvPr/>
        </p:nvSpPr>
        <p:spPr>
          <a:xfrm>
            <a:off x="3939464" y="346509"/>
            <a:ext cx="6956334" cy="591953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3" name="TextBox 19">
            <a:extLst>
              <a:ext uri="{FF2B5EF4-FFF2-40B4-BE49-F238E27FC236}">
                <a16:creationId xmlns:a16="http://schemas.microsoft.com/office/drawing/2014/main" id="{8AE0625A-89B0-152B-8B76-7C8CE4D11FC3}"/>
              </a:ext>
            </a:extLst>
          </p:cNvPr>
          <p:cNvSpPr txBox="1"/>
          <p:nvPr/>
        </p:nvSpPr>
        <p:spPr>
          <a:xfrm>
            <a:off x="4995512" y="1452005"/>
            <a:ext cx="5900286" cy="3507242"/>
          </a:xfrm>
          <a:prstGeom prst="rect">
            <a:avLst/>
          </a:prstGeom>
          <a:noFill/>
        </p:spPr>
        <p:txBody>
          <a:bodyPr wrap="square" rtlCol="0">
            <a:spAutoFit/>
          </a:bodyPr>
          <a:lstStyle/>
          <a:p>
            <a:pPr>
              <a:lnSpc>
                <a:spcPct val="150000"/>
              </a:lnSpc>
            </a:pPr>
            <a:r>
              <a:rPr lang="en-US" sz="3800" b="1" dirty="0">
                <a:solidFill>
                  <a:srgbClr val="C00000"/>
                </a:solidFill>
                <a:latin typeface="Times New Roman" panose="02020603050405020304" pitchFamily="18" charset="0"/>
                <a:ea typeface="Calibri" panose="020F0502020204030204" pitchFamily="34" charset="0"/>
              </a:rPr>
              <a:t>Em</a:t>
            </a:r>
            <a:r>
              <a:rPr lang="vi-VN" sz="3800" b="1" dirty="0">
                <a:solidFill>
                  <a:srgbClr val="C00000"/>
                </a:solidFill>
                <a:latin typeface="Times New Roman" panose="02020603050405020304" pitchFamily="18" charset="0"/>
                <a:ea typeface="Calibri" panose="020F0502020204030204" pitchFamily="34" charset="0"/>
              </a:rPr>
              <a:t> học hỏi được điều gì từ cách viết của tác giả để cảm nhận và phân tích vẻ đẹp của một bài thơ?</a:t>
            </a:r>
            <a:endParaRPr lang="en-US" sz="3800" b="1" dirty="0">
              <a:solidFill>
                <a:srgbClr val="C00000"/>
              </a:solidFill>
            </a:endParaRPr>
          </a:p>
        </p:txBody>
      </p:sp>
      <p:pic>
        <p:nvPicPr>
          <p:cNvPr id="4" name="Picture 3" descr="22858PICdbgea5Gz679dY_PIC2018.png">
            <a:extLst>
              <a:ext uri="{FF2B5EF4-FFF2-40B4-BE49-F238E27FC236}">
                <a16:creationId xmlns:a16="http://schemas.microsoft.com/office/drawing/2014/main" id="{2FCE648B-EC95-EAA9-734C-1E5DDB6827FA}"/>
              </a:ext>
            </a:extLst>
          </p:cNvPr>
          <p:cNvPicPr>
            <a:picLocks noChangeAspect="1"/>
          </p:cNvPicPr>
          <p:nvPr/>
        </p:nvPicPr>
        <p:blipFill>
          <a:blip r:embed="rId2" cstate="print"/>
          <a:stretch>
            <a:fillRect/>
          </a:stretch>
        </p:blipFill>
        <p:spPr>
          <a:xfrm flipH="1">
            <a:off x="0" y="510139"/>
            <a:ext cx="4926110" cy="5852160"/>
          </a:xfrm>
          <a:prstGeom prst="rect">
            <a:avLst/>
          </a:prstGeom>
        </p:spPr>
      </p:pic>
    </p:spTree>
    <p:extLst>
      <p:ext uri="{BB962C8B-B14F-4D97-AF65-F5344CB8AC3E}">
        <p14:creationId xmlns:p14="http://schemas.microsoft.com/office/powerpoint/2010/main" val="36600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8">
            <a:extLst>
              <a:ext uri="{FF2B5EF4-FFF2-40B4-BE49-F238E27FC236}">
                <a16:creationId xmlns:a16="http://schemas.microsoft.com/office/drawing/2014/main" id="{FE0628B6-191C-FC22-EC9B-9818F3EFCFED}"/>
              </a:ext>
            </a:extLst>
          </p:cNvPr>
          <p:cNvSpPr txBox="1"/>
          <p:nvPr/>
        </p:nvSpPr>
        <p:spPr>
          <a:xfrm>
            <a:off x="979912" y="231777"/>
            <a:ext cx="10810572" cy="600164"/>
          </a:xfrm>
          <a:prstGeom prst="rect">
            <a:avLst/>
          </a:prstGeom>
          <a:noFill/>
        </p:spPr>
        <p:txBody>
          <a:bodyPr wrap="square">
            <a:spAutoFit/>
          </a:bodyPr>
          <a:lstStyle/>
          <a:p>
            <a:r>
              <a:rPr kumimoji="1" lang="vi-VN" altLang="ja-JP" sz="3300" b="1" dirty="0">
                <a:solidFill>
                  <a:srgbClr val="400BB5"/>
                </a:solidFill>
                <a:latin typeface="+mj-lt"/>
              </a:rPr>
              <a:t>Văn </a:t>
            </a:r>
            <a:r>
              <a:rPr kumimoji="1" lang="vi-VN" altLang="ja-JP" sz="3300" b="1" dirty="0" err="1">
                <a:solidFill>
                  <a:srgbClr val="400BB5"/>
                </a:solidFill>
                <a:latin typeface="+mj-lt"/>
              </a:rPr>
              <a:t>bản</a:t>
            </a:r>
            <a:r>
              <a:rPr kumimoji="1" lang="vi-VN" altLang="ja-JP" sz="3300" b="1" dirty="0">
                <a:solidFill>
                  <a:srgbClr val="400BB5"/>
                </a:solidFill>
                <a:latin typeface="+mj-lt"/>
              </a:rPr>
              <a:t> 2:</a:t>
            </a:r>
            <a:r>
              <a:rPr kumimoji="1" lang="vi-VN" altLang="ja-JP" sz="2800" b="1" dirty="0">
                <a:solidFill>
                  <a:srgbClr val="400BB5"/>
                </a:solidFill>
                <a:latin typeface="+mj-lt"/>
              </a:rPr>
              <a:t>      </a:t>
            </a:r>
            <a:r>
              <a:rPr kumimoji="1" lang="vi-VN" altLang="ja-JP" sz="2800" b="1" dirty="0">
                <a:solidFill>
                  <a:srgbClr val="C00000"/>
                </a:solidFill>
                <a:latin typeface="+mj-lt"/>
              </a:rPr>
              <a:t>VẺ ĐẸP CỦA BÀI THƠ TIẾNG GÀ TRƯA</a:t>
            </a:r>
            <a:endParaRPr kumimoji="1" lang="ja-JP" altLang="en-US" sz="2800" b="1" dirty="0">
              <a:solidFill>
                <a:srgbClr val="C00000"/>
              </a:solidFill>
              <a:latin typeface="+mj-lt"/>
            </a:endParaRPr>
          </a:p>
        </p:txBody>
      </p:sp>
      <p:sp>
        <p:nvSpPr>
          <p:cNvPr id="3" name="Line 2">
            <a:extLst>
              <a:ext uri="{FF2B5EF4-FFF2-40B4-BE49-F238E27FC236}">
                <a16:creationId xmlns:a16="http://schemas.microsoft.com/office/drawing/2014/main" id="{C8622B88-975E-37F9-D9A8-5F4A1F27465E}"/>
              </a:ext>
            </a:extLst>
          </p:cNvPr>
          <p:cNvSpPr>
            <a:spLocks noChangeShapeType="1"/>
          </p:cNvSpPr>
          <p:nvPr/>
        </p:nvSpPr>
        <p:spPr bwMode="auto">
          <a:xfrm flipV="1">
            <a:off x="-20443" y="1053448"/>
            <a:ext cx="12241949" cy="25143"/>
          </a:xfrm>
          <a:prstGeom prst="line">
            <a:avLst/>
          </a:prstGeom>
          <a:noFill/>
          <a:ln w="38100" cmpd="dbl">
            <a:solidFill>
              <a:srgbClr val="009900"/>
            </a:solidFill>
            <a:round/>
            <a:headEnd/>
            <a:tailEnd/>
          </a:ln>
        </p:spPr>
        <p:txBody>
          <a:bodyPr/>
          <a:lstStyle/>
          <a:p>
            <a:endParaRPr lang="en-US"/>
          </a:p>
        </p:txBody>
      </p:sp>
      <p:sp>
        <p:nvSpPr>
          <p:cNvPr id="4" name="Hộp Văn bản 9">
            <a:extLst>
              <a:ext uri="{FF2B5EF4-FFF2-40B4-BE49-F238E27FC236}">
                <a16:creationId xmlns:a16="http://schemas.microsoft.com/office/drawing/2014/main" id="{2B26CD76-F38F-C5C3-76D1-ACCFDE91850D}"/>
              </a:ext>
            </a:extLst>
          </p:cNvPr>
          <p:cNvSpPr txBox="1"/>
          <p:nvPr/>
        </p:nvSpPr>
        <p:spPr>
          <a:xfrm>
            <a:off x="528457" y="1126076"/>
            <a:ext cx="4733540" cy="584775"/>
          </a:xfrm>
          <a:prstGeom prst="rect">
            <a:avLst/>
          </a:prstGeom>
          <a:noFill/>
        </p:spPr>
        <p:txBody>
          <a:bodyPr wrap="none" rtlCol="0">
            <a:spAutoFit/>
          </a:bodyPr>
          <a:lstStyle/>
          <a:p>
            <a:r>
              <a:rPr kumimoji="1" lang="en-US" altLang="ja-JP" sz="3200" b="1" dirty="0">
                <a:solidFill>
                  <a:srgbClr val="FF0000"/>
                </a:solidFill>
                <a:latin typeface="Times New Roman" panose="02020603050405020304" pitchFamily="18" charset="0"/>
                <a:cs typeface="Times New Roman" panose="02020603050405020304" pitchFamily="18" charset="0"/>
              </a:rPr>
              <a:t>II. </a:t>
            </a:r>
            <a:r>
              <a:rPr kumimoji="1" lang="vi-VN" altLang="ja-JP" sz="3200" b="1" dirty="0">
                <a:solidFill>
                  <a:srgbClr val="FF0000"/>
                </a:solidFill>
                <a:latin typeface="+mj-lt"/>
              </a:rPr>
              <a:t>TÌM HIỂU CHI TIẾT</a:t>
            </a:r>
            <a:r>
              <a:rPr kumimoji="1" lang="en-US" altLang="ja-JP" sz="3200" b="1" dirty="0">
                <a:solidFill>
                  <a:srgbClr val="FF0000"/>
                </a:solidFill>
                <a:latin typeface="+mj-lt"/>
              </a:rPr>
              <a:t>.</a:t>
            </a:r>
            <a:endParaRPr kumimoji="1" lang="ja-JP" altLang="en-US" sz="3200" b="1" dirty="0">
              <a:solidFill>
                <a:srgbClr val="FF0000"/>
              </a:solidFill>
              <a:latin typeface="+mj-lt"/>
            </a:endParaRPr>
          </a:p>
        </p:txBody>
      </p:sp>
      <p:sp>
        <p:nvSpPr>
          <p:cNvPr id="5" name="文本框 27">
            <a:extLst>
              <a:ext uri="{FF2B5EF4-FFF2-40B4-BE49-F238E27FC236}">
                <a16:creationId xmlns:a16="http://schemas.microsoft.com/office/drawing/2014/main" id="{B15EE1DB-A0E1-8214-183E-AE06556A65B7}"/>
              </a:ext>
            </a:extLst>
          </p:cNvPr>
          <p:cNvSpPr txBox="1"/>
          <p:nvPr/>
        </p:nvSpPr>
        <p:spPr>
          <a:xfrm>
            <a:off x="528457" y="1758336"/>
            <a:ext cx="7717358" cy="678327"/>
          </a:xfrm>
          <a:prstGeom prst="rect">
            <a:avLst/>
          </a:prstGeom>
          <a:noFill/>
        </p:spPr>
        <p:txBody>
          <a:bodyPr wrap="square">
            <a:spAutoFit/>
          </a:bodyPr>
          <a:lstStyle/>
          <a:p>
            <a:pPr>
              <a:lnSpc>
                <a:spcPct val="115000"/>
              </a:lnSpc>
            </a:pPr>
            <a:r>
              <a:rPr lang="en-US" sz="3600" b="1" dirty="0">
                <a:solidFill>
                  <a:srgbClr val="000000"/>
                </a:solidFill>
                <a:latin typeface="Times New Roman" panose="02020603050405020304" pitchFamily="18" charset="0"/>
                <a:ea typeface="Times New Roman" panose="02020603050405020304" pitchFamily="18" charset="0"/>
              </a:rPr>
              <a:t>3</a:t>
            </a:r>
            <a:r>
              <a:rPr lang="vi-VN" sz="3600" b="1" dirty="0">
                <a:solidFill>
                  <a:srgbClr val="000000"/>
                </a:solidFill>
                <a:latin typeface="Times New Roman" panose="02020603050405020304" pitchFamily="18" charset="0"/>
                <a:ea typeface="Times New Roman" panose="02020603050405020304" pitchFamily="18" charset="0"/>
              </a:rPr>
              <a: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Giá</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trị</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nhận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thức</a:t>
            </a:r>
            <a:endParaRPr lang="en-US" sz="3600" dirty="0">
              <a:latin typeface="Times New Roman" panose="02020603050405020304" pitchFamily="18" charset="0"/>
              <a:ea typeface="Times New Roman" panose="02020603050405020304" pitchFamily="18" charset="0"/>
            </a:endParaRPr>
          </a:p>
        </p:txBody>
      </p:sp>
      <p:sp>
        <p:nvSpPr>
          <p:cNvPr id="6" name="TextBox 6">
            <a:extLst>
              <a:ext uri="{FF2B5EF4-FFF2-40B4-BE49-F238E27FC236}">
                <a16:creationId xmlns:a16="http://schemas.microsoft.com/office/drawing/2014/main" id="{A5D819BA-6EBF-26C3-A722-5CF811887BA4}"/>
              </a:ext>
            </a:extLst>
          </p:cNvPr>
          <p:cNvSpPr txBox="1"/>
          <p:nvPr/>
        </p:nvSpPr>
        <p:spPr>
          <a:xfrm>
            <a:off x="528457" y="2460315"/>
            <a:ext cx="11262027" cy="1490729"/>
          </a:xfrm>
          <a:prstGeom prst="rect">
            <a:avLst/>
          </a:prstGeom>
          <a:noFill/>
        </p:spPr>
        <p:txBody>
          <a:bodyPr wrap="square">
            <a:spAutoFit/>
          </a:bodyPr>
          <a:lstStyle/>
          <a:p>
            <a:pPr>
              <a:lnSpc>
                <a:spcPct val="150000"/>
              </a:lnSpc>
            </a:pP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Văn bản nghị luận này giúp em hiểu thêm được đặc sắc nghệ thuật và nội dung bài thơ “Tiếng gà trưa”</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p>
        </p:txBody>
      </p:sp>
      <p:sp>
        <p:nvSpPr>
          <p:cNvPr id="7" name="TextBox 8">
            <a:extLst>
              <a:ext uri="{FF2B5EF4-FFF2-40B4-BE49-F238E27FC236}">
                <a16:creationId xmlns:a16="http://schemas.microsoft.com/office/drawing/2014/main" id="{3095FD87-BC5A-5B24-4E22-2971518D15F9}"/>
              </a:ext>
            </a:extLst>
          </p:cNvPr>
          <p:cNvSpPr txBox="1"/>
          <p:nvPr/>
        </p:nvSpPr>
        <p:spPr>
          <a:xfrm>
            <a:off x="528458" y="4024726"/>
            <a:ext cx="11262026" cy="2229393"/>
          </a:xfrm>
          <a:prstGeom prst="rect">
            <a:avLst/>
          </a:prstGeom>
          <a:noFill/>
        </p:spPr>
        <p:txBody>
          <a:bodyPr wrap="square">
            <a:spAutoFit/>
          </a:bodyPr>
          <a:lstStyle/>
          <a:p>
            <a:pPr>
              <a:lnSpc>
                <a:spcPct val="150000"/>
              </a:lnSpc>
            </a:pP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Bồi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tâm hồn em về tình cảm gia đình, tình cảm bà cháu, tình yêu Tổ quốc, quê hương; tạo động lực để em tiếp tục học tập và cống hiến.</a:t>
            </a:r>
            <a:endParaRPr lang="en-US" sz="3200" dirty="0"/>
          </a:p>
        </p:txBody>
      </p:sp>
    </p:spTree>
    <p:extLst>
      <p:ext uri="{BB962C8B-B14F-4D97-AF65-F5344CB8AC3E}">
        <p14:creationId xmlns:p14="http://schemas.microsoft.com/office/powerpoint/2010/main" val="14570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1383">
            <a:off x="752299" y="487730"/>
            <a:ext cx="10686404" cy="6166453"/>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5820" y="-256206"/>
            <a:ext cx="1474025" cy="174347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912457">
            <a:off x="135951" y="2481178"/>
            <a:ext cx="2348655" cy="239048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953" y="172752"/>
            <a:ext cx="864417" cy="80823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4289">
            <a:off x="11092378" y="5855474"/>
            <a:ext cx="1356468" cy="443935"/>
          </a:xfrm>
          <a:prstGeom prst="rect">
            <a:avLst/>
          </a:prstGeom>
        </p:spPr>
      </p:pic>
      <p:sp>
        <p:nvSpPr>
          <p:cNvPr id="11" name="TextBox 10"/>
          <p:cNvSpPr txBox="1"/>
          <p:nvPr/>
        </p:nvSpPr>
        <p:spPr>
          <a:xfrm>
            <a:off x="1260909" y="404725"/>
            <a:ext cx="5747371" cy="769441"/>
          </a:xfrm>
          <a:prstGeom prst="rect">
            <a:avLst/>
          </a:prstGeom>
          <a:noFill/>
        </p:spPr>
        <p:txBody>
          <a:bodyPr wrap="square" rtlCol="0">
            <a:spAutoFit/>
          </a:bodyPr>
          <a:lstStyle/>
          <a:p>
            <a:pPr algn="ctr"/>
            <a:r>
              <a:rPr lang="en-US" sz="4400" b="1" dirty="0">
                <a:solidFill>
                  <a:srgbClr val="C00000"/>
                </a:solidFill>
                <a:latin typeface="Arial" panose="020B0604020202020204" pitchFamily="34" charset="0"/>
                <a:cs typeface="Arial" panose="020B0604020202020204" pitchFamily="34" charset="0"/>
              </a:rPr>
              <a:t>KHỞI ĐỘNG</a:t>
            </a:r>
          </a:p>
        </p:txBody>
      </p:sp>
      <p:pic>
        <p:nvPicPr>
          <p:cNvPr id="17" name="Picture 2"/>
          <p:cNvPicPr>
            <a:picLocks noChangeAspect="1"/>
          </p:cNvPicPr>
          <p:nvPr/>
        </p:nvPicPr>
        <p:blipFill>
          <a:blip r:embed="rId12"/>
          <a:srcRect/>
          <a:stretch>
            <a:fillRect/>
          </a:stretch>
        </p:blipFill>
        <p:spPr>
          <a:xfrm>
            <a:off x="1604726" y="1853166"/>
            <a:ext cx="2970676" cy="4782574"/>
          </a:xfrm>
          <a:prstGeom prst="rect">
            <a:avLst/>
          </a:prstGeom>
        </p:spPr>
      </p:pic>
      <p:sp>
        <p:nvSpPr>
          <p:cNvPr id="5" name="Oval Callout 4"/>
          <p:cNvSpPr/>
          <p:nvPr/>
        </p:nvSpPr>
        <p:spPr>
          <a:xfrm>
            <a:off x="4575402" y="1378089"/>
            <a:ext cx="7372103" cy="5044432"/>
          </a:xfrm>
          <a:prstGeom prst="wedgeEllipseCallout">
            <a:avLst>
              <a:gd name="adj1" fmla="val -57516"/>
              <a:gd name="adj2" fmla="val 1517"/>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 NHANH HƠN </a:t>
            </a:r>
            <a:r>
              <a:rPr lang="en-US" sz="5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5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8">
            <a:extLst>
              <a:ext uri="{FF2B5EF4-FFF2-40B4-BE49-F238E27FC236}">
                <a16:creationId xmlns:a16="http://schemas.microsoft.com/office/drawing/2014/main" id="{0C114D4F-DBFB-4AFD-C89C-137071D3894E}"/>
              </a:ext>
            </a:extLst>
          </p:cNvPr>
          <p:cNvSpPr txBox="1"/>
          <p:nvPr/>
        </p:nvSpPr>
        <p:spPr>
          <a:xfrm>
            <a:off x="807745" y="264282"/>
            <a:ext cx="10810572" cy="600164"/>
          </a:xfrm>
          <a:prstGeom prst="rect">
            <a:avLst/>
          </a:prstGeom>
          <a:noFill/>
        </p:spPr>
        <p:txBody>
          <a:bodyPr wrap="square">
            <a:spAutoFit/>
          </a:bodyPr>
          <a:lstStyle/>
          <a:p>
            <a:r>
              <a:rPr kumimoji="1" lang="vi-VN" altLang="ja-JP" sz="3300" b="1" dirty="0">
                <a:solidFill>
                  <a:srgbClr val="400BB5"/>
                </a:solidFill>
                <a:latin typeface="+mj-lt"/>
              </a:rPr>
              <a:t>Văn </a:t>
            </a:r>
            <a:r>
              <a:rPr kumimoji="1" lang="vi-VN" altLang="ja-JP" sz="3300" b="1" dirty="0" err="1">
                <a:solidFill>
                  <a:srgbClr val="400BB5"/>
                </a:solidFill>
                <a:latin typeface="+mj-lt"/>
              </a:rPr>
              <a:t>bản</a:t>
            </a:r>
            <a:r>
              <a:rPr kumimoji="1" lang="vi-VN" altLang="ja-JP" sz="3300" b="1" dirty="0">
                <a:solidFill>
                  <a:srgbClr val="400BB5"/>
                </a:solidFill>
                <a:latin typeface="+mj-lt"/>
              </a:rPr>
              <a:t> 2:      </a:t>
            </a:r>
            <a:r>
              <a:rPr kumimoji="1" lang="vi-VN" altLang="ja-JP" sz="3300" b="1" dirty="0">
                <a:solidFill>
                  <a:srgbClr val="C00000"/>
                </a:solidFill>
                <a:latin typeface="+mj-lt"/>
              </a:rPr>
              <a:t>VẺ ĐẸP CỦA BÀI THƠ TIẾNG GÀ TRƯA</a:t>
            </a:r>
            <a:endParaRPr kumimoji="1" lang="ja-JP" altLang="en-US" sz="3300" b="1" dirty="0">
              <a:solidFill>
                <a:srgbClr val="C00000"/>
              </a:solidFill>
              <a:latin typeface="+mj-lt"/>
            </a:endParaRPr>
          </a:p>
        </p:txBody>
      </p:sp>
      <p:sp>
        <p:nvSpPr>
          <p:cNvPr id="3" name="Line 2">
            <a:extLst>
              <a:ext uri="{FF2B5EF4-FFF2-40B4-BE49-F238E27FC236}">
                <a16:creationId xmlns:a16="http://schemas.microsoft.com/office/drawing/2014/main" id="{4FF39ED2-1A7F-0E0E-B8CA-C34363B99D9C}"/>
              </a:ext>
            </a:extLst>
          </p:cNvPr>
          <p:cNvSpPr>
            <a:spLocks noChangeShapeType="1"/>
          </p:cNvSpPr>
          <p:nvPr/>
        </p:nvSpPr>
        <p:spPr bwMode="auto">
          <a:xfrm flipV="1">
            <a:off x="-20443" y="1053448"/>
            <a:ext cx="12241949" cy="25143"/>
          </a:xfrm>
          <a:prstGeom prst="line">
            <a:avLst/>
          </a:prstGeom>
          <a:noFill/>
          <a:ln w="38100" cmpd="dbl">
            <a:solidFill>
              <a:srgbClr val="009900"/>
            </a:solidFill>
            <a:round/>
            <a:headEnd/>
            <a:tailEnd/>
          </a:ln>
        </p:spPr>
        <p:txBody>
          <a:bodyPr/>
          <a:lstStyle/>
          <a:p>
            <a:endParaRPr lang="en-US"/>
          </a:p>
        </p:txBody>
      </p:sp>
      <p:sp>
        <p:nvSpPr>
          <p:cNvPr id="4" name="Hộp Văn bản 9">
            <a:extLst>
              <a:ext uri="{FF2B5EF4-FFF2-40B4-BE49-F238E27FC236}">
                <a16:creationId xmlns:a16="http://schemas.microsoft.com/office/drawing/2014/main" id="{B31D94E2-34BF-3FFB-CFA6-051D3B3DDBF8}"/>
              </a:ext>
            </a:extLst>
          </p:cNvPr>
          <p:cNvSpPr txBox="1"/>
          <p:nvPr/>
        </p:nvSpPr>
        <p:spPr>
          <a:xfrm>
            <a:off x="485999" y="1083680"/>
            <a:ext cx="3116944" cy="600164"/>
          </a:xfrm>
          <a:prstGeom prst="rect">
            <a:avLst/>
          </a:prstGeom>
          <a:noFill/>
        </p:spPr>
        <p:txBody>
          <a:bodyPr wrap="none" rtlCol="0">
            <a:spAutoFit/>
          </a:bodyPr>
          <a:lstStyle/>
          <a:p>
            <a:r>
              <a:rPr kumimoji="1" lang="en-US" altLang="ja-JP" sz="3300" b="1" dirty="0">
                <a:solidFill>
                  <a:srgbClr val="FF0000"/>
                </a:solidFill>
                <a:latin typeface="Times New Roman" panose="02020603050405020304" pitchFamily="18" charset="0"/>
                <a:cs typeface="Times New Roman" panose="02020603050405020304" pitchFamily="18" charset="0"/>
              </a:rPr>
              <a:t>III. </a:t>
            </a:r>
            <a:r>
              <a:rPr kumimoji="1" lang="vi-VN" altLang="ja-JP" sz="3300" b="1" dirty="0">
                <a:solidFill>
                  <a:srgbClr val="FF0000"/>
                </a:solidFill>
                <a:latin typeface="+mj-lt"/>
              </a:rPr>
              <a:t>TỔNG</a:t>
            </a:r>
            <a:r>
              <a:rPr kumimoji="1" lang="en-US" altLang="ja-JP" sz="3300" b="1" dirty="0">
                <a:solidFill>
                  <a:srgbClr val="FF0000"/>
                </a:solidFill>
                <a:latin typeface="+mj-lt"/>
              </a:rPr>
              <a:t> </a:t>
            </a:r>
            <a:r>
              <a:rPr kumimoji="1" lang="en-US" altLang="ja-JP" sz="3300" b="1" dirty="0">
                <a:solidFill>
                  <a:srgbClr val="FF0000"/>
                </a:solidFill>
                <a:latin typeface="Times New Roman" panose="02020603050405020304" pitchFamily="18" charset="0"/>
                <a:cs typeface="Times New Roman" panose="02020603050405020304" pitchFamily="18" charset="0"/>
              </a:rPr>
              <a:t>KẾT</a:t>
            </a:r>
            <a:endParaRPr kumimoji="1" lang="ja-JP" altLang="en-US" sz="3300" b="1" dirty="0">
              <a:solidFill>
                <a:srgbClr val="FF0000"/>
              </a:solidFill>
              <a:latin typeface="+mj-lt"/>
            </a:endParaRPr>
          </a:p>
        </p:txBody>
      </p:sp>
      <p:sp>
        <p:nvSpPr>
          <p:cNvPr id="5" name="TextBox 6">
            <a:extLst>
              <a:ext uri="{FF2B5EF4-FFF2-40B4-BE49-F238E27FC236}">
                <a16:creationId xmlns:a16="http://schemas.microsoft.com/office/drawing/2014/main" id="{DE3F9A10-B67E-D5F2-0365-30E8051DDA23}"/>
              </a:ext>
            </a:extLst>
          </p:cNvPr>
          <p:cNvSpPr txBox="1"/>
          <p:nvPr/>
        </p:nvSpPr>
        <p:spPr>
          <a:xfrm>
            <a:off x="404260" y="3821680"/>
            <a:ext cx="11138111" cy="3809826"/>
          </a:xfrm>
          <a:prstGeom prst="rect">
            <a:avLst/>
          </a:prstGeom>
          <a:noFill/>
        </p:spPr>
        <p:txBody>
          <a:bodyPr wrap="square">
            <a:spAutoFit/>
          </a:bodyPr>
          <a:lstStyle/>
          <a:p>
            <a:pPr marL="0" marR="0" algn="just">
              <a:lnSpc>
                <a:spcPct val="150000"/>
              </a:lnSpc>
            </a:pPr>
            <a:r>
              <a:rPr lang="en-US" sz="3300" b="1" dirty="0">
                <a:solidFill>
                  <a:srgbClr val="C00000"/>
                </a:solidFill>
                <a:latin typeface="Times New Roman" panose="02020603050405020304" pitchFamily="18" charset="0"/>
                <a:ea typeface="Times New Roman" panose="02020603050405020304" pitchFamily="18" charset="0"/>
              </a:rPr>
              <a:t>2</a:t>
            </a:r>
            <a:r>
              <a:rPr lang="vi-VN" sz="3300" b="1" dirty="0">
                <a:solidFill>
                  <a:srgbClr val="C00000"/>
                </a:solidFill>
                <a:effectLst/>
                <a:latin typeface="Times New Roman" panose="02020603050405020304" pitchFamily="18" charset="0"/>
                <a:ea typeface="Times New Roman" panose="02020603050405020304" pitchFamily="18" charset="0"/>
              </a:rPr>
              <a:t>. Nghệ thuật</a:t>
            </a:r>
            <a:endParaRPr lang="en-US" sz="3300" b="1" dirty="0">
              <a:solidFill>
                <a:srgbClr val="C00000"/>
              </a:solidFill>
              <a:effectLst/>
              <a:latin typeface="Times New Roman" panose="02020603050405020304" pitchFamily="18" charset="0"/>
              <a:ea typeface="Times New Roman" panose="02020603050405020304" pitchFamily="18" charset="0"/>
            </a:endParaRPr>
          </a:p>
          <a:p>
            <a:pPr marL="0" marR="0" algn="just">
              <a:lnSpc>
                <a:spcPct val="150000"/>
              </a:lnSpc>
            </a:pPr>
            <a:r>
              <a:rPr lang="vi-VN" sz="3300" dirty="0">
                <a:effectLst/>
                <a:latin typeface="Times New Roman" panose="02020603050405020304" pitchFamily="18" charset="0"/>
                <a:ea typeface="Times New Roman" panose="02020603050405020304" pitchFamily="18" charset="0"/>
              </a:rPr>
              <a:t>- Lí lẽ xác đáng, thuyết phục.</a:t>
            </a:r>
            <a:endParaRPr lang="en-US" sz="3300" dirty="0">
              <a:effectLst/>
              <a:latin typeface="Times New Roman" panose="02020603050405020304" pitchFamily="18" charset="0"/>
              <a:ea typeface="Times New Roman" panose="02020603050405020304" pitchFamily="18" charset="0"/>
            </a:endParaRPr>
          </a:p>
          <a:p>
            <a:pPr marL="0" marR="0" algn="just">
              <a:lnSpc>
                <a:spcPct val="150000"/>
              </a:lnSpc>
            </a:pPr>
            <a:r>
              <a:rPr lang="vi-VN" sz="3300" dirty="0">
                <a:effectLst/>
                <a:latin typeface="Times New Roman" panose="02020603050405020304" pitchFamily="18" charset="0"/>
                <a:ea typeface="Times New Roman" panose="02020603050405020304" pitchFamily="18" charset="0"/>
              </a:rPr>
              <a:t>- Dẫn chứng cụ thể, rõ ràng.</a:t>
            </a:r>
            <a:endParaRPr lang="en-US" sz="3300" dirty="0">
              <a:effectLst/>
              <a:latin typeface="Times New Roman" panose="02020603050405020304" pitchFamily="18" charset="0"/>
              <a:ea typeface="Times New Roman" panose="02020603050405020304" pitchFamily="18" charset="0"/>
            </a:endParaRPr>
          </a:p>
          <a:p>
            <a:pPr marL="0" marR="0" algn="just">
              <a:lnSpc>
                <a:spcPct val="150000"/>
              </a:lnSpc>
            </a:pPr>
            <a:r>
              <a:rPr lang="vi-VN" sz="3300" dirty="0">
                <a:effectLst/>
                <a:latin typeface="Times New Roman" panose="02020603050405020304" pitchFamily="18" charset="0"/>
                <a:ea typeface="Times New Roman" panose="02020603050405020304" pitchFamily="18" charset="0"/>
              </a:rPr>
              <a:t>- Ngôn ngữ giản dị, giàu cảm xúc.</a:t>
            </a:r>
            <a:endParaRPr lang="en-US" sz="3300" dirty="0">
              <a:effectLst/>
              <a:latin typeface="Times New Roman" panose="02020603050405020304" pitchFamily="18" charset="0"/>
              <a:ea typeface="Times New Roman" panose="02020603050405020304" pitchFamily="18" charset="0"/>
            </a:endParaRPr>
          </a:p>
          <a:p>
            <a:pPr marL="0" marR="0" algn="just">
              <a:lnSpc>
                <a:spcPct val="150000"/>
              </a:lnSpc>
            </a:pPr>
            <a:r>
              <a:rPr lang="vi-VN" sz="3300" b="1" dirty="0">
                <a:effectLst/>
                <a:latin typeface="Times New Roman" panose="02020603050405020304" pitchFamily="18" charset="0"/>
                <a:ea typeface="Times New Roman" panose="02020603050405020304" pitchFamily="18" charset="0"/>
              </a:rPr>
              <a:t> </a:t>
            </a:r>
            <a:endParaRPr lang="en-US" sz="3300" dirty="0">
              <a:effectLst/>
              <a:latin typeface="Times New Roman" panose="02020603050405020304" pitchFamily="18" charset="0"/>
              <a:ea typeface="Times New Roman" panose="02020603050405020304" pitchFamily="18" charset="0"/>
            </a:endParaRPr>
          </a:p>
        </p:txBody>
      </p:sp>
      <p:sp>
        <p:nvSpPr>
          <p:cNvPr id="6" name="TextBox 7">
            <a:extLst>
              <a:ext uri="{FF2B5EF4-FFF2-40B4-BE49-F238E27FC236}">
                <a16:creationId xmlns:a16="http://schemas.microsoft.com/office/drawing/2014/main" id="{ABD302D8-9098-0E13-F617-92B812E29799}"/>
              </a:ext>
            </a:extLst>
          </p:cNvPr>
          <p:cNvSpPr txBox="1"/>
          <p:nvPr/>
        </p:nvSpPr>
        <p:spPr>
          <a:xfrm>
            <a:off x="485999" y="1517059"/>
            <a:ext cx="11454064" cy="2440220"/>
          </a:xfrm>
          <a:prstGeom prst="rect">
            <a:avLst/>
          </a:prstGeom>
          <a:noFill/>
        </p:spPr>
        <p:txBody>
          <a:bodyPr wrap="square">
            <a:spAutoFit/>
          </a:bodyPr>
          <a:lstStyle/>
          <a:p>
            <a:pPr marL="0" marR="0" algn="just">
              <a:lnSpc>
                <a:spcPct val="150000"/>
              </a:lnSpc>
              <a:spcBef>
                <a:spcPts val="0"/>
              </a:spcBef>
              <a:spcAft>
                <a:spcPts val="0"/>
              </a:spcAft>
            </a:pPr>
            <a:r>
              <a:rPr lang="en-US" sz="3300" b="1" dirty="0">
                <a:solidFill>
                  <a:srgbClr val="C00000"/>
                </a:solidFill>
                <a:latin typeface="Times New Roman" panose="02020603050405020304" pitchFamily="18" charset="0"/>
                <a:ea typeface="Times New Roman" panose="02020603050405020304" pitchFamily="18" charset="0"/>
              </a:rPr>
              <a:t>1</a:t>
            </a:r>
            <a:r>
              <a:rPr lang="vi-VN" sz="3300" b="1" dirty="0">
                <a:solidFill>
                  <a:srgbClr val="C00000"/>
                </a:solidFill>
                <a:effectLst/>
                <a:latin typeface="Times New Roman" panose="02020603050405020304" pitchFamily="18" charset="0"/>
                <a:ea typeface="Times New Roman" panose="02020603050405020304" pitchFamily="18" charset="0"/>
              </a:rPr>
              <a:t>. Nội dung</a:t>
            </a:r>
            <a:endParaRPr lang="en-US" sz="3300" dirty="0">
              <a:solidFill>
                <a:srgbClr val="C00000"/>
              </a:solidFill>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Văn bản phân tích giá trị nghệ thuật và nội dung bài thơ </a:t>
            </a:r>
            <a:endParaRPr lang="en-US" sz="33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a:t>
            </a:r>
            <a:r>
              <a:rPr lang="vi-VN" sz="3300" i="1" dirty="0">
                <a:effectLst/>
                <a:latin typeface="Times New Roman" panose="02020603050405020304" pitchFamily="18" charset="0"/>
                <a:ea typeface="Times New Roman" panose="02020603050405020304" pitchFamily="18" charset="0"/>
              </a:rPr>
              <a:t>Tiếng gà trưa</a:t>
            </a:r>
            <a:r>
              <a:rPr lang="vi-VN" sz="3300" dirty="0">
                <a:effectLst/>
                <a:latin typeface="Times New Roman" panose="02020603050405020304" pitchFamily="18" charset="0"/>
                <a:ea typeface="Times New Roman" panose="02020603050405020304" pitchFamily="18" charset="0"/>
              </a:rPr>
              <a:t>”.</a:t>
            </a:r>
            <a:endParaRPr lang="en-US" sz="3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9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down)">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barn(inVertical)">
                                      <p:cBhvr>
                                        <p:cTn id="41" dur="500"/>
                                        <p:tgtEl>
                                          <p:spTgt spid="5">
                                            <p:txEl>
                                              <p:pRg st="1" end="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barn(inVertical)">
                                      <p:cBhvr>
                                        <p:cTn id="44" dur="500"/>
                                        <p:tgtEl>
                                          <p:spTgt spid="5">
                                            <p:txEl>
                                              <p:pRg st="2" end="2"/>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arn(inVertical)">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63AD5B-0DE4-6490-EFEE-BCC1734703B2}"/>
              </a:ext>
            </a:extLst>
          </p:cNvPr>
          <p:cNvSpPr txBox="1"/>
          <p:nvPr/>
        </p:nvSpPr>
        <p:spPr>
          <a:xfrm>
            <a:off x="423513" y="282065"/>
            <a:ext cx="11531066" cy="6112571"/>
          </a:xfrm>
          <a:prstGeom prst="rect">
            <a:avLst/>
          </a:prstGeom>
          <a:noFill/>
        </p:spPr>
        <p:txBody>
          <a:bodyPr wrap="square">
            <a:spAutoFit/>
          </a:bodyPr>
          <a:lstStyle/>
          <a:p>
            <a:pPr marL="0" marR="0" algn="just">
              <a:lnSpc>
                <a:spcPct val="150000"/>
              </a:lnSpc>
              <a:spcBef>
                <a:spcPts val="0"/>
              </a:spcBef>
              <a:spcAft>
                <a:spcPts val="1200"/>
              </a:spcAft>
            </a:pPr>
            <a:r>
              <a:rPr lang="vi-VN" sz="3300" b="1" dirty="0">
                <a:solidFill>
                  <a:srgbClr val="C00000"/>
                </a:solidFill>
                <a:effectLst/>
                <a:latin typeface="Times New Roman" panose="02020603050405020304" pitchFamily="18" charset="0"/>
                <a:ea typeface="Times New Roman" panose="02020603050405020304" pitchFamily="18" charset="0"/>
              </a:rPr>
              <a:t>3. Những lưu ý khi đọc hi</a:t>
            </a:r>
            <a:r>
              <a:rPr lang="en-US" sz="3300" b="1" dirty="0" err="1">
                <a:solidFill>
                  <a:srgbClr val="C00000"/>
                </a:solidFill>
                <a:latin typeface="Times New Roman" panose="02020603050405020304" pitchFamily="18" charset="0"/>
                <a:ea typeface="Times New Roman" panose="02020603050405020304" pitchFamily="18" charset="0"/>
              </a:rPr>
              <a:t>ểu</a:t>
            </a:r>
            <a:r>
              <a:rPr lang="vi-VN" sz="3300" b="1" dirty="0">
                <a:solidFill>
                  <a:srgbClr val="C00000"/>
                </a:solidFill>
                <a:effectLst/>
                <a:latin typeface="Times New Roman" panose="02020603050405020304" pitchFamily="18" charset="0"/>
                <a:ea typeface="Times New Roman" panose="02020603050405020304" pitchFamily="18" charset="0"/>
              </a:rPr>
              <a:t> văn bản nghị luận văn học</a:t>
            </a:r>
            <a:endParaRPr lang="en-US" sz="3300" dirty="0">
              <a:solidFill>
                <a:srgbClr val="C00000"/>
              </a:solidFill>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 Xác định vấn đề nghị luận</a:t>
            </a:r>
            <a:r>
              <a:rPr lang="en-US" sz="3300" dirty="0">
                <a:effectLst/>
                <a:latin typeface="Times New Roman" panose="02020603050405020304" pitchFamily="18" charset="0"/>
                <a:ea typeface="Times New Roman" panose="02020603050405020304" pitchFamily="18" charset="0"/>
              </a:rPr>
              <a:t>.</a:t>
            </a: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 Xác định mục đích văn bản nghị luận</a:t>
            </a:r>
            <a:r>
              <a:rPr lang="en-US" sz="3300" dirty="0">
                <a:effectLst/>
                <a:latin typeface="Times New Roman" panose="02020603050405020304" pitchFamily="18" charset="0"/>
                <a:ea typeface="Times New Roman" panose="02020603050405020304" pitchFamily="18" charset="0"/>
              </a:rPr>
              <a:t>.</a:t>
            </a: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 Chỉ rõ hệ thống ý kiến, lí lẽ, bằng chứng trong văn bản</a:t>
            </a:r>
            <a:r>
              <a:rPr lang="en-US" sz="3300" dirty="0">
                <a:effectLst/>
                <a:latin typeface="Times New Roman" panose="02020603050405020304" pitchFamily="18" charset="0"/>
                <a:ea typeface="Times New Roman" panose="02020603050405020304" pitchFamily="18" charset="0"/>
              </a:rPr>
              <a:t>.</a:t>
            </a:r>
          </a:p>
          <a:p>
            <a:pPr marL="0" marR="0" algn="just">
              <a:lnSpc>
                <a:spcPct val="150000"/>
              </a:lnSpc>
              <a:spcBef>
                <a:spcPts val="0"/>
              </a:spcBef>
              <a:spcAft>
                <a:spcPts val="1200"/>
              </a:spcAft>
            </a:pPr>
            <a:r>
              <a:rPr lang="vi-VN" sz="3300" dirty="0">
                <a:effectLst/>
                <a:latin typeface="Times New Roman" panose="02020603050405020304" pitchFamily="18" charset="0"/>
                <a:ea typeface="Times New Roman" panose="02020603050405020304" pitchFamily="18" charset="0"/>
              </a:rPr>
              <a:t>- Chỉ rõ tác dụng của hệ thống ý kiến, lí lẽ, bằng chứng phục vụ cho mục đích của văn bản.</a:t>
            </a:r>
            <a:endParaRPr lang="en-US" sz="3300" dirty="0">
              <a:effectLst/>
              <a:latin typeface="Times New Roman" panose="02020603050405020304" pitchFamily="18" charset="0"/>
              <a:ea typeface="Times New Roman" panose="02020603050405020304" pitchFamily="18" charset="0"/>
            </a:endParaRPr>
          </a:p>
          <a:p>
            <a:pPr>
              <a:lnSpc>
                <a:spcPct val="150000"/>
              </a:lnSpc>
            </a:pPr>
            <a:r>
              <a:rPr lang="en-US" sz="3300" dirty="0">
                <a:effectLst/>
                <a:latin typeface="Times New Roman" panose="02020603050405020304" pitchFamily="18" charset="0"/>
                <a:ea typeface="Calibri" panose="020F0502020204030204" pitchFamily="34" charset="0"/>
              </a:rPr>
              <a:t>- Liên </a:t>
            </a:r>
            <a:r>
              <a:rPr lang="en-US" sz="3300" dirty="0" err="1">
                <a:effectLst/>
                <a:latin typeface="Times New Roman" panose="02020603050405020304" pitchFamily="18" charset="0"/>
                <a:ea typeface="Calibri" panose="020F0502020204030204" pitchFamily="34" charset="0"/>
              </a:rPr>
              <a:t>hệ</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và</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rút</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ra</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bài</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học</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nhận</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thức</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sau</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khi</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học</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văn</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bản</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nghị</a:t>
            </a:r>
            <a:r>
              <a:rPr lang="en-US" sz="3300" dirty="0">
                <a:effectLst/>
                <a:latin typeface="Times New Roman" panose="02020603050405020304" pitchFamily="18" charset="0"/>
                <a:ea typeface="Calibri" panose="020F0502020204030204" pitchFamily="34" charset="0"/>
              </a:rPr>
              <a:t> </a:t>
            </a:r>
            <a:r>
              <a:rPr lang="en-US" sz="3300" dirty="0" err="1">
                <a:effectLst/>
                <a:latin typeface="Times New Roman" panose="02020603050405020304" pitchFamily="18" charset="0"/>
                <a:ea typeface="Calibri" panose="020F0502020204030204" pitchFamily="34" charset="0"/>
              </a:rPr>
              <a:t>luận</a:t>
            </a:r>
            <a:r>
              <a:rPr lang="en-US" sz="3300" dirty="0">
                <a:effectLst/>
                <a:latin typeface="Times New Roman" panose="02020603050405020304" pitchFamily="18" charset="0"/>
                <a:ea typeface="Calibri" panose="020F0502020204030204" pitchFamily="34" charset="0"/>
              </a:rPr>
              <a:t>. </a:t>
            </a:r>
            <a:endParaRPr lang="en-US" sz="3300" dirty="0"/>
          </a:p>
        </p:txBody>
      </p:sp>
    </p:spTree>
    <p:extLst>
      <p:ext uri="{BB962C8B-B14F-4D97-AF65-F5344CB8AC3E}">
        <p14:creationId xmlns:p14="http://schemas.microsoft.com/office/powerpoint/2010/main" val="2875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39700"/>
            <a:ext cx="12192000" cy="713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080000" y="4749800"/>
            <a:ext cx="2743200" cy="260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5810" y="5257801"/>
            <a:ext cx="2478564" cy="1241237"/>
          </a:xfrm>
          <a:prstGeom prst="rect">
            <a:avLst/>
          </a:prstGeom>
          <a:noFill/>
        </p:spPr>
        <p:txBody>
          <a:bodyPr wrap="none" rtlCol="0">
            <a:spAutoFit/>
          </a:bodyPr>
          <a:lstStyle/>
          <a:p>
            <a:pPr algn="ctr"/>
            <a:r>
              <a:rPr lang="en-US" sz="3733" b="1" dirty="0">
                <a:solidFill>
                  <a:srgbClr val="0070C0"/>
                </a:solidFill>
                <a:latin typeface="UTM Azuki" panose="02040603050506020204" pitchFamily="18" charset="0"/>
              </a:rPr>
              <a:t>XÂY DỰNG</a:t>
            </a:r>
          </a:p>
          <a:p>
            <a:pPr algn="ctr"/>
            <a:r>
              <a:rPr lang="en-US" sz="3733" b="1" dirty="0">
                <a:solidFill>
                  <a:srgbClr val="0070C0"/>
                </a:solidFill>
                <a:latin typeface="UTM Azuki" panose="020406030505060202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53601" y="21661"/>
            <a:ext cx="2279649" cy="9689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A9500B-DAD4-5325-758A-B33DC9237D83}"/>
              </a:ext>
            </a:extLst>
          </p:cNvPr>
          <p:cNvSpPr txBox="1"/>
          <p:nvPr/>
        </p:nvSpPr>
        <p:spPr>
          <a:xfrm>
            <a:off x="158750" y="236547"/>
            <a:ext cx="3253839" cy="754053"/>
          </a:xfrm>
          <a:prstGeom prst="rect">
            <a:avLst/>
          </a:prstGeom>
          <a:noFill/>
        </p:spPr>
        <p:txBody>
          <a:bodyPr wrap="none" rtlCol="0">
            <a:spAutoFit/>
          </a:bodyPr>
          <a:lstStyle/>
          <a:p>
            <a:r>
              <a:rPr lang="en-US" sz="4300" b="1" i="1" dirty="0">
                <a:solidFill>
                  <a:srgbClr val="3333FF"/>
                </a:solidFill>
                <a:latin typeface="Times New Roman" pitchFamily="18" charset="0"/>
              </a:rPr>
              <a:t>IV. </a:t>
            </a:r>
            <a:r>
              <a:rPr lang="en-US" sz="4300" b="1" i="1" dirty="0" err="1">
                <a:solidFill>
                  <a:srgbClr val="3333FF"/>
                </a:solidFill>
                <a:latin typeface="Times New Roman" pitchFamily="18" charset="0"/>
              </a:rPr>
              <a:t>Luyện</a:t>
            </a:r>
            <a:r>
              <a:rPr lang="en-US" sz="4300" b="1" i="1" dirty="0">
                <a:solidFill>
                  <a:srgbClr val="3333FF"/>
                </a:solidFill>
                <a:latin typeface="Times New Roman" pitchFamily="18" charset="0"/>
              </a:rPr>
              <a:t> </a:t>
            </a:r>
            <a:r>
              <a:rPr lang="en-US" sz="4300" b="1" i="1" dirty="0" err="1">
                <a:solidFill>
                  <a:srgbClr val="3333FF"/>
                </a:solidFill>
                <a:latin typeface="Times New Roman" pitchFamily="18" charset="0"/>
              </a:rPr>
              <a:t>tập</a:t>
            </a:r>
            <a:endParaRPr lang="en-US" sz="4300" dirty="0"/>
          </a:p>
        </p:txBody>
      </p:sp>
    </p:spTree>
    <p:extLst>
      <p:ext uri="{BB962C8B-B14F-4D97-AF65-F5344CB8AC3E}">
        <p14:creationId xmlns:p14="http://schemas.microsoft.com/office/powerpoint/2010/main" val="367015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4832" y="1236009"/>
            <a:ext cx="8002732" cy="1323439"/>
          </a:xfrm>
          <a:prstGeom prst="rect">
            <a:avLst/>
          </a:prstGeom>
          <a:noFill/>
        </p:spPr>
        <p:txBody>
          <a:bodyPr wrap="square" rtlCol="0">
            <a:spAutoFit/>
          </a:bodyPr>
          <a:lstStyle/>
          <a:p>
            <a:pPr algn="just"/>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1: </a:t>
            </a:r>
            <a:r>
              <a:rPr lang="en-US" sz="4000" b="1" dirty="0" err="1">
                <a:solidFill>
                  <a:schemeClr val="bg1"/>
                </a:solidFill>
                <a:latin typeface="Times New Roman" panose="02020603050405020304" pitchFamily="18" charset="0"/>
                <a:cs typeface="Times New Roman" panose="02020603050405020304" pitchFamily="18" charset="0"/>
              </a:rPr>
              <a:t>Tác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giả</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văn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bản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Vẻ</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đẹp</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bài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thơ</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Tiếng</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gà</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trưa</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là</a:t>
            </a:r>
            <a:r>
              <a:rPr lang="en-US" sz="4000" b="1" dirty="0">
                <a:solidFill>
                  <a:schemeClr val="bg1"/>
                </a:solidFill>
                <a:latin typeface="Times New Roman" panose="02020603050405020304" pitchFamily="18" charset="0"/>
                <a:cs typeface="Times New Roman" panose="02020603050405020304" pitchFamily="18" charset="0"/>
              </a:rPr>
              <a:t> ai?</a:t>
            </a:r>
            <a:endParaRPr lang="en-US" sz="4000" b="1" i="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186545" y="3795457"/>
            <a:ext cx="4371091"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Đinh </a:t>
            </a:r>
            <a:r>
              <a:rPr lang="en-US" sz="4000" b="1" dirty="0" err="1">
                <a:solidFill>
                  <a:srgbClr val="0000FF"/>
                </a:solidFill>
                <a:latin typeface="Times New Roman" panose="02020603050405020304" pitchFamily="18" charset="0"/>
                <a:cs typeface="Times New Roman" panose="02020603050405020304" pitchFamily="18" charset="0"/>
              </a:rPr>
              <a:t>Trọng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Lạc</a:t>
            </a:r>
            <a:r>
              <a:rPr lang="en-US" sz="4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31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67497" y="906861"/>
            <a:ext cx="8943975" cy="1323439"/>
          </a:xfrm>
          <a:prstGeom prst="rect">
            <a:avLst/>
          </a:prstGeom>
          <a:noFill/>
        </p:spPr>
        <p:txBody>
          <a:bodyPr wrap="square" rtlCol="0">
            <a:spAutoFit/>
          </a:bodyPr>
          <a:lstStyle/>
          <a:p>
            <a:pPr algn="just"/>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2:Văn </a:t>
            </a:r>
            <a:r>
              <a:rPr lang="en-US" sz="4000" b="1" dirty="0" err="1">
                <a:solidFill>
                  <a:schemeClr val="bg1"/>
                </a:solidFill>
                <a:latin typeface="Times New Roman" panose="02020603050405020304" pitchFamily="18" charset="0"/>
                <a:cs typeface="Times New Roman" panose="02020603050405020304" pitchFamily="18" charset="0"/>
              </a:rPr>
              <a:t>bản</a:t>
            </a:r>
            <a:r>
              <a:rPr lang="en-US" sz="4000" b="1" dirty="0">
                <a:solidFill>
                  <a:schemeClr val="bg1"/>
                </a:solidFill>
                <a:latin typeface="Times New Roman" panose="02020603050405020304" pitchFamily="18" charset="0"/>
                <a:cs typeface="Times New Roman" panose="02020603050405020304" pitchFamily="18" charset="0"/>
              </a:rPr>
              <a:t> “ </a:t>
            </a:r>
            <a:r>
              <a:rPr lang="en-US" sz="4000" b="1" dirty="0" err="1">
                <a:solidFill>
                  <a:schemeClr val="bg1"/>
                </a:solidFill>
                <a:latin typeface="Times New Roman" panose="02020603050405020304" pitchFamily="18" charset="0"/>
                <a:cs typeface="Times New Roman" panose="02020603050405020304" pitchFamily="18" charset="0"/>
              </a:rPr>
              <a:t>Vẻ</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đẹp</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bài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thơ</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Tiếng</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gà</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err="1">
                <a:solidFill>
                  <a:schemeClr val="bg1"/>
                </a:solidFill>
                <a:latin typeface="Times New Roman" panose="02020603050405020304" pitchFamily="18" charset="0"/>
                <a:cs typeface="Times New Roman" panose="02020603050405020304" pitchFamily="18" charset="0"/>
              </a:rPr>
              <a:t>trưa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thuộc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thể</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loại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gì</a:t>
            </a:r>
            <a:r>
              <a:rPr lang="en-US" sz="4000" b="1" dirty="0">
                <a:solidFill>
                  <a:schemeClr val="bg1"/>
                </a:solidFill>
                <a:latin typeface="Times New Roman" panose="02020603050405020304" pitchFamily="18" charset="0"/>
                <a:cs typeface="Times New Roman" panose="02020603050405020304" pitchFamily="18" charset="0"/>
              </a:rPr>
              <a:t>?</a:t>
            </a:r>
            <a:endParaRPr lang="en-US" sz="4000" b="1" i="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21527" y="3307140"/>
            <a:ext cx="5583382" cy="754053"/>
          </a:xfrm>
          <a:prstGeom prst="rect">
            <a:avLst/>
          </a:prstGeom>
          <a:noFill/>
        </p:spPr>
        <p:txBody>
          <a:bodyPr wrap="square" rtlCol="0">
            <a:spAutoFit/>
          </a:bodyPr>
          <a:lstStyle/>
          <a:p>
            <a:pPr algn="ctr"/>
            <a:r>
              <a:rPr lang="en-US" sz="4300" b="1" dirty="0" err="1">
                <a:solidFill>
                  <a:srgbClr val="0000FF"/>
                </a:solidFill>
                <a:latin typeface="Times New Roman" panose="02020603050405020304" pitchFamily="18" charset="0"/>
                <a:cs typeface="Times New Roman" panose="02020603050405020304" pitchFamily="18" charset="0"/>
              </a:rPr>
              <a:t>Nghị</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luận</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văn</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học</a:t>
            </a:r>
            <a:r>
              <a:rPr lang="en-US" sz="43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9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81" y="-6350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13151" y="908209"/>
            <a:ext cx="9344025" cy="2123658"/>
          </a:xfrm>
          <a:prstGeom prst="rect">
            <a:avLst/>
          </a:prstGeom>
          <a:noFill/>
        </p:spPr>
        <p:txBody>
          <a:bodyPr wrap="square" rtlCol="0">
            <a:spAutoFit/>
          </a:bodyPr>
          <a:lstStyle/>
          <a:p>
            <a:pPr algn="just"/>
            <a:r>
              <a:rPr lang="en-US" sz="3300" b="1" dirty="0" err="1">
                <a:solidFill>
                  <a:schemeClr val="bg1"/>
                </a:solidFill>
                <a:latin typeface="Times New Roman" panose="02020603050405020304" pitchFamily="18" charset="0"/>
                <a:cs typeface="Times New Roman" panose="02020603050405020304" pitchFamily="18" charset="0"/>
              </a:rPr>
              <a:t>Câu</a:t>
            </a:r>
            <a:r>
              <a:rPr lang="en-US" sz="3300" b="1" dirty="0">
                <a:solidFill>
                  <a:schemeClr val="bg1"/>
                </a:solidFill>
                <a:latin typeface="Times New Roman" panose="02020603050405020304" pitchFamily="18" charset="0"/>
                <a:cs typeface="Times New Roman" panose="02020603050405020304" pitchFamily="18" charset="0"/>
              </a:rPr>
              <a:t> 3: </a:t>
            </a:r>
            <a:r>
              <a:rPr lang="vi-VN" sz="3300" b="1" dirty="0">
                <a:solidFill>
                  <a:schemeClr val="bg1"/>
                </a:solidFill>
                <a:latin typeface="Times New Roman" panose="02020603050405020304" pitchFamily="18" charset="0"/>
                <a:cs typeface="Times New Roman" panose="02020603050405020304" pitchFamily="18" charset="0"/>
              </a:rPr>
              <a:t>Nêu nội dung chính mà tác giả Đinh Trọng Lạc nhấn mạnh trong</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sáu</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dòng</a:t>
            </a:r>
            <a:r>
              <a:rPr lang="en-US" sz="3300" b="1" dirty="0">
                <a:solidFill>
                  <a:schemeClr val="bg1"/>
                </a:solidFill>
                <a:latin typeface="Times New Roman" panose="02020603050405020304" pitchFamily="18" charset="0"/>
                <a:cs typeface="Times New Roman" panose="02020603050405020304" pitchFamily="18" charset="0"/>
              </a:rPr>
              <a:t> </a:t>
            </a:r>
            <a:r>
              <a:rPr lang="en-US" sz="3300" b="1" dirty="0" err="1">
                <a:solidFill>
                  <a:schemeClr val="bg1"/>
                </a:solidFill>
                <a:latin typeface="Times New Roman" panose="02020603050405020304" pitchFamily="18" charset="0"/>
                <a:cs typeface="Times New Roman" panose="02020603050405020304" pitchFamily="18" charset="0"/>
              </a:rPr>
              <a:t>thơ</a:t>
            </a:r>
            <a:r>
              <a:rPr lang="en-US" sz="3300" b="1" dirty="0">
                <a:solidFill>
                  <a:schemeClr val="bg1"/>
                </a:solidFill>
                <a:latin typeface="Times New Roman" panose="02020603050405020304" pitchFamily="18" charset="0"/>
                <a:cs typeface="Times New Roman" panose="02020603050405020304" pitchFamily="18" charset="0"/>
              </a:rPr>
              <a:t> “ </a:t>
            </a:r>
            <a:r>
              <a:rPr lang="en-US" sz="3300" b="1" i="1" dirty="0" err="1">
                <a:solidFill>
                  <a:schemeClr val="bg1"/>
                </a:solidFill>
                <a:latin typeface="Times New Roman" panose="02020603050405020304" pitchFamily="18" charset="0"/>
                <a:cs typeface="Times New Roman" panose="02020603050405020304" pitchFamily="18" charset="0"/>
              </a:rPr>
              <a:t>Cứ</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hằng</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năm</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hằng</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năm</a:t>
            </a:r>
            <a:r>
              <a:rPr lang="en-US" sz="3300" b="1" i="1" dirty="0">
                <a:solidFill>
                  <a:schemeClr val="bg1"/>
                </a:solidFill>
                <a:latin typeface="Times New Roman" panose="02020603050405020304" pitchFamily="18" charset="0"/>
                <a:cs typeface="Times New Roman" panose="02020603050405020304" pitchFamily="18" charset="0"/>
              </a:rPr>
              <a:t>…</a:t>
            </a:r>
            <a:r>
              <a:rPr lang="en-US" sz="3300" b="1" i="1" dirty="0" err="1">
                <a:solidFill>
                  <a:schemeClr val="bg1"/>
                </a:solidFill>
                <a:latin typeface="Times New Roman" panose="02020603050405020304" pitchFamily="18" charset="0"/>
                <a:cs typeface="Times New Roman" panose="02020603050405020304" pitchFamily="18" charset="0"/>
              </a:rPr>
              <a:t>cháu</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được</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quần</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áo</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i="1" dirty="0" err="1">
                <a:solidFill>
                  <a:schemeClr val="bg1"/>
                </a:solidFill>
                <a:latin typeface="Times New Roman" panose="02020603050405020304" pitchFamily="18" charset="0"/>
                <a:cs typeface="Times New Roman" panose="02020603050405020304" pitchFamily="18" charset="0"/>
              </a:rPr>
              <a:t>mới</a:t>
            </a:r>
            <a:r>
              <a:rPr lang="en-US" sz="3300" b="1" i="1" dirty="0">
                <a:solidFill>
                  <a:schemeClr val="bg1"/>
                </a:solidFill>
                <a:latin typeface="Times New Roman" panose="02020603050405020304" pitchFamily="18" charset="0"/>
                <a:cs typeface="Times New Roman" panose="02020603050405020304" pitchFamily="18" charset="0"/>
              </a:rPr>
              <a:t> </a:t>
            </a:r>
            <a:r>
              <a:rPr lang="en-US" sz="3300" b="1" dirty="0">
                <a:solidFill>
                  <a:schemeClr val="bg1"/>
                </a:solidFill>
                <a:latin typeface="Times New Roman" panose="02020603050405020304" pitchFamily="18" charset="0"/>
                <a:cs typeface="Times New Roman" panose="02020603050405020304" pitchFamily="18" charset="0"/>
              </a:rPr>
              <a:t>”</a:t>
            </a:r>
            <a:r>
              <a:rPr lang="vi-VN" sz="3300" b="1" dirty="0">
                <a:solidFill>
                  <a:schemeClr val="bg1"/>
                </a:solidFill>
                <a:latin typeface="Times New Roman" panose="02020603050405020304" pitchFamily="18" charset="0"/>
                <a:cs typeface="Times New Roman" panose="02020603050405020304" pitchFamily="18" charset="0"/>
              </a:rPr>
              <a:t> của bài thơ “Tiếng gà trưa”</a:t>
            </a:r>
            <a:r>
              <a:rPr lang="en-US" sz="3300" b="1" dirty="0">
                <a:solidFill>
                  <a:schemeClr val="bg1"/>
                </a:solidFill>
                <a:latin typeface="Times New Roman" panose="02020603050405020304" pitchFamily="18" charset="0"/>
                <a:cs typeface="Times New Roman" panose="02020603050405020304" pitchFamily="18" charset="0"/>
              </a:rPr>
              <a:t>.</a:t>
            </a:r>
            <a:endParaRPr lang="en-US" sz="3300" b="1" i="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62F5418-3B75-E9D6-3820-948205183392}"/>
              </a:ext>
            </a:extLst>
          </p:cNvPr>
          <p:cNvSpPr/>
          <p:nvPr/>
        </p:nvSpPr>
        <p:spPr>
          <a:xfrm>
            <a:off x="3060832" y="3429000"/>
            <a:ext cx="4870384" cy="1384995"/>
          </a:xfrm>
          <a:prstGeom prst="rect">
            <a:avLst/>
          </a:prstGeom>
        </p:spPr>
        <p:txBody>
          <a:bodyPr wrap="square">
            <a:spAutoFit/>
          </a:bodyPr>
          <a:lstStyle/>
          <a:p>
            <a:pPr algn="ctr"/>
            <a:r>
              <a:rPr lang="en-US" sz="2800" b="1" dirty="0" err="1">
                <a:solidFill>
                  <a:schemeClr val="accent5">
                    <a:lumMod val="75000"/>
                  </a:schemeClr>
                </a:solidFill>
                <a:latin typeface="Times New Roman" panose="02020603050405020304" pitchFamily="18" charset="0"/>
                <a:cs typeface="Times New Roman" panose="02020603050405020304" pitchFamily="18" charset="0"/>
              </a:rPr>
              <a:t>Kỉ</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niệm</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thời</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thơ</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ấu</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bên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bà</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Bà</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luôn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tần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tảo</a:t>
            </a:r>
            <a:r>
              <a:rPr lang="en-US" sz="2800" b="1" dirty="0">
                <a:solidFill>
                  <a:schemeClr val="accent5">
                    <a:lumMod val="75000"/>
                  </a:schemeClr>
                </a:solidFill>
                <a:latin typeface="Times New Roman" panose="02020603050405020304" pitchFamily="18" charset="0"/>
                <a:cs typeface="Times New Roman" panose="02020603050405020304" pitchFamily="18" charset="0"/>
              </a:rPr>
              <a:t>, lo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toan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thương</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cháu</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vô</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bờ</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bến</a:t>
            </a:r>
            <a:r>
              <a:rPr lang="en-US" sz="2800" b="1"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45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3993" y="1089801"/>
            <a:ext cx="9244013" cy="1569660"/>
          </a:xfrm>
          <a:prstGeom prst="rect">
            <a:avLst/>
          </a:prstGeom>
          <a:noFill/>
        </p:spPr>
        <p:txBody>
          <a:bodyPr wrap="square" rtlCol="0">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Câu </a:t>
            </a:r>
            <a:r>
              <a:rPr lang="en-US" sz="3200" b="1" dirty="0">
                <a:solidFill>
                  <a:schemeClr val="bg1"/>
                </a:solidFill>
                <a:latin typeface="Times New Roman" panose="02020603050405020304" pitchFamily="18" charset="0"/>
                <a:cs typeface="Times New Roman" panose="02020603050405020304" pitchFamily="18" charset="0"/>
              </a:rPr>
              <a:t>4</a:t>
            </a:r>
            <a:r>
              <a:rPr lang="vi-VN" sz="3200" b="1" dirty="0">
                <a:solidFill>
                  <a:schemeClr val="bg1"/>
                </a:solidFill>
                <a:latin typeface="Times New Roman" panose="02020603050405020304" pitchFamily="18" charset="0"/>
                <a:cs typeface="Times New Roman" panose="02020603050405020304" pitchFamily="18" charset="0"/>
              </a:rPr>
              <a:t>: Người viết đã chỉ ra các hình thức nghệ thuật nào trong sáu câu thơ từ “Cứ hằng năm, hằng năm” đến “Cháu được quần áo mới”?</a:t>
            </a:r>
            <a:endParaRPr lang="en-US" sz="3200" b="1" i="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09480" y="3242169"/>
            <a:ext cx="6023007" cy="1415772"/>
          </a:xfrm>
          <a:prstGeom prst="rect">
            <a:avLst/>
          </a:prstGeom>
          <a:noFill/>
        </p:spPr>
        <p:txBody>
          <a:bodyPr wrap="square" rtlCol="0">
            <a:spAutoFit/>
          </a:bodyPr>
          <a:lstStyle/>
          <a:p>
            <a:pPr algn="ctr"/>
            <a:r>
              <a:rPr lang="en-US" sz="4300" b="1" dirty="0" err="1">
                <a:solidFill>
                  <a:srgbClr val="0000FF"/>
                </a:solidFill>
                <a:latin typeface="Times New Roman" panose="02020603050405020304" pitchFamily="18" charset="0"/>
                <a:cs typeface="Times New Roman" panose="02020603050405020304" pitchFamily="18" charset="0"/>
              </a:rPr>
              <a:t>Nhịp</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điệu</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thơ</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và</a:t>
            </a:r>
            <a:endParaRPr lang="en-US" sz="4300" b="1" dirty="0">
              <a:solidFill>
                <a:srgbClr val="0000FF"/>
              </a:solidFill>
              <a:latin typeface="Times New Roman" panose="02020603050405020304" pitchFamily="18" charset="0"/>
              <a:cs typeface="Times New Roman" panose="02020603050405020304" pitchFamily="18" charset="0"/>
            </a:endParaRPr>
          </a:p>
          <a:p>
            <a:pPr algn="ct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hình</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ảnh</a:t>
            </a:r>
            <a:r>
              <a:rPr lang="en-US" sz="4300" b="1" dirty="0">
                <a:solidFill>
                  <a:srgbClr val="0000FF"/>
                </a:solidFill>
                <a:latin typeface="Times New Roman" panose="02020603050405020304" pitchFamily="18" charset="0"/>
                <a:cs typeface="Times New Roman" panose="02020603050405020304" pitchFamily="18" charset="0"/>
              </a:rPr>
              <a:t> </a:t>
            </a:r>
            <a:r>
              <a:rPr lang="en-US" sz="4300" b="1" dirty="0" err="1">
                <a:solidFill>
                  <a:srgbClr val="0000FF"/>
                </a:solidFill>
                <a:latin typeface="Times New Roman" panose="02020603050405020304" pitchFamily="18" charset="0"/>
                <a:cs typeface="Times New Roman" panose="02020603050405020304" pitchFamily="18" charset="0"/>
              </a:rPr>
              <a:t>thơ</a:t>
            </a:r>
            <a:r>
              <a:rPr lang="en-US" sz="43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91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9687" y="1046034"/>
            <a:ext cx="9572625" cy="1938992"/>
          </a:xfrm>
          <a:prstGeom prst="rect">
            <a:avLst/>
          </a:prstGeom>
          <a:noFill/>
        </p:spPr>
        <p:txBody>
          <a:bodyPr wrap="square" rtlCol="0">
            <a:spAutoFit/>
          </a:bodyPr>
          <a:lstStyle/>
          <a:p>
            <a:pPr algn="just"/>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5: </a:t>
            </a:r>
            <a:r>
              <a:rPr lang="vi-VN" sz="4000" b="1" dirty="0">
                <a:solidFill>
                  <a:schemeClr val="bg1"/>
                </a:solidFill>
                <a:latin typeface="Times New Roman" panose="02020603050405020304" pitchFamily="18" charset="0"/>
                <a:cs typeface="Times New Roman" panose="02020603050405020304" pitchFamily="18" charset="0"/>
              </a:rPr>
              <a:t>Theo người viết, việc lặp lại từ “Vì” trong khổ thơ cuối có tác dụng như thế nào?</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40733" y="3108405"/>
            <a:ext cx="5818909" cy="2123658"/>
          </a:xfrm>
          <a:prstGeom prst="rect">
            <a:avLst/>
          </a:prstGeom>
          <a:noFill/>
        </p:spPr>
        <p:txBody>
          <a:bodyPr wrap="square" rtlCol="0">
            <a:spAutoFit/>
          </a:bodyPr>
          <a:lstStyle/>
          <a:p>
            <a:pPr algn="ctr"/>
            <a:r>
              <a:rPr lang="vi-VN" sz="3300" b="1" dirty="0">
                <a:solidFill>
                  <a:srgbClr val="0070C0"/>
                </a:solidFill>
                <a:latin typeface="Times New Roman" panose="02020603050405020304" pitchFamily="18" charset="0"/>
                <a:cs typeface="Times New Roman" panose="02020603050405020304" pitchFamily="18" charset="0"/>
              </a:rPr>
              <a:t>Biểu hiện ý chí chiến đấu của cháu vì Tổ quốc, vì nhân dân, vì những người trong gia đình và kỉ niệm tuổi thơ</a:t>
            </a:r>
            <a:r>
              <a:rPr lang="en-US" sz="33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73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99" y="-198497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2973" y="1382919"/>
            <a:ext cx="9572625" cy="707886"/>
          </a:xfrm>
          <a:prstGeom prst="rect">
            <a:avLst/>
          </a:prstGeom>
          <a:noFill/>
        </p:spPr>
        <p:txBody>
          <a:bodyPr wrap="square" rtlCol="0">
            <a:spAutoFit/>
          </a:bodyPr>
          <a:lstStyle/>
          <a:p>
            <a:pPr algn="just"/>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6:</a:t>
            </a:r>
            <a:r>
              <a:rPr lang="nl-NL" sz="4000" b="1" dirty="0">
                <a:latin typeface="Times New Roman" panose="02020603050405020304" pitchFamily="18" charset="0"/>
                <a:ea typeface="Calibri" panose="020F0502020204030204" pitchFamily="34" charset="0"/>
                <a:cs typeface="Times New Roman" panose="02020603050405020304" pitchFamily="18" charset="0"/>
              </a:rPr>
              <a:t> </a:t>
            </a:r>
            <a:r>
              <a:rPr lang="nl-NL"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 luận văn học là gì</a:t>
            </a:r>
            <a:r>
              <a:rPr lang="nl-NL"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82982" y="3238718"/>
            <a:ext cx="5818909" cy="1077218"/>
          </a:xfrm>
          <a:prstGeom prst="rect">
            <a:avLst/>
          </a:prstGeom>
          <a:noFill/>
        </p:spPr>
        <p:txBody>
          <a:bodyPr wrap="square" rtlCol="0">
            <a:spAutoFit/>
          </a:bodyPr>
          <a:lstStyle/>
          <a:p>
            <a:pPr algn="ctr"/>
            <a:r>
              <a:rPr lang="vi-VN" sz="3200" b="1" dirty="0">
                <a:solidFill>
                  <a:srgbClr val="0070C0"/>
                </a:solidFill>
                <a:latin typeface="+mj-lt"/>
              </a:rPr>
              <a:t>Nêu ý kiến, đánh giá về một tác phẩm hoặc hiện tượng văn học.</a:t>
            </a:r>
            <a:endParaRPr lang="nl-NL" sz="3200" b="1" dirty="0">
              <a:solidFill>
                <a:srgbClr val="0070C0"/>
              </a:solidFill>
              <a:latin typeface="+mj-lt"/>
              <a:ea typeface="Calibri" panose="020F0502020204030204" pitchFamily="34" charset="0"/>
              <a:cs typeface="Arima Madurai Black" panose="00000A00000000000000" pitchFamily="2" charset="0"/>
            </a:endParaRPr>
          </a:p>
        </p:txBody>
      </p:sp>
    </p:spTree>
    <p:extLst>
      <p:ext uri="{BB962C8B-B14F-4D97-AF65-F5344CB8AC3E}">
        <p14:creationId xmlns:p14="http://schemas.microsoft.com/office/powerpoint/2010/main" val="1344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653E-852A-BD53-D3AB-151BA654FA56}"/>
            </a:ext>
          </a:extLst>
        </p:cNvPr>
        <p:cNvGrpSpPr/>
        <p:nvPr/>
      </p:nvGrpSpPr>
      <p:grpSpPr>
        <a:xfrm>
          <a:off x="0" y="0"/>
          <a:ext cx="0" cy="0"/>
          <a:chOff x="0" y="0"/>
          <a:chExt cx="0" cy="0"/>
        </a:xfrm>
      </p:grpSpPr>
      <p:sp>
        <p:nvSpPr>
          <p:cNvPr id="90114" name="Rectangle 2">
            <a:extLst>
              <a:ext uri="{FF2B5EF4-FFF2-40B4-BE49-F238E27FC236}">
                <a16:creationId xmlns:a16="http://schemas.microsoft.com/office/drawing/2014/main" id="{81770F15-6EE6-6503-E530-11B7C3DC98FB}"/>
              </a:ext>
            </a:extLst>
          </p:cNvPr>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V. </a:t>
            </a:r>
            <a:r>
              <a:rPr lang="en-US" b="1" i="1" dirty="0" err="1">
                <a:solidFill>
                  <a:srgbClr val="3333FF"/>
                </a:solidFill>
                <a:latin typeface="Times New Roman" pitchFamily="18" charset="0"/>
              </a:rPr>
              <a:t>Vận</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dụng</a:t>
            </a:r>
            <a:endParaRPr lang="en-US" b="1" i="1" dirty="0">
              <a:solidFill>
                <a:srgbClr val="3333FF"/>
              </a:solidFill>
              <a:latin typeface="Times New Roman" pitchFamily="18" charset="0"/>
            </a:endParaRPr>
          </a:p>
        </p:txBody>
      </p:sp>
      <p:sp>
        <p:nvSpPr>
          <p:cNvPr id="4" name="Cloud Callout 2">
            <a:extLst>
              <a:ext uri="{FF2B5EF4-FFF2-40B4-BE49-F238E27FC236}">
                <a16:creationId xmlns:a16="http://schemas.microsoft.com/office/drawing/2014/main" id="{8E0F5BB9-D935-2F33-1704-D8FCAE261240}"/>
              </a:ext>
            </a:extLst>
          </p:cNvPr>
          <p:cNvSpPr/>
          <p:nvPr/>
        </p:nvSpPr>
        <p:spPr>
          <a:xfrm>
            <a:off x="1391478" y="0"/>
            <a:ext cx="11231217" cy="7285383"/>
          </a:xfrm>
          <a:prstGeom prst="cloudCallou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300" b="1" i="1" dirty="0" err="1">
                <a:solidFill>
                  <a:srgbClr val="C00000"/>
                </a:solidFill>
                <a:latin typeface="Times New Roman" pitchFamily="18" charset="0"/>
                <a:cs typeface="Times New Roman" pitchFamily="18" charset="0"/>
              </a:rPr>
              <a:t>Dựa</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vào</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văn</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bản</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hãy</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viết</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một</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đoạn</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văn</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phân</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tích</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vẻ</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đẹp</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về</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nội</a:t>
            </a:r>
            <a:r>
              <a:rPr lang="en-US" sz="3300" b="1" i="1" dirty="0">
                <a:solidFill>
                  <a:srgbClr val="C00000"/>
                </a:solidFill>
                <a:latin typeface="Times New Roman" pitchFamily="18" charset="0"/>
                <a:cs typeface="Times New Roman" pitchFamily="18" charset="0"/>
              </a:rPr>
              <a:t> dung </a:t>
            </a:r>
            <a:r>
              <a:rPr lang="en-US" sz="3300" b="1" i="1" dirty="0" err="1">
                <a:solidFill>
                  <a:srgbClr val="C00000"/>
                </a:solidFill>
                <a:latin typeface="Times New Roman" pitchFamily="18" charset="0"/>
                <a:cs typeface="Times New Roman" pitchFamily="18" charset="0"/>
              </a:rPr>
              <a:t>và</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hình</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thức</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khổ</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thơ</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đầu</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trong</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bài</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thơ</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Mẹ</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của</a:t>
            </a:r>
            <a:r>
              <a:rPr lang="en-US" sz="3300" b="1" i="1" dirty="0">
                <a:solidFill>
                  <a:srgbClr val="C00000"/>
                </a:solidFill>
                <a:latin typeface="Times New Roman" pitchFamily="18" charset="0"/>
                <a:cs typeface="Times New Roman" pitchFamily="18" charset="0"/>
              </a:rPr>
              <a:t> </a:t>
            </a:r>
          </a:p>
          <a:p>
            <a:pPr algn="ctr">
              <a:lnSpc>
                <a:spcPct val="150000"/>
              </a:lnSpc>
            </a:pPr>
            <a:r>
              <a:rPr lang="en-US" sz="3300" b="1" i="1" dirty="0" err="1">
                <a:solidFill>
                  <a:srgbClr val="C00000"/>
                </a:solidFill>
                <a:latin typeface="Times New Roman" pitchFamily="18" charset="0"/>
                <a:cs typeface="Times New Roman" pitchFamily="18" charset="0"/>
              </a:rPr>
              <a:t>Đỗ</a:t>
            </a:r>
            <a:r>
              <a:rPr lang="en-US" sz="3300" b="1" i="1" dirty="0">
                <a:solidFill>
                  <a:srgbClr val="C00000"/>
                </a:solidFill>
                <a:latin typeface="Times New Roman" pitchFamily="18" charset="0"/>
                <a:cs typeface="Times New Roman" pitchFamily="18" charset="0"/>
              </a:rPr>
              <a:t> Trung Lai.</a:t>
            </a:r>
          </a:p>
          <a:p>
            <a:pPr algn="ctr">
              <a:lnSpc>
                <a:spcPct val="150000"/>
              </a:lnSpc>
            </a:pP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Lưng</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mẹ</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còng</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rồi</a:t>
            </a:r>
            <a:endParaRPr lang="en-US" sz="3000" b="1" i="1" dirty="0">
              <a:solidFill>
                <a:schemeClr val="accent1"/>
              </a:solidFill>
              <a:latin typeface="Times New Roman" pitchFamily="18" charset="0"/>
              <a:cs typeface="Times New Roman" pitchFamily="18" charset="0"/>
            </a:endParaRPr>
          </a:p>
          <a:p>
            <a:pPr algn="ctr">
              <a:lnSpc>
                <a:spcPct val="150000"/>
              </a:lnSpc>
            </a:pPr>
            <a:r>
              <a:rPr lang="en-US" sz="3000" b="1" i="1" dirty="0">
                <a:solidFill>
                  <a:schemeClr val="accent1"/>
                </a:solidFill>
                <a:latin typeface="Times New Roman" pitchFamily="18" charset="0"/>
                <a:cs typeface="Times New Roman" pitchFamily="18" charset="0"/>
              </a:rPr>
              <a:t>Cau </a:t>
            </a:r>
            <a:r>
              <a:rPr lang="en-US" sz="3000" b="1" i="1" dirty="0" err="1">
                <a:solidFill>
                  <a:schemeClr val="accent1"/>
                </a:solidFill>
                <a:latin typeface="Times New Roman" pitchFamily="18" charset="0"/>
                <a:cs typeface="Times New Roman" pitchFamily="18" charset="0"/>
              </a:rPr>
              <a:t>thì</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vẫn</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thẳng</a:t>
            </a:r>
            <a:endParaRPr lang="en-US" sz="3000" b="1" i="1" dirty="0">
              <a:solidFill>
                <a:schemeClr val="accent1"/>
              </a:solidFill>
              <a:latin typeface="Times New Roman" pitchFamily="18" charset="0"/>
              <a:cs typeface="Times New Roman" pitchFamily="18" charset="0"/>
            </a:endParaRPr>
          </a:p>
          <a:p>
            <a:pPr algn="ctr">
              <a:lnSpc>
                <a:spcPct val="150000"/>
              </a:lnSpc>
            </a:pPr>
            <a:r>
              <a:rPr lang="en-US" sz="3000" b="1" i="1" dirty="0">
                <a:solidFill>
                  <a:schemeClr val="accent1"/>
                </a:solidFill>
                <a:latin typeface="Times New Roman" pitchFamily="18" charset="0"/>
                <a:cs typeface="Times New Roman" pitchFamily="18" charset="0"/>
              </a:rPr>
              <a:t>Cau - </a:t>
            </a:r>
            <a:r>
              <a:rPr lang="en-US" sz="3000" b="1" i="1" dirty="0" err="1">
                <a:solidFill>
                  <a:schemeClr val="accent1"/>
                </a:solidFill>
                <a:latin typeface="Times New Roman" pitchFamily="18" charset="0"/>
                <a:cs typeface="Times New Roman" pitchFamily="18" charset="0"/>
              </a:rPr>
              <a:t>ngọn</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xanh</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rờn</a:t>
            </a:r>
            <a:endParaRPr lang="en-US" sz="3000" b="1" i="1" dirty="0">
              <a:solidFill>
                <a:schemeClr val="accent1"/>
              </a:solidFill>
              <a:latin typeface="Times New Roman" pitchFamily="18" charset="0"/>
              <a:cs typeface="Times New Roman" pitchFamily="18" charset="0"/>
            </a:endParaRPr>
          </a:p>
          <a:p>
            <a:pPr algn="ctr">
              <a:lnSpc>
                <a:spcPct val="150000"/>
              </a:lnSpc>
            </a:pPr>
            <a:r>
              <a:rPr lang="en-US" sz="3000" b="1" i="1" dirty="0" err="1">
                <a:solidFill>
                  <a:schemeClr val="accent1"/>
                </a:solidFill>
                <a:latin typeface="Times New Roman" pitchFamily="18" charset="0"/>
                <a:cs typeface="Times New Roman" pitchFamily="18" charset="0"/>
              </a:rPr>
              <a:t>Mẹ</a:t>
            </a:r>
            <a:r>
              <a:rPr lang="en-US" sz="3000" b="1" i="1" dirty="0">
                <a:solidFill>
                  <a:schemeClr val="accent1"/>
                </a:solidFill>
                <a:latin typeface="Times New Roman" pitchFamily="18" charset="0"/>
                <a:cs typeface="Times New Roman" pitchFamily="18" charset="0"/>
              </a:rPr>
              <a:t> - </a:t>
            </a:r>
            <a:r>
              <a:rPr lang="en-US" sz="3000" b="1" i="1" dirty="0" err="1">
                <a:solidFill>
                  <a:schemeClr val="accent1"/>
                </a:solidFill>
                <a:latin typeface="Times New Roman" pitchFamily="18" charset="0"/>
                <a:cs typeface="Times New Roman" pitchFamily="18" charset="0"/>
              </a:rPr>
              <a:t>đầu</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bạc</a:t>
            </a:r>
            <a:r>
              <a:rPr lang="en-US" sz="3000" b="1" i="1" dirty="0">
                <a:solidFill>
                  <a:schemeClr val="accent1"/>
                </a:solidFill>
                <a:latin typeface="Times New Roman" pitchFamily="18" charset="0"/>
                <a:cs typeface="Times New Roman" pitchFamily="18" charset="0"/>
              </a:rPr>
              <a:t> </a:t>
            </a:r>
            <a:r>
              <a:rPr lang="en-US" sz="3000" b="1" i="1" dirty="0" err="1">
                <a:solidFill>
                  <a:schemeClr val="accent1"/>
                </a:solidFill>
                <a:latin typeface="Times New Roman" pitchFamily="18" charset="0"/>
                <a:cs typeface="Times New Roman" pitchFamily="18" charset="0"/>
              </a:rPr>
              <a:t>trắng</a:t>
            </a:r>
            <a:r>
              <a:rPr lang="en-US" sz="3000" b="1" i="1" dirty="0">
                <a:solidFill>
                  <a:schemeClr val="accent1"/>
                </a:solidFill>
                <a:latin typeface="Times New Roman" pitchFamily="18" charset="0"/>
                <a:cs typeface="Times New Roman" pitchFamily="18" charset="0"/>
              </a:rPr>
              <a:t>”</a:t>
            </a:r>
          </a:p>
        </p:txBody>
      </p:sp>
      <p:pic>
        <p:nvPicPr>
          <p:cNvPr id="2" name="Picture 1" descr="22858PICdbgea5Gz679dY_PIC2018.png">
            <a:extLst>
              <a:ext uri="{FF2B5EF4-FFF2-40B4-BE49-F238E27FC236}">
                <a16:creationId xmlns:a16="http://schemas.microsoft.com/office/drawing/2014/main" id="{835D2348-2263-3C66-7CF3-55209E3E20B7}"/>
              </a:ext>
            </a:extLst>
          </p:cNvPr>
          <p:cNvPicPr>
            <a:picLocks noChangeAspect="1"/>
          </p:cNvPicPr>
          <p:nvPr/>
        </p:nvPicPr>
        <p:blipFill>
          <a:blip r:embed="rId2" cstate="print"/>
          <a:stretch>
            <a:fillRect/>
          </a:stretch>
        </p:blipFill>
        <p:spPr>
          <a:xfrm flipH="1">
            <a:off x="-695738" y="747423"/>
            <a:ext cx="3650076" cy="5852160"/>
          </a:xfrm>
          <a:prstGeom prst="rect">
            <a:avLst/>
          </a:prstGeom>
        </p:spPr>
      </p:pic>
    </p:spTree>
    <p:extLst>
      <p:ext uri="{BB962C8B-B14F-4D97-AF65-F5344CB8AC3E}">
        <p14:creationId xmlns:p14="http://schemas.microsoft.com/office/powerpoint/2010/main" val="2029514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9334" y="-414858"/>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Folded Corner 26"/>
          <p:cNvSpPr/>
          <p:nvPr/>
        </p:nvSpPr>
        <p:spPr>
          <a:xfrm>
            <a:off x="3853299" y="555287"/>
            <a:ext cx="7460986" cy="179501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4000" b="1" u="none" strike="noStrike" kern="1200" cap="none" spc="0" normalizeH="0" baseline="0" noProof="0" dirty="0" err="1">
                <a:ln>
                  <a:noFill/>
                </a:ln>
                <a:solidFill>
                  <a:srgbClr val="002060"/>
                </a:solidFill>
                <a:effectLst/>
                <a:uLnTx/>
                <a:uFillTx/>
                <a:latin typeface="Times New Roman" pitchFamily="18" charset="0"/>
                <a:ea typeface="Tahoma" pitchFamily="34" charset="0"/>
                <a:cs typeface="Times New Roman" pitchFamily="18" charset="0"/>
              </a:rPr>
              <a:t>Câu</a:t>
            </a:r>
            <a:r>
              <a:rPr kumimoji="0" lang="en-US" sz="4000" b="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rPr>
              <a:t> </a:t>
            </a:r>
            <a:r>
              <a:rPr lang="en-US" sz="4000" b="1" dirty="0">
                <a:solidFill>
                  <a:srgbClr val="002060"/>
                </a:solidFill>
                <a:latin typeface="Times New Roman" pitchFamily="18" charset="0"/>
                <a:ea typeface="Tahoma" pitchFamily="34" charset="0"/>
                <a:cs typeface="Times New Roman" pitchFamily="18" charset="0"/>
              </a:rPr>
              <a:t>1: </a:t>
            </a:r>
            <a:r>
              <a:rPr lang="en-US" sz="4000" b="1" dirty="0" err="1">
                <a:solidFill>
                  <a:srgbClr val="002060"/>
                </a:solidFill>
                <a:latin typeface="Times New Roman" pitchFamily="18" charset="0"/>
                <a:ea typeface="Tahoma" pitchFamily="34" charset="0"/>
                <a:cs typeface="Times New Roman" pitchFamily="18" charset="0"/>
              </a:rPr>
              <a:t>Mục</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đích</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chính</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của</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nghị</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luận</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văn</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học</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là</a:t>
            </a:r>
            <a:r>
              <a:rPr lang="en-US" sz="4000" b="1" dirty="0">
                <a:solidFill>
                  <a:srgbClr val="002060"/>
                </a:solidFill>
                <a:latin typeface="Times New Roman" pitchFamily="18" charset="0"/>
                <a:ea typeface="Tahoma" pitchFamily="34" charset="0"/>
                <a:cs typeface="Times New Roman" pitchFamily="18" charset="0"/>
              </a:rPr>
              <a:t> </a:t>
            </a:r>
            <a:r>
              <a:rPr lang="en-US" sz="4000" b="1" dirty="0" err="1">
                <a:solidFill>
                  <a:srgbClr val="002060"/>
                </a:solidFill>
                <a:latin typeface="Times New Roman" pitchFamily="18" charset="0"/>
                <a:ea typeface="Tahoma" pitchFamily="34" charset="0"/>
                <a:cs typeface="Times New Roman" pitchFamily="18" charset="0"/>
              </a:rPr>
              <a:t>gì</a:t>
            </a:r>
            <a:r>
              <a:rPr lang="en-US" sz="4000" b="1" dirty="0">
                <a:solidFill>
                  <a:srgbClr val="002060"/>
                </a:solidFill>
                <a:latin typeface="Times New Roman" pitchFamily="18" charset="0"/>
                <a:ea typeface="Tahoma" pitchFamily="34" charset="0"/>
                <a:cs typeface="Times New Roman" pitchFamily="18" charset="0"/>
              </a:rPr>
              <a:t>? </a:t>
            </a:r>
            <a:endParaRPr kumimoji="0" lang="en-US" sz="4000" b="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4492627" y="2486098"/>
            <a:ext cx="6523566" cy="155164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3600" b="1" dirty="0">
                <a:solidFill>
                  <a:srgbClr val="C00000"/>
                </a:solidFill>
                <a:latin typeface="Times New Roman" pitchFamily="18" charset="0"/>
                <a:ea typeface="Tahoma" panose="020B0604030504040204" pitchFamily="34" charset="0"/>
                <a:cs typeface="Times New Roman" pitchFamily="18" charset="0"/>
              </a:rPr>
              <a:t>Thuyết phục người đọc về một vấn đề văn học.</a:t>
            </a:r>
            <a:endParaRPr kumimoji="0" lang="en-US" sz="3600" b="1" u="none" strike="noStrike" kern="1200" cap="none" spc="0" normalizeH="0" baseline="0" noProof="0" dirty="0">
              <a:ln>
                <a:noFill/>
              </a:ln>
              <a:solidFill>
                <a:srgbClr val="008000"/>
              </a:solidFill>
              <a:effectLst/>
              <a:uLnTx/>
              <a:uFillTx/>
              <a:latin typeface="Times New Roman" pitchFamily="18" charset="0"/>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6" action="ppaction://hlinksldjump"/>
          </p:cNvPr>
          <p:cNvSpPr/>
          <p:nvPr/>
        </p:nvSpPr>
        <p:spPr>
          <a:xfrm rot="586976" flipH="1">
            <a:off x="2797715" y="4226047"/>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4286"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380" y="3651250"/>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513148" y="4900263"/>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30368" y="4758677"/>
            <a:ext cx="1419947" cy="155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06066"/>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 y="42333"/>
            <a:ext cx="12188388" cy="677333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79009"/>
            <a:ext cx="5160853" cy="271312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9" y="4672464"/>
            <a:ext cx="1544193" cy="214320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6" y="4698146"/>
            <a:ext cx="3644713" cy="1908511"/>
          </a:xfrm>
          <a:prstGeom prst="rect">
            <a:avLst/>
          </a:prstGeom>
        </p:spPr>
      </p:pic>
      <p:sp>
        <p:nvSpPr>
          <p:cNvPr id="6" name="文本框 5"/>
          <p:cNvSpPr txBox="1"/>
          <p:nvPr/>
        </p:nvSpPr>
        <p:spPr>
          <a:xfrm>
            <a:off x="1616149" y="969083"/>
            <a:ext cx="9346017" cy="983160"/>
          </a:xfrm>
          <a:prstGeom prst="rect">
            <a:avLst/>
          </a:prstGeom>
          <a:noFill/>
        </p:spPr>
        <p:txBody>
          <a:bodyPr wrap="square" lIns="135452" tIns="67726" rIns="135452" bIns="67726" rtlCol="0">
            <a:spAutoFit/>
          </a:bodyPr>
          <a:lstStyle/>
          <a:p>
            <a:pPr defTabSz="1015902"/>
            <a:r>
              <a:rPr lang="vi-VN" altLang="zh-CN"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rPr>
              <a:t>CHÚC CÁC EM</a:t>
            </a:r>
            <a:r>
              <a:rPr lang="en-US" altLang="zh-CN"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vi-VN" altLang="zh-CN"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rPr>
              <a:t>HỌC</a:t>
            </a:r>
            <a:r>
              <a:rPr lang="en-US" altLang="zh-CN"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vi-VN" altLang="zh-CN"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rPr>
              <a:t>TỐT !</a:t>
            </a:r>
            <a:endParaRPr lang="zh-CN" altLang="en-US" sz="5500" b="1" dirty="0">
              <a:solidFill>
                <a:srgbClr val="FF4C6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E7AC4F7C-A54A-D868-05F5-81DBA043C80D}"/>
              </a:ext>
            </a:extLst>
          </p:cNvPr>
          <p:cNvSpPr txBox="1"/>
          <p:nvPr/>
        </p:nvSpPr>
        <p:spPr>
          <a:xfrm>
            <a:off x="1697428" y="2188394"/>
            <a:ext cx="8992398" cy="1938992"/>
          </a:xfrm>
          <a:prstGeom prst="rect">
            <a:avLst/>
          </a:prstGeom>
          <a:noFill/>
        </p:spPr>
        <p:txBody>
          <a:bodyPr wrap="none" rtlCol="0">
            <a:spAutoFit/>
          </a:bodyPr>
          <a:lstStyle/>
          <a:p>
            <a:pPr algn="ctr"/>
            <a:r>
              <a:rPr lang="en-US" sz="6000" b="1" dirty="0">
                <a:solidFill>
                  <a:srgbClr val="00B0F0"/>
                </a:solidFill>
                <a:latin typeface="Times New Roman" panose="02020603050405020304" pitchFamily="18" charset="0"/>
                <a:cs typeface="Times New Roman" panose="02020603050405020304" pitchFamily="18" charset="0"/>
              </a:rPr>
              <a:t>CẢM ƠN QUÝ THẦY CÔ</a:t>
            </a:r>
          </a:p>
          <a:p>
            <a:pPr algn="ctr"/>
            <a:r>
              <a:rPr lang="en-US" sz="6000" b="1" dirty="0">
                <a:solidFill>
                  <a:srgbClr val="00B0F0"/>
                </a:solidFill>
                <a:latin typeface="Times New Roman" panose="02020603050405020304" pitchFamily="18" charset="0"/>
                <a:cs typeface="Times New Roman" panose="02020603050405020304" pitchFamily="18" charset="0"/>
              </a:rPr>
              <a:t>HẸN GẶP LẠI </a:t>
            </a:r>
            <a:r>
              <a:rPr lang="en-US" sz="6000" b="1"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60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69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grpId="0" nodeType="afterEffect">
                                  <p:stCondLst>
                                    <p:cond delay="0"/>
                                  </p:stCondLst>
                                  <p:iterate type="lt">
                                    <p:tmPct val="13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407" y="-426185"/>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Folded Corner 26"/>
          <p:cNvSpPr/>
          <p:nvPr/>
        </p:nvSpPr>
        <p:spPr>
          <a:xfrm>
            <a:off x="2627697" y="1447475"/>
            <a:ext cx="9136738" cy="134335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itchFamily="18" charset="0"/>
                <a:ea typeface="+mn-ea"/>
                <a:cs typeface="Times New Roman"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mn-ea"/>
                <a:cs typeface="Times New Roman" pitchFamily="18" charset="0"/>
              </a:rPr>
              <a:t> 2</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Nội</a:t>
            </a:r>
            <a:r>
              <a:rPr lang="en-US" sz="3200" b="1" i="1" dirty="0">
                <a:solidFill>
                  <a:srgbClr val="4472C4">
                    <a:lumMod val="50000"/>
                  </a:srgbClr>
                </a:solidFill>
                <a:latin typeface="Times New Roman" pitchFamily="18" charset="0"/>
                <a:cs typeface="Times New Roman" pitchFamily="18" charset="0"/>
              </a:rPr>
              <a:t> dung </a:t>
            </a:r>
            <a:r>
              <a:rPr lang="en-US" sz="3200" b="1" i="1" dirty="0" err="1">
                <a:solidFill>
                  <a:srgbClr val="4472C4">
                    <a:lumMod val="50000"/>
                  </a:srgbClr>
                </a:solidFill>
                <a:latin typeface="Times New Roman" pitchFamily="18" charset="0"/>
                <a:cs typeface="Times New Roman" pitchFamily="18" charset="0"/>
              </a:rPr>
              <a:t>của</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bài</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nghị</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luận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văn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học</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là</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gì</a:t>
            </a:r>
            <a:r>
              <a:rPr lang="en-US" sz="3200" b="1" i="1" dirty="0">
                <a:solidFill>
                  <a:srgbClr val="4472C4">
                    <a:lumMod val="50000"/>
                  </a:srgbClr>
                </a:solidFill>
                <a:latin typeface="Times New Roman" pitchFamily="18" charset="0"/>
                <a:cs typeface="Times New Roman" pitchFamily="18" charset="0"/>
              </a:rPr>
              <a:t>?</a:t>
            </a:r>
            <a:endParaRPr kumimoji="0" lang="en-US" sz="3200" b="0" i="1" u="none" strike="noStrike" kern="1200" cap="none" spc="0" normalizeH="0" baseline="0" noProof="0" dirty="0">
              <a:ln>
                <a:noFill/>
              </a:ln>
              <a:solidFill>
                <a:srgbClr val="4472C4">
                  <a:lumMod val="50000"/>
                </a:srgbClr>
              </a:solidFill>
              <a:effectLst/>
              <a:uLnTx/>
              <a:uFillTx/>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2627696" y="2916045"/>
            <a:ext cx="8701239" cy="12747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err="1">
                <a:solidFill>
                  <a:srgbClr val="C00000"/>
                </a:solidFill>
                <a:latin typeface="Times New Roman"/>
              </a:rPr>
              <a:t>Phân</a:t>
            </a:r>
            <a:r>
              <a:rPr lang="en-US" sz="3200" b="1" dirty="0">
                <a:solidFill>
                  <a:srgbClr val="C00000"/>
                </a:solidFill>
                <a:latin typeface="Times New Roman"/>
              </a:rPr>
              <a:t> </a:t>
            </a:r>
            <a:r>
              <a:rPr lang="en-US" sz="3200" b="1" dirty="0" err="1">
                <a:solidFill>
                  <a:srgbClr val="C00000"/>
                </a:solidFill>
                <a:latin typeface="Times New Roman"/>
              </a:rPr>
              <a:t>tích</a:t>
            </a:r>
            <a:r>
              <a:rPr lang="en-US" sz="3200" b="1" dirty="0">
                <a:solidFill>
                  <a:srgbClr val="C00000"/>
                </a:solidFill>
                <a:latin typeface="Times New Roman"/>
              </a:rPr>
              <a:t> </a:t>
            </a:r>
            <a:r>
              <a:rPr lang="en-US" sz="3200" b="1" dirty="0" err="1">
                <a:solidFill>
                  <a:srgbClr val="C00000"/>
                </a:solidFill>
                <a:latin typeface="Times New Roman"/>
              </a:rPr>
              <a:t>vẻ</a:t>
            </a:r>
            <a:r>
              <a:rPr lang="en-US" sz="3200" b="1" dirty="0">
                <a:solidFill>
                  <a:srgbClr val="C00000"/>
                </a:solidFill>
                <a:latin typeface="Times New Roman"/>
              </a:rPr>
              <a:t> </a:t>
            </a:r>
            <a:r>
              <a:rPr lang="en-US" sz="3200" b="1" dirty="0" err="1">
                <a:solidFill>
                  <a:srgbClr val="C00000"/>
                </a:solidFill>
                <a:latin typeface="Times New Roman"/>
              </a:rPr>
              <a:t>đẹp</a:t>
            </a:r>
            <a:r>
              <a:rPr lang="en-US" sz="3200" b="1" dirty="0">
                <a:solidFill>
                  <a:srgbClr val="C00000"/>
                </a:solidFill>
                <a:latin typeface="Times New Roman"/>
              </a:rPr>
              <a:t> </a:t>
            </a:r>
            <a:r>
              <a:rPr lang="en-US" sz="3200" b="1" dirty="0" err="1">
                <a:solidFill>
                  <a:srgbClr val="C00000"/>
                </a:solidFill>
                <a:latin typeface="Times New Roman"/>
              </a:rPr>
              <a:t>nội</a:t>
            </a:r>
            <a:r>
              <a:rPr lang="en-US" sz="3200" b="1" dirty="0">
                <a:solidFill>
                  <a:srgbClr val="C00000"/>
                </a:solidFill>
                <a:latin typeface="Times New Roman"/>
              </a:rPr>
              <a:t> dung </a:t>
            </a:r>
            <a:r>
              <a:rPr lang="en-US" sz="3200" b="1" dirty="0" err="1">
                <a:solidFill>
                  <a:srgbClr val="C00000"/>
                </a:solidFill>
                <a:latin typeface="Times New Roman"/>
              </a:rPr>
              <a:t>hoặc</a:t>
            </a:r>
            <a:r>
              <a:rPr lang="en-US" sz="3200" b="1" dirty="0">
                <a:solidFill>
                  <a:srgbClr val="C00000"/>
                </a:solidFill>
                <a:latin typeface="Times New Roman"/>
              </a:rPr>
              <a:t> </a:t>
            </a:r>
            <a:r>
              <a:rPr lang="en-US" sz="3200" b="1" dirty="0" err="1">
                <a:solidFill>
                  <a:srgbClr val="C00000"/>
                </a:solidFill>
                <a:latin typeface="Times New Roman"/>
              </a:rPr>
              <a:t>nghệ</a:t>
            </a:r>
            <a:r>
              <a:rPr lang="en-US" sz="3200" b="1" dirty="0">
                <a:solidFill>
                  <a:srgbClr val="C00000"/>
                </a:solidFill>
                <a:latin typeface="Times New Roman"/>
              </a:rPr>
              <a:t> </a:t>
            </a:r>
            <a:r>
              <a:rPr lang="en-US" sz="3200" b="1" dirty="0" err="1">
                <a:solidFill>
                  <a:srgbClr val="C00000"/>
                </a:solidFill>
                <a:latin typeface="Times New Roman"/>
              </a:rPr>
              <a:t>thuật</a:t>
            </a:r>
            <a:r>
              <a:rPr lang="en-US" sz="3200" b="1" dirty="0">
                <a:solidFill>
                  <a:srgbClr val="C00000"/>
                </a:solidFill>
                <a:latin typeface="Times New Roman"/>
              </a:rPr>
              <a:t> </a:t>
            </a:r>
            <a:r>
              <a:rPr lang="en-US" sz="3200" b="1" dirty="0" err="1">
                <a:solidFill>
                  <a:srgbClr val="C00000"/>
                </a:solidFill>
                <a:latin typeface="Times New Roman"/>
              </a:rPr>
              <a:t>của</a:t>
            </a:r>
            <a:r>
              <a:rPr lang="en-US" sz="3200" b="1" dirty="0">
                <a:solidFill>
                  <a:srgbClr val="C00000"/>
                </a:solidFill>
                <a:latin typeface="Times New Roman"/>
              </a:rPr>
              <a:t> </a:t>
            </a:r>
            <a:r>
              <a:rPr lang="en-US" sz="3200" b="1" dirty="0" err="1">
                <a:solidFill>
                  <a:srgbClr val="C00000"/>
                </a:solidFill>
                <a:latin typeface="Times New Roman"/>
              </a:rPr>
              <a:t>tác</a:t>
            </a:r>
            <a:r>
              <a:rPr lang="en-US" sz="3200" b="1" dirty="0">
                <a:solidFill>
                  <a:srgbClr val="C00000"/>
                </a:solidFill>
                <a:latin typeface="Times New Roman"/>
              </a:rPr>
              <a:t> </a:t>
            </a:r>
            <a:r>
              <a:rPr lang="en-US" sz="3200" b="1" dirty="0" err="1">
                <a:solidFill>
                  <a:srgbClr val="C00000"/>
                </a:solidFill>
                <a:latin typeface="Times New Roman"/>
              </a:rPr>
              <a:t>phẩm</a:t>
            </a:r>
            <a:r>
              <a:rPr lang="en-US" sz="3200" b="1" dirty="0">
                <a:solidFill>
                  <a:srgbClr val="C00000"/>
                </a:solidFill>
                <a:latin typeface="Times New Roman"/>
              </a:rPr>
              <a:t>.</a:t>
            </a:r>
            <a:endParaRPr kumimoji="0" lang="en-US" sz="3200" b="0" i="1" u="none" strike="noStrike" kern="1200" cap="none" spc="0" normalizeH="0" baseline="0" noProof="0" dirty="0">
              <a:ln>
                <a:noFill/>
              </a:ln>
              <a:solidFill>
                <a:srgbClr val="C00000"/>
              </a:solidFill>
              <a:effectLst/>
              <a:uLnTx/>
              <a:uFillTx/>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5310"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898" y="3648090"/>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740051" y="5278631"/>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40604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Folded Corner 26"/>
          <p:cNvSpPr/>
          <p:nvPr/>
        </p:nvSpPr>
        <p:spPr>
          <a:xfrm>
            <a:off x="3398318" y="1644790"/>
            <a:ext cx="8698440" cy="192577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kumimoji="0" lang="en-US" sz="3200" b="1"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3: </a:t>
            </a:r>
            <a:r>
              <a:rPr lang="en-US" sz="3200" b="1" dirty="0" err="1">
                <a:solidFill>
                  <a:srgbClr val="002060"/>
                </a:solidFill>
                <a:latin typeface="Times New Roman" pitchFamily="18" charset="0"/>
                <a:cs typeface="Times New Roman" pitchFamily="18" charset="0"/>
              </a:rPr>
              <a:t>Nội</a:t>
            </a:r>
            <a:r>
              <a:rPr lang="en-US" sz="3200" b="1" dirty="0">
                <a:solidFill>
                  <a:srgbClr val="002060"/>
                </a:solidFill>
                <a:latin typeface="Times New Roman" pitchFamily="18" charset="0"/>
                <a:cs typeface="Times New Roman" pitchFamily="18" charset="0"/>
              </a:rPr>
              <a:t> dung </a:t>
            </a:r>
            <a:r>
              <a:rPr lang="en-US" sz="3200" b="1" dirty="0" err="1">
                <a:solidFill>
                  <a:srgbClr val="002060"/>
                </a:solidFill>
                <a:latin typeface="Times New Roman" pitchFamily="18" charset="0"/>
                <a:cs typeface="Times New Roman" pitchFamily="18" charset="0"/>
              </a:rPr>
              <a:t>chính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giả</a:t>
            </a:r>
            <a:r>
              <a:rPr lang="en-US" sz="3200" b="1" dirty="0">
                <a:solidFill>
                  <a:srgbClr val="002060"/>
                </a:solidFill>
                <a:latin typeface="Times New Roman" pitchFamily="18" charset="0"/>
                <a:cs typeface="Times New Roman" pitchFamily="18" charset="0"/>
              </a:rPr>
              <a:t> Đinh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nhấn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mạnh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phần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thứ</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thơ</a:t>
            </a:r>
            <a:r>
              <a:rPr lang="en-US" sz="3200" b="1" dirty="0">
                <a:solidFill>
                  <a:srgbClr val="002060"/>
                </a:solidFill>
                <a:latin typeface="Times New Roman" pitchFamily="18" charset="0"/>
                <a:cs typeface="Times New Roman" pitchFamily="18" charset="0"/>
              </a:rPr>
              <a:t> </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Tiếng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gà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trưa</a:t>
            </a:r>
            <a:r>
              <a:rPr lang="en-US" sz="3200" b="1" i="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gì</a:t>
            </a:r>
            <a:r>
              <a:rPr lang="en-US" sz="3200" b="1" dirty="0">
                <a:solidFill>
                  <a:srgbClr val="002060"/>
                </a:solidFill>
                <a:latin typeface="Times New Roman" pitchFamily="18" charset="0"/>
                <a:cs typeface="Times New Roman" pitchFamily="18" charset="0"/>
              </a:rPr>
              <a:t>?</a:t>
            </a:r>
            <a:r>
              <a:rPr kumimoji="0" lang="en-US" sz="3200" b="1" u="none" strike="noStrike" kern="1200" cap="none" spc="0" normalizeH="0" noProof="0" dirty="0">
                <a:ln>
                  <a:noFill/>
                </a:ln>
                <a:solidFill>
                  <a:srgbClr val="002060"/>
                </a:solidFill>
                <a:effectLst/>
                <a:uLnTx/>
                <a:uFillTx/>
                <a:latin typeface="Times New Roman" pitchFamily="18" charset="0"/>
                <a:cs typeface="Times New Roman" pitchFamily="18" charset="0"/>
              </a:rPr>
              <a:t> </a:t>
            </a:r>
            <a:endParaRPr kumimoji="0" lang="vi-VN" sz="3200" b="1"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28" name="Rectangle: Folded Corner 27"/>
          <p:cNvSpPr/>
          <p:nvPr/>
        </p:nvSpPr>
        <p:spPr>
          <a:xfrm>
            <a:off x="5171418" y="3636164"/>
            <a:ext cx="6105525" cy="157704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200" b="1" u="none" strike="noStrike" kern="1200" cap="none" spc="0" normalizeH="0" baseline="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Tiếng</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gà</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trưa</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khơi</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dậy</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những</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kỉ</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niệm</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tuổi</a:t>
            </a:r>
            <a:r>
              <a:rPr kumimoji="0" lang="en-US" sz="3200" b="1" u="none" strike="noStrike" kern="1200" cap="none" spc="0" normalizeH="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thơ</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633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243" y="3702050"/>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828769" y="5285151"/>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83693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279" y="-500063"/>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Folded Corner 26"/>
          <p:cNvSpPr/>
          <p:nvPr/>
        </p:nvSpPr>
        <p:spPr>
          <a:xfrm>
            <a:off x="3640979" y="1235232"/>
            <a:ext cx="8255846" cy="191006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3200" b="1" u="none" strike="noStrike" kern="1200" cap="none" spc="0" normalizeH="0" baseline="0" noProof="0" dirty="0" err="1">
                <a:ln>
                  <a:noFill/>
                </a:ln>
                <a:solidFill>
                  <a:srgbClr val="4472C4">
                    <a:lumMod val="50000"/>
                  </a:srgbClr>
                </a:solidFill>
                <a:effectLst/>
                <a:uLnTx/>
                <a:uFillTx/>
                <a:latin typeface="Times New Roman" pitchFamily="18" charset="0"/>
                <a:ea typeface="Tahoma" pitchFamily="34" charset="0"/>
                <a:cs typeface="Times New Roman" pitchFamily="18" charset="0"/>
              </a:rPr>
              <a:t>Câu</a:t>
            </a:r>
            <a:r>
              <a:rPr kumimoji="0" lang="en-US" sz="3200" b="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rPr>
              <a:t> 4: </a:t>
            </a:r>
            <a:r>
              <a:rPr lang="en-US" sz="3200" b="1" dirty="0" err="1">
                <a:solidFill>
                  <a:srgbClr val="4472C4">
                    <a:lumMod val="50000"/>
                  </a:srgbClr>
                </a:solidFill>
                <a:latin typeface="Times New Roman" pitchFamily="18" charset="0"/>
                <a:ea typeface="Tahoma" pitchFamily="34" charset="0"/>
                <a:cs typeface="Times New Roman" pitchFamily="18" charset="0"/>
              </a:rPr>
              <a:t>Điểm</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đặc</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sắc</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về</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hình</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thức</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nghệ</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thuật</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của</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dòng</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thơ</a:t>
            </a:r>
            <a:r>
              <a:rPr lang="en-US" sz="3200" b="1" dirty="0">
                <a:solidFill>
                  <a:srgbClr val="4472C4">
                    <a:lumMod val="50000"/>
                  </a:srgbClr>
                </a:solidFill>
                <a:latin typeface="Times New Roman" pitchFamily="18" charset="0"/>
                <a:ea typeface="Tahoma" pitchFamily="34" charset="0"/>
                <a:cs typeface="Times New Roman" pitchFamily="18" charset="0"/>
              </a:rPr>
              <a:t> “ </a:t>
            </a:r>
            <a:r>
              <a:rPr lang="en-US" sz="3200" b="1" i="1" dirty="0" err="1">
                <a:solidFill>
                  <a:srgbClr val="4472C4">
                    <a:lumMod val="50000"/>
                  </a:srgbClr>
                </a:solidFill>
                <a:latin typeface="Times New Roman" pitchFamily="18" charset="0"/>
                <a:ea typeface="Tahoma" pitchFamily="34" charset="0"/>
                <a:cs typeface="Times New Roman" pitchFamily="18" charset="0"/>
              </a:rPr>
              <a:t>Cục</a:t>
            </a:r>
            <a:r>
              <a:rPr lang="en-US" sz="3200" b="1" i="1" dirty="0">
                <a:solidFill>
                  <a:srgbClr val="4472C4">
                    <a:lumMod val="50000"/>
                  </a:srgbClr>
                </a:solidFill>
                <a:latin typeface="Times New Roman" pitchFamily="18" charset="0"/>
                <a:ea typeface="Tahoma" pitchFamily="34" charset="0"/>
                <a:cs typeface="Times New Roman" pitchFamily="18" charset="0"/>
              </a:rPr>
              <a:t>…</a:t>
            </a:r>
            <a:r>
              <a:rPr lang="en-US" sz="3200" b="1" i="1" dirty="0" err="1">
                <a:solidFill>
                  <a:srgbClr val="4472C4">
                    <a:lumMod val="50000"/>
                  </a:srgbClr>
                </a:solidFill>
                <a:latin typeface="Times New Roman" pitchFamily="18" charset="0"/>
                <a:ea typeface="Tahoma" pitchFamily="34" charset="0"/>
                <a:cs typeface="Times New Roman" pitchFamily="18" charset="0"/>
              </a:rPr>
              <a:t>cục</a:t>
            </a:r>
            <a:r>
              <a:rPr lang="en-US" sz="3200" b="1" i="1" dirty="0">
                <a:solidFill>
                  <a:srgbClr val="4472C4">
                    <a:lumMod val="50000"/>
                  </a:srgbClr>
                </a:solidFill>
                <a:latin typeface="Times New Roman" pitchFamily="18" charset="0"/>
                <a:ea typeface="Tahoma" pitchFamily="34" charset="0"/>
                <a:cs typeface="Times New Roman" pitchFamily="18" charset="0"/>
              </a:rPr>
              <a:t> </a:t>
            </a:r>
            <a:r>
              <a:rPr lang="en-US" sz="3200" b="1" i="1" dirty="0" err="1">
                <a:solidFill>
                  <a:srgbClr val="4472C4">
                    <a:lumMod val="50000"/>
                  </a:srgbClr>
                </a:solidFill>
                <a:latin typeface="Times New Roman" pitchFamily="18" charset="0"/>
                <a:ea typeface="Tahoma" pitchFamily="34" charset="0"/>
                <a:cs typeface="Times New Roman" pitchFamily="18" charset="0"/>
              </a:rPr>
              <a:t>tác</a:t>
            </a:r>
            <a:r>
              <a:rPr lang="en-US" sz="3200" b="1" i="1" dirty="0">
                <a:solidFill>
                  <a:srgbClr val="4472C4">
                    <a:lumMod val="50000"/>
                  </a:srgbClr>
                </a:solidFill>
                <a:latin typeface="Times New Roman" pitchFamily="18" charset="0"/>
                <a:ea typeface="Tahoma" pitchFamily="34" charset="0"/>
                <a:cs typeface="Times New Roman" pitchFamily="18" charset="0"/>
              </a:rPr>
              <a:t> </a:t>
            </a:r>
            <a:r>
              <a:rPr lang="en-US" sz="3200" b="1" i="1" dirty="0" err="1">
                <a:solidFill>
                  <a:srgbClr val="4472C4">
                    <a:lumMod val="50000"/>
                  </a:srgbClr>
                </a:solidFill>
                <a:latin typeface="Times New Roman" pitchFamily="18" charset="0"/>
                <a:ea typeface="Tahoma" pitchFamily="34" charset="0"/>
                <a:cs typeface="Times New Roman" pitchFamily="18" charset="0"/>
              </a:rPr>
              <a:t>cục</a:t>
            </a:r>
            <a:r>
              <a:rPr lang="en-US" sz="3200" b="1" i="1" dirty="0">
                <a:solidFill>
                  <a:srgbClr val="4472C4">
                    <a:lumMod val="50000"/>
                  </a:srgbClr>
                </a:solidFill>
                <a:latin typeface="Times New Roman" pitchFamily="18" charset="0"/>
                <a:ea typeface="Tahoma" pitchFamily="34" charset="0"/>
                <a:cs typeface="Times New Roman" pitchFamily="18" charset="0"/>
              </a:rPr>
              <a:t> ta </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là</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en-US" sz="3200" b="1" dirty="0" err="1">
                <a:solidFill>
                  <a:srgbClr val="4472C4">
                    <a:lumMod val="50000"/>
                  </a:srgbClr>
                </a:solidFill>
                <a:latin typeface="Times New Roman" pitchFamily="18" charset="0"/>
                <a:ea typeface="Tahoma" pitchFamily="34" charset="0"/>
                <a:cs typeface="Times New Roman" pitchFamily="18" charset="0"/>
              </a:rPr>
              <a:t>gì</a:t>
            </a:r>
            <a:r>
              <a:rPr lang="en-US" sz="3200" b="1" dirty="0">
                <a:solidFill>
                  <a:srgbClr val="4472C4">
                    <a:lumMod val="50000"/>
                  </a:srgbClr>
                </a:solidFill>
                <a:latin typeface="Times New Roman" pitchFamily="18" charset="0"/>
                <a:ea typeface="Tahoma" pitchFamily="34" charset="0"/>
                <a:cs typeface="Times New Roman" pitchFamily="18" charset="0"/>
              </a:rPr>
              <a:t> </a:t>
            </a:r>
            <a:r>
              <a:rPr lang="vi-VN" sz="3200" b="1" dirty="0">
                <a:solidFill>
                  <a:srgbClr val="4472C4">
                    <a:lumMod val="50000"/>
                  </a:srgbClr>
                </a:solidFill>
                <a:latin typeface="Times New Roman" pitchFamily="18" charset="0"/>
                <a:ea typeface="Tahoma" pitchFamily="34" charset="0"/>
                <a:cs typeface="Times New Roman" pitchFamily="18" charset="0"/>
              </a:rPr>
              <a:t>?</a:t>
            </a:r>
            <a:endParaRPr kumimoji="0" lang="en-US" sz="3200" b="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4589370" y="3192462"/>
            <a:ext cx="6141697"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Lặp</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âm</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và</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dấu</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chẩm</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lửng</a:t>
            </a:r>
            <a:r>
              <a:rPr lang="en-US" sz="35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500" b="1" i="1"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7354"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735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2423" y="3886560"/>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708837" y="5248914"/>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81342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156" y="-320307"/>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Folded Corner 26"/>
          <p:cNvSpPr/>
          <p:nvPr/>
        </p:nvSpPr>
        <p:spPr>
          <a:xfrm>
            <a:off x="3686475" y="1365839"/>
            <a:ext cx="7825339"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4472C4">
                    <a:lumMod val="50000"/>
                  </a:srgbClr>
                </a:solidFill>
                <a:effectLst/>
                <a:uLnTx/>
                <a:uFillTx/>
                <a:latin typeface="Times New Roman" pitchFamily="18" charset="0"/>
                <a:ea typeface="+mn-ea"/>
                <a:cs typeface="Times New Roman" pitchFamily="18" charset="0"/>
              </a:rPr>
              <a:t>Câu</a:t>
            </a:r>
            <a:r>
              <a:rPr kumimoji="0" lang="en-US" sz="3200" b="1" u="none" strike="noStrike" kern="1200" cap="none" spc="0" normalizeH="0" baseline="0" noProof="0" dirty="0">
                <a:ln>
                  <a:noFill/>
                </a:ln>
                <a:solidFill>
                  <a:srgbClr val="4472C4">
                    <a:lumMod val="50000"/>
                  </a:srgbClr>
                </a:solidFill>
                <a:effectLst/>
                <a:uLnTx/>
                <a:uFillTx/>
                <a:latin typeface="Times New Roman" pitchFamily="18" charset="0"/>
                <a:ea typeface="+mn-ea"/>
                <a:cs typeface="Times New Roman" pitchFamily="18" charset="0"/>
              </a:rPr>
              <a:t> 5:Nêu</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nội</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dung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chính</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mà</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tác</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giả</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Đinh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Trọng</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Lạc</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nhấn</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mạnh</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trong</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phần</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thứ</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hai</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của</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bài</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thơ</a:t>
            </a:r>
            <a:r>
              <a:rPr kumimoji="0" lang="en-US" sz="3200" b="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i="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i="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Tiếng</a:t>
            </a:r>
            <a:r>
              <a:rPr kumimoji="0" lang="en-US" sz="3200" b="1" i="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i="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gà</a:t>
            </a:r>
            <a:r>
              <a:rPr kumimoji="0" lang="en-US" sz="3200" b="1" i="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i="1" u="none" strike="noStrike" kern="1200" cap="none" spc="0" normalizeH="0" noProof="0" dirty="0" err="1">
                <a:ln>
                  <a:noFill/>
                </a:ln>
                <a:solidFill>
                  <a:srgbClr val="4472C4">
                    <a:lumMod val="50000"/>
                  </a:srgbClr>
                </a:solidFill>
                <a:effectLst/>
                <a:uLnTx/>
                <a:uFillTx/>
                <a:latin typeface="Times New Roman" pitchFamily="18" charset="0"/>
                <a:ea typeface="+mn-ea"/>
                <a:cs typeface="Times New Roman" pitchFamily="18" charset="0"/>
              </a:rPr>
              <a:t>trưa</a:t>
            </a:r>
            <a:r>
              <a:rPr kumimoji="0" lang="en-US" sz="3200" b="1" i="1" u="none" strike="noStrike" kern="1200" cap="none" spc="0" normalizeH="0" noProof="0" dirty="0">
                <a:ln>
                  <a:noFill/>
                </a:ln>
                <a:solidFill>
                  <a:srgbClr val="4472C4">
                    <a:lumMod val="50000"/>
                  </a:srgbClr>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mn-ea"/>
                <a:cs typeface="Times New Roman" pitchFamily="18" charset="0"/>
              </a:rPr>
              <a:t>?</a:t>
            </a:r>
            <a:endParaRPr kumimoji="0" lang="en-US" sz="3200" b="0" i="1" u="none" strike="noStrike" kern="1200" cap="none" spc="0" normalizeH="0" baseline="0" noProof="0" dirty="0">
              <a:ln>
                <a:noFill/>
              </a:ln>
              <a:solidFill>
                <a:srgbClr val="4472C4">
                  <a:lumMod val="50000"/>
                </a:srgbClr>
              </a:solidFill>
              <a:effectLst/>
              <a:uLnTx/>
              <a:uFillTx/>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4025911" y="3222484"/>
            <a:ext cx="7602709" cy="153918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Tiếng</a:t>
            </a:r>
            <a:r>
              <a:rPr kumimoji="0" lang="en-US" sz="3200" b="1" i="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gà</a:t>
            </a:r>
            <a:r>
              <a:rPr kumimoji="0" lang="en-US" sz="3200" b="1" i="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trưa</a:t>
            </a:r>
            <a:r>
              <a:rPr kumimoji="0" lang="en-US" sz="3200" b="1" i="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đưa</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người</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chiến</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sĩ</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trở</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lại</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kỉ</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niệm</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người</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bà</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tần</a:t>
            </a:r>
            <a:r>
              <a:rPr kumimoji="0" lang="en-US" sz="3200" b="1"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tảo</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suốt</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đời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lo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toan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để</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cho</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cháu</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vui</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sướng</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5310"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536" y="3640521"/>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662847" y="4867290"/>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306067"/>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Background đẹ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19"/>
            <a:ext cx="12192000" cy="7141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4754" y="374248"/>
            <a:ext cx="11800573" cy="40477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C00000"/>
                </a:solidFill>
                <a:latin typeface="Times New Roman" pitchFamily="18" charset="0"/>
                <a:ea typeface="BrushScript" pitchFamily="18" charset="0"/>
                <a:cs typeface="Times New Roman" pitchFamily="18" charset="0"/>
              </a:rPr>
              <a:t>Bài</a:t>
            </a:r>
            <a:r>
              <a:rPr lang="en-US" sz="4400" b="1" dirty="0">
                <a:solidFill>
                  <a:srgbClr val="C00000"/>
                </a:solidFill>
                <a:latin typeface="Times New Roman" pitchFamily="18" charset="0"/>
                <a:ea typeface="BrushScript" pitchFamily="18" charset="0"/>
                <a:cs typeface="Times New Roman" pitchFamily="18" charset="0"/>
              </a:rPr>
              <a:t> 4: NGHỊ LUẬN VĂN HỌC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b="1" dirty="0">
              <a:solidFill>
                <a:srgbClr val="C00000"/>
              </a:solidFill>
              <a:latin typeface="Times New Roman" pitchFamily="18" charset="0"/>
              <a:ea typeface="BrushScript"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C00000"/>
                </a:solidFill>
                <a:latin typeface="Times New Roman" pitchFamily="18" charset="0"/>
                <a:ea typeface="BrushScript" pitchFamily="18" charset="0"/>
                <a:cs typeface="Times New Roman" pitchFamily="18" charset="0"/>
              </a:rPr>
              <a:t>Đọc</a:t>
            </a:r>
            <a:r>
              <a:rPr lang="en-US" sz="4400" b="1" dirty="0">
                <a:solidFill>
                  <a:srgbClr val="C00000"/>
                </a:solidFill>
                <a:latin typeface="Times New Roman" pitchFamily="18" charset="0"/>
                <a:ea typeface="BrushScript" pitchFamily="18" charset="0"/>
                <a:cs typeface="Times New Roman" pitchFamily="18" charset="0"/>
              </a:rPr>
              <a:t> </a:t>
            </a:r>
            <a:r>
              <a:rPr lang="en-US" sz="4400" b="1" dirty="0" err="1">
                <a:solidFill>
                  <a:srgbClr val="C00000"/>
                </a:solidFill>
                <a:latin typeface="Times New Roman" pitchFamily="18" charset="0"/>
                <a:ea typeface="BrushScript" pitchFamily="18" charset="0"/>
                <a:cs typeface="Times New Roman" pitchFamily="18" charset="0"/>
              </a:rPr>
              <a:t>hiểu</a:t>
            </a:r>
            <a:r>
              <a:rPr lang="en-US" sz="4400" b="1" dirty="0">
                <a:solidFill>
                  <a:srgbClr val="C00000"/>
                </a:solidFill>
                <a:latin typeface="Times New Roman" pitchFamily="18" charset="0"/>
                <a:ea typeface="BrushScript" pitchFamily="18" charset="0"/>
                <a:cs typeface="Times New Roman" pitchFamily="18" charset="0"/>
              </a:rPr>
              <a:t> </a:t>
            </a:r>
            <a:r>
              <a:rPr lang="en-US" sz="4400" b="1" dirty="0" err="1">
                <a:solidFill>
                  <a:srgbClr val="C00000"/>
                </a:solidFill>
                <a:latin typeface="Times New Roman" pitchFamily="18" charset="0"/>
                <a:ea typeface="BrushScript" pitchFamily="18" charset="0"/>
                <a:cs typeface="Times New Roman" pitchFamily="18" charset="0"/>
              </a:rPr>
              <a:t>văn</a:t>
            </a:r>
            <a:r>
              <a:rPr lang="en-US" sz="4400" b="1" dirty="0">
                <a:solidFill>
                  <a:srgbClr val="C00000"/>
                </a:solidFill>
                <a:latin typeface="Times New Roman" pitchFamily="18" charset="0"/>
                <a:ea typeface="BrushScript" pitchFamily="18" charset="0"/>
                <a:cs typeface="Times New Roman" pitchFamily="18" charset="0"/>
              </a:rPr>
              <a:t> </a:t>
            </a:r>
            <a:r>
              <a:rPr lang="en-US" sz="4400" b="1" dirty="0" err="1">
                <a:solidFill>
                  <a:srgbClr val="C00000"/>
                </a:solidFill>
                <a:latin typeface="Times New Roman" pitchFamily="18" charset="0"/>
                <a:ea typeface="BrushScript" pitchFamily="18" charset="0"/>
                <a:cs typeface="Times New Roman" pitchFamily="18" charset="0"/>
              </a:rPr>
              <a:t>bản</a:t>
            </a:r>
            <a:r>
              <a:rPr lang="en-US" sz="4400" b="1" dirty="0">
                <a:solidFill>
                  <a:srgbClr val="C00000"/>
                </a:solidFill>
                <a:latin typeface="Times New Roman" pitchFamily="18" charset="0"/>
                <a:ea typeface="BrushScript" pitchFamily="18" charset="0"/>
                <a:cs typeface="Times New Roman" pitchFamily="18" charset="0"/>
              </a:rPr>
              <a:t> 2</a:t>
            </a:r>
            <a:r>
              <a:rPr lang="en-US" sz="5400" b="1" dirty="0">
                <a:solidFill>
                  <a:srgbClr val="C00000"/>
                </a:solidFill>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Vẻ</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đẹp</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của</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bài</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thơ</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Tiếng</a:t>
            </a:r>
            <a:r>
              <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gà</a:t>
            </a:r>
            <a:r>
              <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trưa</a:t>
            </a:r>
            <a:r>
              <a:rPr lang="en-US" sz="5400" b="1" i="1" dirty="0">
                <a:solidFill>
                  <a:srgbClr val="C00000"/>
                </a:solidFill>
                <a:latin typeface="Times New Roman" pitchFamily="18" charset="0"/>
                <a:ea typeface="BrushScript" pitchFamily="18" charset="0"/>
                <a:cs typeface="Times New Roman" pitchFamily="18" charset="0"/>
              </a:rPr>
              <a:t>”</a:t>
            </a:r>
            <a:endPar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endParaRPr>
          </a:p>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Đinh</a:t>
            </a:r>
            <a:r>
              <a:rPr kumimoji="0" lang="en-US" sz="3600" b="1" i="1" u="none" strike="noStrike" kern="1200" cap="none" spc="0" normalizeH="0" baseline="0" noProof="0" dirty="0">
                <a:ln>
                  <a:noFill/>
                </a:ln>
                <a:effectLst/>
                <a:uLnTx/>
                <a:uFillTx/>
                <a:latin typeface="Times New Roman" pitchFamily="18" charset="0"/>
                <a:ea typeface="BrushScript" pitchFamily="18" charset="0"/>
                <a:cs typeface="Times New Roman" pitchFamily="18" charset="0"/>
              </a:rPr>
              <a:t> </a:t>
            </a: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Trọng</a:t>
            </a:r>
            <a:r>
              <a:rPr kumimoji="0" lang="en-US" sz="3600" b="1" i="1" u="none" strike="noStrike" kern="1200" cap="none" spc="0" normalizeH="0" baseline="0" noProof="0" dirty="0">
                <a:ln>
                  <a:noFill/>
                </a:ln>
                <a:effectLst/>
                <a:uLnTx/>
                <a:uFillTx/>
                <a:latin typeface="Times New Roman" pitchFamily="18" charset="0"/>
                <a:ea typeface="BrushScript" pitchFamily="18" charset="0"/>
                <a:cs typeface="Times New Roman" pitchFamily="18" charset="0"/>
              </a:rPr>
              <a:t> </a:t>
            </a: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Lạc</a:t>
            </a:r>
            <a:endParaRPr kumimoji="0" lang="en-US" sz="3600" b="0" i="0" u="none" strike="noStrike" kern="1200" cap="none" spc="0" normalizeH="0" baseline="0" noProof="0" dirty="0">
              <a:ln>
                <a:noFill/>
              </a:ln>
              <a:effectLst/>
              <a:uLnTx/>
              <a:uFillTx/>
              <a:latin typeface="Times New Roman" pitchFamily="18" charset="0"/>
              <a:ea typeface="BrushScript" pitchFamily="18" charset="0"/>
              <a:cs typeface="Times New Roman" pitchFamily="18" charset="0"/>
            </a:endParaRPr>
          </a:p>
        </p:txBody>
      </p:sp>
    </p:spTree>
    <p:extLst>
      <p:ext uri="{BB962C8B-B14F-4D97-AF65-F5344CB8AC3E}">
        <p14:creationId xmlns:p14="http://schemas.microsoft.com/office/powerpoint/2010/main" val="30142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1912" y="54837"/>
            <a:ext cx="3430991" cy="584775"/>
          </a:xfrm>
          <a:prstGeom prst="rect">
            <a:avLst/>
          </a:prstGeom>
          <a:solidFill>
            <a:schemeClr val="accent6">
              <a:lumMod val="60000"/>
              <a:lumOff val="40000"/>
            </a:schemeClr>
          </a:solidFill>
        </p:spPr>
        <p:txBody>
          <a:bodyPr wrap="square" rtlCol="0">
            <a:spAutoFit/>
          </a:bodyPr>
          <a:lstStyle/>
          <a:p>
            <a:pPr algn="just" defTabSz="914377"/>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endParaRPr 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96254" y="920188"/>
            <a:ext cx="12095746" cy="1538883"/>
          </a:xfrm>
          <a:prstGeom prst="rect">
            <a:avLst/>
          </a:prstGeom>
          <a:solidFill>
            <a:schemeClr val="accent6">
              <a:lumMod val="20000"/>
              <a:lumOff val="80000"/>
            </a:schemeClr>
          </a:solidFill>
        </p:spPr>
        <p:txBody>
          <a:bodyPr wrap="square" rtlCol="0">
            <a:spAutoFit/>
          </a:bodyPr>
          <a:lstStyle/>
          <a:p>
            <a:pPr algn="ct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nội</a:t>
            </a:r>
            <a:r>
              <a:rPr lang="en-US" sz="3200" dirty="0">
                <a:solidFill>
                  <a:prstClr val="black"/>
                </a:solidFill>
                <a:latin typeface="Times New Roman" panose="02020603050405020304" pitchFamily="18" charset="0"/>
                <a:cs typeface="Times New Roman" panose="02020603050405020304" pitchFamily="18" charset="0"/>
              </a:rPr>
              <a:t> dung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thức</a:t>
            </a:r>
            <a:r>
              <a:rPr lang="en-US" sz="3200" dirty="0">
                <a:solidFill>
                  <a:prstClr val="black"/>
                </a:solidFill>
                <a:latin typeface="Times New Roman" panose="02020603050405020304" pitchFamily="18" charset="0"/>
                <a:cs typeface="Times New Roman" panose="02020603050405020304" pitchFamily="18" charset="0"/>
              </a:rPr>
              <a:t> </a:t>
            </a:r>
          </a:p>
          <a:p>
            <a:pPr algn="ct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r>
              <a:rPr lang="en-US" sz="3200"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Tiếng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gà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trưa</a:t>
            </a:r>
            <a:r>
              <a:rPr lang="en-US" sz="3200" dirty="0">
                <a:solidFill>
                  <a:prstClr val="black"/>
                </a:solidFill>
                <a:latin typeface="Times New Roman" panose="02020603050405020304" pitchFamily="18" charset="0"/>
                <a:cs typeface="Times New Roman" panose="02020603050405020304" pitchFamily="18" charset="0"/>
              </a:rPr>
              <a:t>” (Xuân Quỳnh) </a:t>
            </a:r>
            <a:endParaRPr lang="en-US" sz="3200" i="1" dirty="0">
              <a:solidFill>
                <a:prstClr val="black"/>
              </a:solidFill>
              <a:latin typeface="Times New Roman" panose="02020603050405020304" pitchFamily="18" charset="0"/>
              <a:cs typeface="Times New Roman" panose="02020603050405020304" pitchFamily="18" charset="0"/>
            </a:endParaRPr>
          </a:p>
          <a:p>
            <a:pPr algn="ctr" defTabSz="914377"/>
            <a:endParaRPr lang="en-US" sz="3000" b="1" i="1" dirty="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a:cxnSpLocks/>
          </p:cNvCxnSpPr>
          <p:nvPr/>
        </p:nvCxnSpPr>
        <p:spPr>
          <a:xfrm>
            <a:off x="5934244" y="639612"/>
            <a:ext cx="0" cy="307775"/>
          </a:xfrm>
          <a:prstGeom prst="line">
            <a:avLst/>
          </a:prstGeom>
        </p:spPr>
        <p:style>
          <a:lnRef idx="1">
            <a:schemeClr val="dk1"/>
          </a:lnRef>
          <a:fillRef idx="0">
            <a:schemeClr val="dk1"/>
          </a:fillRef>
          <a:effectRef idx="0">
            <a:schemeClr val="dk1"/>
          </a:effectRef>
          <a:fontRef idx="minor">
            <a:schemeClr val="tx1"/>
          </a:fontRef>
        </p:style>
      </p:cxnSp>
      <p:pic>
        <p:nvPicPr>
          <p:cNvPr id="15"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a:xfrm rot="5400000">
            <a:off x="272527" y="3045358"/>
            <a:ext cx="2200908" cy="429177"/>
          </a:xfrm>
          <a:prstGeom prst="rect">
            <a:avLst/>
          </a:prstGeom>
        </p:spPr>
      </p:pic>
      <p:sp>
        <p:nvSpPr>
          <p:cNvPr id="16" name="TextBox 15"/>
          <p:cNvSpPr txBox="1"/>
          <p:nvPr/>
        </p:nvSpPr>
        <p:spPr>
          <a:xfrm>
            <a:off x="96254" y="3795994"/>
            <a:ext cx="2162422" cy="1292662"/>
          </a:xfrm>
          <a:prstGeom prst="rect">
            <a:avLst/>
          </a:prstGeom>
          <a:solidFill>
            <a:schemeClr val="accent4">
              <a:lumMod val="20000"/>
              <a:lumOff val="80000"/>
            </a:schemeClr>
          </a:solidFill>
        </p:spPr>
        <p:txBody>
          <a:bodyPr wrap="square" rtlCol="0">
            <a:spAutoFit/>
          </a:bodyPr>
          <a:lstStyle/>
          <a:p>
            <a:pPr lvl="0" algn="ctr"/>
            <a:r>
              <a:rPr lang="en-US" sz="2600" b="1" dirty="0" err="1">
                <a:solidFill>
                  <a:prstClr val="black"/>
                </a:solidFill>
                <a:latin typeface="Times New Roman" panose="02020603050405020304" pitchFamily="18" charset="0"/>
                <a:cs typeface="Times New Roman" panose="02020603050405020304" pitchFamily="18" charset="0"/>
              </a:rPr>
              <a:t>Vẻ</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đẹp</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của</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khổ</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thơ</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thứ</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nhất</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71294" y="2415599"/>
            <a:ext cx="901687" cy="1200329"/>
          </a:xfrm>
          <a:prstGeom prst="rect">
            <a:avLst/>
          </a:prstGeom>
          <a:noFill/>
        </p:spPr>
        <p:txBody>
          <a:bodyPr wrap="square" rtlCol="0">
            <a:spAutoFit/>
          </a:bodyPr>
          <a:lstStyle/>
          <a:p>
            <a:pPr algn="ctr" defTabSz="914377"/>
            <a:r>
              <a:rPr lang="en-US" sz="2400" b="1" dirty="0">
                <a:solidFill>
                  <a:prstClr val="black"/>
                </a:solidFill>
                <a:latin typeface="Times New Roman" panose="02020603050405020304" pitchFamily="18" charset="0"/>
                <a:cs typeface="Times New Roman" panose="02020603050405020304" pitchFamily="18" charset="0"/>
              </a:rPr>
              <a:t>Ý </a:t>
            </a:r>
            <a:r>
              <a:rPr lang="en-US" sz="2400" b="1" dirty="0" err="1">
                <a:solidFill>
                  <a:prstClr val="black"/>
                </a:solidFill>
                <a:latin typeface="Times New Roman" panose="02020603050405020304" pitchFamily="18" charset="0"/>
                <a:cs typeface="Times New Roman" panose="02020603050405020304" pitchFamily="18" charset="0"/>
              </a:rPr>
              <a:t>kiến</a:t>
            </a:r>
            <a:r>
              <a:rPr lang="en-US" sz="2400" b="1" dirty="0">
                <a:solidFill>
                  <a:prstClr val="black"/>
                </a:solidFill>
                <a:latin typeface="Times New Roman" panose="02020603050405020304" pitchFamily="18" charset="0"/>
                <a:cs typeface="Times New Roman" panose="02020603050405020304" pitchFamily="18" charset="0"/>
              </a:rPr>
              <a:t> 1</a:t>
            </a:r>
            <a:endParaRPr lang="en-US" sz="2400" b="1" i="1" dirty="0">
              <a:solidFill>
                <a:prstClr val="black"/>
              </a:solidFill>
              <a:latin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a:xfrm rot="5400000">
            <a:off x="3045060" y="3083888"/>
            <a:ext cx="2200908" cy="429177"/>
          </a:xfrm>
          <a:prstGeom prst="rect">
            <a:avLst/>
          </a:prstGeom>
        </p:spPr>
      </p:pic>
      <p:sp>
        <p:nvSpPr>
          <p:cNvPr id="20" name="TextBox 19"/>
          <p:cNvSpPr txBox="1"/>
          <p:nvPr/>
        </p:nvSpPr>
        <p:spPr>
          <a:xfrm>
            <a:off x="2840966" y="3790009"/>
            <a:ext cx="2593547" cy="954107"/>
          </a:xfrm>
          <a:prstGeom prst="rect">
            <a:avLst/>
          </a:prstGeom>
          <a:solidFill>
            <a:schemeClr val="accent4">
              <a:lumMod val="20000"/>
              <a:lumOff val="80000"/>
            </a:schemeClr>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194265" y="2487245"/>
            <a:ext cx="901687" cy="1200329"/>
          </a:xfrm>
          <a:prstGeom prst="rect">
            <a:avLst/>
          </a:prstGeom>
          <a:noFill/>
        </p:spPr>
        <p:txBody>
          <a:bodyPr wrap="square" rtlCol="0">
            <a:spAutoFit/>
          </a:bodyPr>
          <a:lstStyle/>
          <a:p>
            <a:pPr algn="ctr" defTabSz="914377"/>
            <a:r>
              <a:rPr lang="en-US" sz="2400" b="1" dirty="0">
                <a:solidFill>
                  <a:prstClr val="black"/>
                </a:solidFill>
                <a:latin typeface="Times New Roman" panose="02020603050405020304" pitchFamily="18" charset="0"/>
                <a:cs typeface="Times New Roman" panose="02020603050405020304" pitchFamily="18" charset="0"/>
              </a:rPr>
              <a:t>Ý </a:t>
            </a:r>
            <a:r>
              <a:rPr lang="en-US" sz="2400" b="1" dirty="0" err="1">
                <a:solidFill>
                  <a:prstClr val="black"/>
                </a:solidFill>
                <a:latin typeface="Times New Roman" panose="02020603050405020304" pitchFamily="18" charset="0"/>
                <a:cs typeface="Times New Roman" panose="02020603050405020304" pitchFamily="18" charset="0"/>
              </a:rPr>
              <a:t>kiến</a:t>
            </a:r>
            <a:r>
              <a:rPr lang="en-US" sz="2400" b="1" dirty="0">
                <a:solidFill>
                  <a:prstClr val="black"/>
                </a:solidFill>
                <a:latin typeface="Times New Roman" panose="02020603050405020304" pitchFamily="18" charset="0"/>
                <a:cs typeface="Times New Roman" panose="02020603050405020304" pitchFamily="18" charset="0"/>
              </a:rPr>
              <a:t> 2</a:t>
            </a:r>
            <a:endParaRPr lang="en-US" sz="2400" b="1" i="1" dirty="0">
              <a:solidFill>
                <a:prstClr val="black"/>
              </a:solidFill>
              <a:latin typeface="Times New Roman" panose="02020603050405020304" pitchFamily="18" charset="0"/>
              <a:cs typeface="Times New Roman" panose="02020603050405020304" pitchFamily="18" charset="0"/>
            </a:endParaRPr>
          </a:p>
        </p:txBody>
      </p:sp>
      <p:pic>
        <p:nvPicPr>
          <p:cNvPr id="22"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a:xfrm rot="5400000">
            <a:off x="5959147" y="3011399"/>
            <a:ext cx="2055927" cy="429177"/>
          </a:xfrm>
          <a:prstGeom prst="rect">
            <a:avLst/>
          </a:prstGeom>
        </p:spPr>
      </p:pic>
      <p:sp>
        <p:nvSpPr>
          <p:cNvPr id="23" name="TextBox 22"/>
          <p:cNvSpPr txBox="1"/>
          <p:nvPr/>
        </p:nvSpPr>
        <p:spPr>
          <a:xfrm>
            <a:off x="6006146" y="3698376"/>
            <a:ext cx="2331380" cy="1384995"/>
          </a:xfrm>
          <a:prstGeom prst="rect">
            <a:avLst/>
          </a:prstGeom>
          <a:solidFill>
            <a:schemeClr val="accent4">
              <a:lumMod val="20000"/>
              <a:lumOff val="80000"/>
            </a:schemeClr>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70836" y="2457466"/>
            <a:ext cx="901687" cy="1200329"/>
          </a:xfrm>
          <a:prstGeom prst="rect">
            <a:avLst/>
          </a:prstGeom>
          <a:noFill/>
        </p:spPr>
        <p:txBody>
          <a:bodyPr wrap="square" rtlCol="0">
            <a:spAutoFit/>
          </a:bodyPr>
          <a:lstStyle/>
          <a:p>
            <a:pPr algn="ctr" defTabSz="914377"/>
            <a:r>
              <a:rPr lang="en-US" sz="2400" b="1" dirty="0">
                <a:solidFill>
                  <a:prstClr val="black"/>
                </a:solidFill>
                <a:latin typeface="Times New Roman" panose="02020603050405020304" pitchFamily="18" charset="0"/>
                <a:cs typeface="Times New Roman" panose="02020603050405020304" pitchFamily="18" charset="0"/>
              </a:rPr>
              <a:t>Ý </a:t>
            </a:r>
            <a:r>
              <a:rPr lang="en-US" sz="2400" b="1" dirty="0" err="1">
                <a:solidFill>
                  <a:prstClr val="black"/>
                </a:solidFill>
                <a:latin typeface="Times New Roman" panose="02020603050405020304" pitchFamily="18" charset="0"/>
                <a:cs typeface="Times New Roman" panose="02020603050405020304" pitchFamily="18" charset="0"/>
              </a:rPr>
              <a:t>kiến</a:t>
            </a:r>
            <a:r>
              <a:rPr lang="en-US" sz="2400" b="1" dirty="0">
                <a:solidFill>
                  <a:prstClr val="black"/>
                </a:solidFill>
                <a:latin typeface="Times New Roman" panose="02020603050405020304" pitchFamily="18" charset="0"/>
                <a:cs typeface="Times New Roman" panose="02020603050405020304" pitchFamily="18" charset="0"/>
              </a:rPr>
              <a:t> 3</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97660" y="6030331"/>
            <a:ext cx="11196679" cy="584775"/>
          </a:xfrm>
          <a:prstGeom prst="rect">
            <a:avLst/>
          </a:prstGeom>
          <a:solidFill>
            <a:schemeClr val="accent2">
              <a:lumMod val="20000"/>
              <a:lumOff val="80000"/>
            </a:schemeClr>
          </a:solidFill>
        </p:spPr>
        <p:txBody>
          <a:bodyPr wrap="square" rtlCol="0">
            <a:spAutoFit/>
          </a:bodyPr>
          <a:lstStyle/>
          <a:p>
            <a:pPr algn="ctr" defTabSz="914377"/>
            <a:r>
              <a:rPr lang="en-US" sz="3200" b="1" dirty="0" err="1">
                <a:solidFill>
                  <a:srgbClr val="C00000"/>
                </a:solidFill>
                <a:latin typeface="Times New Roman" panose="02020603050405020304" pitchFamily="18" charset="0"/>
                <a:cs typeface="Times New Roman" panose="02020603050405020304" pitchFamily="18" charset="0"/>
              </a:rPr>
              <a:t>Lí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lẽ</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hình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thức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ngôn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Bằng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chứng</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hình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thơ</a:t>
            </a:r>
            <a:r>
              <a:rPr lang="en-US" sz="3200" b="1" dirty="0">
                <a:solidFill>
                  <a:srgbClr val="C00000"/>
                </a:solidFill>
                <a:latin typeface="Times New Roman" panose="02020603050405020304" pitchFamily="18" charset="0"/>
                <a:cs typeface="Times New Roman" panose="02020603050405020304" pitchFamily="18" charset="0"/>
              </a:rPr>
              <a:t>, chi </a:t>
            </a:r>
            <a:r>
              <a:rPr lang="en-US" sz="3200" b="1" dirty="0" err="1">
                <a:solidFill>
                  <a:srgbClr val="C00000"/>
                </a:solidFill>
                <a:latin typeface="Times New Roman" panose="02020603050405020304" pitchFamily="18" charset="0"/>
                <a:cs typeface="Times New Roman" panose="02020603050405020304" pitchFamily="18" charset="0"/>
              </a:rPr>
              <a:t>tiết</a:t>
            </a:r>
            <a:r>
              <a:rPr lang="en-US" sz="3200" b="1" dirty="0">
                <a:solidFill>
                  <a:srgbClr val="C00000"/>
                </a:solidFill>
                <a:latin typeface="Times New Roman" panose="02020603050405020304" pitchFamily="18" charset="0"/>
                <a:cs typeface="Times New Roman" panose="02020603050405020304" pitchFamily="18" charset="0"/>
              </a:rPr>
              <a:t>)</a:t>
            </a:r>
          </a:p>
        </p:txBody>
      </p:sp>
      <p:pic>
        <p:nvPicPr>
          <p:cNvPr id="2" name="Picture 7">
            <a:extLst>
              <a:ext uri="{FF2B5EF4-FFF2-40B4-BE49-F238E27FC236}">
                <a16:creationId xmlns:a16="http://schemas.microsoft.com/office/drawing/2014/main" id="{89E0132E-AE11-93CD-C79F-147362065A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a:xfrm rot="5400000">
            <a:off x="9435908" y="2976610"/>
            <a:ext cx="1986351" cy="429177"/>
          </a:xfrm>
          <a:prstGeom prst="rect">
            <a:avLst/>
          </a:prstGeom>
        </p:spPr>
      </p:pic>
      <p:sp>
        <p:nvSpPr>
          <p:cNvPr id="3" name="TextBox 2">
            <a:extLst>
              <a:ext uri="{FF2B5EF4-FFF2-40B4-BE49-F238E27FC236}">
                <a16:creationId xmlns:a16="http://schemas.microsoft.com/office/drawing/2014/main" id="{BCFA0211-9A9E-65BB-3399-3A3AE7A1820F}"/>
              </a:ext>
            </a:extLst>
          </p:cNvPr>
          <p:cNvSpPr txBox="1"/>
          <p:nvPr/>
        </p:nvSpPr>
        <p:spPr>
          <a:xfrm>
            <a:off x="9344003" y="2457466"/>
            <a:ext cx="901687" cy="1200329"/>
          </a:xfrm>
          <a:prstGeom prst="rect">
            <a:avLst/>
          </a:prstGeom>
          <a:noFill/>
        </p:spPr>
        <p:txBody>
          <a:bodyPr wrap="square" rtlCol="0">
            <a:spAutoFit/>
          </a:bodyPr>
          <a:lstStyle/>
          <a:p>
            <a:pPr algn="ctr" defTabSz="914377"/>
            <a:r>
              <a:rPr lang="en-US" sz="2400" b="1" dirty="0">
                <a:solidFill>
                  <a:prstClr val="black"/>
                </a:solidFill>
                <a:latin typeface="Times New Roman" panose="02020603050405020304" pitchFamily="18" charset="0"/>
                <a:cs typeface="Times New Roman" panose="02020603050405020304" pitchFamily="18" charset="0"/>
              </a:rPr>
              <a:t>Ý </a:t>
            </a:r>
            <a:r>
              <a:rPr lang="en-US" sz="2400" b="1" dirty="0" err="1">
                <a:solidFill>
                  <a:prstClr val="black"/>
                </a:solidFill>
                <a:latin typeface="Times New Roman" panose="02020603050405020304" pitchFamily="18" charset="0"/>
                <a:cs typeface="Times New Roman" panose="02020603050405020304" pitchFamily="18" charset="0"/>
              </a:rPr>
              <a:t>kiến</a:t>
            </a:r>
            <a:endParaRPr lang="en-US" sz="2400" b="1" dirty="0">
              <a:solidFill>
                <a:prstClr val="black"/>
              </a:solidFill>
              <a:latin typeface="Times New Roman" panose="02020603050405020304" pitchFamily="18" charset="0"/>
              <a:cs typeface="Times New Roman" panose="02020603050405020304" pitchFamily="18" charset="0"/>
            </a:endParaRPr>
          </a:p>
          <a:p>
            <a:pPr algn="ctr" defTabSz="914377"/>
            <a:r>
              <a:rPr lang="en-US" sz="2400" b="1" dirty="0">
                <a:solidFill>
                  <a:prstClr val="black"/>
                </a:solidFill>
                <a:latin typeface="Times New Roman" panose="02020603050405020304" pitchFamily="18" charset="0"/>
                <a:cs typeface="Times New Roman" panose="02020603050405020304" pitchFamily="18" charset="0"/>
              </a:rPr>
              <a:t>4 </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D03E888-90AD-92A6-0F07-50D41FD87090}"/>
              </a:ext>
            </a:extLst>
          </p:cNvPr>
          <p:cNvSpPr txBox="1"/>
          <p:nvPr/>
        </p:nvSpPr>
        <p:spPr>
          <a:xfrm>
            <a:off x="9191602" y="3640065"/>
            <a:ext cx="2904144" cy="2246769"/>
          </a:xfrm>
          <a:prstGeom prst="rect">
            <a:avLst/>
          </a:prstGeom>
          <a:solidFill>
            <a:schemeClr val="accent4">
              <a:lumMod val="20000"/>
              <a:lumOff val="80000"/>
            </a:schemeClr>
          </a:solid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95002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p:bldP spid="20" grpId="0" animBg="1"/>
      <p:bldP spid="21" grpId="0"/>
      <p:bldP spid="23" grpId="0" animBg="1"/>
      <p:bldP spid="24" grpId="0"/>
      <p:bldP spid="25"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1545</Words>
  <Application>Microsoft Office PowerPoint</Application>
  <PresentationFormat>Widescreen</PresentationFormat>
  <Paragraphs>181</Paragraphs>
  <Slides>30</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#9Slide03 Arima Madurai Medium</vt:lpstr>
      <vt:lpstr>Arial</vt:lpstr>
      <vt:lpstr>Arial Black</vt:lpstr>
      <vt:lpstr>Calibri</vt:lpstr>
      <vt:lpstr>Calibri Light</vt:lpstr>
      <vt:lpstr>Tahoma</vt:lpstr>
      <vt:lpstr>Times New Roman</vt:lpstr>
      <vt:lpstr>UTM Azuki</vt:lpstr>
      <vt:lpstr>Wingdings</vt:lpstr>
      <vt:lpstr>字魂59号-创粗黑</vt:lpstr>
      <vt:lpstr>Office Theme</vt:lpstr>
      <vt:lpstr>2_295TGp_education_light_ani</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Long Hiệp</dc:creator>
  <cp:lastModifiedBy>HP</cp:lastModifiedBy>
  <cp:revision>36</cp:revision>
  <dcterms:created xsi:type="dcterms:W3CDTF">2022-07-18T03:28:47Z</dcterms:created>
  <dcterms:modified xsi:type="dcterms:W3CDTF">2025-12-04T03:25:23Z</dcterms:modified>
</cp:coreProperties>
</file>