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8" r:id="rId2"/>
    <p:sldId id="284" r:id="rId3"/>
    <p:sldId id="647" r:id="rId4"/>
    <p:sldId id="652" r:id="rId5"/>
    <p:sldId id="648" r:id="rId6"/>
    <p:sldId id="655" r:id="rId7"/>
    <p:sldId id="656" r:id="rId8"/>
    <p:sldId id="640" r:id="rId9"/>
    <p:sldId id="678" r:id="rId10"/>
    <p:sldId id="642" r:id="rId11"/>
    <p:sldId id="651" r:id="rId12"/>
    <p:sldId id="649" r:id="rId13"/>
    <p:sldId id="654" r:id="rId14"/>
    <p:sldId id="653" r:id="rId15"/>
    <p:sldId id="641" r:id="rId16"/>
    <p:sldId id="657" r:id="rId17"/>
    <p:sldId id="267" r:id="rId18"/>
    <p:sldId id="644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80" r:id="rId27"/>
    <p:sldId id="278" r:id="rId28"/>
    <p:sldId id="645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0000"/>
    <a:srgbClr val="FF3300"/>
    <a:srgbClr val="CC3300"/>
    <a:srgbClr val="996633"/>
    <a:srgbClr val="5461DC"/>
    <a:srgbClr val="9966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8" autoAdjust="0"/>
    <p:restoredTop sz="94434" autoAdjust="0"/>
  </p:normalViewPr>
  <p:slideViewPr>
    <p:cSldViewPr snapToGrid="0" showGuides="1">
      <p:cViewPr varScale="1">
        <p:scale>
          <a:sx n="63" d="100"/>
          <a:sy n="63" d="100"/>
        </p:scale>
        <p:origin x="72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784822-D784-4989-8570-791A58C05BED}" type="datetimeFigureOut">
              <a:rPr lang="en-US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1793DA1-C4A8-461C-AC2F-B24DBE65E81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793DA1-C4A8-461C-AC2F-B24DBE65E81E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2280-DE1A-4078-8A68-D8A6EAA3D04B}" type="datetimeFigureOut">
              <a:rPr lang="en-US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395B-2ADF-4903-8155-25AAED47DB2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7AFAF-A8AD-451B-9446-43AB35E2B43F}" type="datetimeFigureOut">
              <a:rPr lang="en-US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E39B-421A-4579-BEAE-23681A7715C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2B7D1-74D2-4A93-B0AB-B3D5CE2BB3B1}" type="datetimeFigureOut">
              <a:rPr lang="en-US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8DDA4-15D9-430D-9AB4-90512B1AC2D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783C-FB5A-4249-9CAC-DCC872CB87E7}" type="datetimeFigureOut">
              <a:rPr lang="en-US"/>
              <a:t>12/26/2025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2F089-32AB-5848-9086-B05C03D4BDE1}" type="slidenum">
              <a:rPr lang="en-US" altLang="x-none"/>
              <a:t>‹#›</a:t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38633-5C79-4CCA-9743-4843DDC6CE95}" type="datetimeFigureOut">
              <a:rPr lang="en-US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12431-BC0E-492B-A3EC-363A1816809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233D2-DC8D-4A59-BC19-FCBAEF15BB9F}" type="datetimeFigureOut">
              <a:rPr lang="en-US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D67BE-B856-49C7-91E1-67C7D405850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FE47-D986-499D-A4A5-E613A7A8F953}" type="datetimeFigureOut">
              <a:rPr lang="en-US"/>
              <a:t>12/26/2025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7B6AB-23BA-41E2-A1CD-86C3CFE70AE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6E35-2A6D-44BC-98A9-D874E06AFFE5}" type="datetimeFigureOut">
              <a:rPr lang="en-US"/>
              <a:t>12/26/2025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0A37-633D-4791-8096-007F66AA3C4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2BC09-FA55-4485-B601-A41A08C94D4D}" type="datetimeFigureOut">
              <a:rPr lang="en-US"/>
              <a:t>12/26/2025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8EEBB-706A-47CA-9E35-11F52FBCDFA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7AE93-3DFC-4AAE-A82B-904DEF5123ED}" type="datetimeFigureOut">
              <a:rPr lang="en-US"/>
              <a:t>12/26/2025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8A4AB-AFAD-4F00-9F0F-FF805AECA97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00D53-599D-4C79-A199-1B47ABB4CD4E}" type="datetimeFigureOut">
              <a:rPr lang="en-US"/>
              <a:t>12/26/2025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EB8F3-8179-41D7-9506-0678E4CCE2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202F-981D-485E-89F8-9131D20C9BC3}" type="datetimeFigureOut">
              <a:rPr lang="en-US"/>
              <a:t>12/26/2025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621F9-5530-4CCA-B579-500EB4C19E5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6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FBEAAB7-E2C5-4EDC-8558-BB971E420476}" type="datetimeFigureOut">
              <a:rPr lang="en-US"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CCD4D574-2396-4B0A-B909-40F33A9F9351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slide" Target="slide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26" Type="http://schemas.openxmlformats.org/officeDocument/2006/relationships/image" Target="../media/image28.png"/><Relationship Id="rId3" Type="http://schemas.openxmlformats.org/officeDocument/2006/relationships/slide" Target="slide19.xml"/><Relationship Id="rId21" Type="http://schemas.openxmlformats.org/officeDocument/2006/relationships/slide" Target="slide27.xml"/><Relationship Id="rId7" Type="http://schemas.openxmlformats.org/officeDocument/2006/relationships/image" Target="../media/image21.png"/><Relationship Id="rId12" Type="http://schemas.openxmlformats.org/officeDocument/2006/relationships/slide" Target="slide22.xml"/><Relationship Id="rId17" Type="http://schemas.microsoft.com/office/2007/relationships/hdphoto" Target="../media/hdphoto8.wdp"/><Relationship Id="rId25" Type="http://schemas.openxmlformats.org/officeDocument/2006/relationships/image" Target="../media/image27.png"/><Relationship Id="rId2" Type="http://schemas.openxmlformats.org/officeDocument/2006/relationships/image" Target="../media/image19.png"/><Relationship Id="rId16" Type="http://schemas.openxmlformats.org/officeDocument/2006/relationships/image" Target="../media/image24.png"/><Relationship Id="rId20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microsoft.com/office/2007/relationships/hdphoto" Target="../media/hdphoto6.wdp"/><Relationship Id="rId24" Type="http://schemas.openxmlformats.org/officeDocument/2006/relationships/image" Target="../media/image26.GIF"/><Relationship Id="rId5" Type="http://schemas.microsoft.com/office/2007/relationships/hdphoto" Target="../media/hdphoto4.wdp"/><Relationship Id="rId15" Type="http://schemas.openxmlformats.org/officeDocument/2006/relationships/slide" Target="slide23.xml"/><Relationship Id="rId23" Type="http://schemas.openxmlformats.org/officeDocument/2006/relationships/slide" Target="slide26.xml"/><Relationship Id="rId28" Type="http://schemas.openxmlformats.org/officeDocument/2006/relationships/image" Target="../media/image29.GIF"/><Relationship Id="rId10" Type="http://schemas.openxmlformats.org/officeDocument/2006/relationships/image" Target="../media/image22.png"/><Relationship Id="rId19" Type="http://schemas.microsoft.com/office/2007/relationships/hdphoto" Target="../media/hdphoto9.wdp"/><Relationship Id="rId4" Type="http://schemas.openxmlformats.org/officeDocument/2006/relationships/image" Target="../media/image20.png"/><Relationship Id="rId9" Type="http://schemas.openxmlformats.org/officeDocument/2006/relationships/slide" Target="slide21.xml"/><Relationship Id="rId14" Type="http://schemas.microsoft.com/office/2007/relationships/hdphoto" Target="../media/hdphoto7.wdp"/><Relationship Id="rId22" Type="http://schemas.openxmlformats.org/officeDocument/2006/relationships/slide" Target="slide25.xml"/><Relationship Id="rId27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slide" Target="slide18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4.pn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openxmlformats.org/officeDocument/2006/relationships/slide" Target="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6"/>
          <p:cNvSpPr>
            <a:spLocks noChangeArrowheads="1"/>
          </p:cNvSpPr>
          <p:nvPr/>
        </p:nvSpPr>
        <p:spPr bwMode="auto">
          <a:xfrm>
            <a:off x="0" y="91018"/>
            <a:ext cx="12192000" cy="6766983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x-none"/>
          </a:p>
        </p:txBody>
      </p:sp>
      <p:pic>
        <p:nvPicPr>
          <p:cNvPr id="18434" name="Picture 24" descr="SailBo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7600" y="4315884"/>
            <a:ext cx="320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5" descr="th_50a9093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34467"/>
            <a:ext cx="1752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Oval 26" descr="Copy of winxpap14"/>
          <p:cNvSpPr>
            <a:spLocks noChangeArrowheads="1"/>
          </p:cNvSpPr>
          <p:nvPr/>
        </p:nvSpPr>
        <p:spPr bwMode="auto">
          <a:xfrm>
            <a:off x="61384" y="304800"/>
            <a:ext cx="2438400" cy="16764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57150" cmpd="thickThin">
            <a:solidFill>
              <a:schemeClr val="tx2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x-none"/>
          </a:p>
        </p:txBody>
      </p:sp>
      <p:pic>
        <p:nvPicPr>
          <p:cNvPr id="18437" name="Picture 27" descr="Earth-16-jun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56800" y="218017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Rectangle 30"/>
          <p:cNvSpPr>
            <a:spLocks noChangeArrowheads="1"/>
          </p:cNvSpPr>
          <p:nvPr/>
        </p:nvSpPr>
        <p:spPr bwMode="auto">
          <a:xfrm>
            <a:off x="3418417" y="1181100"/>
            <a:ext cx="510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x-none" sz="4800" b="1" i="1" u="sng" dirty="0" err="1">
                <a:solidFill>
                  <a:srgbClr val="FF0000"/>
                </a:solidFill>
              </a:rPr>
              <a:t>Bài</a:t>
            </a:r>
            <a:r>
              <a:rPr lang="en-US" altLang="x-none" sz="4800" b="1" i="1" u="sng" dirty="0">
                <a:solidFill>
                  <a:srgbClr val="FF0000"/>
                </a:solidFill>
              </a:rPr>
              <a:t> 15</a:t>
            </a:r>
            <a:br>
              <a:rPr lang="en-US" altLang="x-none" sz="4800" u="sng" dirty="0">
                <a:solidFill>
                  <a:srgbClr val="FF0000"/>
                </a:solidFill>
              </a:rPr>
            </a:br>
            <a:endParaRPr lang="en-US" altLang="x-none" sz="4800" u="sng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7600" y="2638558"/>
            <a:ext cx="10401300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Lớp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vỏ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của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Khí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áp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và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trên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trái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đất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newsfla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645528"/>
              </p:ext>
            </p:extLst>
          </p:nvPr>
        </p:nvGraphicFramePr>
        <p:xfrm>
          <a:off x="426719" y="289561"/>
          <a:ext cx="11576595" cy="5913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34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0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2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32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khí</a:t>
                      </a:r>
                      <a:endParaRPr lang="x-none" sz="3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32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hình thành</a:t>
                      </a:r>
                      <a:endParaRPr lang="x-none" sz="3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32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chính</a:t>
                      </a:r>
                      <a:endParaRPr lang="x-none" sz="32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2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khí nóng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2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khí lạnh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2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khí lục địa</a:t>
                      </a:r>
                      <a:endParaRPr lang="x-none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2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khí đại dương</a:t>
                      </a:r>
                      <a:endParaRPr lang="x-none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l-NL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48167" y="1801504"/>
            <a:ext cx="413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3200" y="1662530"/>
            <a:ext cx="418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2633" y="2988860"/>
            <a:ext cx="4230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23200" y="2909276"/>
            <a:ext cx="4180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9110" y="4084021"/>
            <a:ext cx="4230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21896" y="5327568"/>
            <a:ext cx="45878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23200" y="4084020"/>
            <a:ext cx="4180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66673" y="5276646"/>
            <a:ext cx="287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315" y="230787"/>
            <a:ext cx="11611427" cy="539404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khối khí: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b="1" dirty="0">
                <a:latin typeface="+mj-lt"/>
              </a:rPr>
              <a:t>- Khối khí nóng </a:t>
            </a:r>
            <a:r>
              <a:rPr lang="vi-VN" dirty="0">
                <a:latin typeface="+mj-lt"/>
              </a:rPr>
              <a:t>hình thành trên các vùng vĩ độ thấp, có nhiệt độ tương đối cao.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vi-VN" dirty="0">
                <a:latin typeface="+mj-lt"/>
              </a:rPr>
              <a:t> </a:t>
            </a:r>
            <a:r>
              <a:rPr lang="vi-VN" b="1" dirty="0">
                <a:latin typeface="+mj-lt"/>
              </a:rPr>
              <a:t>- Khối khí lạnh </a:t>
            </a:r>
            <a:r>
              <a:rPr lang="vi-VN" dirty="0">
                <a:latin typeface="+mj-lt"/>
              </a:rPr>
              <a:t>hình thành trên các vùng vĩ độ cao, có nhiệt độ tương</a:t>
            </a:r>
            <a:r>
              <a:rPr lang="en-US" dirty="0">
                <a:latin typeface="+mj-lt"/>
              </a:rPr>
              <a:t> </a:t>
            </a:r>
            <a:r>
              <a:rPr lang="vi-VN" dirty="0">
                <a:latin typeface="+mj-lt"/>
              </a:rPr>
              <a:t>đối thấp.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vi-VN" dirty="0">
                <a:latin typeface="+mj-lt"/>
              </a:rPr>
              <a:t> </a:t>
            </a:r>
            <a:r>
              <a:rPr lang="vi-VN" b="1" dirty="0">
                <a:latin typeface="+mj-lt"/>
              </a:rPr>
              <a:t>- Khối khí đại dương </a:t>
            </a:r>
            <a:r>
              <a:rPr lang="vi-VN" dirty="0">
                <a:latin typeface="+mj-lt"/>
              </a:rPr>
              <a:t>hình thành trên các biền và đại dương, có độ ẩm lớn.</a:t>
            </a: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vi-VN" dirty="0">
                <a:latin typeface="+mj-lt"/>
              </a:rPr>
              <a:t> </a:t>
            </a:r>
            <a:r>
              <a:rPr lang="vi-VN" b="1" dirty="0">
                <a:latin typeface="+mj-lt"/>
              </a:rPr>
              <a:t>- Khối khí lục địa </a:t>
            </a:r>
            <a:r>
              <a:rPr lang="vi-VN" dirty="0">
                <a:latin typeface="+mj-lt"/>
              </a:rPr>
              <a:t>hình thành trên các vùng đất liền, có tính chất tương đối khô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" y="819784"/>
            <a:ext cx="11201400" cy="5260975"/>
          </a:xfrm>
        </p:spPr>
        <p:txBody>
          <a:bodyPr/>
          <a:lstStyle/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x-none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3: Điền từ còn thiếu vào đoạn sau:</a:t>
            </a:r>
            <a:endParaRPr lang="vi-VN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endParaRPr lang="vi-VN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TRÁI ĐẤT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……….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lang="en-US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………….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</a:t>
            </a:r>
            <a:r>
              <a:rPr lang="en-US" altLang="x-none" sz="3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r>
              <a:rPr lang="en-US" altLang="x-none" sz="3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endParaRPr lang="en-US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đai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r>
              <a:rPr lang="en-US" altLang="x-none" sz="3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90</a:t>
            </a:r>
            <a:r>
              <a:rPr lang="en-US" altLang="x-none" sz="3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 (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x-none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x-none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Nam)</a:t>
            </a:r>
            <a:endParaRPr lang="en-US" alt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5359" y="1328761"/>
            <a:ext cx="287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5037" y="1691370"/>
            <a:ext cx="287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040" y="2276145"/>
            <a:ext cx="287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8629" y="2684191"/>
            <a:ext cx="287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495" y="2726361"/>
            <a:ext cx="287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6162" y="3157883"/>
            <a:ext cx="287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8183" y="4111172"/>
            <a:ext cx="2879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3" y="600502"/>
            <a:ext cx="9580729" cy="57866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18365"/>
            <a:ext cx="12075886" cy="5471236"/>
          </a:xfrm>
        </p:spPr>
        <p:txBody>
          <a:bodyPr/>
          <a:lstStyle/>
          <a:p>
            <a:pPr marL="0" indent="0">
              <a:buNone/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Khí áp. Các đai khí áp trên Trái Đất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Khí áp: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Khí áp là sức ép của của không khí lên bề mặt Trái Đất.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Dụng cụ đo khí áp là khí áp kế.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Khí áp trung bình trên mặt biển là 1013mb, tương ứng 760mmHg.</a:t>
            </a:r>
            <a:endParaRPr lang="en-US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 đai khí áp trên Trái đất</a:t>
            </a:r>
            <a:endParaRPr lang="en-US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Trên Trái Đất, các đai khí áp cao và đai khí áp thấp xen kẽ nhau từ Xích đạo về cực.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 sự xen kẽ của lục địa và đại dương, các đai khí áp bị chia cắt thành các khu khí áp riêng biệt.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6170495"/>
              </p:ext>
            </p:extLst>
          </p:nvPr>
        </p:nvGraphicFramePr>
        <p:xfrm>
          <a:off x="0" y="1001486"/>
          <a:ext cx="12039600" cy="578772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651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9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8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x-none" sz="2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x-none" sz="2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x-none" sz="2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 gió</a:t>
                      </a:r>
                      <a:endParaRPr lang="x-none" sz="25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 vi gió thổi.</a:t>
                      </a:r>
                      <a:endParaRPr lang="x-none" sz="25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gió</a:t>
                      </a: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x-none" sz="25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67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</a:t>
                      </a:r>
                      <a:r>
                        <a:rPr lang="en-US" sz="2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 cực</a:t>
                      </a:r>
                      <a:endParaRPr lang="x-none" sz="25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a/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khoảng các vĩ độ 30</a:t>
                      </a:r>
                      <a:r>
                        <a:rPr lang="it-IT" sz="25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it-IT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và N về XĐ</a:t>
                      </a:r>
                      <a:endParaRPr lang="x-none" sz="2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E/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B,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TN, </a:t>
                      </a:r>
                      <a:endParaRPr lang="x-none" sz="2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N,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TB</a:t>
                      </a:r>
                      <a:endParaRPr lang="x-none" sz="2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79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2/</a:t>
                      </a:r>
                      <a:r>
                        <a:rPr lang="it-IT" sz="2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 phong</a:t>
                      </a:r>
                      <a:endParaRPr lang="x-none" sz="25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b/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</a:t>
                      </a:r>
                      <a:r>
                        <a:rPr lang="en-US" sz="25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Bvà N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</a:t>
                      </a:r>
                      <a:r>
                        <a:rPr lang="en-US" sz="25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endParaRPr lang="x-none" sz="2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F/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nửa cầu Bắc  hướng ĐB, </a:t>
                      </a:r>
                      <a:endParaRPr lang="x-none" sz="2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it-IT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it-IT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it-IT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r>
                        <a:rPr lang="it-IT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it-IT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it-IT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ĐN</a:t>
                      </a:r>
                      <a:endParaRPr lang="x-none" sz="2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6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</a:t>
                      </a:r>
                      <a:r>
                        <a:rPr lang="en-US" sz="2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 ôn đới</a:t>
                      </a:r>
                      <a:endParaRPr lang="x-none" sz="25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x-none" sz="25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</a:t>
                      </a:r>
                      <a:r>
                        <a:rPr lang="en-US" sz="25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</a:t>
                      </a:r>
                      <a:r>
                        <a:rPr lang="en-US" sz="25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endParaRPr lang="x-none" sz="2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G/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B,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ĐB, </a:t>
                      </a:r>
                      <a:endParaRPr lang="x-none" sz="25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N,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ĐN</a:t>
                      </a:r>
                      <a:endParaRPr lang="x-none" sz="2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654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 là………………………………………………………………………………………</a:t>
                      </a:r>
                      <a:endParaRPr lang="x-none" sz="25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01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x-none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tập 4: Nối những đơn vị kiến thức ở cột A_B_C để tạo thành hệ thống kiến thức đầy đủ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x-none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chính xác và hoàn thành kiến thức còn thiếu vào dấu …</a:t>
            </a:r>
            <a:endParaRPr kumimoji="0" lang="vi-VN" altLang="x-non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1653461"/>
              </p:ext>
            </p:extLst>
          </p:nvPr>
        </p:nvGraphicFramePr>
        <p:xfrm>
          <a:off x="130630" y="914400"/>
          <a:ext cx="11945256" cy="320884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819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29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2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2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 gió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 vi gió thổi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Hướng gió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2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Tín phong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khoảng các vĩ độ 30</a:t>
                      </a:r>
                      <a:r>
                        <a:rPr lang="it-IT" sz="2800" baseline="30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it-IT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và N về XĐ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nửa cầu Bắc  hướng ĐB, 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nửa cầu Nam  hướng ĐN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51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 ôn đới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khoảng các vĩ độ 30</a:t>
                      </a:r>
                      <a:r>
                        <a:rPr lang="vi-VN" sz="2800" baseline="30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và N lên khoảng các vĩ độ 60</a:t>
                      </a:r>
                      <a:r>
                        <a:rPr lang="vi-VN" sz="2800" baseline="30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và N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nửa cầu B, gió hướng TN, 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nửa cầu N, gió hướng TB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86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 cực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khoảng các vĩ độ 90</a:t>
                      </a:r>
                      <a:r>
                        <a:rPr lang="vi-VN" sz="2800" baseline="30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Bvà N về 60</a:t>
                      </a:r>
                      <a:r>
                        <a:rPr lang="vi-VN" sz="2800" baseline="30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và N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nửa cầu B, gió hướng ĐB, 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nửa cầu N, gió hướng ĐN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64023" y="163773"/>
            <a:ext cx="7861111" cy="750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5.Gió.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7899" y="4123249"/>
            <a:ext cx="3745230" cy="273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escription: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098" y="4123248"/>
            <a:ext cx="4512945" cy="273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5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4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892" y="3284222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4" y="2063855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0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4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70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4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1" y="5355505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351710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-413883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-333942" y="-15274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1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39466" y="2311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39467" y="2223897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7188200" y="2680800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7403953" y="2712864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20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6960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9"/>
            <a:ext cx="59944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8" y="108438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Nitơ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78%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/>
          <p:cNvSpPr txBox="1">
            <a:spLocks noChangeArrowheads="1"/>
          </p:cNvSpPr>
          <p:nvPr/>
        </p:nvSpPr>
        <p:spPr bwMode="auto">
          <a:xfrm>
            <a:off x="234950" y="230899"/>
            <a:ext cx="11722100" cy="723531"/>
          </a:xfrm>
          <a:prstGeom prst="rect">
            <a:avLst/>
          </a:prstGeom>
          <a:solidFill>
            <a:srgbClr val="FBFFEF"/>
          </a:solidFill>
          <a:ln w="9525">
            <a:solidFill>
              <a:srgbClr val="E1FF8B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cặp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>
              <a:lnSpc>
                <a:spcPts val="1800"/>
              </a:lnSpc>
              <a:spcBef>
                <a:spcPct val="42000"/>
              </a:spcBef>
              <a:buNone/>
            </a:pP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sát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SGK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kiến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x-none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PHT </a:t>
            </a:r>
            <a:r>
              <a:rPr lang="en-US" altLang="x-none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endParaRPr lang="en-US" altLang="x-none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5" name="Picture 4" descr="Digit 180"/>
          <p:cNvPicPr>
            <a:picLocks noChangeAspect="1" noChangeArrowheads="1" noCrop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10518456" y="1129557"/>
            <a:ext cx="13271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1" y="976779"/>
            <a:ext cx="11957051" cy="4274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1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hiểu biết của em và kiến thức SGK hoàn thành bài tập sau: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x-none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thành phần chiếm tỉ lệ bao nhiêu?</a:t>
            </a:r>
            <a:endParaRPr lang="x-none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</a:t>
            </a:r>
            <a:endParaRPr lang="x-none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trò của ôxy, hơi nước và khí CO2 đối với tự nhiên vào đời sống?</a:t>
            </a:r>
            <a:endParaRPr lang="x-none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alt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11441" y="4611231"/>
            <a:ext cx="117341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x-none" sz="2800" dirty="0">
                <a:latin typeface="+mj-lt"/>
                <a:sym typeface="+mn-ea"/>
              </a:rPr>
              <a:t>- </a:t>
            </a:r>
            <a:r>
              <a:rPr lang="vi-VN" altLang="x-none" sz="2800" dirty="0">
                <a:latin typeface="+mj-lt"/>
                <a:cs typeface="Times New Roman" panose="02020603050405020304" pitchFamily="18" charset="0"/>
                <a:sym typeface="+mn-ea"/>
              </a:rPr>
              <a:t>Oxi giúp duy trì sự sống cho con người và sinh vật, là nguyên tố cấu tạo nên các tế bào và hợp chất quan trọng</a:t>
            </a:r>
            <a:endParaRPr lang="vi-VN" altLang="x-none" sz="2800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vi-VN" altLang="x-none" sz="2800" dirty="0">
                <a:latin typeface="+mj-lt"/>
                <a:cs typeface="Times New Roman" panose="02020603050405020304" pitchFamily="18" charset="0"/>
                <a:sym typeface="+mn-ea"/>
              </a:rPr>
              <a:t>- hơi nước: là cơ sở tạo ra lớp nước trên TĐ hình thành nên sự sống</a:t>
            </a:r>
            <a:endParaRPr lang="vi-VN" altLang="x-none" sz="2800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vi-VN" altLang="x-none" sz="2800" dirty="0">
                <a:latin typeface="+mj-lt"/>
                <a:cs typeface="Times New Roman" panose="02020603050405020304" pitchFamily="18" charset="0"/>
                <a:sym typeface="+mn-ea"/>
              </a:rPr>
              <a:t>- khí cacsbonic: tham gia vào quá trình quang hợp của thực vật, giữ ẩm cho TĐ, điều hòa khí hậu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1988456"/>
            <a:ext cx="2641600" cy="2562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3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73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endParaRPr lang="en-US" sz="37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959281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0-16km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20800" y="4451328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ôxy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8" y="105231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21 %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lang="en-US" sz="5865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4195" y="534768"/>
            <a:ext cx="4673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buAutoNum type="arabicPeriod"/>
            </a:pP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ctr">
              <a:buAutoNum type="arabicPeriod"/>
            </a:pP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37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ctr">
              <a:buAutoNum type="arabicPeriod"/>
            </a:pP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</a:t>
            </a:r>
            <a:endParaRPr lang="en-US" sz="37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 algn="ctr">
              <a:buAutoNum type="arabicPeriod"/>
            </a:pP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endParaRPr lang="en-US" sz="37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thổi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TĐ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37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 (mi-li-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73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5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endParaRPr lang="en-US" sz="37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116101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dôn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tầng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1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2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77" y="-56375"/>
            <a:ext cx="12405353" cy="69707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7600" y="762000"/>
            <a:ext cx="914400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Vận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dung,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mở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rộng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3999" y="2596038"/>
            <a:ext cx="9144000" cy="2862322"/>
          </a:xfrm>
          <a:prstGeom prst="rect">
            <a:avLst/>
          </a:prstGeom>
          <a:noFill/>
        </p:spPr>
        <p:txBody>
          <a:bodyPr>
            <a:spAutoFit/>
            <a:scene3d>
              <a:camera prst="perspectiveLeft"/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ross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Thu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thập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thông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tin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về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hoạt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động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sản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xuất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điện</a:t>
            </a:r>
            <a:r>
              <a:rPr lang="en-US" sz="6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 </a:t>
            </a:r>
            <a:r>
              <a:rPr lang="en-US" sz="6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  <a:cs typeface="+mn-cs"/>
              </a:rPr>
              <a:t>gió</a:t>
            </a:r>
            <a:endParaRPr lang="en-US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137160"/>
            <a:ext cx="11719560" cy="64998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ai trò của khí Ox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064620" cy="6018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11480" y="564200"/>
            <a:ext cx="11308080" cy="377557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Thành phần không khí gần bề mặt đất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: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Khí ni tơ (N2) chiếm 78%.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Khí ôxi (O2) chiếm 21% 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 nước và các khí khác chiếm 1%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khi này có vai trò rất quan trọng đối với tự nhiên và đời sống.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03" y="621472"/>
            <a:ext cx="7028597" cy="5520021"/>
          </a:xfrm>
        </p:spPr>
      </p:pic>
      <p:sp>
        <p:nvSpPr>
          <p:cNvPr id="4" name="Cloud Callout 3"/>
          <p:cNvSpPr/>
          <p:nvPr/>
        </p:nvSpPr>
        <p:spPr>
          <a:xfrm>
            <a:off x="259308" y="1419366"/>
            <a:ext cx="5090614" cy="4255719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ảnh,kết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2388" y="245660"/>
            <a:ext cx="4667534" cy="58685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TÂNG KHÍ QUYỂN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354263452"/>
              </p:ext>
            </p:extLst>
          </p:nvPr>
        </p:nvGraphicFramePr>
        <p:xfrm>
          <a:off x="348344" y="888787"/>
          <a:ext cx="11247704" cy="4420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1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1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1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19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73397">
                <a:tc>
                  <a:txBody>
                    <a:bodyPr/>
                    <a:lstStyle/>
                    <a:p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3397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3397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703" y="607114"/>
            <a:ext cx="12179297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x-none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 SỐ 2</a:t>
            </a:r>
            <a:endParaRPr kumimoji="0" lang="vi-VN" altLang="x-none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x-none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kumimoji="0" lang="vi-VN" altLang="x-none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5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tập 1: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1, 2,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nl-NL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nl-NL" altLang="x-none" sz="25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vi-VN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</a:t>
            </a:r>
            <a:r>
              <a:rPr kumimoji="0" lang="vi-VN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th</a:t>
            </a:r>
            <a:r>
              <a:rPr kumimoji="0" lang="vi-VN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x-none" sz="25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bảng sau đây</a:t>
            </a:r>
            <a:endParaRPr kumimoji="0" lang="vi-VN" altLang="x-none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vi-VN" altLang="x-none" sz="2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049762"/>
              </p:ext>
            </p:extLst>
          </p:nvPr>
        </p:nvGraphicFramePr>
        <p:xfrm>
          <a:off x="115207" y="1608566"/>
          <a:ext cx="11974287" cy="5129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8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3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1262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r>
                        <a:rPr lang="en-US" sz="2400" b="1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918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871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 trung 90% không khí, không khí luôn chuyển động theo chiều thẳng đứng.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nl-NL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Là nơi sinh ra các hiện tượng khí tượng: mây, mưa, sấm chớp…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nl-NL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Càng lên cao nhiệt độ không khí càng giảm, lên cao100m nhiệt độ giảm 0,6</a:t>
                      </a:r>
                      <a:r>
                        <a:rPr lang="nl-NL" sz="2400" kern="1200" baseline="300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nl-NL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 lớp ô dôn có tác dụng hấp thụ, ngăn các tia bức xạ có hại của MT đối với sinh vật và con người.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 khí cực loãng, không ảnh hưởng trực tiếp đến đời sống con người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63880" y="137160"/>
            <a:ext cx="4709160" cy="4419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TÂNG KHÍ QUYỂN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8936" y="2420314"/>
            <a:ext cx="1678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50 km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7544" y="2226878"/>
            <a:ext cx="3609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ctr"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16-50km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3556" y="2155861"/>
            <a:ext cx="2978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8-16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6931" y="167305"/>
            <a:ext cx="4387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Tìm hiểu về các khối khí</a:t>
            </a:r>
            <a:r>
              <a:rPr lang="pt-BR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4769" y="684364"/>
            <a:ext cx="9685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Khai thác thông tin mục 3; H.15.3 SGK hoàn thành phiếu HT sau:</a:t>
            </a: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007992"/>
              </p:ext>
            </p:extLst>
          </p:nvPr>
        </p:nvGraphicFramePr>
        <p:xfrm>
          <a:off x="196930" y="1207584"/>
          <a:ext cx="11690270" cy="27475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09458">
                  <a:extLst>
                    <a:ext uri="{9D8B030D-6E8A-4147-A177-3AD203B41FA5}">
                      <a16:colId xmlns:a16="http://schemas.microsoft.com/office/drawing/2014/main" val="4220895446"/>
                    </a:ext>
                  </a:extLst>
                </a:gridCol>
                <a:gridCol w="3550982">
                  <a:extLst>
                    <a:ext uri="{9D8B030D-6E8A-4147-A177-3AD203B41FA5}">
                      <a16:colId xmlns:a16="http://schemas.microsoft.com/office/drawing/2014/main" val="497961258"/>
                    </a:ext>
                  </a:extLst>
                </a:gridCol>
                <a:gridCol w="4129830">
                  <a:extLst>
                    <a:ext uri="{9D8B030D-6E8A-4147-A177-3AD203B41FA5}">
                      <a16:colId xmlns:a16="http://schemas.microsoft.com/office/drawing/2014/main" val="32913389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khối khí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hình thành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chính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0057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khí nóng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22114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khí lạnh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5263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khí lục địa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10087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khí đại dương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208763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1318</Words>
  <Application>Microsoft Office PowerPoint</Application>
  <PresentationFormat>Widescreen</PresentationFormat>
  <Paragraphs>187</Paragraphs>
  <Slides>28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Van8276@hotmail.com</cp:lastModifiedBy>
  <cp:revision>277</cp:revision>
  <dcterms:created xsi:type="dcterms:W3CDTF">2021-06-18T15:04:00Z</dcterms:created>
  <dcterms:modified xsi:type="dcterms:W3CDTF">2025-12-26T03:25:29Z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0E2F876009184CDC934D403F7DD6A900_12</vt:lpwstr>
  </property>
  <property fmtid="{D5CDD505-2E9C-101B-9397-08002B2CF9AE}" pid="3" name="KSOProductBuildVer">
    <vt:lpwstr>1033-12.2.0.13359</vt:lpwstr>
  </property>
</Properties>
</file>