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3" r:id="rId2"/>
    <p:sldMasterId id="2147483685" r:id="rId3"/>
    <p:sldMasterId id="2147483697" r:id="rId4"/>
    <p:sldMasterId id="2147483703" r:id="rId5"/>
    <p:sldMasterId id="2147483706" r:id="rId6"/>
    <p:sldMasterId id="2147483719" r:id="rId7"/>
    <p:sldMasterId id="2147483733" r:id="rId8"/>
    <p:sldMasterId id="2147483746" r:id="rId9"/>
  </p:sldMasterIdLst>
  <p:notesMasterIdLst>
    <p:notesMasterId r:id="rId41"/>
  </p:notesMasterIdLst>
  <p:sldIdLst>
    <p:sldId id="257" r:id="rId10"/>
    <p:sldId id="308" r:id="rId11"/>
    <p:sldId id="399" r:id="rId12"/>
    <p:sldId id="400" r:id="rId13"/>
    <p:sldId id="339" r:id="rId14"/>
    <p:sldId id="329" r:id="rId15"/>
    <p:sldId id="401" r:id="rId16"/>
    <p:sldId id="502" r:id="rId17"/>
    <p:sldId id="406" r:id="rId18"/>
    <p:sldId id="600" r:id="rId19"/>
    <p:sldId id="504" r:id="rId20"/>
    <p:sldId id="505" r:id="rId21"/>
    <p:sldId id="368" r:id="rId22"/>
    <p:sldId id="587" r:id="rId23"/>
    <p:sldId id="601" r:id="rId24"/>
    <p:sldId id="386" r:id="rId25"/>
    <p:sldId id="589" r:id="rId26"/>
    <p:sldId id="262" r:id="rId27"/>
    <p:sldId id="602" r:id="rId28"/>
    <p:sldId id="322" r:id="rId29"/>
    <p:sldId id="610" r:id="rId30"/>
    <p:sldId id="611" r:id="rId31"/>
    <p:sldId id="603" r:id="rId32"/>
    <p:sldId id="326" r:id="rId33"/>
    <p:sldId id="590" r:id="rId34"/>
    <p:sldId id="591" r:id="rId35"/>
    <p:sldId id="606" r:id="rId36"/>
    <p:sldId id="607" r:id="rId37"/>
    <p:sldId id="330" r:id="rId38"/>
    <p:sldId id="599" r:id="rId39"/>
    <p:sldId id="33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p:scale>
          <a:sx n="75" d="100"/>
          <a:sy n="75" d="100"/>
        </p:scale>
        <p:origin x="-5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917E1-8DED-4D01-8EA6-C5BCA9FBF1B3}" type="datetimeFigureOut">
              <a:rPr lang="en-US" smtClean="0"/>
              <a:t>1/17/2026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4EB73-F699-44FF-9F0A-51155798FC5D}" type="slidenum">
              <a:rPr lang="en-US" smtClean="0"/>
              <a:t>‹#›</a:t>
            </a:fld>
            <a:endParaRPr lang="en-US"/>
          </a:p>
        </p:txBody>
      </p:sp>
    </p:spTree>
    <p:extLst>
      <p:ext uri="{BB962C8B-B14F-4D97-AF65-F5344CB8AC3E}">
        <p14:creationId xmlns:p14="http://schemas.microsoft.com/office/powerpoint/2010/main" val="387573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B904D2F-D20E-4382-B1FB-A1CC6AB47A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01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000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59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079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59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172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220577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30159788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50401093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5374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47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63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6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010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738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148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22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95473038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53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576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828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007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4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2624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715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33313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0478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906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8506888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28628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13590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82969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16014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85802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669278"/>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052352850"/>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cxnSp>
        <p:nvCxnSpPr>
          <p:cNvPr id="3" name="直接连接符 2"/>
          <p:cNvCxnSpPr/>
          <p:nvPr userDrawn="1"/>
        </p:nvCxnSpPr>
        <p:spPr>
          <a:xfrm>
            <a:off x="457876" y="1110373"/>
            <a:ext cx="1120674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58296" flipH="1">
            <a:off x="10327749" y="149249"/>
            <a:ext cx="1223999" cy="992123"/>
          </a:xfrm>
          <a:prstGeom prst="rect">
            <a:avLst/>
          </a:prstGeom>
        </p:spPr>
      </p:pic>
    </p:spTree>
    <p:extLst>
      <p:ext uri="{BB962C8B-B14F-4D97-AF65-F5344CB8AC3E}">
        <p14:creationId xmlns:p14="http://schemas.microsoft.com/office/powerpoint/2010/main" val="2430663408"/>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2026/1/17</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956065"/>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2026/1/17</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286341536"/>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6631666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878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grpSp>
        <p:nvGrpSpPr>
          <p:cNvPr id="15" name="组合 14"/>
          <p:cNvGrpSpPr/>
          <p:nvPr userDrawn="1"/>
        </p:nvGrpSpPr>
        <p:grpSpPr>
          <a:xfrm>
            <a:off x="10666366" y="5472803"/>
            <a:ext cx="1496284" cy="1524513"/>
            <a:chOff x="-46800" y="206536"/>
            <a:chExt cx="6530780" cy="6654858"/>
          </a:xfrm>
        </p:grpSpPr>
        <p:sp>
          <p:nvSpPr>
            <p:cNvPr id="16" name="AutoShape 2"/>
            <p:cNvSpPr>
              <a:spLocks/>
            </p:cNvSpPr>
            <p:nvPr userDrawn="1"/>
          </p:nvSpPr>
          <p:spPr bwMode="auto">
            <a:xfrm>
              <a:off x="1038879" y="1027357"/>
              <a:ext cx="4354650" cy="5834037"/>
            </a:xfrm>
            <a:custGeom>
              <a:avLst/>
              <a:gdLst>
                <a:gd name="T0" fmla="*/ 1048398 w 20607"/>
                <a:gd name="T1" fmla="*/ 3881437 h 21337"/>
                <a:gd name="T2" fmla="*/ 1133597 w 20607"/>
                <a:gd name="T3" fmla="*/ 2299356 h 21337"/>
                <a:gd name="T4" fmla="*/ 4077 w 20607"/>
                <a:gd name="T5" fmla="*/ 1625921 h 21337"/>
                <a:gd name="T6" fmla="*/ 1229481 w 20607"/>
                <a:gd name="T7" fmla="*/ 1901335 h 21337"/>
                <a:gd name="T8" fmla="*/ 1282765 w 20607"/>
                <a:gd name="T9" fmla="*/ 901188 h 21337"/>
                <a:gd name="T10" fmla="*/ 749920 w 20607"/>
                <a:gd name="T11" fmla="*/ 248127 h 21337"/>
                <a:gd name="T12" fmla="*/ 1346735 w 20607"/>
                <a:gd name="T13" fmla="*/ 574657 h 21337"/>
                <a:gd name="T14" fmla="*/ 1794240 w 20607"/>
                <a:gd name="T15" fmla="*/ 3092 h 21337"/>
                <a:gd name="T16" fmla="*/ 1527818 w 20607"/>
                <a:gd name="T17" fmla="*/ 758387 h 21337"/>
                <a:gd name="T18" fmla="*/ 1762185 w 20607"/>
                <a:gd name="T19" fmla="*/ 1952452 h 21337"/>
                <a:gd name="T20" fmla="*/ 2891705 w 20607"/>
                <a:gd name="T21" fmla="*/ 1472752 h 21337"/>
                <a:gd name="T22" fmla="*/ 1826155 w 20607"/>
                <a:gd name="T23" fmla="*/ 2278982 h 21337"/>
                <a:gd name="T24" fmla="*/ 1836840 w 20607"/>
                <a:gd name="T25" fmla="*/ 3881437 h 21337"/>
                <a:gd name="T26" fmla="*/ 1048398 w 20607"/>
                <a:gd name="T27" fmla="*/ 3881437 h 21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AutoShape 3"/>
            <p:cNvSpPr>
              <a:spLocks/>
            </p:cNvSpPr>
            <p:nvPr userDrawn="1"/>
          </p:nvSpPr>
          <p:spPr bwMode="auto">
            <a:xfrm>
              <a:off x="3806766" y="2948175"/>
              <a:ext cx="417570" cy="598914"/>
            </a:xfrm>
            <a:custGeom>
              <a:avLst/>
              <a:gdLst>
                <a:gd name="T0" fmla="*/ 152974 w 9894"/>
                <a:gd name="T1" fmla="*/ 398445 h 21600"/>
                <a:gd name="T2" fmla="*/ 78481 w 9894"/>
                <a:gd name="T3" fmla="*/ 0 h 21600"/>
                <a:gd name="T4" fmla="*/ 152974 w 9894"/>
                <a:gd name="T5" fmla="*/ 398445 h 21600"/>
                <a:gd name="T6" fmla="*/ 0 60000 65536"/>
                <a:gd name="T7" fmla="*/ 0 60000 65536"/>
                <a:gd name="T8" fmla="*/ 0 60000 65536"/>
              </a:gdLst>
              <a:ahLst/>
              <a:cxnLst>
                <a:cxn ang="T6">
                  <a:pos x="T0" y="T1"/>
                </a:cxn>
                <a:cxn ang="T7">
                  <a:pos x="T2" y="T3"/>
                </a:cxn>
                <a:cxn ang="T8">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AutoShape 4"/>
            <p:cNvSpPr>
              <a:spLocks/>
            </p:cNvSpPr>
            <p:nvPr userDrawn="1"/>
          </p:nvSpPr>
          <p:spPr bwMode="auto">
            <a:xfrm>
              <a:off x="4513054" y="2616506"/>
              <a:ext cx="393709" cy="615616"/>
            </a:xfrm>
            <a:custGeom>
              <a:avLst/>
              <a:gdLst>
                <a:gd name="T0" fmla="*/ 97733 w 9611"/>
                <a:gd name="T1" fmla="*/ 409556 h 21600"/>
                <a:gd name="T2" fmla="*/ 140549 w 9611"/>
                <a:gd name="T3" fmla="*/ 0 h 21600"/>
                <a:gd name="T4" fmla="*/ 97733 w 9611"/>
                <a:gd name="T5" fmla="*/ 409556 h 21600"/>
                <a:gd name="T6" fmla="*/ 0 60000 65536"/>
                <a:gd name="T7" fmla="*/ 0 60000 65536"/>
                <a:gd name="T8" fmla="*/ 0 60000 65536"/>
              </a:gdLst>
              <a:ahLst/>
              <a:cxnLst>
                <a:cxn ang="T6">
                  <a:pos x="T0" y="T1"/>
                </a:cxn>
                <a:cxn ang="T7">
                  <a:pos x="T2" y="T3"/>
                </a:cxn>
                <a:cxn ang="T8">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AutoShape 5"/>
            <p:cNvSpPr>
              <a:spLocks/>
            </p:cNvSpPr>
            <p:nvPr userDrawn="1"/>
          </p:nvSpPr>
          <p:spPr bwMode="auto">
            <a:xfrm>
              <a:off x="5073790" y="2334945"/>
              <a:ext cx="465291" cy="722991"/>
            </a:xfrm>
            <a:custGeom>
              <a:avLst/>
              <a:gdLst>
                <a:gd name="T0" fmla="*/ 64632 w 10585"/>
                <a:gd name="T1" fmla="*/ 480990 h 21600"/>
                <a:gd name="T2" fmla="*/ 257359 w 10585"/>
                <a:gd name="T3" fmla="*/ 0 h 21600"/>
                <a:gd name="T4" fmla="*/ 64632 w 10585"/>
                <a:gd name="T5" fmla="*/ 480990 h 21600"/>
                <a:gd name="T6" fmla="*/ 0 60000 65536"/>
                <a:gd name="T7" fmla="*/ 0 60000 65536"/>
                <a:gd name="T8" fmla="*/ 0 60000 65536"/>
              </a:gdLst>
              <a:ahLst/>
              <a:cxnLst>
                <a:cxn ang="T6">
                  <a:pos x="T0" y="T1"/>
                </a:cxn>
                <a:cxn ang="T7">
                  <a:pos x="T2" y="T3"/>
                </a:cxn>
                <a:cxn ang="T8">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6"/>
            <p:cNvSpPr>
              <a:spLocks/>
            </p:cNvSpPr>
            <p:nvPr userDrawn="1"/>
          </p:nvSpPr>
          <p:spPr bwMode="auto">
            <a:xfrm>
              <a:off x="5732356" y="2649912"/>
              <a:ext cx="751624" cy="405638"/>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AutoShape 7"/>
            <p:cNvSpPr>
              <a:spLocks/>
            </p:cNvSpPr>
            <p:nvPr userDrawn="1"/>
          </p:nvSpPr>
          <p:spPr bwMode="auto">
            <a:xfrm>
              <a:off x="5488973" y="3346656"/>
              <a:ext cx="649021" cy="372233"/>
            </a:xfrm>
            <a:custGeom>
              <a:avLst/>
              <a:gdLst>
                <a:gd name="T0" fmla="*/ 101230 w 19438"/>
                <a:gd name="T1" fmla="*/ 0 h 16645"/>
                <a:gd name="T2" fmla="*/ 431800 w 19438"/>
                <a:gd name="T3" fmla="*/ 207330 h 16645"/>
                <a:gd name="T4" fmla="*/ 47916 w 19438"/>
                <a:gd name="T5" fmla="*/ 165864 h 16645"/>
                <a:gd name="T6" fmla="*/ 101230 w 19438"/>
                <a:gd name="T7" fmla="*/ 0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AutoShape 8"/>
            <p:cNvSpPr>
              <a:spLocks/>
            </p:cNvSpPr>
            <p:nvPr userDrawn="1"/>
          </p:nvSpPr>
          <p:spPr bwMode="auto">
            <a:xfrm>
              <a:off x="5042770" y="3675939"/>
              <a:ext cx="529716" cy="503469"/>
            </a:xfrm>
            <a:custGeom>
              <a:avLst/>
              <a:gdLst>
                <a:gd name="T0" fmla="*/ 36000 w 20049"/>
                <a:gd name="T1" fmla="*/ 28683 h 18650"/>
                <a:gd name="T2" fmla="*/ 257485 w 20049"/>
                <a:gd name="T3" fmla="*/ 59305 h 18650"/>
                <a:gd name="T4" fmla="*/ 352425 w 20049"/>
                <a:gd name="T5" fmla="*/ 334944 h 18650"/>
                <a:gd name="T6" fmla="*/ 25453 w 20049"/>
                <a:gd name="T7" fmla="*/ 181813 h 18650"/>
                <a:gd name="T8" fmla="*/ 36000 w 20049"/>
                <a:gd name="T9" fmla="*/ 28683 h 18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AutoShape 9"/>
            <p:cNvSpPr>
              <a:spLocks/>
            </p:cNvSpPr>
            <p:nvPr userDrawn="1"/>
          </p:nvSpPr>
          <p:spPr bwMode="auto">
            <a:xfrm>
              <a:off x="4577480" y="4007607"/>
              <a:ext cx="563121" cy="474837"/>
            </a:xfrm>
            <a:custGeom>
              <a:avLst/>
              <a:gdLst>
                <a:gd name="T0" fmla="*/ 31648 w 16064"/>
                <a:gd name="T1" fmla="*/ 10489 h 17680"/>
                <a:gd name="T2" fmla="*/ 288894 w 16064"/>
                <a:gd name="T3" fmla="*/ 81587 h 17680"/>
                <a:gd name="T4" fmla="*/ 374627 w 16064"/>
                <a:gd name="T5" fmla="*/ 315180 h 17680"/>
                <a:gd name="T6" fmla="*/ 31648 w 16064"/>
                <a:gd name="T7" fmla="*/ 10489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AutoShape 10"/>
            <p:cNvSpPr>
              <a:spLocks/>
            </p:cNvSpPr>
            <p:nvPr userDrawn="1"/>
          </p:nvSpPr>
          <p:spPr bwMode="auto">
            <a:xfrm>
              <a:off x="1874018" y="2948175"/>
              <a:ext cx="393709" cy="553577"/>
            </a:xfrm>
            <a:custGeom>
              <a:avLst/>
              <a:gdLst>
                <a:gd name="T0" fmla="*/ 64765 w 12554"/>
                <a:gd name="T1" fmla="*/ 358088 h 19439"/>
                <a:gd name="T2" fmla="*/ 257911 w 12554"/>
                <a:gd name="T3" fmla="*/ 0 h 19439"/>
                <a:gd name="T4" fmla="*/ 257911 w 12554"/>
                <a:gd name="T5" fmla="*/ 173928 h 19439"/>
                <a:gd name="T6" fmla="*/ 64765 w 12554"/>
                <a:gd name="T7" fmla="*/ 358088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AutoShape 11"/>
            <p:cNvSpPr>
              <a:spLocks/>
            </p:cNvSpPr>
            <p:nvPr userDrawn="1"/>
          </p:nvSpPr>
          <p:spPr bwMode="auto">
            <a:xfrm>
              <a:off x="1384866" y="2673773"/>
              <a:ext cx="391322" cy="627546"/>
            </a:xfrm>
            <a:custGeom>
              <a:avLst/>
              <a:gdLst>
                <a:gd name="T0" fmla="*/ 37685 w 13741"/>
                <a:gd name="T1" fmla="*/ 369406 h 20925"/>
                <a:gd name="T2" fmla="*/ 102314 w 13741"/>
                <a:gd name="T3" fmla="*/ 61554 h 20925"/>
                <a:gd name="T4" fmla="*/ 220770 w 13741"/>
                <a:gd name="T5" fmla="*/ 0 h 20925"/>
                <a:gd name="T6" fmla="*/ 188465 w 13741"/>
                <a:gd name="T7" fmla="*/ 400193 h 20925"/>
                <a:gd name="T8" fmla="*/ 37685 w 13741"/>
                <a:gd name="T9" fmla="*/ 369406 h 2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AutoShape 12"/>
            <p:cNvSpPr>
              <a:spLocks/>
            </p:cNvSpPr>
            <p:nvPr userDrawn="1"/>
          </p:nvSpPr>
          <p:spPr bwMode="auto">
            <a:xfrm>
              <a:off x="740616" y="2583101"/>
              <a:ext cx="408024" cy="641863"/>
            </a:xfrm>
            <a:custGeom>
              <a:avLst/>
              <a:gdLst>
                <a:gd name="T0" fmla="*/ 147495 w 14722"/>
                <a:gd name="T1" fmla="*/ 426471 h 21125"/>
                <a:gd name="T2" fmla="*/ 39866 w 14722"/>
                <a:gd name="T3" fmla="*/ 152298 h 21125"/>
                <a:gd name="T4" fmla="*/ 125977 w 14722"/>
                <a:gd name="T5" fmla="*/ 0 h 21125"/>
                <a:gd name="T6" fmla="*/ 201319 w 14722"/>
                <a:gd name="T7" fmla="*/ 111687 h 21125"/>
                <a:gd name="T8" fmla="*/ 147495 w 14722"/>
                <a:gd name="T9" fmla="*/ 426471 h 21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AutoShape 13"/>
            <p:cNvSpPr>
              <a:spLocks/>
            </p:cNvSpPr>
            <p:nvPr userDrawn="1"/>
          </p:nvSpPr>
          <p:spPr bwMode="auto">
            <a:xfrm>
              <a:off x="-46800" y="3172469"/>
              <a:ext cx="782643" cy="379392"/>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AutoShape 14"/>
            <p:cNvSpPr>
              <a:spLocks/>
            </p:cNvSpPr>
            <p:nvPr userDrawn="1"/>
          </p:nvSpPr>
          <p:spPr bwMode="auto">
            <a:xfrm>
              <a:off x="611766" y="3652078"/>
              <a:ext cx="613230" cy="560735"/>
            </a:xfrm>
            <a:custGeom>
              <a:avLst/>
              <a:gdLst>
                <a:gd name="T0" fmla="*/ 295532 w 20364"/>
                <a:gd name="T1" fmla="*/ 1467 h 21100"/>
                <a:gd name="T2" fmla="*/ 73868 w 20364"/>
                <a:gd name="T3" fmla="*/ 187256 h 21100"/>
                <a:gd name="T4" fmla="*/ 0 w 20364"/>
                <a:gd name="T5" fmla="*/ 373044 h 21100"/>
                <a:gd name="T6" fmla="*/ 401075 w 20364"/>
                <a:gd name="T7" fmla="*/ 197581 h 21100"/>
                <a:gd name="T8" fmla="*/ 295532 w 20364"/>
                <a:gd name="T9" fmla="*/ 1467 h 2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AutoShape 15"/>
            <p:cNvSpPr>
              <a:spLocks/>
            </p:cNvSpPr>
            <p:nvPr userDrawn="1"/>
          </p:nvSpPr>
          <p:spPr bwMode="auto">
            <a:xfrm>
              <a:off x="1315667" y="3947955"/>
              <a:ext cx="529716" cy="596527"/>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AutoShape 16"/>
            <p:cNvSpPr>
              <a:spLocks/>
            </p:cNvSpPr>
            <p:nvPr userDrawn="1"/>
          </p:nvSpPr>
          <p:spPr bwMode="auto">
            <a:xfrm>
              <a:off x="3663600" y="206536"/>
              <a:ext cx="472449" cy="703902"/>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AutoShape 17"/>
            <p:cNvSpPr>
              <a:spLocks/>
            </p:cNvSpPr>
            <p:nvPr userDrawn="1"/>
          </p:nvSpPr>
          <p:spPr bwMode="auto">
            <a:xfrm>
              <a:off x="3083775" y="440375"/>
              <a:ext cx="424727" cy="665724"/>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AutoShape 18"/>
            <p:cNvSpPr>
              <a:spLocks/>
            </p:cNvSpPr>
            <p:nvPr userDrawn="1"/>
          </p:nvSpPr>
          <p:spPr bwMode="auto">
            <a:xfrm>
              <a:off x="3842558" y="1046446"/>
              <a:ext cx="689585" cy="377005"/>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AutoShape 19"/>
            <p:cNvSpPr>
              <a:spLocks/>
            </p:cNvSpPr>
            <p:nvPr userDrawn="1"/>
          </p:nvSpPr>
          <p:spPr bwMode="auto">
            <a:xfrm>
              <a:off x="3506115" y="1638202"/>
              <a:ext cx="739693" cy="353144"/>
            </a:xfrm>
            <a:custGeom>
              <a:avLst/>
              <a:gdLst>
                <a:gd name="T0" fmla="*/ 767 w 21174"/>
                <a:gd name="T1" fmla="*/ 120504 h 12449"/>
                <a:gd name="T2" fmla="*/ 492102 w 21174"/>
                <a:gd name="T3" fmla="*/ 59337 h 12449"/>
                <a:gd name="T4" fmla="*/ 342563 w 21174"/>
                <a:gd name="T5" fmla="*/ 161251 h 12449"/>
                <a:gd name="T6" fmla="*/ 767 w 21174"/>
                <a:gd name="T7" fmla="*/ 120504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AutoShape 20"/>
            <p:cNvSpPr>
              <a:spLocks/>
            </p:cNvSpPr>
            <p:nvPr userDrawn="1"/>
          </p:nvSpPr>
          <p:spPr bwMode="auto">
            <a:xfrm>
              <a:off x="3539521" y="2201323"/>
              <a:ext cx="653794" cy="508241"/>
            </a:xfrm>
            <a:custGeom>
              <a:avLst/>
              <a:gdLst>
                <a:gd name="T0" fmla="*/ 1930 w 21180"/>
                <a:gd name="T1" fmla="*/ 193334 h 18889"/>
                <a:gd name="T2" fmla="*/ 361042 w 21180"/>
                <a:gd name="T3" fmla="*/ 0 h 18889"/>
                <a:gd name="T4" fmla="*/ 434954 w 21180"/>
                <a:gd name="T5" fmla="*/ 0 h 18889"/>
                <a:gd name="T6" fmla="*/ 244843 w 21180"/>
                <a:gd name="T7" fmla="*/ 315438 h 18889"/>
                <a:gd name="T8" fmla="*/ 1930 w 21180"/>
                <a:gd name="T9" fmla="*/ 193334 h 1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AutoShape 21"/>
            <p:cNvSpPr>
              <a:spLocks/>
            </p:cNvSpPr>
            <p:nvPr userDrawn="1"/>
          </p:nvSpPr>
          <p:spPr bwMode="auto">
            <a:xfrm>
              <a:off x="2165123" y="2473340"/>
              <a:ext cx="734921" cy="427113"/>
            </a:xfrm>
            <a:custGeom>
              <a:avLst/>
              <a:gdLst>
                <a:gd name="T0" fmla="*/ 486225 w 20815"/>
                <a:gd name="T1" fmla="*/ 156920 h 18748"/>
                <a:gd name="T2" fmla="*/ 158536 w 20815"/>
                <a:gd name="T3" fmla="*/ 3441 h 18748"/>
                <a:gd name="T4" fmla="*/ 0 w 20815"/>
                <a:gd name="T5" fmla="*/ 23902 h 18748"/>
                <a:gd name="T6" fmla="*/ 253695 w 20815"/>
                <a:gd name="T7" fmla="*/ 279691 h 18748"/>
                <a:gd name="T8" fmla="*/ 486225 w 20815"/>
                <a:gd name="T9" fmla="*/ 156920 h 18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AutoShape 22"/>
            <p:cNvSpPr>
              <a:spLocks/>
            </p:cNvSpPr>
            <p:nvPr userDrawn="1"/>
          </p:nvSpPr>
          <p:spPr bwMode="auto">
            <a:xfrm>
              <a:off x="1826296" y="1860109"/>
              <a:ext cx="668110" cy="331670"/>
            </a:xfrm>
            <a:custGeom>
              <a:avLst/>
              <a:gdLst>
                <a:gd name="T0" fmla="*/ 436645 w 20033"/>
                <a:gd name="T1" fmla="*/ 72419 h 15680"/>
                <a:gd name="T2" fmla="*/ 74531 w 20033"/>
                <a:gd name="T3" fmla="*/ 42022 h 15680"/>
                <a:gd name="T4" fmla="*/ 0 w 20033"/>
                <a:gd name="T5" fmla="*/ 143361 h 15680"/>
                <a:gd name="T6" fmla="*/ 202336 w 20033"/>
                <a:gd name="T7" fmla="*/ 204155 h 15680"/>
                <a:gd name="T8" fmla="*/ 436645 w 20033"/>
                <a:gd name="T9" fmla="*/ 72419 h 156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AutoShape 23"/>
            <p:cNvSpPr>
              <a:spLocks/>
            </p:cNvSpPr>
            <p:nvPr userDrawn="1"/>
          </p:nvSpPr>
          <p:spPr bwMode="auto">
            <a:xfrm>
              <a:off x="1642565" y="822152"/>
              <a:ext cx="458133" cy="544033"/>
            </a:xfrm>
            <a:custGeom>
              <a:avLst/>
              <a:gdLst>
                <a:gd name="T0" fmla="*/ 269324 w 15070"/>
                <a:gd name="T1" fmla="*/ 347181 h 19631"/>
                <a:gd name="T2" fmla="*/ 194752 w 15070"/>
                <a:gd name="T3" fmla="*/ 91893 h 19631"/>
                <a:gd name="T4" fmla="*/ 34909 w 15070"/>
                <a:gd name="T5" fmla="*/ 0 h 19631"/>
                <a:gd name="T6" fmla="*/ 45568 w 15070"/>
                <a:gd name="T7" fmla="*/ 275699 h 19631"/>
                <a:gd name="T8" fmla="*/ 269324 w 15070"/>
                <a:gd name="T9" fmla="*/ 347181 h 19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AutoShape 24"/>
            <p:cNvSpPr>
              <a:spLocks/>
            </p:cNvSpPr>
            <p:nvPr userDrawn="1"/>
          </p:nvSpPr>
          <p:spPr bwMode="auto">
            <a:xfrm>
              <a:off x="2356011" y="755341"/>
              <a:ext cx="489153" cy="670496"/>
            </a:xfrm>
            <a:custGeom>
              <a:avLst/>
              <a:gdLst>
                <a:gd name="T0" fmla="*/ 72915 w 15376"/>
                <a:gd name="T1" fmla="*/ 419155 h 20489"/>
                <a:gd name="T2" fmla="*/ 51643 w 15376"/>
                <a:gd name="T3" fmla="*/ 173784 h 20489"/>
                <a:gd name="T4" fmla="*/ 253666 w 15376"/>
                <a:gd name="T5" fmla="*/ 0 h 20489"/>
                <a:gd name="T6" fmla="*/ 296188 w 15376"/>
                <a:gd name="T7" fmla="*/ 388478 h 20489"/>
                <a:gd name="T8" fmla="*/ 72915 w 15376"/>
                <a:gd name="T9" fmla="*/ 419155 h 20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AutoShape 25"/>
            <p:cNvSpPr>
              <a:spLocks/>
            </p:cNvSpPr>
            <p:nvPr userDrawn="1"/>
          </p:nvSpPr>
          <p:spPr bwMode="auto">
            <a:xfrm>
              <a:off x="4567936" y="1602409"/>
              <a:ext cx="541646" cy="672882"/>
            </a:xfrm>
            <a:custGeom>
              <a:avLst/>
              <a:gdLst>
                <a:gd name="T0" fmla="*/ 21227 w 16671"/>
                <a:gd name="T1" fmla="*/ 388836 h 20543"/>
                <a:gd name="T2" fmla="*/ 106113 w 16671"/>
                <a:gd name="T3" fmla="*/ 122777 h 20543"/>
                <a:gd name="T4" fmla="*/ 339567 w 16671"/>
                <a:gd name="T5" fmla="*/ 0 h 20543"/>
                <a:gd name="T6" fmla="*/ 307727 w 16671"/>
                <a:gd name="T7" fmla="*/ 399079 h 20543"/>
                <a:gd name="T8" fmla="*/ 21227 w 16671"/>
                <a:gd name="T9" fmla="*/ 388836 h 20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AutoShape 26"/>
            <p:cNvSpPr>
              <a:spLocks/>
            </p:cNvSpPr>
            <p:nvPr userDrawn="1"/>
          </p:nvSpPr>
          <p:spPr bwMode="auto">
            <a:xfrm>
              <a:off x="4577480" y="647966"/>
              <a:ext cx="410411" cy="629933"/>
            </a:xfrm>
            <a:custGeom>
              <a:avLst/>
              <a:gdLst>
                <a:gd name="T0" fmla="*/ 128757 w 19262"/>
                <a:gd name="T1" fmla="*/ 419100 h 21600"/>
                <a:gd name="T2" fmla="*/ 2055 w 19262"/>
                <a:gd name="T3" fmla="*/ 214653 h 21600"/>
                <a:gd name="T4" fmla="*/ 139318 w 19262"/>
                <a:gd name="T5" fmla="*/ 0 h 21600"/>
                <a:gd name="T6" fmla="*/ 266019 w 19262"/>
                <a:gd name="T7" fmla="*/ 204428 h 21600"/>
                <a:gd name="T8" fmla="*/ 128757 w 19262"/>
                <a:gd name="T9" fmla="*/ 4191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27"/>
            <p:cNvSpPr>
              <a:spLocks/>
            </p:cNvSpPr>
            <p:nvPr userDrawn="1"/>
          </p:nvSpPr>
          <p:spPr bwMode="auto">
            <a:xfrm>
              <a:off x="1000701" y="1836248"/>
              <a:ext cx="436659" cy="639477"/>
            </a:xfrm>
            <a:custGeom>
              <a:avLst/>
              <a:gdLst>
                <a:gd name="T0" fmla="*/ 177114 w 12174"/>
                <a:gd name="T1" fmla="*/ 425430 h 21600"/>
                <a:gd name="T2" fmla="*/ 91182 w 12174"/>
                <a:gd name="T3" fmla="*/ 0 h 21600"/>
                <a:gd name="T4" fmla="*/ 209330 w 12174"/>
                <a:gd name="T5" fmla="*/ 111425 h 21600"/>
                <a:gd name="T6" fmla="*/ 177114 w 12174"/>
                <a:gd name="T7" fmla="*/ 425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28"/>
            <p:cNvSpPr>
              <a:spLocks/>
            </p:cNvSpPr>
            <p:nvPr userDrawn="1"/>
          </p:nvSpPr>
          <p:spPr bwMode="auto">
            <a:xfrm>
              <a:off x="167950" y="1967485"/>
              <a:ext cx="510627" cy="672882"/>
            </a:xfrm>
            <a:custGeom>
              <a:avLst/>
              <a:gdLst>
                <a:gd name="T0" fmla="*/ 144509 w 11872"/>
                <a:gd name="T1" fmla="*/ 447654 h 21600"/>
                <a:gd name="T2" fmla="*/ 80582 w 11872"/>
                <a:gd name="T3" fmla="*/ 0 h 21600"/>
                <a:gd name="T4" fmla="*/ 165828 w 11872"/>
                <a:gd name="T5" fmla="*/ 71213 h 21600"/>
                <a:gd name="T6" fmla="*/ 144509 w 11872"/>
                <a:gd name="T7" fmla="*/ 447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AutoShape 29"/>
            <p:cNvSpPr>
              <a:spLocks/>
            </p:cNvSpPr>
            <p:nvPr userDrawn="1"/>
          </p:nvSpPr>
          <p:spPr bwMode="auto">
            <a:xfrm>
              <a:off x="1077057" y="1036903"/>
              <a:ext cx="422342" cy="582210"/>
            </a:xfrm>
            <a:custGeom>
              <a:avLst/>
              <a:gdLst>
                <a:gd name="T0" fmla="*/ 188209 w 11448"/>
                <a:gd name="T1" fmla="*/ 387332 h 21600"/>
                <a:gd name="T2" fmla="*/ 60994 w 11448"/>
                <a:gd name="T3" fmla="*/ 0 h 21600"/>
                <a:gd name="T4" fmla="*/ 145796 w 11448"/>
                <a:gd name="T5" fmla="*/ 91727 h 21600"/>
                <a:gd name="T6" fmla="*/ 188209 w 11448"/>
                <a:gd name="T7" fmla="*/ 387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6" name="AutoShape 16"/>
          <p:cNvSpPr>
            <a:spLocks/>
          </p:cNvSpPr>
          <p:nvPr userDrawn="1"/>
        </p:nvSpPr>
        <p:spPr bwMode="auto">
          <a:xfrm>
            <a:off x="637740" y="235082"/>
            <a:ext cx="220042" cy="327798"/>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AutoShape 17"/>
          <p:cNvSpPr>
            <a:spLocks/>
          </p:cNvSpPr>
          <p:nvPr userDrawn="1"/>
        </p:nvSpPr>
        <p:spPr bwMode="auto">
          <a:xfrm>
            <a:off x="367688" y="343979"/>
            <a:ext cx="197816" cy="310019"/>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AutoShape 18"/>
          <p:cNvSpPr>
            <a:spLocks/>
          </p:cNvSpPr>
          <p:nvPr userDrawn="1"/>
        </p:nvSpPr>
        <p:spPr bwMode="auto">
          <a:xfrm>
            <a:off x="721089" y="626217"/>
            <a:ext cx="321173" cy="175566"/>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AutoShape 15"/>
          <p:cNvSpPr>
            <a:spLocks/>
          </p:cNvSpPr>
          <p:nvPr userDrawn="1"/>
        </p:nvSpPr>
        <p:spPr bwMode="auto">
          <a:xfrm>
            <a:off x="1097710" y="196939"/>
            <a:ext cx="179436" cy="202042"/>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358752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26563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70038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0806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875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39577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63716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63607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1862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213615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88115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34208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02141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58312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73437546"/>
      </p:ext>
    </p:extLst>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8135863"/>
      </p:ext>
    </p:extLst>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4260908"/>
      </p:ext>
    </p:extLst>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51638208"/>
      </p:ext>
    </p:extLst>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49215480"/>
      </p:ext>
    </p:extLst>
  </p:cSld>
  <p:clrMapOvr>
    <a:masterClrMapping/>
  </p:clrMapOvr>
  <p:transition>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18799906"/>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73479367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1290292"/>
      </p:ext>
    </p:extLst>
  </p:cSld>
  <p:clrMapOvr>
    <a:masterClrMapping/>
  </p:clrMapOvr>
  <p:transition>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10647836"/>
      </p:ext>
    </p:extLst>
  </p:cSld>
  <p:clrMapOvr>
    <a:masterClrMapping/>
  </p:clrMapOvr>
  <p:transition>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5986190"/>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38513611"/>
      </p:ext>
    </p:extLst>
  </p:cSld>
  <p:clrMapOvr>
    <a:masterClrMapping/>
  </p:clrMapOvr>
  <p:transition>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40058481"/>
      </p:ext>
    </p:extLst>
  </p:cSld>
  <p:clrMapOvr>
    <a:masterClrMapping/>
  </p:clrMapOvr>
  <p:transition>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3306038"/>
      </p:ext>
    </p:extLst>
  </p:cSld>
  <p:clrMapOvr>
    <a:masterClrMapping/>
  </p:clrMapOvr>
  <p:transition>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13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209178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683650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33601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8402786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1/17/2026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1567750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1/17/2026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2777274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1/17/2026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7124403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1/17/2026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4792252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1/17/2026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37747338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1/17/2026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3834134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498009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1/17/2026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40250581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3291150741"/>
      </p:ext>
    </p:extLst>
  </p:cSld>
  <p:clrMapOvr>
    <a:masterClrMapping/>
  </p:clrMapOvr>
  <p:transition spd="slow" advTm="0">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654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974843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1154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79005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36369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9070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14871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92274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971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666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5205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452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8412391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22984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60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image" Target="../media/image1.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8.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5B826-6809-49B3-9B4B-177D412235B0}" type="datetimeFigureOut">
              <a:rPr lang="zh-CN" altLang="en-US" smtClean="0"/>
              <a:t>2026/1/17</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054668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2D62F3A7-F91C-46B6-B2B1-7906CC0FF129}" type="datetimeFigureOut">
              <a:rPr lang="en-US" smtClean="0">
                <a:solidFill>
                  <a:prstClr val="black">
                    <a:tint val="75000"/>
                  </a:prstClr>
                </a:solidFill>
              </a:rPr>
              <a:pPr fontAlgn="base">
                <a:spcBef>
                  <a:spcPct val="0"/>
                </a:spcBef>
                <a:spcAft>
                  <a:spcPct val="0"/>
                </a:spcAft>
                <a:defRPr/>
              </a:pPr>
              <a:t>1/17/2026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2A3C82A-F5C5-442C-A4A2-3E6E5E4359E8}"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4434410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1/17/2026</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444117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2026/1/17</a:t>
            </a:fld>
            <a:endParaRPr lang="zh-CN" altLang="en-US">
              <a:solidFill>
                <a:srgbClr val="000000">
                  <a:tint val="75000"/>
                </a:srgbClr>
              </a:solidFill>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7364123" y="4543119"/>
            <a:ext cx="482787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30548088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000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659390"/>
      </p:ext>
    </p:extLst>
  </p:cSld>
  <p:clrMap bg1="lt1" tx1="dk1" bg2="lt2" tx2="dk2" accent1="accent1" accent2="accent2" accent3="accent3" accent4="accent4" accent5="accent5" accent6="accent6" hlink="hlink" folHlink="folHlink"/>
  <p:sldLayoutIdLst>
    <p:sldLayoutId id="2147483704" r:id="rId1"/>
    <p:sldLayoutId id="2147483705"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17-01-2026</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673914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547870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1/17/2026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3105550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1/17/2026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910754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jpe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9.jpeg"/><Relationship Id="rId1" Type="http://schemas.openxmlformats.org/officeDocument/2006/relationships/slideLayout" Target="../slideLayouts/slideLayout2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image" Target="../media/image34.jpe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44.jpg"/><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7.pn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78.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5.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flipV="1">
            <a:off x="-19352" y="4862782"/>
            <a:ext cx="12211352" cy="2095215"/>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639" y="-751417"/>
            <a:ext cx="6877353" cy="6075793"/>
          </a:xfrm>
          <a:prstGeom prst="rect">
            <a:avLst/>
          </a:prstGeom>
        </p:spPr>
      </p:pic>
      <p:pic>
        <p:nvPicPr>
          <p:cNvPr id="4" name="图片 3"/>
          <p:cNvPicPr>
            <a:picLocks noChangeAspect="1"/>
          </p:cNvPicPr>
          <p:nvPr/>
        </p:nvPicPr>
        <p:blipFill>
          <a:blip r:embed="rId6" cstate="email">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tretch>
            <a:fillRect/>
          </a:stretch>
        </p:blipFill>
        <p:spPr>
          <a:xfrm>
            <a:off x="7354339" y="909823"/>
            <a:ext cx="4460724" cy="4256184"/>
          </a:xfrm>
          <a:prstGeom prst="rect">
            <a:avLst/>
          </a:prstGeom>
        </p:spPr>
      </p:pic>
      <p:pic>
        <p:nvPicPr>
          <p:cNvPr id="7" name="图片 6"/>
          <p:cNvPicPr>
            <a:picLocks noChangeAspect="1"/>
          </p:cNvPicPr>
          <p:nvPr/>
        </p:nvPicPr>
        <p:blipFill>
          <a:blip r:embed="rId8" cstate="email">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tretch>
            <a:fillRect/>
          </a:stretch>
        </p:blipFill>
        <p:spPr>
          <a:xfrm>
            <a:off x="7024916" y="2596849"/>
            <a:ext cx="5167085" cy="4361147"/>
          </a:xfrm>
          <a:prstGeom prst="rect">
            <a:avLst/>
          </a:prstGeom>
        </p:spPr>
      </p:pic>
      <p:sp>
        <p:nvSpPr>
          <p:cNvPr id="9" name="文本框 8"/>
          <p:cNvSpPr txBox="1"/>
          <p:nvPr/>
        </p:nvSpPr>
        <p:spPr>
          <a:xfrm>
            <a:off x="1091686" y="813819"/>
            <a:ext cx="1611339" cy="769441"/>
          </a:xfrm>
          <a:prstGeom prst="rect">
            <a:avLst/>
          </a:prstGeom>
          <a:noFill/>
        </p:spPr>
        <p:txBody>
          <a:bodyPr wrap="none" rtlCol="0">
            <a:spAutoFit/>
          </a:bodyPr>
          <a:lstStyle/>
          <a:p>
            <a:pPr defTabSz="914377"/>
            <a:r>
              <a:rPr lang="en-US" altLang="zh-CN" sz="4400" b="1" dirty="0">
                <a:solidFill>
                  <a:srgbClr val="0070C0"/>
                </a:solidFill>
                <a:latin typeface="Times New Roman" panose="02020603050405020304" pitchFamily="18" charset="0"/>
                <a:ea typeface="微软雅黑"/>
                <a:cs typeface="Times New Roman" panose="02020603050405020304" pitchFamily="18" charset="0"/>
              </a:rPr>
              <a:t>BÀI 7</a:t>
            </a:r>
            <a:endParaRPr lang="zh-CN" altLang="en-US" sz="4400" b="1" dirty="0">
              <a:solidFill>
                <a:srgbClr val="0070C0"/>
              </a:solidFill>
              <a:latin typeface="Times New Roman" panose="02020603050405020304" pitchFamily="18" charset="0"/>
              <a:ea typeface="微软雅黑"/>
              <a:cs typeface="Times New Roman" panose="02020603050405020304" pitchFamily="18" charset="0"/>
            </a:endParaRPr>
          </a:p>
        </p:txBody>
      </p:sp>
      <p:sp>
        <p:nvSpPr>
          <p:cNvPr id="2" name="TextBox 1">
            <a:extLst>
              <a:ext uri="{FF2B5EF4-FFF2-40B4-BE49-F238E27FC236}">
                <a16:creationId xmlns:a16="http://schemas.microsoft.com/office/drawing/2014/main" xmlns="" id="{62E69B29-3759-40FC-AA37-67C0295D1028}"/>
              </a:ext>
            </a:extLst>
          </p:cNvPr>
          <p:cNvSpPr txBox="1"/>
          <p:nvPr/>
        </p:nvSpPr>
        <p:spPr>
          <a:xfrm rot="21401794">
            <a:off x="674095" y="1499528"/>
            <a:ext cx="5927205" cy="1231106"/>
          </a:xfrm>
          <a:prstGeom prst="rect">
            <a:avLst/>
          </a:prstGeom>
          <a:noFill/>
        </p:spPr>
        <p:txBody>
          <a:bodyPr wrap="square" rtlCol="0">
            <a:spAutoFit/>
          </a:bodyPr>
          <a:lstStyle/>
          <a:p>
            <a:pPr algn="ctr"/>
            <a:r>
              <a:rPr lang="vi-VN" sz="2800" b="1" dirty="0">
                <a:solidFill>
                  <a:srgbClr val="7030A0"/>
                </a:solidFill>
                <a:latin typeface="Times New Roman" panose="02020603050405020304" pitchFamily="18" charset="0"/>
                <a:cs typeface="Times New Roman" panose="02020603050405020304" pitchFamily="18" charset="0"/>
              </a:rPr>
              <a:t>XÁC ĐỊNH MỤC TIÊU </a:t>
            </a:r>
          </a:p>
          <a:p>
            <a:pPr algn="ctr"/>
            <a:r>
              <a:rPr lang="vi-VN" sz="2800" b="1" dirty="0">
                <a:solidFill>
                  <a:srgbClr val="7030A0"/>
                </a:solidFill>
                <a:latin typeface="Times New Roman" panose="02020603050405020304" pitchFamily="18" charset="0"/>
                <a:cs typeface="Times New Roman" panose="02020603050405020304" pitchFamily="18" charset="0"/>
              </a:rPr>
              <a:t>CÁ NHÂN</a:t>
            </a:r>
            <a:endParaRPr lang="en-US" sz="2800" dirty="0">
              <a:solidFill>
                <a:srgbClr val="7030A0"/>
              </a:solidFill>
              <a:latin typeface="Times New Roman" panose="02020603050405020304" pitchFamily="18" charset="0"/>
              <a:cs typeface="Times New Roman" panose="02020603050405020304" pitchFamily="18" charset="0"/>
            </a:endParaRPr>
          </a:p>
          <a:p>
            <a:pPr algn="ctr"/>
            <a:endParaRPr lang="en-US" dirty="0"/>
          </a:p>
        </p:txBody>
      </p:sp>
      <p:pic>
        <p:nvPicPr>
          <p:cNvPr id="10" name="Picture 9">
            <a:extLst>
              <a:ext uri="{FF2B5EF4-FFF2-40B4-BE49-F238E27FC236}">
                <a16:creationId xmlns:a16="http://schemas.microsoft.com/office/drawing/2014/main" xmlns="" id="{F620E4ED-7535-4C9E-BD79-65B112AE72B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t="-1269" b="-761"/>
          <a:stretch/>
        </p:blipFill>
        <p:spPr>
          <a:xfrm>
            <a:off x="11275811" y="0"/>
            <a:ext cx="733550" cy="696584"/>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6765" y="769385"/>
            <a:ext cx="5300822" cy="5432632"/>
          </a:xfrm>
          <a:prstGeom prst="rect">
            <a:avLst/>
          </a:prstGeom>
        </p:spPr>
      </p:pic>
      <p:grpSp>
        <p:nvGrpSpPr>
          <p:cNvPr id="2" name="Group 1"/>
          <p:cNvGrpSpPr/>
          <p:nvPr/>
        </p:nvGrpSpPr>
        <p:grpSpPr>
          <a:xfrm>
            <a:off x="597753" y="248268"/>
            <a:ext cx="10100727" cy="5330758"/>
            <a:chOff x="597753" y="248268"/>
            <a:chExt cx="9307899" cy="5330758"/>
          </a:xfrm>
        </p:grpSpPr>
        <p:grpSp>
          <p:nvGrpSpPr>
            <p:cNvPr id="18" name="Group 17"/>
            <p:cNvGrpSpPr/>
            <p:nvPr/>
          </p:nvGrpSpPr>
          <p:grpSpPr>
            <a:xfrm>
              <a:off x="597753" y="248268"/>
              <a:ext cx="5015423" cy="5330758"/>
              <a:chOff x="-813819" y="1817009"/>
              <a:chExt cx="6852236" cy="4502962"/>
            </a:xfrm>
          </p:grpSpPr>
          <p:pic>
            <p:nvPicPr>
              <p:cNvPr id="19" name="Google Shape;154;p8"/>
              <p:cNvPicPr preferRelativeResize="0"/>
              <p:nvPr/>
            </p:nvPicPr>
            <p:blipFill rotWithShape="1">
              <a:blip r:embed="rId4" cstate="email">
                <a:alphaModFix/>
                <a:extLst>
                  <a:ext uri="{28A0092B-C50C-407E-A947-70E740481C1C}">
                    <a14:useLocalDpi xmlns:a14="http://schemas.microsoft.com/office/drawing/2010/main"/>
                  </a:ext>
                </a:extLst>
              </a:blip>
              <a:srcRect t="-1130"/>
              <a:stretch/>
            </p:blipFill>
            <p:spPr>
              <a:xfrm>
                <a:off x="-813819" y="1817009"/>
                <a:ext cx="6852236" cy="4502962"/>
              </a:xfrm>
              <a:prstGeom prst="rect">
                <a:avLst/>
              </a:prstGeom>
              <a:noFill/>
              <a:ln>
                <a:noFill/>
              </a:ln>
            </p:spPr>
          </p:pic>
          <p:pic>
            <p:nvPicPr>
              <p:cNvPr id="20" name="Google Shape;15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694414" y="1760932"/>
              <a:ext cx="449748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7:</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algn="ctr"/>
              <a:r>
                <a:rPr lang="nl-NL" sz="3600" b="1" dirty="0">
                  <a:solidFill>
                    <a:srgbClr val="7030A0"/>
                  </a:solidFill>
                  <a:cs typeface="Times New Roman" panose="02020603050405020304" pitchFamily="18" charset="0"/>
                </a:rPr>
                <a:t>XÁC ĐỊNH MỤC </a:t>
              </a:r>
            </a:p>
            <a:p>
              <a:pPr algn="ctr"/>
              <a:r>
                <a:rPr lang="nl-NL" sz="3600" b="1" dirty="0">
                  <a:solidFill>
                    <a:srgbClr val="7030A0"/>
                  </a:solidFill>
                  <a:cs typeface="Times New Roman" panose="02020603050405020304" pitchFamily="18" charset="0"/>
                </a:rPr>
                <a:t>TIÊU CÁ NHÂN</a:t>
              </a:r>
              <a:endParaRPr lang="en-US" sz="3600" dirty="0">
                <a:solidFill>
                  <a:srgbClr val="7030A0"/>
                </a:solidFill>
                <a:cs typeface="Times New Roman" panose="02020603050405020304" pitchFamily="18" charset="0"/>
              </a:endParaRPr>
            </a:p>
          </p:txBody>
        </p:sp>
        <p:sp>
          <p:nvSpPr>
            <p:cNvPr id="16" name="Rectangle 189"/>
            <p:cNvSpPr>
              <a:spLocks noChangeArrowheads="1"/>
            </p:cNvSpPr>
            <p:nvPr/>
          </p:nvSpPr>
          <p:spPr bwMode="auto">
            <a:xfrm>
              <a:off x="7238652" y="2868310"/>
              <a:ext cx="2667000" cy="584775"/>
            </a:xfrm>
            <a:prstGeom prst="rect">
              <a:avLst/>
            </a:prstGeom>
            <a:noFill/>
            <a:ln>
              <a:noFill/>
            </a:ln>
            <a:effec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0" cap="none" spc="0" normalizeH="0" baseline="0" noProof="0" dirty="0">
                <a:ln>
                  <a:noFill/>
                </a:ln>
                <a:solidFill>
                  <a:srgbClr val="0000FF"/>
                </a:solidFill>
                <a:effectLst/>
                <a:uLnTx/>
                <a:uFillTx/>
                <a:latin typeface="SVN-Vanilla Daisy Pro" panose="00000500000000000000" pitchFamily="2" charset="0"/>
                <a:ea typeface="微软雅黑" pitchFamily="34" charset="-122"/>
                <a:cs typeface="Times New Roman" pitchFamily="18" charset="0"/>
              </a:endParaRPr>
            </a:p>
          </p:txBody>
        </p:sp>
      </p:grpSp>
      <p:pic>
        <p:nvPicPr>
          <p:cNvPr id="17" name="Shape 1"/>
          <p:cNvPicPr/>
          <p:nvPr/>
        </p:nvPicPr>
        <p:blipFill>
          <a:blip r:embed="rId6" cstate="email">
            <a:extLst>
              <a:ext uri="{28A0092B-C50C-407E-A947-70E740481C1C}">
                <a14:useLocalDpi xmlns:a14="http://schemas.microsoft.com/office/drawing/2010/main"/>
              </a:ext>
            </a:extLst>
          </a:blip>
          <a:stretch/>
        </p:blipFill>
        <p:spPr>
          <a:xfrm>
            <a:off x="11033760" y="0"/>
            <a:ext cx="1158240" cy="1048385"/>
          </a:xfrm>
          <a:prstGeom prst="rect">
            <a:avLst/>
          </a:prstGeom>
          <a:noFill/>
          <a:ln>
            <a:noFill/>
          </a:ln>
        </p:spPr>
      </p:pic>
      <p:sp>
        <p:nvSpPr>
          <p:cNvPr id="3" name="TextBox 2">
            <a:extLst>
              <a:ext uri="{FF2B5EF4-FFF2-40B4-BE49-F238E27FC236}">
                <a16:creationId xmlns:a16="http://schemas.microsoft.com/office/drawing/2014/main" xmlns="" id="{544BC29B-8617-420C-AB2F-6CBE35F7D4C2}"/>
              </a:ext>
            </a:extLst>
          </p:cNvPr>
          <p:cNvSpPr txBox="1"/>
          <p:nvPr/>
        </p:nvSpPr>
        <p:spPr>
          <a:xfrm>
            <a:off x="6301659" y="600525"/>
            <a:ext cx="4249973" cy="1384995"/>
          </a:xfrm>
          <a:prstGeom prst="rect">
            <a:avLst/>
          </a:prstGeom>
          <a:noFill/>
        </p:spPr>
        <p:txBody>
          <a:bodyPr wrap="square" rtlCol="0">
            <a:spAutoFit/>
          </a:bodyPr>
          <a:lstStyle/>
          <a:p>
            <a:pPr algn="just"/>
            <a:r>
              <a:rPr lang="en-US" sz="2800" b="1" dirty="0">
                <a:solidFill>
                  <a:srgbClr val="FF0000"/>
                </a:solidFill>
              </a:rPr>
              <a:t>1. </a:t>
            </a:r>
            <a:r>
              <a:rPr lang="en-US" sz="2800" b="1" dirty="0" err="1">
                <a:solidFill>
                  <a:srgbClr val="FF0000"/>
                </a:solidFill>
              </a:rPr>
              <a:t>Khái</a:t>
            </a:r>
            <a:r>
              <a:rPr lang="en-US" sz="2800" b="1" dirty="0">
                <a:solidFill>
                  <a:srgbClr val="FF0000"/>
                </a:solidFill>
              </a:rPr>
              <a:t> </a:t>
            </a:r>
            <a:r>
              <a:rPr lang="en-US" sz="2800" b="1" dirty="0" err="1">
                <a:solidFill>
                  <a:srgbClr val="FF0000"/>
                </a:solidFill>
              </a:rPr>
              <a:t>niệm</a:t>
            </a:r>
            <a:r>
              <a:rPr lang="en-US" sz="2800" b="1" dirty="0">
                <a:solidFill>
                  <a:srgbClr val="FF0000"/>
                </a:solidFill>
              </a:rPr>
              <a:t> </a:t>
            </a:r>
            <a:r>
              <a:rPr lang="en-US" sz="2800" b="1" dirty="0" err="1">
                <a:solidFill>
                  <a:srgbClr val="FF0000"/>
                </a:solidFill>
              </a:rPr>
              <a:t>mục</a:t>
            </a:r>
            <a:r>
              <a:rPr lang="en-US" sz="2800" b="1" dirty="0">
                <a:solidFill>
                  <a:srgbClr val="FF0000"/>
                </a:solidFill>
              </a:rPr>
              <a:t> </a:t>
            </a:r>
            <a:r>
              <a:rPr lang="en-US" sz="2800" b="1" dirty="0" err="1">
                <a:solidFill>
                  <a:srgbClr val="FF0000"/>
                </a:solidFill>
              </a:rPr>
              <a:t>tiêu</a:t>
            </a:r>
            <a:r>
              <a:rPr lang="en-US" sz="2800" b="1" dirty="0">
                <a:solidFill>
                  <a:srgbClr val="FF0000"/>
                </a:solidFill>
              </a:rPr>
              <a:t> </a:t>
            </a:r>
            <a:r>
              <a:rPr lang="en-US" sz="2800" b="1" dirty="0" err="1">
                <a:solidFill>
                  <a:srgbClr val="FF0000"/>
                </a:solidFill>
              </a:rPr>
              <a:t>cá</a:t>
            </a:r>
            <a:r>
              <a:rPr lang="en-US" sz="2800" b="1" dirty="0">
                <a:solidFill>
                  <a:srgbClr val="FF0000"/>
                </a:solidFill>
              </a:rPr>
              <a:t> </a:t>
            </a:r>
            <a:r>
              <a:rPr lang="en-US" sz="2800" b="1" dirty="0" err="1">
                <a:solidFill>
                  <a:srgbClr val="FF0000"/>
                </a:solidFill>
              </a:rPr>
              <a:t>nhân</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loại</a:t>
            </a:r>
            <a:r>
              <a:rPr lang="en-US" sz="2800" b="1" dirty="0">
                <a:solidFill>
                  <a:srgbClr val="FF0000"/>
                </a:solidFill>
              </a:rPr>
              <a:t> </a:t>
            </a:r>
            <a:r>
              <a:rPr lang="en-US" sz="2800" b="1" dirty="0" err="1">
                <a:solidFill>
                  <a:srgbClr val="FF0000"/>
                </a:solidFill>
              </a:rPr>
              <a:t>mục</a:t>
            </a:r>
            <a:r>
              <a:rPr lang="en-US" sz="2800" b="1" dirty="0">
                <a:solidFill>
                  <a:srgbClr val="FF0000"/>
                </a:solidFill>
              </a:rPr>
              <a:t> </a:t>
            </a:r>
            <a:r>
              <a:rPr lang="en-US" sz="2800" b="1" dirty="0" err="1">
                <a:solidFill>
                  <a:srgbClr val="FF0000"/>
                </a:solidFill>
              </a:rPr>
              <a:t>tiêu</a:t>
            </a:r>
            <a:r>
              <a:rPr lang="en-US" sz="2800" b="1" dirty="0">
                <a:solidFill>
                  <a:srgbClr val="FF0000"/>
                </a:solidFill>
              </a:rPr>
              <a:t> </a:t>
            </a:r>
            <a:r>
              <a:rPr lang="en-US" sz="2800" b="1" dirty="0" err="1">
                <a:solidFill>
                  <a:srgbClr val="FF0000"/>
                </a:solidFill>
              </a:rPr>
              <a:t>cá</a:t>
            </a:r>
            <a:r>
              <a:rPr lang="en-US" sz="2800" b="1" dirty="0">
                <a:solidFill>
                  <a:srgbClr val="FF0000"/>
                </a:solidFill>
              </a:rPr>
              <a:t> </a:t>
            </a:r>
            <a:r>
              <a:rPr lang="en-US" sz="2800" b="1" dirty="0" err="1">
                <a:solidFill>
                  <a:srgbClr val="FF0000"/>
                </a:solidFill>
              </a:rPr>
              <a:t>nhân</a:t>
            </a:r>
            <a:r>
              <a:rPr lang="en-US" sz="2800" b="1" dirty="0">
                <a:solidFill>
                  <a:srgbClr val="FF0000"/>
                </a:solidFill>
              </a:rPr>
              <a:t>. </a:t>
            </a:r>
            <a:endParaRPr lang="en-US" sz="2800" dirty="0">
              <a:solidFill>
                <a:srgbClr val="FF0000"/>
              </a:solidFill>
            </a:endParaRPr>
          </a:p>
        </p:txBody>
      </p:sp>
      <p:sp>
        <p:nvSpPr>
          <p:cNvPr id="4" name="TextBox 3">
            <a:extLst>
              <a:ext uri="{FF2B5EF4-FFF2-40B4-BE49-F238E27FC236}">
                <a16:creationId xmlns:a16="http://schemas.microsoft.com/office/drawing/2014/main" xmlns="" id="{ABB1C43D-A721-4E8B-B51E-8E0631056E11}"/>
              </a:ext>
            </a:extLst>
          </p:cNvPr>
          <p:cNvSpPr txBox="1"/>
          <p:nvPr/>
        </p:nvSpPr>
        <p:spPr>
          <a:xfrm>
            <a:off x="6301658" y="2024768"/>
            <a:ext cx="5187694" cy="4024563"/>
          </a:xfrm>
          <a:prstGeom prst="rect">
            <a:avLst/>
          </a:prstGeom>
          <a:noFill/>
        </p:spPr>
        <p:txBody>
          <a:bodyPr wrap="square" rtlCol="0">
            <a:spAutoFit/>
          </a:bodyPr>
          <a:lstStyle/>
          <a:p>
            <a:pPr algn="just">
              <a:lnSpc>
                <a:spcPct val="115000"/>
              </a:lnSpc>
              <a:spcAft>
                <a:spcPts val="0"/>
              </a:spcAft>
            </a:pPr>
            <a:r>
              <a:rPr lang="vi-VN" sz="2800" dirty="0"/>
              <a:t>• Xét theo thời gian thực hiện, có các loại mục tiêu cá nhân: </a:t>
            </a:r>
          </a:p>
          <a:p>
            <a:pPr algn="just">
              <a:lnSpc>
                <a:spcPct val="115000"/>
              </a:lnSpc>
              <a:spcAft>
                <a:spcPts val="0"/>
              </a:spcAft>
            </a:pPr>
            <a:r>
              <a:rPr lang="vi-VN" sz="2800" dirty="0"/>
              <a:t>- Mục tiêu cá nhân ngắn hạn (dưới 3 tháng). </a:t>
            </a:r>
          </a:p>
          <a:p>
            <a:pPr algn="just">
              <a:lnSpc>
                <a:spcPct val="115000"/>
              </a:lnSpc>
              <a:spcAft>
                <a:spcPts val="0"/>
              </a:spcAft>
            </a:pPr>
            <a:r>
              <a:rPr lang="vi-VN" sz="2800" dirty="0"/>
              <a:t>- Mục tiêu cá nhân trung hạn (từ 3 - 6 tháng). </a:t>
            </a:r>
          </a:p>
          <a:p>
            <a:pPr algn="just">
              <a:lnSpc>
                <a:spcPct val="115000"/>
              </a:lnSpc>
              <a:spcAft>
                <a:spcPts val="0"/>
              </a:spcAft>
            </a:pPr>
            <a:r>
              <a:rPr lang="vi-VN" sz="2800" dirty="0"/>
              <a:t>- Mục tiêu cá nhân dài hạn (trên 6 tháng).</a:t>
            </a:r>
            <a:endParaRPr lang="en-US" sz="3600" b="1" dirty="0">
              <a:solidFill>
                <a:srgbClr val="00B0F0"/>
              </a:solidFill>
            </a:endParaRPr>
          </a:p>
        </p:txBody>
      </p:sp>
    </p:spTree>
    <p:extLst>
      <p:ext uri="{BB962C8B-B14F-4D97-AF65-F5344CB8AC3E}">
        <p14:creationId xmlns:p14="http://schemas.microsoft.com/office/powerpoint/2010/main" val="285069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237784" cy="5953749"/>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cstate="email">
                <a:alphaModFix/>
                <a:extLst>
                  <a:ext uri="{28A0092B-C50C-407E-A947-70E740481C1C}">
                    <a14:useLocalDpi xmlns:a14="http://schemas.microsoft.com/office/drawing/2010/main"/>
                  </a:ext>
                </a:extLst>
              </a:blip>
              <a:srcRect t="-1130"/>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694" y="4626242"/>
                <a:ext cx="1499176" cy="1499176"/>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37597" y="641739"/>
              <a:ext cx="5224664" cy="5352274"/>
            </a:xfrm>
            <a:prstGeom prst="rect">
              <a:avLst/>
            </a:prstGeom>
            <a:noFill/>
            <a:ln w="9525">
              <a:noFill/>
              <a:miter lim="800000"/>
              <a:headEnd/>
              <a:tailEnd/>
            </a:ln>
          </p:spPr>
        </p:pic>
        <p:sp>
          <p:nvSpPr>
            <p:cNvPr id="16" name="Rectangle 189"/>
            <p:cNvSpPr>
              <a:spLocks noChangeArrowheads="1"/>
            </p:cNvSpPr>
            <p:nvPr/>
          </p:nvSpPr>
          <p:spPr bwMode="auto">
            <a:xfrm>
              <a:off x="7032929" y="2704292"/>
              <a:ext cx="3033999" cy="1336608"/>
            </a:xfrm>
            <a:prstGeom prst="rect">
              <a:avLst/>
            </a:prstGeom>
            <a:noFill/>
            <a:ln>
              <a:noFill/>
            </a:ln>
            <a:effectLst/>
          </p:spPr>
          <p:txBody>
            <a:bodyPr wrap="square" anchor="ctr">
              <a:spAutoFit/>
            </a:bodyPr>
            <a:lstStyle/>
            <a:p>
              <a:pPr lvl="0" algn="ctr">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endPar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grpSp>
      <p:pic>
        <p:nvPicPr>
          <p:cNvPr id="17" name="Shape 1"/>
          <p:cNvPicPr/>
          <p:nvPr/>
        </p:nvPicPr>
        <p:blipFill>
          <a:blip r:embed="rId7" cstate="email">
            <a:extLst>
              <a:ext uri="{28A0092B-C50C-407E-A947-70E740481C1C}">
                <a14:useLocalDpi xmlns:a14="http://schemas.microsoft.com/office/drawing/2010/main"/>
              </a:ext>
            </a:extLst>
          </a:blip>
          <a:stretch/>
        </p:blipFill>
        <p:spPr>
          <a:xfrm>
            <a:off x="10615653" y="5267034"/>
            <a:ext cx="1158240" cy="1048385"/>
          </a:xfrm>
          <a:prstGeom prst="rect">
            <a:avLst/>
          </a:prstGeom>
          <a:noFill/>
          <a:ln>
            <a:noFill/>
          </a:ln>
        </p:spPr>
      </p:pic>
      <p:sp>
        <p:nvSpPr>
          <p:cNvPr id="11" name="Rectangle 10">
            <a:extLst>
              <a:ext uri="{FF2B5EF4-FFF2-40B4-BE49-F238E27FC236}">
                <a16:creationId xmlns:a16="http://schemas.microsoft.com/office/drawing/2014/main" xmlns="" id="{D46D719B-D447-4FFE-9897-5AB8D6E3145B}"/>
              </a:ext>
            </a:extLst>
          </p:cNvPr>
          <p:cNvSpPr>
            <a:spLocks noChangeArrowheads="1"/>
          </p:cNvSpPr>
          <p:nvPr/>
        </p:nvSpPr>
        <p:spPr bwMode="auto">
          <a:xfrm>
            <a:off x="928707" y="1760932"/>
            <a:ext cx="488057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7:</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algn="ctr"/>
            <a:r>
              <a:rPr lang="nl-NL" sz="4400" b="1" dirty="0">
                <a:solidFill>
                  <a:srgbClr val="7030A0"/>
                </a:solidFill>
                <a:cs typeface="Times New Roman" panose="02020603050405020304" pitchFamily="18" charset="0"/>
              </a:rPr>
              <a:t>XÁC ĐỊNH MỤC </a:t>
            </a:r>
          </a:p>
          <a:p>
            <a:pPr algn="ctr"/>
            <a:r>
              <a:rPr lang="nl-NL" sz="4400" b="1" dirty="0">
                <a:solidFill>
                  <a:srgbClr val="7030A0"/>
                </a:solidFill>
                <a:cs typeface="Times New Roman" panose="02020603050405020304" pitchFamily="18" charset="0"/>
              </a:rPr>
              <a:t>TIÊU CÁ NHÂN</a:t>
            </a:r>
            <a:endParaRPr lang="en-US" sz="4400"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348679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C7061C72-7D47-4098-8A9B-972C8598614F}"/>
              </a:ext>
            </a:extLst>
          </p:cNvPr>
          <p:cNvSpPr txBox="1"/>
          <p:nvPr/>
        </p:nvSpPr>
        <p:spPr>
          <a:xfrm>
            <a:off x="320040" y="321028"/>
            <a:ext cx="11628119" cy="984885"/>
          </a:xfrm>
          <a:prstGeom prst="rect">
            <a:avLst/>
          </a:prstGeom>
          <a:noFill/>
        </p:spPr>
        <p:txBody>
          <a:bodyPr wrap="square" rtlCol="0">
            <a:spAutoFit/>
          </a:bodyPr>
          <a:lstStyle/>
          <a:p>
            <a:pPr algn="ctr"/>
            <a:r>
              <a:rPr lang="nl-NL" sz="4000" b="1" dirty="0">
                <a:solidFill>
                  <a:srgbClr val="7030A0"/>
                </a:solidFill>
                <a:latin typeface="Times New Roman"/>
                <a:ea typeface="微软雅黑"/>
                <a:cs typeface="Times New Roman" panose="02020603050405020304" pitchFamily="18" charset="0"/>
              </a:rPr>
              <a:t>BÀI 7: XÁC ĐỊNH MỤC TIÊU CÁ NHÂN</a:t>
            </a:r>
            <a:endParaRPr lang="en-US" sz="4000" dirty="0">
              <a:solidFill>
                <a:srgbClr val="7030A0"/>
              </a:solidFill>
              <a:latin typeface="Times New Roman"/>
              <a:ea typeface="微软雅黑"/>
              <a:cs typeface="Times New Roman" panose="02020603050405020304" pitchFamily="18" charset="0"/>
            </a:endParaRPr>
          </a:p>
          <a:p>
            <a:pPr algn="ctr"/>
            <a:endParaRPr lang="en-US" dirty="0">
              <a:solidFill>
                <a:prstClr val="black"/>
              </a:solidFill>
              <a:latin typeface="等线"/>
              <a:ea typeface="微软雅黑"/>
            </a:endParaRPr>
          </a:p>
        </p:txBody>
      </p:sp>
      <p:pic>
        <p:nvPicPr>
          <p:cNvPr id="3" name="Picture 2">
            <a:extLst>
              <a:ext uri="{FF2B5EF4-FFF2-40B4-BE49-F238E27FC236}">
                <a16:creationId xmlns:a16="http://schemas.microsoft.com/office/drawing/2014/main" xmlns="" id="{DBC4FAE5-490D-6E53-CB77-EE37EA51B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09" y="960699"/>
            <a:ext cx="9410218" cy="5897301"/>
          </a:xfrm>
          <a:prstGeom prst="rect">
            <a:avLst/>
          </a:prstGeom>
        </p:spPr>
      </p:pic>
    </p:spTree>
    <p:extLst>
      <p:ext uri="{BB962C8B-B14F-4D97-AF65-F5344CB8AC3E}">
        <p14:creationId xmlns:p14="http://schemas.microsoft.com/office/powerpoint/2010/main" val="374882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06105"/>
            <a:ext cx="12192000" cy="80924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500448"/>
            <a:ext cx="3513514" cy="610917"/>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2186247"/>
            <a:ext cx="424659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7361504" y="2145608"/>
            <a:ext cx="4720960" cy="183269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109531" y="4655983"/>
            <a:ext cx="4534238"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064815" y="4669376"/>
            <a:ext cx="3898584" cy="210866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rgbClr val="00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116380" y="1576886"/>
            <a:ext cx="3078118" cy="54816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183734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554256"/>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xmlns="" id="{E1E409D2-E3DE-4886-8549-9C8F4153E281}"/>
              </a:ext>
            </a:extLst>
          </p:cNvPr>
          <p:cNvSpPr txBox="1"/>
          <p:nvPr/>
        </p:nvSpPr>
        <p:spPr>
          <a:xfrm>
            <a:off x="397178" y="2342044"/>
            <a:ext cx="4327608" cy="1631216"/>
          </a:xfrm>
          <a:prstGeom prst="rect">
            <a:avLst/>
          </a:prstGeom>
          <a:noFill/>
        </p:spPr>
        <p:txBody>
          <a:bodyPr wrap="square" rtlCol="0">
            <a:spAutoFit/>
          </a:bodyPr>
          <a:lstStyle/>
          <a:p>
            <a:pPr algn="just"/>
            <a:r>
              <a:rPr lang="en-US" sz="2000" b="1" u="sng" dirty="0" err="1">
                <a:solidFill>
                  <a:srgbClr val="002060"/>
                </a:solidFill>
                <a:latin typeface="Times New Roman" panose="02020603050405020304" pitchFamily="18" charset="0"/>
                <a:cs typeface="Times New Roman" panose="02020603050405020304" pitchFamily="18" charset="0"/>
              </a:rPr>
              <a:t>Câu</a:t>
            </a:r>
            <a:r>
              <a:rPr lang="en-US" sz="2000" b="1" u="sng" dirty="0">
                <a:solidFill>
                  <a:srgbClr val="002060"/>
                </a:solidFill>
                <a:latin typeface="Times New Roman" panose="02020603050405020304" pitchFamily="18" charset="0"/>
                <a:cs typeface="Times New Roman" panose="02020603050405020304" pitchFamily="18" charset="0"/>
              </a:rPr>
              <a:t> 1</a:t>
            </a:r>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t>Theo em, vì sao khi bơi về, dù rất mệt và phải bơi gấp đôi quãng đường nhưng các bạn học sinh vẫn bơi vào bờ an toàn?</a:t>
            </a:r>
            <a:endParaRPr lang="en-US" sz="2000" b="1" dirty="0">
              <a:solidFill>
                <a:srgbClr val="002060"/>
              </a:solidFill>
              <a:latin typeface="Times New Roman" panose="02020603050405020304" pitchFamily="18" charset="0"/>
              <a:cs typeface="Times New Roman" panose="02020603050405020304" pitchFamily="18" charset="0"/>
            </a:endParaRPr>
          </a:p>
          <a:p>
            <a:pPr algn="just"/>
            <a:endParaRPr lang="en-US" sz="2000" b="1" dirty="0"/>
          </a:p>
        </p:txBody>
      </p:sp>
      <p:sp>
        <p:nvSpPr>
          <p:cNvPr id="5" name="TextBox 4">
            <a:extLst>
              <a:ext uri="{FF2B5EF4-FFF2-40B4-BE49-F238E27FC236}">
                <a16:creationId xmlns:a16="http://schemas.microsoft.com/office/drawing/2014/main" xmlns="" id="{B16AA8ED-D71F-48E6-B2A0-45675FC817C5}"/>
              </a:ext>
            </a:extLst>
          </p:cNvPr>
          <p:cNvSpPr txBox="1"/>
          <p:nvPr/>
        </p:nvSpPr>
        <p:spPr>
          <a:xfrm>
            <a:off x="7442522" y="2231968"/>
            <a:ext cx="4520877" cy="1569660"/>
          </a:xfrm>
          <a:prstGeom prst="rect">
            <a:avLst/>
          </a:prstGeom>
          <a:noFill/>
        </p:spPr>
        <p:txBody>
          <a:bodyPr wrap="square" rtlCol="0">
            <a:spAutoFit/>
          </a:bodyPr>
          <a:lstStyle/>
          <a:p>
            <a:pPr algn="just"/>
            <a:r>
              <a:rPr lang="en-US" sz="2000" b="1" u="sng" dirty="0" err="1">
                <a:latin typeface="Times New Roman" panose="02020603050405020304" pitchFamily="18" charset="0"/>
                <a:cs typeface="Times New Roman" panose="02020603050405020304" pitchFamily="18" charset="0"/>
              </a:rPr>
              <a:t>Câu</a:t>
            </a:r>
            <a:r>
              <a:rPr lang="en-US" sz="2000" b="1" u="sng" dirty="0">
                <a:latin typeface="Times New Roman" panose="02020603050405020304" pitchFamily="18" charset="0"/>
                <a:cs typeface="Times New Roman" panose="02020603050405020304" pitchFamily="18" charset="0"/>
              </a:rPr>
              <a:t> 2: </a:t>
            </a:r>
            <a:r>
              <a:rPr lang="de-DE" sz="2400" b="1" dirty="0" err="1">
                <a:latin typeface="Times New Roman" panose="02020603050405020304" pitchFamily="18" charset="0"/>
                <a:cs typeface="Times New Roman" panose="02020603050405020304" pitchFamily="18" charset="0"/>
              </a:rPr>
              <a:t>Từ</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câu</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chuyện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trên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em</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hãy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cho</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biết</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sự</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cần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thiết</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và</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ý</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nghĩa</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của</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việc</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xác</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định</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mục</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tiêu</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cá</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nhân</a:t>
            </a:r>
            <a:r>
              <a:rPr lang="de-DE" sz="24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circle(in)">
                                      <p:cBhvr>
                                        <p:cTn id="32" dur="2000"/>
                                        <p:tgtEl>
                                          <p:spTgt spid="3">
                                            <p:txEl>
                                              <p:pRg st="0" end="0"/>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circle(in)">
                                      <p:cBhvr>
                                        <p:cTn id="35" dur="20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xmlns="" val="20000"/>
                    </a:ext>
                  </a:extLst>
                </a:gridCol>
                <a:gridCol w="9214574">
                  <a:extLst>
                    <a:ext uri="{9D8B030D-6E8A-4147-A177-3AD203B41FA5}">
                      <a16:colId xmlns:a16="http://schemas.microsoft.com/office/drawing/2014/main" xmlns=""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8100891"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pic>
        <p:nvPicPr>
          <p:cNvPr id="20" name="Picture 12" descr="Ink, Think, Pair Share - Welcom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a:t>
            </a:r>
            <a:r>
              <a:rPr kumimoji="0" lang="vi-VN"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DengXian"/>
                <a:cs typeface="+mn-cs"/>
              </a:rPr>
              <a:t>bài</a:t>
            </a: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 </a:t>
            </a:r>
            <a:r>
              <a:rPr kumimoji="0" lang="vi-VN" sz="3200" b="0" i="0" u="none" strike="noStrike" kern="1200" cap="none" spc="0" normalizeH="0" baseline="0" noProof="0" dirty="0" err="1">
                <a:ln>
                  <a:noFill/>
                </a:ln>
                <a:solidFill>
                  <a:srgbClr val="000000"/>
                </a:solidFill>
                <a:effectLst/>
                <a:uLnTx/>
                <a:uFillTx/>
                <a:latin typeface="#9Slide05 Brannboll Ny" panose="02000000000000000000" pitchFamily="2" charset="0"/>
                <a:ea typeface="DengXian"/>
                <a:cs typeface="+mn-cs"/>
              </a:rPr>
              <a:t>tập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BAF297-AE12-44E4-9E9E-90F0EFE7F6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4592"/>
            <a:ext cx="12192000" cy="8092440"/>
          </a:xfrm>
          <a:prstGeom prst="rect">
            <a:avLst/>
          </a:prstGeom>
        </p:spPr>
      </p:pic>
      <p:sp>
        <p:nvSpPr>
          <p:cNvPr id="6" name="Rectangle: Rounded Corners 1">
            <a:extLst>
              <a:ext uri="{FF2B5EF4-FFF2-40B4-BE49-F238E27FC236}">
                <a16:creationId xmlns:a16="http://schemas.microsoft.com/office/drawing/2014/main" xmlns=""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500448"/>
            <a:ext cx="3513514" cy="610917"/>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397178" y="2186247"/>
            <a:ext cx="424659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7361504" y="2145608"/>
            <a:ext cx="4720960" cy="183269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109533" y="4570849"/>
            <a:ext cx="4534238"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b="1" dirty="0">
                <a:solidFill>
                  <a:schemeClr val="tx1"/>
                </a:solidFill>
                <a:latin typeface="+mj-lt"/>
              </a:rPr>
              <a:t>Vì: Các bạn học sinh đã xác định được mục tiêu rõ ràng, từ đó, các bạn ấy đã phấn đấu, nỗ lực hết mình để đạt được mục tiêu.</a:t>
            </a:r>
            <a:endParaRPr kumimoji="0" lang="en-US" sz="2800" b="1" i="1" u="none" strike="noStrike" kern="1200" cap="none" spc="0" normalizeH="0" baseline="0" noProof="0" dirty="0">
              <a:ln>
                <a:noFill/>
              </a:ln>
              <a:solidFill>
                <a:schemeClr val="tx1"/>
              </a:solidFill>
              <a:effectLst/>
              <a:uLnTx/>
              <a:uFillTx/>
              <a:latin typeface="+mj-lt"/>
              <a:ea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259482" y="4302335"/>
            <a:ext cx="5703917" cy="263424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i="1" dirty="0" err="1">
                <a:solidFill>
                  <a:srgbClr val="000000"/>
                </a:solidFill>
                <a:latin typeface="Times New Roman" panose="02020603050405020304" pitchFamily="18" charset="0"/>
                <a:ea typeface="Times New Roman" panose="02020603050405020304" pitchFamily="18" charset="0"/>
              </a:rPr>
              <a:t>Xác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định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mục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tiêu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cá</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nhân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giúp</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mọi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người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có</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định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hướng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động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lực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trách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nhiệm</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để</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tập</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trung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tối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đa</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khả</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năng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của</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bản</a:t>
            </a:r>
            <a:r>
              <a:rPr lang="en-US" sz="2400" b="1" i="1" dirty="0">
                <a:solidFill>
                  <a:srgbClr val="000000"/>
                </a:solidFill>
                <a:latin typeface="Times New Roman" panose="02020603050405020304" pitchFamily="18" charset="0"/>
                <a:ea typeface="Times New Roman" panose="02020603050405020304" pitchFamily="18" charset="0"/>
              </a:rPr>
              <a:t> than </a:t>
            </a:r>
            <a:r>
              <a:rPr lang="en-US" sz="2400" b="1" i="1" dirty="0" err="1">
                <a:solidFill>
                  <a:srgbClr val="000000"/>
                </a:solidFill>
                <a:latin typeface="Times New Roman" panose="02020603050405020304" pitchFamily="18" charset="0"/>
                <a:ea typeface="Times New Roman" panose="02020603050405020304" pitchFamily="18" charset="0"/>
              </a:rPr>
              <a:t>nhằm</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đạt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được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mục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tiêu</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đã</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đề</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ra.</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Đồng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thời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còn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giúp</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chúng</a:t>
            </a:r>
            <a:r>
              <a:rPr lang="en-US" sz="2400" b="1" i="1" dirty="0">
                <a:solidFill>
                  <a:srgbClr val="000000"/>
                </a:solidFill>
                <a:latin typeface="Times New Roman" panose="02020603050405020304" pitchFamily="18" charset="0"/>
                <a:ea typeface="Times New Roman" panose="02020603050405020304" pitchFamily="18" charset="0"/>
              </a:rPr>
              <a:t> ta </a:t>
            </a:r>
            <a:r>
              <a:rPr lang="en-US" sz="2400" b="1" i="1" dirty="0" err="1">
                <a:solidFill>
                  <a:srgbClr val="000000"/>
                </a:solidFill>
                <a:latin typeface="Times New Roman" panose="02020603050405020304" pitchFamily="18" charset="0"/>
                <a:ea typeface="Times New Roman" panose="02020603050405020304" pitchFamily="18" charset="0"/>
              </a:rPr>
              <a:t>tiết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kiệm</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thời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gian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công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sức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tiền</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của</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và</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tránh</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được</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những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thất</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bại</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không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đáng</a:t>
            </a:r>
            <a:r>
              <a:rPr lang="en-US" sz="2400" b="1" i="1" dirty="0">
                <a:solidFill>
                  <a:srgbClr val="000000"/>
                </a:solidFill>
                <a:latin typeface="Times New Roman" panose="02020603050405020304" pitchFamily="18" charset="0"/>
                <a:ea typeface="Times New Roman" panose="02020603050405020304" pitchFamily="18" charset="0"/>
              </a:rPr>
              <a:t> </a:t>
            </a:r>
            <a:r>
              <a:rPr lang="en-US" sz="2400" b="1" i="1" dirty="0" err="1">
                <a:solidFill>
                  <a:srgbClr val="000000"/>
                </a:solidFill>
                <a:latin typeface="Times New Roman" panose="02020603050405020304" pitchFamily="18" charset="0"/>
                <a:ea typeface="Times New Roman" panose="02020603050405020304" pitchFamily="18" charset="0"/>
              </a:rPr>
              <a:t>có</a:t>
            </a:r>
            <a:r>
              <a:rPr lang="en-US" sz="2400" b="1" i="1" dirty="0">
                <a:solidFill>
                  <a:srgbClr val="000000"/>
                </a:solidFill>
                <a:latin typeface="Times New Roman" panose="02020603050405020304" pitchFamily="18" charset="0"/>
                <a:ea typeface="Times New Roman" panose="02020603050405020304" pitchFamily="18" charset="0"/>
              </a:rPr>
              <a:t>.</a:t>
            </a: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116380" y="1576886"/>
            <a:ext cx="3078118" cy="54816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183734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554256"/>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xmlns="" id="{E1E409D2-E3DE-4886-8549-9C8F4153E281}"/>
              </a:ext>
            </a:extLst>
          </p:cNvPr>
          <p:cNvSpPr txBox="1"/>
          <p:nvPr/>
        </p:nvSpPr>
        <p:spPr>
          <a:xfrm>
            <a:off x="397178" y="2342044"/>
            <a:ext cx="4327608" cy="1754326"/>
          </a:xfrm>
          <a:prstGeom prst="rect">
            <a:avLst/>
          </a:prstGeom>
          <a:noFill/>
        </p:spPr>
        <p:txBody>
          <a:bodyPr wrap="square" rtlCol="0">
            <a:spAutoFit/>
          </a:bodyPr>
          <a:lstStyle/>
          <a:p>
            <a:pPr algn="just"/>
            <a:r>
              <a:rPr lang="en-US" sz="2200" b="1" u="sng" dirty="0" err="1">
                <a:solidFill>
                  <a:srgbClr val="002060"/>
                </a:solidFill>
                <a:latin typeface="Times New Roman" panose="02020603050405020304" pitchFamily="18" charset="0"/>
                <a:cs typeface="Times New Roman" panose="02020603050405020304" pitchFamily="18" charset="0"/>
              </a:rPr>
              <a:t>Câu</a:t>
            </a:r>
            <a:r>
              <a:rPr lang="en-US" sz="2200" b="1" u="sng" dirty="0">
                <a:solidFill>
                  <a:srgbClr val="002060"/>
                </a:solidFill>
                <a:latin typeface="Times New Roman" panose="02020603050405020304" pitchFamily="18" charset="0"/>
                <a:cs typeface="Times New Roman" panose="02020603050405020304" pitchFamily="18" charset="0"/>
              </a:rPr>
              <a:t> 1</a:t>
            </a:r>
            <a:r>
              <a:rPr lang="en-US" sz="2200" b="1" dirty="0">
                <a:solidFill>
                  <a:srgbClr val="002060"/>
                </a:solidFill>
                <a:latin typeface="Times New Roman" panose="02020603050405020304" pitchFamily="18" charset="0"/>
                <a:cs typeface="Times New Roman" panose="02020603050405020304" pitchFamily="18" charset="0"/>
              </a:rPr>
              <a:t>: </a:t>
            </a:r>
            <a:r>
              <a:rPr lang="vi-VN" sz="2200" b="1" dirty="0">
                <a:latin typeface="Times New Roman" panose="02020603050405020304" pitchFamily="18" charset="0"/>
                <a:cs typeface="Times New Roman" panose="02020603050405020304" pitchFamily="18" charset="0"/>
              </a:rPr>
              <a:t>Theo em, vì sao khi bơi về, dù rất mệt và phải bơi gấp đôi quãng đường nhưng các bạn học sinh vẫn bơi vào bờ an toàn?</a:t>
            </a:r>
            <a:endParaRPr lang="en-US" sz="2200" b="1" dirty="0">
              <a:solidFill>
                <a:srgbClr val="002060"/>
              </a:solidFill>
              <a:latin typeface="Times New Roman" panose="02020603050405020304" pitchFamily="18" charset="0"/>
              <a:cs typeface="Times New Roman" panose="02020603050405020304" pitchFamily="18" charset="0"/>
            </a:endParaRPr>
          </a:p>
          <a:p>
            <a:pPr algn="just"/>
            <a:endParaRPr lang="en-US" sz="2000" b="1" dirty="0"/>
          </a:p>
        </p:txBody>
      </p:sp>
      <p:sp>
        <p:nvSpPr>
          <p:cNvPr id="5" name="TextBox 4">
            <a:extLst>
              <a:ext uri="{FF2B5EF4-FFF2-40B4-BE49-F238E27FC236}">
                <a16:creationId xmlns:a16="http://schemas.microsoft.com/office/drawing/2014/main" xmlns="" id="{B16AA8ED-D71F-48E6-B2A0-45675FC817C5}"/>
              </a:ext>
            </a:extLst>
          </p:cNvPr>
          <p:cNvSpPr txBox="1"/>
          <p:nvPr/>
        </p:nvSpPr>
        <p:spPr>
          <a:xfrm>
            <a:off x="7442522" y="2231968"/>
            <a:ext cx="4520877" cy="1569660"/>
          </a:xfrm>
          <a:prstGeom prst="rect">
            <a:avLst/>
          </a:prstGeom>
          <a:noFill/>
        </p:spPr>
        <p:txBody>
          <a:bodyPr wrap="square" rtlCol="0">
            <a:spAutoFit/>
          </a:bodyPr>
          <a:lstStyle/>
          <a:p>
            <a:pPr algn="just"/>
            <a:r>
              <a:rPr lang="en-US" sz="2000" b="1" u="sng" dirty="0" err="1">
                <a:latin typeface="Times New Roman" panose="02020603050405020304" pitchFamily="18" charset="0"/>
                <a:cs typeface="Times New Roman" panose="02020603050405020304" pitchFamily="18" charset="0"/>
              </a:rPr>
              <a:t>Câu</a:t>
            </a:r>
            <a:r>
              <a:rPr lang="en-US" sz="2000" b="1" u="sng" dirty="0">
                <a:latin typeface="Times New Roman" panose="02020603050405020304" pitchFamily="18" charset="0"/>
                <a:cs typeface="Times New Roman" panose="02020603050405020304" pitchFamily="18" charset="0"/>
              </a:rPr>
              <a:t> 2: </a:t>
            </a:r>
            <a:r>
              <a:rPr lang="de-DE" sz="2400" b="1" dirty="0" err="1">
                <a:latin typeface="Times New Roman" panose="02020603050405020304" pitchFamily="18" charset="0"/>
                <a:cs typeface="Times New Roman" panose="02020603050405020304" pitchFamily="18" charset="0"/>
              </a:rPr>
              <a:t>Từ</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câu</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chuyện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trên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em</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hãy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cho</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biết</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sự</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cần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thiết</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và</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ý</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nghĩa</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của</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việc</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xác</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định</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mục</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tiêu</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cá</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nhân</a:t>
            </a:r>
            <a:r>
              <a:rPr lang="de-DE" sz="24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477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circle(in)">
                                      <p:cBhvr>
                                        <p:cTn id="32" dur="2000"/>
                                        <p:tgtEl>
                                          <p:spTgt spid="3">
                                            <p:txEl>
                                              <p:pRg st="0" end="0"/>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circle(in)">
                                      <p:cBhvr>
                                        <p:cTn id="35" dur="20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2" name="Group 1"/>
          <p:cNvGrpSpPr/>
          <p:nvPr/>
        </p:nvGrpSpPr>
        <p:grpSpPr>
          <a:xfrm>
            <a:off x="787880" y="987385"/>
            <a:ext cx="10727739" cy="4896358"/>
            <a:chOff x="1259802" y="-5203"/>
            <a:chExt cx="9516760" cy="5353911"/>
          </a:xfrm>
        </p:grpSpPr>
        <p:grpSp>
          <p:nvGrpSpPr>
            <p:cNvPr id="18" name="Group 17"/>
            <p:cNvGrpSpPr/>
            <p:nvPr/>
          </p:nvGrpSpPr>
          <p:grpSpPr>
            <a:xfrm>
              <a:off x="1259802" y="-5203"/>
              <a:ext cx="4344844" cy="5353911"/>
              <a:chOff x="90694" y="1602899"/>
              <a:chExt cx="5936068" cy="4522519"/>
            </a:xfrm>
          </p:grpSpPr>
          <p:pic>
            <p:nvPicPr>
              <p:cNvPr id="19"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381742" y="1602899"/>
                <a:ext cx="5645020" cy="4502962"/>
              </a:xfrm>
              <a:prstGeom prst="rect">
                <a:avLst/>
              </a:prstGeom>
              <a:noFill/>
              <a:ln>
                <a:noFill/>
              </a:ln>
            </p:spPr>
          </p:pic>
          <p:pic>
            <p:nvPicPr>
              <p:cNvPr id="20"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0694" y="4626242"/>
                <a:ext cx="1499176" cy="1499176"/>
              </a:xfrm>
              <a:prstGeom prst="rect">
                <a:avLst/>
              </a:prstGeom>
              <a:noFill/>
              <a:ln>
                <a:noFill/>
              </a:ln>
            </p:spPr>
          </p:pic>
        </p:grpSp>
        <p:sp>
          <p:nvSpPr>
            <p:cNvPr id="16" name="Rectangle 189"/>
            <p:cNvSpPr>
              <a:spLocks noChangeArrowheads="1"/>
            </p:cNvSpPr>
            <p:nvPr/>
          </p:nvSpPr>
          <p:spPr bwMode="auto">
            <a:xfrm>
              <a:off x="5968726" y="455855"/>
              <a:ext cx="4807836" cy="4408642"/>
            </a:xfrm>
            <a:prstGeom prst="rect">
              <a:avLst/>
            </a:prstGeom>
            <a:noFill/>
            <a:ln>
              <a:noFill/>
            </a:ln>
            <a:effectLst/>
          </p:spPr>
          <p:txBody>
            <a:bodyPr wrap="square" anchor="ctr">
              <a:spAutoFit/>
            </a:bodyPr>
            <a:lstStyle/>
            <a:p>
              <a:pPr algn="just">
                <a:defRPr/>
              </a:pPr>
              <a:r>
                <a:rPr kumimoji="0" lang="en-US" altLang="zh-CN" sz="3200" b="1" i="0" u="none" strike="noStrike" kern="0" cap="none" spc="0" normalizeH="0" baseline="0" noProof="0" dirty="0">
                  <a:ln>
                    <a:noFill/>
                  </a:ln>
                  <a:solidFill>
                    <a:srgbClr val="0000FF"/>
                  </a:solidFill>
                  <a:effectLst/>
                  <a:uLnTx/>
                  <a:uFillTx/>
                  <a:latin typeface="Times New Roman" panose="02020603050405020304" pitchFamily="18" charset="0"/>
                  <a:ea typeface="微软雅黑" pitchFamily="34" charset="-122"/>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nhiệm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rPr>
                <a:t> than </a:t>
              </a:r>
              <a:r>
                <a:rPr lang="en-US" sz="2800" dirty="0" err="1">
                  <a:solidFill>
                    <a:srgbClr val="000000"/>
                  </a:solidFill>
                  <a:latin typeface="Times New Roman" panose="02020603050405020304" pitchFamily="18" charset="0"/>
                  <a:ea typeface="Times New Roman" panose="02020603050405020304" pitchFamily="18" charset="0"/>
                </a:rPr>
                <a:t>nhằm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tiết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kiệm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a:t>
              </a:r>
            </a:p>
          </p:txBody>
        </p:sp>
      </p:grpSp>
      <p:pic>
        <p:nvPicPr>
          <p:cNvPr id="17" name="Shape 1"/>
          <p:cNvPicPr/>
          <p:nvPr/>
        </p:nvPicPr>
        <p:blipFill>
          <a:blip r:embed="rId5" cstate="email">
            <a:extLst>
              <a:ext uri="{28A0092B-C50C-407E-A947-70E740481C1C}">
                <a14:useLocalDpi xmlns:a14="http://schemas.microsoft.com/office/drawing/2010/main"/>
              </a:ext>
            </a:extLst>
          </a:blip>
          <a:stretch/>
        </p:blipFill>
        <p:spPr>
          <a:xfrm>
            <a:off x="10614660" y="5461000"/>
            <a:ext cx="1158240" cy="1048385"/>
          </a:xfrm>
          <a:prstGeom prst="rect">
            <a:avLst/>
          </a:prstGeom>
          <a:noFill/>
          <a:ln>
            <a:noFill/>
          </a:ln>
        </p:spPr>
      </p:pic>
      <p:sp>
        <p:nvSpPr>
          <p:cNvPr id="9" name="Rectangle 8">
            <a:extLst>
              <a:ext uri="{FF2B5EF4-FFF2-40B4-BE49-F238E27FC236}">
                <a16:creationId xmlns:a16="http://schemas.microsoft.com/office/drawing/2014/main" xmlns="" id="{309B70A6-D639-4F65-A0F7-5379BC717E55}"/>
              </a:ext>
            </a:extLst>
          </p:cNvPr>
          <p:cNvSpPr>
            <a:spLocks noChangeArrowheads="1"/>
          </p:cNvSpPr>
          <p:nvPr/>
        </p:nvSpPr>
        <p:spPr bwMode="auto">
          <a:xfrm>
            <a:off x="676382" y="2219438"/>
            <a:ext cx="488057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7:</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algn="ctr"/>
            <a:r>
              <a:rPr lang="nl-NL" sz="3600" b="1" dirty="0">
                <a:solidFill>
                  <a:srgbClr val="7030A0"/>
                </a:solidFill>
                <a:latin typeface="Times New Roman" panose="02020603050405020304" pitchFamily="18" charset="0"/>
                <a:cs typeface="Times New Roman" panose="02020603050405020304" pitchFamily="18" charset="0"/>
              </a:rPr>
              <a:t>XÁC ĐỊNH MỤC TIÊU CÁ NHÂN</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CA6037CF-92F5-33EF-7FA6-95C8EBAD8D8C}"/>
              </a:ext>
            </a:extLst>
          </p:cNvPr>
          <p:cNvSpPr txBox="1"/>
          <p:nvPr/>
        </p:nvSpPr>
        <p:spPr>
          <a:xfrm>
            <a:off x="6117422" y="691038"/>
            <a:ext cx="5046561" cy="954107"/>
          </a:xfrm>
          <a:prstGeom prst="rect">
            <a:avLst/>
          </a:prstGeom>
          <a:noFill/>
        </p:spPr>
        <p:txBody>
          <a:bodyPr wrap="square" rtlCol="0">
            <a:spAutoFit/>
          </a:bodyPr>
          <a:lstStyle/>
          <a:p>
            <a:pPr algn="just">
              <a:defRPr/>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10237784" cy="5953749"/>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cstate="email">
                <a:alphaModFix/>
                <a:extLst>
                  <a:ext uri="{28A0092B-C50C-407E-A947-70E740481C1C}">
                    <a14:useLocalDpi xmlns:a14="http://schemas.microsoft.com/office/drawing/2010/main"/>
                  </a:ext>
                </a:extLst>
              </a:blip>
              <a:srcRect t="-1130"/>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694" y="4626242"/>
                <a:ext cx="1499176" cy="1499176"/>
              </a:xfrm>
              <a:prstGeom prst="rect">
                <a:avLst/>
              </a:prstGeom>
              <a:noFill/>
              <a:ln>
                <a:noFill/>
              </a:ln>
            </p:spPr>
          </p:pic>
        </p:grpSp>
        <p:pic>
          <p:nvPicPr>
            <p:cNvPr id="13" name="Picture 2" descr="F:\360安全浏览器下载\六一\Nipic_2531170_60e991fb751d3f8f\Nipic_2531170_20140501162158900000 [转换].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37597" y="641739"/>
              <a:ext cx="5224664" cy="5352274"/>
            </a:xfrm>
            <a:prstGeom prst="rect">
              <a:avLst/>
            </a:prstGeom>
            <a:noFill/>
            <a:ln w="9525">
              <a:noFill/>
              <a:miter lim="800000"/>
              <a:headEnd/>
              <a:tailEnd/>
            </a:ln>
          </p:spPr>
        </p:pic>
        <p:sp>
          <p:nvSpPr>
            <p:cNvPr id="16" name="Rectangle 189"/>
            <p:cNvSpPr>
              <a:spLocks noChangeArrowheads="1"/>
            </p:cNvSpPr>
            <p:nvPr/>
          </p:nvSpPr>
          <p:spPr bwMode="auto">
            <a:xfrm>
              <a:off x="7216429" y="2288458"/>
              <a:ext cx="2667000" cy="2168274"/>
            </a:xfrm>
            <a:prstGeom prst="rect">
              <a:avLst/>
            </a:prstGeom>
            <a:noFill/>
            <a:ln>
              <a:noFill/>
            </a:ln>
            <a:effec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mục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kế</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mục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endPar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grpSp>
      <p:pic>
        <p:nvPicPr>
          <p:cNvPr id="17" name="Shape 1"/>
          <p:cNvPicPr/>
          <p:nvPr/>
        </p:nvPicPr>
        <p:blipFill>
          <a:blip r:embed="rId7" cstate="email">
            <a:extLst>
              <a:ext uri="{28A0092B-C50C-407E-A947-70E740481C1C}">
                <a14:useLocalDpi xmlns:a14="http://schemas.microsoft.com/office/drawing/2010/main"/>
              </a:ext>
            </a:extLst>
          </a:blip>
          <a:stretch/>
        </p:blipFill>
        <p:spPr>
          <a:xfrm>
            <a:off x="10615653" y="5267034"/>
            <a:ext cx="1158240" cy="1048385"/>
          </a:xfrm>
          <a:prstGeom prst="rect">
            <a:avLst/>
          </a:prstGeom>
          <a:noFill/>
          <a:ln>
            <a:noFill/>
          </a:ln>
        </p:spPr>
      </p:pic>
      <p:sp>
        <p:nvSpPr>
          <p:cNvPr id="11" name="Rectangle 10">
            <a:extLst>
              <a:ext uri="{FF2B5EF4-FFF2-40B4-BE49-F238E27FC236}">
                <a16:creationId xmlns:a16="http://schemas.microsoft.com/office/drawing/2014/main" xmlns="" id="{D46D719B-D447-4FFE-9897-5AB8D6E3145B}"/>
              </a:ext>
            </a:extLst>
          </p:cNvPr>
          <p:cNvSpPr>
            <a:spLocks noChangeArrowheads="1"/>
          </p:cNvSpPr>
          <p:nvPr/>
        </p:nvSpPr>
        <p:spPr bwMode="auto">
          <a:xfrm>
            <a:off x="928707" y="1760932"/>
            <a:ext cx="488057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7:</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XÁC ĐỊNH MỤC TIÊU CÁ NHÂN</a:t>
            </a:r>
            <a:endParaRPr kumimoji="0" lang="en-US" sz="36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868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8D96C8-6EF8-4E99-B21A-34A7E847F6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7" name="AutoShape 3"/>
          <p:cNvSpPr>
            <a:spLocks noChangeArrowheads="1"/>
          </p:cNvSpPr>
          <p:nvPr/>
        </p:nvSpPr>
        <p:spPr bwMode="gray">
          <a:xfrm>
            <a:off x="5671595" y="124779"/>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17" name="TextBox 16">
            <a:extLst>
              <a:ext uri="{FF2B5EF4-FFF2-40B4-BE49-F238E27FC236}">
                <a16:creationId xmlns:a16="http://schemas.microsoft.com/office/drawing/2014/main" xmlns="" id="{72FCBBCD-5F4D-9D30-87A7-D664A1AF4EE5}"/>
              </a:ext>
            </a:extLst>
          </p:cNvPr>
          <p:cNvSpPr txBox="1"/>
          <p:nvPr/>
        </p:nvSpPr>
        <p:spPr>
          <a:xfrm>
            <a:off x="115746" y="919036"/>
            <a:ext cx="10752881" cy="2677656"/>
          </a:xfrm>
          <a:prstGeom prst="rect">
            <a:avLst/>
          </a:prstGeom>
          <a:noFill/>
        </p:spPr>
        <p:txBody>
          <a:bodyPr wrap="square" rtlCol="0">
            <a:spAutoFit/>
          </a:bodyPr>
          <a:lstStyle/>
          <a:p>
            <a:r>
              <a:rPr lang="vi-VN" sz="2800" b="1" dirty="0">
                <a:solidFill>
                  <a:srgbClr val="081C36"/>
                </a:solidFill>
                <a:latin typeface="+mj-lt"/>
              </a:rPr>
              <a:t>Trường hợp 1:</a:t>
            </a:r>
            <a:r>
              <a:rPr lang="vi-VN" sz="2800" dirty="0">
                <a:solidFill>
                  <a:srgbClr val="081C36"/>
                </a:solidFill>
                <a:latin typeface="+mj-lt"/>
              </a:rPr>
              <a:t> Khuê </a:t>
            </a:r>
            <a:r>
              <a:rPr lang="vi-VN" sz="2800" b="0" i="0" dirty="0">
                <a:solidFill>
                  <a:srgbClr val="081C36"/>
                </a:solidFill>
                <a:effectLst/>
                <a:latin typeface="+mj-lt"/>
              </a:rPr>
              <a:t>đặt mục tiêu tiết kiệm được 180 000 đồng trong ba thàng hè đề tự mua một đôi giày cho năm học mới. Để đạt mục tiêu đó, Khuê tính toán số tiền cần tiết kiệm mỗi tháng là 60 000 đồng (mỗi tuần tiết kiệm 15 000 đồng). Hằng tuần, Khuê đều kiêm soát xem bản thân có thực hiện đúng mục tiêu đề ra hay không. Với mục tiêu cụ thê và rõ ràng, sau ba tháng, Khuê đã có được số tiền như dự kiến.</a:t>
            </a:r>
            <a:endParaRPr lang="x-none" sz="2800" dirty="0">
              <a:latin typeface="+mj-lt"/>
            </a:endParaRPr>
          </a:p>
        </p:txBody>
      </p:sp>
      <p:sp>
        <p:nvSpPr>
          <p:cNvPr id="34" name="TextBox 33">
            <a:extLst>
              <a:ext uri="{FF2B5EF4-FFF2-40B4-BE49-F238E27FC236}">
                <a16:creationId xmlns:a16="http://schemas.microsoft.com/office/drawing/2014/main" xmlns="" id="{92803F5B-2F90-7E1A-1254-A1B43CBEFCF2}"/>
              </a:ext>
            </a:extLst>
          </p:cNvPr>
          <p:cNvSpPr txBox="1"/>
          <p:nvPr/>
        </p:nvSpPr>
        <p:spPr>
          <a:xfrm>
            <a:off x="1819155" y="3761521"/>
            <a:ext cx="10102770" cy="3046988"/>
          </a:xfrm>
          <a:prstGeom prst="rect">
            <a:avLst/>
          </a:prstGeom>
          <a:noFill/>
        </p:spPr>
        <p:txBody>
          <a:bodyPr wrap="square" rtlCol="0">
            <a:spAutoFit/>
          </a:bodyPr>
          <a:lstStyle/>
          <a:p>
            <a:pPr algn="just"/>
            <a:r>
              <a:rPr lang="vi-VN" sz="3200" b="1" dirty="0">
                <a:solidFill>
                  <a:srgbClr val="081C36"/>
                </a:solidFill>
                <a:latin typeface="+mj-lt"/>
              </a:rPr>
              <a:t>Trường hợp 2:</a:t>
            </a:r>
            <a:r>
              <a:rPr lang="vi-VN" sz="3200" dirty="0">
                <a:solidFill>
                  <a:srgbClr val="081C36"/>
                </a:solidFill>
                <a:latin typeface="+mj-lt"/>
              </a:rPr>
              <a:t> </a:t>
            </a:r>
            <a:r>
              <a:rPr lang="vi-VN" sz="3200" b="0" i="0" dirty="0">
                <a:solidFill>
                  <a:srgbClr val="081C36"/>
                </a:solidFill>
                <a:effectLst/>
                <a:latin typeface="+mj-lt"/>
              </a:rPr>
              <a:t>Nga đặt mục tiêu luyện tập thể dục để phát triển thể lực, nâng cao sức khoẻ bản thân. Mục tiêu là vậy nhưng Nga không có kế hoạch rõ ràng mà rất tùy hứng, có khi cả tuần Nga chỉ dành được một buổi để tập thể dục. Vì luyện tập thiếu khoa học như vậy nên Nga cảm thấy áp lực với kế hoạch của của bản thân đã đề ra.</a:t>
            </a:r>
            <a:endParaRPr lang="x-none" sz="3200" dirty="0">
              <a:latin typeface="+mj-lt"/>
            </a:endParaRPr>
          </a:p>
        </p:txBody>
      </p:sp>
      <p:sp>
        <p:nvSpPr>
          <p:cNvPr id="35" name="TextBox 34">
            <a:extLst>
              <a:ext uri="{FF2B5EF4-FFF2-40B4-BE49-F238E27FC236}">
                <a16:creationId xmlns:a16="http://schemas.microsoft.com/office/drawing/2014/main" xmlns="" id="{CC4C1CD2-2CCF-2104-EF37-E91C7B79B8F8}"/>
              </a:ext>
            </a:extLst>
          </p:cNvPr>
          <p:cNvSpPr txBox="1"/>
          <p:nvPr/>
        </p:nvSpPr>
        <p:spPr>
          <a:xfrm>
            <a:off x="335666" y="290987"/>
            <a:ext cx="4838218" cy="461665"/>
          </a:xfrm>
          <a:prstGeom prst="rect">
            <a:avLst/>
          </a:prstGeom>
          <a:noFill/>
        </p:spPr>
        <p:txBody>
          <a:bodyPr wrap="square" rtlCol="0">
            <a:spAutoFit/>
          </a:bodyPr>
          <a:lstStyle/>
          <a:p>
            <a:r>
              <a:rPr lang="x-none" sz="2400" b="1" dirty="0">
                <a:solidFill>
                  <a:srgbClr val="FF0000"/>
                </a:solidFill>
                <a:latin typeface="Times New Roman" panose="02020603050405020304" pitchFamily="18" charset="0"/>
                <a:cs typeface="Times New Roman" panose="02020603050405020304" pitchFamily="18" charset="0"/>
              </a:rPr>
              <a:t>a. Cách xác định mục tiêu cá nhân</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8D96C8-6EF8-4E99-B21A-34A7E847F6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17" name="TextBox 16">
            <a:extLst>
              <a:ext uri="{FF2B5EF4-FFF2-40B4-BE49-F238E27FC236}">
                <a16:creationId xmlns:a16="http://schemas.microsoft.com/office/drawing/2014/main" xmlns="" id="{72FCBBCD-5F4D-9D30-87A7-D664A1AF4EE5}"/>
              </a:ext>
            </a:extLst>
          </p:cNvPr>
          <p:cNvSpPr txBox="1"/>
          <p:nvPr/>
        </p:nvSpPr>
        <p:spPr>
          <a:xfrm>
            <a:off x="115746" y="791715"/>
            <a:ext cx="10752881" cy="954107"/>
          </a:xfrm>
          <a:prstGeom prst="rect">
            <a:avLst/>
          </a:prstGeom>
          <a:noFill/>
        </p:spPr>
        <p:txBody>
          <a:bodyPr wrap="square" rtlCol="0">
            <a:spAutoFit/>
          </a:bodyPr>
          <a:lstStyle/>
          <a:p>
            <a:r>
              <a:rPr lang="vi-VN" sz="2800" b="1" dirty="0">
                <a:solidFill>
                  <a:srgbClr val="081C36"/>
                </a:solidFill>
                <a:latin typeface="+mj-lt"/>
              </a:rPr>
              <a:t>Hãy nhận xét cách xác định mục tiêu trong mỗi trường hợp trên?</a:t>
            </a:r>
          </a:p>
          <a:p>
            <a:endParaRPr lang="x-none" sz="2800" dirty="0">
              <a:latin typeface="+mj-lt"/>
            </a:endParaRPr>
          </a:p>
        </p:txBody>
      </p:sp>
      <p:sp>
        <p:nvSpPr>
          <p:cNvPr id="34" name="TextBox 33">
            <a:extLst>
              <a:ext uri="{FF2B5EF4-FFF2-40B4-BE49-F238E27FC236}">
                <a16:creationId xmlns:a16="http://schemas.microsoft.com/office/drawing/2014/main" xmlns="" id="{92803F5B-2F90-7E1A-1254-A1B43CBEFCF2}"/>
              </a:ext>
            </a:extLst>
          </p:cNvPr>
          <p:cNvSpPr txBox="1"/>
          <p:nvPr/>
        </p:nvSpPr>
        <p:spPr>
          <a:xfrm>
            <a:off x="1761282" y="1731231"/>
            <a:ext cx="10102770" cy="2554545"/>
          </a:xfrm>
          <a:prstGeom prst="rect">
            <a:avLst/>
          </a:prstGeom>
          <a:noFill/>
        </p:spPr>
        <p:txBody>
          <a:bodyPr wrap="square" rtlCol="0">
            <a:spAutoFit/>
          </a:bodyPr>
          <a:lstStyle/>
          <a:p>
            <a:r>
              <a:rPr lang="vi-VN" sz="3200" b="1" dirty="0">
                <a:solidFill>
                  <a:srgbClr val="081C36"/>
                </a:solidFill>
                <a:latin typeface="+mj-lt"/>
              </a:rPr>
              <a:t>Gợi ý: </a:t>
            </a:r>
          </a:p>
          <a:p>
            <a:r>
              <a:rPr lang="vi-VN" sz="3200" dirty="0">
                <a:solidFill>
                  <a:srgbClr val="081C36"/>
                </a:solidFill>
                <a:latin typeface="+mj-lt"/>
              </a:rPr>
              <a:t>- Mục tiêu có cụ thể, rõ ràng không?</a:t>
            </a:r>
          </a:p>
          <a:p>
            <a:r>
              <a:rPr lang="vi-VN" sz="3200" dirty="0">
                <a:solidFill>
                  <a:srgbClr val="081C36"/>
                </a:solidFill>
                <a:latin typeface="+mj-lt"/>
              </a:rPr>
              <a:t>- Mục tiêu có đo lường được không?</a:t>
            </a:r>
          </a:p>
          <a:p>
            <a:r>
              <a:rPr lang="vi-VN" sz="3200" dirty="0">
                <a:solidFill>
                  <a:srgbClr val="081C36"/>
                </a:solidFill>
                <a:latin typeface="+mj-lt"/>
              </a:rPr>
              <a:t>- Mục tiêu có thực hiện được không? Có phù hợp không?</a:t>
            </a:r>
          </a:p>
          <a:p>
            <a:r>
              <a:rPr lang="vi-VN" sz="3200" dirty="0">
                <a:solidFill>
                  <a:srgbClr val="081C36"/>
                </a:solidFill>
                <a:latin typeface="+mj-lt"/>
              </a:rPr>
              <a:t>- Thời gian thực hiện là bao lâu?</a:t>
            </a:r>
          </a:p>
        </p:txBody>
      </p:sp>
      <p:sp>
        <p:nvSpPr>
          <p:cNvPr id="3" name="TextBox 2">
            <a:extLst>
              <a:ext uri="{FF2B5EF4-FFF2-40B4-BE49-F238E27FC236}">
                <a16:creationId xmlns:a16="http://schemas.microsoft.com/office/drawing/2014/main" xmlns="" id="{DFA7093E-AE6F-4422-6356-2827A0A7BF38}"/>
              </a:ext>
            </a:extLst>
          </p:cNvPr>
          <p:cNvSpPr txBox="1"/>
          <p:nvPr/>
        </p:nvSpPr>
        <p:spPr>
          <a:xfrm>
            <a:off x="1886692" y="5030631"/>
            <a:ext cx="9201855" cy="954107"/>
          </a:xfrm>
          <a:prstGeom prst="rect">
            <a:avLst/>
          </a:prstGeom>
          <a:noFill/>
        </p:spPr>
        <p:txBody>
          <a:bodyPr wrap="square" rtlCol="0">
            <a:spAutoFit/>
          </a:bodyPr>
          <a:lstStyle/>
          <a:p>
            <a:r>
              <a:rPr lang="vi-VN" sz="2800" b="1" i="1" dirty="0">
                <a:solidFill>
                  <a:srgbClr val="FF0000"/>
                </a:solidFill>
                <a:latin typeface="+mj-lt"/>
              </a:rPr>
              <a:t>Để thực hiện mục tiêu cá nhân, chúng ta cần phải làm gì?</a:t>
            </a:r>
          </a:p>
          <a:p>
            <a:endParaRPr lang="x-none" sz="2800" i="1" dirty="0">
              <a:solidFill>
                <a:srgbClr val="FF0000"/>
              </a:solidFill>
              <a:latin typeface="+mj-lt"/>
            </a:endParaRPr>
          </a:p>
        </p:txBody>
      </p:sp>
    </p:spTree>
    <p:extLst>
      <p:ext uri="{BB962C8B-B14F-4D97-AF65-F5344CB8AC3E}">
        <p14:creationId xmlns:p14="http://schemas.microsoft.com/office/powerpoint/2010/main" val="79069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4892432" y="2746531"/>
            <a:ext cx="3328476" cy="692497"/>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68580" tIns="34290" rIns="68580" bIns="34290">
            <a:spAutoFit/>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solidFill>
                  <a:prstClr val="white"/>
                </a:solidFill>
                <a:effectLst/>
                <a:uLnTx/>
                <a:uFillTx/>
                <a:latin typeface="Tahoma" panose="020B0604030504040204" pitchFamily="34" charset="0"/>
                <a:ea typeface="+mn-ea"/>
                <a:cs typeface="Tahoma" panose="020B0604030504040204" pitchFamily="34" charset="0"/>
              </a:rPr>
              <a:t>KHỞI ĐỘNG</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1269" b="-761"/>
          <a:stretch/>
        </p:blipFill>
        <p:spPr>
          <a:xfrm>
            <a:off x="11458450" y="0"/>
            <a:ext cx="733550" cy="696584"/>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23895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152400" y="0"/>
            <a:ext cx="12420600" cy="6858000"/>
          </a:xfrm>
          <a:prstGeom prst="rect">
            <a:avLst/>
          </a:prstGeom>
        </p:spPr>
      </p:pic>
      <p:sp>
        <p:nvSpPr>
          <p:cNvPr id="4" name="TextBox 3">
            <a:extLst>
              <a:ext uri="{FF2B5EF4-FFF2-40B4-BE49-F238E27FC236}">
                <a16:creationId xmlns:a16="http://schemas.microsoft.com/office/drawing/2014/main" xmlns="" id="{74C69352-B5C6-4167-BCCE-E8ECDA77B8CF}"/>
              </a:ext>
            </a:extLst>
          </p:cNvPr>
          <p:cNvSpPr txBox="1"/>
          <p:nvPr/>
        </p:nvSpPr>
        <p:spPr>
          <a:xfrm>
            <a:off x="5982167" y="765847"/>
            <a:ext cx="495583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mục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kế</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hoạch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mục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endParaRPr kumimoji="0" lang="en-US" altLang="zh-CN" sz="2800" b="1" i="0" u="none" strike="noStrike" kern="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xmlns="" id="{AA0E38B9-C5C2-49A4-9A8E-6DCC16A334AC}"/>
              </a:ext>
            </a:extLst>
          </p:cNvPr>
          <p:cNvSpPr txBox="1"/>
          <p:nvPr/>
        </p:nvSpPr>
        <p:spPr>
          <a:xfrm>
            <a:off x="1409700" y="2064316"/>
            <a:ext cx="4216400" cy="2062103"/>
          </a:xfrm>
          <a:prstGeom prst="rect">
            <a:avLst/>
          </a:prstGeom>
          <a:noFill/>
        </p:spPr>
        <p:txBody>
          <a:bodyPr wrap="square" rtlCol="0">
            <a:spAutoFit/>
          </a:bodyPr>
          <a:lstStyle/>
          <a:p>
            <a:pPr lvl="0" algn="ctr" eaLnBrk="0" fontAlgn="base" hangingPunct="0">
              <a:spcBef>
                <a:spcPct val="0"/>
              </a:spcBef>
              <a:spcAft>
                <a:spcPct val="0"/>
              </a:spcAft>
              <a:defRPr/>
            </a:pPr>
            <a:r>
              <a:rPr lang="en-US" altLang="en-US" sz="36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3600" b="1" dirty="0">
                <a:solidFill>
                  <a:srgbClr val="0000FF"/>
                </a:solidFill>
                <a:latin typeface="Times New Roman" panose="02020603050405020304" pitchFamily="18" charset="0"/>
                <a:ea typeface="Helvetica Neue"/>
                <a:cs typeface="Times New Roman" panose="02020603050405020304" pitchFamily="18" charset="0"/>
              </a:rPr>
              <a:t> 7:</a:t>
            </a:r>
            <a:r>
              <a:rPr lang="en-US" altLang="en-US" sz="3600" b="1" dirty="0">
                <a:solidFill>
                  <a:srgbClr val="FF0000"/>
                </a:solidFill>
                <a:latin typeface="Times New Roman" panose="02020603050405020304" pitchFamily="18" charset="0"/>
                <a:ea typeface="Helvetica Neue"/>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XÁC ĐỊNH MỤC TIÊU CÁ NHÂN</a:t>
            </a:r>
            <a:endPar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0"/>
              <a:solidFill>
                <a:srgbClr val="00B0F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a:extLst>
              <a:ext uri="{FF2B5EF4-FFF2-40B4-BE49-F238E27FC236}">
                <a16:creationId xmlns:a16="http://schemas.microsoft.com/office/drawing/2014/main" xmlns="" id="{A1571F3C-F8EC-4CCD-8ACE-3918571555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3932" y="-45033"/>
            <a:ext cx="1158340" cy="1048603"/>
          </a:xfrm>
          <a:prstGeom prst="rect">
            <a:avLst/>
          </a:prstGeom>
        </p:spPr>
      </p:pic>
      <p:sp>
        <p:nvSpPr>
          <p:cNvPr id="3" name="TextBox 2"/>
          <p:cNvSpPr txBox="1"/>
          <p:nvPr/>
        </p:nvSpPr>
        <p:spPr>
          <a:xfrm>
            <a:off x="6129677" y="2659495"/>
            <a:ext cx="4808327" cy="2677656"/>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tiêu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chúng</a:t>
            </a:r>
            <a:r>
              <a:rPr lang="en-US" sz="2800" dirty="0">
                <a:solidFill>
                  <a:srgbClr val="002060"/>
                </a:solidFill>
                <a:latin typeface="Times New Roman" panose="02020603050405020304" pitchFamily="18" charset="0"/>
                <a:cs typeface="Times New Roman" panose="02020603050405020304" pitchFamily="18" charset="0"/>
              </a:rPr>
              <a:t> ta </a:t>
            </a:r>
            <a:r>
              <a:rPr lang="en-US" sz="2800" dirty="0" err="1">
                <a:solidFill>
                  <a:srgbClr val="002060"/>
                </a:solidFill>
                <a:latin typeface="Times New Roman" panose="02020603050405020304" pitchFamily="18" charset="0"/>
                <a:cs typeface="Times New Roman" panose="02020603050405020304" pitchFamily="18" charset="0"/>
              </a:rPr>
              <a:t>phải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định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tiêu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rõ</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ràng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hợp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tiêu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đó</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60E1ED60-1250-39E1-C5E7-20AD11DFAD10}"/>
              </a:ext>
            </a:extLst>
          </p:cNvPr>
          <p:cNvSpPr txBox="1"/>
          <p:nvPr/>
        </p:nvSpPr>
        <p:spPr>
          <a:xfrm>
            <a:off x="6200345" y="2150842"/>
            <a:ext cx="4838218" cy="461665"/>
          </a:xfrm>
          <a:prstGeom prst="rect">
            <a:avLst/>
          </a:prstGeom>
          <a:noFill/>
        </p:spPr>
        <p:txBody>
          <a:bodyPr wrap="square" rtlCol="0">
            <a:spAutoFit/>
          </a:bodyPr>
          <a:lstStyle/>
          <a:p>
            <a:r>
              <a:rPr lang="x-none" sz="2400" b="1" dirty="0">
                <a:solidFill>
                  <a:srgbClr val="00B0F0"/>
                </a:solidFill>
                <a:latin typeface="Times New Roman" panose="02020603050405020304" pitchFamily="18" charset="0"/>
                <a:cs typeface="Times New Roman" panose="02020603050405020304" pitchFamily="18" charset="0"/>
              </a:rPr>
              <a:t>a. Cách xác định mục tiêu cá nhân</a:t>
            </a:r>
          </a:p>
        </p:txBody>
      </p:sp>
    </p:spTree>
    <p:extLst>
      <p:ext uri="{BB962C8B-B14F-4D97-AF65-F5344CB8AC3E}">
        <p14:creationId xmlns:p14="http://schemas.microsoft.com/office/powerpoint/2010/main" val="1495691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D8B087-09A5-9913-0FC4-4F388ED97E5F}"/>
              </a:ext>
            </a:extLst>
          </p:cNvPr>
          <p:cNvSpPr txBox="1"/>
          <p:nvPr/>
        </p:nvSpPr>
        <p:spPr>
          <a:xfrm>
            <a:off x="231493" y="196065"/>
            <a:ext cx="5984111" cy="461665"/>
          </a:xfrm>
          <a:prstGeom prst="rect">
            <a:avLst/>
          </a:prstGeom>
          <a:noFill/>
        </p:spPr>
        <p:txBody>
          <a:bodyPr wrap="square" rtlCol="0">
            <a:spAutoFit/>
          </a:bodyPr>
          <a:lstStyle/>
          <a:p>
            <a:r>
              <a:rPr lang="x-none" sz="2400" b="1" dirty="0">
                <a:solidFill>
                  <a:srgbClr val="FF0000"/>
                </a:solidFill>
                <a:latin typeface="Times New Roman" panose="02020603050405020304" pitchFamily="18" charset="0"/>
                <a:cs typeface="Times New Roman" panose="02020603050405020304" pitchFamily="18" charset="0"/>
              </a:rPr>
              <a:t>b. Lập kế hoạch thực hiện mục tiêu cá nhân</a:t>
            </a:r>
          </a:p>
        </p:txBody>
      </p:sp>
      <p:pic>
        <p:nvPicPr>
          <p:cNvPr id="4" name="Picture 3">
            <a:extLst>
              <a:ext uri="{FF2B5EF4-FFF2-40B4-BE49-F238E27FC236}">
                <a16:creationId xmlns:a16="http://schemas.microsoft.com/office/drawing/2014/main" xmlns="" id="{1C5A0B56-AAC7-7E8C-D5E9-942F6EE6041F}"/>
              </a:ext>
            </a:extLst>
          </p:cNvPr>
          <p:cNvPicPr>
            <a:picLocks noChangeAspect="1"/>
          </p:cNvPicPr>
          <p:nvPr/>
        </p:nvPicPr>
        <p:blipFill>
          <a:blip r:embed="rId2"/>
          <a:stretch>
            <a:fillRect/>
          </a:stretch>
        </p:blipFill>
        <p:spPr>
          <a:xfrm>
            <a:off x="1134319" y="577412"/>
            <a:ext cx="9537540" cy="6280588"/>
          </a:xfrm>
          <a:prstGeom prst="rect">
            <a:avLst/>
          </a:prstGeom>
        </p:spPr>
      </p:pic>
    </p:spTree>
    <p:extLst>
      <p:ext uri="{BB962C8B-B14F-4D97-AF65-F5344CB8AC3E}">
        <p14:creationId xmlns:p14="http://schemas.microsoft.com/office/powerpoint/2010/main" val="53540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D8B087-09A5-9913-0FC4-4F388ED97E5F}"/>
              </a:ext>
            </a:extLst>
          </p:cNvPr>
          <p:cNvSpPr txBox="1"/>
          <p:nvPr/>
        </p:nvSpPr>
        <p:spPr>
          <a:xfrm>
            <a:off x="231493" y="196065"/>
            <a:ext cx="5984111" cy="461665"/>
          </a:xfrm>
          <a:prstGeom prst="rect">
            <a:avLst/>
          </a:prstGeom>
          <a:noFill/>
        </p:spPr>
        <p:txBody>
          <a:bodyPr wrap="square" rtlCol="0">
            <a:spAutoFit/>
          </a:bodyPr>
          <a:lstStyle/>
          <a:p>
            <a:r>
              <a:rPr lang="x-none" sz="2400" b="1" dirty="0">
                <a:solidFill>
                  <a:srgbClr val="FF0000"/>
                </a:solidFill>
                <a:latin typeface="Times New Roman" panose="02020603050405020304" pitchFamily="18" charset="0"/>
                <a:cs typeface="Times New Roman" panose="02020603050405020304" pitchFamily="18" charset="0"/>
              </a:rPr>
              <a:t>b. Lập kế hoạch thực hiện mục tiêu cá nhân</a:t>
            </a:r>
          </a:p>
        </p:txBody>
      </p:sp>
      <p:pic>
        <p:nvPicPr>
          <p:cNvPr id="3" name="Picture 2">
            <a:extLst>
              <a:ext uri="{FF2B5EF4-FFF2-40B4-BE49-F238E27FC236}">
                <a16:creationId xmlns:a16="http://schemas.microsoft.com/office/drawing/2014/main" xmlns="" id="{B0C56FF0-366D-552E-FDE2-02DB3D925D7B}"/>
              </a:ext>
            </a:extLst>
          </p:cNvPr>
          <p:cNvPicPr>
            <a:picLocks noChangeAspect="1"/>
          </p:cNvPicPr>
          <p:nvPr/>
        </p:nvPicPr>
        <p:blipFill>
          <a:blip r:embed="rId2"/>
          <a:stretch>
            <a:fillRect/>
          </a:stretch>
        </p:blipFill>
        <p:spPr>
          <a:xfrm>
            <a:off x="0" y="577412"/>
            <a:ext cx="12192000" cy="6280588"/>
          </a:xfrm>
          <a:prstGeom prst="rect">
            <a:avLst/>
          </a:prstGeom>
        </p:spPr>
      </p:pic>
    </p:spTree>
    <p:extLst>
      <p:ext uri="{BB962C8B-B14F-4D97-AF65-F5344CB8AC3E}">
        <p14:creationId xmlns:p14="http://schemas.microsoft.com/office/powerpoint/2010/main" val="908460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0E38B9-C5C2-49A4-9A8E-6DCC16A334AC}"/>
              </a:ext>
            </a:extLst>
          </p:cNvPr>
          <p:cNvSpPr txBox="1"/>
          <p:nvPr/>
        </p:nvSpPr>
        <p:spPr>
          <a:xfrm>
            <a:off x="854115" y="166631"/>
            <a:ext cx="9088538" cy="1200329"/>
          </a:xfrm>
          <a:prstGeom prst="rect">
            <a:avLst/>
          </a:prstGeom>
          <a:noFill/>
        </p:spPr>
        <p:txBody>
          <a:bodyPr wrap="square" rtlCol="0">
            <a:spAutoFit/>
          </a:bodyPr>
          <a:lstStyle/>
          <a:p>
            <a:pPr lvl="0" algn="ctr" eaLnBrk="0" fontAlgn="base" hangingPunct="0">
              <a:spcBef>
                <a:spcPct val="0"/>
              </a:spcBef>
              <a:spcAft>
                <a:spcPct val="0"/>
              </a:spcAft>
              <a:defRPr/>
            </a:pPr>
            <a:r>
              <a:rPr lang="en-US" altLang="en-US" sz="36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3600" b="1" dirty="0">
                <a:solidFill>
                  <a:srgbClr val="0000FF"/>
                </a:solidFill>
                <a:latin typeface="Times New Roman" panose="02020603050405020304" pitchFamily="18" charset="0"/>
                <a:ea typeface="Helvetica Neue"/>
                <a:cs typeface="Times New Roman" panose="02020603050405020304" pitchFamily="18" charset="0"/>
              </a:rPr>
              <a:t> 7:</a:t>
            </a:r>
            <a:r>
              <a:rPr lang="en-US" altLang="en-US" sz="3600" b="1" dirty="0">
                <a:solidFill>
                  <a:srgbClr val="FF0000"/>
                </a:solidFill>
                <a:latin typeface="Times New Roman" panose="02020603050405020304" pitchFamily="18" charset="0"/>
                <a:ea typeface="Helvetica Neue"/>
                <a:cs typeface="Times New Roman" panose="02020603050405020304" pitchFamily="18" charset="0"/>
              </a:rPr>
              <a:t> </a:t>
            </a:r>
            <a:r>
              <a:rPr kumimoji="0" lang="nl-NL" sz="28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XÁC ĐỊNH MỤC TIÊU CÁ NHÂN</a:t>
            </a:r>
            <a:endPar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0"/>
              <a:solidFill>
                <a:srgbClr val="00B0F0"/>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a:extLst>
              <a:ext uri="{FF2B5EF4-FFF2-40B4-BE49-F238E27FC236}">
                <a16:creationId xmlns:a16="http://schemas.microsoft.com/office/drawing/2014/main" xmlns="" id="{A1571F3C-F8EC-4CCD-8ACE-3918571555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23932" y="-45033"/>
            <a:ext cx="1158340" cy="1048603"/>
          </a:xfrm>
          <a:prstGeom prst="rect">
            <a:avLst/>
          </a:prstGeom>
        </p:spPr>
      </p:pic>
      <p:sp>
        <p:nvSpPr>
          <p:cNvPr id="3" name="TextBox 2"/>
          <p:cNvSpPr txBox="1"/>
          <p:nvPr/>
        </p:nvSpPr>
        <p:spPr>
          <a:xfrm>
            <a:off x="444419" y="2058014"/>
            <a:ext cx="10748300" cy="3539430"/>
          </a:xfrm>
          <a:prstGeom prst="rect">
            <a:avLst/>
          </a:prstGeom>
          <a:noFill/>
        </p:spPr>
        <p:txBody>
          <a:bodyPr wrap="square" rtlCol="0">
            <a:spAutoFit/>
          </a:bodyPr>
          <a:lstStyle/>
          <a:p>
            <a:pPr algn="just"/>
            <a:r>
              <a:rPr lang="vi-VN" sz="3200" dirty="0">
                <a:latin typeface="+mj-lt"/>
              </a:rPr>
              <a:t>Để lập kế hoạch thực hiện mục tiêu cá nhân, chúng ta cần: </a:t>
            </a:r>
          </a:p>
          <a:p>
            <a:pPr algn="just"/>
            <a:r>
              <a:rPr lang="vi-VN" sz="3200" dirty="0">
                <a:latin typeface="+mj-lt"/>
              </a:rPr>
              <a:t>- Liệt kê các việc cần làm để đạt mục tiêu đã xác định; </a:t>
            </a:r>
          </a:p>
          <a:p>
            <a:pPr algn="just"/>
            <a:r>
              <a:rPr lang="vi-VN" sz="3200" dirty="0">
                <a:latin typeface="+mj-lt"/>
              </a:rPr>
              <a:t>- Sắp xếp công việc theo thứ tự ưu tiên; </a:t>
            </a:r>
          </a:p>
          <a:p>
            <a:pPr algn="just"/>
            <a:r>
              <a:rPr lang="vi-VN" sz="3200" dirty="0">
                <a:latin typeface="+mj-lt"/>
              </a:rPr>
              <a:t>- Xác định thời gian và nguồn lực cần thiết;</a:t>
            </a:r>
          </a:p>
          <a:p>
            <a:pPr algn="just"/>
            <a:r>
              <a:rPr lang="vi-VN" sz="3200" dirty="0">
                <a:latin typeface="+mj-lt"/>
              </a:rPr>
              <a:t>- Thường xuyên đánh giá việc thực hiện mục tiêu của bản thân; </a:t>
            </a:r>
          </a:p>
          <a:p>
            <a:pPr algn="just"/>
            <a:r>
              <a:rPr lang="vi-VN" sz="3200" dirty="0">
                <a:latin typeface="+mj-lt"/>
              </a:rPr>
              <a:t>- Điều chỉnh cách thức thực hiện nếu hoàn cảnh thay đối; </a:t>
            </a:r>
          </a:p>
          <a:p>
            <a:pPr algn="just"/>
            <a:r>
              <a:rPr lang="vi-VN" sz="3200" dirty="0">
                <a:latin typeface="+mj-lt"/>
              </a:rPr>
              <a:t>- Cam kết thực hiện kế hoạch đã đặt ra.</a:t>
            </a:r>
            <a:endParaRPr lang="en-US" sz="4400" dirty="0">
              <a:solidFill>
                <a:srgbClr val="002060"/>
              </a:solidFill>
              <a:latin typeface="+mj-lt"/>
              <a:cs typeface="Times New Roman" panose="02020603050405020304" pitchFamily="18" charset="0"/>
            </a:endParaRPr>
          </a:p>
        </p:txBody>
      </p:sp>
      <p:sp>
        <p:nvSpPr>
          <p:cNvPr id="5" name="TextBox 4">
            <a:extLst>
              <a:ext uri="{FF2B5EF4-FFF2-40B4-BE49-F238E27FC236}">
                <a16:creationId xmlns:a16="http://schemas.microsoft.com/office/drawing/2014/main" xmlns="" id="{60E1ED60-1250-39E1-C5E7-20AD11DFAD10}"/>
              </a:ext>
            </a:extLst>
          </p:cNvPr>
          <p:cNvSpPr txBox="1"/>
          <p:nvPr/>
        </p:nvSpPr>
        <p:spPr>
          <a:xfrm>
            <a:off x="444419" y="1481654"/>
            <a:ext cx="6511966" cy="461665"/>
          </a:xfrm>
          <a:prstGeom prst="rect">
            <a:avLst/>
          </a:prstGeom>
          <a:noFill/>
        </p:spPr>
        <p:txBody>
          <a:bodyPr wrap="square" rtlCol="0">
            <a:spAutoFit/>
          </a:bodyPr>
          <a:lstStyle/>
          <a:p>
            <a:r>
              <a:rPr lang="x-none" sz="2400" b="1" dirty="0">
                <a:solidFill>
                  <a:srgbClr val="FF0000"/>
                </a:solidFill>
                <a:latin typeface="Times New Roman" panose="02020603050405020304" pitchFamily="18" charset="0"/>
                <a:cs typeface="Times New Roman" panose="02020603050405020304" pitchFamily="18" charset="0"/>
              </a:rPr>
              <a:t>b. Lập kế hoạch thực hiện mục tiêu cá nhân</a:t>
            </a:r>
          </a:p>
        </p:txBody>
      </p:sp>
      <p:sp>
        <p:nvSpPr>
          <p:cNvPr id="8" name="TextBox 7">
            <a:extLst>
              <a:ext uri="{FF2B5EF4-FFF2-40B4-BE49-F238E27FC236}">
                <a16:creationId xmlns:a16="http://schemas.microsoft.com/office/drawing/2014/main" xmlns="" id="{F50648F9-651F-7AA3-1675-4D7747CFA74F}"/>
              </a:ext>
            </a:extLst>
          </p:cNvPr>
          <p:cNvSpPr txBox="1"/>
          <p:nvPr/>
        </p:nvSpPr>
        <p:spPr>
          <a:xfrm>
            <a:off x="444420" y="905295"/>
            <a:ext cx="9255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mục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kế</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hoạch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mục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endPar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39440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3906099" y="-1550687"/>
            <a:ext cx="5553283" cy="10317478"/>
          </a:xfrm>
          <a:prstGeom prst="rect">
            <a:avLst/>
          </a:prstGeom>
          <a:gradFill>
            <a:gsLst>
              <a:gs pos="73000">
                <a:schemeClr val="accent1">
                  <a:lumMod val="5000"/>
                  <a:lumOff val="95000"/>
                </a:schemeClr>
              </a:gs>
              <a:gs pos="0">
                <a:schemeClr val="bg1"/>
              </a:gs>
              <a:gs pos="50000">
                <a:srgbClr val="DFF1FA"/>
              </a:gs>
              <a:gs pos="97000">
                <a:srgbClr val="C7E8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p:cNvCxnSpPr/>
          <p:nvPr/>
        </p:nvCxnSpPr>
        <p:spPr>
          <a:xfrm>
            <a:off x="5329864" y="152401"/>
            <a:ext cx="0" cy="4319581"/>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082172" y="473306"/>
            <a:ext cx="4357122" cy="4015913"/>
            <a:chOff x="3623426" y="-498558"/>
            <a:chExt cx="5809496" cy="5354551"/>
          </a:xfrm>
        </p:grpSpPr>
        <p:pic>
          <p:nvPicPr>
            <p:cNvPr id="9" name="图片 6"/>
            <p:cNvPicPr>
              <a:picLocks noChangeAspect="1"/>
            </p:cNvPicPr>
            <p:nvPr/>
          </p:nvPicPr>
          <p:blipFill>
            <a:blip r:embed="rId2" cstate="email">
              <a:extLst>
                <a:ext uri="{BEBA8EAE-BF5A-486C-A8C5-ECC9F3942E4B}">
                  <a14:imgProps xmlns:a14="http://schemas.microsoft.com/office/drawing/2010/main">
                    <a14:imgLayer r:embed="rId3">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a:ext>
              </a:extLst>
            </a:blip>
            <a:stretch>
              <a:fillRect/>
            </a:stretch>
          </p:blipFill>
          <p:spPr>
            <a:xfrm>
              <a:off x="3623426" y="977174"/>
              <a:ext cx="5809496" cy="1403988"/>
            </a:xfrm>
            <a:prstGeom prst="rect">
              <a:avLst/>
            </a:prstGeom>
          </p:spPr>
        </p:pic>
        <p:sp>
          <p:nvSpPr>
            <p:cNvPr id="10" name="Arc 9"/>
            <p:cNvSpPr/>
            <p:nvPr/>
          </p:nvSpPr>
          <p:spPr>
            <a:xfrm rot="5400000">
              <a:off x="3891954" y="-478274"/>
              <a:ext cx="5354551" cy="5313984"/>
            </a:xfrm>
            <a:prstGeom prst="arc">
              <a:avLst>
                <a:gd name="adj1" fmla="val 16200000"/>
                <a:gd name="adj2" fmla="val 5386426"/>
              </a:avLst>
            </a:prstGeom>
            <a:solidFill>
              <a:srgbClr val="00B0F0"/>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Rectangle 15"/>
          <p:cNvSpPr/>
          <p:nvPr/>
        </p:nvSpPr>
        <p:spPr>
          <a:xfrm>
            <a:off x="3901766" y="2644953"/>
            <a:ext cx="3052759" cy="692497"/>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68580" tIns="34290" rIns="68580" bIns="34290">
            <a:spAutoFit/>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solidFill>
                  <a:prstClr val="white"/>
                </a:solidFill>
                <a:effectLst/>
                <a:uLnTx/>
                <a:uFillTx/>
                <a:latin typeface="Tahoma" panose="020B0604030504040204" pitchFamily="34" charset="0"/>
                <a:ea typeface="+mn-ea"/>
                <a:cs typeface="Tahoma" panose="020B0604030504040204" pitchFamily="34" charset="0"/>
              </a:rPr>
              <a:t>LUYỆN TẬP</a:t>
            </a:r>
          </a:p>
        </p:txBody>
      </p:sp>
      <p:sp>
        <p:nvSpPr>
          <p:cNvPr id="18" name="5-Point Star 17"/>
          <p:cNvSpPr/>
          <p:nvPr/>
        </p:nvSpPr>
        <p:spPr>
          <a:xfrm>
            <a:off x="1974658" y="1240429"/>
            <a:ext cx="546424" cy="564550"/>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5-Point Star 18"/>
          <p:cNvSpPr/>
          <p:nvPr/>
        </p:nvSpPr>
        <p:spPr>
          <a:xfrm>
            <a:off x="344823" y="2305340"/>
            <a:ext cx="1791411" cy="1585616"/>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5-Point Star 19"/>
          <p:cNvSpPr/>
          <p:nvPr/>
        </p:nvSpPr>
        <p:spPr>
          <a:xfrm>
            <a:off x="9963865" y="1584219"/>
            <a:ext cx="546424" cy="564550"/>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5-Point Star 20"/>
          <p:cNvSpPr/>
          <p:nvPr/>
        </p:nvSpPr>
        <p:spPr>
          <a:xfrm>
            <a:off x="9176145" y="2864451"/>
            <a:ext cx="546424" cy="564550"/>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5-Point Star 21"/>
          <p:cNvSpPr/>
          <p:nvPr/>
        </p:nvSpPr>
        <p:spPr>
          <a:xfrm>
            <a:off x="7912754" y="4592628"/>
            <a:ext cx="514517" cy="416693"/>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5-Point Star 22"/>
          <p:cNvSpPr/>
          <p:nvPr/>
        </p:nvSpPr>
        <p:spPr>
          <a:xfrm>
            <a:off x="8916717" y="4337191"/>
            <a:ext cx="913539" cy="861691"/>
          </a:xfrm>
          <a:prstGeom prst="star5">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4-Point Star 25"/>
          <p:cNvSpPr/>
          <p:nvPr/>
        </p:nvSpPr>
        <p:spPr>
          <a:xfrm flipH="1">
            <a:off x="3692905" y="2017813"/>
            <a:ext cx="211226" cy="224660"/>
          </a:xfrm>
          <a:prstGeom prst="star4">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4-Point Star 26"/>
          <p:cNvSpPr/>
          <p:nvPr/>
        </p:nvSpPr>
        <p:spPr>
          <a:xfrm>
            <a:off x="9176146" y="1398265"/>
            <a:ext cx="193869" cy="181841"/>
          </a:xfrm>
          <a:prstGeom prst="star4">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4-Point Star 28"/>
          <p:cNvSpPr/>
          <p:nvPr/>
        </p:nvSpPr>
        <p:spPr>
          <a:xfrm flipH="1">
            <a:off x="2953514" y="4560565"/>
            <a:ext cx="658953" cy="700862"/>
          </a:xfrm>
          <a:prstGeom prst="star4">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5-Point Star 29"/>
          <p:cNvSpPr/>
          <p:nvPr/>
        </p:nvSpPr>
        <p:spPr>
          <a:xfrm>
            <a:off x="1664124" y="4678616"/>
            <a:ext cx="957325" cy="1082378"/>
          </a:xfrm>
          <a:prstGeom prst="star5">
            <a:avLst/>
          </a:prstGeom>
          <a:gradFill>
            <a:gsLst>
              <a:gs pos="100000">
                <a:srgbClr val="00B0F0"/>
              </a:gs>
              <a:gs pos="0">
                <a:schemeClr val="bg1"/>
              </a:gs>
              <a:gs pos="50000">
                <a:srgbClr val="DFF1FA"/>
              </a:gs>
              <a:gs pos="97000">
                <a:srgbClr val="C7E8F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4-Point Star 30"/>
          <p:cNvSpPr/>
          <p:nvPr/>
        </p:nvSpPr>
        <p:spPr>
          <a:xfrm flipH="1">
            <a:off x="4613021" y="3681370"/>
            <a:ext cx="707003" cy="551903"/>
          </a:xfrm>
          <a:prstGeom prst="star4">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5-Point Star 31"/>
          <p:cNvSpPr/>
          <p:nvPr/>
        </p:nvSpPr>
        <p:spPr>
          <a:xfrm>
            <a:off x="5693457" y="5458722"/>
            <a:ext cx="313057" cy="302273"/>
          </a:xfrm>
          <a:prstGeom prst="star5">
            <a:avLst>
              <a:gd name="adj" fmla="val 12022"/>
              <a:gd name="hf" fmla="val 105146"/>
              <a:gd name="vf" fmla="val 110557"/>
            </a:avLst>
          </a:prstGeom>
          <a:gradFill flip="none" rotWithShape="1">
            <a:gsLst>
              <a:gs pos="0">
                <a:schemeClr val="accent1">
                  <a:lumMod val="0"/>
                  <a:lumOff val="100000"/>
                </a:schemeClr>
              </a:gs>
              <a:gs pos="23000">
                <a:schemeClr val="accent1">
                  <a:lumMod val="0"/>
                  <a:lumOff val="100000"/>
                </a:schemeClr>
              </a:gs>
              <a:gs pos="100000">
                <a:schemeClr val="accent1">
                  <a:lumMod val="10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5-Point Star 32"/>
          <p:cNvSpPr/>
          <p:nvPr/>
        </p:nvSpPr>
        <p:spPr>
          <a:xfrm>
            <a:off x="9683302" y="4999558"/>
            <a:ext cx="951154" cy="870596"/>
          </a:xfrm>
          <a:prstGeom prst="star5">
            <a:avLst/>
          </a:prstGeom>
          <a:gradFill flip="none" rotWithShape="1">
            <a:gsLst>
              <a:gs pos="0">
                <a:schemeClr val="accent1">
                  <a:lumMod val="0"/>
                  <a:lumOff val="100000"/>
                </a:schemeClr>
              </a:gs>
              <a:gs pos="23000">
                <a:schemeClr val="accent1">
                  <a:lumMod val="0"/>
                  <a:lumOff val="100000"/>
                </a:schemeClr>
              </a:gs>
              <a:gs pos="100000">
                <a:schemeClr val="accent1">
                  <a:lumMod val="10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Up Arrow 34"/>
          <p:cNvSpPr/>
          <p:nvPr/>
        </p:nvSpPr>
        <p:spPr>
          <a:xfrm>
            <a:off x="1556924" y="4970199"/>
            <a:ext cx="682994" cy="981404"/>
          </a:xfrm>
          <a:prstGeom prst="upArrow">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Up Arrow 35"/>
          <p:cNvSpPr/>
          <p:nvPr/>
        </p:nvSpPr>
        <p:spPr>
          <a:xfrm>
            <a:off x="2092223" y="5555757"/>
            <a:ext cx="401813" cy="395847"/>
          </a:xfrm>
          <a:prstGeom prst="upArrow">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Up Arrow 58"/>
          <p:cNvSpPr/>
          <p:nvPr/>
        </p:nvSpPr>
        <p:spPr>
          <a:xfrm>
            <a:off x="2270299" y="5222306"/>
            <a:ext cx="555802" cy="778445"/>
          </a:xfrm>
          <a:prstGeom prst="upArrow">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Up Arrow 59"/>
          <p:cNvSpPr/>
          <p:nvPr/>
        </p:nvSpPr>
        <p:spPr>
          <a:xfrm>
            <a:off x="2615669" y="5555757"/>
            <a:ext cx="401813" cy="395847"/>
          </a:xfrm>
          <a:prstGeom prst="upArrow">
            <a:avLst/>
          </a:prstGeom>
          <a:solidFill>
            <a:srgbClr val="C7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rotWithShape="1">
          <a:blip r:embed="rId4" cstate="email">
            <a:extLst>
              <a:ext uri="{28A0092B-C50C-407E-A947-70E740481C1C}">
                <a14:useLocalDpi xmlns:a14="http://schemas.microsoft.com/office/drawing/2010/main"/>
              </a:ext>
            </a:extLst>
          </a:blip>
          <a:srcRect t="-1269" b="-761"/>
          <a:stretch/>
        </p:blipFill>
        <p:spPr>
          <a:xfrm>
            <a:off x="9847804" y="805572"/>
            <a:ext cx="786653" cy="747011"/>
          </a:xfrm>
          <a:prstGeom prst="ellipse">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356031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by="(-#ppt_w*2)" calcmode="lin" valueType="num">
                                      <p:cBhvr rctx="PPT">
                                        <p:cTn id="16" dur="375" autoRev="1" fill="hold">
                                          <p:stCondLst>
                                            <p:cond delay="0"/>
                                          </p:stCondLst>
                                        </p:cTn>
                                        <p:tgtEl>
                                          <p:spTgt spid="16"/>
                                        </p:tgtEl>
                                        <p:attrNameLst>
                                          <p:attrName>ppt_w</p:attrName>
                                        </p:attrNameLst>
                                      </p:cBhvr>
                                    </p:anim>
                                    <p:anim by="(#ppt_w*0.50)" calcmode="lin" valueType="num">
                                      <p:cBhvr>
                                        <p:cTn id="17" dur="375" decel="50000" autoRev="1" fill="hold">
                                          <p:stCondLst>
                                            <p:cond delay="0"/>
                                          </p:stCondLst>
                                        </p:cTn>
                                        <p:tgtEl>
                                          <p:spTgt spid="16"/>
                                        </p:tgtEl>
                                        <p:attrNameLst>
                                          <p:attrName>ppt_x</p:attrName>
                                        </p:attrNameLst>
                                      </p:cBhvr>
                                    </p:anim>
                                    <p:anim from="(-#ppt_h/2)" to="(#ppt_y)" calcmode="lin" valueType="num">
                                      <p:cBhvr>
                                        <p:cTn id="18" dur="750" fill="hold">
                                          <p:stCondLst>
                                            <p:cond delay="0"/>
                                          </p:stCondLst>
                                        </p:cTn>
                                        <p:tgtEl>
                                          <p:spTgt spid="16"/>
                                        </p:tgtEl>
                                        <p:attrNameLst>
                                          <p:attrName>ppt_y</p:attrName>
                                        </p:attrNameLst>
                                      </p:cBhvr>
                                    </p:anim>
                                    <p:animRot by="21600000">
                                      <p:cBhvr>
                                        <p:cTn id="19" dur="75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6643EA5E-E106-491F-8AF9-086A01B6A8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8" name="Picture 6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11" y="812215"/>
            <a:ext cx="3502114" cy="4456679"/>
          </a:xfrm>
          <a:prstGeom prst="rect">
            <a:avLst/>
          </a:prstGeom>
        </p:spPr>
      </p:pic>
      <p:sp>
        <p:nvSpPr>
          <p:cNvPr id="35" name="Block Arc 34"/>
          <p:cNvSpPr/>
          <p:nvPr/>
        </p:nvSpPr>
        <p:spPr>
          <a:xfrm>
            <a:off x="-3236527" y="83566"/>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2" name="Oval 21"/>
          <p:cNvSpPr/>
          <p:nvPr/>
        </p:nvSpPr>
        <p:spPr>
          <a:xfrm>
            <a:off x="64131" y="4903874"/>
            <a:ext cx="4704639" cy="1790526"/>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188349" y="2276964"/>
            <a:ext cx="3361975" cy="1919500"/>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152076" y="0"/>
            <a:ext cx="2764744" cy="179052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512106" y="2655110"/>
            <a:ext cx="2740380"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Hãy</a:t>
            </a:r>
            <a:r>
              <a:rPr lang="en-US" sz="2000" b="1" dirty="0">
                <a:latin typeface="Times New Roman" panose="02020603050405020304" pitchFamily="18" charset="0"/>
                <a:cs typeface="Times New Roman" panose="02020603050405020304" pitchFamily="18" charset="0"/>
              </a:rPr>
              <a:t> chia </a:t>
            </a:r>
            <a:r>
              <a:rPr lang="en-US" sz="2000" b="1" dirty="0" err="1">
                <a:latin typeface="Times New Roman" panose="02020603050405020304" pitchFamily="18" charset="0"/>
                <a:cs typeface="Times New Roman" panose="02020603050405020304" pitchFamily="18" charset="0"/>
              </a:rPr>
              <a:t>sẻ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22783" y="399765"/>
            <a:ext cx="2442257" cy="1015663"/>
          </a:xfrm>
          <a:prstGeom prst="rect">
            <a:avLst/>
          </a:prstGeom>
          <a:noFill/>
        </p:spPr>
        <p:txBody>
          <a:bodyPr wrap="square" rtlCol="0">
            <a:spAutoFit/>
          </a:bodyPr>
          <a:lstStyle/>
          <a:p>
            <a:r>
              <a:rPr lang="en-US" sz="2000" b="1" dirty="0">
                <a:solidFill>
                  <a:srgbClr val="00B050"/>
                </a:solidFill>
                <a:latin typeface="Times New Roman" panose="02020603050405020304" pitchFamily="18" charset="0"/>
                <a:cs typeface="Times New Roman" panose="02020603050405020304" pitchFamily="18" charset="0"/>
              </a:rPr>
              <a:t>1.</a:t>
            </a:r>
            <a:r>
              <a:rPr lang="en-US" sz="2000"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Em</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đã</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từng</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thực</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hiện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mục</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tiêu</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cá</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nhân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nào</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chưa</a:t>
            </a:r>
            <a:r>
              <a:rPr lang="en-US" sz="2000" b="1" dirty="0">
                <a:solidFill>
                  <a:srgbClr val="00B050"/>
                </a:solidFill>
                <a:latin typeface="Times New Roman" panose="02020603050405020304" pitchFamily="18" charset="0"/>
                <a:cs typeface="Times New Roman" panose="02020603050405020304" pitchFamily="18" charset="0"/>
              </a:rPr>
              <a:t>?</a:t>
            </a:r>
            <a:endParaRPr lang="en-US" sz="2000" dirty="0">
              <a:solidFill>
                <a:srgbClr val="00B05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501773" y="5097902"/>
            <a:ext cx="3584089" cy="1323439"/>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Hãy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ngắn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trung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rang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trọng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thân</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C139B41D-93D6-25CB-D556-CB14F15B4A0D}"/>
              </a:ext>
            </a:extLst>
          </p:cNvPr>
          <p:cNvSpPr txBox="1"/>
          <p:nvPr/>
        </p:nvSpPr>
        <p:spPr>
          <a:xfrm>
            <a:off x="2895600" y="32269"/>
            <a:ext cx="5974080" cy="584775"/>
          </a:xfrm>
          <a:prstGeom prst="rect">
            <a:avLst/>
          </a:prstGeom>
          <a:noFill/>
        </p:spPr>
        <p:txBody>
          <a:bodyPr wrap="square" rtlCol="0">
            <a:spAutoFit/>
          </a:bodyPr>
          <a:lstStyle/>
          <a:p>
            <a:pPr algn="ctr"/>
            <a:r>
              <a:rPr lang="en-US" sz="3200" b="1" dirty="0">
                <a:solidFill>
                  <a:srgbClr val="00B0F0"/>
                </a:solidFill>
                <a:latin typeface="Algerian" panose="04020705040A02060702" pitchFamily="82" charset="0"/>
              </a:rPr>
              <a:t>BÀI TẬP 1</a:t>
            </a:r>
          </a:p>
        </p:txBody>
      </p:sp>
    </p:spTree>
    <p:extLst>
      <p:ext uri="{BB962C8B-B14F-4D97-AF65-F5344CB8AC3E}">
        <p14:creationId xmlns:p14="http://schemas.microsoft.com/office/powerpoint/2010/main" val="2930268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ircle(in)">
                                      <p:cBhvr>
                                        <p:cTn id="10" dur="2000"/>
                                        <p:tgtEl>
                                          <p:spTgt spid="36"/>
                                        </p:tgtEl>
                                      </p:cBhvr>
                                    </p:animEffect>
                                  </p:childTnLst>
                                </p:cTn>
                              </p:par>
                              <p:par>
                                <p:cTn id="11" presetID="6" presetClass="entr" presetSubtype="16"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46"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8D96C8-6EF8-4E99-B21A-34A7E847F6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3" name="TextBox 2">
            <a:extLst>
              <a:ext uri="{FF2B5EF4-FFF2-40B4-BE49-F238E27FC236}">
                <a16:creationId xmlns:a16="http://schemas.microsoft.com/office/drawing/2014/main" xmlns="" id="{BFAF44C1-8297-42E0-ADD1-3971ADEFA7EA}"/>
              </a:ext>
            </a:extLst>
          </p:cNvPr>
          <p:cNvSpPr txBox="1"/>
          <p:nvPr/>
        </p:nvSpPr>
        <p:spPr>
          <a:xfrm>
            <a:off x="2895600" y="32269"/>
            <a:ext cx="5974080" cy="584775"/>
          </a:xfrm>
          <a:prstGeom prst="rect">
            <a:avLst/>
          </a:prstGeom>
          <a:noFill/>
        </p:spPr>
        <p:txBody>
          <a:bodyPr wrap="square" rtlCol="0">
            <a:spAutoFit/>
          </a:bodyPr>
          <a:lstStyle/>
          <a:p>
            <a:pPr algn="ctr"/>
            <a:r>
              <a:rPr lang="en-US" sz="3200" b="1" dirty="0">
                <a:solidFill>
                  <a:srgbClr val="00B0F0"/>
                </a:solidFill>
                <a:latin typeface="Algerian" panose="04020705040A02060702" pitchFamily="82" charset="0"/>
              </a:rPr>
              <a:t>BÀI TẬP 2</a:t>
            </a:r>
          </a:p>
        </p:txBody>
      </p:sp>
      <p:pic>
        <p:nvPicPr>
          <p:cNvPr id="5" name="Picture 4">
            <a:extLst>
              <a:ext uri="{FF2B5EF4-FFF2-40B4-BE49-F238E27FC236}">
                <a16:creationId xmlns:a16="http://schemas.microsoft.com/office/drawing/2014/main" xmlns="" id="{B4C67060-6368-8A68-37CD-29C8A78DB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7045"/>
            <a:ext cx="11088547" cy="6208686"/>
          </a:xfrm>
          <a:prstGeom prst="rect">
            <a:avLst/>
          </a:prstGeom>
        </p:spPr>
      </p:pic>
    </p:spTree>
    <p:extLst>
      <p:ext uri="{BB962C8B-B14F-4D97-AF65-F5344CB8AC3E}">
        <p14:creationId xmlns:p14="http://schemas.microsoft.com/office/powerpoint/2010/main" val="305556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8D96C8-6EF8-4E99-B21A-34A7E847F6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3" name="TextBox 2">
            <a:extLst>
              <a:ext uri="{FF2B5EF4-FFF2-40B4-BE49-F238E27FC236}">
                <a16:creationId xmlns:a16="http://schemas.microsoft.com/office/drawing/2014/main" xmlns="" id="{BFAF44C1-8297-42E0-ADD1-3971ADEFA7EA}"/>
              </a:ext>
            </a:extLst>
          </p:cNvPr>
          <p:cNvSpPr txBox="1"/>
          <p:nvPr/>
        </p:nvSpPr>
        <p:spPr>
          <a:xfrm>
            <a:off x="2895600" y="32269"/>
            <a:ext cx="5974080" cy="584775"/>
          </a:xfrm>
          <a:prstGeom prst="rect">
            <a:avLst/>
          </a:prstGeom>
          <a:noFill/>
        </p:spPr>
        <p:txBody>
          <a:bodyPr wrap="square" rtlCol="0">
            <a:spAutoFit/>
          </a:bodyPr>
          <a:lstStyle/>
          <a:p>
            <a:pPr algn="ctr"/>
            <a:r>
              <a:rPr lang="en-US" sz="3200" b="1" dirty="0">
                <a:solidFill>
                  <a:srgbClr val="00B0F0"/>
                </a:solidFill>
                <a:latin typeface="Algerian" panose="04020705040A02060702" pitchFamily="82" charset="0"/>
              </a:rPr>
              <a:t>BÀI TẬP 3</a:t>
            </a:r>
          </a:p>
        </p:txBody>
      </p:sp>
      <p:pic>
        <p:nvPicPr>
          <p:cNvPr id="6" name="Picture 5">
            <a:extLst>
              <a:ext uri="{FF2B5EF4-FFF2-40B4-BE49-F238E27FC236}">
                <a16:creationId xmlns:a16="http://schemas.microsoft.com/office/drawing/2014/main" xmlns="" id="{B8D59B45-21DD-CC06-EFC0-A1B312FAF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605" y="1122744"/>
            <a:ext cx="9340770" cy="5347504"/>
          </a:xfrm>
          <a:prstGeom prst="rect">
            <a:avLst/>
          </a:prstGeom>
        </p:spPr>
      </p:pic>
    </p:spTree>
    <p:extLst>
      <p:ext uri="{BB962C8B-B14F-4D97-AF65-F5344CB8AC3E}">
        <p14:creationId xmlns:p14="http://schemas.microsoft.com/office/powerpoint/2010/main" val="23923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8D96C8-6EF8-4E99-B21A-34A7E847F6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3" name="TextBox 2">
            <a:extLst>
              <a:ext uri="{FF2B5EF4-FFF2-40B4-BE49-F238E27FC236}">
                <a16:creationId xmlns:a16="http://schemas.microsoft.com/office/drawing/2014/main" xmlns="" id="{BFAF44C1-8297-42E0-ADD1-3971ADEFA7EA}"/>
              </a:ext>
            </a:extLst>
          </p:cNvPr>
          <p:cNvSpPr txBox="1"/>
          <p:nvPr/>
        </p:nvSpPr>
        <p:spPr>
          <a:xfrm>
            <a:off x="2895600" y="32269"/>
            <a:ext cx="5974080" cy="584775"/>
          </a:xfrm>
          <a:prstGeom prst="rect">
            <a:avLst/>
          </a:prstGeom>
          <a:noFill/>
        </p:spPr>
        <p:txBody>
          <a:bodyPr wrap="square" rtlCol="0">
            <a:spAutoFit/>
          </a:bodyPr>
          <a:lstStyle/>
          <a:p>
            <a:pPr algn="ctr"/>
            <a:r>
              <a:rPr lang="en-US" sz="3200" b="1" dirty="0">
                <a:solidFill>
                  <a:srgbClr val="00B0F0"/>
                </a:solidFill>
                <a:latin typeface="Algerian" panose="04020705040A02060702" pitchFamily="82" charset="0"/>
              </a:rPr>
              <a:t>BÀI TẬP 4</a:t>
            </a:r>
          </a:p>
        </p:txBody>
      </p:sp>
      <p:pic>
        <p:nvPicPr>
          <p:cNvPr id="5" name="Picture 4">
            <a:extLst>
              <a:ext uri="{FF2B5EF4-FFF2-40B4-BE49-F238E27FC236}">
                <a16:creationId xmlns:a16="http://schemas.microsoft.com/office/drawing/2014/main" xmlns="" id="{BAFD06A0-FB29-0814-279E-6947FC89A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044"/>
            <a:ext cx="12192000" cy="6240956"/>
          </a:xfrm>
          <a:prstGeom prst="rect">
            <a:avLst/>
          </a:prstGeom>
        </p:spPr>
      </p:pic>
    </p:spTree>
    <p:extLst>
      <p:ext uri="{BB962C8B-B14F-4D97-AF65-F5344CB8AC3E}">
        <p14:creationId xmlns:p14="http://schemas.microsoft.com/office/powerpoint/2010/main" val="387653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1744" y="873713"/>
            <a:ext cx="5256584" cy="3491393"/>
          </a:xfrm>
          <a:prstGeom prst="rect">
            <a:avLst/>
          </a:prstGeom>
        </p:spPr>
      </p:pic>
      <p:sp>
        <p:nvSpPr>
          <p:cNvPr id="30" name="TextBox 68"/>
          <p:cNvSpPr txBox="1">
            <a:spLocks/>
          </p:cNvSpPr>
          <p:nvPr/>
        </p:nvSpPr>
        <p:spPr>
          <a:xfrm>
            <a:off x="6007469" y="2902674"/>
            <a:ext cx="2608813" cy="1620125"/>
          </a:xfrm>
          <a:prstGeom prst="rect">
            <a:avLst/>
          </a:prstGeom>
        </p:spPr>
        <p:txBody>
          <a:bodyPr vert="horz" wrap="square" lIns="0" tIns="72000" rIns="0" bIns="0" anchor="t" anchorCtr="1">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lumMod val="75000"/>
                  <a:lumOff val="25000"/>
                </a:srgbClr>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789041"/>
            <a:ext cx="3941366" cy="2256395"/>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5480" y="873711"/>
            <a:ext cx="2452528" cy="2452528"/>
          </a:xfrm>
          <a:prstGeom prst="rect">
            <a:avLst/>
          </a:prstGeom>
        </p:spPr>
      </p:pic>
      <p:sp>
        <p:nvSpPr>
          <p:cNvPr id="2" name="TextBox 1">
            <a:extLst>
              <a:ext uri="{FF2B5EF4-FFF2-40B4-BE49-F238E27FC236}">
                <a16:creationId xmlns:a16="http://schemas.microsoft.com/office/drawing/2014/main" xmlns="" id="{65CDB1A3-9A7A-4425-A5F7-336080DB8C40}"/>
              </a:ext>
            </a:extLst>
          </p:cNvPr>
          <p:cNvSpPr txBox="1"/>
          <p:nvPr/>
        </p:nvSpPr>
        <p:spPr>
          <a:xfrm>
            <a:off x="4972957" y="1788412"/>
            <a:ext cx="31004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lgerian" panose="04020705040A02060702" pitchFamily="82" charset="0"/>
                <a:ea typeface="微软雅黑" panose="020B0503020204020204" pitchFamily="34" charset="-122"/>
                <a:cs typeface="Arial" panose="020B0604020202020204" pitchFamily="34" charset="0"/>
              </a:rPr>
              <a:t>VẬN DỤNG</a:t>
            </a:r>
          </a:p>
        </p:txBody>
      </p:sp>
      <p:pic>
        <p:nvPicPr>
          <p:cNvPr id="7" name="Picture 6">
            <a:extLst>
              <a:ext uri="{FF2B5EF4-FFF2-40B4-BE49-F238E27FC236}">
                <a16:creationId xmlns:a16="http://schemas.microsoft.com/office/drawing/2014/main" xmlns="" id="{90DE3E3E-8FD6-48AA-91D3-B4E1E40EE9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3660" y="0"/>
            <a:ext cx="1158340" cy="1048603"/>
          </a:xfrm>
          <a:prstGeom prst="rect">
            <a:avLst/>
          </a:prstGeom>
        </p:spPr>
      </p:pic>
    </p:spTree>
    <p:extLst>
      <p:ext uri="{BB962C8B-B14F-4D97-AF65-F5344CB8AC3E}">
        <p14:creationId xmlns:p14="http://schemas.microsoft.com/office/powerpoint/2010/main" val="4157837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99638">
            <a:off x="82093" y="-32119"/>
            <a:ext cx="1875686" cy="3157731"/>
          </a:xfrm>
          <a:prstGeom prst="rect">
            <a:avLst/>
          </a:prstGeom>
        </p:spPr>
      </p:pic>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5839" y="696176"/>
            <a:ext cx="3691514" cy="5206435"/>
          </a:xfrm>
          <a:prstGeom prst="rect">
            <a:avLst/>
          </a:prstGeom>
        </p:spPr>
      </p:pic>
      <p:pic>
        <p:nvPicPr>
          <p:cNvPr id="4" name="Picture 3">
            <a:extLst>
              <a:ext uri="{FF2B5EF4-FFF2-40B4-BE49-F238E27FC236}">
                <a16:creationId xmlns:a16="http://schemas.microsoft.com/office/drawing/2014/main" xmlns="" id="{0904089C-5E92-2072-A4FE-28D284D7E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5415" y="0"/>
            <a:ext cx="10686585" cy="6954887"/>
          </a:xfrm>
          <a:prstGeom prst="rect">
            <a:avLst/>
          </a:prstGeom>
        </p:spPr>
      </p:pic>
    </p:spTree>
    <p:extLst>
      <p:ext uri="{BB962C8B-B14F-4D97-AF65-F5344CB8AC3E}">
        <p14:creationId xmlns:p14="http://schemas.microsoft.com/office/powerpoint/2010/main" val="3230846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xmlns=""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93" y="19724"/>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xmlns=""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xmlns=""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xmlns="" id="{8D054DAA-598A-45C3-8124-9575502FA773}"/>
              </a:ext>
            </a:extLst>
          </p:cNvPr>
          <p:cNvGrpSpPr/>
          <p:nvPr/>
        </p:nvGrpSpPr>
        <p:grpSpPr>
          <a:xfrm>
            <a:off x="1359961" y="1160924"/>
            <a:ext cx="4920038" cy="3824119"/>
            <a:chOff x="1949253" y="1627716"/>
            <a:chExt cx="3271491" cy="2309600"/>
          </a:xfrm>
        </p:grpSpPr>
        <p:grpSp>
          <p:nvGrpSpPr>
            <p:cNvPr id="7" name="组合 135">
              <a:extLst>
                <a:ext uri="{FF2B5EF4-FFF2-40B4-BE49-F238E27FC236}">
                  <a16:creationId xmlns:a16="http://schemas.microsoft.com/office/drawing/2014/main" xmlns=""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xmlns=""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xmlns=""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xmlns=""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xmlns=""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xmlns=""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xmlns=""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xmlns=""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xmlns=""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xmlns=""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xmlns=""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xmlns=""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xmlns=""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xmlns=""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xmlns=""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xmlns=""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xmlns=""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xmlns=""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xmlns=""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xmlns=""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xmlns=""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xmlns=""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xmlns=""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xmlns=""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xmlns=""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xmlns=""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xmlns=""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xmlns=""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xmlns=""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xmlns=""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xmlns=""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xmlns=""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xmlns=""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xmlns=""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xmlns=""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xmlns=""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xmlns=""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xmlns=""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xmlns=""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xmlns=""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xmlns=""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xmlns=""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xmlns=""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xmlns=""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xmlns=""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xmlns=""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xmlns=""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xmlns=""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xmlns=""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xmlns=""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xmlns=""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xmlns=""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xmlns=""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xmlns=""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xmlns=""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xmlns=""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xmlns=""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xmlns=""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xmlns=""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xmlns=""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xmlns=""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xmlns=""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xmlns=""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xmlns=""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xmlns=""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xmlns=""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xmlns=""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xmlns=""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xmlns=""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xmlns=""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xmlns=""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xmlns=""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xmlns=""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xmlns=""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xmlns=""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xmlns=""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xmlns=""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xmlns=""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xmlns=""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xmlns=""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xmlns=""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xmlns=""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xmlns=""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xmlns=""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xmlns=""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xmlns=""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xmlns=""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xmlns=""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xmlns=""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xmlns=""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xmlns="" id="{35C8638A-8528-4341-AD1C-62AF34756379}"/>
                </a:ext>
              </a:extLst>
            </p:cNvPr>
            <p:cNvSpPr txBox="1">
              <a:spLocks noChangeArrowheads="1"/>
            </p:cNvSpPr>
            <p:nvPr/>
          </p:nvSpPr>
          <p:spPr bwMode="auto">
            <a:xfrm>
              <a:off x="2034273" y="2096548"/>
              <a:ext cx="2925908" cy="524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gn="ctr">
                <a:buNone/>
                <a:defRPr/>
              </a:pP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1, </a:t>
              </a:r>
              <a:r>
                <a:rPr lang="en-US" dirty="0" err="1">
                  <a:solidFill>
                    <a:srgbClr val="0070C0"/>
                  </a:solidFill>
                  <a:latin typeface="Times New Roman" panose="02020603050405020304" pitchFamily="18" charset="0"/>
                  <a:cs typeface="Times New Roman" panose="02020603050405020304" pitchFamily="18" charset="0"/>
                </a:rPr>
                <a:t>Em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hãy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hiện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kế</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hoạch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đã</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đề</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ra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ở</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bài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tập</a:t>
              </a:r>
              <a:r>
                <a:rPr lang="en-US" dirty="0">
                  <a:solidFill>
                    <a:srgbClr val="0070C0"/>
                  </a:solidFill>
                  <a:latin typeface="Times New Roman" panose="02020603050405020304" pitchFamily="18" charset="0"/>
                  <a:cs typeface="Times New Roman" panose="02020603050405020304" pitchFamily="18" charset="0"/>
                </a:rPr>
                <a:t> 5.</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grpSp>
        <p:nvGrpSpPr>
          <p:cNvPr id="98" name="组合 3">
            <a:extLst>
              <a:ext uri="{FF2B5EF4-FFF2-40B4-BE49-F238E27FC236}">
                <a16:creationId xmlns:a16="http://schemas.microsoft.com/office/drawing/2014/main" xmlns=""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xmlns=""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xmlns=""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xmlns=""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xmlns=""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xmlns=""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xmlns=""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xmlns=""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xmlns=""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xmlns=""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xmlns=""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xmlns=""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xmlns=""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xmlns=""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xmlns=""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xmlns=""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xmlns=""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xmlns=""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xmlns=""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xmlns=""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xmlns=""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xmlns=""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xmlns=""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xmlns=""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xmlns=""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xmlns=""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xmlns=""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xmlns=""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xmlns=""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xmlns=""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xmlns=""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xmlns=""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xmlns=""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xmlns=""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xmlns=""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xmlns=""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xmlns=""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xmlns=""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xmlns=""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xmlns=""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xmlns=""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xmlns=""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xmlns=""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xmlns=""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xmlns=""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xmlns=""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xmlns=""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xmlns=""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xmlns=""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xmlns=""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xmlns=""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xmlns=""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xmlns=""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xmlns=""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xmlns=""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xmlns=""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xmlns=""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xmlns=""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xmlns=""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xmlns=""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xmlns=""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xmlns=""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xmlns=""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xmlns=""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xmlns=""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xmlns=""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xmlns=""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xmlns=""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xmlns=""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xmlns=""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xmlns=""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xmlns=""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xmlns=""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xmlns=""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xmlns=""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xmlns=""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xmlns=""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xmlns=""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xmlns=""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xmlns=""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xmlns=""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xmlns=""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xmlns=""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xmlns=""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xmlns=""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xmlns=""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xmlns=""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xmlns=""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xmlns=""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xmlns=""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xmlns=""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xmlns="" id="{CBBC6582-21DE-424C-8A09-2A31C8141ACA}"/>
                </a:ext>
              </a:extLst>
            </p:cNvPr>
            <p:cNvSpPr txBox="1">
              <a:spLocks noChangeArrowheads="1"/>
            </p:cNvSpPr>
            <p:nvPr/>
          </p:nvSpPr>
          <p:spPr bwMode="auto">
            <a:xfrm>
              <a:off x="7990767" y="2018766"/>
              <a:ext cx="1909517" cy="1006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a:buNone/>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lang="en-US" sz="3200" dirty="0" err="1">
                  <a:solidFill>
                    <a:srgbClr val="0070C0"/>
                  </a:solidFill>
                  <a:latin typeface="Times New Roman" panose="02020603050405020304" pitchFamily="18" charset="0"/>
                  <a:cs typeface="Times New Roman" panose="02020603050405020304" pitchFamily="18" charset="0"/>
                </a:rPr>
                <a:t>Em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hãy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áp</a:t>
              </a:r>
              <a:r>
                <a:rPr lang="en-US" sz="3200" dirty="0">
                  <a:solidFill>
                    <a:srgbClr val="0070C0"/>
                  </a:solidFill>
                  <a:latin typeface="Times New Roman" panose="02020603050405020304" pitchFamily="18" charset="0"/>
                  <a:cs typeface="Times New Roman" panose="02020603050405020304" pitchFamily="18" charset="0"/>
                </a:rPr>
                <a:t> dung </a:t>
              </a:r>
              <a:r>
                <a:rPr lang="en-US" sz="3200" dirty="0" err="1">
                  <a:solidFill>
                    <a:srgbClr val="0070C0"/>
                  </a:solidFill>
                  <a:latin typeface="Times New Roman" panose="02020603050405020304" pitchFamily="18" charset="0"/>
                  <a:cs typeface="Times New Roman" panose="02020603050405020304" pitchFamily="18" charset="0"/>
                </a:rPr>
                <a:t>mô</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S.M.A.R.T </a:t>
              </a:r>
              <a:r>
                <a:rPr lang="en-US" sz="3200" dirty="0" err="1">
                  <a:solidFill>
                    <a:srgbClr val="0070C0"/>
                  </a:solidFill>
                  <a:latin typeface="Times New Roman" panose="02020603050405020304" pitchFamily="18" charset="0"/>
                  <a:cs typeface="Times New Roman" panose="02020603050405020304" pitchFamily="18" charset="0"/>
                </a:rPr>
                <a:t>để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định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một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mục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tiêu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cụ</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thể</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ngắn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hạn</a:t>
              </a:r>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trung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hạn</a:t>
              </a:r>
              <a:r>
                <a:rPr lang="en-US" sz="3200" dirty="0">
                  <a:solidFill>
                    <a:srgbClr val="0070C0"/>
                  </a:solidFill>
                  <a:latin typeface="Times New Roman" panose="02020603050405020304" pitchFamily="18" charset="0"/>
                  <a:cs typeface="Times New Roman" panose="02020603050405020304" pitchFamily="18" charset="0"/>
                </a:rPr>
                <a:t>/</a:t>
              </a:r>
              <a:r>
                <a:rPr lang="en-US" sz="3200" dirty="0" err="1">
                  <a:solidFill>
                    <a:srgbClr val="0070C0"/>
                  </a:solidFill>
                  <a:latin typeface="Times New Roman" panose="02020603050405020304" pitchFamily="18" charset="0"/>
                  <a:cs typeface="Times New Roman" panose="02020603050405020304" pitchFamily="18" charset="0"/>
                </a:rPr>
                <a:t>dài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của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bản</a:t>
              </a:r>
              <a:r>
                <a:rPr lang="en-US" sz="3200" dirty="0">
                  <a:solidFill>
                    <a:srgbClr val="0070C0"/>
                  </a:solidFill>
                  <a:latin typeface="Times New Roman" panose="02020603050405020304" pitchFamily="18" charset="0"/>
                  <a:cs typeface="Times New Roman" panose="02020603050405020304" pitchFamily="18" charset="0"/>
                </a:rPr>
                <a:t> than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chia </a:t>
              </a:r>
              <a:r>
                <a:rPr lang="en-US" sz="3200" dirty="0" err="1">
                  <a:solidFill>
                    <a:srgbClr val="0070C0"/>
                  </a:solidFill>
                  <a:latin typeface="Times New Roman" panose="02020603050405020304" pitchFamily="18" charset="0"/>
                  <a:cs typeface="Times New Roman" panose="02020603050405020304" pitchFamily="18" charset="0"/>
                </a:rPr>
                <a:t>sẻ</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với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bạn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trong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lớp</a:t>
              </a:r>
              <a:r>
                <a:rPr lang="en-US" sz="3200" dirty="0">
                  <a:solidFill>
                    <a:srgbClr val="0070C0"/>
                  </a:solidFill>
                  <a:latin typeface="Times New Roman" panose="02020603050405020304" pitchFamily="18" charset="0"/>
                  <a:cs typeface="Times New Roman" panose="02020603050405020304" pitchFamily="18" charset="0"/>
                </a:rPr>
                <a:t>.</a:t>
              </a:r>
            </a:p>
          </p:txBody>
        </p:sp>
      </p:grpSp>
      <p:sp>
        <p:nvSpPr>
          <p:cNvPr id="234" name="TextBox 233">
            <a:extLst>
              <a:ext uri="{FF2B5EF4-FFF2-40B4-BE49-F238E27FC236}">
                <a16:creationId xmlns:a16="http://schemas.microsoft.com/office/drawing/2014/main" xmlns=""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 y="121920"/>
            <a:ext cx="11109960" cy="6339840"/>
          </a:xfrm>
          <a:prstGeom prst="rect">
            <a:avLst/>
          </a:prstGeom>
        </p:spPr>
      </p:pic>
      <p:sp>
        <p:nvSpPr>
          <p:cNvPr id="6" name="Rectangle 5"/>
          <p:cNvSpPr/>
          <p:nvPr/>
        </p:nvSpPr>
        <p:spPr>
          <a:xfrm>
            <a:off x="4292926" y="2438401"/>
            <a:ext cx="4623060" cy="117724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ED1E28"/>
                </a:solidFill>
                <a:effectLst/>
                <a:uLnTx/>
                <a:uFillTx/>
                <a:latin typeface="Calibri" panose="020F0502020204030204"/>
                <a:ea typeface="+mn-ea"/>
                <a:cs typeface="+mn-cs"/>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ED1E28"/>
                </a:solidFill>
                <a:effectLst/>
                <a:uLnTx/>
                <a:uFillTx/>
                <a:latin typeface="Calibri" panose="020F0502020204030204"/>
                <a:ea typeface="+mn-ea"/>
                <a:cs typeface="+mn-cs"/>
              </a:rPr>
              <a:t>CHÚC CÁC EM HỌC TỐT</a:t>
            </a:r>
          </a:p>
        </p:txBody>
      </p:sp>
    </p:spTree>
    <p:extLst>
      <p:ext uri="{BB962C8B-B14F-4D97-AF65-F5344CB8AC3E}">
        <p14:creationId xmlns:p14="http://schemas.microsoft.com/office/powerpoint/2010/main" val="7828547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71" y="-205900"/>
            <a:ext cx="12191980" cy="6856718"/>
          </a:xfrm>
          <a:prstGeom prst="rect">
            <a:avLst/>
          </a:prstGeom>
        </p:spPr>
      </p:pic>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99638">
            <a:off x="82093" y="-32119"/>
            <a:ext cx="1875686" cy="3157731"/>
          </a:xfrm>
          <a:prstGeom prst="rect">
            <a:avLst/>
          </a:prstGeom>
        </p:spPr>
      </p:pic>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5839" y="696176"/>
            <a:ext cx="3691514" cy="5206435"/>
          </a:xfrm>
          <a:prstGeom prst="rect">
            <a:avLst/>
          </a:prstGeom>
        </p:spPr>
      </p:pic>
      <p:sp>
        <p:nvSpPr>
          <p:cNvPr id="3" name="TextBox 2">
            <a:extLst>
              <a:ext uri="{FF2B5EF4-FFF2-40B4-BE49-F238E27FC236}">
                <a16:creationId xmlns:a16="http://schemas.microsoft.com/office/drawing/2014/main" xmlns="" id="{F7A0A18A-7FCA-448C-8F68-69A2E4264B17}"/>
              </a:ext>
            </a:extLst>
          </p:cNvPr>
          <p:cNvSpPr txBox="1"/>
          <p:nvPr/>
        </p:nvSpPr>
        <p:spPr>
          <a:xfrm>
            <a:off x="816873" y="3791880"/>
            <a:ext cx="3461375"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4C43CEF-8132-4C9F-AC38-91831CE09785}"/>
              </a:ext>
            </a:extLst>
          </p:cNvPr>
          <p:cNvSpPr txBox="1"/>
          <p:nvPr/>
        </p:nvSpPr>
        <p:spPr>
          <a:xfrm>
            <a:off x="4301597" y="3791880"/>
            <a:ext cx="2859395"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cực</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AE3B5A9-6838-43DC-BDF6-F32488688C0F}"/>
              </a:ext>
            </a:extLst>
          </p:cNvPr>
          <p:cNvSpPr txBox="1"/>
          <p:nvPr/>
        </p:nvSpPr>
        <p:spPr>
          <a:xfrm>
            <a:off x="6999880" y="3791880"/>
            <a:ext cx="3461375"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p:txBody>
      </p:sp>
      <p:pic>
        <p:nvPicPr>
          <p:cNvPr id="1026" name="Picture 2" descr="Em hãy đặt tên cho mỗi hình ảnh dưới đây và kết nối các hình ảnh đó ">
            <a:extLst>
              <a:ext uri="{FF2B5EF4-FFF2-40B4-BE49-F238E27FC236}">
                <a16:creationId xmlns:a16="http://schemas.microsoft.com/office/drawing/2014/main" xmlns="" id="{BEAB7E62-44E0-9591-4D20-29B130C8F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940" y="-180860"/>
            <a:ext cx="8636000" cy="373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1" y="-274700"/>
            <a:ext cx="128027" cy="4389500"/>
          </a:xfrm>
          <a:prstGeom prst="rect">
            <a:avLst/>
          </a:prstGeom>
        </p:spPr>
      </p:pic>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789041"/>
            <a:ext cx="3941366" cy="2256395"/>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5480" y="873711"/>
            <a:ext cx="2452528" cy="2452528"/>
          </a:xfrm>
          <a:prstGeom prst="rect">
            <a:avLst/>
          </a:prstGeom>
        </p:spPr>
      </p:pic>
      <p:pic>
        <p:nvPicPr>
          <p:cNvPr id="7" name="Picture 6">
            <a:extLst>
              <a:ext uri="{FF2B5EF4-FFF2-40B4-BE49-F238E27FC236}">
                <a16:creationId xmlns:a16="http://schemas.microsoft.com/office/drawing/2014/main" xmlns="" id="{90DE3E3E-8FD6-48AA-91D3-B4E1E40EE9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3660" y="0"/>
            <a:ext cx="1158340" cy="1048603"/>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0504" y="1295401"/>
            <a:ext cx="4359018" cy="2914141"/>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95800" y="2508535"/>
            <a:ext cx="2999492" cy="725487"/>
          </a:xfrm>
          <a:prstGeom prst="rect">
            <a:avLst/>
          </a:prstGeom>
        </p:spPr>
      </p:pic>
    </p:spTree>
    <p:extLst>
      <p:ext uri="{BB962C8B-B14F-4D97-AF65-F5344CB8AC3E}">
        <p14:creationId xmlns:p14="http://schemas.microsoft.com/office/powerpoint/2010/main" val="618242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69416" y="1638490"/>
            <a:ext cx="0" cy="5102879"/>
          </a:xfrm>
          <a:prstGeom prst="line">
            <a:avLst/>
          </a:prstGeom>
          <a:noFill/>
          <a:ln w="28575" cap="flat" cmpd="sng" algn="ctr">
            <a:solidFill>
              <a:srgbClr val="3F404B"/>
            </a:solidFill>
            <a:prstDash val="sysDot"/>
            <a:miter lim="800000"/>
          </a:ln>
          <a:effectLst/>
        </p:spPr>
      </p:cxnSp>
      <p:sp>
        <p:nvSpPr>
          <p:cNvPr id="27" name="文本框 53"/>
          <p:cNvSpPr txBox="1"/>
          <p:nvPr/>
        </p:nvSpPr>
        <p:spPr>
          <a:xfrm>
            <a:off x="7004908" y="3522929"/>
            <a:ext cx="1920574" cy="523220"/>
          </a:xfrm>
          <a:prstGeom prst="rect">
            <a:avLst/>
          </a:prstGeom>
          <a:noFill/>
        </p:spPr>
        <p:txBody>
          <a:bodyPr wrap="square" rtlCol="0">
            <a:spAutoFit/>
          </a:bodyPr>
          <a:lstStyle>
            <a:defPPr>
              <a:defRPr lang="zh-CN"/>
            </a:defPPr>
            <a:lvl1pPr algn="ctr">
              <a:defRPr sz="2800" b="1">
                <a:solidFill>
                  <a:schemeClr val="bg1"/>
                </a:solidFill>
                <a:latin typeface="+mj-ea"/>
                <a:ea typeface="+mj-ea"/>
                <a:cs typeface="+mn-ea"/>
              </a:defRPr>
            </a:lvl1pPr>
          </a:lstStyle>
          <a:p>
            <a:pPr>
              <a:defRPr/>
            </a:pPr>
            <a:r>
              <a:rPr lang="zh-CN" altLang="en-US" kern="0" dirty="0">
                <a:solidFill>
                  <a:srgbClr val="FFFFFF"/>
                </a:solidFill>
                <a:latin typeface="微软雅黑"/>
                <a:ea typeface="微软雅黑"/>
                <a:sym typeface="+mn-lt"/>
              </a:rPr>
              <a:t>关键文本</a:t>
            </a:r>
          </a:p>
        </p:txBody>
      </p:sp>
      <p:sp>
        <p:nvSpPr>
          <p:cNvPr id="33" name="TextBox 106"/>
          <p:cNvSpPr txBox="1"/>
          <p:nvPr/>
        </p:nvSpPr>
        <p:spPr>
          <a:xfrm>
            <a:off x="-1" y="969822"/>
            <a:ext cx="5943595" cy="1292662"/>
          </a:xfrm>
          <a:prstGeom prst="rect">
            <a:avLst/>
          </a:prstGeom>
          <a:noFill/>
        </p:spPr>
        <p:txBody>
          <a:bodyPr wrap="square" lIns="0" tIns="0" rIns="0" bIns="0" rtlCol="0">
            <a:spAutoFit/>
          </a:bodyPr>
          <a:lstStyle/>
          <a:p>
            <a:pPr algn="just"/>
            <a:r>
              <a:rPr lang="en-US" sz="2800" b="1" dirty="0"/>
              <a:t>1. </a:t>
            </a:r>
            <a:r>
              <a:rPr lang="en-US" sz="2800" b="1" dirty="0" err="1"/>
              <a:t>Khái</a:t>
            </a:r>
            <a:r>
              <a:rPr lang="en-US" sz="2800" b="1" dirty="0"/>
              <a:t> </a:t>
            </a:r>
            <a:r>
              <a:rPr lang="en-US" sz="2800" b="1" dirty="0" err="1"/>
              <a:t>niệm</a:t>
            </a:r>
            <a:r>
              <a:rPr lang="en-US" sz="2800" b="1" dirty="0"/>
              <a:t> </a:t>
            </a:r>
            <a:r>
              <a:rPr lang="en-US" sz="2800" b="1" dirty="0" err="1"/>
              <a:t>mục</a:t>
            </a:r>
            <a:r>
              <a:rPr lang="en-US" sz="2800" b="1" dirty="0"/>
              <a:t> </a:t>
            </a:r>
            <a:r>
              <a:rPr lang="en-US" sz="2800" b="1" dirty="0" err="1"/>
              <a:t>tiêu</a:t>
            </a:r>
            <a:r>
              <a:rPr lang="en-US" sz="2800" b="1" dirty="0"/>
              <a:t> </a:t>
            </a:r>
            <a:r>
              <a:rPr lang="en-US" sz="2800" b="1" dirty="0" err="1"/>
              <a:t>cá</a:t>
            </a:r>
            <a:r>
              <a:rPr lang="en-US" sz="2800" b="1" dirty="0"/>
              <a:t> </a:t>
            </a:r>
            <a:r>
              <a:rPr lang="en-US" sz="2800" b="1" dirty="0" err="1"/>
              <a:t>nhân</a:t>
            </a:r>
            <a:r>
              <a:rPr lang="en-US" sz="2800" b="1" dirty="0"/>
              <a:t> </a:t>
            </a:r>
            <a:r>
              <a:rPr lang="en-US" sz="2800" b="1" dirty="0" err="1"/>
              <a:t>và</a:t>
            </a:r>
            <a:r>
              <a:rPr lang="en-US" sz="2800" b="1" dirty="0"/>
              <a:t> </a:t>
            </a:r>
            <a:r>
              <a:rPr lang="en-US" sz="2800" b="1" dirty="0" err="1"/>
              <a:t>các</a:t>
            </a:r>
            <a:r>
              <a:rPr lang="en-US" sz="2800" b="1" dirty="0"/>
              <a:t> </a:t>
            </a:r>
            <a:r>
              <a:rPr lang="en-US" sz="2800" b="1" dirty="0" err="1"/>
              <a:t>loại</a:t>
            </a:r>
            <a:r>
              <a:rPr lang="en-US" sz="2800" b="1" dirty="0"/>
              <a:t> </a:t>
            </a:r>
            <a:r>
              <a:rPr lang="en-US" sz="2800" b="1" dirty="0" err="1"/>
              <a:t>mục</a:t>
            </a:r>
            <a:r>
              <a:rPr lang="en-US" sz="2800" b="1" dirty="0"/>
              <a:t> </a:t>
            </a:r>
            <a:r>
              <a:rPr lang="en-US" sz="2800" b="1" dirty="0" err="1"/>
              <a:t>tiêu</a:t>
            </a:r>
            <a:r>
              <a:rPr lang="en-US" sz="2800" b="1" dirty="0"/>
              <a:t> </a:t>
            </a:r>
            <a:r>
              <a:rPr lang="en-US" sz="2800" b="1" dirty="0" err="1"/>
              <a:t>cá</a:t>
            </a:r>
            <a:r>
              <a:rPr lang="en-US" sz="2800" b="1" dirty="0"/>
              <a:t> </a:t>
            </a:r>
            <a:r>
              <a:rPr lang="en-US" sz="2800" b="1" dirty="0" err="1"/>
              <a:t>nhân</a:t>
            </a:r>
            <a:r>
              <a:rPr lang="en-US" sz="2800" b="1" dirty="0"/>
              <a:t>. </a:t>
            </a:r>
            <a:endParaRPr lang="en-US" sz="2800" dirty="0"/>
          </a:p>
          <a:p>
            <a:pPr algn="r"/>
            <a:endParaRPr lang="en-US" altLang="zh-CN" sz="2800" dirty="0">
              <a:solidFill>
                <a:prstClr val="black"/>
              </a:solidFill>
              <a:latin typeface="微软雅黑" panose="020B0503020204020204" pitchFamily="34" charset="-122"/>
              <a:ea typeface="微软雅黑" panose="020B0503020204020204" pitchFamily="34" charset="-122"/>
            </a:endParaRPr>
          </a:p>
        </p:txBody>
      </p:sp>
      <p:sp>
        <p:nvSpPr>
          <p:cNvPr id="11" name="TextBox 10">
            <a:extLst>
              <a:ext uri="{FF2B5EF4-FFF2-40B4-BE49-F238E27FC236}">
                <a16:creationId xmlns:a16="http://schemas.microsoft.com/office/drawing/2014/main" xmlns="" id="{EB64B881-BC20-401D-97BD-C53EA990330D}"/>
              </a:ext>
            </a:extLst>
          </p:cNvPr>
          <p:cNvSpPr txBox="1"/>
          <p:nvPr/>
        </p:nvSpPr>
        <p:spPr>
          <a:xfrm>
            <a:off x="2444656" y="92428"/>
            <a:ext cx="9991183" cy="984885"/>
          </a:xfrm>
          <a:prstGeom prst="rect">
            <a:avLst/>
          </a:prstGeom>
          <a:noFill/>
        </p:spPr>
        <p:txBody>
          <a:bodyPr wrap="square" rtlCol="0">
            <a:spAutoFit/>
          </a:bodyPr>
          <a:lstStyle/>
          <a:p>
            <a:pPr algn="ctr"/>
            <a:r>
              <a:rPr lang="nl-NL" sz="4000" b="1" dirty="0">
                <a:solidFill>
                  <a:srgbClr val="7030A0"/>
                </a:solidFill>
                <a:cs typeface="Times New Roman" panose="02020603050405020304" pitchFamily="18" charset="0"/>
              </a:rPr>
              <a:t>XÁC ĐỊNH MỤC TIÊU CÁ NHÂN</a:t>
            </a:r>
            <a:endParaRPr lang="en-US" sz="4000" dirty="0">
              <a:solidFill>
                <a:srgbClr val="7030A0"/>
              </a:solidFill>
              <a:cs typeface="Times New Roman" panose="02020603050405020304" pitchFamily="18" charset="0"/>
            </a:endParaRPr>
          </a:p>
          <a:p>
            <a:pPr algn="ctr"/>
            <a:endParaRPr lang="en-US" dirty="0">
              <a:solidFill>
                <a:prstClr val="black"/>
              </a:solidFill>
              <a:latin typeface="等线"/>
            </a:endParaRPr>
          </a:p>
        </p:txBody>
      </p:sp>
      <p:sp>
        <p:nvSpPr>
          <p:cNvPr id="12" name="文本框 8">
            <a:extLst>
              <a:ext uri="{FF2B5EF4-FFF2-40B4-BE49-F238E27FC236}">
                <a16:creationId xmlns:a16="http://schemas.microsoft.com/office/drawing/2014/main" xmlns="" id="{E89179A1-59C5-43AA-9FE3-D377E67F701C}"/>
              </a:ext>
            </a:extLst>
          </p:cNvPr>
          <p:cNvSpPr txBox="1"/>
          <p:nvPr/>
        </p:nvSpPr>
        <p:spPr>
          <a:xfrm>
            <a:off x="1114255" y="43499"/>
            <a:ext cx="1939955" cy="769441"/>
          </a:xfrm>
          <a:prstGeom prst="rect">
            <a:avLst/>
          </a:prstGeom>
          <a:noFill/>
        </p:spPr>
        <p:txBody>
          <a:bodyPr wrap="none" rtlCol="0">
            <a:spAutoFit/>
          </a:bodyPr>
          <a:lstStyle/>
          <a:p>
            <a:pPr defTabSz="914377"/>
            <a:r>
              <a:rPr lang="en-US" altLang="zh-CN" sz="4400" b="1" dirty="0">
                <a:solidFill>
                  <a:srgbClr val="0070C0"/>
                </a:solidFill>
                <a:cs typeface="Times New Roman" panose="02020603050405020304" pitchFamily="18" charset="0"/>
              </a:rPr>
              <a:t>BÀI 7: </a:t>
            </a:r>
            <a:endParaRPr lang="zh-CN" altLang="en-US" sz="4400" b="1" dirty="0">
              <a:solidFill>
                <a:srgbClr val="0070C0"/>
              </a:solidFill>
              <a:cs typeface="Times New Roman" panose="02020603050405020304" pitchFamily="18" charset="0"/>
            </a:endParaRPr>
          </a:p>
        </p:txBody>
      </p:sp>
      <p:pic>
        <p:nvPicPr>
          <p:cNvPr id="14" name="图片 5">
            <a:extLst>
              <a:ext uri="{FF2B5EF4-FFF2-40B4-BE49-F238E27FC236}">
                <a16:creationId xmlns:a16="http://schemas.microsoft.com/office/drawing/2014/main" xmlns="" id="{C064E1D8-632C-4879-9928-F191F58A27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4764401"/>
            <a:ext cx="3941366" cy="2256395"/>
          </a:xfrm>
          <a:prstGeom prst="rect">
            <a:avLst/>
          </a:prstGeom>
        </p:spPr>
      </p:pic>
      <p:sp>
        <p:nvSpPr>
          <p:cNvPr id="2" name="TextBox 1">
            <a:extLst>
              <a:ext uri="{FF2B5EF4-FFF2-40B4-BE49-F238E27FC236}">
                <a16:creationId xmlns:a16="http://schemas.microsoft.com/office/drawing/2014/main" xmlns="" id="{974744DB-122E-40EF-954D-781F9FA6A901}"/>
              </a:ext>
            </a:extLst>
          </p:cNvPr>
          <p:cNvSpPr txBox="1"/>
          <p:nvPr/>
        </p:nvSpPr>
        <p:spPr>
          <a:xfrm>
            <a:off x="411912" y="2392019"/>
            <a:ext cx="5212078" cy="830997"/>
          </a:xfrm>
          <a:prstGeom prst="rect">
            <a:avLst/>
          </a:prstGeom>
          <a:noFill/>
        </p:spPr>
        <p:txBody>
          <a:bodyPr wrap="square" rtlCol="0">
            <a:spAutoFit/>
          </a:bodyPr>
          <a:lstStyle/>
          <a:p>
            <a:r>
              <a:rPr lang="en-US" sz="4800" dirty="0">
                <a:solidFill>
                  <a:srgbClr val="00B0F0"/>
                </a:solidFill>
                <a:latin typeface="Algerian" panose="04020705040A02060702" pitchFamily="82" charset="0"/>
              </a:rPr>
              <a:t>THẢO LUẬN NHÓM </a:t>
            </a:r>
          </a:p>
        </p:txBody>
      </p:sp>
      <p:sp>
        <p:nvSpPr>
          <p:cNvPr id="4" name="TextBox 3">
            <a:extLst>
              <a:ext uri="{FF2B5EF4-FFF2-40B4-BE49-F238E27FC236}">
                <a16:creationId xmlns:a16="http://schemas.microsoft.com/office/drawing/2014/main" xmlns="" id="{48772D5D-61FF-4821-8743-B147606E2B64}"/>
              </a:ext>
            </a:extLst>
          </p:cNvPr>
          <p:cNvSpPr txBox="1"/>
          <p:nvPr/>
        </p:nvSpPr>
        <p:spPr>
          <a:xfrm>
            <a:off x="-1" y="3803869"/>
            <a:ext cx="6035905" cy="1077218"/>
          </a:xfrm>
          <a:prstGeom prst="rect">
            <a:avLst/>
          </a:prstGeom>
          <a:noFill/>
        </p:spPr>
        <p:txBody>
          <a:bodyPr wrap="square" rtlCol="0">
            <a:spAutoFit/>
          </a:bodyPr>
          <a:lstStyle/>
          <a:p>
            <a:pPr algn="just"/>
            <a:r>
              <a:rPr lang="en-US" sz="3200" b="1" dirty="0" err="1">
                <a:solidFill>
                  <a:srgbClr val="7030A0"/>
                </a:solidFill>
                <a:latin typeface="Times New Roman" panose="02020603050405020304" pitchFamily="18" charset="0"/>
                <a:cs typeface="Times New Roman" panose="02020603050405020304" pitchFamily="18" charset="0"/>
              </a:rPr>
              <a:t>Hoàn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thành</a:t>
            </a:r>
            <a:r>
              <a:rPr lang="en-US" sz="3200" b="1" dirty="0">
                <a:solidFill>
                  <a:srgbClr val="7030A0"/>
                </a:solidFill>
                <a:latin typeface="Times New Roman" panose="02020603050405020304" pitchFamily="18" charset="0"/>
                <a:cs typeface="Times New Roman" panose="02020603050405020304" pitchFamily="18" charset="0"/>
              </a:rPr>
              <a:t> 2 </a:t>
            </a:r>
            <a:r>
              <a:rPr lang="en-US" sz="3200" b="1" dirty="0" err="1">
                <a:solidFill>
                  <a:srgbClr val="7030A0"/>
                </a:solidFill>
                <a:latin typeface="Times New Roman" panose="02020603050405020304" pitchFamily="18" charset="0"/>
                <a:cs typeface="Times New Roman" panose="02020603050405020304" pitchFamily="18" charset="0"/>
              </a:rPr>
              <a:t>phiếu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tập</a:t>
            </a:r>
            <a:r>
              <a:rPr lang="en-US" sz="3200" b="1" dirty="0">
                <a:solidFill>
                  <a:srgbClr val="7030A0"/>
                </a:solidFill>
                <a:latin typeface="Times New Roman" panose="02020603050405020304" pitchFamily="18" charset="0"/>
                <a:cs typeface="Times New Roman" panose="02020603050405020304" pitchFamily="18" charset="0"/>
              </a:rPr>
              <a:t> t</a:t>
            </a:r>
            <a:r>
              <a:rPr lang="vi-VN" sz="3200" b="1" dirty="0">
                <a:solidFill>
                  <a:srgbClr val="7030A0"/>
                </a:solidFill>
                <a:latin typeface="Times New Roman" panose="02020603050405020304" pitchFamily="18" charset="0"/>
                <a:cs typeface="Times New Roman" panose="02020603050405020304" pitchFamily="18" charset="0"/>
              </a:rPr>
              <a:t>ư</a:t>
            </a:r>
            <a:r>
              <a:rPr lang="en-US" sz="3200" b="1" dirty="0" err="1">
                <a:solidFill>
                  <a:srgbClr val="7030A0"/>
                </a:solidFill>
                <a:latin typeface="Times New Roman" panose="02020603050405020304" pitchFamily="18" charset="0"/>
                <a:cs typeface="Times New Roman" panose="02020603050405020304" pitchFamily="18" charset="0"/>
              </a:rPr>
              <a:t>ơng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ứng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với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câu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hỏi</a:t>
            </a:r>
            <a:r>
              <a:rPr lang="en-US" sz="3200" b="1" dirty="0">
                <a:solidFill>
                  <a:srgbClr val="7030A0"/>
                </a:solidFill>
                <a:latin typeface="Times New Roman" panose="02020603050405020304" pitchFamily="18" charset="0"/>
                <a:cs typeface="Times New Roman" panose="02020603050405020304" pitchFamily="18" charset="0"/>
              </a:rPr>
              <a:t> a </a:t>
            </a:r>
            <a:r>
              <a:rPr lang="en-US" sz="3200" b="1" dirty="0" err="1">
                <a:solidFill>
                  <a:srgbClr val="7030A0"/>
                </a:solidFill>
                <a:latin typeface="Times New Roman" panose="02020603050405020304" pitchFamily="18" charset="0"/>
                <a:cs typeface="Times New Roman" panose="02020603050405020304" pitchFamily="18" charset="0"/>
              </a:rPr>
              <a:t>và</a:t>
            </a:r>
            <a:r>
              <a:rPr lang="en-US" sz="3200" b="1" dirty="0">
                <a:solidFill>
                  <a:srgbClr val="7030A0"/>
                </a:solidFill>
                <a:latin typeface="Times New Roman" panose="02020603050405020304" pitchFamily="18" charset="0"/>
                <a:cs typeface="Times New Roman" panose="02020603050405020304" pitchFamily="18" charset="0"/>
              </a:rPr>
              <a:t> b.</a:t>
            </a:r>
          </a:p>
        </p:txBody>
      </p:sp>
      <p:pic>
        <p:nvPicPr>
          <p:cNvPr id="6" name="Picture 5">
            <a:extLst>
              <a:ext uri="{FF2B5EF4-FFF2-40B4-BE49-F238E27FC236}">
                <a16:creationId xmlns:a16="http://schemas.microsoft.com/office/drawing/2014/main" xmlns="" id="{2B1B8C74-39C9-89F0-A539-AAB0D85060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969823"/>
            <a:ext cx="6096000" cy="5888178"/>
          </a:xfrm>
          <a:prstGeom prst="rect">
            <a:avLst/>
          </a:prstGeom>
        </p:spPr>
      </p:pic>
    </p:spTree>
    <p:extLst>
      <p:ext uri="{BB962C8B-B14F-4D97-AF65-F5344CB8AC3E}">
        <p14:creationId xmlns:p14="http://schemas.microsoft.com/office/powerpoint/2010/main" val="4073675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heckerboard(across)">
                                      <p:cBhvr>
                                        <p:cTn id="29" dur="500"/>
                                        <p:tgtEl>
                                          <p:spTgt spid="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11" grpId="0"/>
      <p:bldP spid="12"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8" name="Picture 2" descr="http://photos.myjoyonline.com/photos/news/201311/6579331693860_2001437840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73600" y="5323745"/>
            <a:ext cx="2225041"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xmlns="" id="{254F2268-2D24-4D93-9366-79F50807D51A}"/>
              </a:ext>
            </a:extLst>
          </p:cNvPr>
          <p:cNvGraphicFramePr>
            <a:graphicFrameLocks noGrp="1"/>
          </p:cNvGraphicFramePr>
          <p:nvPr>
            <p:extLst>
              <p:ext uri="{D42A27DB-BD31-4B8C-83A1-F6EECF244321}">
                <p14:modId xmlns:p14="http://schemas.microsoft.com/office/powerpoint/2010/main" val="1465450218"/>
              </p:ext>
            </p:extLst>
          </p:nvPr>
        </p:nvGraphicFramePr>
        <p:xfrm>
          <a:off x="2207871" y="1691640"/>
          <a:ext cx="8305800" cy="1737360"/>
        </p:xfrm>
        <a:graphic>
          <a:graphicData uri="http://schemas.openxmlformats.org/drawingml/2006/table">
            <a:tbl>
              <a:tblPr firstRow="1" firstCol="1" bandRow="1"/>
              <a:tblGrid>
                <a:gridCol w="776476">
                  <a:extLst>
                    <a:ext uri="{9D8B030D-6E8A-4147-A177-3AD203B41FA5}">
                      <a16:colId xmlns:a16="http://schemas.microsoft.com/office/drawing/2014/main" xmlns="" val="933412515"/>
                    </a:ext>
                  </a:extLst>
                </a:gridCol>
                <a:gridCol w="1981192">
                  <a:extLst>
                    <a:ext uri="{9D8B030D-6E8A-4147-A177-3AD203B41FA5}">
                      <a16:colId xmlns:a16="http://schemas.microsoft.com/office/drawing/2014/main" xmlns="" val="3418520780"/>
                    </a:ext>
                  </a:extLst>
                </a:gridCol>
                <a:gridCol w="5548132">
                  <a:extLst>
                    <a:ext uri="{9D8B030D-6E8A-4147-A177-3AD203B41FA5}">
                      <a16:colId xmlns:a16="http://schemas.microsoft.com/office/drawing/2014/main" xmlns="" val="2244609507"/>
                    </a:ext>
                  </a:extLst>
                </a:gridCol>
              </a:tblGrid>
              <a:tr h="887154">
                <a:tc>
                  <a:txBody>
                    <a:bodyPr/>
                    <a:lstStyle/>
                    <a:p>
                      <a:pPr algn="ctr">
                        <a:lnSpc>
                          <a:spcPct val="115000"/>
                        </a:lnSpc>
                        <a:spcAft>
                          <a:spcPts val="0"/>
                        </a:spcAft>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endParaRPr lang="en-US" sz="2400" b="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9052628"/>
                  </a:ext>
                </a:extLst>
              </a:tr>
              <a:tr h="425103">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5874225"/>
                  </a:ext>
                </a:extLst>
              </a:tr>
              <a:tr h="425103">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7228356"/>
                  </a:ext>
                </a:extLst>
              </a:tr>
            </a:tbl>
          </a:graphicData>
        </a:graphic>
      </p:graphicFrame>
      <p:sp>
        <p:nvSpPr>
          <p:cNvPr id="10" name="TextBox 3">
            <a:extLst>
              <a:ext uri="{FF2B5EF4-FFF2-40B4-BE49-F238E27FC236}">
                <a16:creationId xmlns:a16="http://schemas.microsoft.com/office/drawing/2014/main" xmlns="" id="{76ECF7D9-C5AD-4FEC-AC87-66879CA246C3}"/>
              </a:ext>
            </a:extLst>
          </p:cNvPr>
          <p:cNvSpPr txBox="1">
            <a:spLocks noChangeArrowheads="1"/>
          </p:cNvSpPr>
          <p:nvPr/>
        </p:nvSpPr>
        <p:spPr bwMode="auto">
          <a:xfrm>
            <a:off x="403961" y="99350"/>
            <a:ext cx="106795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5400" b="1" i="0" u="none" strike="noStrike" kern="1200" cap="none" spc="0" normalizeH="0" baseline="0" noProof="0" dirty="0">
                <a:ln>
                  <a:noFill/>
                </a:ln>
                <a:solidFill>
                  <a:srgbClr val="FF0000"/>
                </a:solidFill>
                <a:effectLst/>
                <a:uLnTx/>
                <a:uFillTx/>
                <a:latin typeface="Algerian" panose="04020705040A02060702" pitchFamily="82" charset="0"/>
                <a:ea typeface="+mn-ea"/>
                <a:cs typeface="+mn-cs"/>
              </a:rPr>
              <a:t>PHIẾU HỌC TẬP</a:t>
            </a:r>
          </a:p>
        </p:txBody>
      </p:sp>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660010" y="494506"/>
            <a:ext cx="106795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Algerian" panose="04020705040A02060702" pitchFamily="82" charset="0"/>
                <a:ea typeface="+mn-ea"/>
                <a:cs typeface="+mn-cs"/>
              </a:rPr>
              <a:t>PHIẾU HỌC TẬP </a:t>
            </a:r>
          </a:p>
        </p:txBody>
      </p:sp>
      <p:graphicFrame>
        <p:nvGraphicFramePr>
          <p:cNvPr id="5" name="Table 4">
            <a:extLst>
              <a:ext uri="{FF2B5EF4-FFF2-40B4-BE49-F238E27FC236}">
                <a16:creationId xmlns:a16="http://schemas.microsoft.com/office/drawing/2014/main" xmlns="" id="{E66962AB-E57A-4862-B51F-99340D5BA9EB}"/>
              </a:ext>
            </a:extLst>
          </p:cNvPr>
          <p:cNvGraphicFramePr>
            <a:graphicFrameLocks noGrp="1"/>
          </p:cNvGraphicFramePr>
          <p:nvPr>
            <p:extLst>
              <p:ext uri="{D42A27DB-BD31-4B8C-83A1-F6EECF244321}">
                <p14:modId xmlns:p14="http://schemas.microsoft.com/office/powerpoint/2010/main" val="3267525049"/>
              </p:ext>
            </p:extLst>
          </p:nvPr>
        </p:nvGraphicFramePr>
        <p:xfrm>
          <a:off x="660010" y="1099502"/>
          <a:ext cx="10509560" cy="3135601"/>
        </p:xfrm>
        <a:graphic>
          <a:graphicData uri="http://schemas.openxmlformats.org/drawingml/2006/table">
            <a:tbl>
              <a:tblPr firstRow="1" firstCol="1" bandRow="1"/>
              <a:tblGrid>
                <a:gridCol w="1042634">
                  <a:extLst>
                    <a:ext uri="{9D8B030D-6E8A-4147-A177-3AD203B41FA5}">
                      <a16:colId xmlns:a16="http://schemas.microsoft.com/office/drawing/2014/main" xmlns="" val="933412515"/>
                    </a:ext>
                  </a:extLst>
                </a:gridCol>
                <a:gridCol w="2766076">
                  <a:extLst>
                    <a:ext uri="{9D8B030D-6E8A-4147-A177-3AD203B41FA5}">
                      <a16:colId xmlns:a16="http://schemas.microsoft.com/office/drawing/2014/main" xmlns="" val="3418520780"/>
                    </a:ext>
                  </a:extLst>
                </a:gridCol>
                <a:gridCol w="6700850">
                  <a:extLst>
                    <a:ext uri="{9D8B030D-6E8A-4147-A177-3AD203B41FA5}">
                      <a16:colId xmlns:a16="http://schemas.microsoft.com/office/drawing/2014/main" xmlns="" val="2244609507"/>
                    </a:ext>
                  </a:extLst>
                </a:gridCol>
              </a:tblGrid>
              <a:tr h="662970">
                <a:tc>
                  <a:txBody>
                    <a:bodyPr/>
                    <a:lstStyle/>
                    <a:p>
                      <a:pPr algn="ctr">
                        <a:lnSpc>
                          <a:spcPct val="115000"/>
                        </a:lnSpc>
                        <a:spcAft>
                          <a:spcPts val="0"/>
                        </a:spcAft>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9052628"/>
                  </a:ext>
                </a:extLst>
              </a:tr>
              <a:tr h="881603">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5874225"/>
                  </a:ext>
                </a:extLst>
              </a:tr>
              <a:tr h="795514">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7228356"/>
                  </a:ext>
                </a:extLst>
              </a:tr>
              <a:tr h="795514">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4384010"/>
                  </a:ext>
                </a:extLst>
              </a:tr>
            </a:tbl>
          </a:graphicData>
        </a:graphic>
      </p:graphicFrame>
      <p:sp>
        <p:nvSpPr>
          <p:cNvPr id="2" name="TextBox 1">
            <a:extLst>
              <a:ext uri="{FF2B5EF4-FFF2-40B4-BE49-F238E27FC236}">
                <a16:creationId xmlns:a16="http://schemas.microsoft.com/office/drawing/2014/main" xmlns="" id="{BA4CDE64-0F6B-43B2-BA8B-A8FBBC7BFB4D}"/>
              </a:ext>
            </a:extLst>
          </p:cNvPr>
          <p:cNvSpPr txBox="1"/>
          <p:nvPr/>
        </p:nvSpPr>
        <p:spPr>
          <a:xfrm>
            <a:off x="1755108" y="1953451"/>
            <a:ext cx="2453640" cy="461665"/>
          </a:xfrm>
          <a:prstGeom prst="rect">
            <a:avLst/>
          </a:prstGeom>
          <a:noFill/>
        </p:spPr>
        <p:txBody>
          <a:bodyPr wrap="square" rtlCol="0">
            <a:spAutoFit/>
          </a:bodyPr>
          <a:lstStyle/>
          <a:p>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400" dirty="0"/>
          </a:p>
        </p:txBody>
      </p:sp>
      <p:sp>
        <p:nvSpPr>
          <p:cNvPr id="8" name="TextBox 7">
            <a:extLst>
              <a:ext uri="{FF2B5EF4-FFF2-40B4-BE49-F238E27FC236}">
                <a16:creationId xmlns:a16="http://schemas.microsoft.com/office/drawing/2014/main" xmlns="" id="{E95A7673-8533-4D89-90EA-ABE3CF601173}"/>
              </a:ext>
            </a:extLst>
          </p:cNvPr>
          <p:cNvSpPr txBox="1"/>
          <p:nvPr/>
        </p:nvSpPr>
        <p:spPr>
          <a:xfrm>
            <a:off x="1755108" y="2807400"/>
            <a:ext cx="2560320" cy="461665"/>
          </a:xfrm>
          <a:prstGeom prst="rect">
            <a:avLst/>
          </a:prstGeom>
          <a:noFill/>
        </p:spPr>
        <p:txBody>
          <a:bodyPr wrap="square" rtlCol="0">
            <a:spAutoFit/>
          </a:bodyPr>
          <a:lstStyle/>
          <a:p>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en-US" sz="2400" dirty="0"/>
          </a:p>
        </p:txBody>
      </p:sp>
      <p:sp>
        <p:nvSpPr>
          <p:cNvPr id="10" name="TextBox 9">
            <a:extLst>
              <a:ext uri="{FF2B5EF4-FFF2-40B4-BE49-F238E27FC236}">
                <a16:creationId xmlns:a16="http://schemas.microsoft.com/office/drawing/2014/main" xmlns="" id="{3FB9FB81-EDFF-4088-9409-E0A349B4461E}"/>
              </a:ext>
            </a:extLst>
          </p:cNvPr>
          <p:cNvSpPr txBox="1"/>
          <p:nvPr/>
        </p:nvSpPr>
        <p:spPr>
          <a:xfrm>
            <a:off x="1755108" y="3521251"/>
            <a:ext cx="2560320" cy="461665"/>
          </a:xfrm>
          <a:prstGeom prst="rect">
            <a:avLst/>
          </a:prstGeom>
          <a:noFill/>
        </p:spPr>
        <p:txBody>
          <a:bodyPr wrap="square" rtlCol="0">
            <a:spAutoFit/>
          </a:bodyPr>
          <a:lstStyle/>
          <a:p>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endParaRPr lang="en-US" sz="2400" dirty="0"/>
          </a:p>
        </p:txBody>
      </p:sp>
      <p:sp>
        <p:nvSpPr>
          <p:cNvPr id="6" name="TextBox 5">
            <a:extLst>
              <a:ext uri="{FF2B5EF4-FFF2-40B4-BE49-F238E27FC236}">
                <a16:creationId xmlns:a16="http://schemas.microsoft.com/office/drawing/2014/main" xmlns="" id="{0546EC11-EB33-4DF3-B4E3-FC03F313B8BC}"/>
              </a:ext>
            </a:extLst>
          </p:cNvPr>
          <p:cNvSpPr txBox="1"/>
          <p:nvPr/>
        </p:nvSpPr>
        <p:spPr>
          <a:xfrm>
            <a:off x="4620614" y="1953450"/>
            <a:ext cx="624377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FF1DC451-855A-4FA4-B4FB-F326F621FD10}"/>
              </a:ext>
            </a:extLst>
          </p:cNvPr>
          <p:cNvSpPr txBox="1"/>
          <p:nvPr/>
        </p:nvSpPr>
        <p:spPr>
          <a:xfrm>
            <a:off x="4533804" y="2824116"/>
            <a:ext cx="598681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ADE8F404-4993-47CC-87B0-67D34243DD24}"/>
              </a:ext>
            </a:extLst>
          </p:cNvPr>
          <p:cNvSpPr txBox="1"/>
          <p:nvPr/>
        </p:nvSpPr>
        <p:spPr>
          <a:xfrm>
            <a:off x="4533804" y="3594114"/>
            <a:ext cx="6417390"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a:t>
            </a:r>
          </a:p>
        </p:txBody>
      </p:sp>
      <p:graphicFrame>
        <p:nvGraphicFramePr>
          <p:cNvPr id="4" name="Table 3">
            <a:extLst>
              <a:ext uri="{FF2B5EF4-FFF2-40B4-BE49-F238E27FC236}">
                <a16:creationId xmlns:a16="http://schemas.microsoft.com/office/drawing/2014/main" xmlns="" id="{2C71FF58-521E-0424-6C0F-76DD9F6706E6}"/>
              </a:ext>
            </a:extLst>
          </p:cNvPr>
          <p:cNvGraphicFramePr>
            <a:graphicFrameLocks noGrp="1"/>
          </p:cNvGraphicFramePr>
          <p:nvPr>
            <p:extLst>
              <p:ext uri="{D42A27DB-BD31-4B8C-83A1-F6EECF244321}">
                <p14:modId xmlns:p14="http://schemas.microsoft.com/office/powerpoint/2010/main" val="1228592212"/>
              </p:ext>
            </p:extLst>
          </p:nvPr>
        </p:nvGraphicFramePr>
        <p:xfrm>
          <a:off x="660010" y="4235102"/>
          <a:ext cx="10509560" cy="795514"/>
        </p:xfrm>
        <a:graphic>
          <a:graphicData uri="http://schemas.openxmlformats.org/drawingml/2006/table">
            <a:tbl>
              <a:tblPr firstRow="1" firstCol="1" bandRow="1"/>
              <a:tblGrid>
                <a:gridCol w="1042634">
                  <a:extLst>
                    <a:ext uri="{9D8B030D-6E8A-4147-A177-3AD203B41FA5}">
                      <a16:colId xmlns:a16="http://schemas.microsoft.com/office/drawing/2014/main" xmlns="" val="1895798330"/>
                    </a:ext>
                  </a:extLst>
                </a:gridCol>
                <a:gridCol w="2766076">
                  <a:extLst>
                    <a:ext uri="{9D8B030D-6E8A-4147-A177-3AD203B41FA5}">
                      <a16:colId xmlns:a16="http://schemas.microsoft.com/office/drawing/2014/main" xmlns="" val="1838197197"/>
                    </a:ext>
                  </a:extLst>
                </a:gridCol>
                <a:gridCol w="6700850">
                  <a:extLst>
                    <a:ext uri="{9D8B030D-6E8A-4147-A177-3AD203B41FA5}">
                      <a16:colId xmlns:a16="http://schemas.microsoft.com/office/drawing/2014/main" xmlns="" val="3528069208"/>
                    </a:ext>
                  </a:extLst>
                </a:gridCol>
              </a:tblGrid>
              <a:tr h="795514">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092477"/>
                  </a:ext>
                </a:extLst>
              </a:tr>
            </a:tbl>
          </a:graphicData>
        </a:graphic>
      </p:graphicFrame>
      <p:graphicFrame>
        <p:nvGraphicFramePr>
          <p:cNvPr id="13" name="Table 12">
            <a:extLst>
              <a:ext uri="{FF2B5EF4-FFF2-40B4-BE49-F238E27FC236}">
                <a16:creationId xmlns:a16="http://schemas.microsoft.com/office/drawing/2014/main" xmlns="" id="{7FC6DD74-C403-E909-07C2-FA95D962CABF}"/>
              </a:ext>
            </a:extLst>
          </p:cNvPr>
          <p:cNvGraphicFramePr>
            <a:graphicFrameLocks noGrp="1"/>
          </p:cNvGraphicFramePr>
          <p:nvPr>
            <p:extLst>
              <p:ext uri="{D42A27DB-BD31-4B8C-83A1-F6EECF244321}">
                <p14:modId xmlns:p14="http://schemas.microsoft.com/office/powerpoint/2010/main" val="4231909923"/>
              </p:ext>
            </p:extLst>
          </p:nvPr>
        </p:nvGraphicFramePr>
        <p:xfrm>
          <a:off x="660010" y="5030616"/>
          <a:ext cx="10509560" cy="795514"/>
        </p:xfrm>
        <a:graphic>
          <a:graphicData uri="http://schemas.openxmlformats.org/drawingml/2006/table">
            <a:tbl>
              <a:tblPr firstRow="1" firstCol="1" bandRow="1"/>
              <a:tblGrid>
                <a:gridCol w="1042634">
                  <a:extLst>
                    <a:ext uri="{9D8B030D-6E8A-4147-A177-3AD203B41FA5}">
                      <a16:colId xmlns:a16="http://schemas.microsoft.com/office/drawing/2014/main" xmlns="" val="1895798330"/>
                    </a:ext>
                  </a:extLst>
                </a:gridCol>
                <a:gridCol w="2766076">
                  <a:extLst>
                    <a:ext uri="{9D8B030D-6E8A-4147-A177-3AD203B41FA5}">
                      <a16:colId xmlns:a16="http://schemas.microsoft.com/office/drawing/2014/main" xmlns="" val="1838197197"/>
                    </a:ext>
                  </a:extLst>
                </a:gridCol>
                <a:gridCol w="6700850">
                  <a:extLst>
                    <a:ext uri="{9D8B030D-6E8A-4147-A177-3AD203B41FA5}">
                      <a16:colId xmlns:a16="http://schemas.microsoft.com/office/drawing/2014/main" xmlns="" val="3528069208"/>
                    </a:ext>
                  </a:extLst>
                </a:gridCol>
              </a:tblGrid>
              <a:tr h="795514">
                <a:tc>
                  <a:txBody>
                    <a:bodyPr/>
                    <a:lstStyle/>
                    <a:p>
                      <a:pPr algn="ctr">
                        <a:lnSpc>
                          <a:spcPct val="115000"/>
                        </a:lnSpc>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092477"/>
                  </a:ext>
                </a:extLst>
              </a:tr>
            </a:tbl>
          </a:graphicData>
        </a:graphic>
      </p:graphicFrame>
      <p:sp>
        <p:nvSpPr>
          <p:cNvPr id="15" name="TextBox 14">
            <a:extLst>
              <a:ext uri="{FF2B5EF4-FFF2-40B4-BE49-F238E27FC236}">
                <a16:creationId xmlns:a16="http://schemas.microsoft.com/office/drawing/2014/main" xmlns="" id="{4EFE95D9-C41E-23A6-A022-B62B2D109447}"/>
              </a:ext>
            </a:extLst>
          </p:cNvPr>
          <p:cNvSpPr txBox="1"/>
          <p:nvPr/>
        </p:nvSpPr>
        <p:spPr>
          <a:xfrm>
            <a:off x="1755108" y="4338119"/>
            <a:ext cx="2560320" cy="461665"/>
          </a:xfrm>
          <a:prstGeom prst="rect">
            <a:avLst/>
          </a:prstGeom>
          <a:noFill/>
        </p:spPr>
        <p:txBody>
          <a:bodyPr wrap="square" rtlCol="0">
            <a:spAutoFit/>
          </a:bodyPr>
          <a:lstStyle/>
          <a:p>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a:t>
            </a:r>
            <a:endParaRPr lang="en-US" sz="2400" dirty="0"/>
          </a:p>
        </p:txBody>
      </p:sp>
      <p:sp>
        <p:nvSpPr>
          <p:cNvPr id="16" name="TextBox 15">
            <a:extLst>
              <a:ext uri="{FF2B5EF4-FFF2-40B4-BE49-F238E27FC236}">
                <a16:creationId xmlns:a16="http://schemas.microsoft.com/office/drawing/2014/main" xmlns="" id="{0997ABD0-886A-73A5-7126-0E5835FCE20D}"/>
              </a:ext>
            </a:extLst>
          </p:cNvPr>
          <p:cNvSpPr txBox="1"/>
          <p:nvPr/>
        </p:nvSpPr>
        <p:spPr>
          <a:xfrm>
            <a:off x="1798320" y="5175571"/>
            <a:ext cx="2560320" cy="461665"/>
          </a:xfrm>
          <a:prstGeom prst="rect">
            <a:avLst/>
          </a:prstGeom>
          <a:noFill/>
        </p:spPr>
        <p:txBody>
          <a:bodyPr wrap="square" rtlCol="0">
            <a:spAutoFit/>
          </a:bodyPr>
          <a:lstStyle/>
          <a:p>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a:t>
            </a:r>
            <a:endParaRPr lang="en-US" sz="2400" dirty="0"/>
          </a:p>
        </p:txBody>
      </p:sp>
      <p:sp>
        <p:nvSpPr>
          <p:cNvPr id="17" name="TextBox 16">
            <a:extLst>
              <a:ext uri="{FF2B5EF4-FFF2-40B4-BE49-F238E27FC236}">
                <a16:creationId xmlns:a16="http://schemas.microsoft.com/office/drawing/2014/main" xmlns="" id="{954DC049-0A51-F5C6-BDC1-D40ED8F2E992}"/>
              </a:ext>
            </a:extLst>
          </p:cNvPr>
          <p:cNvSpPr txBox="1"/>
          <p:nvPr/>
        </p:nvSpPr>
        <p:spPr>
          <a:xfrm>
            <a:off x="4620614" y="4338118"/>
            <a:ext cx="6417390"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xmlns="" id="{1A7C75AF-87C1-0727-D132-46308EE5ABAA}"/>
              </a:ext>
            </a:extLst>
          </p:cNvPr>
          <p:cNvSpPr txBox="1"/>
          <p:nvPr/>
        </p:nvSpPr>
        <p:spPr>
          <a:xfrm>
            <a:off x="4752180" y="5129217"/>
            <a:ext cx="6417390" cy="461665"/>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73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2" grpId="0"/>
      <p:bldP spid="8" grpId="0"/>
      <p:bldP spid="10" grpId="0"/>
      <p:bldP spid="6" grpId="0"/>
      <p:bldP spid="7" grpId="0"/>
      <p:bldP spid="9"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8507" y="769385"/>
            <a:ext cx="5049079" cy="5432632"/>
          </a:xfrm>
          <a:prstGeom prst="rect">
            <a:avLst/>
          </a:prstGeom>
        </p:spPr>
      </p:pic>
      <p:grpSp>
        <p:nvGrpSpPr>
          <p:cNvPr id="2" name="Group 1"/>
          <p:cNvGrpSpPr/>
          <p:nvPr/>
        </p:nvGrpSpPr>
        <p:grpSpPr>
          <a:xfrm>
            <a:off x="597753" y="248268"/>
            <a:ext cx="10100727" cy="5330758"/>
            <a:chOff x="597753" y="248268"/>
            <a:chExt cx="9307899" cy="5330758"/>
          </a:xfrm>
        </p:grpSpPr>
        <p:grpSp>
          <p:nvGrpSpPr>
            <p:cNvPr id="18" name="Group 17"/>
            <p:cNvGrpSpPr/>
            <p:nvPr/>
          </p:nvGrpSpPr>
          <p:grpSpPr>
            <a:xfrm>
              <a:off x="597753" y="248268"/>
              <a:ext cx="5015423" cy="5330758"/>
              <a:chOff x="-813819" y="1817009"/>
              <a:chExt cx="6852236" cy="4502962"/>
            </a:xfrm>
          </p:grpSpPr>
          <p:pic>
            <p:nvPicPr>
              <p:cNvPr id="19" name="Google Shape;154;p8"/>
              <p:cNvPicPr preferRelativeResize="0"/>
              <p:nvPr/>
            </p:nvPicPr>
            <p:blipFill rotWithShape="1">
              <a:blip r:embed="rId4" cstate="email">
                <a:alphaModFix/>
                <a:extLst>
                  <a:ext uri="{28A0092B-C50C-407E-A947-70E740481C1C}">
                    <a14:useLocalDpi xmlns:a14="http://schemas.microsoft.com/office/drawing/2010/main"/>
                  </a:ext>
                </a:extLst>
              </a:blip>
              <a:srcRect t="-1130"/>
              <a:stretch/>
            </p:blipFill>
            <p:spPr>
              <a:xfrm>
                <a:off x="-813819" y="1817009"/>
                <a:ext cx="6852236" cy="4502962"/>
              </a:xfrm>
              <a:prstGeom prst="rect">
                <a:avLst/>
              </a:prstGeom>
              <a:noFill/>
              <a:ln>
                <a:noFill/>
              </a:ln>
            </p:spPr>
          </p:pic>
          <p:pic>
            <p:nvPicPr>
              <p:cNvPr id="20" name="Google Shape;15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694414" y="1760932"/>
              <a:ext cx="449748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Helvetica Neue"/>
                  <a:cs typeface="Times New Roman" panose="02020603050405020304" pitchFamily="18" charset="0"/>
                </a:rPr>
                <a:t> 7:</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p>
            <a:p>
              <a:pPr algn="ctr"/>
              <a:r>
                <a:rPr lang="nl-NL" sz="3600" b="1" dirty="0">
                  <a:solidFill>
                    <a:srgbClr val="7030A0"/>
                  </a:solidFill>
                  <a:cs typeface="Times New Roman" panose="02020603050405020304" pitchFamily="18" charset="0"/>
                </a:rPr>
                <a:t>XÁC ĐỊNH MỤC </a:t>
              </a:r>
            </a:p>
            <a:p>
              <a:pPr algn="ctr"/>
              <a:r>
                <a:rPr lang="nl-NL" sz="3600" b="1" dirty="0">
                  <a:solidFill>
                    <a:srgbClr val="7030A0"/>
                  </a:solidFill>
                  <a:cs typeface="Times New Roman" panose="02020603050405020304" pitchFamily="18" charset="0"/>
                </a:rPr>
                <a:t>TIÊU CÁ NHÂN</a:t>
              </a:r>
              <a:endParaRPr lang="en-US" sz="3600" dirty="0">
                <a:solidFill>
                  <a:srgbClr val="7030A0"/>
                </a:solidFill>
                <a:cs typeface="Times New Roman" panose="02020603050405020304" pitchFamily="18" charset="0"/>
              </a:endParaRPr>
            </a:p>
          </p:txBody>
        </p:sp>
        <p:sp>
          <p:nvSpPr>
            <p:cNvPr id="16" name="Rectangle 189"/>
            <p:cNvSpPr>
              <a:spLocks noChangeArrowheads="1"/>
            </p:cNvSpPr>
            <p:nvPr/>
          </p:nvSpPr>
          <p:spPr bwMode="auto">
            <a:xfrm>
              <a:off x="7238652" y="2868310"/>
              <a:ext cx="2667000" cy="584775"/>
            </a:xfrm>
            <a:prstGeom prst="rect">
              <a:avLst/>
            </a:prstGeom>
            <a:noFill/>
            <a:ln>
              <a:noFill/>
            </a:ln>
            <a:effec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0" cap="none" spc="0" normalizeH="0" baseline="0" noProof="0" dirty="0">
                <a:ln>
                  <a:noFill/>
                </a:ln>
                <a:solidFill>
                  <a:srgbClr val="0000FF"/>
                </a:solidFill>
                <a:effectLst/>
                <a:uLnTx/>
                <a:uFillTx/>
                <a:latin typeface="SVN-Vanilla Daisy Pro" panose="00000500000000000000" pitchFamily="2" charset="0"/>
                <a:ea typeface="微软雅黑" pitchFamily="34" charset="-122"/>
                <a:cs typeface="Times New Roman" pitchFamily="18" charset="0"/>
              </a:endParaRPr>
            </a:p>
          </p:txBody>
        </p:sp>
      </p:grpSp>
      <p:pic>
        <p:nvPicPr>
          <p:cNvPr id="17" name="Shape 1"/>
          <p:cNvPicPr/>
          <p:nvPr/>
        </p:nvPicPr>
        <p:blipFill>
          <a:blip r:embed="rId6" cstate="email">
            <a:extLst>
              <a:ext uri="{28A0092B-C50C-407E-A947-70E740481C1C}">
                <a14:useLocalDpi xmlns:a14="http://schemas.microsoft.com/office/drawing/2010/main"/>
              </a:ext>
            </a:extLst>
          </a:blip>
          <a:stretch/>
        </p:blipFill>
        <p:spPr>
          <a:xfrm>
            <a:off x="11033760" y="0"/>
            <a:ext cx="1158240" cy="1048385"/>
          </a:xfrm>
          <a:prstGeom prst="rect">
            <a:avLst/>
          </a:prstGeom>
          <a:noFill/>
          <a:ln>
            <a:noFill/>
          </a:ln>
        </p:spPr>
      </p:pic>
      <p:sp>
        <p:nvSpPr>
          <p:cNvPr id="3" name="TextBox 2">
            <a:extLst>
              <a:ext uri="{FF2B5EF4-FFF2-40B4-BE49-F238E27FC236}">
                <a16:creationId xmlns:a16="http://schemas.microsoft.com/office/drawing/2014/main" xmlns="" id="{544BC29B-8617-420C-AB2F-6CBE35F7D4C2}"/>
              </a:ext>
            </a:extLst>
          </p:cNvPr>
          <p:cNvSpPr txBox="1"/>
          <p:nvPr/>
        </p:nvSpPr>
        <p:spPr>
          <a:xfrm>
            <a:off x="6301659" y="600525"/>
            <a:ext cx="4249973" cy="1384995"/>
          </a:xfrm>
          <a:prstGeom prst="rect">
            <a:avLst/>
          </a:prstGeom>
          <a:noFill/>
        </p:spPr>
        <p:txBody>
          <a:bodyPr wrap="square" rtlCol="0">
            <a:spAutoFit/>
          </a:bodyPr>
          <a:lstStyle/>
          <a:p>
            <a:pPr algn="just"/>
            <a:r>
              <a:rPr lang="en-US" sz="2800" b="1" dirty="0">
                <a:solidFill>
                  <a:srgbClr val="FF0000"/>
                </a:solidFill>
              </a:rPr>
              <a:t>1. </a:t>
            </a:r>
            <a:r>
              <a:rPr lang="en-US" sz="2800" b="1" dirty="0" err="1">
                <a:solidFill>
                  <a:srgbClr val="FF0000"/>
                </a:solidFill>
              </a:rPr>
              <a:t>Khái</a:t>
            </a:r>
            <a:r>
              <a:rPr lang="en-US" sz="2800" b="1" dirty="0">
                <a:solidFill>
                  <a:srgbClr val="FF0000"/>
                </a:solidFill>
              </a:rPr>
              <a:t> </a:t>
            </a:r>
            <a:r>
              <a:rPr lang="en-US" sz="2800" b="1" dirty="0" err="1">
                <a:solidFill>
                  <a:srgbClr val="FF0000"/>
                </a:solidFill>
              </a:rPr>
              <a:t>niệm</a:t>
            </a:r>
            <a:r>
              <a:rPr lang="en-US" sz="2800" b="1" dirty="0">
                <a:solidFill>
                  <a:srgbClr val="FF0000"/>
                </a:solidFill>
              </a:rPr>
              <a:t> </a:t>
            </a:r>
            <a:r>
              <a:rPr lang="en-US" sz="2800" b="1" dirty="0" err="1">
                <a:solidFill>
                  <a:srgbClr val="FF0000"/>
                </a:solidFill>
              </a:rPr>
              <a:t>mục</a:t>
            </a:r>
            <a:r>
              <a:rPr lang="en-US" sz="2800" b="1" dirty="0">
                <a:solidFill>
                  <a:srgbClr val="FF0000"/>
                </a:solidFill>
              </a:rPr>
              <a:t> </a:t>
            </a:r>
            <a:r>
              <a:rPr lang="en-US" sz="2800" b="1" dirty="0" err="1">
                <a:solidFill>
                  <a:srgbClr val="FF0000"/>
                </a:solidFill>
              </a:rPr>
              <a:t>tiêu</a:t>
            </a:r>
            <a:r>
              <a:rPr lang="en-US" sz="2800" b="1" dirty="0">
                <a:solidFill>
                  <a:srgbClr val="FF0000"/>
                </a:solidFill>
              </a:rPr>
              <a:t> </a:t>
            </a:r>
            <a:r>
              <a:rPr lang="en-US" sz="2800" b="1" dirty="0" err="1">
                <a:solidFill>
                  <a:srgbClr val="FF0000"/>
                </a:solidFill>
              </a:rPr>
              <a:t>cá</a:t>
            </a:r>
            <a:r>
              <a:rPr lang="en-US" sz="2800" b="1" dirty="0">
                <a:solidFill>
                  <a:srgbClr val="FF0000"/>
                </a:solidFill>
              </a:rPr>
              <a:t> </a:t>
            </a:r>
            <a:r>
              <a:rPr lang="en-US" sz="2800" b="1" dirty="0" err="1">
                <a:solidFill>
                  <a:srgbClr val="FF0000"/>
                </a:solidFill>
              </a:rPr>
              <a:t>nhân</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loại</a:t>
            </a:r>
            <a:r>
              <a:rPr lang="en-US" sz="2800" b="1" dirty="0">
                <a:solidFill>
                  <a:srgbClr val="FF0000"/>
                </a:solidFill>
              </a:rPr>
              <a:t> </a:t>
            </a:r>
            <a:r>
              <a:rPr lang="en-US" sz="2800" b="1" dirty="0" err="1">
                <a:solidFill>
                  <a:srgbClr val="FF0000"/>
                </a:solidFill>
              </a:rPr>
              <a:t>mục</a:t>
            </a:r>
            <a:r>
              <a:rPr lang="en-US" sz="2800" b="1" dirty="0">
                <a:solidFill>
                  <a:srgbClr val="FF0000"/>
                </a:solidFill>
              </a:rPr>
              <a:t> </a:t>
            </a:r>
            <a:r>
              <a:rPr lang="en-US" sz="2800" b="1" dirty="0" err="1">
                <a:solidFill>
                  <a:srgbClr val="FF0000"/>
                </a:solidFill>
              </a:rPr>
              <a:t>tiêu</a:t>
            </a:r>
            <a:r>
              <a:rPr lang="en-US" sz="2800" b="1" dirty="0">
                <a:solidFill>
                  <a:srgbClr val="FF0000"/>
                </a:solidFill>
              </a:rPr>
              <a:t> </a:t>
            </a:r>
            <a:r>
              <a:rPr lang="en-US" sz="2800" b="1" dirty="0" err="1">
                <a:solidFill>
                  <a:srgbClr val="FF0000"/>
                </a:solidFill>
              </a:rPr>
              <a:t>cá</a:t>
            </a:r>
            <a:r>
              <a:rPr lang="en-US" sz="2800" b="1" dirty="0">
                <a:solidFill>
                  <a:srgbClr val="FF0000"/>
                </a:solidFill>
              </a:rPr>
              <a:t> </a:t>
            </a:r>
            <a:r>
              <a:rPr lang="en-US" sz="2800" b="1" dirty="0" err="1">
                <a:solidFill>
                  <a:srgbClr val="FF0000"/>
                </a:solidFill>
              </a:rPr>
              <a:t>nhân</a:t>
            </a:r>
            <a:r>
              <a:rPr lang="en-US" sz="2800" b="1" dirty="0">
                <a:solidFill>
                  <a:srgbClr val="FF0000"/>
                </a:solidFill>
              </a:rPr>
              <a:t>. </a:t>
            </a:r>
            <a:endParaRPr lang="en-US" sz="2800" dirty="0">
              <a:solidFill>
                <a:srgbClr val="FF0000"/>
              </a:solidFill>
            </a:endParaRPr>
          </a:p>
        </p:txBody>
      </p:sp>
      <p:sp>
        <p:nvSpPr>
          <p:cNvPr id="4" name="TextBox 3">
            <a:extLst>
              <a:ext uri="{FF2B5EF4-FFF2-40B4-BE49-F238E27FC236}">
                <a16:creationId xmlns:a16="http://schemas.microsoft.com/office/drawing/2014/main" xmlns="" id="{ABB1C43D-A721-4E8B-B51E-8E0631056E11}"/>
              </a:ext>
            </a:extLst>
          </p:cNvPr>
          <p:cNvSpPr txBox="1"/>
          <p:nvPr/>
        </p:nvSpPr>
        <p:spPr>
          <a:xfrm>
            <a:off x="6301658" y="2024768"/>
            <a:ext cx="5187694" cy="3887603"/>
          </a:xfrm>
          <a:prstGeom prst="rect">
            <a:avLst/>
          </a:prstGeom>
          <a:noFill/>
        </p:spPr>
        <p:txBody>
          <a:bodyPr wrap="square" rtlCol="0">
            <a:spAutoFit/>
          </a:bodyPr>
          <a:lstStyle/>
          <a:p>
            <a:pPr algn="just">
              <a:lnSpc>
                <a:spcPct val="115000"/>
              </a:lnSpc>
              <a:spcAft>
                <a:spcPts val="0"/>
              </a:spcAft>
            </a:pPr>
            <a:r>
              <a:rPr lang="vi-VN" sz="2400" dirty="0"/>
              <a:t>• Mục tiêu cá nhân là những kết quả cụ thể mà mỗi người mong muốn đạt được trong khoảng thời gian nhất định. </a:t>
            </a:r>
          </a:p>
          <a:p>
            <a:pPr algn="just">
              <a:lnSpc>
                <a:spcPct val="115000"/>
              </a:lnSpc>
              <a:spcAft>
                <a:spcPts val="0"/>
              </a:spcAft>
            </a:pPr>
            <a:r>
              <a:rPr lang="vi-VN" sz="2400" dirty="0"/>
              <a:t>• Xét theo lĩnh vực, mục tiêu cá nhân gồm mục tiêu học tập, gia đình, tài chính, sức khoe, phát triển kĩ năng, mở rộng quan hệ xã hội, cộng đồng.... </a:t>
            </a:r>
            <a:endParaRPr lang="en-US" sz="3200" b="1" dirty="0">
              <a:solidFill>
                <a:srgbClr val="00B0F0"/>
              </a:solidFill>
            </a:endParaRPr>
          </a:p>
        </p:txBody>
      </p:sp>
    </p:spTree>
    <p:extLst>
      <p:ext uri="{BB962C8B-B14F-4D97-AF65-F5344CB8AC3E}">
        <p14:creationId xmlns:p14="http://schemas.microsoft.com/office/powerpoint/2010/main" val="343533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5.xml><?xml version="1.0" encoding="utf-8"?>
<a:theme xmlns:a="http://schemas.openxmlformats.org/drawingml/2006/main" name="www.33ppt.com ​​">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Custom</PresentationFormat>
  <Paragraphs>140</Paragraphs>
  <Slides>31</Slides>
  <Notes>7</Notes>
  <HiddenSlides>0</HiddenSlides>
  <MMClips>0</MMClips>
  <ScaleCrop>false</ScaleCrop>
  <HeadingPairs>
    <vt:vector size="4" baseType="variant">
      <vt:variant>
        <vt:lpstr>Theme</vt:lpstr>
      </vt:variant>
      <vt:variant>
        <vt:i4>9</vt:i4>
      </vt:variant>
      <vt:variant>
        <vt:lpstr>Slide Titles</vt:lpstr>
      </vt:variant>
      <vt:variant>
        <vt:i4>31</vt:i4>
      </vt:variant>
    </vt:vector>
  </HeadingPairs>
  <TitlesOfParts>
    <vt:vector size="40" baseType="lpstr">
      <vt:lpstr>Office 主题​​</vt:lpstr>
      <vt:lpstr>4_Office Theme</vt:lpstr>
      <vt:lpstr>1_Office Theme</vt:lpstr>
      <vt:lpstr>第一PPT，www.1ppt.com</vt:lpstr>
      <vt:lpstr>www.33ppt.com ​​</vt:lpstr>
      <vt:lpstr>2_Office Theme</vt:lpstr>
      <vt:lpstr>1_Thiết kế: Thạch Trương Thảo (0987 039 863)</vt:lpstr>
      <vt:lpstr>26_Office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2022-09-15T04:02:31Z</dcterms:created>
  <dcterms:modified xsi:type="dcterms:W3CDTF">2026-01-16T21:54:21Z</dcterms:modified>
</cp:coreProperties>
</file>