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9"/>
  </p:notesMasterIdLst>
  <p:sldIdLst>
    <p:sldId id="257" r:id="rId3"/>
    <p:sldId id="268" r:id="rId4"/>
    <p:sldId id="289" r:id="rId5"/>
    <p:sldId id="270" r:id="rId6"/>
    <p:sldId id="256" r:id="rId7"/>
    <p:sldId id="269" r:id="rId8"/>
    <p:sldId id="271" r:id="rId9"/>
    <p:sldId id="272" r:id="rId10"/>
    <p:sldId id="282" r:id="rId11"/>
    <p:sldId id="290" r:id="rId12"/>
    <p:sldId id="291" r:id="rId13"/>
    <p:sldId id="258" r:id="rId14"/>
    <p:sldId id="259" r:id="rId15"/>
    <p:sldId id="260" r:id="rId16"/>
    <p:sldId id="261" r:id="rId17"/>
    <p:sldId id="262" r:id="rId18"/>
    <p:sldId id="263" r:id="rId19"/>
    <p:sldId id="264" r:id="rId20"/>
    <p:sldId id="265" r:id="rId21"/>
    <p:sldId id="267" r:id="rId22"/>
    <p:sldId id="292" r:id="rId23"/>
    <p:sldId id="293" r:id="rId24"/>
    <p:sldId id="294" r:id="rId25"/>
    <p:sldId id="295" r:id="rId26"/>
    <p:sldId id="296" r:id="rId27"/>
    <p:sldId id="273" r:id="rId28"/>
    <p:sldId id="274" r:id="rId29"/>
    <p:sldId id="275" r:id="rId30"/>
    <p:sldId id="276" r:id="rId31"/>
    <p:sldId id="277" r:id="rId32"/>
    <p:sldId id="278" r:id="rId33"/>
    <p:sldId id="279" r:id="rId34"/>
    <p:sldId id="280" r:id="rId35"/>
    <p:sldId id="281" r:id="rId36"/>
    <p:sldId id="297" r:id="rId37"/>
    <p:sldId id="283" r:id="rId38"/>
  </p:sldIdLst>
  <p:sldSz cx="18288000" cy="10287000"/>
  <p:notesSz cx="6858000" cy="9144000"/>
  <p:embeddedFontLst>
    <p:embeddedFont>
      <p:font typeface="Calibri"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05FF"/>
    <a:srgbClr val="FDE4D2"/>
    <a:srgbClr val="FDF9F2"/>
    <a:srgbClr val="EE9D7F"/>
    <a:srgbClr val="D2660C"/>
    <a:srgbClr val="FF3300"/>
    <a:srgbClr val="494949"/>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357" autoAdjust="0"/>
  </p:normalViewPr>
  <p:slideViewPr>
    <p:cSldViewPr>
      <p:cViewPr varScale="1">
        <p:scale>
          <a:sx n="38" d="100"/>
          <a:sy n="38" d="100"/>
        </p:scale>
        <p:origin x="-956"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54344B-5482-441C-8406-E66670B8F049}" type="datetimeFigureOut">
              <a:rPr lang="en-US" smtClean="0"/>
              <a:t>15/09/2025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6399AA-E08E-4C3B-A3EB-B869875457C1}" type="slidenum">
              <a:rPr lang="en-US" smtClean="0"/>
              <a:t>‹#›</a:t>
            </a:fld>
            <a:endParaRPr lang="en-US"/>
          </a:p>
        </p:txBody>
      </p:sp>
    </p:spTree>
    <p:extLst>
      <p:ext uri="{BB962C8B-B14F-4D97-AF65-F5344CB8AC3E}">
        <p14:creationId xmlns:p14="http://schemas.microsoft.com/office/powerpoint/2010/main" val="192317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6124D2-07E6-9105-4A84-3A91080F580D}"/>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6451F6C6-4831-415C-55A3-7339FAA1FA3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F8286C44-C8D9-AEC0-3D1B-1C968E801037}"/>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5" name="Footer Placeholder 4">
            <a:extLst>
              <a:ext uri="{FF2B5EF4-FFF2-40B4-BE49-F238E27FC236}">
                <a16:creationId xmlns:a16="http://schemas.microsoft.com/office/drawing/2014/main" xmlns="" id="{0CBF790C-2629-89C1-9ADC-90FD3D2DE8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124EAFB-2DF6-EC7B-4CCC-44DA6840B4DA}"/>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3687191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CA8637-6E06-4B6A-F908-26759F0DF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D3A33B3-EB47-89A9-6355-E72D68CB2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E38E47-B3A4-0324-6923-DD8F2FBAD993}"/>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5" name="Footer Placeholder 4">
            <a:extLst>
              <a:ext uri="{FF2B5EF4-FFF2-40B4-BE49-F238E27FC236}">
                <a16:creationId xmlns:a16="http://schemas.microsoft.com/office/drawing/2014/main" xmlns="" id="{BAD32D37-1CAF-4974-9C32-A756A19D6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602DBBF-2E75-5AAE-6CAC-328F8A4AD971}"/>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1615348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004EE0-6A92-2E7F-E97D-FBB18C4E82D0}"/>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B5109403-78DB-74FD-4782-679C2DA73B17}"/>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336B59F-7F51-BA6F-9C60-D216E1BF4EA2}"/>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5" name="Footer Placeholder 4">
            <a:extLst>
              <a:ext uri="{FF2B5EF4-FFF2-40B4-BE49-F238E27FC236}">
                <a16:creationId xmlns:a16="http://schemas.microsoft.com/office/drawing/2014/main" xmlns="" id="{1861F62C-0725-0E4F-4FC5-5343EE5AF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E28986-A685-5E1C-DD7A-1F0A9041A1B4}"/>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471495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BDF1D-185A-A341-919A-33CFA4BA08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51014D-568B-F176-1B6E-561B6E4E89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744C0D-284F-ED6F-A9F3-F3B51C4875F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4B7BE10-D13B-926D-D161-1AE38CA2E8C5}"/>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6" name="Footer Placeholder 5">
            <a:extLst>
              <a:ext uri="{FF2B5EF4-FFF2-40B4-BE49-F238E27FC236}">
                <a16:creationId xmlns:a16="http://schemas.microsoft.com/office/drawing/2014/main" xmlns="" id="{2709D329-A4B2-17D2-03FD-B4FDD5D0F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13CF1D-B783-D13E-023F-6201ECA8866E}"/>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558422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50B1EE-022A-55A1-F9A9-983188B03EAB}"/>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31053B6-9DE1-6A1C-E8B8-90AA3DEFD53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18779A6-BAFF-BB96-9CB8-F15738C0034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EFC42AD-8441-BECE-1548-7D8028DBDC9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262B87-6628-8B65-A718-144FB8BFB1A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36AEFA1-DF3A-9440-686D-F5EE230630C0}"/>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8" name="Footer Placeholder 7">
            <a:extLst>
              <a:ext uri="{FF2B5EF4-FFF2-40B4-BE49-F238E27FC236}">
                <a16:creationId xmlns:a16="http://schemas.microsoft.com/office/drawing/2014/main" xmlns="" id="{C5D30F55-7F86-863F-6B4F-65C5368149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EC0DF7E-119B-AE74-2149-BB8688153DB6}"/>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2961323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2B8EA-99EE-871D-41A9-AE73BBBF8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37978A8-2DFB-018A-307E-95FF4041E6FE}"/>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4" name="Footer Placeholder 3">
            <a:extLst>
              <a:ext uri="{FF2B5EF4-FFF2-40B4-BE49-F238E27FC236}">
                <a16:creationId xmlns:a16="http://schemas.microsoft.com/office/drawing/2014/main" xmlns="" id="{A1C7199E-E31B-56C5-82B0-028D2CC41C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988A5AA-DC42-81A8-7482-90776D7F016A}"/>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1198709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F13D3B-845D-A841-0B70-6B527273F344}"/>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3" name="Footer Placeholder 2">
            <a:extLst>
              <a:ext uri="{FF2B5EF4-FFF2-40B4-BE49-F238E27FC236}">
                <a16:creationId xmlns:a16="http://schemas.microsoft.com/office/drawing/2014/main" xmlns="" id="{53224BCA-F46A-762B-A3D3-0F84ACB404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D5E159A-E240-2B68-4C48-B95EA604A53A}"/>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2259120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24C978-70EC-34F8-E78E-FC4C51778C7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624DF148-1B17-00E2-88B4-BEE5F74F3A01}"/>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045C9A-70F2-D203-5C51-715645561F1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2FB33A5A-F148-9663-1821-7E2D94EA1F4C}"/>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6" name="Footer Placeholder 5">
            <a:extLst>
              <a:ext uri="{FF2B5EF4-FFF2-40B4-BE49-F238E27FC236}">
                <a16:creationId xmlns:a16="http://schemas.microsoft.com/office/drawing/2014/main" xmlns="" id="{612F9A9B-FAA6-49A6-2A63-3E0A6CA7CA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58E14D-4681-BD4D-C3FB-0907041082AF}"/>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3222625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4FAD88-313A-2841-9220-6B6E4FC5EF0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62BA3DE7-ACC1-76D0-0A00-DB0E567587A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D662823A-1F32-DAE0-9B82-95A767794F7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592FBC9E-E7CB-99E4-A4BE-EB8F1E578028}"/>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6" name="Footer Placeholder 5">
            <a:extLst>
              <a:ext uri="{FF2B5EF4-FFF2-40B4-BE49-F238E27FC236}">
                <a16:creationId xmlns:a16="http://schemas.microsoft.com/office/drawing/2014/main" xmlns="" id="{DD4E4D24-90A9-FCFE-2156-C7DFF5F35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E7C530-99F3-23BC-9222-3FF618EFF768}"/>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1073500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784C8D-CDB2-B265-EC06-615B179526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BF6D19-2146-C50E-BC99-1058BE62F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A228E82-F1F7-E981-9CD6-BE3CE3295A0D}"/>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5" name="Footer Placeholder 4">
            <a:extLst>
              <a:ext uri="{FF2B5EF4-FFF2-40B4-BE49-F238E27FC236}">
                <a16:creationId xmlns:a16="http://schemas.microsoft.com/office/drawing/2014/main" xmlns="" id="{EFF8DA42-9C0E-76D9-ADE6-893E5B70A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7857A6-C290-577A-F076-2464AD063691}"/>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4261606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CF08E59-D40B-DA1C-81CD-4025E9908CB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5CD8B5-31B5-CCC4-66F8-A273CE9622F0}"/>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8F1B1A-6C46-E579-8DFB-D3F9E2F2512D}"/>
              </a:ext>
            </a:extLst>
          </p:cNvPr>
          <p:cNvSpPr>
            <a:spLocks noGrp="1"/>
          </p:cNvSpPr>
          <p:nvPr>
            <p:ph type="dt" sz="half" idx="10"/>
          </p:nvPr>
        </p:nvSpPr>
        <p:spPr/>
        <p:txBody>
          <a:bodyPr/>
          <a:lstStyle/>
          <a:p>
            <a:fld id="{938DE0AB-A657-4E3E-9BB8-805E3C231433}" type="datetimeFigureOut">
              <a:rPr lang="en-US" smtClean="0"/>
              <a:t>15/09/2025</a:t>
            </a:fld>
            <a:endParaRPr lang="en-US"/>
          </a:p>
        </p:txBody>
      </p:sp>
      <p:sp>
        <p:nvSpPr>
          <p:cNvPr id="5" name="Footer Placeholder 4">
            <a:extLst>
              <a:ext uri="{FF2B5EF4-FFF2-40B4-BE49-F238E27FC236}">
                <a16:creationId xmlns:a16="http://schemas.microsoft.com/office/drawing/2014/main" xmlns="" id="{8AF7DCBA-C2D8-D380-FD26-E9039880CD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E5D2179-5CD9-8A59-08F3-7A49276E94BF}"/>
              </a:ext>
            </a:extLst>
          </p:cNvPr>
          <p:cNvSpPr>
            <a:spLocks noGrp="1"/>
          </p:cNvSpPr>
          <p:nvPr>
            <p:ph type="sldNum" sz="quarter" idx="12"/>
          </p:nvPr>
        </p:nvSpPr>
        <p:spPr/>
        <p:txBody>
          <a:bodyPr/>
          <a:lstStyle/>
          <a:p>
            <a:fld id="{C59A15C2-A046-416C-BBB1-BDF704102BA9}" type="slidenum">
              <a:rPr lang="en-US" smtClean="0"/>
              <a:t>‹#›</a:t>
            </a:fld>
            <a:endParaRPr lang="en-US"/>
          </a:p>
        </p:txBody>
      </p:sp>
    </p:spTree>
    <p:extLst>
      <p:ext uri="{BB962C8B-B14F-4D97-AF65-F5344CB8AC3E}">
        <p14:creationId xmlns:p14="http://schemas.microsoft.com/office/powerpoint/2010/main" val="388860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01A684A-A153-3E1C-43DF-A50446EF56A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0380C12-D11E-0E9F-8676-F3D14BD008C6}"/>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5B8AA5-2BE1-557C-29E0-5CA894772BA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38DE0AB-A657-4E3E-9BB8-805E3C231433}" type="datetimeFigureOut">
              <a:rPr lang="en-US" smtClean="0"/>
              <a:t>15/09/2025</a:t>
            </a:fld>
            <a:endParaRPr lang="en-US"/>
          </a:p>
        </p:txBody>
      </p:sp>
      <p:sp>
        <p:nvSpPr>
          <p:cNvPr id="5" name="Footer Placeholder 4">
            <a:extLst>
              <a:ext uri="{FF2B5EF4-FFF2-40B4-BE49-F238E27FC236}">
                <a16:creationId xmlns:a16="http://schemas.microsoft.com/office/drawing/2014/main" xmlns="" id="{167DFA5F-C1B5-7F20-50FE-C3EFAC758BB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18F50D63-7B4C-31B2-597A-4FDCC05A410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C59A15C2-A046-416C-BBB1-BDF704102BA9}" type="slidenum">
              <a:rPr lang="en-US" smtClean="0"/>
              <a:t>‹#›</a:t>
            </a:fld>
            <a:endParaRPr lang="en-US"/>
          </a:p>
        </p:txBody>
      </p:sp>
    </p:spTree>
    <p:extLst>
      <p:ext uri="{BB962C8B-B14F-4D97-AF65-F5344CB8AC3E}">
        <p14:creationId xmlns:p14="http://schemas.microsoft.com/office/powerpoint/2010/main" val="829327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1.png"/><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5.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endParaRPr lang="en-US"/>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endParaRPr lang="en-US"/>
            </a:p>
          </p:txBody>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endParaRPr lang="en-US"/>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endParaRPr lang="en-US"/>
            </a:p>
          </p:txBody>
        </p:sp>
      </p:grpSp>
      <p:sp>
        <p:nvSpPr>
          <p:cNvPr id="11" name="TextBox 10"/>
          <p:cNvSpPr txBox="1"/>
          <p:nvPr/>
        </p:nvSpPr>
        <p:spPr>
          <a:xfrm>
            <a:off x="1437425" y="2705100"/>
            <a:ext cx="15171108" cy="3785652"/>
          </a:xfrm>
          <a:prstGeom prst="rect">
            <a:avLst/>
          </a:prstGeom>
          <a:noFill/>
        </p:spPr>
        <p:txBody>
          <a:bodyPr wrap="square" rtlCol="0">
            <a:spAutoFit/>
          </a:bodyPr>
          <a:lstStyle/>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CHÀO MỪNG CÁC EM </a:t>
            </a:r>
          </a:p>
          <a:p>
            <a:pPr algn="ctr">
              <a:lnSpc>
                <a:spcPct val="150000"/>
              </a:lnSpc>
            </a:pPr>
            <a:r>
              <a:rPr lang="en-US" sz="8000" b="1" dirty="0">
                <a:solidFill>
                  <a:schemeClr val="tx2">
                    <a:lumMod val="50000"/>
                  </a:schemeClr>
                </a:solidFill>
                <a:latin typeface="Arial" panose="020B0604020202020204" pitchFamily="34" charset="0"/>
                <a:cs typeface="Arial" panose="020B0604020202020204" pitchFamily="34" charset="0"/>
              </a:rPr>
              <a:t>ĐẾN VỚI TIẾT HỌC HÔM NAY!</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6" y="6341900"/>
            <a:ext cx="2341067" cy="5511262"/>
          </a:xfrm>
          <a:prstGeom prst="rect">
            <a:avLst/>
          </a:prstGeom>
        </p:spPr>
      </p:pic>
      <p:pic>
        <p:nvPicPr>
          <p:cNvPr id="13"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3955370" y="6891711"/>
            <a:ext cx="3532345" cy="3094319"/>
          </a:xfrm>
          <a:prstGeom prst="rect">
            <a:avLst/>
          </a:prstGeom>
        </p:spPr>
      </p:pic>
      <p:pic>
        <p:nvPicPr>
          <p:cNvPr id="14"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1995815" y="8968056"/>
            <a:ext cx="1445205" cy="945265"/>
          </a:xfrm>
          <a:prstGeom prst="rect">
            <a:avLst/>
          </a:prstGeom>
        </p:spPr>
      </p:pic>
      <p:pic>
        <p:nvPicPr>
          <p:cNvPr id="9" name="Picture 8">
            <a:extLst>
              <a:ext uri="{FF2B5EF4-FFF2-40B4-BE49-F238E27FC236}">
                <a16:creationId xmlns:a16="http://schemas.microsoft.com/office/drawing/2014/main" xmlns="" id="{977E9580-291A-37B8-9839-06DCB122AC17}"/>
              </a:ext>
            </a:extLst>
          </p:cNvPr>
          <p:cNvPicPr>
            <a:picLocks noChangeAspect="1"/>
          </p:cNvPicPr>
          <p:nvPr/>
        </p:nvPicPr>
        <p:blipFill>
          <a:blip r:embed="rId8"/>
          <a:srcRect l="20463" t="20612" r="18150" b="18000"/>
          <a:stretch>
            <a:fillRect/>
          </a:stretch>
        </p:blipFill>
        <p:spPr>
          <a:xfrm>
            <a:off x="14728706" y="1591064"/>
            <a:ext cx="992836" cy="992836"/>
          </a:xfrm>
          <a:custGeom>
            <a:avLst/>
            <a:gdLst>
              <a:gd name="connsiteX0" fmla="*/ 657809 w 1315618"/>
              <a:gd name="connsiteY0" fmla="*/ 0 h 1315618"/>
              <a:gd name="connsiteX1" fmla="*/ 1315618 w 1315618"/>
              <a:gd name="connsiteY1" fmla="*/ 657809 h 1315618"/>
              <a:gd name="connsiteX2" fmla="*/ 657809 w 1315618"/>
              <a:gd name="connsiteY2" fmla="*/ 1315618 h 1315618"/>
              <a:gd name="connsiteX3" fmla="*/ 0 w 1315618"/>
              <a:gd name="connsiteY3" fmla="*/ 657809 h 1315618"/>
              <a:gd name="connsiteX4" fmla="*/ 657809 w 1315618"/>
              <a:gd name="connsiteY4" fmla="*/ 0 h 1315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618" h="1315618">
                <a:moveTo>
                  <a:pt x="657809" y="0"/>
                </a:moveTo>
                <a:cubicBezTo>
                  <a:pt x="1021107" y="0"/>
                  <a:pt x="1315618" y="294511"/>
                  <a:pt x="1315618" y="657809"/>
                </a:cubicBezTo>
                <a:cubicBezTo>
                  <a:pt x="1315618" y="1021107"/>
                  <a:pt x="1021107" y="1315618"/>
                  <a:pt x="657809" y="1315618"/>
                </a:cubicBezTo>
                <a:cubicBezTo>
                  <a:pt x="294511" y="1315618"/>
                  <a:pt x="0" y="1021107"/>
                  <a:pt x="0" y="657809"/>
                </a:cubicBezTo>
                <a:cubicBezTo>
                  <a:pt x="0" y="294511"/>
                  <a:pt x="294511" y="0"/>
                  <a:pt x="657809" y="0"/>
                </a:cubicBezTo>
                <a:close/>
              </a:path>
            </a:pathLst>
          </a:cu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419100"/>
            <a:ext cx="17297400" cy="94488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13" name="Rectangle 12"/>
          <p:cNvSpPr/>
          <p:nvPr/>
        </p:nvSpPr>
        <p:spPr>
          <a:xfrm>
            <a:off x="2211934" y="571500"/>
            <a:ext cx="14782800"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Câu trả lời trong </a:t>
            </a:r>
            <a:r>
              <a:rPr lang="vi-VN" sz="4000" dirty="0">
                <a:solidFill>
                  <a:srgbClr val="0070C0"/>
                </a:solidFill>
                <a:latin typeface="Arial" panose="020B0604020202020204" pitchFamily="34" charset="0"/>
                <a:cs typeface="Arial" panose="020B0604020202020204" pitchFamily="34" charset="0"/>
              </a:rPr>
              <a:t>Phiếu học tập số 2 </a:t>
            </a:r>
            <a:r>
              <a:rPr lang="vi-VN" sz="4000" dirty="0">
                <a:latin typeface="Arial" panose="020B0604020202020204" pitchFamily="34" charset="0"/>
                <a:cs typeface="Arial" panose="020B0604020202020204" pitchFamily="34" charset="0"/>
              </a:rPr>
              <a:t>được khái quát thành những đặc điểm xã hội của thông tin số như sau:</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1310795" y="2475753"/>
            <a:ext cx="11185354" cy="2862322"/>
          </a:xfrm>
          <a:prstGeom prst="rect">
            <a:avLst/>
          </a:prstGeom>
        </p:spPr>
        <p:txBody>
          <a:bodyPr wrap="square">
            <a:spAutoFit/>
          </a:bodyPr>
          <a:lstStyle/>
          <a:p>
            <a:pPr algn="just">
              <a:lnSpc>
                <a:spcPct val="150000"/>
              </a:lnSpc>
            </a:pPr>
            <a:r>
              <a:rPr lang="en-US" sz="4000" b="1" dirty="0">
                <a:solidFill>
                  <a:srgbClr val="FF0000"/>
                </a:solidFill>
                <a:latin typeface="Arial" panose="020B0604020202020204" pitchFamily="34" charset="0"/>
                <a:cs typeface="Arial" panose="020B0604020202020204" pitchFamily="34" charset="0"/>
              </a:rPr>
              <a:t>2. </a:t>
            </a:r>
            <a:r>
              <a:rPr lang="en-US" sz="4000" dirty="0" err="1">
                <a:latin typeface="Arial" panose="020B0604020202020204" pitchFamily="34" charset="0"/>
                <a:cs typeface="Arial" panose="020B0604020202020204" pitchFamily="34" charset="0"/>
              </a:rPr>
              <a:t>Tùy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sẻ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p>
        </p:txBody>
      </p:sp>
      <p:sp>
        <p:nvSpPr>
          <p:cNvPr id="16" name="Rectangle 15"/>
          <p:cNvSpPr/>
          <p:nvPr/>
        </p:nvSpPr>
        <p:spPr>
          <a:xfrm>
            <a:off x="1359171" y="6022314"/>
            <a:ext cx="11108086" cy="378565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luật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hộ</a:t>
            </a:r>
            <a:r>
              <a:rPr lang="en-US" sz="4000" dirty="0">
                <a:latin typeface="Arial" panose="020B0604020202020204" pitchFamily="34" charset="0"/>
                <a:cs typeface="Arial" panose="020B0604020202020204" pitchFamily="34" charset="0"/>
              </a:rPr>
              <a:t>.</a:t>
            </a:r>
          </a:p>
        </p:txBody>
      </p:sp>
      <p:sp>
        <p:nvSpPr>
          <p:cNvPr id="19" name="Down Arrow 18"/>
          <p:cNvSpPr/>
          <p:nvPr/>
        </p:nvSpPr>
        <p:spPr>
          <a:xfrm>
            <a:off x="6619911" y="5344431"/>
            <a:ext cx="685800" cy="63466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1155" y="2768974"/>
            <a:ext cx="4508438" cy="6420244"/>
          </a:xfrm>
          <a:prstGeom prst="roundRect">
            <a:avLst/>
          </a:prstGeom>
        </p:spPr>
      </p:pic>
    </p:spTree>
    <p:extLst>
      <p:ext uri="{BB962C8B-B14F-4D97-AF65-F5344CB8AC3E}">
        <p14:creationId xmlns:p14="http://schemas.microsoft.com/office/powerpoint/2010/main" val="40845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p:tgtEl>
                                          <p:spTgt spid="19"/>
                                        </p:tgtEl>
                                        <p:attrNameLst>
                                          <p:attrName>ppt_y</p:attrName>
                                        </p:attrNameLst>
                                      </p:cBhvr>
                                      <p:tavLst>
                                        <p:tav tm="0">
                                          <p:val>
                                            <p:strVal val="#ppt_y-#ppt_h*1.125000"/>
                                          </p:val>
                                        </p:tav>
                                        <p:tav tm="100000">
                                          <p:val>
                                            <p:strVal val="#ppt_y"/>
                                          </p:val>
                                        </p:tav>
                                      </p:tavLst>
                                    </p:anim>
                                    <p:animEffect transition="in" filter="wipe(down)">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xmlns="" id="{70FC7367-7EEA-2FC0-7046-E9EBD9CB07D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77352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xmlns="" id="{08C6148E-862D-1B5D-7027-300DE803237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73431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xmlns="" id="{A3ACD81E-0676-7BA6-C263-A7B08462DEB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61708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xmlns="" id="{85433847-5BCF-58FE-AFF3-4FFF4FADC1E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36262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xmlns="" id="{13C50641-26D6-F3F8-3414-3593C2AFDF9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78839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xmlns="" id="{58B67987-1355-9C8F-54DE-0FA333AB555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344181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xmlns="" id="{A21DAA72-368B-6EA5-0414-9416BBBF59C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508550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xmlns="" id="{FB987BA5-867A-C66C-0448-2B4F73F8925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287890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
            <a:extLst>
              <a:ext uri="{FF2B5EF4-FFF2-40B4-BE49-F238E27FC236}">
                <a16:creationId xmlns:a16="http://schemas.microsoft.com/office/drawing/2014/main" xmlns="" id="{897CBBDC-4A7B-A4B4-8A90-62EA8891A79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80687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0" y="-22860"/>
            <a:ext cx="18288000" cy="10287000"/>
          </a:xfrm>
          <a:prstGeom prst="rect">
            <a:avLst/>
          </a:prstGeom>
          <a:solidFill>
            <a:srgbClr val="FDF9F2"/>
          </a:solidFill>
          <a:ln>
            <a:solidFill>
              <a:srgbClr val="FDF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6"/>
          <p:cNvSpPr/>
          <p:nvPr/>
        </p:nvSpPr>
        <p:spPr>
          <a:xfrm rot="3538">
            <a:off x="-17767" y="8152348"/>
            <a:ext cx="18507844" cy="0"/>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8" name="Group 27"/>
          <p:cNvGrpSpPr/>
          <p:nvPr/>
        </p:nvGrpSpPr>
        <p:grpSpPr>
          <a:xfrm>
            <a:off x="15999344" y="699314"/>
            <a:ext cx="1755757" cy="411879"/>
            <a:chOff x="1018322" y="621146"/>
            <a:chExt cx="1755757" cy="411879"/>
          </a:xfrm>
        </p:grpSpPr>
        <p:grpSp>
          <p:nvGrpSpPr>
            <p:cNvPr id="17" name="Group 17"/>
            <p:cNvGrpSpPr>
              <a:grpSpLocks noChangeAspect="1"/>
            </p:cNvGrpSpPr>
            <p:nvPr/>
          </p:nvGrpSpPr>
          <p:grpSpPr>
            <a:xfrm>
              <a:off x="2362200" y="621146"/>
              <a:ext cx="411879" cy="411879"/>
              <a:chOff x="0" y="0"/>
              <a:chExt cx="495300" cy="495300"/>
            </a:xfrm>
          </p:grpSpPr>
          <p:sp>
            <p:nvSpPr>
              <p:cNvPr id="18"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9"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20" name="Group 20"/>
            <p:cNvGrpSpPr>
              <a:grpSpLocks noChangeAspect="1"/>
            </p:cNvGrpSpPr>
            <p:nvPr/>
          </p:nvGrpSpPr>
          <p:grpSpPr>
            <a:xfrm>
              <a:off x="1690261" y="621146"/>
              <a:ext cx="411879" cy="411879"/>
              <a:chOff x="0" y="0"/>
              <a:chExt cx="495300" cy="495300"/>
            </a:xfrm>
          </p:grpSpPr>
          <p:sp>
            <p:nvSpPr>
              <p:cNvPr id="2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23" name="Group 23"/>
            <p:cNvGrpSpPr>
              <a:grpSpLocks noChangeAspect="1"/>
            </p:cNvGrpSpPr>
            <p:nvPr/>
          </p:nvGrpSpPr>
          <p:grpSpPr>
            <a:xfrm>
              <a:off x="1018322" y="621146"/>
              <a:ext cx="411879" cy="411879"/>
              <a:chOff x="0" y="0"/>
              <a:chExt cx="495300" cy="495300"/>
            </a:xfrm>
          </p:grpSpPr>
          <p:sp>
            <p:nvSpPr>
              <p:cNvPr id="24"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5"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33" name="TextBox 32"/>
          <p:cNvSpPr txBox="1"/>
          <p:nvPr/>
        </p:nvSpPr>
        <p:spPr>
          <a:xfrm>
            <a:off x="4096842" y="468445"/>
            <a:ext cx="10278626" cy="1015663"/>
          </a:xfrm>
          <a:prstGeom prst="rect">
            <a:avLst/>
          </a:prstGeom>
          <a:noFill/>
        </p:spPr>
        <p:txBody>
          <a:bodyPr wrap="square" rtlCol="0">
            <a:spAutoFit/>
          </a:bodyPr>
          <a:lstStyle/>
          <a:p>
            <a:pPr algn="ctr"/>
            <a:r>
              <a:rPr lang="en-US" sz="6000" b="1" dirty="0">
                <a:solidFill>
                  <a:srgbClr val="D2660C"/>
                </a:solidFill>
                <a:latin typeface="Arial" panose="020B0604020202020204" pitchFamily="34" charset="0"/>
                <a:cs typeface="Arial" panose="020B0604020202020204" pitchFamily="34" charset="0"/>
              </a:rPr>
              <a:t>KHỞI ĐỘNG</a:t>
            </a:r>
          </a:p>
        </p:txBody>
      </p:sp>
      <p:sp>
        <p:nvSpPr>
          <p:cNvPr id="40" name="AutoShape 5"/>
          <p:cNvSpPr/>
          <p:nvPr/>
        </p:nvSpPr>
        <p:spPr>
          <a:xfrm rot="3538" flipV="1">
            <a:off x="5" y="1616539"/>
            <a:ext cx="18516589" cy="19057"/>
          </a:xfrm>
          <a:prstGeom prst="line">
            <a:avLst/>
          </a:prstGeom>
          <a:ln w="38100" cap="rnd">
            <a:solidFill>
              <a:srgbClr val="100F0D"/>
            </a:solidFill>
            <a:prstDash val="solid"/>
            <a:headEnd type="none" w="sm" len="sm"/>
            <a:tailEnd type="none" w="sm" len="sm"/>
          </a:ln>
        </p:spPr>
        <p:txBody>
          <a:bodyPr/>
          <a:lstStyle/>
          <a:p>
            <a:endParaRPr lang="en-US"/>
          </a:p>
        </p:txBody>
      </p:sp>
      <p:sp>
        <p:nvSpPr>
          <p:cNvPr id="3" name="Rectangle 2"/>
          <p:cNvSpPr/>
          <p:nvPr/>
        </p:nvSpPr>
        <p:spPr>
          <a:xfrm>
            <a:off x="828734" y="2607941"/>
            <a:ext cx="10567181" cy="4247317"/>
          </a:xfrm>
          <a:prstGeom prst="rect">
            <a:avLst/>
          </a:prstGeom>
        </p:spPr>
        <p:txBody>
          <a:bodyPr wrap="square">
            <a:spAutoFit/>
          </a:bodyPr>
          <a:lstStyle/>
          <a:p>
            <a:pPr algn="just">
              <a:lnSpc>
                <a:spcPct val="150000"/>
              </a:lnSpc>
            </a:pPr>
            <a:r>
              <a:rPr lang="vi-VN" sz="3600" dirty="0"/>
              <a:t>Trong tập ảnh cũ, Khoa thấy bức ảnh ruộng bậc thang. Để chia sẻ ảnh với An mà không cần phải đến nhà bạn, Khoa đã dùng điện thoại thông minh chụp lại bức ảnh và gửi cho An qua thư điện tử. Em hãy cho biết:</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48641" y="2058576"/>
            <a:ext cx="4941737" cy="2856324"/>
          </a:xfrm>
          <a:prstGeom prst="roundRect">
            <a:avLst/>
          </a:prstGeom>
        </p:spPr>
      </p:pic>
      <p:pic>
        <p:nvPicPr>
          <p:cNvPr id="5" name="Picture 4"/>
          <p:cNvPicPr>
            <a:picLocks noChangeAspect="1"/>
          </p:cNvPicPr>
          <p:nvPr/>
        </p:nvPicPr>
        <p:blipFill>
          <a:blip r:embed="rId3"/>
          <a:stretch>
            <a:fillRect/>
          </a:stretch>
        </p:blipFill>
        <p:spPr>
          <a:xfrm>
            <a:off x="11768782" y="4597648"/>
            <a:ext cx="2886657" cy="1821141"/>
          </a:xfrm>
          <a:prstGeom prst="rect">
            <a:avLst/>
          </a:prstGeom>
        </p:spPr>
      </p:pic>
      <p:grpSp>
        <p:nvGrpSpPr>
          <p:cNvPr id="8" name="Group 7"/>
          <p:cNvGrpSpPr/>
          <p:nvPr/>
        </p:nvGrpSpPr>
        <p:grpSpPr>
          <a:xfrm>
            <a:off x="577073" y="6855885"/>
            <a:ext cx="5671327" cy="2816295"/>
            <a:chOff x="577073" y="6855885"/>
            <a:chExt cx="5671327" cy="2816295"/>
          </a:xfrm>
        </p:grpSpPr>
        <p:grpSp>
          <p:nvGrpSpPr>
            <p:cNvPr id="37" name="Group 36"/>
            <p:cNvGrpSpPr/>
            <p:nvPr/>
          </p:nvGrpSpPr>
          <p:grpSpPr>
            <a:xfrm>
              <a:off x="609600" y="6855885"/>
              <a:ext cx="5638800" cy="2816295"/>
              <a:chOff x="9357234" y="6667500"/>
              <a:chExt cx="8362305" cy="3352800"/>
            </a:xfrm>
          </p:grpSpPr>
          <p:grpSp>
            <p:nvGrpSpPr>
              <p:cNvPr id="11" name="Group 11"/>
              <p:cNvGrpSpPr/>
              <p:nvPr/>
            </p:nvGrpSpPr>
            <p:grpSpPr>
              <a:xfrm>
                <a:off x="9746495" y="6848383"/>
                <a:ext cx="7973044" cy="3171917"/>
                <a:chOff x="0" y="0"/>
                <a:chExt cx="8872667" cy="6100626"/>
              </a:xfrm>
            </p:grpSpPr>
            <p:sp>
              <p:nvSpPr>
                <p:cNvPr id="12"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rgbClr val="B8A6C0"/>
                </a:solidFill>
              </p:spPr>
              <p:txBody>
                <a:bodyPr/>
                <a:lstStyle/>
                <a:p>
                  <a:endParaRPr lang="en-US"/>
                </a:p>
              </p:txBody>
            </p:sp>
            <p:sp>
              <p:nvSpPr>
                <p:cNvPr id="13"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14" name="Group 14"/>
              <p:cNvGrpSpPr/>
              <p:nvPr/>
            </p:nvGrpSpPr>
            <p:grpSpPr>
              <a:xfrm>
                <a:off x="9357234" y="6667500"/>
                <a:ext cx="8136387" cy="3149254"/>
                <a:chOff x="0" y="0"/>
                <a:chExt cx="8915261" cy="6057037"/>
              </a:xfrm>
            </p:grpSpPr>
            <p:sp>
              <p:nvSpPr>
                <p:cNvPr id="15"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16"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7" name="Rectangle 6"/>
            <p:cNvSpPr/>
            <p:nvPr/>
          </p:nvSpPr>
          <p:spPr>
            <a:xfrm>
              <a:off x="577073" y="7198749"/>
              <a:ext cx="5551514" cy="1664879"/>
            </a:xfrm>
            <a:prstGeom prst="rect">
              <a:avLst/>
            </a:prstGeom>
          </p:spPr>
          <p:txBody>
            <a:bodyPr wrap="square">
              <a:spAutoFit/>
            </a:bodyPr>
            <a:lstStyle/>
            <a:p>
              <a:pPr algn="ctr">
                <a:lnSpc>
                  <a:spcPct val="150000"/>
                </a:lnSpc>
              </a:pPr>
              <a:r>
                <a:rPr lang="vi-VN" sz="3600" dirty="0"/>
                <a:t>1. An có thể nhận được ảnh bằng cách nào?</a:t>
              </a:r>
              <a:endParaRPr lang="en-US" sz="3600" dirty="0"/>
            </a:p>
          </p:txBody>
        </p:sp>
      </p:grpSp>
      <p:grpSp>
        <p:nvGrpSpPr>
          <p:cNvPr id="9" name="Group 8"/>
          <p:cNvGrpSpPr/>
          <p:nvPr/>
        </p:nvGrpSpPr>
        <p:grpSpPr>
          <a:xfrm>
            <a:off x="6133519" y="6913590"/>
            <a:ext cx="5906257" cy="2816295"/>
            <a:chOff x="6214414" y="6913591"/>
            <a:chExt cx="5906257" cy="2816295"/>
          </a:xfrm>
        </p:grpSpPr>
        <p:grpSp>
          <p:nvGrpSpPr>
            <p:cNvPr id="29" name="Group 28"/>
            <p:cNvGrpSpPr/>
            <p:nvPr/>
          </p:nvGrpSpPr>
          <p:grpSpPr>
            <a:xfrm>
              <a:off x="6446311" y="6913591"/>
              <a:ext cx="5638800" cy="2816295"/>
              <a:chOff x="9357234" y="6667500"/>
              <a:chExt cx="8362305" cy="3352800"/>
            </a:xfrm>
          </p:grpSpPr>
          <p:grpSp>
            <p:nvGrpSpPr>
              <p:cNvPr id="30" name="Group 11"/>
              <p:cNvGrpSpPr/>
              <p:nvPr/>
            </p:nvGrpSpPr>
            <p:grpSpPr>
              <a:xfrm>
                <a:off x="9746495" y="6848383"/>
                <a:ext cx="7973044" cy="3171917"/>
                <a:chOff x="0" y="0"/>
                <a:chExt cx="8872667" cy="6100626"/>
              </a:xfrm>
            </p:grpSpPr>
            <p:sp>
              <p:nvSpPr>
                <p:cNvPr id="36"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chemeClr val="accent6">
                    <a:lumMod val="60000"/>
                    <a:lumOff val="40000"/>
                  </a:schemeClr>
                </a:solidFill>
              </p:spPr>
              <p:txBody>
                <a:bodyPr/>
                <a:lstStyle/>
                <a:p>
                  <a:endParaRPr lang="en-US"/>
                </a:p>
              </p:txBody>
            </p:sp>
            <p:sp>
              <p:nvSpPr>
                <p:cNvPr id="41"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31" name="Group 14"/>
              <p:cNvGrpSpPr/>
              <p:nvPr/>
            </p:nvGrpSpPr>
            <p:grpSpPr>
              <a:xfrm>
                <a:off x="9357234" y="6667500"/>
                <a:ext cx="8136387" cy="3149254"/>
                <a:chOff x="0" y="0"/>
                <a:chExt cx="8915261" cy="6057037"/>
              </a:xfrm>
            </p:grpSpPr>
            <p:sp>
              <p:nvSpPr>
                <p:cNvPr id="32"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35"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42" name="Rectangle 41"/>
            <p:cNvSpPr/>
            <p:nvPr/>
          </p:nvSpPr>
          <p:spPr>
            <a:xfrm>
              <a:off x="6214414" y="6966772"/>
              <a:ext cx="5906257" cy="2482667"/>
            </a:xfrm>
            <a:prstGeom prst="rect">
              <a:avLst/>
            </a:prstGeom>
          </p:spPr>
          <p:txBody>
            <a:bodyPr wrap="square">
              <a:spAutoFit/>
            </a:bodyPr>
            <a:lstStyle/>
            <a:p>
              <a:pPr algn="ctr">
                <a:lnSpc>
                  <a:spcPct val="150000"/>
                </a:lnSpc>
              </a:pPr>
              <a:r>
                <a:rPr lang="en-US" sz="3600" dirty="0">
                  <a:latin typeface="Arial" panose="020B0604020202020204" pitchFamily="34" charset="0"/>
                  <a:cs typeface="Arial" panose="020B0604020202020204" pitchFamily="34" charset="0"/>
                </a:rPr>
                <a:t>2.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p:grpSp>
      <p:grpSp>
        <p:nvGrpSpPr>
          <p:cNvPr id="10" name="Group 9"/>
          <p:cNvGrpSpPr/>
          <p:nvPr/>
        </p:nvGrpSpPr>
        <p:grpSpPr>
          <a:xfrm>
            <a:off x="12083774" y="6927456"/>
            <a:ext cx="5671327" cy="2816295"/>
            <a:chOff x="12190069" y="6927457"/>
            <a:chExt cx="5671327" cy="2816295"/>
          </a:xfrm>
        </p:grpSpPr>
        <p:grpSp>
          <p:nvGrpSpPr>
            <p:cNvPr id="43" name="Group 42"/>
            <p:cNvGrpSpPr/>
            <p:nvPr/>
          </p:nvGrpSpPr>
          <p:grpSpPr>
            <a:xfrm>
              <a:off x="12222596" y="6927457"/>
              <a:ext cx="5638800" cy="2816295"/>
              <a:chOff x="9357234" y="6667500"/>
              <a:chExt cx="8362305" cy="3352800"/>
            </a:xfrm>
          </p:grpSpPr>
          <p:grpSp>
            <p:nvGrpSpPr>
              <p:cNvPr id="44" name="Group 11"/>
              <p:cNvGrpSpPr/>
              <p:nvPr/>
            </p:nvGrpSpPr>
            <p:grpSpPr>
              <a:xfrm>
                <a:off x="9746495" y="6848383"/>
                <a:ext cx="7973044" cy="3171917"/>
                <a:chOff x="0" y="0"/>
                <a:chExt cx="8872667" cy="6100626"/>
              </a:xfrm>
            </p:grpSpPr>
            <p:sp>
              <p:nvSpPr>
                <p:cNvPr id="48"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chemeClr val="accent3">
                    <a:lumMod val="60000"/>
                    <a:lumOff val="40000"/>
                  </a:schemeClr>
                </a:solidFill>
              </p:spPr>
              <p:txBody>
                <a:bodyPr/>
                <a:lstStyle/>
                <a:p>
                  <a:endParaRPr lang="en-US"/>
                </a:p>
              </p:txBody>
            </p:sp>
            <p:sp>
              <p:nvSpPr>
                <p:cNvPr id="49"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45" name="Group 14"/>
              <p:cNvGrpSpPr/>
              <p:nvPr/>
            </p:nvGrpSpPr>
            <p:grpSpPr>
              <a:xfrm>
                <a:off x="9357234" y="6667500"/>
                <a:ext cx="8136387" cy="3149254"/>
                <a:chOff x="0" y="0"/>
                <a:chExt cx="8915261" cy="6057037"/>
              </a:xfrm>
            </p:grpSpPr>
            <p:sp>
              <p:nvSpPr>
                <p:cNvPr id="46"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47"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50" name="Rectangle 49"/>
            <p:cNvSpPr/>
            <p:nvPr/>
          </p:nvSpPr>
          <p:spPr>
            <a:xfrm>
              <a:off x="12190069" y="7270321"/>
              <a:ext cx="5551514" cy="1668470"/>
            </a:xfrm>
            <a:prstGeom prst="rect">
              <a:avLst/>
            </a:prstGeom>
          </p:spPr>
          <p:txBody>
            <a:bodyPr wrap="square">
              <a:spAutoFit/>
            </a:bodyPr>
            <a:lstStyle/>
            <a:p>
              <a:pPr algn="ctr">
                <a:lnSpc>
                  <a:spcPct val="150000"/>
                </a:lnSpc>
              </a:pPr>
              <a:r>
                <a:rPr lang="en-US" sz="3600" dirty="0">
                  <a:latin typeface="Arial" panose="020B0604020202020204" pitchFamily="34" charset="0"/>
                  <a:cs typeface="Arial" panose="020B0604020202020204" pitchFamily="34" charset="0"/>
                </a:rPr>
                <a:t>3. An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trữ</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p:grpSp>
      <p:sp>
        <p:nvSpPr>
          <p:cNvPr id="26" name="TextBox 25"/>
          <p:cNvSpPr txBox="1"/>
          <p:nvPr/>
        </p:nvSpPr>
        <p:spPr>
          <a:xfrm>
            <a:off x="2224910" y="1954965"/>
            <a:ext cx="8081058" cy="646331"/>
          </a:xfrm>
          <a:prstGeom prst="rect">
            <a:avLst/>
          </a:prstGeom>
          <a:noFill/>
        </p:spPr>
        <p:txBody>
          <a:bodyPr wrap="none" rtlCol="0">
            <a:spAutoFit/>
          </a:bodyPr>
          <a:lstStyle/>
          <a:p>
            <a:r>
              <a:rPr lang="en-US" sz="3600" i="1" dirty="0" err="1">
                <a:solidFill>
                  <a:srgbClr val="002060"/>
                </a:solidFill>
                <a:latin typeface="Arial" panose="020B0604020202020204" pitchFamily="34" charset="0"/>
                <a:cs typeface="Arial" panose="020B0604020202020204" pitchFamily="34" charset="0"/>
              </a:rPr>
              <a:t>Hoạt</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động</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nhóm</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và</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trả</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lời</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các</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câu</a:t>
            </a:r>
            <a:r>
              <a:rPr lang="en-US" sz="3600" i="1" dirty="0">
                <a:solidFill>
                  <a:srgbClr val="002060"/>
                </a:solidFill>
                <a:latin typeface="Arial" panose="020B0604020202020204" pitchFamily="34" charset="0"/>
                <a:cs typeface="Arial" panose="020B0604020202020204" pitchFamily="34" charset="0"/>
              </a:rPr>
              <a:t> </a:t>
            </a:r>
            <a:r>
              <a:rPr lang="en-US" sz="3600" i="1" dirty="0" err="1">
                <a:solidFill>
                  <a:srgbClr val="002060"/>
                </a:solidFill>
                <a:latin typeface="Arial" panose="020B0604020202020204" pitchFamily="34" charset="0"/>
                <a:cs typeface="Arial" panose="020B0604020202020204" pitchFamily="34" charset="0"/>
              </a:rPr>
              <a:t>hỏi</a:t>
            </a:r>
            <a:r>
              <a:rPr lang="en-US" sz="3600" i="1" dirty="0">
                <a:solidFill>
                  <a:srgbClr val="002060"/>
                </a:solidFill>
                <a:latin typeface="Arial" panose="020B0604020202020204" pitchFamily="34" charset="0"/>
                <a:cs typeface="Arial" panose="020B0604020202020204" pitchFamily="34" charset="0"/>
              </a:rPr>
              <a:t>:</a:t>
            </a:r>
          </a:p>
        </p:txBody>
      </p:sp>
      <p:pic>
        <p:nvPicPr>
          <p:cNvPr id="27" name="Picture 26"/>
          <p:cNvPicPr>
            <a:picLocks noChangeAspect="1"/>
          </p:cNvPicPr>
          <p:nvPr/>
        </p:nvPicPr>
        <p:blipFill>
          <a:blip r:embed="rId4"/>
          <a:stretch>
            <a:fillRect/>
          </a:stretch>
        </p:blipFill>
        <p:spPr>
          <a:xfrm>
            <a:off x="891322" y="1391300"/>
            <a:ext cx="1244976" cy="1205679"/>
          </a:xfrm>
          <a:prstGeom prst="rect">
            <a:avLst/>
          </a:prstGeom>
        </p:spPr>
      </p:pic>
    </p:spTree>
    <p:extLst>
      <p:ext uri="{BB962C8B-B14F-4D97-AF65-F5344CB8AC3E}">
        <p14:creationId xmlns:p14="http://schemas.microsoft.com/office/powerpoint/2010/main" val="14386818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53" presetClass="entr" presetSubtype="16"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1">
            <a:extLst>
              <a:ext uri="{FF2B5EF4-FFF2-40B4-BE49-F238E27FC236}">
                <a16:creationId xmlns:a16="http://schemas.microsoft.com/office/drawing/2014/main" xmlns="" id="{BDBC4A4D-2B70-6230-A444-424AF976657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053216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xmlns="" id="{9DB57A29-F8D9-7F36-48D1-720798AF43F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36593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xmlns="" id="{1F7F2AAC-11E0-1108-AAC7-C3266D4720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290660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xmlns="" id="{EB1D0667-A380-050B-19F6-163F77236907}"/>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981792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xmlns="" id="{A200634F-CD3E-5CA8-B96F-6BC8A1C1B02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267524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xmlns="" id="{3222D28B-F5D2-A37D-5ED3-88F3C8B7514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3748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xmlns="" id="{7DE6D2F7-654B-B177-5B85-84B40CFB053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225533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xmlns="" id="{210BCA74-9A27-051E-8558-1758418D6D7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36599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xmlns="" id="{822DA482-9D80-B2F5-6D25-07E75ED39A1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92197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xmlns="" id="{982CA3D4-31F9-683A-2AD6-3AC3E084E1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8100"/>
            <a:ext cx="18288000" cy="10287000"/>
          </a:xfrm>
          <a:prstGeom prst="rect">
            <a:avLst/>
          </a:prstGeom>
        </p:spPr>
      </p:pic>
    </p:spTree>
    <p:extLst>
      <p:ext uri="{BB962C8B-B14F-4D97-AF65-F5344CB8AC3E}">
        <p14:creationId xmlns:p14="http://schemas.microsoft.com/office/powerpoint/2010/main" val="1934479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0" y="-22860"/>
            <a:ext cx="18288000" cy="10287000"/>
          </a:xfrm>
          <a:prstGeom prst="rect">
            <a:avLst/>
          </a:prstGeom>
          <a:solidFill>
            <a:srgbClr val="FDF9F2"/>
          </a:solidFill>
          <a:ln>
            <a:solidFill>
              <a:srgbClr val="FDF9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6"/>
          <p:cNvSpPr/>
          <p:nvPr/>
        </p:nvSpPr>
        <p:spPr>
          <a:xfrm rot="3538">
            <a:off x="-17767" y="8152348"/>
            <a:ext cx="18507844" cy="0"/>
          </a:xfrm>
          <a:prstGeom prst="line">
            <a:avLst/>
          </a:prstGeom>
          <a:ln w="38100" cap="rnd">
            <a:solidFill>
              <a:srgbClr val="100F0D"/>
            </a:solidFill>
            <a:prstDash val="solid"/>
            <a:headEnd type="none" w="sm" len="sm"/>
            <a:tailEnd type="none" w="sm" len="sm"/>
          </a:ln>
        </p:spPr>
        <p:txBody>
          <a:bodyPr/>
          <a:lstStyle/>
          <a:p>
            <a:endParaRPr lang="en-US"/>
          </a:p>
        </p:txBody>
      </p:sp>
      <p:sp>
        <p:nvSpPr>
          <p:cNvPr id="33" name="TextBox 32"/>
          <p:cNvSpPr txBox="1"/>
          <p:nvPr/>
        </p:nvSpPr>
        <p:spPr>
          <a:xfrm>
            <a:off x="4096842" y="468445"/>
            <a:ext cx="10278626" cy="1015663"/>
          </a:xfrm>
          <a:prstGeom prst="rect">
            <a:avLst/>
          </a:prstGeom>
          <a:noFill/>
        </p:spPr>
        <p:txBody>
          <a:bodyPr wrap="square" rtlCol="0">
            <a:spAutoFit/>
          </a:bodyPr>
          <a:lstStyle/>
          <a:p>
            <a:pPr algn="ctr"/>
            <a:r>
              <a:rPr lang="en-US" sz="6000" b="1" dirty="0">
                <a:solidFill>
                  <a:srgbClr val="D2660C"/>
                </a:solidFill>
                <a:latin typeface="Arial" panose="020B0604020202020204" pitchFamily="34" charset="0"/>
                <a:cs typeface="Arial" panose="020B0604020202020204" pitchFamily="34" charset="0"/>
              </a:rPr>
              <a:t>KHỞI ĐỘNG</a:t>
            </a:r>
          </a:p>
        </p:txBody>
      </p:sp>
      <p:sp>
        <p:nvSpPr>
          <p:cNvPr id="40" name="AutoShape 5"/>
          <p:cNvSpPr/>
          <p:nvPr/>
        </p:nvSpPr>
        <p:spPr>
          <a:xfrm rot="3538" flipV="1">
            <a:off x="5" y="1616539"/>
            <a:ext cx="18516589" cy="19057"/>
          </a:xfrm>
          <a:prstGeom prst="line">
            <a:avLst/>
          </a:prstGeom>
          <a:ln w="38100" cap="rnd">
            <a:solidFill>
              <a:srgbClr val="100F0D"/>
            </a:solidFill>
            <a:prstDash val="solid"/>
            <a:headEnd type="none" w="sm" len="sm"/>
            <a:tailEnd type="none" w="sm" len="sm"/>
          </a:ln>
        </p:spPr>
        <p:txBody>
          <a:bodyPr/>
          <a:lstStyle/>
          <a:p>
            <a:endParaRPr lang="en-US"/>
          </a:p>
        </p:txBody>
      </p:sp>
      <p:grpSp>
        <p:nvGrpSpPr>
          <p:cNvPr id="8" name="Group 7"/>
          <p:cNvGrpSpPr/>
          <p:nvPr/>
        </p:nvGrpSpPr>
        <p:grpSpPr>
          <a:xfrm>
            <a:off x="577073" y="6855885"/>
            <a:ext cx="5671327" cy="2816295"/>
            <a:chOff x="577073" y="6855885"/>
            <a:chExt cx="5671327" cy="2816295"/>
          </a:xfrm>
        </p:grpSpPr>
        <p:grpSp>
          <p:nvGrpSpPr>
            <p:cNvPr id="37" name="Group 36"/>
            <p:cNvGrpSpPr/>
            <p:nvPr/>
          </p:nvGrpSpPr>
          <p:grpSpPr>
            <a:xfrm>
              <a:off x="609600" y="6855885"/>
              <a:ext cx="5638800" cy="2816295"/>
              <a:chOff x="9357234" y="6667500"/>
              <a:chExt cx="8362305" cy="3352800"/>
            </a:xfrm>
          </p:grpSpPr>
          <p:grpSp>
            <p:nvGrpSpPr>
              <p:cNvPr id="11" name="Group 11"/>
              <p:cNvGrpSpPr/>
              <p:nvPr/>
            </p:nvGrpSpPr>
            <p:grpSpPr>
              <a:xfrm>
                <a:off x="9746495" y="6848383"/>
                <a:ext cx="7973044" cy="3171917"/>
                <a:chOff x="0" y="0"/>
                <a:chExt cx="8872667" cy="6100626"/>
              </a:xfrm>
            </p:grpSpPr>
            <p:sp>
              <p:nvSpPr>
                <p:cNvPr id="12"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rgbClr val="B8A6C0"/>
                </a:solidFill>
              </p:spPr>
              <p:txBody>
                <a:bodyPr/>
                <a:lstStyle/>
                <a:p>
                  <a:endParaRPr lang="en-US"/>
                </a:p>
              </p:txBody>
            </p:sp>
            <p:sp>
              <p:nvSpPr>
                <p:cNvPr id="13"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14" name="Group 14"/>
              <p:cNvGrpSpPr/>
              <p:nvPr/>
            </p:nvGrpSpPr>
            <p:grpSpPr>
              <a:xfrm>
                <a:off x="9357234" y="6667500"/>
                <a:ext cx="8136387" cy="3149254"/>
                <a:chOff x="0" y="0"/>
                <a:chExt cx="8915261" cy="6057037"/>
              </a:xfrm>
            </p:grpSpPr>
            <p:sp>
              <p:nvSpPr>
                <p:cNvPr id="15"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16"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7" name="Rectangle 6"/>
            <p:cNvSpPr/>
            <p:nvPr/>
          </p:nvSpPr>
          <p:spPr>
            <a:xfrm>
              <a:off x="577073" y="7198749"/>
              <a:ext cx="5551514" cy="1664879"/>
            </a:xfrm>
            <a:prstGeom prst="rect">
              <a:avLst/>
            </a:prstGeom>
          </p:spPr>
          <p:txBody>
            <a:bodyPr wrap="square">
              <a:spAutoFit/>
            </a:bodyPr>
            <a:lstStyle/>
            <a:p>
              <a:pPr algn="ctr">
                <a:lnSpc>
                  <a:spcPct val="150000"/>
                </a:lnSpc>
              </a:pPr>
              <a:r>
                <a:rPr lang="vi-VN" sz="3600" dirty="0"/>
                <a:t>1. An có thể nhận được ảnh bằng cách nào?</a:t>
              </a:r>
              <a:endParaRPr lang="en-US" sz="3600" dirty="0"/>
            </a:p>
          </p:txBody>
        </p:sp>
      </p:grpSp>
      <p:grpSp>
        <p:nvGrpSpPr>
          <p:cNvPr id="9" name="Group 8"/>
          <p:cNvGrpSpPr/>
          <p:nvPr/>
        </p:nvGrpSpPr>
        <p:grpSpPr>
          <a:xfrm>
            <a:off x="6133519" y="6913590"/>
            <a:ext cx="5906257" cy="2816295"/>
            <a:chOff x="6214414" y="6913591"/>
            <a:chExt cx="5906257" cy="2816295"/>
          </a:xfrm>
        </p:grpSpPr>
        <p:grpSp>
          <p:nvGrpSpPr>
            <p:cNvPr id="29" name="Group 28"/>
            <p:cNvGrpSpPr/>
            <p:nvPr/>
          </p:nvGrpSpPr>
          <p:grpSpPr>
            <a:xfrm>
              <a:off x="6446311" y="6913591"/>
              <a:ext cx="5638800" cy="2816295"/>
              <a:chOff x="9357234" y="6667500"/>
              <a:chExt cx="8362305" cy="3352800"/>
            </a:xfrm>
          </p:grpSpPr>
          <p:grpSp>
            <p:nvGrpSpPr>
              <p:cNvPr id="30" name="Group 11"/>
              <p:cNvGrpSpPr/>
              <p:nvPr/>
            </p:nvGrpSpPr>
            <p:grpSpPr>
              <a:xfrm>
                <a:off x="9746495" y="6848383"/>
                <a:ext cx="7973044" cy="3171917"/>
                <a:chOff x="0" y="0"/>
                <a:chExt cx="8872667" cy="6100626"/>
              </a:xfrm>
            </p:grpSpPr>
            <p:sp>
              <p:nvSpPr>
                <p:cNvPr id="36"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chemeClr val="accent6">
                    <a:lumMod val="60000"/>
                    <a:lumOff val="40000"/>
                  </a:schemeClr>
                </a:solidFill>
              </p:spPr>
              <p:txBody>
                <a:bodyPr/>
                <a:lstStyle/>
                <a:p>
                  <a:endParaRPr lang="en-US"/>
                </a:p>
              </p:txBody>
            </p:sp>
            <p:sp>
              <p:nvSpPr>
                <p:cNvPr id="41"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31" name="Group 14"/>
              <p:cNvGrpSpPr/>
              <p:nvPr/>
            </p:nvGrpSpPr>
            <p:grpSpPr>
              <a:xfrm>
                <a:off x="9357234" y="6667500"/>
                <a:ext cx="8136387" cy="3149254"/>
                <a:chOff x="0" y="0"/>
                <a:chExt cx="8915261" cy="6057037"/>
              </a:xfrm>
            </p:grpSpPr>
            <p:sp>
              <p:nvSpPr>
                <p:cNvPr id="32"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35"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42" name="Rectangle 41"/>
            <p:cNvSpPr/>
            <p:nvPr/>
          </p:nvSpPr>
          <p:spPr>
            <a:xfrm>
              <a:off x="6214414" y="6966772"/>
              <a:ext cx="5906257" cy="2482667"/>
            </a:xfrm>
            <a:prstGeom prst="rect">
              <a:avLst/>
            </a:prstGeom>
          </p:spPr>
          <p:txBody>
            <a:bodyPr wrap="square">
              <a:spAutoFit/>
            </a:bodyPr>
            <a:lstStyle/>
            <a:p>
              <a:pPr algn="ctr">
                <a:lnSpc>
                  <a:spcPct val="150000"/>
                </a:lnSpc>
              </a:pPr>
              <a:r>
                <a:rPr lang="en-US" sz="3600" dirty="0">
                  <a:latin typeface="Arial" panose="020B0604020202020204" pitchFamily="34" charset="0"/>
                  <a:cs typeface="Arial" panose="020B0604020202020204" pitchFamily="34" charset="0"/>
                </a:rPr>
                <a:t>2.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nhận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được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Khoa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gốc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a:t>
              </a:r>
            </a:p>
          </p:txBody>
        </p:sp>
      </p:grpSp>
      <p:grpSp>
        <p:nvGrpSpPr>
          <p:cNvPr id="10" name="Group 9"/>
          <p:cNvGrpSpPr/>
          <p:nvPr/>
        </p:nvGrpSpPr>
        <p:grpSpPr>
          <a:xfrm>
            <a:off x="12083774" y="6927456"/>
            <a:ext cx="5671327" cy="2816295"/>
            <a:chOff x="12190069" y="6927457"/>
            <a:chExt cx="5671327" cy="2816295"/>
          </a:xfrm>
        </p:grpSpPr>
        <p:grpSp>
          <p:nvGrpSpPr>
            <p:cNvPr id="43" name="Group 42"/>
            <p:cNvGrpSpPr/>
            <p:nvPr/>
          </p:nvGrpSpPr>
          <p:grpSpPr>
            <a:xfrm>
              <a:off x="12222596" y="6927457"/>
              <a:ext cx="5638800" cy="2816295"/>
              <a:chOff x="9357234" y="6667500"/>
              <a:chExt cx="8362305" cy="3352800"/>
            </a:xfrm>
          </p:grpSpPr>
          <p:grpSp>
            <p:nvGrpSpPr>
              <p:cNvPr id="44" name="Group 11"/>
              <p:cNvGrpSpPr/>
              <p:nvPr/>
            </p:nvGrpSpPr>
            <p:grpSpPr>
              <a:xfrm>
                <a:off x="9746495" y="6848383"/>
                <a:ext cx="7973044" cy="3171917"/>
                <a:chOff x="0" y="0"/>
                <a:chExt cx="8872667" cy="6100626"/>
              </a:xfrm>
            </p:grpSpPr>
            <p:sp>
              <p:nvSpPr>
                <p:cNvPr id="48" name="Freeform 12"/>
                <p:cNvSpPr/>
                <p:nvPr/>
              </p:nvSpPr>
              <p:spPr>
                <a:xfrm>
                  <a:off x="31750" y="31750"/>
                  <a:ext cx="8809167" cy="6037126"/>
                </a:xfrm>
                <a:custGeom>
                  <a:avLst/>
                  <a:gdLst/>
                  <a:ahLst/>
                  <a:cxnLst/>
                  <a:rect l="l" t="t" r="r" b="b"/>
                  <a:pathLst>
                    <a:path w="8809167" h="6037126">
                      <a:moveTo>
                        <a:pt x="8716457" y="6037126"/>
                      </a:moveTo>
                      <a:lnTo>
                        <a:pt x="92710" y="6037126"/>
                      </a:lnTo>
                      <a:cubicBezTo>
                        <a:pt x="41910" y="6037126"/>
                        <a:pt x="0" y="5995216"/>
                        <a:pt x="0" y="5944416"/>
                      </a:cubicBezTo>
                      <a:lnTo>
                        <a:pt x="0" y="92710"/>
                      </a:lnTo>
                      <a:cubicBezTo>
                        <a:pt x="0" y="41910"/>
                        <a:pt x="41910" y="0"/>
                        <a:pt x="92710" y="0"/>
                      </a:cubicBezTo>
                      <a:lnTo>
                        <a:pt x="8715187" y="0"/>
                      </a:lnTo>
                      <a:cubicBezTo>
                        <a:pt x="8765987" y="0"/>
                        <a:pt x="8807896" y="41910"/>
                        <a:pt x="8807896" y="92710"/>
                      </a:cubicBezTo>
                      <a:lnTo>
                        <a:pt x="8807896" y="5943146"/>
                      </a:lnTo>
                      <a:cubicBezTo>
                        <a:pt x="8809167" y="5995216"/>
                        <a:pt x="8767257" y="6037126"/>
                        <a:pt x="8716457" y="6037126"/>
                      </a:cubicBezTo>
                      <a:close/>
                    </a:path>
                  </a:pathLst>
                </a:custGeom>
                <a:solidFill>
                  <a:schemeClr val="accent3">
                    <a:lumMod val="60000"/>
                    <a:lumOff val="40000"/>
                  </a:schemeClr>
                </a:solidFill>
              </p:spPr>
              <p:txBody>
                <a:bodyPr/>
                <a:lstStyle/>
                <a:p>
                  <a:endParaRPr lang="en-US"/>
                </a:p>
              </p:txBody>
            </p:sp>
            <p:sp>
              <p:nvSpPr>
                <p:cNvPr id="49" name="Freeform 13"/>
                <p:cNvSpPr/>
                <p:nvPr/>
              </p:nvSpPr>
              <p:spPr>
                <a:xfrm>
                  <a:off x="0" y="0"/>
                  <a:ext cx="8872667" cy="6100626"/>
                </a:xfrm>
                <a:custGeom>
                  <a:avLst/>
                  <a:gdLst/>
                  <a:ahLst/>
                  <a:cxnLst/>
                  <a:rect l="l" t="t" r="r" b="b"/>
                  <a:pathLst>
                    <a:path w="8872667" h="6100626">
                      <a:moveTo>
                        <a:pt x="8748207" y="59690"/>
                      </a:moveTo>
                      <a:cubicBezTo>
                        <a:pt x="8783767" y="59690"/>
                        <a:pt x="8812977" y="88900"/>
                        <a:pt x="8812977" y="124460"/>
                      </a:cubicBezTo>
                      <a:lnTo>
                        <a:pt x="8812977" y="5976166"/>
                      </a:lnTo>
                      <a:cubicBezTo>
                        <a:pt x="8812977" y="6011726"/>
                        <a:pt x="8783767" y="6040936"/>
                        <a:pt x="8748207" y="6040936"/>
                      </a:cubicBezTo>
                      <a:lnTo>
                        <a:pt x="124460" y="6040936"/>
                      </a:lnTo>
                      <a:cubicBezTo>
                        <a:pt x="88900" y="6040936"/>
                        <a:pt x="59690" y="6011726"/>
                        <a:pt x="59690" y="5976166"/>
                      </a:cubicBezTo>
                      <a:lnTo>
                        <a:pt x="59690" y="124460"/>
                      </a:lnTo>
                      <a:cubicBezTo>
                        <a:pt x="59690" y="88900"/>
                        <a:pt x="88900" y="59690"/>
                        <a:pt x="124460" y="59690"/>
                      </a:cubicBezTo>
                      <a:lnTo>
                        <a:pt x="8748207" y="59690"/>
                      </a:lnTo>
                      <a:moveTo>
                        <a:pt x="8748207" y="0"/>
                      </a:moveTo>
                      <a:lnTo>
                        <a:pt x="124460" y="0"/>
                      </a:lnTo>
                      <a:cubicBezTo>
                        <a:pt x="55880" y="0"/>
                        <a:pt x="0" y="55880"/>
                        <a:pt x="0" y="124460"/>
                      </a:cubicBezTo>
                      <a:lnTo>
                        <a:pt x="0" y="5976166"/>
                      </a:lnTo>
                      <a:cubicBezTo>
                        <a:pt x="0" y="6044747"/>
                        <a:pt x="55880" y="6100626"/>
                        <a:pt x="124460" y="6100626"/>
                      </a:cubicBezTo>
                      <a:lnTo>
                        <a:pt x="8748207" y="6100626"/>
                      </a:lnTo>
                      <a:cubicBezTo>
                        <a:pt x="8816787" y="6100626"/>
                        <a:pt x="8872667" y="6044747"/>
                        <a:pt x="8872667" y="5976166"/>
                      </a:cubicBezTo>
                      <a:lnTo>
                        <a:pt x="8872667" y="124460"/>
                      </a:lnTo>
                      <a:cubicBezTo>
                        <a:pt x="8872667" y="55880"/>
                        <a:pt x="8816787" y="0"/>
                        <a:pt x="8748207" y="0"/>
                      </a:cubicBezTo>
                      <a:close/>
                    </a:path>
                  </a:pathLst>
                </a:custGeom>
                <a:solidFill>
                  <a:srgbClr val="100F0D"/>
                </a:solidFill>
              </p:spPr>
              <p:txBody>
                <a:bodyPr/>
                <a:lstStyle/>
                <a:p>
                  <a:endParaRPr lang="en-US"/>
                </a:p>
              </p:txBody>
            </p:sp>
          </p:grpSp>
          <p:grpSp>
            <p:nvGrpSpPr>
              <p:cNvPr id="45" name="Group 14"/>
              <p:cNvGrpSpPr/>
              <p:nvPr/>
            </p:nvGrpSpPr>
            <p:grpSpPr>
              <a:xfrm>
                <a:off x="9357234" y="6667500"/>
                <a:ext cx="8136387" cy="3149254"/>
                <a:chOff x="0" y="0"/>
                <a:chExt cx="8915261" cy="6057037"/>
              </a:xfrm>
            </p:grpSpPr>
            <p:sp>
              <p:nvSpPr>
                <p:cNvPr id="46" name="Freeform 15"/>
                <p:cNvSpPr/>
                <p:nvPr/>
              </p:nvSpPr>
              <p:spPr>
                <a:xfrm>
                  <a:off x="31750" y="31750"/>
                  <a:ext cx="8851760" cy="5993537"/>
                </a:xfrm>
                <a:custGeom>
                  <a:avLst/>
                  <a:gdLst/>
                  <a:ahLst/>
                  <a:cxnLst/>
                  <a:rect l="l" t="t" r="r" b="b"/>
                  <a:pathLst>
                    <a:path w="8851760" h="5993537">
                      <a:moveTo>
                        <a:pt x="8759051" y="5993537"/>
                      </a:moveTo>
                      <a:lnTo>
                        <a:pt x="92710" y="5993537"/>
                      </a:lnTo>
                      <a:cubicBezTo>
                        <a:pt x="41910" y="5993537"/>
                        <a:pt x="0" y="5951627"/>
                        <a:pt x="0" y="5900827"/>
                      </a:cubicBezTo>
                      <a:lnTo>
                        <a:pt x="0" y="92710"/>
                      </a:lnTo>
                      <a:cubicBezTo>
                        <a:pt x="0" y="41910"/>
                        <a:pt x="41910" y="0"/>
                        <a:pt x="92710" y="0"/>
                      </a:cubicBezTo>
                      <a:lnTo>
                        <a:pt x="8757781" y="0"/>
                      </a:lnTo>
                      <a:cubicBezTo>
                        <a:pt x="8808581" y="0"/>
                        <a:pt x="8850491" y="41910"/>
                        <a:pt x="8850491" y="92710"/>
                      </a:cubicBezTo>
                      <a:lnTo>
                        <a:pt x="8850491" y="5899557"/>
                      </a:lnTo>
                      <a:cubicBezTo>
                        <a:pt x="8851760" y="5951627"/>
                        <a:pt x="8809851" y="5993537"/>
                        <a:pt x="8759051" y="5993537"/>
                      </a:cubicBezTo>
                      <a:close/>
                    </a:path>
                  </a:pathLst>
                </a:custGeom>
                <a:solidFill>
                  <a:srgbClr val="FDF9F2"/>
                </a:solidFill>
              </p:spPr>
              <p:txBody>
                <a:bodyPr/>
                <a:lstStyle/>
                <a:p>
                  <a:endParaRPr lang="en-US"/>
                </a:p>
              </p:txBody>
            </p:sp>
            <p:sp>
              <p:nvSpPr>
                <p:cNvPr id="47" name="Freeform 16"/>
                <p:cNvSpPr/>
                <p:nvPr/>
              </p:nvSpPr>
              <p:spPr>
                <a:xfrm>
                  <a:off x="0" y="0"/>
                  <a:ext cx="8915261" cy="6057037"/>
                </a:xfrm>
                <a:custGeom>
                  <a:avLst/>
                  <a:gdLst/>
                  <a:ahLst/>
                  <a:cxnLst/>
                  <a:rect l="l" t="t" r="r" b="b"/>
                  <a:pathLst>
                    <a:path w="8915261" h="6057037">
                      <a:moveTo>
                        <a:pt x="8790801" y="59690"/>
                      </a:moveTo>
                      <a:cubicBezTo>
                        <a:pt x="8826360" y="59690"/>
                        <a:pt x="8855571" y="88900"/>
                        <a:pt x="8855571" y="124460"/>
                      </a:cubicBezTo>
                      <a:lnTo>
                        <a:pt x="8855571" y="5932577"/>
                      </a:lnTo>
                      <a:cubicBezTo>
                        <a:pt x="8855571" y="5968137"/>
                        <a:pt x="8826360" y="5997347"/>
                        <a:pt x="8790801" y="5997347"/>
                      </a:cubicBezTo>
                      <a:lnTo>
                        <a:pt x="124460" y="5997347"/>
                      </a:lnTo>
                      <a:cubicBezTo>
                        <a:pt x="88900" y="5997347"/>
                        <a:pt x="59690" y="5968137"/>
                        <a:pt x="59690" y="5932577"/>
                      </a:cubicBezTo>
                      <a:lnTo>
                        <a:pt x="59690" y="124460"/>
                      </a:lnTo>
                      <a:cubicBezTo>
                        <a:pt x="59690" y="88900"/>
                        <a:pt x="88900" y="59690"/>
                        <a:pt x="124460" y="59690"/>
                      </a:cubicBezTo>
                      <a:lnTo>
                        <a:pt x="8790801" y="59690"/>
                      </a:lnTo>
                      <a:moveTo>
                        <a:pt x="8790801" y="0"/>
                      </a:moveTo>
                      <a:lnTo>
                        <a:pt x="124460" y="0"/>
                      </a:lnTo>
                      <a:cubicBezTo>
                        <a:pt x="55880" y="0"/>
                        <a:pt x="0" y="55880"/>
                        <a:pt x="0" y="124460"/>
                      </a:cubicBezTo>
                      <a:lnTo>
                        <a:pt x="0" y="5932577"/>
                      </a:lnTo>
                      <a:cubicBezTo>
                        <a:pt x="0" y="6001157"/>
                        <a:pt x="55880" y="6057037"/>
                        <a:pt x="124460" y="6057037"/>
                      </a:cubicBezTo>
                      <a:lnTo>
                        <a:pt x="8790801" y="6057037"/>
                      </a:lnTo>
                      <a:cubicBezTo>
                        <a:pt x="8859381" y="6057037"/>
                        <a:pt x="8915261" y="6001157"/>
                        <a:pt x="8915261" y="5932577"/>
                      </a:cubicBezTo>
                      <a:lnTo>
                        <a:pt x="8915261" y="124460"/>
                      </a:lnTo>
                      <a:cubicBezTo>
                        <a:pt x="8915261" y="55880"/>
                        <a:pt x="8859381" y="0"/>
                        <a:pt x="8790801" y="0"/>
                      </a:cubicBezTo>
                      <a:close/>
                    </a:path>
                  </a:pathLst>
                </a:custGeom>
                <a:solidFill>
                  <a:srgbClr val="100F0D"/>
                </a:solidFill>
              </p:spPr>
              <p:txBody>
                <a:bodyPr/>
                <a:lstStyle/>
                <a:p>
                  <a:endParaRPr lang="en-US"/>
                </a:p>
              </p:txBody>
            </p:sp>
          </p:grpSp>
        </p:grpSp>
        <p:sp>
          <p:nvSpPr>
            <p:cNvPr id="50" name="Rectangle 49"/>
            <p:cNvSpPr/>
            <p:nvPr/>
          </p:nvSpPr>
          <p:spPr>
            <a:xfrm>
              <a:off x="12190069" y="7270321"/>
              <a:ext cx="5551514" cy="1668470"/>
            </a:xfrm>
            <a:prstGeom prst="rect">
              <a:avLst/>
            </a:prstGeom>
          </p:spPr>
          <p:txBody>
            <a:bodyPr wrap="square">
              <a:spAutoFit/>
            </a:bodyPr>
            <a:lstStyle/>
            <a:p>
              <a:pPr algn="ctr">
                <a:lnSpc>
                  <a:spcPct val="150000"/>
                </a:lnSpc>
              </a:pPr>
              <a:r>
                <a:rPr lang="en-US" sz="3600" dirty="0">
                  <a:latin typeface="Arial" panose="020B0604020202020204" pitchFamily="34" charset="0"/>
                  <a:cs typeface="Arial" panose="020B0604020202020204" pitchFamily="34" charset="0"/>
                </a:rPr>
                <a:t>3. An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lưu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trữ</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nào</a:t>
              </a:r>
              <a:r>
                <a:rPr lang="en-US" sz="3600" dirty="0">
                  <a:latin typeface="Arial" panose="020B0604020202020204" pitchFamily="34" charset="0"/>
                  <a:cs typeface="Arial" panose="020B0604020202020204" pitchFamily="34" charset="0"/>
                </a:rPr>
                <a:t>?</a:t>
              </a:r>
            </a:p>
          </p:txBody>
        </p:sp>
      </p:grpSp>
      <p:cxnSp>
        <p:nvCxnSpPr>
          <p:cNvPr id="27" name="Straight Arrow Connector 26"/>
          <p:cNvCxnSpPr/>
          <p:nvPr/>
        </p:nvCxnSpPr>
        <p:spPr>
          <a:xfrm flipV="1">
            <a:off x="3429000" y="5676900"/>
            <a:ext cx="0" cy="1178985"/>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29140" y="2314659"/>
            <a:ext cx="5447382"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An nhận được bức ảnh số bằng cách truy cập vào hộp thư điện tử của mình qua mạng. </a:t>
            </a:r>
            <a:endParaRPr lang="en-US" sz="3600" dirty="0">
              <a:latin typeface="Arial" panose="020B0604020202020204" pitchFamily="34" charset="0"/>
              <a:cs typeface="Arial" panose="020B0604020202020204" pitchFamily="34" charset="0"/>
            </a:endParaRPr>
          </a:p>
        </p:txBody>
      </p:sp>
      <p:sp>
        <p:nvSpPr>
          <p:cNvPr id="34" name="Rectangle 33"/>
          <p:cNvSpPr/>
          <p:nvPr/>
        </p:nvSpPr>
        <p:spPr>
          <a:xfrm>
            <a:off x="6726916" y="2287504"/>
            <a:ext cx="4838444" cy="2585323"/>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An nhận được ảnh nhưng Khoa không bị mất bức ảnh gốc.</a:t>
            </a:r>
            <a:endParaRPr lang="en-US" sz="3600" dirty="0">
              <a:latin typeface="Arial" panose="020B0604020202020204" pitchFamily="34" charset="0"/>
              <a:cs typeface="Arial" panose="020B0604020202020204" pitchFamily="34" charset="0"/>
            </a:endParaRPr>
          </a:p>
        </p:txBody>
      </p:sp>
      <p:cxnSp>
        <p:nvCxnSpPr>
          <p:cNvPr id="51" name="Straight Arrow Connector 50"/>
          <p:cNvCxnSpPr/>
          <p:nvPr/>
        </p:nvCxnSpPr>
        <p:spPr>
          <a:xfrm flipV="1">
            <a:off x="9151637" y="5730979"/>
            <a:ext cx="0" cy="1178985"/>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14859531" y="5742090"/>
            <a:ext cx="0" cy="1178985"/>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12221254" y="2308651"/>
            <a:ext cx="5276554" cy="3416320"/>
            <a:chOff x="12221254" y="2308651"/>
            <a:chExt cx="5276554" cy="3416320"/>
          </a:xfrm>
        </p:grpSpPr>
        <p:sp>
          <p:nvSpPr>
            <p:cNvPr id="38" name="Rectangle 37"/>
            <p:cNvSpPr/>
            <p:nvPr/>
          </p:nvSpPr>
          <p:spPr>
            <a:xfrm>
              <a:off x="12221254" y="2308651"/>
              <a:ext cx="5276554" cy="3416320"/>
            </a:xfrm>
            <a:prstGeom prst="rect">
              <a:avLst/>
            </a:prstGeom>
          </p:spPr>
          <p:txBody>
            <a:bodyPr wrap="square">
              <a:spAutoFit/>
            </a:bodyPr>
            <a:lstStyle/>
            <a:p>
              <a:pPr algn="just">
                <a:lnSpc>
                  <a:spcPct val="150000"/>
                </a:lnSpc>
              </a:pPr>
              <a:r>
                <a:rPr lang="vi-VN" sz="3600" dirty="0">
                  <a:latin typeface="Arial" panose="020B0604020202020204" pitchFamily="34" charset="0"/>
                  <a:cs typeface="Arial" panose="020B0604020202020204" pitchFamily="34" charset="0"/>
                </a:rPr>
                <a:t>An có thể lưu trữ bức ảnh số vào nhiều thiết bị của mình như điện thoại, USB, máy tính...</a:t>
              </a:r>
              <a:endParaRPr lang="en-US" sz="3600" dirty="0">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2"/>
            <a:stretch>
              <a:fillRect/>
            </a:stretch>
          </p:blipFill>
          <p:spPr>
            <a:xfrm>
              <a:off x="16078200" y="4951990"/>
              <a:ext cx="909034" cy="592144"/>
            </a:xfrm>
            <a:prstGeom prst="rect">
              <a:avLst/>
            </a:prstGeom>
          </p:spPr>
        </p:pic>
      </p:grpSp>
      <p:grpSp>
        <p:nvGrpSpPr>
          <p:cNvPr id="55" name="Group 54"/>
          <p:cNvGrpSpPr/>
          <p:nvPr/>
        </p:nvGrpSpPr>
        <p:grpSpPr>
          <a:xfrm>
            <a:off x="15999344" y="699314"/>
            <a:ext cx="1755757" cy="411879"/>
            <a:chOff x="1018322" y="621146"/>
            <a:chExt cx="1755757" cy="411879"/>
          </a:xfrm>
        </p:grpSpPr>
        <p:grpSp>
          <p:nvGrpSpPr>
            <p:cNvPr id="56" name="Group 17"/>
            <p:cNvGrpSpPr>
              <a:grpSpLocks noChangeAspect="1"/>
            </p:cNvGrpSpPr>
            <p:nvPr/>
          </p:nvGrpSpPr>
          <p:grpSpPr>
            <a:xfrm>
              <a:off x="2362200" y="621146"/>
              <a:ext cx="411879" cy="411879"/>
              <a:chOff x="0" y="0"/>
              <a:chExt cx="495300" cy="495300"/>
            </a:xfrm>
          </p:grpSpPr>
          <p:sp>
            <p:nvSpPr>
              <p:cNvPr id="63" name="Freeform 18"/>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4" name="Freeform 19"/>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57" name="Group 20"/>
            <p:cNvGrpSpPr>
              <a:grpSpLocks noChangeAspect="1"/>
            </p:cNvGrpSpPr>
            <p:nvPr/>
          </p:nvGrpSpPr>
          <p:grpSpPr>
            <a:xfrm>
              <a:off x="1690261" y="621146"/>
              <a:ext cx="411879" cy="411879"/>
              <a:chOff x="0" y="0"/>
              <a:chExt cx="495300" cy="495300"/>
            </a:xfrm>
          </p:grpSpPr>
          <p:sp>
            <p:nvSpPr>
              <p:cNvPr id="61" name="Freeform 21"/>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2" name="Freeform 22"/>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58" name="Group 23"/>
            <p:cNvGrpSpPr>
              <a:grpSpLocks noChangeAspect="1"/>
            </p:cNvGrpSpPr>
            <p:nvPr/>
          </p:nvGrpSpPr>
          <p:grpSpPr>
            <a:xfrm>
              <a:off x="1018322" y="621146"/>
              <a:ext cx="411879" cy="411879"/>
              <a:chOff x="0" y="0"/>
              <a:chExt cx="495300" cy="495300"/>
            </a:xfrm>
          </p:grpSpPr>
          <p:sp>
            <p:nvSpPr>
              <p:cNvPr id="59"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0"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Tree>
    <p:extLst>
      <p:ext uri="{BB962C8B-B14F-4D97-AF65-F5344CB8AC3E}">
        <p14:creationId xmlns:p14="http://schemas.microsoft.com/office/powerpoint/2010/main" val="220586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down)">
                                      <p:cBhvr>
                                        <p:cTn id="25" dur="500"/>
                                        <p:tgtEl>
                                          <p:spTgt spid="5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xmlns="" id="{D0A6580C-FCA5-2349-6F2E-E8B7B64D6D6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93062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xmlns="" id="{8609ECA7-683F-5E0B-A46A-DFF22C5B511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7612758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xmlns="" id="{77395D4D-109B-D850-92CA-70D04E54FC0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2538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xmlns="" id="{4A11CB4E-ECCF-B9CF-BAF4-91509913166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990398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xmlns="" id="{04F988AA-7A94-AF82-F831-81C6F81469E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5089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xmlns="" id="{C429D6BA-7F1F-D485-AA58-EBDCD331885D}"/>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606770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xmlns="" id="{7BD93C91-F1F3-D765-6068-E35B2AF4AEA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3447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3" name="Group 3"/>
          <p:cNvGrpSpPr/>
          <p:nvPr/>
        </p:nvGrpSpPr>
        <p:grpSpPr>
          <a:xfrm>
            <a:off x="1344211" y="1118857"/>
            <a:ext cx="15962714" cy="8378429"/>
            <a:chOff x="0" y="0"/>
            <a:chExt cx="25239089" cy="13247366"/>
          </a:xfrm>
        </p:grpSpPr>
        <p:sp>
          <p:nvSpPr>
            <p:cNvPr id="4" name="Freeform 4"/>
            <p:cNvSpPr/>
            <p:nvPr/>
          </p:nvSpPr>
          <p:spPr>
            <a:xfrm>
              <a:off x="31750" y="31750"/>
              <a:ext cx="25175589" cy="13183865"/>
            </a:xfrm>
            <a:custGeom>
              <a:avLst/>
              <a:gdLst/>
              <a:ahLst/>
              <a:cxnLst/>
              <a:rect l="l" t="t" r="r" b="b"/>
              <a:pathLst>
                <a:path w="25175589" h="13183865">
                  <a:moveTo>
                    <a:pt x="25082880" y="13183865"/>
                  </a:moveTo>
                  <a:lnTo>
                    <a:pt x="92710" y="13183865"/>
                  </a:lnTo>
                  <a:cubicBezTo>
                    <a:pt x="41910" y="13183865"/>
                    <a:pt x="0" y="13141956"/>
                    <a:pt x="0" y="13091156"/>
                  </a:cubicBezTo>
                  <a:lnTo>
                    <a:pt x="0" y="92710"/>
                  </a:lnTo>
                  <a:cubicBezTo>
                    <a:pt x="0" y="41910"/>
                    <a:pt x="41910" y="0"/>
                    <a:pt x="92710" y="0"/>
                  </a:cubicBezTo>
                  <a:lnTo>
                    <a:pt x="25081609" y="0"/>
                  </a:lnTo>
                  <a:cubicBezTo>
                    <a:pt x="25132409" y="0"/>
                    <a:pt x="25174319" y="41910"/>
                    <a:pt x="25174319" y="92710"/>
                  </a:cubicBezTo>
                  <a:lnTo>
                    <a:pt x="25174319" y="13089886"/>
                  </a:lnTo>
                  <a:cubicBezTo>
                    <a:pt x="25175589" y="13141956"/>
                    <a:pt x="25133680" y="13183865"/>
                    <a:pt x="25082880" y="13183865"/>
                  </a:cubicBezTo>
                  <a:close/>
                </a:path>
              </a:pathLst>
            </a:custGeom>
            <a:solidFill>
              <a:srgbClr val="EBADB1"/>
            </a:solidFill>
          </p:spPr>
          <p:txBody>
            <a:bodyPr/>
            <a:lstStyle/>
            <a:p>
              <a:endParaRPr lang="en-US"/>
            </a:p>
          </p:txBody>
        </p:sp>
        <p:sp>
          <p:nvSpPr>
            <p:cNvPr id="5" name="Freeform 5"/>
            <p:cNvSpPr/>
            <p:nvPr/>
          </p:nvSpPr>
          <p:spPr>
            <a:xfrm>
              <a:off x="0" y="0"/>
              <a:ext cx="25239089" cy="13247365"/>
            </a:xfrm>
            <a:custGeom>
              <a:avLst/>
              <a:gdLst/>
              <a:ahLst/>
              <a:cxnLst/>
              <a:rect l="l" t="t" r="r" b="b"/>
              <a:pathLst>
                <a:path w="25239089" h="13247365">
                  <a:moveTo>
                    <a:pt x="25114630" y="59690"/>
                  </a:moveTo>
                  <a:cubicBezTo>
                    <a:pt x="25150189" y="59690"/>
                    <a:pt x="25179400" y="88900"/>
                    <a:pt x="25179400" y="124460"/>
                  </a:cubicBezTo>
                  <a:lnTo>
                    <a:pt x="25179400" y="13122906"/>
                  </a:lnTo>
                  <a:cubicBezTo>
                    <a:pt x="25179400" y="13158465"/>
                    <a:pt x="25150189" y="13187676"/>
                    <a:pt x="25114630" y="13187676"/>
                  </a:cubicBezTo>
                  <a:lnTo>
                    <a:pt x="124460" y="13187676"/>
                  </a:lnTo>
                  <a:cubicBezTo>
                    <a:pt x="88900" y="13187676"/>
                    <a:pt x="59690" y="13158465"/>
                    <a:pt x="59690" y="13122906"/>
                  </a:cubicBezTo>
                  <a:lnTo>
                    <a:pt x="59690" y="124460"/>
                  </a:lnTo>
                  <a:cubicBezTo>
                    <a:pt x="59690" y="88900"/>
                    <a:pt x="88900" y="59690"/>
                    <a:pt x="124460" y="59690"/>
                  </a:cubicBezTo>
                  <a:lnTo>
                    <a:pt x="25114630" y="59690"/>
                  </a:lnTo>
                  <a:moveTo>
                    <a:pt x="25114630" y="0"/>
                  </a:moveTo>
                  <a:lnTo>
                    <a:pt x="124460" y="0"/>
                  </a:lnTo>
                  <a:cubicBezTo>
                    <a:pt x="55880" y="0"/>
                    <a:pt x="0" y="55880"/>
                    <a:pt x="0" y="124460"/>
                  </a:cubicBezTo>
                  <a:lnTo>
                    <a:pt x="0" y="13122906"/>
                  </a:lnTo>
                  <a:cubicBezTo>
                    <a:pt x="0" y="13191486"/>
                    <a:pt x="55880" y="13247365"/>
                    <a:pt x="124460" y="13247365"/>
                  </a:cubicBezTo>
                  <a:lnTo>
                    <a:pt x="25114630" y="13247365"/>
                  </a:lnTo>
                  <a:cubicBezTo>
                    <a:pt x="25183209" y="13247365"/>
                    <a:pt x="25239089" y="13191486"/>
                    <a:pt x="25239089" y="13122906"/>
                  </a:cubicBezTo>
                  <a:lnTo>
                    <a:pt x="25239089" y="124460"/>
                  </a:lnTo>
                  <a:cubicBezTo>
                    <a:pt x="25239089" y="55880"/>
                    <a:pt x="25183209" y="0"/>
                    <a:pt x="25114630" y="0"/>
                  </a:cubicBezTo>
                  <a:close/>
                </a:path>
              </a:pathLst>
            </a:custGeom>
            <a:solidFill>
              <a:srgbClr val="100F0D"/>
            </a:solidFill>
          </p:spPr>
          <p:txBody>
            <a:bodyPr/>
            <a:lstStyle/>
            <a:p>
              <a:endParaRPr lang="en-US"/>
            </a:p>
          </p:txBody>
        </p:sp>
      </p:grpSp>
      <p:grpSp>
        <p:nvGrpSpPr>
          <p:cNvPr id="6" name="Group 6"/>
          <p:cNvGrpSpPr/>
          <p:nvPr/>
        </p:nvGrpSpPr>
        <p:grpSpPr>
          <a:xfrm>
            <a:off x="1028700" y="789714"/>
            <a:ext cx="15988558" cy="8406602"/>
            <a:chOff x="0" y="0"/>
            <a:chExt cx="25279951" cy="13291911"/>
          </a:xfrm>
        </p:grpSpPr>
        <p:sp>
          <p:nvSpPr>
            <p:cNvPr id="7" name="Freeform 7"/>
            <p:cNvSpPr/>
            <p:nvPr/>
          </p:nvSpPr>
          <p:spPr>
            <a:xfrm>
              <a:off x="31750" y="31750"/>
              <a:ext cx="25216452" cy="13228411"/>
            </a:xfrm>
            <a:custGeom>
              <a:avLst/>
              <a:gdLst/>
              <a:ahLst/>
              <a:cxnLst/>
              <a:rect l="l" t="t" r="r" b="b"/>
              <a:pathLst>
                <a:path w="25216452" h="13228411">
                  <a:moveTo>
                    <a:pt x="25123741" y="13228411"/>
                  </a:moveTo>
                  <a:lnTo>
                    <a:pt x="92710" y="13228411"/>
                  </a:lnTo>
                  <a:cubicBezTo>
                    <a:pt x="41910" y="13228411"/>
                    <a:pt x="0" y="13186502"/>
                    <a:pt x="0" y="13135702"/>
                  </a:cubicBezTo>
                  <a:lnTo>
                    <a:pt x="0" y="92710"/>
                  </a:lnTo>
                  <a:cubicBezTo>
                    <a:pt x="0" y="41910"/>
                    <a:pt x="41910" y="0"/>
                    <a:pt x="92710" y="0"/>
                  </a:cubicBezTo>
                  <a:lnTo>
                    <a:pt x="25122471" y="0"/>
                  </a:lnTo>
                  <a:cubicBezTo>
                    <a:pt x="25173271" y="0"/>
                    <a:pt x="25215182" y="41910"/>
                    <a:pt x="25215182" y="92710"/>
                  </a:cubicBezTo>
                  <a:lnTo>
                    <a:pt x="25215182" y="13134431"/>
                  </a:lnTo>
                  <a:cubicBezTo>
                    <a:pt x="25216452" y="13186502"/>
                    <a:pt x="25174541" y="13228411"/>
                    <a:pt x="25123741" y="13228411"/>
                  </a:cubicBezTo>
                  <a:close/>
                </a:path>
              </a:pathLst>
            </a:custGeom>
            <a:solidFill>
              <a:srgbClr val="FDF9F2"/>
            </a:solidFill>
          </p:spPr>
          <p:txBody>
            <a:bodyPr/>
            <a:lstStyle/>
            <a:p>
              <a:endParaRPr lang="en-US"/>
            </a:p>
          </p:txBody>
        </p:sp>
        <p:sp>
          <p:nvSpPr>
            <p:cNvPr id="8" name="Freeform 8"/>
            <p:cNvSpPr/>
            <p:nvPr/>
          </p:nvSpPr>
          <p:spPr>
            <a:xfrm>
              <a:off x="0" y="0"/>
              <a:ext cx="25279952" cy="13291911"/>
            </a:xfrm>
            <a:custGeom>
              <a:avLst/>
              <a:gdLst/>
              <a:ahLst/>
              <a:cxnLst/>
              <a:rect l="l" t="t" r="r" b="b"/>
              <a:pathLst>
                <a:path w="25279952" h="13291911">
                  <a:moveTo>
                    <a:pt x="25155491" y="59690"/>
                  </a:moveTo>
                  <a:cubicBezTo>
                    <a:pt x="25191052" y="59690"/>
                    <a:pt x="25220262" y="88900"/>
                    <a:pt x="25220262" y="124460"/>
                  </a:cubicBezTo>
                  <a:lnTo>
                    <a:pt x="25220262" y="13167452"/>
                  </a:lnTo>
                  <a:cubicBezTo>
                    <a:pt x="25220262" y="13203011"/>
                    <a:pt x="25191052" y="13232222"/>
                    <a:pt x="25155491" y="13232222"/>
                  </a:cubicBezTo>
                  <a:lnTo>
                    <a:pt x="124460" y="13232222"/>
                  </a:lnTo>
                  <a:cubicBezTo>
                    <a:pt x="88900" y="13232222"/>
                    <a:pt x="59690" y="13203011"/>
                    <a:pt x="59690" y="13167452"/>
                  </a:cubicBezTo>
                  <a:lnTo>
                    <a:pt x="59690" y="124460"/>
                  </a:lnTo>
                  <a:cubicBezTo>
                    <a:pt x="59690" y="88900"/>
                    <a:pt x="88900" y="59690"/>
                    <a:pt x="124460" y="59690"/>
                  </a:cubicBezTo>
                  <a:lnTo>
                    <a:pt x="25155491" y="59690"/>
                  </a:lnTo>
                  <a:moveTo>
                    <a:pt x="25155491" y="0"/>
                  </a:moveTo>
                  <a:lnTo>
                    <a:pt x="124460" y="0"/>
                  </a:lnTo>
                  <a:cubicBezTo>
                    <a:pt x="55880" y="0"/>
                    <a:pt x="0" y="55880"/>
                    <a:pt x="0" y="124460"/>
                  </a:cubicBezTo>
                  <a:lnTo>
                    <a:pt x="0" y="13167452"/>
                  </a:lnTo>
                  <a:cubicBezTo>
                    <a:pt x="0" y="13236031"/>
                    <a:pt x="55880" y="13291911"/>
                    <a:pt x="124460" y="13291911"/>
                  </a:cubicBezTo>
                  <a:lnTo>
                    <a:pt x="25155491" y="13291911"/>
                  </a:lnTo>
                  <a:cubicBezTo>
                    <a:pt x="25224071" y="13291911"/>
                    <a:pt x="25279952" y="13236031"/>
                    <a:pt x="25279952" y="13167452"/>
                  </a:cubicBezTo>
                  <a:lnTo>
                    <a:pt x="25279952" y="124460"/>
                  </a:lnTo>
                  <a:cubicBezTo>
                    <a:pt x="25279952" y="55880"/>
                    <a:pt x="25224071" y="0"/>
                    <a:pt x="25155491" y="0"/>
                  </a:cubicBezTo>
                  <a:close/>
                </a:path>
              </a:pathLst>
            </a:custGeom>
            <a:solidFill>
              <a:srgbClr val="100F0D"/>
            </a:solidFill>
          </p:spPr>
          <p:txBody>
            <a:bodyPr/>
            <a:lstStyle/>
            <a:p>
              <a:endParaRPr lang="en-US"/>
            </a:p>
          </p:txBody>
        </p:sp>
      </p:grpSp>
      <p:sp>
        <p:nvSpPr>
          <p:cNvPr id="11" name="TextBox 10"/>
          <p:cNvSpPr txBox="1"/>
          <p:nvPr/>
        </p:nvSpPr>
        <p:spPr>
          <a:xfrm>
            <a:off x="1931189" y="4094024"/>
            <a:ext cx="14183575" cy="3557512"/>
          </a:xfrm>
          <a:prstGeom prst="rect">
            <a:avLst/>
          </a:prstGeom>
          <a:noFill/>
        </p:spPr>
        <p:txBody>
          <a:bodyPr wrap="square" rtlCol="0">
            <a:spAutoFit/>
          </a:bodyPr>
          <a:lstStyle/>
          <a:p>
            <a:pPr algn="ctr">
              <a:lnSpc>
                <a:spcPct val="150000"/>
              </a:lnSpc>
            </a:pPr>
            <a:r>
              <a:rPr lang="en-US" sz="8000" b="1" dirty="0">
                <a:solidFill>
                  <a:schemeClr val="accent5">
                    <a:lumMod val="50000"/>
                  </a:schemeClr>
                </a:solidFill>
                <a:latin typeface="Arial" panose="020B0604020202020204" pitchFamily="34" charset="0"/>
                <a:cs typeface="Arial" panose="020B0604020202020204" pitchFamily="34" charset="0"/>
              </a:rPr>
              <a:t>BÀI 2: THÔNG TIN TRONG MÔI TRƯỜNG SỐ</a:t>
            </a:r>
          </a:p>
        </p:txBody>
      </p:sp>
      <p:pic>
        <p:nvPicPr>
          <p:cNvPr id="13" name="Picture 1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7521" y="7483073"/>
            <a:ext cx="2934018" cy="2570187"/>
          </a:xfrm>
          <a:prstGeom prst="rect">
            <a:avLst/>
          </a:prstGeom>
        </p:spPr>
      </p:pic>
      <p:pic>
        <p:nvPicPr>
          <p:cNvPr id="14"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09060" y="8867516"/>
            <a:ext cx="1066800" cy="697762"/>
          </a:xfrm>
          <a:prstGeom prst="rect">
            <a:avLst/>
          </a:prstGeom>
        </p:spPr>
      </p:pic>
      <p:sp>
        <p:nvSpPr>
          <p:cNvPr id="9" name="Rectangle 8"/>
          <p:cNvSpPr/>
          <p:nvPr/>
        </p:nvSpPr>
        <p:spPr>
          <a:xfrm>
            <a:off x="1233179" y="1223699"/>
            <a:ext cx="15579593" cy="2691250"/>
          </a:xfrm>
          <a:prstGeom prst="rect">
            <a:avLst/>
          </a:prstGeom>
        </p:spPr>
        <p:txBody>
          <a:bodyPr wrap="square">
            <a:spAutoFit/>
          </a:bodyPr>
          <a:lstStyle/>
          <a:p>
            <a:pPr algn="ctr">
              <a:lnSpc>
                <a:spcPct val="150000"/>
              </a:lnSpc>
            </a:pPr>
            <a:r>
              <a:rPr lang="vi-VN" sz="6000" b="1" dirty="0">
                <a:solidFill>
                  <a:schemeClr val="accent2">
                    <a:lumMod val="75000"/>
                  </a:schemeClr>
                </a:solidFill>
                <a:latin typeface="Arial" panose="020B0604020202020204" pitchFamily="34" charset="0"/>
                <a:cs typeface="Arial" panose="020B0604020202020204" pitchFamily="34" charset="0"/>
              </a:rPr>
              <a:t>CHỦ ĐỀ 2. TỔ CHỨC LƯU TRỮ, TÌM KIẾM VÀ TRAO ĐỔI THÔNG TIN</a:t>
            </a:r>
            <a:endParaRPr lang="en-US" sz="6000" b="1" dirty="0">
              <a:solidFill>
                <a:schemeClr val="accent2">
                  <a:lumMod val="7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4028553" y="7295484"/>
            <a:ext cx="1814388" cy="1440693"/>
          </a:xfrm>
          <a:prstGeom prst="rect">
            <a:avLst/>
          </a:prstGeom>
        </p:spPr>
      </p:pic>
    </p:spTree>
    <p:extLst>
      <p:ext uri="{BB962C8B-B14F-4D97-AF65-F5344CB8AC3E}">
        <p14:creationId xmlns:p14="http://schemas.microsoft.com/office/powerpoint/2010/main" val="3674745924"/>
      </p:ext>
    </p:extLst>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5" name="Group 15"/>
          <p:cNvGrpSpPr/>
          <p:nvPr/>
        </p:nvGrpSpPr>
        <p:grpSpPr>
          <a:xfrm>
            <a:off x="1601630" y="1028700"/>
            <a:ext cx="7836660" cy="8593799"/>
            <a:chOff x="0" y="0"/>
            <a:chExt cx="12390759" cy="13587893"/>
          </a:xfrm>
        </p:grpSpPr>
        <p:sp>
          <p:nvSpPr>
            <p:cNvPr id="16" name="Freeform 16"/>
            <p:cNvSpPr/>
            <p:nvPr/>
          </p:nvSpPr>
          <p:spPr>
            <a:xfrm>
              <a:off x="31750" y="31750"/>
              <a:ext cx="12327259" cy="13524393"/>
            </a:xfrm>
            <a:custGeom>
              <a:avLst/>
              <a:gdLst/>
              <a:ahLst/>
              <a:cxnLst/>
              <a:rect l="l" t="t" r="r" b="b"/>
              <a:pathLst>
                <a:path w="12327259" h="13524393">
                  <a:moveTo>
                    <a:pt x="12234549" y="13524393"/>
                  </a:moveTo>
                  <a:lnTo>
                    <a:pt x="92710" y="13524393"/>
                  </a:lnTo>
                  <a:cubicBezTo>
                    <a:pt x="41910" y="13524393"/>
                    <a:pt x="0" y="13482482"/>
                    <a:pt x="0" y="13431682"/>
                  </a:cubicBezTo>
                  <a:lnTo>
                    <a:pt x="0" y="92710"/>
                  </a:lnTo>
                  <a:cubicBezTo>
                    <a:pt x="0" y="41910"/>
                    <a:pt x="41910" y="0"/>
                    <a:pt x="92710" y="0"/>
                  </a:cubicBezTo>
                  <a:lnTo>
                    <a:pt x="12233279" y="0"/>
                  </a:lnTo>
                  <a:cubicBezTo>
                    <a:pt x="12284079" y="0"/>
                    <a:pt x="12325989" y="41910"/>
                    <a:pt x="12325989" y="92710"/>
                  </a:cubicBezTo>
                  <a:lnTo>
                    <a:pt x="12325989" y="13430413"/>
                  </a:lnTo>
                  <a:cubicBezTo>
                    <a:pt x="12327259" y="13482482"/>
                    <a:pt x="12285349" y="13524393"/>
                    <a:pt x="12234549" y="13524393"/>
                  </a:cubicBezTo>
                  <a:close/>
                </a:path>
              </a:pathLst>
            </a:custGeom>
            <a:solidFill>
              <a:srgbClr val="EBADB1"/>
            </a:solidFill>
          </p:spPr>
          <p:txBody>
            <a:bodyPr/>
            <a:lstStyle/>
            <a:p>
              <a:endParaRPr lang="en-US"/>
            </a:p>
          </p:txBody>
        </p:sp>
        <p:sp>
          <p:nvSpPr>
            <p:cNvPr id="17" name="Freeform 17"/>
            <p:cNvSpPr/>
            <p:nvPr/>
          </p:nvSpPr>
          <p:spPr>
            <a:xfrm>
              <a:off x="0" y="0"/>
              <a:ext cx="12390759" cy="13587893"/>
            </a:xfrm>
            <a:custGeom>
              <a:avLst/>
              <a:gdLst/>
              <a:ahLst/>
              <a:cxnLst/>
              <a:rect l="l" t="t" r="r" b="b"/>
              <a:pathLst>
                <a:path w="12390759" h="13587893">
                  <a:moveTo>
                    <a:pt x="12266299" y="59690"/>
                  </a:moveTo>
                  <a:cubicBezTo>
                    <a:pt x="12301859" y="59690"/>
                    <a:pt x="12331069" y="88900"/>
                    <a:pt x="12331069" y="124460"/>
                  </a:cubicBezTo>
                  <a:lnTo>
                    <a:pt x="12331069" y="13463432"/>
                  </a:lnTo>
                  <a:cubicBezTo>
                    <a:pt x="12331069" y="13498993"/>
                    <a:pt x="12301859" y="13528204"/>
                    <a:pt x="12266299" y="13528204"/>
                  </a:cubicBezTo>
                  <a:lnTo>
                    <a:pt x="124460" y="13528204"/>
                  </a:lnTo>
                  <a:cubicBezTo>
                    <a:pt x="88900" y="13528204"/>
                    <a:pt x="59690" y="13498993"/>
                    <a:pt x="59690" y="13463432"/>
                  </a:cubicBezTo>
                  <a:lnTo>
                    <a:pt x="59690" y="124460"/>
                  </a:lnTo>
                  <a:cubicBezTo>
                    <a:pt x="59690" y="88900"/>
                    <a:pt x="88900" y="59690"/>
                    <a:pt x="124460" y="59690"/>
                  </a:cubicBezTo>
                  <a:lnTo>
                    <a:pt x="12266299" y="59690"/>
                  </a:lnTo>
                  <a:moveTo>
                    <a:pt x="12266299" y="0"/>
                  </a:moveTo>
                  <a:lnTo>
                    <a:pt x="124460" y="0"/>
                  </a:lnTo>
                  <a:cubicBezTo>
                    <a:pt x="55880" y="0"/>
                    <a:pt x="0" y="55880"/>
                    <a:pt x="0" y="124460"/>
                  </a:cubicBezTo>
                  <a:lnTo>
                    <a:pt x="0" y="13463432"/>
                  </a:lnTo>
                  <a:cubicBezTo>
                    <a:pt x="0" y="13532013"/>
                    <a:pt x="55880" y="13587893"/>
                    <a:pt x="124460" y="13587893"/>
                  </a:cubicBezTo>
                  <a:lnTo>
                    <a:pt x="12266299" y="13587893"/>
                  </a:lnTo>
                  <a:cubicBezTo>
                    <a:pt x="12334879" y="13587893"/>
                    <a:pt x="12390759" y="13532013"/>
                    <a:pt x="12390759" y="13463432"/>
                  </a:cubicBezTo>
                  <a:lnTo>
                    <a:pt x="12390759" y="124460"/>
                  </a:lnTo>
                  <a:cubicBezTo>
                    <a:pt x="12390759" y="55880"/>
                    <a:pt x="12334879" y="0"/>
                    <a:pt x="12266299" y="0"/>
                  </a:cubicBezTo>
                  <a:close/>
                </a:path>
              </a:pathLst>
            </a:custGeom>
            <a:solidFill>
              <a:srgbClr val="100F0D"/>
            </a:solidFill>
          </p:spPr>
          <p:txBody>
            <a:bodyPr/>
            <a:lstStyle/>
            <a:p>
              <a:endParaRPr lang="en-US"/>
            </a:p>
          </p:txBody>
        </p:sp>
      </p:grpSp>
      <p:grpSp>
        <p:nvGrpSpPr>
          <p:cNvPr id="18" name="Group 18"/>
          <p:cNvGrpSpPr/>
          <p:nvPr/>
        </p:nvGrpSpPr>
        <p:grpSpPr>
          <a:xfrm>
            <a:off x="1313464" y="701277"/>
            <a:ext cx="7873258" cy="8644729"/>
            <a:chOff x="0" y="0"/>
            <a:chExt cx="12448626" cy="13668419"/>
          </a:xfrm>
        </p:grpSpPr>
        <p:sp>
          <p:nvSpPr>
            <p:cNvPr id="19" name="Freeform 19"/>
            <p:cNvSpPr/>
            <p:nvPr/>
          </p:nvSpPr>
          <p:spPr>
            <a:xfrm>
              <a:off x="31750" y="31750"/>
              <a:ext cx="12385126" cy="13604920"/>
            </a:xfrm>
            <a:custGeom>
              <a:avLst/>
              <a:gdLst/>
              <a:ahLst/>
              <a:cxnLst/>
              <a:rect l="l" t="t" r="r" b="b"/>
              <a:pathLst>
                <a:path w="12385126" h="13604920">
                  <a:moveTo>
                    <a:pt x="12292416" y="13604920"/>
                  </a:moveTo>
                  <a:lnTo>
                    <a:pt x="92710" y="13604920"/>
                  </a:lnTo>
                  <a:cubicBezTo>
                    <a:pt x="41910" y="13604920"/>
                    <a:pt x="0" y="13563009"/>
                    <a:pt x="0" y="13512209"/>
                  </a:cubicBezTo>
                  <a:lnTo>
                    <a:pt x="0" y="92710"/>
                  </a:lnTo>
                  <a:cubicBezTo>
                    <a:pt x="0" y="41910"/>
                    <a:pt x="41910" y="0"/>
                    <a:pt x="92710" y="0"/>
                  </a:cubicBezTo>
                  <a:lnTo>
                    <a:pt x="12291146" y="0"/>
                  </a:lnTo>
                  <a:cubicBezTo>
                    <a:pt x="12341946" y="0"/>
                    <a:pt x="12383857" y="41910"/>
                    <a:pt x="12383857" y="92710"/>
                  </a:cubicBezTo>
                  <a:lnTo>
                    <a:pt x="12383857" y="13510940"/>
                  </a:lnTo>
                  <a:cubicBezTo>
                    <a:pt x="12385126" y="13563009"/>
                    <a:pt x="12343216" y="13604920"/>
                    <a:pt x="12292416" y="13604920"/>
                  </a:cubicBezTo>
                  <a:close/>
                </a:path>
              </a:pathLst>
            </a:custGeom>
            <a:solidFill>
              <a:srgbClr val="FDF9F2"/>
            </a:solidFill>
          </p:spPr>
          <p:txBody>
            <a:bodyPr/>
            <a:lstStyle/>
            <a:p>
              <a:endParaRPr lang="en-US"/>
            </a:p>
          </p:txBody>
        </p:sp>
        <p:sp>
          <p:nvSpPr>
            <p:cNvPr id="20" name="Freeform 20"/>
            <p:cNvSpPr/>
            <p:nvPr/>
          </p:nvSpPr>
          <p:spPr>
            <a:xfrm>
              <a:off x="0" y="0"/>
              <a:ext cx="12448626" cy="13668420"/>
            </a:xfrm>
            <a:custGeom>
              <a:avLst/>
              <a:gdLst/>
              <a:ahLst/>
              <a:cxnLst/>
              <a:rect l="l" t="t" r="r" b="b"/>
              <a:pathLst>
                <a:path w="12448626" h="13668420">
                  <a:moveTo>
                    <a:pt x="12324166" y="59690"/>
                  </a:moveTo>
                  <a:cubicBezTo>
                    <a:pt x="12359726" y="59690"/>
                    <a:pt x="12388936" y="88900"/>
                    <a:pt x="12388936" y="124460"/>
                  </a:cubicBezTo>
                  <a:lnTo>
                    <a:pt x="12388936" y="13543959"/>
                  </a:lnTo>
                  <a:cubicBezTo>
                    <a:pt x="12388936" y="13579520"/>
                    <a:pt x="12359726" y="13608729"/>
                    <a:pt x="12324166" y="13608729"/>
                  </a:cubicBezTo>
                  <a:lnTo>
                    <a:pt x="124460" y="13608729"/>
                  </a:lnTo>
                  <a:cubicBezTo>
                    <a:pt x="88900" y="13608729"/>
                    <a:pt x="59690" y="13579520"/>
                    <a:pt x="59690" y="13543959"/>
                  </a:cubicBezTo>
                  <a:lnTo>
                    <a:pt x="59690" y="124460"/>
                  </a:lnTo>
                  <a:cubicBezTo>
                    <a:pt x="59690" y="88900"/>
                    <a:pt x="88900" y="59690"/>
                    <a:pt x="124460" y="59690"/>
                  </a:cubicBezTo>
                  <a:lnTo>
                    <a:pt x="12324166" y="59690"/>
                  </a:lnTo>
                  <a:moveTo>
                    <a:pt x="12324166" y="0"/>
                  </a:moveTo>
                  <a:lnTo>
                    <a:pt x="124460" y="0"/>
                  </a:lnTo>
                  <a:cubicBezTo>
                    <a:pt x="55880" y="0"/>
                    <a:pt x="0" y="55880"/>
                    <a:pt x="0" y="124460"/>
                  </a:cubicBezTo>
                  <a:lnTo>
                    <a:pt x="0" y="13543959"/>
                  </a:lnTo>
                  <a:cubicBezTo>
                    <a:pt x="0" y="13612540"/>
                    <a:pt x="55880" y="13668420"/>
                    <a:pt x="124460" y="13668420"/>
                  </a:cubicBezTo>
                  <a:lnTo>
                    <a:pt x="12324166" y="13668420"/>
                  </a:lnTo>
                  <a:cubicBezTo>
                    <a:pt x="12392747" y="13668420"/>
                    <a:pt x="12448626" y="13612540"/>
                    <a:pt x="12448626" y="13543959"/>
                  </a:cubicBezTo>
                  <a:lnTo>
                    <a:pt x="12448626" y="124460"/>
                  </a:lnTo>
                  <a:cubicBezTo>
                    <a:pt x="12448626" y="55880"/>
                    <a:pt x="12392747" y="0"/>
                    <a:pt x="12324166" y="0"/>
                  </a:cubicBezTo>
                  <a:close/>
                </a:path>
              </a:pathLst>
            </a:custGeom>
            <a:solidFill>
              <a:srgbClr val="100F0D"/>
            </a:solidFill>
          </p:spPr>
          <p:txBody>
            <a:bodyPr/>
            <a:lstStyle/>
            <a:p>
              <a:endParaRPr lang="en-US"/>
            </a:p>
          </p:txBody>
        </p:sp>
      </p:grpSp>
      <p:sp>
        <p:nvSpPr>
          <p:cNvPr id="45" name="TextBox 45"/>
          <p:cNvSpPr txBox="1"/>
          <p:nvPr/>
        </p:nvSpPr>
        <p:spPr>
          <a:xfrm>
            <a:off x="2366126" y="1450604"/>
            <a:ext cx="5678636" cy="2549031"/>
          </a:xfrm>
          <a:prstGeom prst="rect">
            <a:avLst/>
          </a:prstGeom>
        </p:spPr>
        <p:txBody>
          <a:bodyPr wrap="square" lIns="0" tIns="0" rIns="0" bIns="0" rtlCol="0" anchor="t">
            <a:spAutoFit/>
          </a:bodyPr>
          <a:lstStyle/>
          <a:p>
            <a:pPr algn="ctr">
              <a:lnSpc>
                <a:spcPts val="10500"/>
              </a:lnSpc>
            </a:pPr>
            <a:r>
              <a:rPr lang="en-US" sz="6600" b="1" dirty="0">
                <a:solidFill>
                  <a:schemeClr val="tx2">
                    <a:lumMod val="75000"/>
                  </a:schemeClr>
                </a:solidFill>
                <a:latin typeface="Arial" panose="020B0604020202020204" pitchFamily="34" charset="0"/>
                <a:cs typeface="Arial" panose="020B0604020202020204" pitchFamily="34" charset="0"/>
              </a:rPr>
              <a:t>NỘI DUNG BÀI HỌC</a:t>
            </a:r>
          </a:p>
        </p:txBody>
      </p:sp>
      <p:pic>
        <p:nvPicPr>
          <p:cNvPr id="4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62247" y="4710170"/>
            <a:ext cx="6369991" cy="4597976"/>
          </a:xfrm>
          <a:prstGeom prst="rect">
            <a:avLst/>
          </a:prstGeom>
        </p:spPr>
      </p:pic>
      <p:grpSp>
        <p:nvGrpSpPr>
          <p:cNvPr id="53" name="Group 52"/>
          <p:cNvGrpSpPr/>
          <p:nvPr/>
        </p:nvGrpSpPr>
        <p:grpSpPr>
          <a:xfrm>
            <a:off x="10015885" y="5340641"/>
            <a:ext cx="7191383" cy="3026792"/>
            <a:chOff x="10356876" y="4054048"/>
            <a:chExt cx="7191383" cy="3026792"/>
          </a:xfrm>
        </p:grpSpPr>
        <p:grpSp>
          <p:nvGrpSpPr>
            <p:cNvPr id="6" name="Group 6"/>
            <p:cNvGrpSpPr/>
            <p:nvPr/>
          </p:nvGrpSpPr>
          <p:grpSpPr>
            <a:xfrm>
              <a:off x="10565884" y="4294999"/>
              <a:ext cx="6982375" cy="2785841"/>
              <a:chOff x="0" y="0"/>
              <a:chExt cx="10052054" cy="5539613"/>
            </a:xfrm>
          </p:grpSpPr>
          <p:sp>
            <p:nvSpPr>
              <p:cNvPr id="7"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B8A6C0"/>
              </a:solidFill>
            </p:spPr>
            <p:txBody>
              <a:bodyPr/>
              <a:lstStyle/>
              <a:p>
                <a:endParaRPr lang="en-US"/>
              </a:p>
            </p:txBody>
          </p:sp>
          <p:sp>
            <p:nvSpPr>
              <p:cNvPr id="8"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12" name="Group 12"/>
            <p:cNvGrpSpPr/>
            <p:nvPr/>
          </p:nvGrpSpPr>
          <p:grpSpPr>
            <a:xfrm>
              <a:off x="10356876" y="4054048"/>
              <a:ext cx="6982375" cy="2833213"/>
              <a:chOff x="0" y="0"/>
              <a:chExt cx="10052054" cy="5633812"/>
            </a:xfrm>
          </p:grpSpPr>
          <p:sp>
            <p:nvSpPr>
              <p:cNvPr id="13"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14"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22" name="AutoShape 22"/>
            <p:cNvSpPr/>
            <p:nvPr/>
          </p:nvSpPr>
          <p:spPr>
            <a:xfrm flipV="1">
              <a:off x="10378930" y="4746174"/>
              <a:ext cx="6929316" cy="6495"/>
            </a:xfrm>
            <a:prstGeom prst="line">
              <a:avLst/>
            </a:prstGeom>
            <a:ln w="38100" cap="rnd">
              <a:solidFill>
                <a:srgbClr val="100F0D"/>
              </a:solidFill>
              <a:prstDash val="solid"/>
              <a:headEnd type="none" w="sm" len="sm"/>
              <a:tailEnd type="none" w="sm" len="sm"/>
            </a:ln>
          </p:spPr>
          <p:txBody>
            <a:bodyPr/>
            <a:lstStyle/>
            <a:p>
              <a:endParaRPr lang="en-US"/>
            </a:p>
          </p:txBody>
        </p:sp>
        <p:grpSp>
          <p:nvGrpSpPr>
            <p:cNvPr id="26" name="Group 26"/>
            <p:cNvGrpSpPr>
              <a:grpSpLocks noChangeAspect="1"/>
            </p:cNvGrpSpPr>
            <p:nvPr/>
          </p:nvGrpSpPr>
          <p:grpSpPr>
            <a:xfrm>
              <a:off x="11284221" y="4328756"/>
              <a:ext cx="193699" cy="193699"/>
              <a:chOff x="0" y="0"/>
              <a:chExt cx="495300" cy="495300"/>
            </a:xfrm>
          </p:grpSpPr>
          <p:sp>
            <p:nvSpPr>
              <p:cNvPr id="27"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28"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32" name="Group 32"/>
            <p:cNvGrpSpPr>
              <a:grpSpLocks noChangeAspect="1"/>
            </p:cNvGrpSpPr>
            <p:nvPr/>
          </p:nvGrpSpPr>
          <p:grpSpPr>
            <a:xfrm>
              <a:off x="10968221" y="4328756"/>
              <a:ext cx="193699" cy="193699"/>
              <a:chOff x="0" y="0"/>
              <a:chExt cx="495300" cy="495300"/>
            </a:xfrm>
          </p:grpSpPr>
          <p:sp>
            <p:nvSpPr>
              <p:cNvPr id="33"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34"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38" name="Group 38"/>
            <p:cNvGrpSpPr>
              <a:grpSpLocks noChangeAspect="1"/>
            </p:cNvGrpSpPr>
            <p:nvPr/>
          </p:nvGrpSpPr>
          <p:grpSpPr>
            <a:xfrm>
              <a:off x="10652221" y="4328756"/>
              <a:ext cx="193699" cy="193699"/>
              <a:chOff x="0" y="0"/>
              <a:chExt cx="495300" cy="495300"/>
            </a:xfrm>
          </p:grpSpPr>
          <p:sp>
            <p:nvSpPr>
              <p:cNvPr id="39"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40"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sp>
          <p:nvSpPr>
            <p:cNvPr id="47" name="TextBox 43"/>
            <p:cNvSpPr txBox="1"/>
            <p:nvPr/>
          </p:nvSpPr>
          <p:spPr>
            <a:xfrm>
              <a:off x="10673581" y="5133938"/>
              <a:ext cx="6340014" cy="890180"/>
            </a:xfrm>
            <a:prstGeom prst="rect">
              <a:avLst/>
            </a:prstGeom>
          </p:spPr>
          <p:txBody>
            <a:bodyPr wrap="square" lIns="0" tIns="0" rIns="0" bIns="0" rtlCol="0" anchor="t">
              <a:spAutoFit/>
            </a:bodyPr>
            <a:lstStyle/>
            <a:p>
              <a:pPr algn="ctr">
                <a:lnSpc>
                  <a:spcPct val="150000"/>
                </a:lnSpc>
              </a:pPr>
              <a:r>
                <a:rPr lang="en-US" sz="4400" b="1" dirty="0" err="1">
                  <a:solidFill>
                    <a:srgbClr val="100F0D"/>
                  </a:solidFill>
                  <a:latin typeface="Arial" panose="020B0604020202020204" pitchFamily="34" charset="0"/>
                  <a:cs typeface="Arial" panose="020B0604020202020204" pitchFamily="34" charset="0"/>
                </a:rPr>
                <a:t>Thông</a:t>
              </a:r>
              <a:r>
                <a:rPr lang="en-US" sz="4400" b="1" dirty="0">
                  <a:solidFill>
                    <a:srgbClr val="100F0D"/>
                  </a:solidFill>
                  <a:latin typeface="Arial" panose="020B0604020202020204" pitchFamily="34" charset="0"/>
                  <a:cs typeface="Arial" panose="020B0604020202020204" pitchFamily="34" charset="0"/>
                </a:rPr>
                <a:t> tin </a:t>
              </a:r>
              <a:r>
                <a:rPr lang="en-US" sz="4400" b="1" dirty="0" err="1">
                  <a:solidFill>
                    <a:srgbClr val="100F0D"/>
                  </a:solidFill>
                  <a:latin typeface="Arial" panose="020B0604020202020204" pitchFamily="34" charset="0"/>
                  <a:cs typeface="Arial" panose="020B0604020202020204" pitchFamily="34" charset="0"/>
                </a:rPr>
                <a:t>đáng</a:t>
              </a:r>
              <a:r>
                <a:rPr lang="en-US" sz="4400" b="1" dirty="0">
                  <a:solidFill>
                    <a:srgbClr val="100F0D"/>
                  </a:solidFill>
                  <a:latin typeface="Arial" panose="020B0604020202020204" pitchFamily="34" charset="0"/>
                  <a:cs typeface="Arial" panose="020B0604020202020204" pitchFamily="34" charset="0"/>
                </a:rPr>
                <a:t> tin </a:t>
              </a:r>
              <a:r>
                <a:rPr lang="en-US" sz="4400" b="1" dirty="0" err="1">
                  <a:solidFill>
                    <a:srgbClr val="100F0D"/>
                  </a:solidFill>
                  <a:latin typeface="Arial" panose="020B0604020202020204" pitchFamily="34" charset="0"/>
                  <a:cs typeface="Arial" panose="020B0604020202020204" pitchFamily="34" charset="0"/>
                </a:rPr>
                <a:t>cậy</a:t>
              </a:r>
              <a:endParaRPr lang="en-US" sz="4400" b="1" dirty="0">
                <a:solidFill>
                  <a:srgbClr val="100F0D"/>
                </a:solidFill>
                <a:latin typeface="Arial" panose="020B0604020202020204" pitchFamily="34" charset="0"/>
                <a:cs typeface="Arial" panose="020B0604020202020204" pitchFamily="34" charset="0"/>
              </a:endParaRPr>
            </a:p>
          </p:txBody>
        </p:sp>
        <p:sp>
          <p:nvSpPr>
            <p:cNvPr id="49" name="TextBox 43"/>
            <p:cNvSpPr txBox="1"/>
            <p:nvPr/>
          </p:nvSpPr>
          <p:spPr>
            <a:xfrm>
              <a:off x="11597035" y="4254580"/>
              <a:ext cx="4493106" cy="500137"/>
            </a:xfrm>
            <a:prstGeom prst="rect">
              <a:avLst/>
            </a:prstGeom>
          </p:spPr>
          <p:txBody>
            <a:bodyPr lIns="0" tIns="0" rIns="0" bIns="0" rtlCol="0" anchor="t">
              <a:spAutoFit/>
            </a:bodyPr>
            <a:lstStyle/>
            <a:p>
              <a:pPr algn="ctr">
                <a:lnSpc>
                  <a:spcPts val="3919"/>
                </a:lnSpc>
              </a:pPr>
              <a:r>
                <a:rPr lang="en-US" sz="4400" b="1" dirty="0">
                  <a:solidFill>
                    <a:schemeClr val="tx2">
                      <a:lumMod val="75000"/>
                    </a:schemeClr>
                  </a:solidFill>
                  <a:latin typeface="Arial" panose="020B0604020202020204" pitchFamily="34" charset="0"/>
                  <a:cs typeface="Arial" panose="020B0604020202020204" pitchFamily="34" charset="0"/>
                </a:rPr>
                <a:t>02</a:t>
              </a:r>
            </a:p>
          </p:txBody>
        </p:sp>
      </p:grpSp>
      <p:grpSp>
        <p:nvGrpSpPr>
          <p:cNvPr id="75" name="Group 74"/>
          <p:cNvGrpSpPr/>
          <p:nvPr/>
        </p:nvGrpSpPr>
        <p:grpSpPr>
          <a:xfrm>
            <a:off x="10015885" y="1378280"/>
            <a:ext cx="7191383" cy="3026792"/>
            <a:chOff x="10356876" y="4054048"/>
            <a:chExt cx="7191383" cy="3026792"/>
          </a:xfrm>
        </p:grpSpPr>
        <p:grpSp>
          <p:nvGrpSpPr>
            <p:cNvPr id="76" name="Group 6"/>
            <p:cNvGrpSpPr/>
            <p:nvPr/>
          </p:nvGrpSpPr>
          <p:grpSpPr>
            <a:xfrm>
              <a:off x="10565884" y="4294999"/>
              <a:ext cx="6982375" cy="2785841"/>
              <a:chOff x="0" y="0"/>
              <a:chExt cx="10052054" cy="5539613"/>
            </a:xfrm>
          </p:grpSpPr>
          <p:sp>
            <p:nvSpPr>
              <p:cNvPr id="92" name="Freeform 7"/>
              <p:cNvSpPr/>
              <p:nvPr/>
            </p:nvSpPr>
            <p:spPr>
              <a:xfrm>
                <a:off x="31750" y="31750"/>
                <a:ext cx="9988555" cy="5476113"/>
              </a:xfrm>
              <a:custGeom>
                <a:avLst/>
                <a:gdLst/>
                <a:ahLst/>
                <a:cxnLst/>
                <a:rect l="l" t="t" r="r" b="b"/>
                <a:pathLst>
                  <a:path w="9988555" h="5476113">
                    <a:moveTo>
                      <a:pt x="9895844" y="5476113"/>
                    </a:moveTo>
                    <a:lnTo>
                      <a:pt x="92710" y="5476113"/>
                    </a:lnTo>
                    <a:cubicBezTo>
                      <a:pt x="41910" y="5476113"/>
                      <a:pt x="0" y="5434203"/>
                      <a:pt x="0" y="5383403"/>
                    </a:cubicBezTo>
                    <a:lnTo>
                      <a:pt x="0" y="92710"/>
                    </a:lnTo>
                    <a:cubicBezTo>
                      <a:pt x="0" y="41910"/>
                      <a:pt x="41910" y="0"/>
                      <a:pt x="92710" y="0"/>
                    </a:cubicBezTo>
                    <a:lnTo>
                      <a:pt x="9894574" y="0"/>
                    </a:lnTo>
                    <a:cubicBezTo>
                      <a:pt x="9945374" y="0"/>
                      <a:pt x="9987284" y="41910"/>
                      <a:pt x="9987284" y="92710"/>
                    </a:cubicBezTo>
                    <a:lnTo>
                      <a:pt x="9987284" y="5382133"/>
                    </a:lnTo>
                    <a:cubicBezTo>
                      <a:pt x="9988555" y="5434203"/>
                      <a:pt x="9946644" y="5476113"/>
                      <a:pt x="9895844" y="5476113"/>
                    </a:cubicBezTo>
                    <a:close/>
                  </a:path>
                </a:pathLst>
              </a:custGeom>
              <a:solidFill>
                <a:srgbClr val="EE9D7F"/>
              </a:solidFill>
            </p:spPr>
            <p:txBody>
              <a:bodyPr/>
              <a:lstStyle/>
              <a:p>
                <a:endParaRPr lang="en-US"/>
              </a:p>
            </p:txBody>
          </p:sp>
          <p:sp>
            <p:nvSpPr>
              <p:cNvPr id="93" name="Freeform 8"/>
              <p:cNvSpPr/>
              <p:nvPr/>
            </p:nvSpPr>
            <p:spPr>
              <a:xfrm>
                <a:off x="0" y="0"/>
                <a:ext cx="10052055" cy="5539613"/>
              </a:xfrm>
              <a:custGeom>
                <a:avLst/>
                <a:gdLst/>
                <a:ahLst/>
                <a:cxnLst/>
                <a:rect l="l" t="t" r="r" b="b"/>
                <a:pathLst>
                  <a:path w="10052055" h="5539613">
                    <a:moveTo>
                      <a:pt x="9927594" y="59690"/>
                    </a:moveTo>
                    <a:cubicBezTo>
                      <a:pt x="9963155" y="59690"/>
                      <a:pt x="9992364" y="88900"/>
                      <a:pt x="9992364" y="124460"/>
                    </a:cubicBezTo>
                    <a:lnTo>
                      <a:pt x="9992364" y="5415153"/>
                    </a:lnTo>
                    <a:cubicBezTo>
                      <a:pt x="9992364" y="5450713"/>
                      <a:pt x="9963155" y="5479923"/>
                      <a:pt x="9927594" y="5479923"/>
                    </a:cubicBezTo>
                    <a:lnTo>
                      <a:pt x="124460" y="5479923"/>
                    </a:lnTo>
                    <a:cubicBezTo>
                      <a:pt x="88900" y="5479923"/>
                      <a:pt x="59690" y="5450713"/>
                      <a:pt x="59690" y="5415153"/>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415153"/>
                    </a:lnTo>
                    <a:cubicBezTo>
                      <a:pt x="0" y="5483733"/>
                      <a:pt x="55880" y="5539613"/>
                      <a:pt x="124460" y="5539613"/>
                    </a:cubicBezTo>
                    <a:lnTo>
                      <a:pt x="9927595" y="5539613"/>
                    </a:lnTo>
                    <a:cubicBezTo>
                      <a:pt x="9996174" y="5539613"/>
                      <a:pt x="10052055" y="5483733"/>
                      <a:pt x="10052055" y="5415153"/>
                    </a:cubicBezTo>
                    <a:lnTo>
                      <a:pt x="10052055" y="124460"/>
                    </a:lnTo>
                    <a:cubicBezTo>
                      <a:pt x="10052055" y="55880"/>
                      <a:pt x="9996174" y="0"/>
                      <a:pt x="9927595" y="0"/>
                    </a:cubicBezTo>
                    <a:close/>
                  </a:path>
                </a:pathLst>
              </a:custGeom>
              <a:solidFill>
                <a:srgbClr val="100F0D"/>
              </a:solidFill>
            </p:spPr>
            <p:txBody>
              <a:bodyPr/>
              <a:lstStyle/>
              <a:p>
                <a:endParaRPr lang="en-US"/>
              </a:p>
            </p:txBody>
          </p:sp>
        </p:grpSp>
        <p:grpSp>
          <p:nvGrpSpPr>
            <p:cNvPr id="77" name="Group 12"/>
            <p:cNvGrpSpPr/>
            <p:nvPr/>
          </p:nvGrpSpPr>
          <p:grpSpPr>
            <a:xfrm>
              <a:off x="10356876" y="4054048"/>
              <a:ext cx="6982375" cy="2833213"/>
              <a:chOff x="0" y="0"/>
              <a:chExt cx="10052054" cy="5633812"/>
            </a:xfrm>
          </p:grpSpPr>
          <p:sp>
            <p:nvSpPr>
              <p:cNvPr id="90" name="Freeform 13"/>
              <p:cNvSpPr/>
              <p:nvPr/>
            </p:nvSpPr>
            <p:spPr>
              <a:xfrm>
                <a:off x="31750" y="31750"/>
                <a:ext cx="9988555" cy="5570312"/>
              </a:xfrm>
              <a:custGeom>
                <a:avLst/>
                <a:gdLst/>
                <a:ahLst/>
                <a:cxnLst/>
                <a:rect l="l" t="t" r="r" b="b"/>
                <a:pathLst>
                  <a:path w="9988555" h="5570312">
                    <a:moveTo>
                      <a:pt x="9895844" y="5570312"/>
                    </a:moveTo>
                    <a:lnTo>
                      <a:pt x="92710" y="5570312"/>
                    </a:lnTo>
                    <a:cubicBezTo>
                      <a:pt x="41910" y="5570312"/>
                      <a:pt x="0" y="5528402"/>
                      <a:pt x="0" y="5477602"/>
                    </a:cubicBezTo>
                    <a:lnTo>
                      <a:pt x="0" y="92710"/>
                    </a:lnTo>
                    <a:cubicBezTo>
                      <a:pt x="0" y="41910"/>
                      <a:pt x="41910" y="0"/>
                      <a:pt x="92710" y="0"/>
                    </a:cubicBezTo>
                    <a:lnTo>
                      <a:pt x="9894574" y="0"/>
                    </a:lnTo>
                    <a:cubicBezTo>
                      <a:pt x="9945374" y="0"/>
                      <a:pt x="9987284" y="41910"/>
                      <a:pt x="9987284" y="92710"/>
                    </a:cubicBezTo>
                    <a:lnTo>
                      <a:pt x="9987284" y="5476332"/>
                    </a:lnTo>
                    <a:cubicBezTo>
                      <a:pt x="9988555" y="5528402"/>
                      <a:pt x="9946644" y="5570312"/>
                      <a:pt x="9895844" y="5570312"/>
                    </a:cubicBezTo>
                    <a:close/>
                  </a:path>
                </a:pathLst>
              </a:custGeom>
              <a:solidFill>
                <a:srgbClr val="FDF9F2"/>
              </a:solidFill>
            </p:spPr>
            <p:txBody>
              <a:bodyPr/>
              <a:lstStyle/>
              <a:p>
                <a:endParaRPr lang="en-US"/>
              </a:p>
            </p:txBody>
          </p:sp>
          <p:sp>
            <p:nvSpPr>
              <p:cNvPr id="91" name="Freeform 14"/>
              <p:cNvSpPr/>
              <p:nvPr/>
            </p:nvSpPr>
            <p:spPr>
              <a:xfrm>
                <a:off x="0" y="0"/>
                <a:ext cx="10052055" cy="5633812"/>
              </a:xfrm>
              <a:custGeom>
                <a:avLst/>
                <a:gdLst/>
                <a:ahLst/>
                <a:cxnLst/>
                <a:rect l="l" t="t" r="r" b="b"/>
                <a:pathLst>
                  <a:path w="10052055" h="5633812">
                    <a:moveTo>
                      <a:pt x="9927594" y="59690"/>
                    </a:moveTo>
                    <a:cubicBezTo>
                      <a:pt x="9963155" y="59690"/>
                      <a:pt x="9992364" y="88900"/>
                      <a:pt x="9992364" y="124460"/>
                    </a:cubicBezTo>
                    <a:lnTo>
                      <a:pt x="9992364" y="5509352"/>
                    </a:lnTo>
                    <a:cubicBezTo>
                      <a:pt x="9992364" y="5544912"/>
                      <a:pt x="9963155" y="5574122"/>
                      <a:pt x="9927594" y="5574122"/>
                    </a:cubicBezTo>
                    <a:lnTo>
                      <a:pt x="124460" y="5574122"/>
                    </a:lnTo>
                    <a:cubicBezTo>
                      <a:pt x="88900" y="5574122"/>
                      <a:pt x="59690" y="5544912"/>
                      <a:pt x="59690" y="5509352"/>
                    </a:cubicBezTo>
                    <a:lnTo>
                      <a:pt x="59690" y="124460"/>
                    </a:lnTo>
                    <a:cubicBezTo>
                      <a:pt x="59690" y="88900"/>
                      <a:pt x="88900" y="59690"/>
                      <a:pt x="124460" y="59690"/>
                    </a:cubicBezTo>
                    <a:lnTo>
                      <a:pt x="9927595" y="59690"/>
                    </a:lnTo>
                    <a:moveTo>
                      <a:pt x="9927595" y="0"/>
                    </a:moveTo>
                    <a:lnTo>
                      <a:pt x="124460" y="0"/>
                    </a:lnTo>
                    <a:cubicBezTo>
                      <a:pt x="55880" y="0"/>
                      <a:pt x="0" y="55880"/>
                      <a:pt x="0" y="124460"/>
                    </a:cubicBezTo>
                    <a:lnTo>
                      <a:pt x="0" y="5509352"/>
                    </a:lnTo>
                    <a:cubicBezTo>
                      <a:pt x="0" y="5577932"/>
                      <a:pt x="55880" y="5633812"/>
                      <a:pt x="124460" y="5633812"/>
                    </a:cubicBezTo>
                    <a:lnTo>
                      <a:pt x="9927595" y="5633812"/>
                    </a:lnTo>
                    <a:cubicBezTo>
                      <a:pt x="9996174" y="5633812"/>
                      <a:pt x="10052055" y="5577932"/>
                      <a:pt x="10052055" y="5509352"/>
                    </a:cubicBezTo>
                    <a:lnTo>
                      <a:pt x="10052055" y="124460"/>
                    </a:lnTo>
                    <a:cubicBezTo>
                      <a:pt x="10052055" y="55880"/>
                      <a:pt x="9996174" y="0"/>
                      <a:pt x="9927595" y="0"/>
                    </a:cubicBezTo>
                    <a:close/>
                  </a:path>
                </a:pathLst>
              </a:custGeom>
              <a:solidFill>
                <a:srgbClr val="100F0D"/>
              </a:solidFill>
            </p:spPr>
            <p:txBody>
              <a:bodyPr/>
              <a:lstStyle/>
              <a:p>
                <a:endParaRPr lang="en-US"/>
              </a:p>
            </p:txBody>
          </p:sp>
        </p:grpSp>
        <p:sp>
          <p:nvSpPr>
            <p:cNvPr id="78" name="AutoShape 22"/>
            <p:cNvSpPr/>
            <p:nvPr/>
          </p:nvSpPr>
          <p:spPr>
            <a:xfrm flipV="1">
              <a:off x="10378930" y="4746174"/>
              <a:ext cx="6929316" cy="6495"/>
            </a:xfrm>
            <a:prstGeom prst="line">
              <a:avLst/>
            </a:prstGeom>
            <a:ln w="38100" cap="rnd">
              <a:solidFill>
                <a:srgbClr val="100F0D"/>
              </a:solidFill>
              <a:prstDash val="solid"/>
              <a:headEnd type="none" w="sm" len="sm"/>
              <a:tailEnd type="none" w="sm" len="sm"/>
            </a:ln>
          </p:spPr>
          <p:txBody>
            <a:bodyPr/>
            <a:lstStyle/>
            <a:p>
              <a:endParaRPr lang="en-US"/>
            </a:p>
          </p:txBody>
        </p:sp>
        <p:grpSp>
          <p:nvGrpSpPr>
            <p:cNvPr id="79" name="Group 26"/>
            <p:cNvGrpSpPr>
              <a:grpSpLocks noChangeAspect="1"/>
            </p:cNvGrpSpPr>
            <p:nvPr/>
          </p:nvGrpSpPr>
          <p:grpSpPr>
            <a:xfrm>
              <a:off x="11284221" y="4328756"/>
              <a:ext cx="193699" cy="193699"/>
              <a:chOff x="0" y="0"/>
              <a:chExt cx="495300" cy="495300"/>
            </a:xfrm>
          </p:grpSpPr>
          <p:sp>
            <p:nvSpPr>
              <p:cNvPr id="88" name="Freeform 27"/>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89" name="Freeform 28"/>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80" name="Group 32"/>
            <p:cNvGrpSpPr>
              <a:grpSpLocks noChangeAspect="1"/>
            </p:cNvGrpSpPr>
            <p:nvPr/>
          </p:nvGrpSpPr>
          <p:grpSpPr>
            <a:xfrm>
              <a:off x="10968221" y="4328756"/>
              <a:ext cx="193699" cy="193699"/>
              <a:chOff x="0" y="0"/>
              <a:chExt cx="495300" cy="495300"/>
            </a:xfrm>
          </p:grpSpPr>
          <p:sp>
            <p:nvSpPr>
              <p:cNvPr id="86" name="Freeform 33"/>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87" name="Freeform 34"/>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81" name="Group 38"/>
            <p:cNvGrpSpPr>
              <a:grpSpLocks noChangeAspect="1"/>
            </p:cNvGrpSpPr>
            <p:nvPr/>
          </p:nvGrpSpPr>
          <p:grpSpPr>
            <a:xfrm>
              <a:off x="10652221" y="4328756"/>
              <a:ext cx="193699" cy="193699"/>
              <a:chOff x="0" y="0"/>
              <a:chExt cx="495300" cy="495300"/>
            </a:xfrm>
          </p:grpSpPr>
          <p:sp>
            <p:nvSpPr>
              <p:cNvPr id="84" name="Freeform 39"/>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85" name="Freeform 40"/>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sp>
          <p:nvSpPr>
            <p:cNvPr id="82" name="TextBox 43"/>
            <p:cNvSpPr txBox="1"/>
            <p:nvPr/>
          </p:nvSpPr>
          <p:spPr>
            <a:xfrm>
              <a:off x="10652221" y="4706272"/>
              <a:ext cx="6340014" cy="1922001"/>
            </a:xfrm>
            <a:prstGeom prst="rect">
              <a:avLst/>
            </a:prstGeom>
          </p:spPr>
          <p:txBody>
            <a:bodyPr wrap="square" lIns="0" tIns="0" rIns="0" bIns="0" rtlCol="0" anchor="t">
              <a:spAutoFit/>
            </a:bodyPr>
            <a:lstStyle/>
            <a:p>
              <a:pPr algn="ctr">
                <a:lnSpc>
                  <a:spcPct val="150000"/>
                </a:lnSpc>
              </a:pPr>
              <a:r>
                <a:rPr lang="en-US" sz="4400" b="1" dirty="0" err="1">
                  <a:latin typeface="Arial" panose="020B0604020202020204" pitchFamily="34" charset="0"/>
                  <a:cs typeface="Arial" panose="020B0604020202020204" pitchFamily="34" charset="0"/>
                </a:rPr>
                <a:t>Thông</a:t>
              </a:r>
              <a:r>
                <a:rPr lang="en-US" sz="4400" b="1" dirty="0">
                  <a:latin typeface="Arial" panose="020B0604020202020204" pitchFamily="34" charset="0"/>
                  <a:cs typeface="Arial" panose="020B0604020202020204" pitchFamily="34" charset="0"/>
                </a:rPr>
                <a:t> tin </a:t>
              </a:r>
              <a:r>
                <a:rPr lang="en-US" sz="4400" b="1" dirty="0" err="1">
                  <a:latin typeface="Arial" panose="020B0604020202020204" pitchFamily="34" charset="0"/>
                  <a:cs typeface="Arial" panose="020B0604020202020204" pitchFamily="34" charset="0"/>
                </a:rPr>
                <a:t>trong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môi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trường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a:t>
              </a:r>
              <a:endParaRPr lang="en-US" sz="4400" b="1" dirty="0">
                <a:solidFill>
                  <a:srgbClr val="100F0D"/>
                </a:solidFill>
                <a:latin typeface="Arial" panose="020B0604020202020204" pitchFamily="34" charset="0"/>
                <a:cs typeface="Arial" panose="020B0604020202020204" pitchFamily="34" charset="0"/>
              </a:endParaRPr>
            </a:p>
          </p:txBody>
        </p:sp>
        <p:sp>
          <p:nvSpPr>
            <p:cNvPr id="83" name="TextBox 43"/>
            <p:cNvSpPr txBox="1"/>
            <p:nvPr/>
          </p:nvSpPr>
          <p:spPr>
            <a:xfrm>
              <a:off x="11597035" y="4254580"/>
              <a:ext cx="4493106" cy="500137"/>
            </a:xfrm>
            <a:prstGeom prst="rect">
              <a:avLst/>
            </a:prstGeom>
          </p:spPr>
          <p:txBody>
            <a:bodyPr lIns="0" tIns="0" rIns="0" bIns="0" rtlCol="0" anchor="t">
              <a:spAutoFit/>
            </a:bodyPr>
            <a:lstStyle/>
            <a:p>
              <a:pPr algn="ctr">
                <a:lnSpc>
                  <a:spcPts val="3919"/>
                </a:lnSpc>
              </a:pPr>
              <a:r>
                <a:rPr lang="en-US" sz="4400" b="1" dirty="0">
                  <a:solidFill>
                    <a:schemeClr val="tx2">
                      <a:lumMod val="75000"/>
                    </a:schemeClr>
                  </a:solidFill>
                  <a:latin typeface="Arial" panose="020B0604020202020204" pitchFamily="34" charset="0"/>
                  <a:cs typeface="Arial" panose="020B0604020202020204" pitchFamily="34" charset="0"/>
                </a:rPr>
                <a:t>01</a:t>
              </a:r>
            </a:p>
          </p:txBody>
        </p:sp>
      </p:grpSp>
      <p:pic>
        <p:nvPicPr>
          <p:cNvPr id="42" name="Picture 4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74265" y="7938337"/>
            <a:ext cx="949770" cy="1229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linds(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linds(horizontal)">
                                      <p:cBhvr>
                                        <p:cTn id="12" dur="500"/>
                                        <p:tgtEl>
                                          <p:spTgt spid="53"/>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51" name="Rounded Rectangle 50"/>
          <p:cNvSpPr/>
          <p:nvPr/>
        </p:nvSpPr>
        <p:spPr>
          <a:xfrm>
            <a:off x="457200" y="1181100"/>
            <a:ext cx="17297400" cy="8686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3619500" y="525457"/>
            <a:ext cx="11049000" cy="1474831"/>
            <a:chOff x="1644624" y="525697"/>
            <a:chExt cx="15212056" cy="1576300"/>
          </a:xfrm>
        </p:grpSpPr>
        <p:sp>
          <p:nvSpPr>
            <p:cNvPr id="34" name="Rounded Rectangle 33"/>
            <p:cNvSpPr/>
            <p:nvPr/>
          </p:nvSpPr>
          <p:spPr>
            <a:xfrm>
              <a:off x="1857930" y="717304"/>
              <a:ext cx="14998750" cy="1384693"/>
            </a:xfrm>
            <a:prstGeom prst="roundRect">
              <a:avLst>
                <a:gd name="adj" fmla="val 5579"/>
              </a:avLst>
            </a:prstGeom>
            <a:solidFill>
              <a:schemeClr val="accent4">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644624" y="525697"/>
              <a:ext cx="15043175" cy="1413415"/>
            </a:xfrm>
            <a:prstGeom prst="roundRect">
              <a:avLst>
                <a:gd name="adj" fmla="val 6965"/>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extBox 43"/>
          <p:cNvSpPr txBox="1"/>
          <p:nvPr/>
        </p:nvSpPr>
        <p:spPr>
          <a:xfrm>
            <a:off x="4153665" y="585386"/>
            <a:ext cx="9904469" cy="1107996"/>
          </a:xfrm>
          <a:prstGeom prst="rect">
            <a:avLst/>
          </a:prstGeom>
        </p:spPr>
        <p:txBody>
          <a:bodyPr wrap="square" lIns="0" tIns="0" rIns="0" bIns="0" rtlCol="0" anchor="ctr">
            <a:spAutoFit/>
          </a:bodyPr>
          <a:lstStyle/>
          <a:p>
            <a:pPr algn="ctr">
              <a:lnSpc>
                <a:spcPct val="150000"/>
              </a:lnSpc>
            </a:pPr>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Thông</a:t>
            </a:r>
            <a:r>
              <a:rPr lang="en-US" sz="4800" b="1" dirty="0">
                <a:solidFill>
                  <a:srgbClr val="C00000"/>
                </a:solidFill>
                <a:latin typeface="Arial" panose="020B0604020202020204" pitchFamily="34" charset="0"/>
                <a:cs typeface="Arial" panose="020B0604020202020204" pitchFamily="34" charset="0"/>
              </a:rPr>
              <a:t> tin </a:t>
            </a:r>
            <a:r>
              <a:rPr lang="en-US" sz="4800" b="1" dirty="0" err="1">
                <a:solidFill>
                  <a:srgbClr val="C00000"/>
                </a:solidFill>
                <a:latin typeface="Arial" panose="020B0604020202020204" pitchFamily="34" charset="0"/>
                <a:cs typeface="Arial" panose="020B0604020202020204" pitchFamily="34" charset="0"/>
              </a:rPr>
              <a:t>trong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môi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trường</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pic>
        <p:nvPicPr>
          <p:cNvPr id="54" name="Picture 1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04596" y="3459937"/>
            <a:ext cx="1102117" cy="1544122"/>
          </a:xfrm>
          <a:prstGeom prst="rect">
            <a:avLst/>
          </a:prstGeom>
        </p:spPr>
      </p:pic>
      <p:sp>
        <p:nvSpPr>
          <p:cNvPr id="3" name="Rectangle 2"/>
          <p:cNvSpPr/>
          <p:nvPr/>
        </p:nvSpPr>
        <p:spPr>
          <a:xfrm>
            <a:off x="2538968" y="3576569"/>
            <a:ext cx="11708655" cy="707886"/>
          </a:xfrm>
          <a:prstGeom prst="rect">
            <a:avLst/>
          </a:prstGeom>
        </p:spPr>
        <p:txBody>
          <a:bodyPr wrap="none">
            <a:spAutoFit/>
          </a:bodyPr>
          <a:lstStyle/>
          <a:p>
            <a:r>
              <a:rPr lang="en-US" sz="4000" i="1" dirty="0" err="1">
                <a:solidFill>
                  <a:srgbClr val="002060"/>
                </a:solidFill>
                <a:latin typeface="Arial" panose="020B0604020202020204" pitchFamily="34" charset="0"/>
                <a:cs typeface="Arial" panose="020B0604020202020204" pitchFamily="34" charset="0"/>
              </a:rPr>
              <a:t>Đọc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thông</a:t>
            </a:r>
            <a:r>
              <a:rPr lang="en-US" sz="4000" i="1" dirty="0">
                <a:solidFill>
                  <a:srgbClr val="002060"/>
                </a:solidFill>
                <a:latin typeface="Arial" panose="020B0604020202020204" pitchFamily="34" charset="0"/>
                <a:cs typeface="Arial" panose="020B0604020202020204" pitchFamily="34" charset="0"/>
              </a:rPr>
              <a:t> tin SGK </a:t>
            </a:r>
            <a:r>
              <a:rPr lang="en-US" sz="4000" i="1" dirty="0" err="1">
                <a:solidFill>
                  <a:srgbClr val="002060"/>
                </a:solidFill>
                <a:latin typeface="Arial" panose="020B0604020202020204" pitchFamily="34" charset="0"/>
                <a:cs typeface="Arial" panose="020B0604020202020204" pitchFamily="34" charset="0"/>
              </a:rPr>
              <a:t>trang</a:t>
            </a:r>
            <a:r>
              <a:rPr lang="en-US" sz="4000" i="1" dirty="0">
                <a:solidFill>
                  <a:srgbClr val="002060"/>
                </a:solidFill>
                <a:latin typeface="Arial" panose="020B0604020202020204" pitchFamily="34" charset="0"/>
                <a:cs typeface="Arial" panose="020B0604020202020204" pitchFamily="34" charset="0"/>
              </a:rPr>
              <a:t> 10 </a:t>
            </a:r>
            <a:r>
              <a:rPr lang="en-US" sz="4000" i="1" dirty="0" err="1">
                <a:solidFill>
                  <a:srgbClr val="002060"/>
                </a:solidFill>
                <a:latin typeface="Arial" panose="020B0604020202020204" pitchFamily="34" charset="0"/>
                <a:cs typeface="Arial" panose="020B0604020202020204" pitchFamily="34" charset="0"/>
              </a:rPr>
              <a:t>và</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thực</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hiện</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nhiệm</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vụ</a:t>
            </a:r>
            <a:r>
              <a:rPr lang="en-US" sz="4000" i="1" dirty="0">
                <a:solidFill>
                  <a:srgbClr val="002060"/>
                </a:solidFill>
                <a:latin typeface="Arial" panose="020B0604020202020204" pitchFamily="34" charset="0"/>
                <a:cs typeface="Arial" panose="020B0604020202020204" pitchFamily="34" charset="0"/>
              </a:rPr>
              <a:t>:</a:t>
            </a:r>
          </a:p>
        </p:txBody>
      </p:sp>
      <p:sp>
        <p:nvSpPr>
          <p:cNvPr id="4" name="Rectangle 3"/>
          <p:cNvSpPr/>
          <p:nvPr/>
        </p:nvSpPr>
        <p:spPr>
          <a:xfrm>
            <a:off x="2538968" y="4270763"/>
            <a:ext cx="11905759"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cách thức thông tin được hình thành, lưu trữ và lan truyền trong môi trường kĩ thuật số.</a:t>
            </a:r>
          </a:p>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Nêu đặc điểm của thông tin số.</a:t>
            </a:r>
          </a:p>
        </p:txBody>
      </p:sp>
      <p:pic>
        <p:nvPicPr>
          <p:cNvPr id="5" name="Picture 4"/>
          <p:cNvPicPr>
            <a:picLocks noChangeAspect="1"/>
          </p:cNvPicPr>
          <p:nvPr/>
        </p:nvPicPr>
        <p:blipFill>
          <a:blip r:embed="rId5"/>
          <a:stretch>
            <a:fillRect/>
          </a:stretch>
        </p:blipFill>
        <p:spPr>
          <a:xfrm>
            <a:off x="13128052" y="6874659"/>
            <a:ext cx="2582549" cy="3423023"/>
          </a:xfrm>
          <a:prstGeom prst="rect">
            <a:avLst/>
          </a:prstGeom>
        </p:spPr>
      </p:pic>
      <p:sp>
        <p:nvSpPr>
          <p:cNvPr id="6" name="Oval Callout 5"/>
          <p:cNvSpPr/>
          <p:nvPr/>
        </p:nvSpPr>
        <p:spPr>
          <a:xfrm>
            <a:off x="15297887" y="5388759"/>
            <a:ext cx="2286000" cy="1661180"/>
          </a:xfrm>
          <a:prstGeom prst="wedgeEllipseCallout">
            <a:avLst>
              <a:gd name="adj1" fmla="val -28833"/>
              <a:gd name="adj2" fmla="val 61277"/>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b="1" dirty="0" err="1">
                <a:latin typeface="Arial" panose="020B0604020202020204" pitchFamily="34" charset="0"/>
                <a:cs typeface="Arial" panose="020B0604020202020204" pitchFamily="34" charset="0"/>
              </a:rPr>
              <a:t>Lưu</a:t>
            </a:r>
            <a:r>
              <a:rPr lang="en-US" sz="4000" b="1" dirty="0">
                <a:latin typeface="Arial" panose="020B0604020202020204" pitchFamily="34" charset="0"/>
                <a:cs typeface="Arial" panose="020B0604020202020204" pitchFamily="34" charset="0"/>
              </a:rPr>
              <a:t> ý</a:t>
            </a:r>
          </a:p>
        </p:txBody>
      </p:sp>
      <p:grpSp>
        <p:nvGrpSpPr>
          <p:cNvPr id="11" name="Group 10"/>
          <p:cNvGrpSpPr/>
          <p:nvPr/>
        </p:nvGrpSpPr>
        <p:grpSpPr>
          <a:xfrm>
            <a:off x="2717284" y="7281109"/>
            <a:ext cx="10232452" cy="2643807"/>
            <a:chOff x="2717284" y="7281109"/>
            <a:chExt cx="10232452" cy="2643807"/>
          </a:xfrm>
        </p:grpSpPr>
        <p:sp>
          <p:nvSpPr>
            <p:cNvPr id="10" name="Cloud Callout 9"/>
            <p:cNvSpPr/>
            <p:nvPr/>
          </p:nvSpPr>
          <p:spPr>
            <a:xfrm>
              <a:off x="2717284" y="7281109"/>
              <a:ext cx="10232452" cy="2643807"/>
            </a:xfrm>
            <a:prstGeom prst="cloudCallout">
              <a:avLst>
                <a:gd name="adj1" fmla="val 56417"/>
                <a:gd name="adj2" fmla="val -4587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3430332" y="7588062"/>
              <a:ext cx="8914068" cy="1938992"/>
            </a:xfrm>
            <a:prstGeom prst="rect">
              <a:avLst/>
            </a:prstGeom>
          </p:spPr>
          <p:txBody>
            <a:bodyPr wrap="square">
              <a:spAutoFit/>
            </a:bodyPr>
            <a:lstStyle/>
            <a:p>
              <a:pPr algn="ctr">
                <a:lnSpc>
                  <a:spcPct val="150000"/>
                </a:lnSpc>
              </a:pPr>
              <a:r>
                <a:rPr lang="en-US" sz="4000" dirty="0">
                  <a:latin typeface="Arial" panose="020B0604020202020204" pitchFamily="34" charset="0"/>
                  <a:cs typeface="Arial" panose="020B0604020202020204" pitchFamily="34" charset="0"/>
                </a:rPr>
                <a:t>T</a:t>
              </a:r>
              <a:r>
                <a:rPr lang="vi-VN" sz="4000" dirty="0">
                  <a:latin typeface="Arial" panose="020B0604020202020204" pitchFamily="34" charset="0"/>
                  <a:cs typeface="Arial" panose="020B0604020202020204" pitchFamily="34" charset="0"/>
                </a:rPr>
                <a:t>huật ngữ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thông tin số</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trong mục a mới chỉ để cập đến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dữ liệu số</a:t>
              </a:r>
              <a:r>
                <a:rPr lang="en-US" sz="4000" dirty="0">
                  <a:latin typeface="Arial" panose="020B0604020202020204" pitchFamily="34" charset="0"/>
                  <a:cs typeface="Arial" panose="020B0604020202020204" pitchFamily="34" charset="0"/>
                </a:rPr>
                <a:t>”.</a:t>
              </a:r>
            </a:p>
          </p:txBody>
        </p:sp>
      </p:grpSp>
      <p:sp>
        <p:nvSpPr>
          <p:cNvPr id="9" name="Rectangle 8"/>
          <p:cNvSpPr/>
          <p:nvPr/>
        </p:nvSpPr>
        <p:spPr>
          <a:xfrm>
            <a:off x="1104596" y="2320297"/>
            <a:ext cx="4229043" cy="769441"/>
          </a:xfrm>
          <a:prstGeom prst="rect">
            <a:avLst/>
          </a:prstGeom>
        </p:spPr>
        <p:txBody>
          <a:bodyPr wrap="none">
            <a:spAutoFit/>
          </a:bodyPr>
          <a:lstStyle/>
          <a:p>
            <a:r>
              <a:rPr lang="en-US" sz="4400" b="1" dirty="0">
                <a:solidFill>
                  <a:srgbClr val="002060"/>
                </a:solidFill>
                <a:latin typeface="Arial" panose="020B0604020202020204" pitchFamily="34" charset="0"/>
                <a:cs typeface="Arial" panose="020B0604020202020204" pitchFamily="34" charset="0"/>
              </a:rPr>
              <a:t>a) </a:t>
            </a:r>
            <a:r>
              <a:rPr lang="en-US" sz="4400" b="1" dirty="0" err="1">
                <a:solidFill>
                  <a:srgbClr val="002060"/>
                </a:solidFill>
                <a:latin typeface="Arial" panose="020B0604020202020204" pitchFamily="34" charset="0"/>
                <a:cs typeface="Arial" panose="020B0604020202020204" pitchFamily="34" charset="0"/>
              </a:rPr>
              <a:t>Thông</a:t>
            </a:r>
            <a:r>
              <a:rPr lang="en-US" sz="4400" b="1" dirty="0">
                <a:solidFill>
                  <a:srgbClr val="002060"/>
                </a:solidFill>
                <a:latin typeface="Arial" panose="020B0604020202020204" pitchFamily="34" charset="0"/>
                <a:cs typeface="Arial" panose="020B0604020202020204" pitchFamily="34" charset="0"/>
              </a:rPr>
              <a:t> tin </a:t>
            </a:r>
            <a:r>
              <a:rPr lang="en-US" sz="4400" b="1" dirty="0" err="1">
                <a:solidFill>
                  <a:srgbClr val="002060"/>
                </a:solidFill>
                <a:latin typeface="Arial" panose="020B0604020202020204" pitchFamily="34" charset="0"/>
                <a:cs typeface="Arial" panose="020B0604020202020204" pitchFamily="34" charset="0"/>
              </a:rPr>
              <a:t>số</a:t>
            </a:r>
            <a:endParaRPr lang="en-US" sz="44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380254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blinds(vertical)">
                                      <p:cBhvr>
                                        <p:cTn id="27" dur="500"/>
                                        <p:tgtEl>
                                          <p:spTgt spid="4">
                                            <p:txEl>
                                              <p:pRg st="0" end="0"/>
                                            </p:txEl>
                                          </p:spTgt>
                                        </p:tgtEl>
                                      </p:cBhvr>
                                    </p:animEffect>
                                  </p:childTnLst>
                                </p:cTn>
                              </p:par>
                              <p:par>
                                <p:cTn id="28" presetID="3" presetClass="entr" presetSubtype="5"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linds(vertical)">
                                      <p:cBhvr>
                                        <p:cTn id="30" dur="500"/>
                                        <p:tgtEl>
                                          <p:spTgt spid="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22" presetClass="entr" presetSubtype="2"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righ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3" grpId="0"/>
      <p:bldP spid="6"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94102" y="852255"/>
            <a:ext cx="11966578"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Thông tin số được mã hóa thành dãy bit, được chuyển vào máy tính, điện thoại thông minh, máy tính bảng... để có thể lan truyền, trao đổi trong môi trường kĩ thuật số.</a:t>
            </a:r>
            <a:endParaRPr lang="en-US" sz="40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33200"/>
          <a:stretch/>
        </p:blipFill>
        <p:spPr>
          <a:xfrm>
            <a:off x="13397824" y="1072587"/>
            <a:ext cx="3968832" cy="3344988"/>
          </a:xfrm>
          <a:prstGeom prst="ellipse">
            <a:avLst/>
          </a:prstGeom>
        </p:spPr>
      </p:pic>
      <p:sp>
        <p:nvSpPr>
          <p:cNvPr id="21" name="Rectangle 20"/>
          <p:cNvSpPr/>
          <p:nvPr/>
        </p:nvSpPr>
        <p:spPr>
          <a:xfrm>
            <a:off x="1094102" y="4918601"/>
            <a:ext cx="10631437" cy="707886"/>
          </a:xfrm>
          <a:prstGeom prst="rect">
            <a:avLst/>
          </a:prstGeom>
        </p:spPr>
        <p:txBody>
          <a:bodyPr wrap="none">
            <a:spAutoFit/>
          </a:bodyPr>
          <a:lstStyle/>
          <a:p>
            <a:pPr marL="571500" indent="-571500">
              <a:buFont typeface="Wingdings" panose="05000000000000000000" pitchFamily="2" charset="2"/>
              <a:buChar char="§"/>
            </a:pP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những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pSp>
        <p:nvGrpSpPr>
          <p:cNvPr id="31" name="Group 30"/>
          <p:cNvGrpSpPr/>
          <p:nvPr/>
        </p:nvGrpSpPr>
        <p:grpSpPr>
          <a:xfrm>
            <a:off x="1442807" y="6207760"/>
            <a:ext cx="7239000" cy="3657600"/>
            <a:chOff x="1442807" y="6207760"/>
            <a:chExt cx="7239000" cy="3657600"/>
          </a:xfrm>
        </p:grpSpPr>
        <p:sp>
          <p:nvSpPr>
            <p:cNvPr id="22" name="Round Same Side Corner Rectangle 21"/>
            <p:cNvSpPr/>
            <p:nvPr/>
          </p:nvSpPr>
          <p:spPr>
            <a:xfrm>
              <a:off x="1442807" y="6207760"/>
              <a:ext cx="7239000" cy="3657600"/>
            </a:xfrm>
            <a:prstGeom prst="round2Same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047414" y="6605399"/>
              <a:ext cx="6029785"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Dễ dàng được nhân bản và lan truyền nhưng khó bị xóa bỏ hoàn toàn.</a:t>
              </a:r>
              <a:endParaRPr lang="en-US" sz="4000" dirty="0">
                <a:latin typeface="Arial" panose="020B0604020202020204" pitchFamily="34" charset="0"/>
                <a:cs typeface="Arial" panose="020B0604020202020204" pitchFamily="34" charset="0"/>
              </a:endParaRPr>
            </a:p>
          </p:txBody>
        </p:sp>
      </p:grpSp>
      <p:grpSp>
        <p:nvGrpSpPr>
          <p:cNvPr id="30" name="Group 29"/>
          <p:cNvGrpSpPr/>
          <p:nvPr/>
        </p:nvGrpSpPr>
        <p:grpSpPr>
          <a:xfrm>
            <a:off x="9286414" y="6207760"/>
            <a:ext cx="7239000" cy="3657600"/>
            <a:chOff x="9286414" y="6207760"/>
            <a:chExt cx="7239000" cy="3657600"/>
          </a:xfrm>
        </p:grpSpPr>
        <p:sp>
          <p:nvSpPr>
            <p:cNvPr id="32" name="Round Same Side Corner Rectangle 31"/>
            <p:cNvSpPr/>
            <p:nvPr/>
          </p:nvSpPr>
          <p:spPr>
            <a:xfrm>
              <a:off x="9286414" y="6207760"/>
              <a:ext cx="7239000" cy="3657600"/>
            </a:xfrm>
            <a:prstGeom prst="round2Same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9736124" y="6605399"/>
              <a:ext cx="6339579" cy="286232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phép</a:t>
              </a:r>
              <a:r>
                <a:rPr lang="en-US" sz="40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3726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sp>
        <p:nvSpPr>
          <p:cNvPr id="17" name="Rectangle 16"/>
          <p:cNvSpPr/>
          <p:nvPr/>
        </p:nvSpPr>
        <p:spPr>
          <a:xfrm>
            <a:off x="2082918" y="508796"/>
            <a:ext cx="14291092" cy="707886"/>
          </a:xfrm>
          <a:prstGeom prst="rect">
            <a:avLst/>
          </a:prstGeom>
        </p:spPr>
        <p:txBody>
          <a:bodyPr wrap="none">
            <a:spAutoFit/>
          </a:bodyPr>
          <a:lstStyle/>
          <a:p>
            <a:r>
              <a:rPr lang="en-US" sz="4000" i="1" dirty="0">
                <a:solidFill>
                  <a:srgbClr val="002060"/>
                </a:solidFill>
                <a:latin typeface="Arial" panose="020B0604020202020204" pitchFamily="34" charset="0"/>
                <a:cs typeface="Arial" panose="020B0604020202020204" pitchFamily="34" charset="0"/>
              </a:rPr>
              <a:t>G</a:t>
            </a:r>
            <a:r>
              <a:rPr lang="vi-VN" sz="4000" i="1" dirty="0">
                <a:solidFill>
                  <a:srgbClr val="002060"/>
                </a:solidFill>
                <a:latin typeface="Arial" panose="020B0604020202020204" pitchFamily="34" charset="0"/>
                <a:cs typeface="Arial" panose="020B0604020202020204" pitchFamily="34" charset="0"/>
              </a:rPr>
              <a:t>iữ nguyên nhóm như ở hoạt động khởi động</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thảo</a:t>
            </a:r>
            <a:r>
              <a:rPr lang="en-US" sz="4000" i="1" dirty="0">
                <a:solidFill>
                  <a:srgbClr val="002060"/>
                </a:solidFill>
                <a:latin typeface="Arial" panose="020B0604020202020204" pitchFamily="34" charset="0"/>
                <a:cs typeface="Arial" panose="020B0604020202020204" pitchFamily="34" charset="0"/>
              </a:rPr>
              <a:t> </a:t>
            </a:r>
            <a:r>
              <a:rPr lang="en-US" sz="4000" i="1" dirty="0" err="1">
                <a:solidFill>
                  <a:srgbClr val="002060"/>
                </a:solidFill>
                <a:latin typeface="Arial" panose="020B0604020202020204" pitchFamily="34" charset="0"/>
                <a:cs typeface="Arial" panose="020B0604020202020204" pitchFamily="34" charset="0"/>
              </a:rPr>
              <a:t>luận</a:t>
            </a:r>
            <a:r>
              <a:rPr lang="en-US" sz="4000" i="1" dirty="0">
                <a:solidFill>
                  <a:srgbClr val="002060"/>
                </a:solidFill>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HĐ2</a:t>
            </a:r>
            <a:r>
              <a:rPr lang="en-US" sz="4000" i="1" dirty="0">
                <a:solidFill>
                  <a:srgbClr val="002060"/>
                </a:solidFill>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3"/>
          <a:stretch>
            <a:fillRect/>
          </a:stretch>
        </p:blipFill>
        <p:spPr>
          <a:xfrm>
            <a:off x="796367" y="311560"/>
            <a:ext cx="1244976" cy="1205679"/>
          </a:xfrm>
          <a:prstGeom prst="rect">
            <a:avLst/>
          </a:prstGeom>
        </p:spPr>
      </p:pic>
      <p:grpSp>
        <p:nvGrpSpPr>
          <p:cNvPr id="20" name="Group 19"/>
          <p:cNvGrpSpPr/>
          <p:nvPr/>
        </p:nvGrpSpPr>
        <p:grpSpPr>
          <a:xfrm>
            <a:off x="796367" y="1419588"/>
            <a:ext cx="16611600" cy="8740706"/>
            <a:chOff x="796367" y="1419588"/>
            <a:chExt cx="16611600" cy="8740706"/>
          </a:xfrm>
        </p:grpSpPr>
        <p:sp>
          <p:nvSpPr>
            <p:cNvPr id="3" name="Rounded Rectangle 2"/>
            <p:cNvSpPr/>
            <p:nvPr/>
          </p:nvSpPr>
          <p:spPr>
            <a:xfrm>
              <a:off x="796367" y="1419588"/>
              <a:ext cx="16611600" cy="85344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55788" y="1434828"/>
              <a:ext cx="16016558" cy="8725466"/>
            </a:xfrm>
            <a:prstGeom prst="rect">
              <a:avLst/>
            </a:prstGeom>
          </p:spPr>
          <p:txBody>
            <a:bodyPr wrap="square">
              <a:spAutoFit/>
            </a:bodyPr>
            <a:lstStyle/>
            <a:p>
              <a:pPr algn="ctr">
                <a:lnSpc>
                  <a:spcPct val="150000"/>
                </a:lnSpc>
              </a:pPr>
              <a:r>
                <a:rPr lang="vi-VN" sz="3400" b="1" dirty="0">
                  <a:solidFill>
                    <a:srgbClr val="C00000"/>
                  </a:solidFill>
                  <a:latin typeface="Arial" panose="020B0604020202020204" pitchFamily="34" charset="0"/>
                  <a:cs typeface="Arial" panose="020B0604020202020204" pitchFamily="34" charset="0"/>
                </a:rPr>
                <a:t>PHI</a:t>
              </a:r>
              <a:r>
                <a:rPr lang="en-US" sz="3400" b="1" dirty="0">
                  <a:solidFill>
                    <a:srgbClr val="C00000"/>
                  </a:solidFill>
                  <a:latin typeface="Arial" panose="020B0604020202020204" pitchFamily="34" charset="0"/>
                  <a:cs typeface="Arial" panose="020B0604020202020204" pitchFamily="34" charset="0"/>
                </a:rPr>
                <a:t>Ế</a:t>
              </a:r>
              <a:r>
                <a:rPr lang="vi-VN" sz="3400" b="1" dirty="0">
                  <a:solidFill>
                    <a:srgbClr val="C00000"/>
                  </a:solidFill>
                  <a:latin typeface="Arial" panose="020B0604020202020204" pitchFamily="34" charset="0"/>
                  <a:cs typeface="Arial" panose="020B0604020202020204" pitchFamily="34" charset="0"/>
                </a:rPr>
                <a:t>U HỌC TẬP SỐ 2</a:t>
              </a:r>
            </a:p>
            <a:p>
              <a:pPr algn="ctr">
                <a:lnSpc>
                  <a:spcPct val="150000"/>
                </a:lnSpc>
              </a:pPr>
              <a:r>
                <a:rPr lang="vi-VN" sz="3400" i="1" dirty="0">
                  <a:latin typeface="Arial" panose="020B0604020202020204" pitchFamily="34" charset="0"/>
                  <a:cs typeface="Arial" panose="020B0604020202020204" pitchFamily="34" charset="0"/>
                </a:rPr>
                <a:t>Nhóm ........</a:t>
              </a:r>
            </a:p>
            <a:p>
              <a:pPr algn="just">
                <a:lnSpc>
                  <a:spcPct val="150000"/>
                </a:lnSpc>
              </a:pPr>
              <a:r>
                <a:rPr lang="vi-VN" sz="3400" dirty="0">
                  <a:latin typeface="Arial" panose="020B0604020202020204" pitchFamily="34" charset="0"/>
                  <a:cs typeface="Arial" panose="020B0604020202020204" pitchFamily="34" charset="0"/>
                </a:rPr>
                <a:t>Khoa gửi cho An bức ảnh ruộng bậc thang qua thư điện tử. Nhận được, An chỉnh sửa lại ảnh cho đẹp hơn và sử dụng nó làm nền cho ảnh cá nhân của mình rồi đưa lên trang cá nhân trên mạng xã hội. Em hãy cho biết:</a:t>
              </a:r>
            </a:p>
            <a:p>
              <a:pPr algn="just">
                <a:lnSpc>
                  <a:spcPct val="140000"/>
                </a:lnSpc>
              </a:pPr>
              <a:r>
                <a:rPr lang="vi-VN" sz="3400" dirty="0">
                  <a:latin typeface="Arial" panose="020B0604020202020204" pitchFamily="34" charset="0"/>
                  <a:cs typeface="Arial" panose="020B0604020202020204" pitchFamily="34" charset="0"/>
                </a:rPr>
                <a:t>1. Máy chủ của dịch vụ thư điện tử có lưu trữ bức ảnh Khoa gửi không?</a:t>
              </a:r>
            </a:p>
            <a:p>
              <a:pPr algn="just">
                <a:lnSpc>
                  <a:spcPct val="140000"/>
                </a:lnSpc>
              </a:pPr>
              <a:r>
                <a:rPr lang="vi-VN" sz="3400" dirty="0">
                  <a:latin typeface="Arial" panose="020B0604020202020204" pitchFamily="34" charset="0"/>
                  <a:cs typeface="Arial" panose="020B0604020202020204" pitchFamily="34" charset="0"/>
                </a:rPr>
                <a:t>.................................................................................</a:t>
              </a:r>
              <a:r>
                <a:rPr lang="en-US" sz="3400" dirty="0">
                  <a:latin typeface="Arial" panose="020B0604020202020204" pitchFamily="34" charset="0"/>
                  <a:cs typeface="Arial" panose="020B0604020202020204" pitchFamily="34" charset="0"/>
                </a:rPr>
                <a:t>..................................................</a:t>
              </a:r>
              <a:endParaRPr lang="vi-VN" sz="3400" dirty="0">
                <a:latin typeface="Arial" panose="020B0604020202020204" pitchFamily="34" charset="0"/>
                <a:cs typeface="Arial" panose="020B0604020202020204" pitchFamily="34" charset="0"/>
              </a:endParaRPr>
            </a:p>
            <a:p>
              <a:pPr algn="just">
                <a:lnSpc>
                  <a:spcPct val="140000"/>
                </a:lnSpc>
              </a:pPr>
              <a:r>
                <a:rPr lang="vi-VN" sz="3400" dirty="0">
                  <a:latin typeface="Arial" panose="020B0604020202020204" pitchFamily="34" charset="0"/>
                  <a:cs typeface="Arial" panose="020B0604020202020204" pitchFamily="34" charset="0"/>
                </a:rPr>
                <a:t>2. Những ai có thể xem được bức ảnh An đưa lên mạng xã hội?</a:t>
              </a:r>
            </a:p>
            <a:p>
              <a:pPr algn="just">
                <a:lnSpc>
                  <a:spcPct val="140000"/>
                </a:lnSpc>
              </a:pPr>
              <a:r>
                <a:rPr lang="vi-VN" sz="3400" dirty="0">
                  <a:latin typeface="Arial" panose="020B0604020202020204" pitchFamily="34" charset="0"/>
                  <a:cs typeface="Arial" panose="020B0604020202020204" pitchFamily="34" charset="0"/>
                </a:rPr>
                <a:t>.................................................................................</a:t>
              </a:r>
              <a:r>
                <a:rPr lang="en-US" sz="3400" dirty="0">
                  <a:latin typeface="Arial" panose="020B0604020202020204" pitchFamily="34" charset="0"/>
                  <a:cs typeface="Arial" panose="020B0604020202020204" pitchFamily="34" charset="0"/>
                </a:rPr>
                <a:t>..................................................</a:t>
              </a:r>
              <a:endParaRPr lang="vi-VN" sz="3400" dirty="0">
                <a:latin typeface="Arial" panose="020B0604020202020204" pitchFamily="34" charset="0"/>
                <a:cs typeface="Arial" panose="020B0604020202020204" pitchFamily="34" charset="0"/>
              </a:endParaRPr>
            </a:p>
            <a:p>
              <a:pPr algn="just">
                <a:lnSpc>
                  <a:spcPct val="140000"/>
                </a:lnSpc>
              </a:pPr>
              <a:r>
                <a:rPr lang="vi-VN" sz="3400" dirty="0">
                  <a:latin typeface="Arial" panose="020B0604020202020204" pitchFamily="34" charset="0"/>
                  <a:cs typeface="Arial" panose="020B0604020202020204" pitchFamily="34" charset="0"/>
                </a:rPr>
                <a:t>3. An có thể gửi ảnh sau khi chỉnh sửa cho Khoa hoặc các bạn khác được không?</a:t>
              </a:r>
            </a:p>
            <a:p>
              <a:pPr algn="just">
                <a:lnSpc>
                  <a:spcPct val="140000"/>
                </a:lnSpc>
              </a:pPr>
              <a:r>
                <a:rPr lang="vi-VN" sz="3400" dirty="0">
                  <a:latin typeface="Arial" panose="020B0604020202020204" pitchFamily="34" charset="0"/>
                  <a:cs typeface="Arial" panose="020B0604020202020204" pitchFamily="34" charset="0"/>
                </a:rPr>
                <a:t>.................................................................................</a:t>
              </a:r>
              <a:r>
                <a:rPr lang="en-US" sz="3400" dirty="0">
                  <a:latin typeface="Arial" panose="020B0604020202020204" pitchFamily="34" charset="0"/>
                  <a:cs typeface="Arial" panose="020B0604020202020204" pitchFamily="34" charset="0"/>
                </a:rPr>
                <a:t>..................................................</a:t>
              </a:r>
              <a:endParaRPr lang="vi-VN" sz="3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146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strVal val="#ppt_w+.3"/>
                                          </p:val>
                                        </p:tav>
                                        <p:tav tm="100000">
                                          <p:val>
                                            <p:strVal val="#ppt_w"/>
                                          </p:val>
                                        </p:tav>
                                      </p:tavLst>
                                    </p:anim>
                                    <p:anim calcmode="lin" valueType="num">
                                      <p:cBhvr>
                                        <p:cTn id="15" dur="500" fill="hold"/>
                                        <p:tgtEl>
                                          <p:spTgt spid="20"/>
                                        </p:tgtEl>
                                        <p:attrNameLst>
                                          <p:attrName>ppt_h</p:attrName>
                                        </p:attrNameLst>
                                      </p:cBhvr>
                                      <p:tavLst>
                                        <p:tav tm="0">
                                          <p:val>
                                            <p:strVal val="#ppt_h"/>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42" b="30242"/>
          <a:stretch>
            <a:fillRect/>
          </a:stretch>
        </p:blipFill>
        <p:spPr>
          <a:xfrm>
            <a:off x="0" y="0"/>
            <a:ext cx="18288000" cy="10287000"/>
          </a:xfrm>
          <a:prstGeom prst="rect">
            <a:avLst/>
          </a:prstGeom>
        </p:spPr>
      </p:pic>
      <p:grpSp>
        <p:nvGrpSpPr>
          <p:cNvPr id="17" name="Group 16"/>
          <p:cNvGrpSpPr/>
          <p:nvPr/>
        </p:nvGrpSpPr>
        <p:grpSpPr>
          <a:xfrm>
            <a:off x="457200" y="419100"/>
            <a:ext cx="17297400" cy="9448800"/>
            <a:chOff x="457200" y="419100"/>
            <a:chExt cx="17297400" cy="9448800"/>
          </a:xfrm>
        </p:grpSpPr>
        <p:sp>
          <p:nvSpPr>
            <p:cNvPr id="3" name="Rounded Rectangle 2"/>
            <p:cNvSpPr/>
            <p:nvPr/>
          </p:nvSpPr>
          <p:spPr>
            <a:xfrm>
              <a:off x="457200" y="419100"/>
              <a:ext cx="17297400" cy="9448800"/>
            </a:xfrm>
            <a:prstGeom prst="roundRect">
              <a:avLst>
                <a:gd name="adj" fmla="val 3793"/>
              </a:avLst>
            </a:prstGeom>
            <a:solidFill>
              <a:srgbClr val="FDF9F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4" name="Group 23"/>
            <p:cNvGrpSpPr>
              <a:grpSpLocks noChangeAspect="1"/>
            </p:cNvGrpSpPr>
            <p:nvPr/>
          </p:nvGrpSpPr>
          <p:grpSpPr>
            <a:xfrm>
              <a:off x="1797651" y="1028700"/>
              <a:ext cx="238374" cy="238374"/>
              <a:chOff x="0" y="0"/>
              <a:chExt cx="495300" cy="495300"/>
            </a:xfrm>
          </p:grpSpPr>
          <p:sp>
            <p:nvSpPr>
              <p:cNvPr id="5" name="Freeform 24"/>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6" name="Freeform 25"/>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B8A6C0"/>
              </a:solidFill>
            </p:spPr>
            <p:txBody>
              <a:bodyPr/>
              <a:lstStyle/>
              <a:p>
                <a:endParaRPr lang="en-US"/>
              </a:p>
            </p:txBody>
          </p:sp>
        </p:grpSp>
        <p:grpSp>
          <p:nvGrpSpPr>
            <p:cNvPr id="7" name="Group 29"/>
            <p:cNvGrpSpPr>
              <a:grpSpLocks noChangeAspect="1"/>
            </p:cNvGrpSpPr>
            <p:nvPr/>
          </p:nvGrpSpPr>
          <p:grpSpPr>
            <a:xfrm>
              <a:off x="1408768" y="1028700"/>
              <a:ext cx="238374" cy="238374"/>
              <a:chOff x="0" y="0"/>
              <a:chExt cx="495300" cy="495300"/>
            </a:xfrm>
          </p:grpSpPr>
          <p:sp>
            <p:nvSpPr>
              <p:cNvPr id="8" name="Freeform 30"/>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9" name="Freeform 31"/>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E9D7F"/>
              </a:solidFill>
            </p:spPr>
            <p:txBody>
              <a:bodyPr/>
              <a:lstStyle/>
              <a:p>
                <a:endParaRPr lang="en-US"/>
              </a:p>
            </p:txBody>
          </p:sp>
        </p:grpSp>
        <p:grpSp>
          <p:nvGrpSpPr>
            <p:cNvPr id="10" name="Group 35"/>
            <p:cNvGrpSpPr>
              <a:grpSpLocks noChangeAspect="1"/>
            </p:cNvGrpSpPr>
            <p:nvPr/>
          </p:nvGrpSpPr>
          <p:grpSpPr>
            <a:xfrm>
              <a:off x="1019886" y="1028700"/>
              <a:ext cx="238374" cy="238374"/>
              <a:chOff x="0" y="0"/>
              <a:chExt cx="495300" cy="495300"/>
            </a:xfrm>
          </p:grpSpPr>
          <p:sp>
            <p:nvSpPr>
              <p:cNvPr id="11" name="Freeform 3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100F0D"/>
              </a:solidFill>
            </p:spPr>
            <p:txBody>
              <a:bodyPr/>
              <a:lstStyle/>
              <a:p>
                <a:endParaRPr lang="en-US"/>
              </a:p>
            </p:txBody>
          </p:sp>
          <p:sp>
            <p:nvSpPr>
              <p:cNvPr id="12" name="Freeform 3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EBADB1"/>
              </a:solidFill>
            </p:spPr>
            <p:txBody>
              <a:bodyPr/>
              <a:lstStyle/>
              <a:p>
                <a:endParaRPr lang="en-US"/>
              </a:p>
            </p:txBody>
          </p:sp>
        </p:grpSp>
      </p:grpSp>
      <p:sp>
        <p:nvSpPr>
          <p:cNvPr id="13" name="Rectangle 12"/>
          <p:cNvSpPr/>
          <p:nvPr/>
        </p:nvSpPr>
        <p:spPr>
          <a:xfrm>
            <a:off x="2211934" y="571500"/>
            <a:ext cx="14782800"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Câu trả lời trong </a:t>
            </a:r>
            <a:r>
              <a:rPr lang="vi-VN" sz="4000" dirty="0">
                <a:solidFill>
                  <a:srgbClr val="0070C0"/>
                </a:solidFill>
                <a:latin typeface="Arial" panose="020B0604020202020204" pitchFamily="34" charset="0"/>
                <a:cs typeface="Arial" panose="020B0604020202020204" pitchFamily="34" charset="0"/>
              </a:rPr>
              <a:t>Phiếu học tập số 2 </a:t>
            </a:r>
            <a:r>
              <a:rPr lang="vi-VN" sz="4000" dirty="0">
                <a:latin typeface="Arial" panose="020B0604020202020204" pitchFamily="34" charset="0"/>
                <a:cs typeface="Arial" panose="020B0604020202020204" pitchFamily="34" charset="0"/>
              </a:rPr>
              <a:t>được khái quát thành những đặc điểm xã hội của thông tin số như sau:</a:t>
            </a:r>
            <a:endParaRPr lang="en-US" sz="4000" dirty="0">
              <a:latin typeface="Arial" panose="020B0604020202020204" pitchFamily="34" charset="0"/>
              <a:cs typeface="Arial" panose="020B0604020202020204" pitchFamily="34" charset="0"/>
            </a:endParaRPr>
          </a:p>
        </p:txBody>
      </p:sp>
      <p:sp>
        <p:nvSpPr>
          <p:cNvPr id="14" name="Rectangle 13"/>
          <p:cNvSpPr/>
          <p:nvPr/>
        </p:nvSpPr>
        <p:spPr>
          <a:xfrm>
            <a:off x="1310377" y="2680672"/>
            <a:ext cx="11262623" cy="2862322"/>
          </a:xfrm>
          <a:prstGeom prst="rect">
            <a:avLst/>
          </a:prstGeom>
        </p:spPr>
        <p:txBody>
          <a:bodyPr wrap="square">
            <a:spAutoFit/>
          </a:bodyPr>
          <a:lstStyle/>
          <a:p>
            <a:pPr algn="just">
              <a:lnSpc>
                <a:spcPct val="150000"/>
              </a:lnSpc>
            </a:pPr>
            <a:r>
              <a:rPr lang="vi-VN" sz="4000" b="1" dirty="0">
                <a:solidFill>
                  <a:srgbClr val="FF0000"/>
                </a:solidFill>
                <a:latin typeface="Arial" panose="020B0604020202020204" pitchFamily="34" charset="0"/>
                <a:cs typeface="Arial" panose="020B0604020202020204" pitchFamily="34" charset="0"/>
              </a:rPr>
              <a:t>1. </a:t>
            </a:r>
            <a:r>
              <a:rPr lang="vi-VN" sz="4000" dirty="0">
                <a:latin typeface="Arial" panose="020B0604020202020204" pitchFamily="34" charset="0"/>
                <a:cs typeface="Arial" panose="020B0604020202020204" pitchFamily="34" charset="0"/>
              </a:rPr>
              <a:t>Khi Khoa gửi ảnh cho An qua dịch vụ thư điện tử, máy chủ của dịch vụ này sẽ lưu trữ bức ảnh mà Khoa gửi.</a:t>
            </a:r>
            <a:endParaRPr lang="en-US" sz="4000" dirty="0">
              <a:latin typeface="Arial" panose="020B0604020202020204" pitchFamily="34" charset="0"/>
              <a:cs typeface="Arial" panose="020B0604020202020204" pitchFamily="34" charset="0"/>
            </a:endParaRPr>
          </a:p>
        </p:txBody>
      </p:sp>
      <p:sp>
        <p:nvSpPr>
          <p:cNvPr id="16" name="Rectangle 15"/>
          <p:cNvSpPr/>
          <p:nvPr/>
        </p:nvSpPr>
        <p:spPr>
          <a:xfrm>
            <a:off x="1408768" y="6274286"/>
            <a:ext cx="11164232" cy="286232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Đó là ví dụ cho nhận định: Thông tin số đa dạng, được thu thập nhanh, được lưu trữ với dung lượng rất lớn bởi nhiều tổ chức và cá nhân.</a:t>
            </a:r>
            <a:endParaRPr lang="en-US" sz="4000" dirty="0">
              <a:latin typeface="Arial" panose="020B0604020202020204" pitchFamily="34" charset="0"/>
              <a:cs typeface="Arial" panose="020B0604020202020204" pitchFamily="34" charset="0"/>
            </a:endParaRPr>
          </a:p>
        </p:txBody>
      </p:sp>
      <p:sp>
        <p:nvSpPr>
          <p:cNvPr id="19" name="Down Arrow 18"/>
          <p:cNvSpPr/>
          <p:nvPr/>
        </p:nvSpPr>
        <p:spPr>
          <a:xfrm>
            <a:off x="6647984" y="5303877"/>
            <a:ext cx="685800" cy="81859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clrChange>
              <a:clrFrom>
                <a:srgbClr val="2196F3"/>
              </a:clrFrom>
              <a:clrTo>
                <a:srgbClr val="2196F3">
                  <a:alpha val="0"/>
                </a:srgbClr>
              </a:clrTo>
            </a:clrChange>
            <a:extLst>
              <a:ext uri="{28A0092B-C50C-407E-A947-70E740481C1C}">
                <a14:useLocalDpi xmlns:a14="http://schemas.microsoft.com/office/drawing/2010/main" val="0"/>
              </a:ext>
            </a:extLst>
          </a:blip>
          <a:stretch>
            <a:fillRect/>
          </a:stretch>
        </p:blipFill>
        <p:spPr>
          <a:xfrm>
            <a:off x="13050254" y="2703532"/>
            <a:ext cx="4284708" cy="7164368"/>
          </a:xfrm>
          <a:prstGeom prst="rect">
            <a:avLst/>
          </a:prstGeom>
        </p:spPr>
      </p:pic>
    </p:spTree>
    <p:extLst>
      <p:ext uri="{BB962C8B-B14F-4D97-AF65-F5344CB8AC3E}">
        <p14:creationId xmlns:p14="http://schemas.microsoft.com/office/powerpoint/2010/main" val="39598276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500"/>
                            </p:stCondLst>
                            <p:childTnLst>
                              <p:par>
                                <p:cTn id="25" presetID="16" presetClass="entr" presetSubtype="37"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out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746</Words>
  <Application>Microsoft Office PowerPoint</Application>
  <PresentationFormat>Custom</PresentationFormat>
  <Paragraphs>49</Paragraphs>
  <Slides>36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Wingdings</vt:lpstr>
      <vt:lpstr>Calibri</vt:lpstr>
      <vt:lpstr>Aptos</vt:lpstr>
      <vt:lpstr>Aptos Display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Windows 10</cp:lastModifiedBy>
  <cp:revision>2</cp:revision>
  <dcterms:created xsi:type="dcterms:W3CDTF">2006-08-16T00:00:00Z</dcterms:created>
  <dcterms:modified xsi:type="dcterms:W3CDTF">2025-09-14T22:45:32Z</dcterms:modified>
  <dc:identifier>DAFARKD_w7U</dc:identifier>
</cp:coreProperties>
</file>