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  <p:sldMasterId id="2147483688" r:id="rId2"/>
    <p:sldMasterId id="2147483702" r:id="rId3"/>
    <p:sldMasterId id="2147483708" r:id="rId4"/>
    <p:sldMasterId id="2147483715" r:id="rId5"/>
  </p:sldMasterIdLst>
  <p:notesMasterIdLst>
    <p:notesMasterId r:id="rId45"/>
  </p:notesMasterIdLst>
  <p:sldIdLst>
    <p:sldId id="423" r:id="rId6"/>
    <p:sldId id="618" r:id="rId7"/>
    <p:sldId id="843" r:id="rId8"/>
    <p:sldId id="619" r:id="rId9"/>
    <p:sldId id="257" r:id="rId10"/>
    <p:sldId id="261" r:id="rId11"/>
    <p:sldId id="271" r:id="rId12"/>
    <p:sldId id="853" r:id="rId13"/>
    <p:sldId id="272" r:id="rId14"/>
    <p:sldId id="854" r:id="rId15"/>
    <p:sldId id="273" r:id="rId16"/>
    <p:sldId id="274" r:id="rId17"/>
    <p:sldId id="475" r:id="rId18"/>
    <p:sldId id="852" r:id="rId19"/>
    <p:sldId id="847" r:id="rId20"/>
    <p:sldId id="856" r:id="rId21"/>
    <p:sldId id="364" r:id="rId22"/>
    <p:sldId id="341" r:id="rId23"/>
    <p:sldId id="857" r:id="rId24"/>
    <p:sldId id="367" r:id="rId25"/>
    <p:sldId id="858" r:id="rId26"/>
    <p:sldId id="310" r:id="rId27"/>
    <p:sldId id="791" r:id="rId28"/>
    <p:sldId id="323" r:id="rId29"/>
    <p:sldId id="325" r:id="rId30"/>
    <p:sldId id="327" r:id="rId31"/>
    <p:sldId id="326" r:id="rId32"/>
    <p:sldId id="838" r:id="rId33"/>
    <p:sldId id="839" r:id="rId34"/>
    <p:sldId id="840" r:id="rId35"/>
    <p:sldId id="841" r:id="rId36"/>
    <p:sldId id="859" r:id="rId37"/>
    <p:sldId id="860" r:id="rId38"/>
    <p:sldId id="861" r:id="rId39"/>
    <p:sldId id="862" r:id="rId40"/>
    <p:sldId id="782" r:id="rId41"/>
    <p:sldId id="844" r:id="rId42"/>
    <p:sldId id="845" r:id="rId43"/>
    <p:sldId id="333" r:id="rId44"/>
  </p:sldIdLst>
  <p:sldSz cx="9144000" cy="5143500" type="screen16x9"/>
  <p:notesSz cx="6858000" cy="9144000"/>
  <p:embeddedFontLst>
    <p:embeddedFont>
      <p:font typeface="#9Slide02 Noi dung dai" panose="020B0604020202020204" charset="0"/>
      <p:regular r:id="rId46"/>
    </p:embeddedFont>
    <p:embeddedFont>
      <p:font typeface="#9Slide02 Tieu de dai" panose="020B0604020202020204" charset="0"/>
      <p:bold r:id="rId47"/>
    </p:embeddedFont>
    <p:embeddedFont>
      <p:font typeface="iCiel Cadena" panose="020B060402020202020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pos="113" userDrawn="1">
          <p15:clr>
            <a:srgbClr val="A4A3A4"/>
          </p15:clr>
        </p15:guide>
        <p15:guide id="5" orient="horz" pos="100" userDrawn="1">
          <p15:clr>
            <a:srgbClr val="A4A3A4"/>
          </p15:clr>
        </p15:guide>
        <p15:guide id="6" orient="horz" pos="31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6C0A"/>
    <a:srgbClr val="FFFFFF"/>
    <a:srgbClr val="300CB4"/>
    <a:srgbClr val="FF4B4B"/>
    <a:srgbClr val="FF9797"/>
    <a:srgbClr val="FF5D5D"/>
    <a:srgbClr val="FFFF4F"/>
    <a:srgbClr val="AF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135EC3-46DC-4543-AC95-6DAE65BAC72F}">
  <a:tblStyle styleId="{CB135EC3-46DC-4543-AC95-6DAE65BAC7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67" autoAdjust="0"/>
  </p:normalViewPr>
  <p:slideViewPr>
    <p:cSldViewPr snapToGrid="0" showGuides="1">
      <p:cViewPr varScale="1">
        <p:scale>
          <a:sx n="135" d="100"/>
          <a:sy n="135" d="100"/>
        </p:scale>
        <p:origin x="960" y="120"/>
      </p:cViewPr>
      <p:guideLst>
        <p:guide orient="horz" pos="1665"/>
        <p:guide pos="2880"/>
        <p:guide pos="5647"/>
        <p:guide pos="113"/>
        <p:guide orient="horz" pos="100"/>
        <p:guide orient="horz" pos="31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2857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5D3D3E45-3D75-CC2E-7B16-BF4519A4DC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6EE40514-38C2-A405-4773-73BA5954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6D0536B8-0BC9-097F-64D0-FD14E05E6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B6462-119F-4865-932B-A9FA991887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3542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643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4362-AF10-5849-D440-5F7C78DBE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9C30FD9-AC18-3B1E-CECF-A6834AE6D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AAE8EF9-120D-13C3-B8D4-F22F8591C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3520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D44A0-F5D0-5E03-301F-CC3B023E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38EF39C2-A23A-0795-E9DC-A6C0D1D1C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3C2E975-C9D3-00F8-FD3E-448CEAD5B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06598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9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2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3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4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1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5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1/20/2026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1/20/2026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1/20/2026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3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1/20/2026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1/20/2026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0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4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48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7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0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30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90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4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1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84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38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04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16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78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3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10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07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07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3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91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9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0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5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7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34619" y="-1134249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E3FD1EB-C1AC-4B6F-8A68-CDAF76D4E0FA}"/>
              </a:ext>
            </a:extLst>
          </p:cNvPr>
          <p:cNvSpPr txBox="1"/>
          <p:nvPr userDrawn="1"/>
        </p:nvSpPr>
        <p:spPr>
          <a:xfrm>
            <a:off x="3834621" y="-1134249"/>
            <a:ext cx="147476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25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65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77E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E3FD1EB-C1AC-4B6F-8A68-CDAF76D4E0FA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1/20/2026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39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9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9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6.xml"/><Relationship Id="rId18" Type="http://schemas.openxmlformats.org/officeDocument/2006/relationships/slide" Target="slide32.xml"/><Relationship Id="rId3" Type="http://schemas.openxmlformats.org/officeDocument/2006/relationships/slideLayout" Target="../slideLayouts/slideLayout21.xml"/><Relationship Id="rId21" Type="http://schemas.openxmlformats.org/officeDocument/2006/relationships/slide" Target="slide35.xml"/><Relationship Id="rId7" Type="http://schemas.openxmlformats.org/officeDocument/2006/relationships/slide" Target="slide27.xml"/><Relationship Id="rId12" Type="http://schemas.openxmlformats.org/officeDocument/2006/relationships/image" Target="../media/image33.png"/><Relationship Id="rId17" Type="http://schemas.openxmlformats.org/officeDocument/2006/relationships/slide" Target="slide36.xml"/><Relationship Id="rId2" Type="http://schemas.openxmlformats.org/officeDocument/2006/relationships/audio" Target="../media/media4.wav"/><Relationship Id="rId16" Type="http://schemas.openxmlformats.org/officeDocument/2006/relationships/slide" Target="slide31.xml"/><Relationship Id="rId20" Type="http://schemas.openxmlformats.org/officeDocument/2006/relationships/slide" Target="slide34.xml"/><Relationship Id="rId1" Type="http://schemas.microsoft.com/office/2007/relationships/media" Target="../media/media4.wav"/><Relationship Id="rId6" Type="http://schemas.openxmlformats.org/officeDocument/2006/relationships/slide" Target="slide25.xml"/><Relationship Id="rId11" Type="http://schemas.openxmlformats.org/officeDocument/2006/relationships/image" Target="../media/image65.gif"/><Relationship Id="rId5" Type="http://schemas.openxmlformats.org/officeDocument/2006/relationships/slide" Target="slide24.xml"/><Relationship Id="rId15" Type="http://schemas.openxmlformats.org/officeDocument/2006/relationships/slide" Target="slide30.xml"/><Relationship Id="rId10" Type="http://schemas.openxmlformats.org/officeDocument/2006/relationships/image" Target="../media/image64.gif"/><Relationship Id="rId19" Type="http://schemas.openxmlformats.org/officeDocument/2006/relationships/slide" Target="slide33.xml"/><Relationship Id="rId4" Type="http://schemas.openxmlformats.org/officeDocument/2006/relationships/image" Target="../media/image62.png"/><Relationship Id="rId9" Type="http://schemas.openxmlformats.org/officeDocument/2006/relationships/image" Target="../media/image63.gif"/><Relationship Id="rId14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3E095A7-86DE-EDF8-01FC-9D29D30D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59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27CBCF-9960-5DE8-A049-3EC140DA478A}"/>
              </a:ext>
            </a:extLst>
          </p:cNvPr>
          <p:cNvSpPr txBox="1"/>
          <p:nvPr/>
        </p:nvSpPr>
        <p:spPr>
          <a:xfrm>
            <a:off x="267261" y="1264920"/>
            <a:ext cx="8472489" cy="3245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Aft>
                <a:spcPct val="0"/>
              </a:spcAft>
              <a:defRPr/>
            </a:pPr>
            <a:endParaRPr lang="vi-VN" altLang="en-US" sz="2001" b="1" dirty="0">
              <a:solidFill>
                <a:srgbClr val="0070C0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  <a:sym typeface="+mn-ea"/>
            </a:endParaRPr>
          </a:p>
          <a:p>
            <a:pPr algn="l" defTabSz="914378" fontAlgn="base">
              <a:spcAft>
                <a:spcPct val="0"/>
              </a:spcAft>
              <a:defRPr/>
            </a:pPr>
            <a:r>
              <a:rPr lang="en-US" sz="20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</a:t>
            </a:r>
          </a:p>
          <a:p>
            <a:pPr defTabSz="914378" fontAlgn="base">
              <a:spcAft>
                <a:spcPct val="0"/>
              </a:spcAft>
              <a:defRPr/>
            </a:pPr>
            <a:endParaRPr lang="en-US" sz="2001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16">
            <a:extLst>
              <a:ext uri="{FF2B5EF4-FFF2-40B4-BE49-F238E27FC236}">
                <a16:creationId xmlns:a16="http://schemas.microsoft.com/office/drawing/2014/main" id="{8BF79BB8-363B-D255-9FAA-299ADF2FA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7664" y="150814"/>
            <a:ext cx="5794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8">
            <a:extLst>
              <a:ext uri="{FF2B5EF4-FFF2-40B4-BE49-F238E27FC236}">
                <a16:creationId xmlns:a16="http://schemas.microsoft.com/office/drawing/2014/main" id="{9D063EBE-E4B7-1367-7CD5-AAECE902C1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2438" y="4346575"/>
            <a:ext cx="836613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>
            <a:extLst>
              <a:ext uri="{FF2B5EF4-FFF2-40B4-BE49-F238E27FC236}">
                <a16:creationId xmlns:a16="http://schemas.microsoft.com/office/drawing/2014/main" id="{47F85021-3938-199B-94C7-643ECB5DD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40" y="131764"/>
            <a:ext cx="5746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3">
            <a:extLst>
              <a:ext uri="{FF2B5EF4-FFF2-40B4-BE49-F238E27FC236}">
                <a16:creationId xmlns:a16="http://schemas.microsoft.com/office/drawing/2014/main" id="{F5ACF172-1F0A-1496-C30D-8BECB496CC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1014" y="3973514"/>
            <a:ext cx="463551" cy="4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>
            <a:extLst>
              <a:ext uri="{FF2B5EF4-FFF2-40B4-BE49-F238E27FC236}">
                <a16:creationId xmlns:a16="http://schemas.microsoft.com/office/drawing/2014/main" id="{52D0A5BD-ECF5-9912-1B6E-81660A5E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72" y="2966341"/>
            <a:ext cx="1452564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D34E245C-9E96-4432-BB2C-C31648382B13}"/>
              </a:ext>
            </a:extLst>
          </p:cNvPr>
          <p:cNvSpPr txBox="1"/>
          <p:nvPr/>
        </p:nvSpPr>
        <p:spPr>
          <a:xfrm>
            <a:off x="1028700" y="1649291"/>
            <a:ext cx="7218971" cy="1552605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EBA60-4998-4F76-ABE4-A108F879E3C1}"/>
              </a:ext>
            </a:extLst>
          </p:cNvPr>
          <p:cNvSpPr txBox="1"/>
          <p:nvPr/>
        </p:nvSpPr>
        <p:spPr>
          <a:xfrm>
            <a:off x="1651210" y="2469433"/>
            <a:ext cx="5814572" cy="1565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 fontAlgn="base">
              <a:spcAft>
                <a:spcPct val="0"/>
              </a:spcAft>
              <a:buClrTx/>
              <a:defRPr/>
            </a:pPr>
            <a:r>
              <a:rPr lang="en-US" sz="4575" b="1" dirty="0">
                <a:solidFill>
                  <a:srgbClr val="C00000"/>
                </a:solidFill>
                <a:latin typeface=".ProTeacher03 Roboto Bold"/>
                <a:cs typeface="Times New Roman" panose="02020603050405020304" pitchFamily="18" charset="0"/>
              </a:rPr>
              <a:t>KHOA HỌC TỰ NHIÊN 9</a:t>
            </a:r>
            <a:endParaRPr lang="en-US" sz="4575" b="1" kern="1200" dirty="0">
              <a:solidFill>
                <a:srgbClr val="C00000"/>
              </a:solidFill>
              <a:latin typeface=".ProTeacher03 Roboto Bold"/>
              <a:ea typeface="+mn-ea"/>
              <a:cs typeface="Times New Roman" panose="02020603050405020304" pitchFamily="18" charset="0"/>
            </a:endParaRPr>
          </a:p>
          <a:p>
            <a:pPr defTabSz="914378" fontAlgn="base">
              <a:spcAft>
                <a:spcPct val="0"/>
              </a:spcAft>
              <a:buClrTx/>
              <a:defRPr/>
            </a:pPr>
            <a:endParaRPr lang="en-US" sz="2001" kern="12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914378" fontAlgn="base">
              <a:spcAft>
                <a:spcPct val="0"/>
              </a:spcAft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3000" b="1" kern="1200" dirty="0" err="1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3000" b="1" kern="1200" dirty="0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3000" b="1" kern="1200" dirty="0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: Lê </a:t>
            </a:r>
            <a:r>
              <a:rPr lang="en-US" sz="3000" b="1" kern="1200" dirty="0" err="1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3000" b="1" kern="1200" dirty="0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002060"/>
                </a:solidFill>
                <a:latin typeface="ProTeacher03_Dam"/>
                <a:ea typeface="+mn-ea"/>
                <a:cs typeface="Times New Roman" panose="02020603050405020304" pitchFamily="18" charset="0"/>
              </a:rPr>
              <a:t>Viến</a:t>
            </a:r>
            <a:endParaRPr lang="en-US" altLang="en-US" sz="3000" b="1" kern="1200" dirty="0">
              <a:solidFill>
                <a:srgbClr val="002060"/>
              </a:solidFill>
              <a:latin typeface="ProTeacher03_Dam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0244-01E2-6F9D-7392-617BF358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8A82F-6495-FD5D-2D8B-4A6258103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1" y="10267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15DB68A-4875-061A-9952-A69C7458DEA5}"/>
              </a:ext>
            </a:extLst>
          </p:cNvPr>
          <p:cNvGrpSpPr/>
          <p:nvPr/>
        </p:nvGrpSpPr>
        <p:grpSpPr>
          <a:xfrm>
            <a:off x="5041032" y="1738065"/>
            <a:ext cx="3829049" cy="150863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B32C0A9-06C6-7589-20D3-E7913ACBCBEA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1E9E96D6-18B8-2DB7-BFE8-1C287208073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4CE6D4C8-7193-FD06-8A1D-A355C3F7DF41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02307287-D576-636A-3658-54EDAD2F6B0E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30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rPr>
                <a:t>Năng lượng hạt nhân, năng lượng hóa thạch, năng lượng thủy điện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B6A5B0-7A2A-5C13-8BCE-60339A51C319}"/>
              </a:ext>
            </a:extLst>
          </p:cNvPr>
          <p:cNvGrpSpPr/>
          <p:nvPr/>
        </p:nvGrpSpPr>
        <p:grpSpPr>
          <a:xfrm>
            <a:off x="4928389" y="3441837"/>
            <a:ext cx="4029841" cy="1578713"/>
            <a:chOff x="6770639" y="4933892"/>
            <a:chExt cx="5105398" cy="210495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A94EAAC-4BE7-75B5-2D43-B7677CEFF349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2104950"/>
              <a:chOff x="838202" y="2438400"/>
              <a:chExt cx="5105398" cy="2418453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1D964EA4-5667-DD89-5C1C-1158339020BC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D685A35B-9B28-243F-63FE-B3C63DCD03D9}"/>
                  </a:ext>
                </a:extLst>
              </p:cNvPr>
              <p:cNvSpPr/>
              <p:nvPr/>
            </p:nvSpPr>
            <p:spPr>
              <a:xfrm>
                <a:off x="952501" y="2514597"/>
                <a:ext cx="4876799" cy="2342256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BF321529-FF84-9240-B602-897C4174CF43}"/>
                </a:ext>
              </a:extLst>
            </p:cNvPr>
            <p:cNvSpPr/>
            <p:nvPr/>
          </p:nvSpPr>
          <p:spPr>
            <a:xfrm>
              <a:off x="7228842" y="4981628"/>
              <a:ext cx="4515127" cy="200947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30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rPr>
                <a:t>Năng lượng sinh học, năng lượng thủy điện, năng lượng hạt nhân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C5AA19-2C98-2D34-17EE-67F587B24211}"/>
              </a:ext>
            </a:extLst>
          </p:cNvPr>
          <p:cNvGrpSpPr/>
          <p:nvPr/>
        </p:nvGrpSpPr>
        <p:grpSpPr>
          <a:xfrm>
            <a:off x="661648" y="3462339"/>
            <a:ext cx="3773763" cy="1528972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F6692C3-BA19-9D45-0EA2-AF7AA6585F46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13493FE-157E-B092-2A14-3749CDB99DA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0DB4BD6E-8B00-3652-FF4F-2571C7D69EB1}"/>
                  </a:ext>
                </a:extLst>
              </p:cNvPr>
              <p:cNvSpPr/>
              <p:nvPr/>
            </p:nvSpPr>
            <p:spPr>
              <a:xfrm>
                <a:off x="996498" y="2500885"/>
                <a:ext cx="4876799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C599D2DF-FA34-94B1-3197-F8A4551B57AF}"/>
                </a:ext>
              </a:extLst>
            </p:cNvPr>
            <p:cNvSpPr/>
            <p:nvPr/>
          </p:nvSpPr>
          <p:spPr>
            <a:xfrm>
              <a:off x="1294680" y="4973485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rPr>
                <a:t>Năng lượng mặt trời, năng lượng thủy điện, năng lượng dầu mỏ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B68CCC-7915-686E-6006-7625BFD7CB95}"/>
              </a:ext>
            </a:extLst>
          </p:cNvPr>
          <p:cNvGrpSpPr/>
          <p:nvPr/>
        </p:nvGrpSpPr>
        <p:grpSpPr>
          <a:xfrm>
            <a:off x="575924" y="1779836"/>
            <a:ext cx="3829049" cy="1508638"/>
            <a:chOff x="838201" y="2930851"/>
            <a:chExt cx="5105398" cy="201151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4E9B75C-AE88-91EB-B56F-38D3E88BB4B9}"/>
                </a:ext>
              </a:extLst>
            </p:cNvPr>
            <p:cNvGrpSpPr/>
            <p:nvPr/>
          </p:nvGrpSpPr>
          <p:grpSpPr>
            <a:xfrm>
              <a:off x="838201" y="2930851"/>
              <a:ext cx="5105398" cy="2011516"/>
              <a:chOff x="838202" y="2348488"/>
              <a:chExt cx="5105398" cy="2311104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3FDEA99-7F4A-1F5F-1725-B454E9F33006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C5D6D6D-B836-5877-4D59-81932A07B859}"/>
                  </a:ext>
                </a:extLst>
              </p:cNvPr>
              <p:cNvSpPr/>
              <p:nvPr/>
            </p:nvSpPr>
            <p:spPr>
              <a:xfrm>
                <a:off x="952501" y="2348488"/>
                <a:ext cx="4876799" cy="2311104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D41FB08-675D-8B49-D648-E4021CD667D1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rPr>
                <a:t>Năng lượng gió, năng lượng mặt trời, năng lượng sinh học, năng lượng thủy điện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0DE725-4ACF-1B59-E2FD-6E73C534A0DD}"/>
              </a:ext>
            </a:extLst>
          </p:cNvPr>
          <p:cNvGrpSpPr/>
          <p:nvPr/>
        </p:nvGrpSpPr>
        <p:grpSpPr>
          <a:xfrm>
            <a:off x="1527228" y="184827"/>
            <a:ext cx="7431002" cy="1523717"/>
            <a:chOff x="1982578" y="246435"/>
            <a:chExt cx="9961727" cy="1868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B7EAA0-3D7B-150B-7A7D-D5FFE48F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1868158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9FA3309F-C3C6-6015-BB5D-01716FAB0897}"/>
                </a:ext>
              </a:extLst>
            </p:cNvPr>
            <p:cNvSpPr/>
            <p:nvPr/>
          </p:nvSpPr>
          <p:spPr>
            <a:xfrm>
              <a:off x="2174600" y="419053"/>
              <a:ext cx="9459063" cy="136344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B0604020202020204" charset="0"/>
                  <a:ea typeface="+mn-ea"/>
                  <a:cs typeface="+mn-cs"/>
                  <a:sym typeface="Arial"/>
                </a:rPr>
                <a:t>Câu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B0604020202020204" charset="0"/>
                  <a:ea typeface="+mn-ea"/>
                  <a:cs typeface="+mn-cs"/>
                  <a:sym typeface="Arial"/>
                </a:rPr>
                <a:t>5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B0604020202020204" charset="0"/>
                  <a:ea typeface="+mn-ea"/>
                  <a:cs typeface="+mn-cs"/>
                  <a:sym typeface="Arial"/>
                </a:rPr>
                <a:t>: Năng lượng tái tạo bao gồm những nguồn năng lượng nào?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0FB6EEF4-1C62-C7C9-6EA6-143423BD91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43" y="2030046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0B95F1D5-5B1F-D59F-2501-0BDB8998F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79" y="3643994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88C0C513-91FD-9AE3-82DC-F4055B4FD0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0651" y="2140086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CDFAB0E4-6345-CF9F-B960-523624E09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4110" y="3748774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BFADDFE-F8EE-7832-3369-22813480803D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460754-973B-E3F3-1C38-C92FD1D2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AEEBD229-1CC3-68AD-4AF7-2448C276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81FA61D-65ED-926B-FC31-1A2844281287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/>
                  <a:sym typeface="Arial"/>
                </a:rPr>
                <a:t>Yeahhh,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/>
                  <a:sym typeface="Arial"/>
                </a:rPr>
                <a:t>Đúng rồi!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Arial"/>
                  <a:sym typeface="Arial"/>
                </a:rPr>
                <a:t>Mình thích màu này!</a:t>
              </a: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000AEB-2C96-59AE-3839-D885E7A6FAB1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8180E862-020C-6F03-425E-71FC48A7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F15AEAC-6B3A-285A-29E1-7D81E5A5735D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4271EBFB-8401-8817-631A-09211321C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579732B-3339-CA7B-5F97-55AFB2A7A02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Huhu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,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chưa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chính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xác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rồi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!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Bạn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chọn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lại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nha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Arial"/>
                    <a:sym typeface="Arial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2350AC0-05F7-79BE-227D-E64BCED956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22" y="27927"/>
            <a:ext cx="992210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FC65974E-3A03-C4EE-4B11-E6570BECC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3E688DD6-08A1-FD70-4873-526ED4EBEA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94D3C6-65F1-A0CA-C534-E003276C982A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Thầy cô nhấp chuột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0D74E8-DE26-2FCC-0319-4D5200681D47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9D8384E-C2EE-5869-3B6E-8C476932AEC1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Thầy cô nhấp vào chiếc chuông     ở màu mà học sinh chọn để</a:t>
              </a:r>
              <a:b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</a:b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9EF1AC8A-D4CD-E4D9-B3BC-2C2287B12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8BCB31A-4A6E-A4F2-67E3-62332822C473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</a:t>
            </a: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 phím -&gt; để đến</a:t>
            </a: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7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26" y="5133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0662" y="2224708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4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Vì không ảnh hưởng đến sức khỏe con người</a:t>
              </a:r>
              <a:endParaRPr lang="en-US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4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Vì là nguồn năng lượng bền vững, không gây ô nhiễm môi trường</a:t>
              </a:r>
              <a:endParaRPr lang="en-US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 </a:t>
              </a:r>
              <a:r>
                <a:rPr lang="vi-VN" sz="24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Vì dễ thay thế năng lượng hóa thạch ngay lập tức</a:t>
              </a:r>
              <a:endParaRPr lang="en-US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4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Vì giúp tiết kiệm tiền và tài nguyên</a:t>
              </a:r>
              <a:endParaRPr lang="en-US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373429" y="70489"/>
            <a:ext cx="7639942" cy="2085776"/>
            <a:chOff x="1831238" y="437875"/>
            <a:chExt cx="10186590" cy="21608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1238" y="575338"/>
              <a:ext cx="10186590" cy="202338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039974" y="437875"/>
              <a:ext cx="9904330" cy="202338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30000"/>
                </a:lnSpc>
                <a:buClrTx/>
                <a:defRPr/>
              </a:pPr>
              <a:r>
                <a:rPr lang="vi-VN" altLang="vi-VN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Câu </a:t>
              </a:r>
              <a:r>
                <a:rPr lang="en-US" altLang="vi-VN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6</a:t>
              </a:r>
              <a:r>
                <a:rPr lang="vi-VN" altLang="vi-VN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:</a:t>
              </a:r>
              <a:r>
                <a:rPr lang="en-US" altLang="vi-VN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 </a:t>
              </a:r>
              <a:r>
                <a:rPr lang="vi-VN" altLang="vi-VN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Tại sao năng lượng tái tạo quan trọng đối với tương lai của hành tinh?</a:t>
              </a:r>
              <a:endParaRPr lang="en-US" altLang="vi-VN" sz="2600" b="1" kern="1200" dirty="0">
                <a:solidFill>
                  <a:srgbClr val="FF0000"/>
                </a:solidFill>
                <a:latin typeface="iCiel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52" y="184827"/>
            <a:ext cx="1124450" cy="1646110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67710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endParaRPr lang="en-US" sz="33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42CD55-F25A-4EB4-8F6D-A4322E9E4FAF}"/>
              </a:ext>
            </a:extLst>
          </p:cNvPr>
          <p:cNvSpPr txBox="1"/>
          <p:nvPr/>
        </p:nvSpPr>
        <p:spPr>
          <a:xfrm>
            <a:off x="4884635" y="2853917"/>
            <a:ext cx="255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>
                    <a:lumMod val="50000"/>
                  </a:schemeClr>
                </a:solidFill>
                <a:latin typeface="iCiel Cadena" panose="020B0604020202020204" charset="0"/>
              </a:rPr>
              <a:t>Chúc mừng các bạn đã hoàn thành trò chơi 'Chiếc Vòng Đa Sắc' cùng Doraemon!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iCiel Caden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428"/>
            <a:ext cx="9144001" cy="521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853"/>
            <a:ext cx="9144000" cy="3063797"/>
          </a:xfrm>
          <a:prstGeom prst="rect">
            <a:avLst/>
          </a:prstGeom>
        </p:spPr>
      </p:pic>
      <p:sp>
        <p:nvSpPr>
          <p:cNvPr id="3" name="Rectangle: Rounded Corners 155">
            <a:extLst>
              <a:ext uri="{FF2B5EF4-FFF2-40B4-BE49-F238E27FC236}">
                <a16:creationId xmlns:a16="http://schemas.microsoft.com/office/drawing/2014/main" id="{0A100E29-A785-43AC-AE47-CA6A4D15BBA0}"/>
              </a:ext>
            </a:extLst>
          </p:cNvPr>
          <p:cNvSpPr/>
          <p:nvPr/>
        </p:nvSpPr>
        <p:spPr>
          <a:xfrm>
            <a:off x="2142594" y="1735984"/>
            <a:ext cx="6885687" cy="1604517"/>
          </a:xfrm>
          <a:prstGeom prst="roundRect">
            <a:avLst>
              <a:gd name="adj" fmla="val 10270"/>
            </a:avLst>
          </a:prstGeom>
          <a:solidFill>
            <a:srgbClr val="FFC000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3200" b="1" kern="1200" dirty="0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        </a:t>
            </a:r>
            <a:r>
              <a:rPr lang="en-US" altLang="en-US" sz="4000" b="1" kern="1200" dirty="0" err="1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Tiết</a:t>
            </a:r>
            <a:r>
              <a:rPr lang="en-US" altLang="en-US" sz="4000" b="1" kern="1200" dirty="0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 45: </a:t>
            </a:r>
            <a:r>
              <a:rPr lang="en-US" altLang="en-US" sz="4000" b="1" kern="1200" dirty="0" err="1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Bài</a:t>
            </a:r>
            <a:r>
              <a:rPr lang="en-US" altLang="en-US" sz="4000" b="1" kern="1200" dirty="0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tập</a:t>
            </a:r>
            <a:r>
              <a:rPr lang="en-US" altLang="en-US" sz="4000" b="1" kern="1200" dirty="0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 (</a:t>
            </a:r>
            <a:r>
              <a:rPr lang="en-US" altLang="en-US" sz="4000" b="1" kern="1200" dirty="0" err="1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Chủ</a:t>
            </a:r>
            <a:r>
              <a:rPr lang="en-US" altLang="en-US" sz="4000" b="1" kern="1200" dirty="0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đề</a:t>
            </a:r>
            <a:r>
              <a:rPr lang="en-US" altLang="en-US" sz="4000" b="1" kern="1200" dirty="0">
                <a:solidFill>
                  <a:srgbClr val="300CB4"/>
                </a:solidFill>
                <a:latin typeface=".ProTeacher03 Roboto Bold"/>
                <a:cs typeface="Times New Roman" panose="02020603050405020304" pitchFamily="18" charset="0"/>
              </a:rPr>
              <a:t> 5)</a:t>
            </a:r>
            <a:endParaRPr lang="en-US" sz="4000" b="1" kern="1200" dirty="0">
              <a:solidFill>
                <a:srgbClr val="FF0000"/>
              </a:solidFill>
              <a:latin typeface=".ProTeacher03 Roboto Bold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77974" y="1197521"/>
            <a:ext cx="6060187" cy="1613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nl-NL" altLang="en-US" sz="2400" b="1" dirty="0">
                <a:solidFill>
                  <a:srgbClr val="FF0000"/>
                </a:solidFill>
                <a:latin typeface=".ProTeacher03 Roboto Bold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.ProTeacher03 Roboto Bold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3" y="0"/>
            <a:ext cx="2316289" cy="17417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72" y="401066"/>
            <a:ext cx="1592811" cy="8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EAD4B75-7336-72D0-14B2-84EBDC8CD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"/>
            <a:ext cx="9144000" cy="5108448"/>
          </a:xfrm>
          <a:prstGeom prst="rect">
            <a:avLst/>
          </a:prstGeom>
          <a:ln>
            <a:solidFill>
              <a:srgbClr val="E46C0A"/>
            </a:solidFill>
          </a:ln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87E73AE-84A7-CFBD-9CD1-BE5535E79FB9}"/>
              </a:ext>
            </a:extLst>
          </p:cNvPr>
          <p:cNvSpPr/>
          <p:nvPr/>
        </p:nvSpPr>
        <p:spPr>
          <a:xfrm>
            <a:off x="3352799" y="857250"/>
            <a:ext cx="5501149" cy="1257300"/>
          </a:xfrm>
          <a:prstGeom prst="wedgeRoundRectCallout">
            <a:avLst>
              <a:gd name="adj1" fmla="val -58025"/>
              <a:gd name="adj2" fmla="val 46664"/>
              <a:gd name="adj3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  <a:buClrTx/>
            </a:pPr>
            <a:r>
              <a:rPr lang="fr-FR" sz="2000" kern="12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những kiến thức trọng tâm đã học trong chủ đề 5.</a:t>
            </a: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168EA9-C180-B8E1-F0D3-650C0657644C}"/>
              </a:ext>
            </a:extLst>
          </p:cNvPr>
          <p:cNvSpPr/>
          <p:nvPr/>
        </p:nvSpPr>
        <p:spPr>
          <a:xfrm>
            <a:off x="3352799" y="3181350"/>
            <a:ext cx="5501149" cy="1257300"/>
          </a:xfrm>
          <a:prstGeom prst="wedgeRoundRectCallout">
            <a:avLst>
              <a:gd name="adj1" fmla="val -58561"/>
              <a:gd name="adj2" fmla="val 384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50000"/>
              </a:lnSpc>
              <a:buClrTx/>
            </a:pPr>
            <a:r>
              <a:rPr lang="fr-FR" sz="2000" kern="1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 kế sơ đồ tư duy để tổng kết những kiến thức này vào khổ giấy A0.</a:t>
            </a:r>
            <a:endParaRPr lang="en-US" sz="2000" kern="100">
              <a:solidFill>
                <a:prstClr val="white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AA43F-4B5A-3CBE-03E6-482FF5EC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" y="1047750"/>
            <a:ext cx="2673667" cy="389605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35AE95FF-FC24-AD1C-C578-78691F4C92E5}"/>
              </a:ext>
            </a:extLst>
          </p:cNvPr>
          <p:cNvSpPr txBox="1"/>
          <p:nvPr/>
        </p:nvSpPr>
        <p:spPr>
          <a:xfrm>
            <a:off x="855583" y="144259"/>
            <a:ext cx="7090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HỆ THỐNG HÓA KIẾN THỨC TRONG CHỦ ĐỀ 5</a:t>
            </a:r>
          </a:p>
        </p:txBody>
      </p:sp>
    </p:spTree>
    <p:extLst>
      <p:ext uri="{BB962C8B-B14F-4D97-AF65-F5344CB8AC3E}">
        <p14:creationId xmlns:p14="http://schemas.microsoft.com/office/powerpoint/2010/main" val="10005340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C100A-2860-43EC-8A8C-AEE876E36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"/>
            <a:ext cx="9144000" cy="510844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C410441-4278-BC7C-9E9E-9CB53DE9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79375"/>
            <a:ext cx="8649567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035AE-AA56-FA0E-8596-4AF93989B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9FF61F-A970-7A15-3134-3708CB9B4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5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1143B-3FE1-CFD0-DD6F-0707728945A8}"/>
              </a:ext>
            </a:extLst>
          </p:cNvPr>
          <p:cNvSpPr txBox="1"/>
          <p:nvPr/>
        </p:nvSpPr>
        <p:spPr>
          <a:xfrm>
            <a:off x="179388" y="15875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b="1" dirty="0"/>
              <a:t>GIẢI BÀI TẬP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3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B6045-4FD6-6F1C-9EEE-60CD2C37A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6C673D-4054-D462-C941-77A6BA67F322}"/>
              </a:ext>
            </a:extLst>
          </p:cNvPr>
          <p:cNvGrpSpPr/>
          <p:nvPr/>
        </p:nvGrpSpPr>
        <p:grpSpPr>
          <a:xfrm>
            <a:off x="300038" y="280988"/>
            <a:ext cx="8543925" cy="4581525"/>
            <a:chOff x="0" y="0"/>
            <a:chExt cx="4500504" cy="241331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9B6853-25D3-0659-D9EF-6AC5F76A7A19}"/>
                </a:ext>
              </a:extLst>
            </p:cNvPr>
            <p:cNvSpPr/>
            <p:nvPr/>
          </p:nvSpPr>
          <p:spPr>
            <a:xfrm>
              <a:off x="0" y="0"/>
              <a:ext cx="4500504" cy="2413314"/>
            </a:xfrm>
            <a:custGeom>
              <a:avLst/>
              <a:gdLst/>
              <a:ahLst/>
              <a:cxnLst/>
              <a:rect l="l" t="t" r="r" b="b"/>
              <a:pathLst>
                <a:path w="4500504" h="2413314">
                  <a:moveTo>
                    <a:pt x="18123" y="0"/>
                  </a:moveTo>
                  <a:lnTo>
                    <a:pt x="4482381" y="0"/>
                  </a:lnTo>
                  <a:cubicBezTo>
                    <a:pt x="4487187" y="0"/>
                    <a:pt x="4491797" y="1909"/>
                    <a:pt x="4495196" y="5308"/>
                  </a:cubicBezTo>
                  <a:cubicBezTo>
                    <a:pt x="4498594" y="8707"/>
                    <a:pt x="4500504" y="13316"/>
                    <a:pt x="4500504" y="18123"/>
                  </a:cubicBezTo>
                  <a:lnTo>
                    <a:pt x="4500504" y="2395191"/>
                  </a:lnTo>
                  <a:cubicBezTo>
                    <a:pt x="4500504" y="2405200"/>
                    <a:pt x="4492390" y="2413314"/>
                    <a:pt x="4482381" y="2413314"/>
                  </a:cubicBezTo>
                  <a:lnTo>
                    <a:pt x="18123" y="2413314"/>
                  </a:lnTo>
                  <a:cubicBezTo>
                    <a:pt x="8114" y="2413314"/>
                    <a:pt x="0" y="2405200"/>
                    <a:pt x="0" y="2395191"/>
                  </a:cubicBezTo>
                  <a:lnTo>
                    <a:pt x="0" y="18123"/>
                  </a:lnTo>
                  <a:cubicBezTo>
                    <a:pt x="0" y="8114"/>
                    <a:pt x="8114" y="0"/>
                    <a:pt x="181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E342F"/>
              </a:solidFill>
              <a:prstDash val="solid"/>
              <a:round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5F6476-CE89-6D69-BD17-93B3CF8CF0BB}"/>
                </a:ext>
              </a:extLst>
            </p:cNvPr>
            <p:cNvSpPr txBox="1"/>
            <p:nvPr/>
          </p:nvSpPr>
          <p:spPr>
            <a:xfrm>
              <a:off x="0" y="-38100"/>
              <a:ext cx="4500504" cy="24514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4FB11EB-6B75-9782-0C4A-C23DC5775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5"/>
            <a:ext cx="9144000" cy="5126735"/>
          </a:xfrm>
          <a:prstGeom prst="rect">
            <a:avLst/>
          </a:prstGeom>
        </p:spPr>
      </p:pic>
      <p:pic>
        <p:nvPicPr>
          <p:cNvPr id="8" name="Picture 7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C252F22C-4DA2-B9CE-2BBC-D8FCE70E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8750"/>
            <a:ext cx="4392612" cy="25252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7E7D1-2CBE-2906-CE7F-84FFC9600F02}"/>
              </a:ext>
            </a:extLst>
          </p:cNvPr>
          <p:cNvSpPr txBox="1"/>
          <p:nvPr/>
        </p:nvSpPr>
        <p:spPr>
          <a:xfrm>
            <a:off x="179387" y="2818263"/>
            <a:ext cx="8785225" cy="260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  <a:buNone/>
            </a:pP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ta?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kern="100" dirty="0"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tái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2800" kern="100" dirty="0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latin typeface="ProTeacher01_Dam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endParaRPr lang="en-US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400"/>
              </a:spcAft>
            </a:pPr>
            <a:endParaRPr lang="en-US" sz="2800" kern="100" dirty="0">
              <a:latin typeface="ProTeacher01_Dam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766D1C-246D-F5FC-3E18-3D1ED6F3FB86}"/>
              </a:ext>
            </a:extLst>
          </p:cNvPr>
          <p:cNvSpPr/>
          <p:nvPr/>
        </p:nvSpPr>
        <p:spPr>
          <a:xfrm>
            <a:off x="4381500" y="3294020"/>
            <a:ext cx="1485900" cy="450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mỏ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9E3A3-A4FD-3700-5A35-E1129B7136D6}"/>
              </a:ext>
            </a:extLst>
          </p:cNvPr>
          <p:cNvSpPr/>
          <p:nvPr/>
        </p:nvSpPr>
        <p:spPr>
          <a:xfrm>
            <a:off x="5626154" y="4277844"/>
            <a:ext cx="1485900" cy="450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25,1%</a:t>
            </a:r>
            <a:endParaRPr 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12806D-D36F-84FB-2921-C6149CB95A0E}"/>
              </a:ext>
            </a:extLst>
          </p:cNvPr>
          <p:cNvSpPr txBox="1"/>
          <p:nvPr/>
        </p:nvSpPr>
        <p:spPr>
          <a:xfrm>
            <a:off x="179388" y="158750"/>
            <a:ext cx="4392612" cy="227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1 (SGK – tr76). </a:t>
            </a:r>
            <a:endParaRPr lang="en-US" sz="14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khai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thác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ở Việt Nam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ProTeacher01_Dam"/>
                <a:ea typeface="Times New Roman" panose="02020603050405020304" pitchFamily="18" charset="0"/>
                <a:cs typeface="Arial" panose="020B0604020202020204" pitchFamily="34" charset="0"/>
              </a:rPr>
              <a:t> 2019.</a:t>
            </a:r>
            <a:endParaRPr lang="en-US" sz="14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827985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76225"/>
            <a:ext cx="8543925" cy="4581525"/>
            <a:chOff x="0" y="0"/>
            <a:chExt cx="4500504" cy="2413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0504" cy="2413314"/>
            </a:xfrm>
            <a:custGeom>
              <a:avLst/>
              <a:gdLst/>
              <a:ahLst/>
              <a:cxnLst/>
              <a:rect l="l" t="t" r="r" b="b"/>
              <a:pathLst>
                <a:path w="4500504" h="2413314">
                  <a:moveTo>
                    <a:pt x="18123" y="0"/>
                  </a:moveTo>
                  <a:lnTo>
                    <a:pt x="4482381" y="0"/>
                  </a:lnTo>
                  <a:cubicBezTo>
                    <a:pt x="4487187" y="0"/>
                    <a:pt x="4491797" y="1909"/>
                    <a:pt x="4495196" y="5308"/>
                  </a:cubicBezTo>
                  <a:cubicBezTo>
                    <a:pt x="4498594" y="8707"/>
                    <a:pt x="4500504" y="13316"/>
                    <a:pt x="4500504" y="18123"/>
                  </a:cubicBezTo>
                  <a:lnTo>
                    <a:pt x="4500504" y="2395191"/>
                  </a:lnTo>
                  <a:cubicBezTo>
                    <a:pt x="4500504" y="2405200"/>
                    <a:pt x="4492390" y="2413314"/>
                    <a:pt x="4482381" y="2413314"/>
                  </a:cubicBezTo>
                  <a:lnTo>
                    <a:pt x="18123" y="2413314"/>
                  </a:lnTo>
                  <a:cubicBezTo>
                    <a:pt x="8114" y="2413314"/>
                    <a:pt x="0" y="2405200"/>
                    <a:pt x="0" y="2395191"/>
                  </a:cubicBezTo>
                  <a:lnTo>
                    <a:pt x="0" y="18123"/>
                  </a:lnTo>
                  <a:cubicBezTo>
                    <a:pt x="0" y="8114"/>
                    <a:pt x="8114" y="0"/>
                    <a:pt x="181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E342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0504" cy="24514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5F2B471-5C47-0D32-646B-391508736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67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909678-79A8-1152-491B-D9F2336DE328}"/>
              </a:ext>
            </a:extLst>
          </p:cNvPr>
          <p:cNvGrpSpPr/>
          <p:nvPr/>
        </p:nvGrpSpPr>
        <p:grpSpPr>
          <a:xfrm>
            <a:off x="511760" y="404899"/>
            <a:ext cx="8271089" cy="2553454"/>
            <a:chOff x="161940" y="1908156"/>
            <a:chExt cx="11195375" cy="3619154"/>
          </a:xfrm>
        </p:grpSpPr>
        <p:sp>
          <p:nvSpPr>
            <p:cNvPr id="6" name="Rounded Rectangle 40">
              <a:extLst>
                <a:ext uri="{FF2B5EF4-FFF2-40B4-BE49-F238E27FC236}">
                  <a16:creationId xmlns:a16="http://schemas.microsoft.com/office/drawing/2014/main" id="{F5ACBD79-8E7F-8C61-81F8-7CFD274FAFA0}"/>
                </a:ext>
              </a:extLst>
            </p:cNvPr>
            <p:cNvSpPr/>
            <p:nvPr/>
          </p:nvSpPr>
          <p:spPr>
            <a:xfrm>
              <a:off x="546975" y="1908156"/>
              <a:ext cx="10810340" cy="3619154"/>
            </a:xfrm>
            <a:prstGeom prst="roundRect">
              <a:avLst>
                <a:gd name="adj" fmla="val 13332"/>
              </a:avLst>
            </a:prstGeom>
            <a:solidFill>
              <a:srgbClr val="FFF2E5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en-US" sz="10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48BE90F7-8AB3-0FB5-C386-451736732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40" y="2075178"/>
              <a:ext cx="680192" cy="526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30821E-C27F-28F5-A79D-9EC22315BBE7}"/>
                </a:ext>
              </a:extLst>
            </p:cNvPr>
            <p:cNvSpPr txBox="1"/>
            <p:nvPr/>
          </p:nvSpPr>
          <p:spPr>
            <a:xfrm>
              <a:off x="893987" y="2075179"/>
              <a:ext cx="10116314" cy="2809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400"/>
                </a:spcAft>
                <a:buNone/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2 (SGK – tr76).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40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So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thuỷ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xuất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gió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ưu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khó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khăn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? Theo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địa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ta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ưu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gió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xuất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ProTeacher01_Dam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1FED77-6D22-0F6C-84DA-D396327D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20"/>
            <a:ext cx="9144000" cy="512673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684585F-C442-B20F-588A-172EF5D6D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8750"/>
            <a:ext cx="866228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👉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Ưu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điểm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điện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gió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.ProTeacher03 Roboto Bold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✅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Chi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phí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hạ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tầng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thấp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solidFill>
                  <a:srgbClr val="002060"/>
                </a:solidFill>
                <a:latin typeface=".ProTeacher03 Roboto Bold"/>
              </a:rPr>
              <a:t>✅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Dễ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vận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lắp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solidFill>
                  <a:srgbClr val="002060"/>
                </a:solidFill>
                <a:latin typeface=".ProTeacher03 Roboto Bold"/>
              </a:rPr>
              <a:t>✅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chiếm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diện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rừng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canh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49D2A7-5AA1-8B5D-591B-DDD8ED7E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40" y="2038567"/>
            <a:ext cx="88416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👉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Hạn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chế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điện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gió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.ProTeacher03 Roboto Bold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✅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liên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tục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sản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lượng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ổn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như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thủy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207BB1-9247-839F-2C78-DBAADF9E8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639" y="3056609"/>
            <a:ext cx="88416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👉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Tiềm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năng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.ProTeacher03 Roboto Bold"/>
              </a:rPr>
              <a:t> Việt Nam: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.ProTeacher03 Roboto Bold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✅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Địa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bờ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biển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nhiều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solidFill>
                  <a:srgbClr val="002060"/>
                </a:solidFill>
                <a:latin typeface=".ProTeacher03 Roboto Bold"/>
              </a:rPr>
              <a:t>✅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Tốc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gió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trung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hàng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năm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lớn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tạo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tiềm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năng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lớn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sản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điện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gió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.ProTeacher03 Roboto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42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34744" y="-418272"/>
            <a:ext cx="10043186" cy="6003363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2943506" y="2135533"/>
            <a:ext cx="3286685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7350"/>
              </a:lnSpc>
              <a:buClrTx/>
            </a:pPr>
            <a:r>
              <a:rPr lang="en-US" sz="6300" kern="1200" spc="352" dirty="0">
                <a:solidFill>
                  <a:srgbClr val="00AD9C"/>
                </a:solidFill>
                <a:latin typeface="iCiel Panton Black" panose="00000A00000000000000" pitchFamily="50" charset="0"/>
                <a:ea typeface="+mn-ea"/>
                <a:cs typeface="+mn-cs"/>
              </a:rPr>
              <a:t>MỞ ĐẦU</a:t>
            </a:r>
          </a:p>
        </p:txBody>
      </p:sp>
      <p:sp>
        <p:nvSpPr>
          <p:cNvPr id="17" name="Freeform 17"/>
          <p:cNvSpPr/>
          <p:nvPr/>
        </p:nvSpPr>
        <p:spPr>
          <a:xfrm>
            <a:off x="7954111" y="3629124"/>
            <a:ext cx="1351079" cy="1615420"/>
          </a:xfrm>
          <a:custGeom>
            <a:avLst/>
            <a:gdLst/>
            <a:ahLst/>
            <a:cxnLst/>
            <a:rect l="l" t="t" r="r" b="b"/>
            <a:pathLst>
              <a:path w="2702157" h="3230840">
                <a:moveTo>
                  <a:pt x="0" y="0"/>
                </a:moveTo>
                <a:lnTo>
                  <a:pt x="2702158" y="0"/>
                </a:lnTo>
                <a:lnTo>
                  <a:pt x="2702158" y="3230840"/>
                </a:lnTo>
                <a:lnTo>
                  <a:pt x="0" y="323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36592">
            <a:off x="452757" y="3656808"/>
            <a:ext cx="658085" cy="1376222"/>
          </a:xfrm>
          <a:custGeom>
            <a:avLst/>
            <a:gdLst/>
            <a:ahLst/>
            <a:cxnLst/>
            <a:rect l="l" t="t" r="r" b="b"/>
            <a:pathLst>
              <a:path w="1316169" h="2752444">
                <a:moveTo>
                  <a:pt x="0" y="0"/>
                </a:moveTo>
                <a:lnTo>
                  <a:pt x="1316169" y="0"/>
                </a:lnTo>
                <a:lnTo>
                  <a:pt x="1316169" y="2752445"/>
                </a:lnTo>
                <a:lnTo>
                  <a:pt x="0" y="2752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1529" y="170345"/>
            <a:ext cx="1481872" cy="1446846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3996">
            <a:off x="7871526" y="420325"/>
            <a:ext cx="948094" cy="1682102"/>
          </a:xfrm>
          <a:custGeom>
            <a:avLst/>
            <a:gdLst/>
            <a:ahLst/>
            <a:cxnLst/>
            <a:rect l="l" t="t" r="r" b="b"/>
            <a:pathLst>
              <a:path w="1896188" h="3364204">
                <a:moveTo>
                  <a:pt x="0" y="0"/>
                </a:moveTo>
                <a:lnTo>
                  <a:pt x="1896188" y="0"/>
                </a:lnTo>
                <a:lnTo>
                  <a:pt x="1896188" y="3364205"/>
                </a:lnTo>
                <a:lnTo>
                  <a:pt x="0" y="3364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858844" y="2339194"/>
            <a:ext cx="114826" cy="1148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398335" y="2135533"/>
            <a:ext cx="119101" cy="11801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71795">
            <a:off x="161290" y="4724922"/>
            <a:ext cx="216856" cy="205816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18684" y="3176022"/>
            <a:ext cx="232031" cy="23589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351290" y="2801126"/>
            <a:ext cx="249210" cy="131287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171898">
            <a:off x="791652" y="1732029"/>
            <a:ext cx="249210" cy="131287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8772058" y="2261361"/>
            <a:ext cx="114826" cy="1148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8700854" y="358122"/>
            <a:ext cx="244120" cy="241901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71795">
            <a:off x="8721043" y="2948650"/>
            <a:ext cx="216856" cy="205816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09252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E568C-0710-9B10-36CC-4C4B5117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207BA8E-B122-5409-B74B-45152C60E56D}"/>
              </a:ext>
            </a:extLst>
          </p:cNvPr>
          <p:cNvGrpSpPr/>
          <p:nvPr/>
        </p:nvGrpSpPr>
        <p:grpSpPr>
          <a:xfrm>
            <a:off x="304800" y="276225"/>
            <a:ext cx="8543925" cy="4581525"/>
            <a:chOff x="0" y="0"/>
            <a:chExt cx="4500504" cy="241331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5807A50-B129-3BDE-FC39-90AEFB1139DD}"/>
                </a:ext>
              </a:extLst>
            </p:cNvPr>
            <p:cNvSpPr/>
            <p:nvPr/>
          </p:nvSpPr>
          <p:spPr>
            <a:xfrm>
              <a:off x="0" y="0"/>
              <a:ext cx="4500504" cy="2413314"/>
            </a:xfrm>
            <a:custGeom>
              <a:avLst/>
              <a:gdLst/>
              <a:ahLst/>
              <a:cxnLst/>
              <a:rect l="l" t="t" r="r" b="b"/>
              <a:pathLst>
                <a:path w="4500504" h="2413314">
                  <a:moveTo>
                    <a:pt x="18123" y="0"/>
                  </a:moveTo>
                  <a:lnTo>
                    <a:pt x="4482381" y="0"/>
                  </a:lnTo>
                  <a:cubicBezTo>
                    <a:pt x="4487187" y="0"/>
                    <a:pt x="4491797" y="1909"/>
                    <a:pt x="4495196" y="5308"/>
                  </a:cubicBezTo>
                  <a:cubicBezTo>
                    <a:pt x="4498594" y="8707"/>
                    <a:pt x="4500504" y="13316"/>
                    <a:pt x="4500504" y="18123"/>
                  </a:cubicBezTo>
                  <a:lnTo>
                    <a:pt x="4500504" y="2395191"/>
                  </a:lnTo>
                  <a:cubicBezTo>
                    <a:pt x="4500504" y="2405200"/>
                    <a:pt x="4492390" y="2413314"/>
                    <a:pt x="4482381" y="2413314"/>
                  </a:cubicBezTo>
                  <a:lnTo>
                    <a:pt x="18123" y="2413314"/>
                  </a:lnTo>
                  <a:cubicBezTo>
                    <a:pt x="8114" y="2413314"/>
                    <a:pt x="0" y="2405200"/>
                    <a:pt x="0" y="2395191"/>
                  </a:cubicBezTo>
                  <a:lnTo>
                    <a:pt x="0" y="18123"/>
                  </a:lnTo>
                  <a:cubicBezTo>
                    <a:pt x="0" y="8114"/>
                    <a:pt x="8114" y="0"/>
                    <a:pt x="18123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E342F"/>
              </a:solidFill>
              <a:prstDash val="solid"/>
              <a:round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3EA9B84-082A-81F2-AE7C-0A4B94831881}"/>
                </a:ext>
              </a:extLst>
            </p:cNvPr>
            <p:cNvSpPr txBox="1"/>
            <p:nvPr/>
          </p:nvSpPr>
          <p:spPr>
            <a:xfrm>
              <a:off x="0" y="-38100"/>
              <a:ext cx="4500504" cy="24514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8A81A73-9E71-0E7C-35C6-A94E6256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"/>
            <a:ext cx="9144000" cy="51267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E6B395-AAA1-18E9-7329-C09ECD941EB0}"/>
              </a:ext>
            </a:extLst>
          </p:cNvPr>
          <p:cNvSpPr txBox="1"/>
          <p:nvPr/>
        </p:nvSpPr>
        <p:spPr>
          <a:xfrm>
            <a:off x="179389" y="557372"/>
            <a:ext cx="8785224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en-US" sz="2800" b="1" kern="100" dirty="0" err="1">
                <a:solidFill>
                  <a:srgbClr val="C0000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kern="100" dirty="0">
                <a:solidFill>
                  <a:srgbClr val="C0000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4 (SGK – tr76). </a:t>
            </a:r>
            <a:endParaRPr lang="en-US" sz="2800" kern="100" dirty="0">
              <a:solidFill>
                <a:srgbClr val="C00000"/>
              </a:solidFill>
              <a:latin typeface="ProTeacher01_Dam" panose="0200000000000000000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400"/>
              </a:spcAft>
            </a:pP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kiệm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ích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kiệm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phích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tuyên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truyền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kern="100" dirty="0">
                <a:solidFill>
                  <a:srgbClr val="002060"/>
                </a:solidFill>
                <a:latin typeface="ProTeacher01_Dam" panose="0200000000000000000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kern="100" dirty="0">
              <a:solidFill>
                <a:srgbClr val="002060"/>
              </a:solidFill>
              <a:latin typeface="ProTeacher01_Dam" panose="0200000000000000000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51341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D996086-55B4-3D95-546D-6CADD1A3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"/>
            <a:ext cx="9144000" cy="5126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8C3157-0BE7-6D65-57B3-A7386071B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74" y="158750"/>
            <a:ext cx="865725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👉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Lợi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ích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của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việc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tiết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kiệm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năng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lượng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điện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ProTeacher01_Dam" panose="0200000000000000000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ProTeacher01_Dam" panose="0200000000000000000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✅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Gia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đình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kiệm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chi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phí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dùng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✅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Cộng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đồng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Giúp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giảm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trạng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thiếu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điện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giảm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nhiễm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môi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dirty="0">
                <a:latin typeface=".ProTeacher03 Roboto Bold"/>
              </a:rPr>
              <a:t>✅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Môi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trường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Giảm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khí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bảo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vệ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môi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roTeacher01_Dam" panose="0200000000000000000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B5914A3-8252-F686-A8FF-6622681FEEB4}"/>
              </a:ext>
            </a:extLst>
          </p:cNvPr>
          <p:cNvSpPr txBox="1"/>
          <p:nvPr/>
        </p:nvSpPr>
        <p:spPr>
          <a:xfrm>
            <a:off x="307362" y="2571750"/>
            <a:ext cx="86572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ProTeacher03 Roboto Bold"/>
                <a:cs typeface="Arial"/>
                <a:sym typeface="Arial"/>
              </a:rPr>
              <a:t>👉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Biện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pháp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tiết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kiệm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năng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lượng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: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roTeacher01_Dam" panose="0200000000000000000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ProTeacher03 Roboto Bold"/>
                <a:cs typeface="Arial"/>
                <a:sym typeface="Arial"/>
              </a:rPr>
              <a:t>✅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Tắt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thiết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bị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điện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khi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không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sử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dụng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ProTeacher03 Roboto Bold"/>
                <a:cs typeface="Arial"/>
                <a:sym typeface="Arial"/>
              </a:rPr>
              <a:t>✅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Sử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dụng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các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thiết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bị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kiệm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điện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ProTeacher03 Roboto Bold"/>
                <a:cs typeface="Arial"/>
                <a:sym typeface="Arial"/>
              </a:rPr>
              <a:t>✅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Tuyên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truyền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,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nâng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cao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nhận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thức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cộng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đồng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về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tiết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kiệm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năng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lượng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Teacher01_Dam" panose="0200000000000000000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60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B36EAF6-AC0B-4AA3-A0E5-09C796BF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02" y="116352"/>
            <a:ext cx="8244098" cy="5027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FFDEC-E8B3-4C85-9E59-E0286AC66053}"/>
              </a:ext>
            </a:extLst>
          </p:cNvPr>
          <p:cNvSpPr txBox="1"/>
          <p:nvPr/>
        </p:nvSpPr>
        <p:spPr>
          <a:xfrm>
            <a:off x="377198" y="462703"/>
            <a:ext cx="483642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>
              <a:buClrTx/>
              <a:defRPr/>
            </a:pPr>
            <a:r>
              <a:rPr lang="en-US" sz="5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lang="vi-VN" sz="5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oogle Shape;1064;p60">
            <a:extLst>
              <a:ext uri="{FF2B5EF4-FFF2-40B4-BE49-F238E27FC236}">
                <a16:creationId xmlns:a16="http://schemas.microsoft.com/office/drawing/2014/main" id="{F1C384EF-F511-E1CB-FB55-2B705614F5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336" y="1293700"/>
            <a:ext cx="4648180" cy="2895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51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allAtOnce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575953" y="354191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13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GB" sz="1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0,25đ KTTX</a:t>
              </a:r>
              <a:endParaRPr lang="vi-VN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072098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1 đ KTTX</a:t>
              </a:r>
              <a:endParaRPr lang="vi-VN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343525"/>
              <a:ext cx="2025648" cy="52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Mất</a:t>
              </a: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lang="vi-VN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076703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Cộng</a:t>
              </a:r>
              <a:r>
                <a:rPr lang="en-GB" sz="1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0,5đ KTTX</a:t>
              </a:r>
              <a:endParaRPr lang="vi-VN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601830"/>
              <a:ext cx="2025648" cy="52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Thêm</a:t>
              </a:r>
              <a:r>
                <a:rPr lang="en-GB" sz="1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lượt</a:t>
              </a:r>
              <a:endParaRPr lang="vi-VN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2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Công 5 đ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thi</a:t>
              </a: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đua</a:t>
              </a: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tuần</a:t>
              </a:r>
              <a:endParaRPr lang="vi-VN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77400"/>
              <a:ext cx="2025648" cy="52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1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GB" sz="16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khen</a:t>
              </a:r>
              <a:endParaRPr lang="vi-VN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43401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buClrTx/>
                <a:defRPr/>
              </a:pP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tràn</a:t>
              </a: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pháo</a:t>
              </a:r>
              <a:r>
                <a:rPr lang="en-GB" sz="1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600" b="1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tay</a:t>
              </a:r>
              <a:endParaRPr lang="vi-VN" sz="1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2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20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92880" y="1617206"/>
            <a:ext cx="96223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241085" y="1617206"/>
            <a:ext cx="937073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327263" y="1638161"/>
            <a:ext cx="907784" cy="98231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92881" y="2726927"/>
            <a:ext cx="96223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0034" y="71333"/>
            <a:ext cx="4025013" cy="15465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buClrTx/>
              <a:defRPr/>
            </a:pPr>
            <a:r>
              <a:rPr lang="en-US" sz="48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algn="ctr" defTabSz="685783">
              <a:buClrTx/>
              <a:defRPr/>
            </a:pPr>
            <a:r>
              <a:rPr lang="en-US" sz="48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4" y="358882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31" y="1811420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7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vi-V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26">
            <a:hlinkClick r:id="rId13" action="ppaction://hlinksldjump"/>
            <a:extLst>
              <a:ext uri="{FF2B5EF4-FFF2-40B4-BE49-F238E27FC236}">
                <a16:creationId xmlns:a16="http://schemas.microsoft.com/office/drawing/2014/main" id="{641B35F4-745E-43B5-8DFB-EEEDF57D9227}"/>
              </a:ext>
            </a:extLst>
          </p:cNvPr>
          <p:cNvSpPr/>
          <p:nvPr/>
        </p:nvSpPr>
        <p:spPr>
          <a:xfrm>
            <a:off x="2291942" y="1617206"/>
            <a:ext cx="96053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26">
            <a:hlinkClick r:id="rId14" action="ppaction://hlinksldjump"/>
            <a:extLst>
              <a:ext uri="{FF2B5EF4-FFF2-40B4-BE49-F238E27FC236}">
                <a16:creationId xmlns:a16="http://schemas.microsoft.com/office/drawing/2014/main" id="{1C7B0331-5E0B-4AC0-B943-573D81BE8BC7}"/>
              </a:ext>
            </a:extLst>
          </p:cNvPr>
          <p:cNvSpPr/>
          <p:nvPr/>
        </p:nvSpPr>
        <p:spPr>
          <a:xfrm>
            <a:off x="1257017" y="2717878"/>
            <a:ext cx="962230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26">
            <a:hlinkClick r:id="rId15" action="ppaction://hlinksldjump"/>
            <a:extLst>
              <a:ext uri="{FF2B5EF4-FFF2-40B4-BE49-F238E27FC236}">
                <a16:creationId xmlns:a16="http://schemas.microsoft.com/office/drawing/2014/main" id="{9B817583-6FDA-4C67-A02F-4D141A7C188E}"/>
              </a:ext>
            </a:extLst>
          </p:cNvPr>
          <p:cNvSpPr/>
          <p:nvPr/>
        </p:nvSpPr>
        <p:spPr>
          <a:xfrm>
            <a:off x="2308041" y="2726927"/>
            <a:ext cx="96854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ounded Rectangle 26">
            <a:hlinkClick r:id="rId16" action="ppaction://hlinksldjump"/>
            <a:extLst>
              <a:ext uri="{FF2B5EF4-FFF2-40B4-BE49-F238E27FC236}">
                <a16:creationId xmlns:a16="http://schemas.microsoft.com/office/drawing/2014/main" id="{9B76F498-AB9D-4347-9BF1-9105D85B7709}"/>
              </a:ext>
            </a:extLst>
          </p:cNvPr>
          <p:cNvSpPr/>
          <p:nvPr/>
        </p:nvSpPr>
        <p:spPr>
          <a:xfrm>
            <a:off x="3345321" y="2714630"/>
            <a:ext cx="955433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C6CD4E-ECDF-47BC-AE00-C283E3404D6C}"/>
              </a:ext>
            </a:extLst>
          </p:cNvPr>
          <p:cNvGrpSpPr/>
          <p:nvPr/>
        </p:nvGrpSpPr>
        <p:grpSpPr>
          <a:xfrm>
            <a:off x="5136298" y="4428276"/>
            <a:ext cx="1398495" cy="576034"/>
            <a:chOff x="3496234" y="3969093"/>
            <a:chExt cx="1891251" cy="1015657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CA288F19-4493-43CC-B134-3861DDA4D8B3}"/>
                </a:ext>
              </a:extLst>
            </p:cNvPr>
            <p:cNvSpPr/>
            <p:nvPr/>
          </p:nvSpPr>
          <p:spPr>
            <a:xfrm>
              <a:off x="3496234" y="3969093"/>
              <a:ext cx="1891251" cy="101565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hlinkClick r:id="rId17" action="ppaction://hlinksldjump"/>
              <a:extLst>
                <a:ext uri="{FF2B5EF4-FFF2-40B4-BE49-F238E27FC236}">
                  <a16:creationId xmlns:a16="http://schemas.microsoft.com/office/drawing/2014/main" id="{8A980E93-47D7-49C8-9E9E-1181997E1C28}"/>
                </a:ext>
              </a:extLst>
            </p:cNvPr>
            <p:cNvSpPr txBox="1"/>
            <p:nvPr/>
          </p:nvSpPr>
          <p:spPr>
            <a:xfrm>
              <a:off x="3556772" y="4217392"/>
              <a:ext cx="1753912" cy="434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600" b="1" dirty="0" err="1">
                  <a:solidFill>
                    <a:srgbClr val="FF0000"/>
                  </a:solidFill>
                </a:rPr>
                <a:t>Chuyển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</a:rPr>
                <a:t>tiếp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Rounded Rectangle 26">
            <a:hlinkClick r:id="rId18" action="ppaction://hlinksldjump"/>
            <a:extLst>
              <a:ext uri="{FF2B5EF4-FFF2-40B4-BE49-F238E27FC236}">
                <a16:creationId xmlns:a16="http://schemas.microsoft.com/office/drawing/2014/main" id="{B9AD8B5A-28E4-8276-7221-70B944A227A7}"/>
              </a:ext>
            </a:extLst>
          </p:cNvPr>
          <p:cNvSpPr/>
          <p:nvPr/>
        </p:nvSpPr>
        <p:spPr>
          <a:xfrm>
            <a:off x="199677" y="3812055"/>
            <a:ext cx="955433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6">
            <a:hlinkClick r:id="rId19" action="ppaction://hlinksldjump"/>
            <a:extLst>
              <a:ext uri="{FF2B5EF4-FFF2-40B4-BE49-F238E27FC236}">
                <a16:creationId xmlns:a16="http://schemas.microsoft.com/office/drawing/2014/main" id="{001DD7EC-CF5C-190E-A9EF-802813ABFB48}"/>
              </a:ext>
            </a:extLst>
          </p:cNvPr>
          <p:cNvSpPr/>
          <p:nvPr/>
        </p:nvSpPr>
        <p:spPr>
          <a:xfrm>
            <a:off x="1241085" y="3812055"/>
            <a:ext cx="955433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26">
            <a:hlinkClick r:id="rId20" action="ppaction://hlinksldjump"/>
            <a:extLst>
              <a:ext uri="{FF2B5EF4-FFF2-40B4-BE49-F238E27FC236}">
                <a16:creationId xmlns:a16="http://schemas.microsoft.com/office/drawing/2014/main" id="{88BDDA0A-3A69-A837-C369-0C0BF9962B67}"/>
              </a:ext>
            </a:extLst>
          </p:cNvPr>
          <p:cNvSpPr/>
          <p:nvPr/>
        </p:nvSpPr>
        <p:spPr>
          <a:xfrm>
            <a:off x="2314597" y="3812055"/>
            <a:ext cx="955433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6">
            <a:hlinkClick r:id="rId21" action="ppaction://hlinksldjump"/>
            <a:extLst>
              <a:ext uri="{FF2B5EF4-FFF2-40B4-BE49-F238E27FC236}">
                <a16:creationId xmlns:a16="http://schemas.microsoft.com/office/drawing/2014/main" id="{44AEF750-FCB7-B9F7-FD83-E796995289EA}"/>
              </a:ext>
            </a:extLst>
          </p:cNvPr>
          <p:cNvSpPr/>
          <p:nvPr/>
        </p:nvSpPr>
        <p:spPr>
          <a:xfrm>
            <a:off x="3352035" y="3812055"/>
            <a:ext cx="955433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GB" sz="3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</a:t>
            </a:r>
            <a:endParaRPr lang="vi-VN" sz="3600" b="1" kern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8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2.46914E-6 L 4.44444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1AE21-066F-4BCC-A87F-BE84F83F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" y="0"/>
            <a:ext cx="92202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612099" y="987235"/>
            <a:ext cx="833430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b="1" kern="1200" dirty="0" err="1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Năng lượng hóa thạch bao gồm những nguồn năng lượng nào?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Năng lượng mặt trời, năng lượng gió, năng lượng thủy điện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Năng lượng từ than đá, dầu mỏ, khí tự nhiên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Năng lượng sinh học từ thực vật và động vật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Năng lượng từ các nguồn tái tạo</a:t>
            </a:r>
            <a:endParaRPr lang="en-US" sz="2800" kern="1200" dirty="0">
              <a:solidFill>
                <a:srgbClr val="0070C0"/>
              </a:solidFill>
              <a:latin typeface="ProTeacher01_Dam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31800" y="160554"/>
            <a:ext cx="3729725" cy="673163"/>
            <a:chOff x="417949" y="78780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417949" y="78780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665092" y="944208"/>
              <a:ext cx="461820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vi-VN" sz="2400" b="1" kern="1200" dirty="0">
                  <a:solidFill>
                    <a:srgbClr val="48CFAD">
                      <a:lumMod val="50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VÒNG QUAY MAY MẮN</a:t>
              </a:r>
              <a:endParaRPr lang="en-US" sz="2400" b="1" kern="1200" dirty="0">
                <a:solidFill>
                  <a:srgbClr val="48CFAD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452968" y="1197719"/>
            <a:ext cx="0" cy="188735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B625420C-4DAE-2ABE-6E43-53C636F4FBBA}"/>
              </a:ext>
            </a:extLst>
          </p:cNvPr>
          <p:cNvSpPr/>
          <p:nvPr/>
        </p:nvSpPr>
        <p:spPr>
          <a:xfrm>
            <a:off x="612099" y="2817186"/>
            <a:ext cx="381001" cy="34284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C00000"/>
              </a:solidFill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219557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1FACC0-7C4F-4F8F-8DE2-143BF14D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566355" y="1130581"/>
            <a:ext cx="8117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dirty="0" err="1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Năng lượng tái tạo có đặc điểm gì?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Có thể tái tạo và không gây ô nhiễm môi trường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Được khai thác từ các nguồn tài nguyên hữu hạn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Không thể sử dụng lâu dài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Không có khả năng cung cấp liên tục</a:t>
            </a:r>
            <a:endParaRPr lang="en-US" sz="2800" kern="1200" dirty="0">
              <a:solidFill>
                <a:srgbClr val="002060"/>
              </a:solidFill>
              <a:latin typeface="ProTeacher01_Dam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554912" y="1617008"/>
            <a:ext cx="460439" cy="42416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31799" y="158751"/>
            <a:ext cx="3626947" cy="578049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0" y="360839"/>
              <a:ext cx="4557732" cy="5112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vi-VN" sz="2800" b="1" kern="1200" dirty="0">
                  <a:solidFill>
                    <a:srgbClr val="48CFAD">
                      <a:lumMod val="50000"/>
                    </a:srgbClr>
                  </a:solidFill>
                  <a:latin typeface="ProTeacher01_Dam"/>
                  <a:ea typeface="+mn-ea"/>
                  <a:cs typeface="Arial" panose="020B0604020202020204" pitchFamily="34" charset="0"/>
                </a:rPr>
                <a:t>VÒN QUAY MAY MẮN</a:t>
              </a:r>
              <a:endParaRPr lang="en-US" sz="2800" b="1" kern="1200" dirty="0">
                <a:solidFill>
                  <a:srgbClr val="48CFAD">
                    <a:lumMod val="50000"/>
                  </a:srgbClr>
                </a:solidFill>
                <a:latin typeface="ProTeacher01_Dam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 flipH="1">
            <a:off x="431799" y="1108560"/>
            <a:ext cx="28640" cy="212353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4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76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06F2D-A0B8-4AA7-AFF6-98879A196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" y="70808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491991" y="982587"/>
            <a:ext cx="84726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dirty="0" err="1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Quá trình nào diễn ra trong vòng năng lượng trên Trái Đất?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A. Năng lượng mặt trời chuyển hóa thành năng lượng hóa thạch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Năng lượng mặt trời chuyển hóa thành năng lượng sinh học, sau đó giải phóng lại dưới dạng nhiệt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Năng lượng hóa thạch chuyển thành năng lượng điện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Năng lượng mặt trời tạo ra gió</a:t>
            </a:r>
            <a:endParaRPr lang="en-US" sz="2800" kern="1200" dirty="0">
              <a:solidFill>
                <a:srgbClr val="002060"/>
              </a:solidFill>
              <a:latin typeface="ProTeacher01_Dam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526572" y="2752302"/>
            <a:ext cx="386554" cy="38541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31800" y="184106"/>
            <a:ext cx="3746381" cy="757187"/>
            <a:chOff x="-228599" y="264160"/>
            <a:chExt cx="513532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746350" cy="3902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vi-VN" sz="2800" b="1" kern="1200" dirty="0">
                  <a:solidFill>
                    <a:srgbClr val="48CFAD">
                      <a:lumMod val="50000"/>
                    </a:srgbClr>
                  </a:solidFill>
                  <a:latin typeface="ProTeacher01_Dam"/>
                  <a:ea typeface="+mn-ea"/>
                  <a:cs typeface="Arial" panose="020B0604020202020204" pitchFamily="34" charset="0"/>
                </a:rPr>
                <a:t>VÒNG QUAY MAY MẮN</a:t>
              </a:r>
              <a:endParaRPr lang="en-US" sz="2800" b="1" kern="1200" dirty="0">
                <a:solidFill>
                  <a:srgbClr val="48CFAD">
                    <a:lumMod val="50000"/>
                  </a:srgbClr>
                </a:solidFill>
                <a:latin typeface="ProTeacher01_Dam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433545" y="1553368"/>
            <a:ext cx="0" cy="2140091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09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D629CF-773D-40AD-93B4-68668BB0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5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776943" y="1249466"/>
            <a:ext cx="83908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2800" b="1" kern="1200" dirty="0" err="1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Năng lượng hóa thạch có ưu điểm nào?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solidFill>
                  <a:srgbClr val="002060"/>
                </a:solidFill>
                <a:latin typeface="ProTeacher01_Dam"/>
              </a:rPr>
              <a:t>A. Không gây ô nhiễm môi trường</a:t>
            </a:r>
            <a:br>
              <a:rPr lang="vi-VN" sz="2800" dirty="0">
                <a:solidFill>
                  <a:srgbClr val="002060"/>
                </a:solidFill>
                <a:latin typeface="ProTeacher01_Dam"/>
              </a:rPr>
            </a:br>
            <a:r>
              <a:rPr lang="vi-VN" sz="2800" dirty="0">
                <a:solidFill>
                  <a:srgbClr val="002060"/>
                </a:solidFill>
                <a:latin typeface="ProTeacher01_Dam"/>
              </a:rPr>
              <a:t>B. Dễ dàng khai thác và chi phí thấp</a:t>
            </a:r>
            <a:br>
              <a:rPr lang="vi-VN" sz="2800" dirty="0">
                <a:solidFill>
                  <a:srgbClr val="002060"/>
                </a:solidFill>
                <a:latin typeface="ProTeacher01_Dam"/>
              </a:rPr>
            </a:br>
            <a:r>
              <a:rPr lang="vi-VN" sz="2800" dirty="0">
                <a:solidFill>
                  <a:srgbClr val="002060"/>
                </a:solidFill>
                <a:latin typeface="ProTeacher01_Dam"/>
              </a:rPr>
              <a:t>C. Có thể tái tạo không giới hạn</a:t>
            </a:r>
            <a:br>
              <a:rPr lang="vi-VN" sz="2800" dirty="0">
                <a:solidFill>
                  <a:srgbClr val="002060"/>
                </a:solidFill>
                <a:latin typeface="ProTeacher01_Dam"/>
              </a:rPr>
            </a:br>
            <a:r>
              <a:rPr lang="vi-VN" sz="2800" dirty="0">
                <a:solidFill>
                  <a:srgbClr val="002060"/>
                </a:solidFill>
                <a:latin typeface="ProTeacher01_Dam"/>
              </a:rPr>
              <a:t>D. Sử dụng được ở mọi nơi trên thế giới</a:t>
            </a:r>
            <a:endParaRPr lang="en-US" sz="2800" dirty="0">
              <a:solidFill>
                <a:srgbClr val="002060"/>
              </a:solidFill>
              <a:latin typeface="ProTeacher01_Dam"/>
              <a:ea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740642" y="2144250"/>
            <a:ext cx="457200" cy="4572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31800" y="167560"/>
            <a:ext cx="4077445" cy="702016"/>
            <a:chOff x="-228599" y="264160"/>
            <a:chExt cx="513532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746350" cy="42093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vi-VN" sz="2800" b="1" kern="1200" dirty="0">
                  <a:solidFill>
                    <a:srgbClr val="48CFAD">
                      <a:lumMod val="50000"/>
                    </a:srgbClr>
                  </a:solidFill>
                  <a:latin typeface="ProTeacher01_Dam"/>
                  <a:ea typeface="+mn-ea"/>
                  <a:cs typeface="Arial" panose="020B0604020202020204" pitchFamily="34" charset="0"/>
                </a:rPr>
                <a:t>VÒNG QUAY MAY MẮN</a:t>
              </a:r>
              <a:endParaRPr lang="en-US" sz="2800" b="1" kern="1200" dirty="0">
                <a:solidFill>
                  <a:srgbClr val="48CFAD">
                    <a:lumMod val="50000"/>
                  </a:srgbClr>
                </a:solidFill>
                <a:latin typeface="ProTeacher01_Dam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431800" y="1138145"/>
            <a:ext cx="0" cy="240291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0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E71A15-5306-4300-9DC0-B72A23FAF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460439" y="915489"/>
            <a:ext cx="85041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00">
              <a:buClrTx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Vì sao năng lượng tái tạo lại quan trọng cho tương lai của hành tinh?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Vì năng lượng tái tạo không bao giờ hết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Vì năng lượng tái tạo dễ dàng thay thế năng lượng hóa thạch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Vì nó giúp giảm lượng khí thải CO2 và bảo vệ môi trường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Vì năng lượng tái tạo không làm tăng nhiệt độ toàn cầu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460438" y="3080258"/>
            <a:ext cx="457200" cy="4572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179387" y="158750"/>
            <a:ext cx="4392609" cy="701862"/>
            <a:chOff x="-228600" y="264160"/>
            <a:chExt cx="6021131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600" y="264160"/>
              <a:ext cx="6021131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0" y="360839"/>
              <a:ext cx="5632158" cy="4210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460439" y="1088324"/>
            <a:ext cx="0" cy="254888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410252" y="4314825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858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4AA30-08EE-4187-9CD9-920689861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5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626841" y="918738"/>
            <a:ext cx="83238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Năng lượng gió có ưu điểm gì so với năng lượng hóa thạch?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A. Không gây ô nhiễm và có thể tái tạo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Dễ dàng sử dụng và không phụ thuộc vào thời tiết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Sản xuất không tốn chi phí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Cung cấp năng lượng liên tục, không bị gián đoạn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603186" y="1855421"/>
            <a:ext cx="457200" cy="4572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179387" y="187457"/>
            <a:ext cx="4387375" cy="514350"/>
            <a:chOff x="-228599" y="264160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-228599" y="264160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160371" y="360839"/>
              <a:ext cx="403489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 flipH="1">
            <a:off x="431800" y="1138145"/>
            <a:ext cx="1745" cy="271667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77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CE95FF-561F-45B1-92E6-01948C20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2"/>
            <a:ext cx="9144000" cy="5134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F45102-F131-4818-88DD-9ADD5FD8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7" y="0"/>
            <a:ext cx="8498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DF03D2-CEAB-4633-98A7-F74BCD289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545524" y="1035239"/>
            <a:ext cx="8419089" cy="292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Điều nào là đặc điểm của năng lượng hóa thạch?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</a:t>
            </a:r>
            <a:r>
              <a:rPr lang="vi-VN" sz="2800" b="1" dirty="0">
                <a:latin typeface="ProTeacher01_Dam"/>
              </a:rPr>
              <a:t>Gây ô nhiễm môi trường và không tái tạo được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Có thể tái tạo và không gây ô nhiễm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Chi phí khai thác cao và khó sử dụng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Nguồn cung cấp ổn định, không bị gián đoạn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520125" y="1784380"/>
            <a:ext cx="457200" cy="4572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31800" y="174783"/>
            <a:ext cx="3729726" cy="676863"/>
            <a:chOff x="90969" y="-66769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90969" y="-66769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246857" y="29910"/>
              <a:ext cx="4746350" cy="436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>
            <a:off x="431800" y="1133146"/>
            <a:ext cx="0" cy="285117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5990349" y="4136728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147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A9262E-C129-48C2-863F-13589F577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D29B0-BDC7-4AA9-A7C0-E8E2987899E4}"/>
              </a:ext>
            </a:extLst>
          </p:cNvPr>
          <p:cNvSpPr txBox="1"/>
          <p:nvPr/>
        </p:nvSpPr>
        <p:spPr>
          <a:xfrm>
            <a:off x="464835" y="793560"/>
            <a:ext cx="85348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Nếu một khu vực muốn giảm lượng khí thải CO2 và sử dụng năng lượng bền vững, họ nên làm gì?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Tăng cường sử dụng năng lượng tái tạo như năng lượng gió và mặt trời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Tiếp tục khai thác năng lượng hóa thạch để duy trì mức sản xuất cao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Cắt giảm hoàn toàn việc sử dụng năng lượng gió và mặt trời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Tăng cường sử dụng nhiên liệu sinh học từ thực vật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800E05-1521-4595-92EB-74D376A0FE6B}"/>
              </a:ext>
            </a:extLst>
          </p:cNvPr>
          <p:cNvSpPr/>
          <p:nvPr/>
        </p:nvSpPr>
        <p:spPr>
          <a:xfrm>
            <a:off x="440058" y="1680470"/>
            <a:ext cx="457200" cy="4572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9A64A2-B91A-F399-6966-6E6E45B46B9E}"/>
              </a:ext>
            </a:extLst>
          </p:cNvPr>
          <p:cNvGrpSpPr/>
          <p:nvPr/>
        </p:nvGrpSpPr>
        <p:grpSpPr>
          <a:xfrm>
            <a:off x="419797" y="158750"/>
            <a:ext cx="3729726" cy="514350"/>
            <a:chOff x="74516" y="-8814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E48C44-4227-ACBD-00FE-D8031131BE3D}"/>
                </a:ext>
              </a:extLst>
            </p:cNvPr>
            <p:cNvSpPr/>
            <p:nvPr/>
          </p:nvSpPr>
          <p:spPr>
            <a:xfrm>
              <a:off x="74516" y="-8814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1CC2C-A312-48FC-B074-A81A95094832}"/>
                </a:ext>
              </a:extLst>
            </p:cNvPr>
            <p:cNvSpPr txBox="1"/>
            <p:nvPr/>
          </p:nvSpPr>
          <p:spPr>
            <a:xfrm>
              <a:off x="321659" y="8531"/>
              <a:ext cx="474635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2CC14F-E2DE-A75E-22DC-A73138C4397E}"/>
              </a:ext>
            </a:extLst>
          </p:cNvPr>
          <p:cNvCxnSpPr>
            <a:cxnSpLocks/>
          </p:cNvCxnSpPr>
          <p:nvPr/>
        </p:nvCxnSpPr>
        <p:spPr>
          <a:xfrm flipH="1">
            <a:off x="431800" y="1106252"/>
            <a:ext cx="16517" cy="255134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2A24B40D-0F1D-6B49-456E-8C7FE35184BD}"/>
              </a:ext>
            </a:extLst>
          </p:cNvPr>
          <p:cNvSpPr/>
          <p:nvPr/>
        </p:nvSpPr>
        <p:spPr>
          <a:xfrm>
            <a:off x="7712764" y="2114550"/>
            <a:ext cx="1751717" cy="4572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779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51625D-94CF-A673-C793-D0E35BA64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BF2B1C-F2D3-674B-3A6B-F14562F03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6289DD-8928-DCEA-4618-D11580D559E3}"/>
              </a:ext>
            </a:extLst>
          </p:cNvPr>
          <p:cNvSpPr txBox="1"/>
          <p:nvPr/>
        </p:nvSpPr>
        <p:spPr>
          <a:xfrm>
            <a:off x="456575" y="612210"/>
            <a:ext cx="85348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9: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Bạn có thể làm gì để tiết kiệm năng lượng tại gia đình?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A. Tắt các thiết bị điện khi không sử dụng và sử dụng các thiết bị tiết kiệm năng lượng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Chỉ sử dụng năng lượng từ các nguồn hóa thạch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Mua thêm thiết bị điện để làm tăng hiệu quả sử dụng năng lượng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Sử dụng điện nhiều hơn trong các giờ cao 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B2524C-E116-8779-A792-6B645AD9EC3C}"/>
              </a:ext>
            </a:extLst>
          </p:cNvPr>
          <p:cNvSpPr/>
          <p:nvPr/>
        </p:nvSpPr>
        <p:spPr>
          <a:xfrm>
            <a:off x="431800" y="1513493"/>
            <a:ext cx="457200" cy="4572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EC9737-93D8-703B-85D2-DC67E9E7730A}"/>
              </a:ext>
            </a:extLst>
          </p:cNvPr>
          <p:cNvGrpSpPr/>
          <p:nvPr/>
        </p:nvGrpSpPr>
        <p:grpSpPr>
          <a:xfrm>
            <a:off x="419797" y="158750"/>
            <a:ext cx="3729726" cy="514350"/>
            <a:chOff x="74516" y="-8814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35B306E-D916-E8CE-54C7-86A04414DE5C}"/>
                </a:ext>
              </a:extLst>
            </p:cNvPr>
            <p:cNvSpPr/>
            <p:nvPr/>
          </p:nvSpPr>
          <p:spPr>
            <a:xfrm>
              <a:off x="74516" y="-8814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43161B-5600-D87D-F1E6-BE6DB134AEE0}"/>
                </a:ext>
              </a:extLst>
            </p:cNvPr>
            <p:cNvSpPr txBox="1"/>
            <p:nvPr/>
          </p:nvSpPr>
          <p:spPr>
            <a:xfrm>
              <a:off x="321659" y="8531"/>
              <a:ext cx="474635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0CC3FF-3D7B-68DA-F6B5-D8D9787FF671}"/>
              </a:ext>
            </a:extLst>
          </p:cNvPr>
          <p:cNvCxnSpPr>
            <a:cxnSpLocks/>
          </p:cNvCxnSpPr>
          <p:nvPr/>
        </p:nvCxnSpPr>
        <p:spPr>
          <a:xfrm flipH="1">
            <a:off x="431800" y="1106252"/>
            <a:ext cx="16517" cy="255134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EA7676BD-9AE5-2D77-3CCC-4CC7BAD428E4}"/>
              </a:ext>
            </a:extLst>
          </p:cNvPr>
          <p:cNvSpPr/>
          <p:nvPr/>
        </p:nvSpPr>
        <p:spPr>
          <a:xfrm>
            <a:off x="5572122" y="4156075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061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0096C-1805-F9EE-F524-FB985579F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1B79D-D3A3-CBC8-05D9-75772BF7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12D05A-2EC7-FBE8-C4E0-4BEECADE3146}"/>
              </a:ext>
            </a:extLst>
          </p:cNvPr>
          <p:cNvSpPr txBox="1"/>
          <p:nvPr/>
        </p:nvSpPr>
        <p:spPr>
          <a:xfrm>
            <a:off x="419797" y="1030982"/>
            <a:ext cx="85348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1200" dirty="0">
                <a:solidFill>
                  <a:srgbClr val="C00000"/>
                </a:solidFill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Làm thế nào để sử dụng năng lượng gió hiệu quả trong một vùng ven biển?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Lắp đặt các </a:t>
            </a:r>
            <a:r>
              <a:rPr lang="vi-VN" sz="2800" dirty="0" err="1">
                <a:latin typeface="ProTeacher01_Dam"/>
              </a:rPr>
              <a:t>tuabin</a:t>
            </a:r>
            <a:r>
              <a:rPr lang="vi-VN" sz="2800" dirty="0">
                <a:latin typeface="ProTeacher01_Dam"/>
              </a:rPr>
              <a:t> gió ở khu vực có gió mạnh và ổn định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Sử dụng gió để sản xuất năng lượng thủy điện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Tăng cường khai thác năng lượng hóa thạch tại khu vực đó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Đặt các </a:t>
            </a:r>
            <a:r>
              <a:rPr lang="vi-VN" sz="2800" dirty="0" err="1">
                <a:latin typeface="ProTeacher01_Dam"/>
              </a:rPr>
              <a:t>tuabin</a:t>
            </a:r>
            <a:r>
              <a:rPr lang="vi-VN" sz="2800" dirty="0">
                <a:latin typeface="ProTeacher01_Dam"/>
              </a:rPr>
              <a:t> gió ở các vùng không có 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B5B777-3683-A42B-DB54-6597B016189E}"/>
              </a:ext>
            </a:extLst>
          </p:cNvPr>
          <p:cNvSpPr/>
          <p:nvPr/>
        </p:nvSpPr>
        <p:spPr>
          <a:xfrm>
            <a:off x="419797" y="1982620"/>
            <a:ext cx="457200" cy="4572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EDF8DE-A817-9F31-2A7D-7D1EEFD563D6}"/>
              </a:ext>
            </a:extLst>
          </p:cNvPr>
          <p:cNvGrpSpPr/>
          <p:nvPr/>
        </p:nvGrpSpPr>
        <p:grpSpPr>
          <a:xfrm>
            <a:off x="419797" y="158750"/>
            <a:ext cx="3729726" cy="514350"/>
            <a:chOff x="74516" y="-8814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2DAF09-09BB-EADB-0744-F4072B4EF14B}"/>
                </a:ext>
              </a:extLst>
            </p:cNvPr>
            <p:cNvSpPr/>
            <p:nvPr/>
          </p:nvSpPr>
          <p:spPr>
            <a:xfrm>
              <a:off x="74516" y="-8814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52B6BF-359F-D312-C7C1-5652E222E190}"/>
                </a:ext>
              </a:extLst>
            </p:cNvPr>
            <p:cNvSpPr txBox="1"/>
            <p:nvPr/>
          </p:nvSpPr>
          <p:spPr>
            <a:xfrm>
              <a:off x="321659" y="8531"/>
              <a:ext cx="474635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D56B05-CE0D-15A0-C334-1E9476A72579}"/>
              </a:ext>
            </a:extLst>
          </p:cNvPr>
          <p:cNvCxnSpPr>
            <a:cxnSpLocks/>
          </p:cNvCxnSpPr>
          <p:nvPr/>
        </p:nvCxnSpPr>
        <p:spPr>
          <a:xfrm flipH="1">
            <a:off x="431800" y="1106252"/>
            <a:ext cx="16517" cy="255134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1CD526AD-B4A2-257D-B73D-BCC4898F60F0}"/>
              </a:ext>
            </a:extLst>
          </p:cNvPr>
          <p:cNvSpPr/>
          <p:nvPr/>
        </p:nvSpPr>
        <p:spPr>
          <a:xfrm>
            <a:off x="6934972" y="3613944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787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A1C1EB-FAAA-C634-487E-B2A6C5725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B3868-F0F8-811B-CD14-61534979A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8DC10-4996-646A-EC7B-1F8BA5AC3D31}"/>
              </a:ext>
            </a:extLst>
          </p:cNvPr>
          <p:cNvSpPr txBox="1"/>
          <p:nvPr/>
        </p:nvSpPr>
        <p:spPr>
          <a:xfrm>
            <a:off x="440058" y="793560"/>
            <a:ext cx="853481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11: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Khi sử dụng năng lượng tái tạo, điều gì sẽ xảy ra đối với khí hậu và môi trường?</a:t>
            </a:r>
            <a:br>
              <a:rPr lang="vi-VN" sz="2800" b="1" dirty="0">
                <a:solidFill>
                  <a:srgbClr val="C00000"/>
                </a:solidFill>
                <a:latin typeface="ProTeacher01_Dam"/>
              </a:rPr>
            </a:br>
            <a:r>
              <a:rPr lang="vi-VN" sz="2800" dirty="0">
                <a:latin typeface="ProTeacher01_Dam"/>
              </a:rPr>
              <a:t>A. Giảm ô nhiễm không khí và làm chậm quá trình nóng lên toàn cầu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Tăng cường ô nhiễm và phát thải khí nhà kính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Không ảnh hưởng đến khí hậu và môi trường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Chỉ làm giảm sử dụng năng lượng hóa thạch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3A9E3A-3A6F-CF2B-E314-93B0085C59EC}"/>
              </a:ext>
            </a:extLst>
          </p:cNvPr>
          <p:cNvSpPr/>
          <p:nvPr/>
        </p:nvSpPr>
        <p:spPr>
          <a:xfrm>
            <a:off x="419797" y="1688423"/>
            <a:ext cx="457200" cy="4572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476B6D-CD78-1221-EAE8-57D40DE581EE}"/>
              </a:ext>
            </a:extLst>
          </p:cNvPr>
          <p:cNvGrpSpPr/>
          <p:nvPr/>
        </p:nvGrpSpPr>
        <p:grpSpPr>
          <a:xfrm>
            <a:off x="419797" y="158750"/>
            <a:ext cx="3729726" cy="514350"/>
            <a:chOff x="74516" y="-8814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2A5042-D54A-DB75-C97A-62DFA50C2F66}"/>
                </a:ext>
              </a:extLst>
            </p:cNvPr>
            <p:cNvSpPr/>
            <p:nvPr/>
          </p:nvSpPr>
          <p:spPr>
            <a:xfrm>
              <a:off x="74516" y="-8814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5E5E66-9BA7-930A-E689-59CA2A4CA89E}"/>
                </a:ext>
              </a:extLst>
            </p:cNvPr>
            <p:cNvSpPr txBox="1"/>
            <p:nvPr/>
          </p:nvSpPr>
          <p:spPr>
            <a:xfrm>
              <a:off x="321659" y="8531"/>
              <a:ext cx="474635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FBF227-D57A-F345-E1F1-0847698F2F5F}"/>
              </a:ext>
            </a:extLst>
          </p:cNvPr>
          <p:cNvCxnSpPr>
            <a:cxnSpLocks/>
          </p:cNvCxnSpPr>
          <p:nvPr/>
        </p:nvCxnSpPr>
        <p:spPr>
          <a:xfrm flipH="1">
            <a:off x="431800" y="1106252"/>
            <a:ext cx="16517" cy="255134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E557DCEF-BB3E-B8D4-EBA1-FD435192FBEC}"/>
              </a:ext>
            </a:extLst>
          </p:cNvPr>
          <p:cNvSpPr/>
          <p:nvPr/>
        </p:nvSpPr>
        <p:spPr>
          <a:xfrm>
            <a:off x="6934972" y="3613944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100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17BB8-1C54-521E-B32E-72602DB63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C47661-C1DB-949C-FBED-8A2E9727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785"/>
            <a:ext cx="9144000" cy="5105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5D5C8-E63E-ACB1-CB33-161E617D3DF4}"/>
              </a:ext>
            </a:extLst>
          </p:cNvPr>
          <p:cNvSpPr txBox="1"/>
          <p:nvPr/>
        </p:nvSpPr>
        <p:spPr>
          <a:xfrm>
            <a:off x="419797" y="700881"/>
            <a:ext cx="85348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Teacher01_Dam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12: </a:t>
            </a: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Tại sao việc sử dụng năng lượng hóa thạch liên quan đến biến đổi khí hậu?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A. Vì quá trình đốt năng lượng hóa thạch thải ra khí CO2, góp phần vào hiệu ứng nhà kính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B. Vì năng lượng hóa thạch không được sử dụng rộng rãi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C. Vì năng lượng hóa thạch làm tăng năng suất nông nghiệp</a:t>
            </a:r>
            <a:br>
              <a:rPr lang="vi-VN" sz="2800" dirty="0">
                <a:latin typeface="ProTeacher01_Dam"/>
              </a:rPr>
            </a:br>
            <a:r>
              <a:rPr lang="vi-VN" sz="2800" dirty="0">
                <a:latin typeface="ProTeacher01_Dam"/>
              </a:rPr>
              <a:t>D. Vì năng lượng hóa thạch giúp giảm nhiệt độ toàn cầu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oTeacher01_Dam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D1D5A70-2464-8C6E-BB59-72DF489D0FBA}"/>
              </a:ext>
            </a:extLst>
          </p:cNvPr>
          <p:cNvSpPr/>
          <p:nvPr/>
        </p:nvSpPr>
        <p:spPr>
          <a:xfrm>
            <a:off x="431800" y="1640714"/>
            <a:ext cx="457200" cy="457200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9440FD-205C-E4CF-AE0A-DC9B07597B77}"/>
              </a:ext>
            </a:extLst>
          </p:cNvPr>
          <p:cNvGrpSpPr/>
          <p:nvPr/>
        </p:nvGrpSpPr>
        <p:grpSpPr>
          <a:xfrm>
            <a:off x="419797" y="158750"/>
            <a:ext cx="3729726" cy="514350"/>
            <a:chOff x="74516" y="-88148"/>
            <a:chExt cx="5112490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DC2678-5DE8-AA45-DB5D-538CF4B513F5}"/>
                </a:ext>
              </a:extLst>
            </p:cNvPr>
            <p:cNvSpPr/>
            <p:nvPr/>
          </p:nvSpPr>
          <p:spPr>
            <a:xfrm>
              <a:off x="74516" y="-88148"/>
              <a:ext cx="5112490" cy="6858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43CA-BF14-5089-28FE-F79D1090FDA4}"/>
                </a:ext>
              </a:extLst>
            </p:cNvPr>
            <p:cNvSpPr txBox="1"/>
            <p:nvPr/>
          </p:nvSpPr>
          <p:spPr>
            <a:xfrm>
              <a:off x="321659" y="8531"/>
              <a:ext cx="474635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8CFAD">
                      <a:lumMod val="50000"/>
                    </a:srgbClr>
                  </a:solidFill>
                  <a:effectLst/>
                  <a:uLnTx/>
                  <a:uFillTx/>
                  <a:latin typeface="ProTeacher01_Dam"/>
                  <a:ea typeface="+mn-ea"/>
                  <a:cs typeface="Arial" panose="020B0604020202020204" pitchFamily="34" charset="0"/>
                  <a:sym typeface="Arial"/>
                </a:rPr>
                <a:t>VÒNG QUAY MAY MẮN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8CFAD">
                    <a:lumMod val="50000"/>
                  </a:srgbClr>
                </a:solidFill>
                <a:effectLst/>
                <a:uLnTx/>
                <a:uFillTx/>
                <a:latin typeface="ProTeacher01_Dam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4F32F5-7274-61F1-418E-8341CF1818FC}"/>
              </a:ext>
            </a:extLst>
          </p:cNvPr>
          <p:cNvCxnSpPr>
            <a:cxnSpLocks/>
          </p:cNvCxnSpPr>
          <p:nvPr/>
        </p:nvCxnSpPr>
        <p:spPr>
          <a:xfrm flipH="1">
            <a:off x="431800" y="1106252"/>
            <a:ext cx="16517" cy="255134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hlinkClick r:id="rId3" action="ppaction://hlinksldjump"/>
            <a:extLst>
              <a:ext uri="{FF2B5EF4-FFF2-40B4-BE49-F238E27FC236}">
                <a16:creationId xmlns:a16="http://schemas.microsoft.com/office/drawing/2014/main" id="{DD923860-6C58-5AE2-BCFD-20520DCD7C0F}"/>
              </a:ext>
            </a:extLst>
          </p:cNvPr>
          <p:cNvSpPr/>
          <p:nvPr/>
        </p:nvSpPr>
        <p:spPr>
          <a:xfrm>
            <a:off x="5964913" y="4125470"/>
            <a:ext cx="2429370" cy="82867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285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34744" y="-418272"/>
            <a:ext cx="10043186" cy="6003363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iCiel Panton Black" panose="00000A00000000000000" pitchFamily="50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356429" cy="2909178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iCiel Panton Black" panose="00000A00000000000000" pitchFamily="50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iCiel Panton Black" panose="00000A00000000000000" pitchFamily="50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E65C7E"/>
              </a:solidFill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 dirty="0">
                  <a:solidFill>
                    <a:prstClr val="black"/>
                  </a:solidFill>
                  <a:latin typeface="iCiel Panton Black" panose="00000A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56429" cy="4859360"/>
              </a:xfrm>
              <a:prstGeom prst="rect">
                <a:avLst/>
              </a:prstGeom>
            </p:spPr>
            <p:txBody>
              <a:bodyPr lIns="26749" tIns="26749" rIns="26749" bIns="26749" rtlCol="0" anchor="ctr"/>
              <a:lstStyle/>
              <a:p>
                <a:pPr algn="ctr" defTabSz="457200">
                  <a:lnSpc>
                    <a:spcPts val="1401"/>
                  </a:lnSpc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iCiel Panton Black" panose="00000A00000000000000" pitchFamily="5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514350" y="247650"/>
            <a:ext cx="8115300" cy="84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7350"/>
              </a:lnSpc>
              <a:buClrTx/>
              <a:defRPr/>
            </a:pPr>
            <a:r>
              <a:rPr lang="vi-VN" sz="4000" b="1" kern="1200" spc="352" dirty="0">
                <a:solidFill>
                  <a:srgbClr val="FF0000"/>
                </a:solidFill>
                <a:latin typeface="iCiel Panton Black" panose="00000A00000000000000" pitchFamily="50" charset="0"/>
                <a:ea typeface="+mn-ea"/>
                <a:cs typeface="+mn-cs"/>
              </a:rPr>
              <a:t>VẬN DỤNG</a:t>
            </a:r>
            <a:endParaRPr lang="en-US" sz="4000" b="1" kern="1200" spc="352" dirty="0">
              <a:solidFill>
                <a:srgbClr val="FF0000"/>
              </a:solidFill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23900" y="323850"/>
            <a:ext cx="838200" cy="762000"/>
          </a:xfrm>
          <a:custGeom>
            <a:avLst/>
            <a:gdLst/>
            <a:ahLst/>
            <a:cxnLst/>
            <a:rect l="l" t="t" r="r" b="b"/>
            <a:pathLst>
              <a:path w="2963744" h="2893691">
                <a:moveTo>
                  <a:pt x="0" y="0"/>
                </a:moveTo>
                <a:lnTo>
                  <a:pt x="2963743" y="0"/>
                </a:lnTo>
                <a:lnTo>
                  <a:pt x="2963743" y="2893691"/>
                </a:lnTo>
                <a:lnTo>
                  <a:pt x="0" y="2893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8536460" y="630022"/>
            <a:ext cx="114826" cy="1148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8075951" y="426361"/>
            <a:ext cx="119101" cy="118019"/>
          </a:xfrm>
          <a:custGeom>
            <a:avLst/>
            <a:gdLst/>
            <a:ahLst/>
            <a:cxnLst/>
            <a:rect l="l" t="t" r="r" b="b"/>
            <a:pathLst>
              <a:path w="238202" h="236037">
                <a:moveTo>
                  <a:pt x="0" y="0"/>
                </a:moveTo>
                <a:lnTo>
                  <a:pt x="238203" y="0"/>
                </a:lnTo>
                <a:lnTo>
                  <a:pt x="238203" y="236037"/>
                </a:lnTo>
                <a:lnTo>
                  <a:pt x="0" y="236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771795">
            <a:off x="161290" y="4724922"/>
            <a:ext cx="216856" cy="205816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29763" y="4577912"/>
            <a:ext cx="232031" cy="23589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1" y="0"/>
                </a:lnTo>
                <a:lnTo>
                  <a:pt x="464061" y="471782"/>
                </a:lnTo>
                <a:lnTo>
                  <a:pt x="0" y="4717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-874149">
            <a:off x="8013506" y="695984"/>
            <a:ext cx="249210" cy="131287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10073369">
            <a:off x="8316799" y="424732"/>
            <a:ext cx="249210" cy="131287"/>
            <a:chOff x="0" y="0"/>
            <a:chExt cx="1610360" cy="848360"/>
          </a:xfrm>
        </p:grpSpPr>
        <p:sp>
          <p:nvSpPr>
            <p:cNvPr id="29" name="Freeform 2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8772058" y="2261361"/>
            <a:ext cx="114826" cy="114826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8700854" y="358122"/>
            <a:ext cx="244120" cy="241901"/>
          </a:xfrm>
          <a:custGeom>
            <a:avLst/>
            <a:gdLst/>
            <a:ahLst/>
            <a:cxnLst/>
            <a:rect l="l" t="t" r="r" b="b"/>
            <a:pathLst>
              <a:path w="488240" h="483801">
                <a:moveTo>
                  <a:pt x="0" y="0"/>
                </a:moveTo>
                <a:lnTo>
                  <a:pt x="488240" y="0"/>
                </a:lnTo>
                <a:lnTo>
                  <a:pt x="488240" y="483801"/>
                </a:lnTo>
                <a:lnTo>
                  <a:pt x="0" y="483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71795">
            <a:off x="8721043" y="2948650"/>
            <a:ext cx="216856" cy="205816"/>
          </a:xfrm>
          <a:custGeom>
            <a:avLst/>
            <a:gdLst/>
            <a:ahLst/>
            <a:cxnLst/>
            <a:rect l="l" t="t" r="r" b="b"/>
            <a:pathLst>
              <a:path w="433712" h="411632">
                <a:moveTo>
                  <a:pt x="0" y="0"/>
                </a:moveTo>
                <a:lnTo>
                  <a:pt x="433712" y="0"/>
                </a:lnTo>
                <a:lnTo>
                  <a:pt x="433712" y="411632"/>
                </a:lnTo>
                <a:lnTo>
                  <a:pt x="0" y="4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545541" y="4591304"/>
            <a:ext cx="232031" cy="235891"/>
          </a:xfrm>
          <a:custGeom>
            <a:avLst/>
            <a:gdLst/>
            <a:ahLst/>
            <a:cxnLst/>
            <a:rect l="l" t="t" r="r" b="b"/>
            <a:pathLst>
              <a:path w="464062" h="471782">
                <a:moveTo>
                  <a:pt x="0" y="0"/>
                </a:moveTo>
                <a:lnTo>
                  <a:pt x="464062" y="0"/>
                </a:lnTo>
                <a:lnTo>
                  <a:pt x="464062" y="471781"/>
                </a:lnTo>
                <a:lnTo>
                  <a:pt x="0" y="471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>
            <a:grpSpLocks noChangeAspect="1"/>
          </p:cNvGrpSpPr>
          <p:nvPr/>
        </p:nvGrpSpPr>
        <p:grpSpPr>
          <a:xfrm rot="-874149">
            <a:off x="1631655" y="368181"/>
            <a:ext cx="249210" cy="131287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37" name="Picture 4" descr="Dầu hỏa">
            <a:extLst>
              <a:ext uri="{FF2B5EF4-FFF2-40B4-BE49-F238E27FC236}">
                <a16:creationId xmlns:a16="http://schemas.microsoft.com/office/drawing/2014/main" id="{B49F6709-3F6A-5E0D-8E53-ED3AD1400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/>
          <a:stretch/>
        </p:blipFill>
        <p:spPr bwMode="auto">
          <a:xfrm>
            <a:off x="366428" y="1233148"/>
            <a:ext cx="8345772" cy="338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1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47E55-DE16-463C-AB57-8B3CE5C9A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"/>
            <a:ext cx="9144000" cy="510844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C090A47-2FB3-C7DB-FD67-B4226CFD1FF1}"/>
              </a:ext>
            </a:extLst>
          </p:cNvPr>
          <p:cNvSpPr txBox="1"/>
          <p:nvPr/>
        </p:nvSpPr>
        <p:spPr>
          <a:xfrm>
            <a:off x="179387" y="74888"/>
            <a:ext cx="8785225" cy="4980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2800" b="1" dirty="0">
                <a:solidFill>
                  <a:srgbClr val="C00000"/>
                </a:solidFill>
                <a:latin typeface="ProTeacher01_Dam"/>
              </a:rPr>
              <a:t>Câu hỏi thực tiễn:</a:t>
            </a:r>
            <a:br>
              <a:rPr lang="vi-VN" sz="2800" dirty="0">
                <a:solidFill>
                  <a:srgbClr val="C00000"/>
                </a:solidFill>
                <a:latin typeface="ProTeacher01_Dam"/>
              </a:rPr>
            </a:br>
            <a:r>
              <a:rPr lang="en-US" sz="2800" dirty="0">
                <a:solidFill>
                  <a:srgbClr val="C00000"/>
                </a:solidFill>
                <a:latin typeface="ProTeacher01_Dam"/>
              </a:rPr>
              <a:t>       </a:t>
            </a:r>
            <a:r>
              <a:rPr lang="vi-VN" sz="2800" b="1" dirty="0">
                <a:solidFill>
                  <a:srgbClr val="002060"/>
                </a:solidFill>
                <a:latin typeface="ProTeacher01_Dam"/>
              </a:rPr>
              <a:t>Hãy quan sát và ghi lại cách sử dụng năng lượng trong gia đình bạn trong một ngày. Cụ thể, bạn cần thực hiện các bước sau: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ProTeacher01_Dam"/>
              </a:rPr>
              <a:t> </a:t>
            </a:r>
            <a:r>
              <a:rPr lang="vi-VN" sz="2800" dirty="0">
                <a:latin typeface="ProTeacher01_Dam"/>
              </a:rPr>
              <a:t>Liệt kê các thiết bị điện mà gia đình bạn sử dụng trong một ngày</a:t>
            </a:r>
            <a:r>
              <a:rPr lang="en-US" sz="2800" dirty="0">
                <a:latin typeface="ProTeacher01_Dam"/>
              </a:rPr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ProTeacher01_Dam"/>
              </a:rPr>
              <a:t> </a:t>
            </a:r>
            <a:r>
              <a:rPr lang="vi-VN" sz="2800" dirty="0">
                <a:latin typeface="ProTeacher01_Dam"/>
              </a:rPr>
              <a:t>Xác định nguồn năng lượng mà các thiết bị này sử dụng </a:t>
            </a:r>
            <a:r>
              <a:rPr lang="en-US" sz="2800" dirty="0">
                <a:latin typeface="ProTeacher01_Dam"/>
              </a:rPr>
              <a:t>3. </a:t>
            </a:r>
            <a:r>
              <a:rPr lang="vi-VN" sz="2800" dirty="0">
                <a:latin typeface="ProTeacher01_Dam"/>
              </a:rPr>
              <a:t>Đề xuất 2 cách tiết kiệm năng lượng mà bạn có thể áp dụng trong gia đình mình</a:t>
            </a:r>
          </a:p>
        </p:txBody>
      </p:sp>
    </p:spTree>
    <p:extLst>
      <p:ext uri="{BB962C8B-B14F-4D97-AF65-F5344CB8AC3E}">
        <p14:creationId xmlns:p14="http://schemas.microsoft.com/office/powerpoint/2010/main" val="149239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F6D834-0439-4482-A3AF-CEA15ECAC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"/>
            <a:ext cx="9144000" cy="5108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F45C81-6A99-412F-81D0-EC241E4EE71A}"/>
              </a:ext>
            </a:extLst>
          </p:cNvPr>
          <p:cNvSpPr txBox="1"/>
          <p:nvPr/>
        </p:nvSpPr>
        <p:spPr>
          <a:xfrm>
            <a:off x="315259" y="965751"/>
            <a:ext cx="8396941" cy="2677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ProTeacher01_Dam"/>
              </a:rPr>
              <a:t>✅ </a:t>
            </a:r>
            <a:r>
              <a:rPr lang="vi-VN" sz="2800" dirty="0">
                <a:latin typeface="ProTeacher01_Dam"/>
              </a:rPr>
              <a:t>Ôn tập kiến thức </a:t>
            </a:r>
            <a:r>
              <a:rPr lang="en-US" sz="2800" dirty="0" err="1">
                <a:latin typeface="ProTeacher01_Dam"/>
              </a:rPr>
              <a:t>đã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học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trong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chủ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đề</a:t>
            </a:r>
            <a:r>
              <a:rPr lang="en-US" sz="2800" dirty="0">
                <a:latin typeface="ProTeacher01_Dam"/>
              </a:rPr>
              <a:t> 5 </a:t>
            </a:r>
            <a:r>
              <a:rPr lang="en-US" sz="2800" dirty="0" err="1">
                <a:latin typeface="ProTeacher01_Dam"/>
              </a:rPr>
              <a:t>và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hoàn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thiện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bài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tập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theo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yêu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cầu</a:t>
            </a:r>
            <a:r>
              <a:rPr lang="en-US" sz="2800" dirty="0">
                <a:latin typeface="ProTeacher01_Dam"/>
              </a:rPr>
              <a:t>.</a:t>
            </a:r>
            <a:br>
              <a:rPr lang="vi-VN" sz="2800" dirty="0">
                <a:latin typeface="ProTeacher01_Dam"/>
              </a:rPr>
            </a:br>
            <a:r>
              <a:rPr lang="en-US" sz="2800" dirty="0">
                <a:latin typeface="ProTeacher01_Dam"/>
              </a:rPr>
              <a:t>✅ </a:t>
            </a:r>
            <a:r>
              <a:rPr lang="vi-VN" sz="2800" dirty="0">
                <a:latin typeface="ProTeacher01_Dam"/>
              </a:rPr>
              <a:t>Chuẩn bị bài mới: Đọc trước nội dung bài tiếp theo</a:t>
            </a:r>
            <a:r>
              <a:rPr lang="en-US" sz="2800" dirty="0">
                <a:latin typeface="ProTeacher01_Dam"/>
              </a:rPr>
              <a:t> “ </a:t>
            </a:r>
            <a:r>
              <a:rPr lang="en-US" sz="2800" b="1" dirty="0" err="1">
                <a:latin typeface="ProTeacher01_Dam"/>
              </a:rPr>
              <a:t>Bài</a:t>
            </a:r>
            <a:r>
              <a:rPr lang="en-US" sz="2800" b="1" dirty="0">
                <a:latin typeface="ProTeacher01_Dam"/>
              </a:rPr>
              <a:t> 15. </a:t>
            </a:r>
            <a:r>
              <a:rPr lang="en-US" sz="2800" b="1" dirty="0" err="1">
                <a:latin typeface="ProTeacher01_Dam"/>
              </a:rPr>
              <a:t>Tính</a:t>
            </a:r>
            <a:r>
              <a:rPr lang="en-US" sz="2800" b="1" dirty="0">
                <a:latin typeface="ProTeacher01_Dam"/>
              </a:rPr>
              <a:t> </a:t>
            </a:r>
            <a:r>
              <a:rPr lang="en-US" sz="2800" b="1" dirty="0" err="1">
                <a:latin typeface="ProTeacher01_Dam"/>
              </a:rPr>
              <a:t>chất</a:t>
            </a:r>
            <a:r>
              <a:rPr lang="en-US" sz="2800" b="1" dirty="0">
                <a:latin typeface="ProTeacher01_Dam"/>
              </a:rPr>
              <a:t> </a:t>
            </a:r>
            <a:r>
              <a:rPr lang="en-US" sz="2800" b="1" dirty="0" err="1">
                <a:latin typeface="ProTeacher01_Dam"/>
              </a:rPr>
              <a:t>chung</a:t>
            </a:r>
            <a:r>
              <a:rPr lang="en-US" sz="2800" b="1" dirty="0">
                <a:latin typeface="ProTeacher01_Dam"/>
              </a:rPr>
              <a:t> </a:t>
            </a:r>
            <a:r>
              <a:rPr lang="en-US" sz="2800" b="1" dirty="0" err="1">
                <a:latin typeface="ProTeacher01_Dam"/>
              </a:rPr>
              <a:t>của</a:t>
            </a:r>
            <a:r>
              <a:rPr lang="en-US" sz="2800" b="1" dirty="0">
                <a:latin typeface="ProTeacher01_Dam"/>
              </a:rPr>
              <a:t> </a:t>
            </a:r>
            <a:r>
              <a:rPr lang="en-US" sz="2800" b="1" dirty="0" err="1">
                <a:latin typeface="ProTeacher01_Dam"/>
              </a:rPr>
              <a:t>kim</a:t>
            </a:r>
            <a:r>
              <a:rPr lang="en-US" sz="2800" b="1" dirty="0">
                <a:latin typeface="ProTeacher01_Dam"/>
              </a:rPr>
              <a:t> </a:t>
            </a:r>
            <a:r>
              <a:rPr lang="en-US" sz="2800" b="1" dirty="0" err="1">
                <a:latin typeface="ProTeacher01_Dam"/>
              </a:rPr>
              <a:t>loại</a:t>
            </a:r>
            <a:r>
              <a:rPr lang="en-US" sz="2800" dirty="0">
                <a:latin typeface="ProTeacher01_Dam"/>
              </a:rPr>
              <a:t>” </a:t>
            </a:r>
            <a:r>
              <a:rPr lang="en-US" sz="2800" dirty="0" err="1">
                <a:latin typeface="ProTeacher01_Dam"/>
              </a:rPr>
              <a:t>thuộc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chủ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đề</a:t>
            </a:r>
            <a:r>
              <a:rPr lang="en-US" sz="2800" dirty="0">
                <a:latin typeface="ProTeacher01_Dam"/>
              </a:rPr>
              <a:t> 6. </a:t>
            </a:r>
            <a:r>
              <a:rPr lang="en-US" sz="2800" dirty="0" err="1">
                <a:latin typeface="ProTeacher01_Dam"/>
              </a:rPr>
              <a:t>Chất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và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sự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biến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đổi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của</a:t>
            </a:r>
            <a:r>
              <a:rPr lang="en-US" sz="2800" dirty="0">
                <a:latin typeface="ProTeacher01_Dam"/>
              </a:rPr>
              <a:t> </a:t>
            </a:r>
            <a:r>
              <a:rPr lang="en-US" sz="2800" dirty="0" err="1">
                <a:latin typeface="ProTeacher01_Dam"/>
              </a:rPr>
              <a:t>chất</a:t>
            </a:r>
            <a:r>
              <a:rPr lang="vi-VN" sz="2800" dirty="0">
                <a:latin typeface="ProTeacher01_Dam"/>
              </a:rPr>
              <a:t>.</a:t>
            </a:r>
            <a:br>
              <a:rPr lang="vi-VN" sz="2800" dirty="0">
                <a:latin typeface="ProTeacher01_Dam"/>
              </a:rPr>
            </a:br>
            <a:endParaRPr lang="vi-VN" sz="2800" dirty="0">
              <a:latin typeface="ProTeacher01_Da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E6D2D-7B89-44C3-8D09-389B40F0FA54}"/>
              </a:ext>
            </a:extLst>
          </p:cNvPr>
          <p:cNvSpPr txBox="1"/>
          <p:nvPr/>
        </p:nvSpPr>
        <p:spPr>
          <a:xfrm>
            <a:off x="3177672" y="196310"/>
            <a:ext cx="27886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iCiel Panton Black" panose="00000A00000000000000" pitchFamily="50" charset="0"/>
                <a:ea typeface="Times New Roman" panose="02020603050405020304" pitchFamily="18" charset="0"/>
              </a:rPr>
              <a:t>DẶN DÒ</a:t>
            </a:r>
            <a:endParaRPr lang="en-US" sz="4400" b="1" dirty="0">
              <a:latin typeface="iCiel Panton Black" panose="00000A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361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76225"/>
            <a:ext cx="8543925" cy="4581525"/>
            <a:chOff x="0" y="0"/>
            <a:chExt cx="4500504" cy="24133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0504" cy="2413314"/>
            </a:xfrm>
            <a:custGeom>
              <a:avLst/>
              <a:gdLst/>
              <a:ahLst/>
              <a:cxnLst/>
              <a:rect l="l" t="t" r="r" b="b"/>
              <a:pathLst>
                <a:path w="4500504" h="2413314">
                  <a:moveTo>
                    <a:pt x="18123" y="0"/>
                  </a:moveTo>
                  <a:lnTo>
                    <a:pt x="4482381" y="0"/>
                  </a:lnTo>
                  <a:cubicBezTo>
                    <a:pt x="4487187" y="0"/>
                    <a:pt x="4491797" y="1909"/>
                    <a:pt x="4495196" y="5308"/>
                  </a:cubicBezTo>
                  <a:cubicBezTo>
                    <a:pt x="4498594" y="8707"/>
                    <a:pt x="4500504" y="13316"/>
                    <a:pt x="4500504" y="18123"/>
                  </a:cubicBezTo>
                  <a:lnTo>
                    <a:pt x="4500504" y="2395191"/>
                  </a:lnTo>
                  <a:cubicBezTo>
                    <a:pt x="4500504" y="2405200"/>
                    <a:pt x="4492390" y="2413314"/>
                    <a:pt x="4482381" y="2413314"/>
                  </a:cubicBezTo>
                  <a:lnTo>
                    <a:pt x="18123" y="2413314"/>
                  </a:lnTo>
                  <a:cubicBezTo>
                    <a:pt x="8114" y="2413314"/>
                    <a:pt x="0" y="2405200"/>
                    <a:pt x="0" y="2395191"/>
                  </a:cubicBezTo>
                  <a:lnTo>
                    <a:pt x="0" y="18123"/>
                  </a:lnTo>
                  <a:cubicBezTo>
                    <a:pt x="0" y="8114"/>
                    <a:pt x="8114" y="0"/>
                    <a:pt x="18123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3E342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00504" cy="245141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12CFE84-F157-B430-D3B5-84B54A9D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"/>
            <a:ext cx="9144000" cy="51084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7277" y="2266950"/>
            <a:ext cx="7218971" cy="1552605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 GẶP LẠI CÁC EM 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TIẾT HỌC TIẾP THEO!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975134"/>
            <a:ext cx="4017358" cy="18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" y="28412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551" y="364128"/>
            <a:ext cx="1570449" cy="7302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FC7CD7-EBC8-4BCA-BDEC-AA0BBEEF6A99}"/>
              </a:ext>
            </a:extLst>
          </p:cNvPr>
          <p:cNvGrpSpPr/>
          <p:nvPr/>
        </p:nvGrpSpPr>
        <p:grpSpPr>
          <a:xfrm>
            <a:off x="377862" y="1154987"/>
            <a:ext cx="4897037" cy="1933762"/>
            <a:chOff x="377862" y="1264363"/>
            <a:chExt cx="4897037" cy="1824386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862" y="1264363"/>
              <a:ext cx="4897037" cy="182438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3899" y="1447258"/>
              <a:ext cx="4544962" cy="1458595"/>
            </a:xfrm>
            <a:prstGeom prst="rect">
              <a:avLst/>
            </a:prstGeom>
          </p:spPr>
        </p:pic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</a:t>
            </a:r>
            <a:r>
              <a:rPr lang="en-US" sz="2400" kern="1200" dirty="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endParaRPr lang="en-US" sz="2400" kern="1200" dirty="0">
              <a:solidFill>
                <a:prstClr val="white"/>
              </a:solidFill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1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1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920068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524982" y="1384785"/>
            <a:ext cx="4784963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Trò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chơi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gồm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6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câu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hỏi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trắc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nghiệm</a:t>
            </a:r>
            <a:endParaRPr lang="en-US" sz="2600" dirty="0">
              <a:solidFill>
                <a:srgbClr val="7030A0"/>
              </a:solidFill>
              <a:latin typeface="ProTeacher01_Dam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352471" y="1915097"/>
            <a:ext cx="551753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en-US" sz="2600" dirty="0">
                <a:solidFill>
                  <a:srgbClr val="7030A0"/>
                </a:solidFill>
                <a:latin typeface="ProTeacher01_Dam"/>
              </a:rPr>
              <a:t>Ở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mỗi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câu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hỏi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các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sẽ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có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thời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gian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vi-VN" sz="2600" dirty="0">
                <a:solidFill>
                  <a:srgbClr val="7030A0"/>
                </a:solidFill>
                <a:latin typeface="ProTeacher01_Dam"/>
              </a:rPr>
              <a:t>1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0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giây</a:t>
            </a:r>
            <a:r>
              <a:rPr lang="vi-VN" sz="2600" dirty="0">
                <a:solidFill>
                  <a:srgbClr val="7030A0"/>
                </a:solidFill>
                <a:latin typeface="ProTeacher01_Dam"/>
              </a:rPr>
              <a:t> 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để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đưa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ra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đáp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án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86572" y="2776871"/>
            <a:ext cx="524933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Để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trả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lời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,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em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sẽ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giơ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thẻ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tương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ứng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với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màu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đáp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 </a:t>
            </a:r>
            <a:r>
              <a:rPr lang="en-US" sz="2600" dirty="0" err="1">
                <a:solidFill>
                  <a:srgbClr val="7030A0"/>
                </a:solidFill>
                <a:latin typeface="ProTeacher01_Dam"/>
              </a:rPr>
              <a:t>án</a:t>
            </a:r>
            <a:r>
              <a:rPr lang="en-US" sz="2600" dirty="0">
                <a:solidFill>
                  <a:srgbClr val="7030A0"/>
                </a:solidFill>
                <a:latin typeface="ProTeacher01_Dam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47882" y="3916039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5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51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27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52772" y="3921383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5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18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  <a:endParaRPr lang="en-US" sz="18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  <a:p>
              <a:pPr algn="ctr" defTabSz="685783"/>
              <a:r>
                <a:rPr lang="en-US" sz="18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dương</a:t>
              </a:r>
              <a:endParaRPr lang="en-US" sz="18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114707" y="3930963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5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1959" y="4672044"/>
              <a:ext cx="68822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18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  <a:endParaRPr lang="en-US" sz="18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  <a:p>
              <a:pPr algn="ctr" defTabSz="685783"/>
              <a:r>
                <a:rPr lang="en-US" sz="18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lá</a:t>
              </a:r>
              <a:endParaRPr lang="en-US" sz="18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427745" y="3930963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05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783"/>
              <a:r>
                <a:rPr lang="en-US" sz="2700">
                  <a:solidFill>
                    <a:prstClr val="white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4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40" y="1561524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61" y="10267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41032" y="1724557"/>
            <a:ext cx="3914772" cy="1522146"/>
            <a:chOff x="6770639" y="2968530"/>
            <a:chExt cx="5219695" cy="183127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2968530"/>
              <a:ext cx="5105398" cy="1831276"/>
              <a:chOff x="838202" y="2391779"/>
              <a:chExt cx="5105398" cy="2104019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391779"/>
                <a:ext cx="4876799" cy="202782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0" y="3075428"/>
              <a:ext cx="4761494" cy="165373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3038" rtl="0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0" i="0" u="none" strike="noStrike" dirty="0">
                  <a:solidFill>
                    <a:schemeClr val="bg1"/>
                  </a:solidFill>
                  <a:effectLst/>
                  <a:latin typeface="iCiel Cadena" panose="02000503000000020004" pitchFamily="2" charset="0"/>
                </a:rPr>
                <a:t>Nước bốc hơi từ mặt đất, chảy qua các con sông, và ngừng lại ở các hồ</a:t>
              </a:r>
              <a:endParaRPr lang="vi-VN" sz="2400" b="0" dirty="0">
                <a:solidFill>
                  <a:schemeClr val="bg1"/>
                </a:solidFill>
                <a:effectLst/>
                <a:latin typeface="iCiel Cadena" panose="02000503000000020004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4928389" y="3441838"/>
            <a:ext cx="3855967" cy="1542912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3038" rtl="0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i="0" u="none" strike="noStrike" dirty="0">
                  <a:solidFill>
                    <a:schemeClr val="bg1"/>
                  </a:solidFill>
                  <a:effectLst/>
                  <a:latin typeface="iCiel Cadena" panose="02000503000000020004" pitchFamily="2" charset="0"/>
                </a:rPr>
                <a:t>Nước rơi xuống đất, thấm vào lòng đất, và tạo thành nước ngầm</a:t>
              </a:r>
              <a:endParaRPr lang="en-US" sz="4400" b="0" dirty="0">
                <a:solidFill>
                  <a:schemeClr val="bg1"/>
                </a:solidFill>
                <a:effectLst/>
                <a:latin typeface="iCiel Cadena" panose="02000503000000020004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61648" y="3462338"/>
            <a:ext cx="3829049" cy="155993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96498" y="2500885"/>
                <a:ext cx="4876799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294680" y="4973485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r>
                <a:rPr lang="vi-VN" sz="2400" b="1" i="0" u="none" strike="noStrike" dirty="0">
                  <a:solidFill>
                    <a:schemeClr val="bg1"/>
                  </a:solidFill>
                  <a:effectLst/>
                  <a:latin typeface="iCiel Cadena" panose="02000503000000020004" pitchFamily="2" charset="0"/>
                </a:rPr>
                <a:t>Nước bốc hơi từ mặt nước, thấm vào đất, và không quay trở lại</a:t>
              </a:r>
              <a:endParaRPr lang="en-US" sz="3200" kern="1200" dirty="0"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1874" y="1733713"/>
            <a:ext cx="3829049" cy="156511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7" cy="165805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r>
                <a:rPr lang="vi-VN" sz="2400" b="0" i="0" u="none" strike="noStrike" dirty="0">
                  <a:solidFill>
                    <a:schemeClr val="bg1"/>
                  </a:solidFill>
                  <a:effectLst/>
                  <a:latin typeface="iCiel Cadena" panose="02000503000000020004" pitchFamily="2" charset="0"/>
                </a:rPr>
                <a:t>Nước bốc hơi từ mặt nước, ngưng tụ thành mây, rơi xuống đất, và chảy về biển</a:t>
              </a:r>
              <a:endParaRPr lang="en-US" sz="3200" kern="1200" dirty="0"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527228" y="184827"/>
            <a:ext cx="7431002" cy="1523717"/>
            <a:chOff x="1982578" y="246435"/>
            <a:chExt cx="9961727" cy="1868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1868158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74600" y="419053"/>
              <a:ext cx="9459063" cy="136344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0" u="none" strike="noStrike" dirty="0">
                  <a:solidFill>
                    <a:srgbClr val="FF0000"/>
                  </a:solidFill>
                  <a:effectLst/>
                  <a:latin typeface="iCiel Cadena" panose="020B0604020202020204" charset="0"/>
                </a:rPr>
                <a:t>Câu 1: </a:t>
              </a:r>
              <a:r>
                <a:rPr lang="vi-VN" sz="2800" b="1" dirty="0">
                  <a:solidFill>
                    <a:srgbClr val="FF0000"/>
                  </a:solidFill>
                  <a:latin typeface="iCiel Cadena" panose="020B0604020202020204" charset="0"/>
                </a:rPr>
                <a:t>Vòng tuần hoàn của nước là quá trình nước di chuyển qua các yếu tố nào trên Trái Đất?</a:t>
              </a:r>
              <a:endParaRPr lang="vi-VN" sz="2800" b="1" dirty="0">
                <a:solidFill>
                  <a:srgbClr val="FF0000"/>
                </a:solidFill>
                <a:effectLst/>
                <a:latin typeface="iCiel Cadena" panose="020B060402020202020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43" y="2030046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79" y="3643994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0651" y="2140086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4110" y="3656110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</a:t>
                </a:r>
                <a:r>
                  <a:rPr lang="en-US" sz="180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,</a:t>
                </a:r>
              </a:p>
              <a:p>
                <a:pPr algn="ctr" defTabSz="685800">
                  <a:buClrTx/>
                </a:pP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chính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xác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rồi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!</a:t>
                </a:r>
              </a:p>
              <a:p>
                <a:pPr algn="ctr" defTabSz="685800">
                  <a:buClrTx/>
                </a:pP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chọn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lại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 </a:t>
                </a:r>
                <a:r>
                  <a:rPr lang="en-US" sz="1050" kern="12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nha</a:t>
                </a:r>
                <a:r>
                  <a:rPr lang="en-US" sz="1050" kern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22" y="27927"/>
            <a:ext cx="992210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106872" y="1851308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altLang="id-ID" sz="2400" b="1" dirty="0">
                  <a:solidFill>
                    <a:schemeClr val="bg1"/>
                  </a:solidFill>
                  <a:latin typeface="iCiel Cadena" panose="02000503000000020004" pitchFamily="2" charset="0"/>
                  <a:cs typeface="Arial" panose="020B0604020202020204" pitchFamily="34" charset="0"/>
                  <a:sym typeface="+mn-lt"/>
                </a:rPr>
                <a:t>Năng lượng từ than đá, dầu mỏ, khí tự nhiên</a:t>
              </a:r>
              <a:endParaRPr lang="en-US" altLang="id-ID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86351" y="3411933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3038" algn="ctr" defTabSz="685800">
                <a:buClrTx/>
              </a:pPr>
              <a:r>
                <a:rPr lang="vi-VN" altLang="id-ID" sz="2400" b="1" dirty="0">
                  <a:solidFill>
                    <a:schemeClr val="bg1"/>
                  </a:solidFill>
                  <a:latin typeface="iCiel Cadena" panose="02000503000000020004" pitchFamily="2" charset="0"/>
                  <a:cs typeface="Arial" panose="020B0604020202020204" pitchFamily="34" charset="0"/>
                  <a:sym typeface="+mn-lt"/>
                </a:rPr>
                <a:t>Năng lượng từ sự phân hủy chất hữu cơ</a:t>
              </a:r>
              <a:endParaRPr lang="en-US" sz="2400" kern="1200" dirty="0"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49653" y="346233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647860" y="4981628"/>
              <a:ext cx="41814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altLang="id-ID" sz="2400" b="1" dirty="0">
                  <a:solidFill>
                    <a:schemeClr val="bg1"/>
                  </a:solidFill>
                  <a:latin typeface="iCiel Cadena" panose="02000503000000020004" pitchFamily="2" charset="0"/>
                  <a:cs typeface="Arial" panose="020B0604020202020204" pitchFamily="34" charset="0"/>
                  <a:sym typeface="+mn-lt"/>
                </a:rPr>
                <a:t>Năng lượng do động vật tạo ra</a:t>
              </a:r>
              <a:endParaRPr lang="en-US" altLang="id-ID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709586" y="1841172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90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877465" y="3075428"/>
              <a:ext cx="395183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  <a:defRPr/>
              </a:pPr>
              <a:r>
                <a:rPr lang="vi-VN" sz="2400" b="1" dirty="0">
                  <a:solidFill>
                    <a:schemeClr val="bg1"/>
                  </a:solidFill>
                  <a:latin typeface="iCiel Cadena" panose="02000503000000020004" pitchFamily="2" charset="0"/>
                  <a:cs typeface="Arial" panose="020B0604020202020204" pitchFamily="34" charset="0"/>
                  <a:sym typeface="+mn-lt"/>
                </a:rPr>
                <a:t>Năng lượng tái tạo từ gió, mặt trời</a:t>
              </a:r>
              <a:endParaRPr lang="en-US" sz="24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150172" y="100057"/>
            <a:ext cx="7808057" cy="1532758"/>
            <a:chOff x="1982578" y="705803"/>
            <a:chExt cx="9961727" cy="1784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705803"/>
              <a:ext cx="9961727" cy="1784490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59" y="784376"/>
              <a:ext cx="9782546" cy="14814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30000"/>
                </a:lnSpc>
                <a:buClrTx/>
                <a:defRPr/>
              </a:pPr>
              <a:r>
                <a:rPr lang="vi-VN" altLang="vi-VN" sz="28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Câu 2: Năng lượng hóa thạch là gì?</a:t>
              </a:r>
              <a:endParaRPr lang="en-US" altLang="vi-VN" sz="2800" b="1" kern="1200" dirty="0">
                <a:solidFill>
                  <a:srgbClr val="FF0000"/>
                </a:solidFill>
                <a:latin typeface="iCiel Cadena" panose="02000503000000020004" pitchFamily="2" charset="0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17" y="2012243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23" y="367661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528" y="2022678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0528" y="3669107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12" y="135049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58C20-136F-D938-23A6-6EDEE91D1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4F6C1-51A2-4059-1D34-064E87152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81978D3-0484-AB03-D03B-2044DE5D88BC}"/>
              </a:ext>
            </a:extLst>
          </p:cNvPr>
          <p:cNvGrpSpPr/>
          <p:nvPr/>
        </p:nvGrpSpPr>
        <p:grpSpPr>
          <a:xfrm>
            <a:off x="5077979" y="1936795"/>
            <a:ext cx="3829049" cy="157080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5B7F0E7-0697-0B4F-B96E-A0235E5A7944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C3494F33-67E6-0350-F72C-0E238AF61654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C2571F1-4908-FC2B-0279-3823F2BD5F89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B9B186E8-DADE-E05E-4061-FE7FAEA266B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id-ID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+mn-lt"/>
                </a:rPr>
                <a:t>Không gây ô nhiễm môi trường và giúp giảm khí thải CO2</a:t>
              </a:r>
              <a:endParaRPr kumimoji="0" lang="en-US" altLang="id-ID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9A90EC-2A44-BC85-719C-5E72EC1FD35F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A9A511C-E83B-51DA-9D63-A9C9AC0A2982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6B54E8F3-6BF9-D0A5-E1FD-2A77BAF4F8B5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265E4AF5-19C9-A68E-6B22-90DCF9C9FAFF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FA032A97-DF76-26BE-41FE-00B04C63D3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3038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id-ID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+mn-lt"/>
                </a:rPr>
                <a:t>Cần nhiều thời gian và tài nguyên để sản xuất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51A871-1930-3C7D-B68B-24E58AA7C693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6D0457B-2018-1F9C-DEE6-70D9192919C3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F42E81D-AF4C-436E-406C-6F7852422D5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8421F2F7-A677-AF5E-E170-642A28187441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DE557A08-C04E-6A7C-6EC8-12E41A28AE2A}"/>
                </a:ext>
              </a:extLst>
            </p:cNvPr>
            <p:cNvSpPr/>
            <p:nvPr/>
          </p:nvSpPr>
          <p:spPr>
            <a:xfrm>
              <a:off x="1357022" y="4981628"/>
              <a:ext cx="447227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id-ID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+mn-lt"/>
                </a:rPr>
                <a:t>Dễ thay thế năng lượng hóa thạch ngay lập tức</a:t>
              </a:r>
              <a:endParaRPr kumimoji="0" lang="en-US" altLang="id-ID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E2B413-5885-0FB0-E425-7BE1F81CC366}"/>
              </a:ext>
            </a:extLst>
          </p:cNvPr>
          <p:cNvGrpSpPr/>
          <p:nvPr/>
        </p:nvGrpSpPr>
        <p:grpSpPr>
          <a:xfrm>
            <a:off x="654067" y="1936795"/>
            <a:ext cx="3829049" cy="151242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74CA756-212A-03A0-2B41-E67330841F18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DAF5340-4EA0-1454-11F7-876F4FF92573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86673AC-D9D4-11D1-8E6B-FFC700DDD360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675987D-5EDC-5A04-A5AB-2F8EA2C0DC29}"/>
                </a:ext>
              </a:extLst>
            </p:cNvPr>
            <p:cNvSpPr/>
            <p:nvPr/>
          </p:nvSpPr>
          <p:spPr>
            <a:xfrm>
              <a:off x="1514526" y="3075428"/>
              <a:ext cx="4314771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+mn-lt"/>
                </a:rPr>
                <a:t>Chi phí cao, không thể tái sử dụng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87ADE-1EC0-5C38-C70E-AEB42C824A6C}"/>
              </a:ext>
            </a:extLst>
          </p:cNvPr>
          <p:cNvGrpSpPr/>
          <p:nvPr/>
        </p:nvGrpSpPr>
        <p:grpSpPr>
          <a:xfrm>
            <a:off x="1109777" y="100057"/>
            <a:ext cx="7808057" cy="1532758"/>
            <a:chOff x="1982578" y="705803"/>
            <a:chExt cx="9961727" cy="1784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87E1A-BC8E-F60C-57AB-E4070BAF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705803"/>
              <a:ext cx="9961727" cy="1784490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B45F611A-78FC-94B6-B87A-6D523772CFA6}"/>
                </a:ext>
              </a:extLst>
            </p:cNvPr>
            <p:cNvSpPr/>
            <p:nvPr/>
          </p:nvSpPr>
          <p:spPr>
            <a:xfrm>
              <a:off x="2161759" y="784376"/>
              <a:ext cx="9782546" cy="148143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Arial"/>
                </a:rPr>
                <a:t>Câu 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  <a:r>
                <a:rPr kumimoji="0" lang="vi-VN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 panose="020B0604020202020204" pitchFamily="34" charset="0"/>
                  <a:sym typeface="Arial"/>
                </a:rPr>
                <a:t>: Ưu điểm của năng lượng tái tạo là gì?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DB6C7524-AA22-4808-5B1F-B4BA6C897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01" y="2256703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A2EEC8F2-3895-3390-E3A1-59108E98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F3C74B7-7881-FA3F-95E8-502EEB242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736" y="2243000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373586C8-CC83-7FDC-4164-7ABCF446C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DD83C7-2BB8-F999-F9E9-B7E0916162B1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E24C0B-A1CB-AE00-F102-A8A72720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66BDBA71-E6DE-45F6-F3E8-569FF4F6A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87FCC9E-381F-DC61-3B9B-D788E8D149D3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/>
                  <a:sym typeface="Arial"/>
                </a:rPr>
                <a:t>Yeahhh,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/>
                  <a:sym typeface="Arial"/>
                </a:rPr>
                <a:t>Đúng rồi!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Arial"/>
                  <a:sym typeface="Arial"/>
                </a:rPr>
                <a:t>Mình thích màu này!</a:t>
              </a:r>
              <a:endPara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26EB66-A0A5-8DC0-C101-49683B93E842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481AF6BB-E781-60A9-3767-32852B931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BE5478C-CE6A-4E5B-F74B-E958B1BC2C38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ED090F95-C87D-CBD9-00BA-E8B57846C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0DB98C1-2BB6-2B35-66AA-BAA691B43EC6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2" charset="0"/>
                    <a:ea typeface="+mn-ea"/>
                    <a:cs typeface="Arial"/>
                    <a:sym typeface="Arial"/>
                  </a:rPr>
                  <a:t>Huhu,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2" charset="0"/>
                    <a:ea typeface="+mn-ea"/>
                    <a:cs typeface="Arial"/>
                    <a:sym typeface="Arial"/>
                  </a:rPr>
                  <a:t>chưa chính xác rồi!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2" charset="0"/>
                    <a:ea typeface="+mn-ea"/>
                    <a:cs typeface="Arial"/>
                    <a:sym typeface="Arial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36EA116-BE07-40AF-174E-6032371167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12" y="135049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C050958-820D-6815-CF88-B5D21E5B1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1405FBD5-4D74-4F16-3807-F3F0388D8B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93CB39A-7C9F-7DD3-56F4-EAB59DB5484A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  <a:t>Thầy cô nhấp chuột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36418C-7C0E-1524-DDA6-B757189E1E44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A34E930-8369-362B-FBB8-4FAC5B78976F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Calibri" panose="020F0502020204030204" pitchFamily="34" charset="0"/>
                  <a:sym typeface="Arial"/>
                </a:rPr>
                <a:t>Thầy cô nhấp vào chiếc chuông     ở màu mà học sinh chọn để</a:t>
              </a:r>
              <a:b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Calibri" panose="020F0502020204030204" pitchFamily="34" charset="0"/>
                  <a:sym typeface="Arial"/>
                </a:rPr>
              </a:b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Calibri" panose="020F0502020204030204" pitchFamily="34" charset="0"/>
                  <a:sym typeface="Arial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C70904BA-2C7F-95AB-5C82-224DBF535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AC553C6-4AC7-44A7-691A-75BBB496E59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  <a:t>Sau khi HS trả lời xong, thầy cô nhấp chuột</a:t>
            </a: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  <a:t>hoặc phím -&gt; để đến</a:t>
            </a:r>
            <a:b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Calibri" panose="020F0502020204030204" pitchFamily="34" charset="0"/>
                <a:sym typeface="Arial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7022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990" y="124567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102004" y="2038766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800" b="1" dirty="0">
                  <a:solidFill>
                    <a:schemeClr val="bg1"/>
                  </a:solidFill>
                  <a:latin typeface="iCiel Cadena" panose="02000503000000020004" pitchFamily="2" charset="0"/>
                  <a:cs typeface="Arial" panose="020B0604020202020204" pitchFamily="34" charset="0"/>
                  <a:sym typeface="+mn-lt"/>
                </a:rPr>
                <a:t>Giảm sản xuất và tiêu thụ năng lượng</a:t>
              </a:r>
              <a:endParaRPr lang="en-US" sz="2700" kern="1200" dirty="0"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89271" y="3580677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7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Tăng cường khai thác tài nguyên thiên nhiên</a:t>
              </a:r>
              <a:endParaRPr lang="en-US" altLang="id-ID" sz="2800" b="1" dirty="0">
                <a:solidFill>
                  <a:schemeClr val="bg1"/>
                </a:solidFill>
                <a:latin typeface="iCiel Cadena" panose="02000503000000020004" pitchFamily="2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774586" y="35651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40384" y="5033976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700" kern="1200" dirty="0">
                  <a:solidFill>
                    <a:schemeClr val="bg1"/>
                  </a:solidFill>
                  <a:latin typeface="iCiel Cadena" panose="02000503000000020004" pitchFamily="2" charset="0"/>
                </a:rPr>
                <a:t>Sử dụng năng lượng tái tạo thay vì năng lượng hóa thạch</a:t>
              </a:r>
              <a:endParaRPr lang="en-US" sz="2700" kern="1200" dirty="0"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88862" y="2038766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schemeClr val="bg1"/>
                  </a:solidFill>
                  <a:latin typeface="iCiel Cadena" panose="02000503000000020004" pitchFamily="2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36089" y="3088582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vi-VN" sz="2800" b="1" dirty="0">
                  <a:solidFill>
                    <a:schemeClr val="bg1"/>
                  </a:solidFill>
                  <a:latin typeface="iCiel Cadena" panose="02000503000000020004" pitchFamily="2" charset="0"/>
                  <a:cs typeface="Arial" panose="020B0604020202020204" pitchFamily="34" charset="0"/>
                  <a:sym typeface="+mn-lt"/>
                </a:rPr>
                <a:t>Tăng cường sử dụng năng lượng hóa thạch</a:t>
              </a:r>
              <a:endParaRPr lang="en-US" sz="2700" kern="1200" dirty="0">
                <a:solidFill>
                  <a:schemeClr val="bg1"/>
                </a:solidFill>
                <a:latin typeface="iCiel Cadena" panose="02000503000000020004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057418" y="184826"/>
            <a:ext cx="8029431" cy="1718853"/>
            <a:chOff x="1982578" y="246434"/>
            <a:chExt cx="10133220" cy="28246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4"/>
              <a:ext cx="10133219" cy="2824676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315007" y="705803"/>
              <a:ext cx="9800791" cy="17777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30000"/>
                </a:lnSpc>
                <a:buClrTx/>
                <a:defRPr/>
              </a:pPr>
              <a:r>
                <a:rPr lang="vi-VN" altLang="fr-FR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Câu </a:t>
              </a:r>
              <a:r>
                <a:rPr lang="en-US" altLang="fr-FR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4</a:t>
              </a:r>
              <a:r>
                <a:rPr lang="vi-VN" altLang="fr-FR" sz="2600" b="1" kern="1200" dirty="0">
                  <a:solidFill>
                    <a:srgbClr val="FF0000"/>
                  </a:solidFill>
                  <a:latin typeface="iCiel Cadena" panose="02000503000000020004" pitchFamily="2" charset="0"/>
                  <a:cs typeface="Arial" panose="020B0604020202020204" pitchFamily="34" charset="0"/>
                </a:rPr>
                <a:t>: Cách nào giúp sử dụng năng lượng hiệu quả và bảo vệ môi trường?</a:t>
              </a:r>
              <a:endParaRPr lang="en-US" altLang="fr-FR" sz="2600" b="1" kern="1200" dirty="0" err="1">
                <a:solidFill>
                  <a:srgbClr val="FF0000"/>
                </a:solidFill>
                <a:latin typeface="iCiel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261284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17" y="3787400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091" y="2237653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772" y="3764662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2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90" y="209608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2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2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7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3983</TotalTime>
  <Words>2582</Words>
  <Application>Microsoft Office PowerPoint</Application>
  <PresentationFormat>On-screen Show (16:9)</PresentationFormat>
  <Paragraphs>211</Paragraphs>
  <Slides>39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.ProTeacher03 Roboto Bold</vt:lpstr>
      <vt:lpstr>ProTeacher03_Dam</vt:lpstr>
      <vt:lpstr>Calibri</vt:lpstr>
      <vt:lpstr>iCiel Panton Black</vt:lpstr>
      <vt:lpstr>ProTeacher01_Dam</vt:lpstr>
      <vt:lpstr>Times New Roman</vt:lpstr>
      <vt:lpstr>iCiel Cadena</vt:lpstr>
      <vt:lpstr>#9Slide02 Noi dung dai</vt:lpstr>
      <vt:lpstr>#9Slide02 Tieu de dai</vt:lpstr>
      <vt:lpstr>Office Theme</vt:lpstr>
      <vt:lpstr>1_Office Theme</vt:lpstr>
      <vt:lpstr>7_Office Theme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182</cp:revision>
  <cp:lastPrinted>2023-11-11T03:51:36Z</cp:lastPrinted>
  <dcterms:modified xsi:type="dcterms:W3CDTF">2026-01-20T06:51:49Z</dcterms:modified>
</cp:coreProperties>
</file>