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75" r:id="rId2"/>
    <p:sldId id="376" r:id="rId3"/>
    <p:sldId id="257" r:id="rId4"/>
    <p:sldId id="344" r:id="rId5"/>
    <p:sldId id="377" r:id="rId6"/>
    <p:sldId id="315" r:id="rId7"/>
    <p:sldId id="345" r:id="rId8"/>
    <p:sldId id="378" r:id="rId9"/>
    <p:sldId id="347" r:id="rId10"/>
    <p:sldId id="348" r:id="rId11"/>
    <p:sldId id="346" r:id="rId12"/>
    <p:sldId id="379" r:id="rId13"/>
    <p:sldId id="312" r:id="rId14"/>
    <p:sldId id="349" r:id="rId15"/>
    <p:sldId id="380" r:id="rId16"/>
    <p:sldId id="351" r:id="rId17"/>
    <p:sldId id="352" r:id="rId18"/>
    <p:sldId id="381" r:id="rId19"/>
    <p:sldId id="353" r:id="rId20"/>
    <p:sldId id="354" r:id="rId21"/>
    <p:sldId id="269" r:id="rId22"/>
    <p:sldId id="294" r:id="rId23"/>
    <p:sldId id="355" r:id="rId24"/>
    <p:sldId id="382" r:id="rId25"/>
    <p:sldId id="357" r:id="rId26"/>
    <p:sldId id="374" r:id="rId27"/>
    <p:sldId id="358" r:id="rId28"/>
    <p:sldId id="359" r:id="rId29"/>
    <p:sldId id="360" r:id="rId30"/>
    <p:sldId id="361" r:id="rId31"/>
    <p:sldId id="383" r:id="rId32"/>
    <p:sldId id="362" r:id="rId33"/>
    <p:sldId id="363" r:id="rId34"/>
    <p:sldId id="364" r:id="rId35"/>
    <p:sldId id="365" r:id="rId36"/>
    <p:sldId id="366" r:id="rId37"/>
    <p:sldId id="367" r:id="rId38"/>
    <p:sldId id="368" r:id="rId39"/>
    <p:sldId id="271" r:id="rId40"/>
    <p:sldId id="369" r:id="rId41"/>
    <p:sldId id="323" r:id="rId42"/>
    <p:sldId id="370" r:id="rId43"/>
    <p:sldId id="340" r:id="rId44"/>
    <p:sldId id="371" r:id="rId45"/>
    <p:sldId id="372" r:id="rId46"/>
    <p:sldId id="373" r:id="rId47"/>
    <p:sldId id="276" r:id="rId48"/>
    <p:sldId id="341"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660"/>
  </p:normalViewPr>
  <p:slideViewPr>
    <p:cSldViewPr snapToGrid="0">
      <p:cViewPr varScale="1">
        <p:scale>
          <a:sx n="112" d="100"/>
          <a:sy n="112"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1/20/2026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713953"/>
            <a:ext cx="10726309" cy="830997"/>
          </a:xfrm>
          <a:prstGeom prst="rect">
            <a:avLst/>
          </a:prstGeom>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Để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kiếm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thông</a:t>
            </a:r>
            <a:r>
              <a:rPr lang="en-US" sz="2400" b="1" dirty="0">
                <a:solidFill>
                  <a:srgbClr val="FF0000"/>
                </a:solidFill>
                <a:latin typeface="Times New Roman" panose="02020603050405020304" pitchFamily="18" charset="0"/>
                <a:cs typeface="Times New Roman" panose="02020603050405020304" pitchFamily="18" charset="0"/>
              </a:rPr>
              <a:t> tin </a:t>
            </a:r>
            <a:r>
              <a:rPr lang="en-US" sz="2400" b="1" dirty="0" err="1">
                <a:solidFill>
                  <a:srgbClr val="FF0000"/>
                </a:solidFill>
                <a:latin typeface="Times New Roman" panose="02020603050405020304" pitchFamily="18" charset="0"/>
                <a:cs typeface="Times New Roman" panose="02020603050405020304" pitchFamily="18" charset="0"/>
              </a:rPr>
              <a:t>về</a:t>
            </a:r>
            <a:r>
              <a:rPr lang="vi-VN" sz="2400" b="1" dirty="0">
                <a:solidFill>
                  <a:srgbClr val="FF0000"/>
                </a:solidFill>
                <a:latin typeface="Times New Roman" panose="02020603050405020304" pitchFamily="18" charset="0"/>
                <a:cs typeface="Times New Roman" panose="02020603050405020304" pitchFamily="18" charset="0"/>
              </a:rPr>
              <a:t> thị trường lao 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lĩnh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vực</a:t>
            </a:r>
            <a:r>
              <a:rPr lang="vi-VN" sz="2400" b="1" dirty="0">
                <a:solidFill>
                  <a:srgbClr val="FF0000"/>
                </a:solidFill>
                <a:latin typeface="Times New Roman" panose="02020603050405020304" pitchFamily="18" charset="0"/>
                <a:cs typeface="Times New Roman" panose="02020603050405020304" pitchFamily="18" charset="0"/>
              </a:rPr>
              <a:t> kĩ thuật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vi-VN" sz="2400" b="1" dirty="0">
                <a:solidFill>
                  <a:srgbClr val="FF0000"/>
                </a:solidFill>
                <a:latin typeface="Times New Roman" panose="02020603050405020304" pitchFamily="18" charset="0"/>
                <a:cs typeface="Times New Roman" panose="02020603050405020304" pitchFamily="18" charset="0"/>
              </a:rPr>
              <a:t> công nghệ t</a:t>
            </a:r>
            <a:r>
              <a:rPr lang="en-US" sz="2400" b="1" dirty="0">
                <a:solidFill>
                  <a:srgbClr val="FF0000"/>
                </a:solidFill>
                <a:latin typeface="Times New Roman" panose="02020603050405020304" pitchFamily="18" charset="0"/>
                <a:cs typeface="Times New Roman" panose="02020603050405020304" pitchFamily="18" charset="0"/>
              </a:rPr>
              <a:t>a </a:t>
            </a:r>
            <a:r>
              <a:rPr lang="en-US" sz="2400" b="1" dirty="0" err="1">
                <a:solidFill>
                  <a:srgbClr val="FF0000"/>
                </a:solidFill>
                <a:latin typeface="Times New Roman" panose="02020603050405020304" pitchFamily="18" charset="0"/>
                <a:cs typeface="Times New Roman" panose="02020603050405020304" pitchFamily="18" charset="0"/>
              </a:rPr>
              <a:t>làm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bằng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922351" y="1888896"/>
            <a:ext cx="10572963" cy="2308324"/>
          </a:xfrm>
          <a:prstGeom prst="rect">
            <a:avLst/>
          </a:prstGeom>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 Tìm kiếm được các thông tin về thị trường lao động trong lĩnh vực kĩ thuật và công nghệ</a:t>
            </a:r>
            <a:r>
              <a:rPr lang="en-US" sz="2400" b="1" dirty="0">
                <a:solidFill>
                  <a:srgbClr val="0000FF"/>
                </a:solidFill>
                <a:latin typeface="Times New Roman" panose="02020603050405020304" pitchFamily="18" charset="0"/>
                <a:cs typeface="Times New Roman" panose="02020603050405020304" pitchFamily="18" charset="0"/>
              </a:rPr>
              <a:t> ta </a:t>
            </a:r>
            <a:r>
              <a:rPr lang="en-US" sz="2400" b="1" dirty="0" err="1">
                <a:solidFill>
                  <a:srgbClr val="0000FF"/>
                </a:solidFill>
                <a:latin typeface="Times New Roman" panose="02020603050405020304" pitchFamily="18" charset="0"/>
                <a:cs typeface="Times New Roman" panose="02020603050405020304" pitchFamily="18" charset="0"/>
              </a:rPr>
              <a:t>làm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như</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sau</a:t>
            </a:r>
            <a:r>
              <a:rPr lang="en-US" sz="2400" b="1" dirty="0">
                <a:solidFill>
                  <a:srgbClr val="0000FF"/>
                </a:solidFill>
                <a:latin typeface="Times New Roman" panose="02020603050405020304" pitchFamily="18" charset="0"/>
                <a:cs typeface="Times New Roman" panose="02020603050405020304" pitchFamily="18" charset="0"/>
              </a:rPr>
              <a:t>:</a:t>
            </a:r>
          </a:p>
          <a:p>
            <a:r>
              <a:rPr lang="en-US" sz="2400" dirty="0" err="1">
                <a:solidFill>
                  <a:srgbClr val="0000FF"/>
                </a:solidFill>
                <a:latin typeface="Times New Roman" panose="02020603050405020304" pitchFamily="18" charset="0"/>
                <a:cs typeface="Times New Roman" panose="02020603050405020304" pitchFamily="18" charset="0"/>
              </a:rPr>
              <a:t>Bước</a:t>
            </a:r>
            <a:r>
              <a:rPr lang="en-US" sz="2400" dirty="0">
                <a:solidFill>
                  <a:srgbClr val="0000FF"/>
                </a:solidFill>
                <a:latin typeface="Times New Roman" panose="02020603050405020304" pitchFamily="18" charset="0"/>
                <a:cs typeface="Times New Roman" panose="02020603050405020304" pitchFamily="18" charset="0"/>
              </a:rPr>
              <a:t> 1: </a:t>
            </a:r>
            <a:r>
              <a:rPr lang="en-US" sz="2400" dirty="0" err="1">
                <a:solidFill>
                  <a:srgbClr val="0000FF"/>
                </a:solidFill>
                <a:latin typeface="Times New Roman" panose="02020603050405020304" pitchFamily="18" charset="0"/>
                <a:cs typeface="Times New Roman" panose="02020603050405020304" pitchFamily="18" charset="0"/>
              </a:rPr>
              <a:t>Xác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mục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kiếm</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err="1">
                <a:solidFill>
                  <a:srgbClr val="0000FF"/>
                </a:solidFill>
                <a:latin typeface="Times New Roman" panose="02020603050405020304" pitchFamily="18" charset="0"/>
                <a:cs typeface="Times New Roman" panose="02020603050405020304" pitchFamily="18" charset="0"/>
              </a:rPr>
              <a:t>Bước</a:t>
            </a:r>
            <a:r>
              <a:rPr lang="en-US" sz="2400" dirty="0">
                <a:solidFill>
                  <a:srgbClr val="0000FF"/>
                </a:solidFill>
                <a:latin typeface="Times New Roman" panose="02020603050405020304" pitchFamily="18" charset="0"/>
                <a:cs typeface="Times New Roman" panose="02020603050405020304" pitchFamily="18" charset="0"/>
              </a:rPr>
              <a:t> 2: </a:t>
            </a:r>
            <a:r>
              <a:rPr lang="en-US" sz="2400" dirty="0" err="1">
                <a:solidFill>
                  <a:srgbClr val="0000FF"/>
                </a:solidFill>
                <a:latin typeface="Times New Roman" panose="02020603050405020304" pitchFamily="18" charset="0"/>
                <a:cs typeface="Times New Roman" panose="02020603050405020304" pitchFamily="18" charset="0"/>
              </a:rPr>
              <a:t>Xác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nguồn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kiếm</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err="1">
                <a:solidFill>
                  <a:srgbClr val="0000FF"/>
                </a:solidFill>
                <a:latin typeface="Times New Roman" panose="02020603050405020304" pitchFamily="18" charset="0"/>
                <a:cs typeface="Times New Roman" panose="02020603050405020304" pitchFamily="18" charset="0"/>
              </a:rPr>
              <a:t>Bước</a:t>
            </a:r>
            <a:r>
              <a:rPr lang="en-US" sz="2400" dirty="0">
                <a:solidFill>
                  <a:srgbClr val="0000FF"/>
                </a:solidFill>
                <a:latin typeface="Times New Roman" panose="02020603050405020304" pitchFamily="18" charset="0"/>
                <a:cs typeface="Times New Roman" panose="02020603050405020304" pitchFamily="18" charset="0"/>
              </a:rPr>
              <a:t> 3: </a:t>
            </a:r>
            <a:r>
              <a:rPr lang="en-US" sz="2400" dirty="0" err="1">
                <a:solidFill>
                  <a:srgbClr val="0000FF"/>
                </a:solidFill>
                <a:latin typeface="Times New Roman" panose="02020603050405020304" pitchFamily="18" charset="0"/>
                <a:cs typeface="Times New Roman" panose="02020603050405020304" pitchFamily="18" charset="0"/>
              </a:rPr>
              <a:t>Xác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cụ</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kiếm</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err="1">
                <a:solidFill>
                  <a:srgbClr val="0000FF"/>
                </a:solidFill>
                <a:latin typeface="Times New Roman" panose="02020603050405020304" pitchFamily="18" charset="0"/>
                <a:cs typeface="Times New Roman" panose="02020603050405020304" pitchFamily="18" charset="0"/>
              </a:rPr>
              <a:t>Bước</a:t>
            </a:r>
            <a:r>
              <a:rPr lang="en-US" sz="2400" dirty="0">
                <a:solidFill>
                  <a:srgbClr val="0000FF"/>
                </a:solidFill>
                <a:latin typeface="Times New Roman" panose="02020603050405020304" pitchFamily="18" charset="0"/>
                <a:cs typeface="Times New Roman" panose="02020603050405020304" pitchFamily="18" charset="0"/>
              </a:rPr>
              <a:t> 4: </a:t>
            </a:r>
            <a:r>
              <a:rPr lang="en-US" sz="2400" dirty="0" err="1">
                <a:solidFill>
                  <a:srgbClr val="0000FF"/>
                </a:solidFill>
                <a:latin typeface="Times New Roman" panose="02020603050405020304" pitchFamily="18" charset="0"/>
                <a:cs typeface="Times New Roman" panose="02020603050405020304" pitchFamily="18" charset="0"/>
              </a:rPr>
              <a:t>Tiến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tin</a:t>
            </a:r>
          </a:p>
        </p:txBody>
      </p:sp>
    </p:spTree>
    <p:extLst>
      <p:ext uri="{BB962C8B-B14F-4D97-AF65-F5344CB8AC3E}">
        <p14:creationId xmlns:p14="http://schemas.microsoft.com/office/powerpoint/2010/main" val="41843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58677" y="179198"/>
            <a:ext cx="8878996" cy="954107"/>
          </a:xfrm>
          <a:prstGeom prst="rect">
            <a:avLst/>
          </a:prstGeom>
        </p:spPr>
        <p:txBody>
          <a:bodyPr wrap="square">
            <a:spAutoFit/>
          </a:bodyPr>
          <a:lstStyle/>
          <a:p>
            <a:r>
              <a:rPr lang="vi-VN" sz="2800" b="1" dirty="0">
                <a:solidFill>
                  <a:srgbClr val="0000FF"/>
                </a:solidFill>
                <a:latin typeface="Times New Roman" panose="02020603050405020304" pitchFamily="18" charset="0"/>
                <a:cs typeface="Times New Roman" panose="02020603050405020304" pitchFamily="18" charset="0"/>
              </a:rPr>
              <a:t>Từ lý thuyết mật mã Holland, em rút ra được điều gì khi lựa chọn nghề nghiệp cho bản thân</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1306286" y="1026368"/>
            <a:ext cx="5869682" cy="5335783"/>
          </a:xfrm>
          <a:prstGeom prst="rect">
            <a:avLst/>
          </a:prstGeom>
        </p:spPr>
      </p:pic>
      <p:sp>
        <p:nvSpPr>
          <p:cNvPr id="2" name="Rectangle 1"/>
          <p:cNvSpPr/>
          <p:nvPr/>
        </p:nvSpPr>
        <p:spPr>
          <a:xfrm>
            <a:off x="7393985" y="1639468"/>
            <a:ext cx="3787821" cy="1384995"/>
          </a:xfrm>
          <a:prstGeom prst="rect">
            <a:avLst/>
          </a:prstGeom>
        </p:spPr>
        <p:txBody>
          <a:bodyPr wrap="square">
            <a:spAutoFit/>
          </a:bodyPr>
          <a:lstStyle/>
          <a:p>
            <a:pPr>
              <a:spcAft>
                <a:spcPts val="0"/>
              </a:spcAft>
            </a:pPr>
            <a:r>
              <a:rPr lang="vi-VN" sz="2800" b="1" dirty="0">
                <a:solidFill>
                  <a:srgbClr val="FF0000"/>
                </a:solidFill>
                <a:latin typeface="Times New Roman" panose="02020603050405020304" pitchFamily="18" charset="0"/>
                <a:ea typeface="Times New Roman" panose="02020603050405020304" pitchFamily="18" charset="0"/>
              </a:rPr>
              <a:t>Cơ sở để định hướng nghề nghiệp hay ngành học tương lai.</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746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435655"/>
            <a:ext cx="7092564" cy="46166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15291" y="1036621"/>
            <a:ext cx="9535886" cy="1569660"/>
          </a:xfrm>
          <a:prstGeom prst="rect">
            <a:avLst/>
          </a:prstGeom>
        </p:spPr>
        <p:txBody>
          <a:bodyPr wrap="square">
            <a:spAutoFit/>
          </a:bodyPr>
          <a:lstStyle/>
          <a:p>
            <a:pPr>
              <a:spcAft>
                <a:spcPts val="0"/>
              </a:spcAft>
            </a:pP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 số lý thuyết cơ bản về lựa chọn nghề nghiệp</a:t>
            </a:r>
          </a:p>
          <a:p>
            <a:pPr>
              <a:spcAft>
                <a:spcPts val="0"/>
              </a:spcAft>
            </a:pP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Lý thuyết mật mã Holland</a:t>
            </a:r>
            <a:endPar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Nội dung cơ bản</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Ý nghĩa</a:t>
            </a:r>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Cơ sở để định hướng nghề nghiệp hay ngành học tương lai.</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89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435655"/>
            <a:ext cx="7092564" cy="46166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15291" y="1036621"/>
            <a:ext cx="9535886" cy="1200329"/>
          </a:xfrm>
          <a:prstGeom prst="rect">
            <a:avLst/>
          </a:prstGeom>
        </p:spPr>
        <p:txBody>
          <a:bodyPr wrap="square">
            <a:spAutoFit/>
          </a:bodyPr>
          <a:lstStyle/>
          <a:p>
            <a:pPr>
              <a:spcAft>
                <a:spcPts val="0"/>
              </a:spcAft>
            </a:pP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 số lý thuyết cơ bản về lựa chọn nghề nghiệp</a:t>
            </a:r>
          </a:p>
          <a:p>
            <a:pPr>
              <a:spcAft>
                <a:spcPts val="0"/>
              </a:spcAft>
            </a:pP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í</a:t>
            </a: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thuyết mật mã Holland</a:t>
            </a:r>
            <a:endPar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nghiệp</a:t>
            </a:r>
            <a:endPar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940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6864" b="4317"/>
          <a:stretch/>
        </p:blipFill>
        <p:spPr>
          <a:xfrm>
            <a:off x="1097280" y="404949"/>
            <a:ext cx="6591144" cy="5666561"/>
          </a:xfrm>
          <a:prstGeom prst="rect">
            <a:avLst/>
          </a:prstGeom>
        </p:spPr>
      </p:pic>
      <p:sp>
        <p:nvSpPr>
          <p:cNvPr id="11" name="Rectangle 10"/>
          <p:cNvSpPr/>
          <p:nvPr/>
        </p:nvSpPr>
        <p:spPr>
          <a:xfrm>
            <a:off x="2116369" y="6071510"/>
            <a:ext cx="4525598" cy="369332"/>
          </a:xfrm>
          <a:prstGeom prst="rect">
            <a:avLst/>
          </a:prstGeom>
        </p:spPr>
        <p:txBody>
          <a:bodyPr wrap="none">
            <a:spAutoFit/>
          </a:bodyPr>
          <a:lstStyle/>
          <a:p>
            <a:r>
              <a:rPr lang="vi-VN" b="1" i="1">
                <a:solidFill>
                  <a:srgbClr val="000000"/>
                </a:solidFill>
                <a:latin typeface="Times New Roman" panose="02020603050405020304" pitchFamily="18" charset="0"/>
                <a:ea typeface="Times New Roman" panose="02020603050405020304" pitchFamily="18" charset="0"/>
              </a:rPr>
              <a:t> Hình 4.3. Mô hình lý thuyết cây nghề nghiệp</a:t>
            </a:r>
            <a:endParaRPr lang="en-US"/>
          </a:p>
        </p:txBody>
      </p:sp>
      <p:sp>
        <p:nvSpPr>
          <p:cNvPr id="12" name="Rectangle 11"/>
          <p:cNvSpPr/>
          <p:nvPr/>
        </p:nvSpPr>
        <p:spPr>
          <a:xfrm>
            <a:off x="7893697" y="517524"/>
            <a:ext cx="3676261" cy="830997"/>
          </a:xfrm>
          <a:prstGeom prst="rect">
            <a:avLst/>
          </a:prstGeom>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hiểu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như</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thế</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nào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thuyết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nghiệp</a:t>
            </a:r>
            <a:r>
              <a:rPr lang="en-US" sz="24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9180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7325" b="4779"/>
          <a:stretch/>
        </p:blipFill>
        <p:spPr>
          <a:xfrm>
            <a:off x="744582" y="465272"/>
            <a:ext cx="6943841" cy="5606238"/>
          </a:xfrm>
          <a:prstGeom prst="rect">
            <a:avLst/>
          </a:prstGeom>
        </p:spPr>
      </p:pic>
      <p:sp>
        <p:nvSpPr>
          <p:cNvPr id="11" name="Rectangle 10"/>
          <p:cNvSpPr/>
          <p:nvPr/>
        </p:nvSpPr>
        <p:spPr>
          <a:xfrm>
            <a:off x="2116369" y="6071510"/>
            <a:ext cx="4525598" cy="369332"/>
          </a:xfrm>
          <a:prstGeom prst="rect">
            <a:avLst/>
          </a:prstGeom>
        </p:spPr>
        <p:txBody>
          <a:bodyPr wrap="none">
            <a:spAutoFit/>
          </a:bodyPr>
          <a:lstStyle/>
          <a:p>
            <a:r>
              <a:rPr lang="vi-VN" b="1" i="1">
                <a:solidFill>
                  <a:srgbClr val="000000"/>
                </a:solidFill>
                <a:latin typeface="Times New Roman" panose="02020603050405020304" pitchFamily="18" charset="0"/>
                <a:ea typeface="Times New Roman" panose="02020603050405020304" pitchFamily="18" charset="0"/>
              </a:rPr>
              <a:t> Hình 4.3. Mô hình lý thuyết cây nghề nghiệp</a:t>
            </a:r>
            <a:endParaRPr lang="en-US"/>
          </a:p>
        </p:txBody>
      </p:sp>
      <p:sp>
        <p:nvSpPr>
          <p:cNvPr id="12" name="Rectangle 11"/>
          <p:cNvSpPr/>
          <p:nvPr/>
        </p:nvSpPr>
        <p:spPr>
          <a:xfrm>
            <a:off x="7893697" y="765721"/>
            <a:ext cx="3676261" cy="830997"/>
          </a:xfrm>
          <a:prstGeom prst="rect">
            <a:avLst/>
          </a:prstGeom>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hiểu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như</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thế</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nào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thuyết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nghiệp</a:t>
            </a:r>
            <a:r>
              <a:rPr lang="en-US" sz="2400" b="1" dirty="0">
                <a:solidFill>
                  <a:srgbClr val="0000FF"/>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7700866" y="1814076"/>
            <a:ext cx="4330026" cy="2677656"/>
          </a:xfrm>
          <a:prstGeom prst="rect">
            <a:avLst/>
          </a:prstGeom>
        </p:spPr>
        <p:txBody>
          <a:bodyPr wrap="square">
            <a:spAutoFit/>
          </a:bodyPr>
          <a:lstStyle/>
          <a:p>
            <a:pPr>
              <a:spcAft>
                <a:spcPts val="0"/>
              </a:spcAft>
            </a:pPr>
            <a:r>
              <a:rPr lang="en-US" sz="2800" dirty="0" err="1">
                <a:solidFill>
                  <a:srgbClr val="FF0000"/>
                </a:solidFill>
                <a:latin typeface="Times New Roman" panose="02020603050405020304" pitchFamily="18" charset="0"/>
                <a:ea typeface="Times New Roman" panose="02020603050405020304" pitchFamily="18" charset="0"/>
              </a:rPr>
              <a:t>Lý</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thuyết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cây</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nghề</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nghiệp</a:t>
            </a:r>
            <a:r>
              <a:rPr lang="en-US" sz="2800" dirty="0">
                <a:solidFill>
                  <a:srgbClr val="FF0000"/>
                </a:solidFill>
                <a:latin typeface="Times New Roman" panose="02020603050405020304" pitchFamily="18" charset="0"/>
                <a:ea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rPr>
              <a:t>chỉ ra mối quan hệ chặt chẽ giữa thành công trong nghề ng</a:t>
            </a:r>
            <a:r>
              <a:rPr lang="en-US" sz="2800">
                <a:solidFill>
                  <a:srgbClr val="FF0000"/>
                </a:solidFill>
                <a:latin typeface="Times New Roman" panose="02020603050405020304" pitchFamily="18" charset="0"/>
                <a:ea typeface="Times New Roman" panose="02020603050405020304" pitchFamily="18" charset="0"/>
              </a:rPr>
              <a:t>h</a:t>
            </a:r>
            <a:r>
              <a:rPr lang="vi-VN" sz="2800">
                <a:solidFill>
                  <a:srgbClr val="FF0000"/>
                </a:solidFill>
                <a:latin typeface="Times New Roman" panose="02020603050405020304" pitchFamily="18" charset="0"/>
                <a:ea typeface="Times New Roman" panose="02020603050405020304" pitchFamily="18" charset="0"/>
              </a:rPr>
              <a:t>iệp </a:t>
            </a:r>
            <a:r>
              <a:rPr lang="vi-VN" sz="2800" dirty="0">
                <a:solidFill>
                  <a:srgbClr val="FF0000"/>
                </a:solidFill>
                <a:latin typeface="Times New Roman" panose="02020603050405020304" pitchFamily="18" charset="0"/>
                <a:ea typeface="Times New Roman" panose="02020603050405020304" pitchFamily="18" charset="0"/>
              </a:rPr>
              <a:t>với năng lực, cá tính, khả năng, giá trị nghề nghiệp của cá nhân.</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949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713953"/>
            <a:ext cx="10726309" cy="523220"/>
          </a:xfrm>
          <a:prstGeom prst="rect">
            <a:avLst/>
          </a:prstGeom>
        </p:spPr>
        <p:txBody>
          <a:bodyPr wrap="square">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922351" y="1888896"/>
            <a:ext cx="10572963" cy="3046988"/>
          </a:xfrm>
          <a:prstGeom prst="rect">
            <a:avLst/>
          </a:prstGeom>
        </p:spPr>
        <p:txBody>
          <a:bodyPr wrap="square">
            <a:spAutoFit/>
          </a:bodyPr>
          <a:lstStyle/>
          <a:p>
            <a:pPr>
              <a:spcAft>
                <a:spcPts val="0"/>
              </a:spcAft>
            </a:pPr>
            <a:r>
              <a:rPr lang="vi-VN"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 số lý thuyết cơ bản về lựa chọn nghề nghiệp</a:t>
            </a:r>
          </a:p>
          <a:p>
            <a:r>
              <a:rPr lang="vi-VN" sz="2400" b="1" dirty="0">
                <a:solidFill>
                  <a:srgbClr val="0000FF"/>
                </a:solidFill>
                <a:latin typeface="Times New Roman" panose="02020603050405020304" pitchFamily="18" charset="0"/>
                <a:cs typeface="Times New Roman" panose="02020603050405020304" pitchFamily="18" charset="0"/>
              </a:rPr>
              <a:t>2.</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Lý thuyết cây nghề nghiệp</a:t>
            </a:r>
            <a:endParaRPr lang="en-US" sz="2400" b="1" dirty="0">
              <a:solidFill>
                <a:srgbClr val="0000FF"/>
              </a:solidFill>
              <a:latin typeface="Times New Roman" panose="02020603050405020304" pitchFamily="18" charset="0"/>
              <a:cs typeface="Times New Roman" panose="02020603050405020304" pitchFamily="18" charset="0"/>
            </a:endParaRPr>
          </a:p>
          <a:p>
            <a:r>
              <a:rPr lang="vi-VN" sz="240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Nội dung cơ bản</a:t>
            </a:r>
            <a:r>
              <a:rPr lang="en-US" sz="2400" dirty="0">
                <a:solidFill>
                  <a:srgbClr val="0000FF"/>
                </a:solidFill>
                <a:latin typeface="Times New Roman" panose="02020603050405020304" pitchFamily="18" charset="0"/>
                <a:cs typeface="Times New Roman" panose="02020603050405020304" pitchFamily="18" charset="0"/>
              </a:rPr>
              <a:t>:</a:t>
            </a:r>
          </a:p>
          <a:p>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Lý</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thuyết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cây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nghề</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nghiệp</a:t>
            </a:r>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chỉ ra mối quan hệ chặt chẽ giữa thành công trong nghề ng</a:t>
            </a:r>
            <a:r>
              <a:rPr lang="en-US" sz="2400" dirty="0">
                <a:solidFill>
                  <a:srgbClr val="0000FF"/>
                </a:solidFill>
                <a:latin typeface="Times New Roman" panose="02020603050405020304" pitchFamily="18" charset="0"/>
                <a:cs typeface="Times New Roman" panose="02020603050405020304" pitchFamily="18" charset="0"/>
              </a:rPr>
              <a:t>h</a:t>
            </a:r>
            <a:r>
              <a:rPr lang="vi-VN" sz="2400" dirty="0">
                <a:solidFill>
                  <a:srgbClr val="0000FF"/>
                </a:solidFill>
                <a:latin typeface="Times New Roman" panose="02020603050405020304" pitchFamily="18" charset="0"/>
                <a:cs typeface="Times New Roman" panose="02020603050405020304" pitchFamily="18" charset="0"/>
              </a:rPr>
              <a:t>iệp với năng lực, cá tính, khả năng, giá trị nghề nghiệp của cá nhân.</a:t>
            </a:r>
            <a:endParaRPr lang="en-US" sz="2400" dirty="0">
              <a:solidFill>
                <a:srgbClr val="0000FF"/>
              </a:solidFill>
              <a:latin typeface="Times New Roman" panose="02020603050405020304" pitchFamily="18" charset="0"/>
              <a:cs typeface="Times New Roman" panose="02020603050405020304" pitchFamily="18" charset="0"/>
            </a:endParaRPr>
          </a:p>
          <a:p>
            <a:r>
              <a:rPr lang="vi-VN"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Ý </a:t>
            </a:r>
            <a:r>
              <a:rPr lang="en-US" sz="2400" dirty="0" err="1">
                <a:solidFill>
                  <a:srgbClr val="0000FF"/>
                </a:solidFill>
                <a:latin typeface="Times New Roman" panose="02020603050405020304" pitchFamily="18" charset="0"/>
                <a:cs typeface="Times New Roman" panose="02020603050405020304" pitchFamily="18" charset="0"/>
              </a:rPr>
              <a:t>tưởng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chính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lý</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thuyết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này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mô</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sự</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triển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nghề</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nghiệp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như</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cây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với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rễ</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biểu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những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kỹ</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năng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sở</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thích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nghiệm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những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mục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tựu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nghề</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nghiệp</a:t>
            </a:r>
            <a:r>
              <a:rPr lang="en-US" sz="24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8026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6034" y="435655"/>
            <a:ext cx="9183418" cy="584775"/>
          </a:xfrm>
          <a:prstGeom prst="rect">
            <a:avLst/>
          </a:prstGeom>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06736" y="1180315"/>
            <a:ext cx="10065865" cy="2154436"/>
          </a:xfrm>
          <a:prstGeom prst="rect">
            <a:avLst/>
          </a:prstGeom>
        </p:spPr>
        <p:txBody>
          <a:bodyPr wrap="square">
            <a:spAutoFit/>
          </a:bodyPr>
          <a:lstStyle/>
          <a:p>
            <a:pPr>
              <a:spcAft>
                <a:spcPts val="0"/>
              </a:spcAft>
            </a:pPr>
            <a:r>
              <a:rPr 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 số lý thuyết cơ bản về lựa chọn nghề nghiệp</a:t>
            </a:r>
          </a:p>
          <a:p>
            <a:r>
              <a:rPr lang="vi-VN" sz="2800" b="1" dirty="0">
                <a:solidFill>
                  <a:srgbClr val="0000FF"/>
                </a:solidFill>
                <a:latin typeface="Times New Roman" panose="02020603050405020304" pitchFamily="18" charset="0"/>
                <a:cs typeface="Times New Roman" panose="02020603050405020304" pitchFamily="18" charset="0"/>
              </a:rPr>
              <a:t>2.</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Lý thuyết cây nghề nghiệp</a:t>
            </a:r>
            <a:endParaRPr lang="en-US" sz="2800" b="1" dirty="0">
              <a:solidFill>
                <a:srgbClr val="0000FF"/>
              </a:solidFill>
              <a:latin typeface="Times New Roman" panose="02020603050405020304" pitchFamily="18" charset="0"/>
              <a:cs typeface="Times New Roman" panose="02020603050405020304" pitchFamily="18" charset="0"/>
            </a:endParaRPr>
          </a:p>
          <a:p>
            <a:r>
              <a:rPr lang="vi-VN" sz="2600" dirty="0">
                <a:solidFill>
                  <a:srgbClr val="0000FF"/>
                </a:solidFill>
                <a:latin typeface="Times New Roman" panose="02020603050405020304" pitchFamily="18" charset="0"/>
                <a:cs typeface="Times New Roman" panose="02020603050405020304" pitchFamily="18" charset="0"/>
              </a:rPr>
              <a:t>* Ý nghĩa</a:t>
            </a:r>
            <a:r>
              <a:rPr lang="en-US" sz="2600" dirty="0">
                <a:solidFill>
                  <a:srgbClr val="0000FF"/>
                </a:solidFill>
                <a:latin typeface="Times New Roman" panose="02020603050405020304" pitchFamily="18" charset="0"/>
                <a:cs typeface="Times New Roman" panose="02020603050405020304" pitchFamily="18" charset="0"/>
              </a:rPr>
              <a:t>:</a:t>
            </a:r>
          </a:p>
          <a:p>
            <a:r>
              <a:rPr lang="vi-VN" sz="2600" dirty="0">
                <a:solidFill>
                  <a:srgbClr val="0000FF"/>
                </a:solidFill>
                <a:latin typeface="Times New Roman" panose="02020603050405020304" pitchFamily="18" charset="0"/>
                <a:cs typeface="Times New Roman" panose="02020603050405020304" pitchFamily="18" charset="0"/>
              </a:rPr>
              <a:t>- Dùng trong công tác hướng nghiệp học sinh</a:t>
            </a:r>
            <a:r>
              <a:rPr lang="en-US" sz="2600" dirty="0">
                <a:solidFill>
                  <a:srgbClr val="0000FF"/>
                </a:solidFill>
                <a:latin typeface="Times New Roman" panose="02020603050405020304" pitchFamily="18" charset="0"/>
                <a:cs typeface="Times New Roman" panose="02020603050405020304" pitchFamily="18" charset="0"/>
              </a:rPr>
              <a:t>.</a:t>
            </a:r>
          </a:p>
          <a:p>
            <a:r>
              <a:rPr lang="vi-VN" sz="2600" dirty="0">
                <a:solidFill>
                  <a:srgbClr val="0000FF"/>
                </a:solidFill>
                <a:latin typeface="Times New Roman" panose="02020603050405020304" pitchFamily="18" charset="0"/>
                <a:cs typeface="Times New Roman" panose="02020603050405020304" pitchFamily="18" charset="0"/>
              </a:rPr>
              <a:t>- Lựa chọn nghề nghiệp phù hợp với bản thân.</a:t>
            </a:r>
            <a:endParaRPr lang="en-US" sz="2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63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442" r="3084" b="3709"/>
          <a:stretch/>
        </p:blipFill>
        <p:spPr>
          <a:xfrm>
            <a:off x="2364374" y="79309"/>
            <a:ext cx="7916089" cy="4693421"/>
          </a:xfrm>
          <a:prstGeom prst="rect">
            <a:avLst/>
          </a:prstGeom>
        </p:spPr>
      </p:pic>
      <p:pic>
        <p:nvPicPr>
          <p:cNvPr id="5" name="Picture 4"/>
          <p:cNvPicPr>
            <a:picLocks noChangeAspect="1"/>
          </p:cNvPicPr>
          <p:nvPr/>
        </p:nvPicPr>
        <p:blipFill>
          <a:blip r:embed="rId3"/>
          <a:stretch>
            <a:fillRect/>
          </a:stretch>
        </p:blipFill>
        <p:spPr>
          <a:xfrm>
            <a:off x="2364372" y="4772731"/>
            <a:ext cx="7916089" cy="1963971"/>
          </a:xfrm>
          <a:prstGeom prst="rect">
            <a:avLst/>
          </a:prstGeom>
        </p:spPr>
      </p:pic>
    </p:spTree>
    <p:extLst>
      <p:ext uri="{BB962C8B-B14F-4D97-AF65-F5344CB8AC3E}">
        <p14:creationId xmlns:p14="http://schemas.microsoft.com/office/powerpoint/2010/main" val="32074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6034" y="435655"/>
            <a:ext cx="9183418" cy="584775"/>
          </a:xfrm>
          <a:prstGeom prst="rect">
            <a:avLst/>
          </a:prstGeom>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06736" y="1180315"/>
            <a:ext cx="10065865" cy="954107"/>
          </a:xfrm>
          <a:prstGeom prst="rect">
            <a:avLst/>
          </a:prstGeom>
        </p:spPr>
        <p:txBody>
          <a:bodyPr wrap="square">
            <a:spAutoFit/>
          </a:bodyPr>
          <a:lstStyle/>
          <a:p>
            <a:r>
              <a:rPr 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 số lý thuyết cơ bản về lựa chọn nghề nghiệp</a:t>
            </a:r>
          </a:p>
          <a:p>
            <a:r>
              <a:rPr lang="en-US" sz="2800" b="1" dirty="0">
                <a:solidFill>
                  <a:srgbClr val="0000FF"/>
                </a:solidFill>
                <a:latin typeface="Times New Roman" panose="02020603050405020304" pitchFamily="18" charset="0"/>
                <a:cs typeface="Times New Roman" panose="02020603050405020304" pitchFamily="18" charset="0"/>
              </a:rPr>
              <a:t>II</a:t>
            </a:r>
            <a:r>
              <a:rPr lang="vi-VN" sz="2800" b="1" dirty="0">
                <a:solidFill>
                  <a:srgbClr val="0000FF"/>
                </a:solidFill>
                <a:latin typeface="Times New Roman" panose="02020603050405020304" pitchFamily="18" charset="0"/>
                <a:cs typeface="Times New Roman" panose="02020603050405020304" pitchFamily="18" charset="0"/>
              </a:rPr>
              <a: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bước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trình</a:t>
            </a:r>
            <a:r>
              <a:rPr lang="vi-VN"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lựa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chọn</a:t>
            </a: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nghề </a:t>
            </a:r>
            <a:r>
              <a:rPr lang="vi-VN" sz="2800" b="1" dirty="0">
                <a:solidFill>
                  <a:srgbClr val="0000FF"/>
                </a:solidFill>
                <a:latin typeface="Times New Roman" panose="02020603050405020304" pitchFamily="18" charset="0"/>
                <a:cs typeface="Times New Roman" panose="02020603050405020304" pitchFamily="18" charset="0"/>
              </a:rPr>
              <a:t>nghiệp</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8152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9739" y="332778"/>
            <a:ext cx="9942074" cy="830997"/>
          </a:xfrm>
          <a:prstGeom prst="rect">
            <a:avLst/>
          </a:prstGeom>
        </p:spPr>
        <p:txBody>
          <a:bodyPr wrap="square">
            <a:spAutoFit/>
          </a:bodyPr>
          <a:lstStyle/>
          <a:p>
            <a:pPr>
              <a:spcAft>
                <a:spcPts val="0"/>
              </a:spcAft>
            </a:pPr>
            <a:r>
              <a:rPr lang="en-US" sz="2400" b="1" dirty="0" err="1">
                <a:solidFill>
                  <a:srgbClr val="0000FF"/>
                </a:solidFill>
                <a:latin typeface="Times New Roman" panose="02020603050405020304" pitchFamily="18" charset="0"/>
                <a:ea typeface="Times New Roman" panose="02020603050405020304" pitchFamily="18" charset="0"/>
              </a:rPr>
              <a:t>Quan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sát</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hình</a:t>
            </a:r>
            <a:r>
              <a:rPr lang="en-US" sz="2400" b="1" dirty="0">
                <a:solidFill>
                  <a:srgbClr val="0000FF"/>
                </a:solidFill>
                <a:latin typeface="Times New Roman" panose="02020603050405020304" pitchFamily="18" charset="0"/>
                <a:ea typeface="Times New Roman" panose="02020603050405020304" pitchFamily="18" charset="0"/>
              </a:rPr>
              <a:t> 4.5 </a:t>
            </a:r>
            <a:r>
              <a:rPr lang="en-US" sz="2400" b="1" dirty="0" err="1">
                <a:solidFill>
                  <a:srgbClr val="0000FF"/>
                </a:solidFill>
                <a:latin typeface="Times New Roman" panose="02020603050405020304" pitchFamily="18" charset="0"/>
                <a:ea typeface="Times New Roman" panose="02020603050405020304" pitchFamily="18" charset="0"/>
              </a:rPr>
              <a:t>và</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biết</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Để</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chọn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nghề</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học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sinh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cần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tìm</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hiểu</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những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thông</a:t>
            </a:r>
            <a:r>
              <a:rPr lang="en-US" sz="2400" b="1" dirty="0">
                <a:solidFill>
                  <a:srgbClr val="0000FF"/>
                </a:solidFill>
                <a:latin typeface="Times New Roman" panose="02020603050405020304" pitchFamily="18" charset="0"/>
                <a:ea typeface="Times New Roman" panose="02020603050405020304" pitchFamily="18" charset="0"/>
              </a:rPr>
              <a:t> tin </a:t>
            </a:r>
            <a:r>
              <a:rPr lang="en-US" sz="2400" b="1" dirty="0" err="1">
                <a:solidFill>
                  <a:srgbClr val="0000FF"/>
                </a:solidFill>
                <a:latin typeface="Times New Roman" panose="02020603050405020304" pitchFamily="18" charset="0"/>
                <a:ea typeface="Times New Roman" panose="02020603050405020304" pitchFamily="18" charset="0"/>
              </a:rPr>
              <a:t>gì</a:t>
            </a:r>
            <a:r>
              <a:rPr lang="en-US" sz="2400" b="1" dirty="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13121" y="1266348"/>
            <a:ext cx="5638393" cy="5237089"/>
          </a:xfrm>
          <a:prstGeom prst="rect">
            <a:avLst/>
          </a:prstGeom>
        </p:spPr>
      </p:pic>
    </p:spTree>
    <p:extLst>
      <p:ext uri="{BB962C8B-B14F-4D97-AF65-F5344CB8AC3E}">
        <p14:creationId xmlns:p14="http://schemas.microsoft.com/office/powerpoint/2010/main" val="6340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3749" y="174395"/>
            <a:ext cx="7889965" cy="46166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BÀI 4. QUY TRÌNH  LỰA CHỌN NGHỀ NGHIỆP</a:t>
            </a:r>
            <a:r>
              <a:rPr lang="en-US" sz="2400" b="1" dirty="0">
                <a:solidFill>
                  <a:srgbClr val="FF0000"/>
                </a:solidFill>
                <a:latin typeface="Times New Roman" panose="02020603050405020304" pitchFamily="18" charset="0"/>
                <a:cs typeface="Times New Roman" panose="02020603050405020304" pitchFamily="18" charset="0"/>
              </a:rPr>
              <a:t> (3 </a:t>
            </a:r>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70" y="757601"/>
            <a:ext cx="5549763" cy="55517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276" y="731474"/>
            <a:ext cx="5867069" cy="5645471"/>
          </a:xfrm>
          <a:prstGeom prst="rect">
            <a:avLst/>
          </a:prstGeom>
        </p:spPr>
      </p:pic>
    </p:spTree>
    <p:extLst>
      <p:ext uri="{BB962C8B-B14F-4D97-AF65-F5344CB8AC3E}">
        <p14:creationId xmlns:p14="http://schemas.microsoft.com/office/powerpoint/2010/main" val="1204100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2983" y="176022"/>
            <a:ext cx="9902886" cy="830997"/>
          </a:xfrm>
          <a:prstGeom prst="rect">
            <a:avLst/>
          </a:prstGeom>
        </p:spPr>
        <p:txBody>
          <a:bodyPr wrap="square">
            <a:spAutoFit/>
          </a:bodyPr>
          <a:lstStyle/>
          <a:p>
            <a:pPr>
              <a:spcAft>
                <a:spcPts val="0"/>
              </a:spcAft>
            </a:pPr>
            <a:r>
              <a:rPr lang="en-US" sz="2400" b="1" dirty="0" err="1">
                <a:solidFill>
                  <a:srgbClr val="0000FF"/>
                </a:solidFill>
                <a:latin typeface="Times New Roman" panose="02020603050405020304" pitchFamily="18" charset="0"/>
                <a:ea typeface="Times New Roman" panose="02020603050405020304" pitchFamily="18" charset="0"/>
              </a:rPr>
              <a:t>Quan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sát</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hình</a:t>
            </a:r>
            <a:r>
              <a:rPr lang="en-US" sz="2400" b="1" dirty="0">
                <a:solidFill>
                  <a:srgbClr val="0000FF"/>
                </a:solidFill>
                <a:latin typeface="Times New Roman" panose="02020603050405020304" pitchFamily="18" charset="0"/>
                <a:ea typeface="Times New Roman" panose="02020603050405020304" pitchFamily="18" charset="0"/>
              </a:rPr>
              <a:t> 4.5 </a:t>
            </a:r>
            <a:r>
              <a:rPr lang="en-US" sz="2400" b="1" dirty="0" err="1">
                <a:solidFill>
                  <a:srgbClr val="0000FF"/>
                </a:solidFill>
                <a:latin typeface="Times New Roman" panose="02020603050405020304" pitchFamily="18" charset="0"/>
                <a:ea typeface="Times New Roman" panose="02020603050405020304" pitchFamily="18" charset="0"/>
              </a:rPr>
              <a:t>và</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biết</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Để</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chọn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nghề</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học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sinh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cần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tìm</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hiểu</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những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thông</a:t>
            </a:r>
            <a:r>
              <a:rPr lang="en-US" sz="2400" b="1" dirty="0">
                <a:solidFill>
                  <a:srgbClr val="0000FF"/>
                </a:solidFill>
                <a:latin typeface="Times New Roman" panose="02020603050405020304" pitchFamily="18" charset="0"/>
                <a:ea typeface="Times New Roman" panose="02020603050405020304" pitchFamily="18" charset="0"/>
              </a:rPr>
              <a:t> tin </a:t>
            </a:r>
            <a:r>
              <a:rPr lang="en-US" sz="2400" b="1" dirty="0" err="1">
                <a:solidFill>
                  <a:srgbClr val="0000FF"/>
                </a:solidFill>
                <a:latin typeface="Times New Roman" panose="02020603050405020304" pitchFamily="18" charset="0"/>
                <a:ea typeface="Times New Roman" panose="02020603050405020304" pitchFamily="18" charset="0"/>
              </a:rPr>
              <a:t>gì</a:t>
            </a:r>
            <a:r>
              <a:rPr lang="en-US" sz="2400" b="1" dirty="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43749" y="1266348"/>
            <a:ext cx="5638393" cy="5237089"/>
          </a:xfrm>
          <a:prstGeom prst="rect">
            <a:avLst/>
          </a:prstGeom>
        </p:spPr>
      </p:pic>
      <p:sp>
        <p:nvSpPr>
          <p:cNvPr id="3" name="Rectangle 2"/>
          <p:cNvSpPr/>
          <p:nvPr/>
        </p:nvSpPr>
        <p:spPr>
          <a:xfrm>
            <a:off x="6382143" y="1535614"/>
            <a:ext cx="4825788" cy="2246769"/>
          </a:xfrm>
          <a:prstGeom prst="rect">
            <a:avLst/>
          </a:prstGeom>
        </p:spPr>
        <p:txBody>
          <a:bodyPr wrap="square">
            <a:spAutoFit/>
          </a:bodyPr>
          <a:lstStyle/>
          <a:p>
            <a:pPr>
              <a:spcAft>
                <a:spcPts val="0"/>
              </a:spcAft>
            </a:pPr>
            <a:r>
              <a:rPr lang="en-US" sz="2800" dirty="0" err="1">
                <a:solidFill>
                  <a:srgbClr val="FF0000"/>
                </a:solidFill>
                <a:latin typeface="Times New Roman" panose="02020603050405020304" pitchFamily="18" charset="0"/>
                <a:ea typeface="Times New Roman" panose="02020603050405020304" pitchFamily="18" charset="0"/>
              </a:rPr>
              <a:t>Để</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chọn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nghề</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học</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sinh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cần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tìm</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hiểu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những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thông</a:t>
            </a:r>
            <a:r>
              <a:rPr lang="en-US" sz="2800" dirty="0">
                <a:solidFill>
                  <a:srgbClr val="FF0000"/>
                </a:solidFill>
                <a:latin typeface="Times New Roman" panose="02020603050405020304" pitchFamily="18" charset="0"/>
                <a:ea typeface="Times New Roman" panose="02020603050405020304" pitchFamily="18" charset="0"/>
              </a:rPr>
              <a:t> tin:</a:t>
            </a:r>
          </a:p>
          <a:p>
            <a:pPr>
              <a:spcAft>
                <a:spcPts val="0"/>
              </a:spcAft>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Sở</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thích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của</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bản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thân</a:t>
            </a:r>
            <a:endParaRPr lang="en-US" sz="2800"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Năng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lực</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của</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bản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thân</a:t>
            </a:r>
            <a:endParaRPr lang="en-US" sz="2800"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Nhu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cầu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thị</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trường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lao</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động</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076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4665240" y="400368"/>
            <a:ext cx="3848490" cy="523220"/>
          </a:xfrm>
          <a:prstGeom prst="rect">
            <a:avLst/>
          </a:prstGeom>
        </p:spPr>
        <p:txBody>
          <a:bodyPr wrap="none">
            <a:spAutoFit/>
          </a:bodyPr>
          <a:lstStyle/>
          <a:p>
            <a:pPr algn="ctr">
              <a:spcAft>
                <a:spcPts val="0"/>
              </a:spcAft>
            </a:pPr>
            <a:r>
              <a:rPr lang="vi-VN" sz="2800" b="1" dirty="0">
                <a:solidFill>
                  <a:srgbClr val="FF0000"/>
                </a:solidFill>
                <a:latin typeface="Times New Roman" panose="02020603050405020304" pitchFamily="18" charset="0"/>
                <a:ea typeface="Times New Roman" panose="02020603050405020304" pitchFamily="18" charset="0"/>
              </a:rPr>
              <a:t>PHIẾU HỌC TẬP SỐ 1</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06726754"/>
              </p:ext>
            </p:extLst>
          </p:nvPr>
        </p:nvGraphicFramePr>
        <p:xfrm>
          <a:off x="1567244" y="1214546"/>
          <a:ext cx="9470870" cy="3142091"/>
        </p:xfrm>
        <a:graphic>
          <a:graphicData uri="http://schemas.openxmlformats.org/drawingml/2006/table">
            <a:tbl>
              <a:tblPr firstRow="1" firstCol="1" bandRow="1"/>
              <a:tblGrid>
                <a:gridCol w="5333331">
                  <a:extLst>
                    <a:ext uri="{9D8B030D-6E8A-4147-A177-3AD203B41FA5}">
                      <a16:colId xmlns:a16="http://schemas.microsoft.com/office/drawing/2014/main" val="859767699"/>
                    </a:ext>
                  </a:extLst>
                </a:gridCol>
                <a:gridCol w="4137539">
                  <a:extLst>
                    <a:ext uri="{9D8B030D-6E8A-4147-A177-3AD203B41FA5}">
                      <a16:colId xmlns:a16="http://schemas.microsoft.com/office/drawing/2014/main" val="2319472762"/>
                    </a:ext>
                  </a:extLst>
                </a:gridCol>
              </a:tblGrid>
              <a:tr h="342795">
                <a:tc gridSpan="2">
                  <a:txBody>
                    <a:bodyPr/>
                    <a:lstStyle/>
                    <a:p>
                      <a:pPr>
                        <a:spcAft>
                          <a:spcPts val="0"/>
                        </a:spcAft>
                      </a:pPr>
                      <a:r>
                        <a:rPr lang="vi-VN"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8870" marR="48870" marT="24435" marB="2443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734384322"/>
                  </a:ext>
                </a:extLst>
              </a:tr>
              <a:tr h="691798">
                <a:tc gridSpan="2">
                  <a:txBody>
                    <a:bodyPr/>
                    <a:lstStyle/>
                    <a:p>
                      <a:pPr>
                        <a:spcAft>
                          <a:spcPts val="0"/>
                        </a:spcAft>
                      </a:pPr>
                      <a:r>
                        <a:rPr lang="vi-VN"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quy trình lựa chọn nghề nghiệp</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marL="48870" marR="48870" marT="24435" marB="2443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802421"/>
                  </a:ext>
                </a:extLst>
              </a:tr>
              <a:tr h="408578">
                <a:tc gridSpan="2">
                  <a:txBody>
                    <a:bodyPr/>
                    <a:lstStyle/>
                    <a:p>
                      <a:pPr algn="ctr">
                        <a:spcAft>
                          <a:spcPts val="0"/>
                        </a:spcAft>
                      </a:pPr>
                      <a:r>
                        <a:rPr lang="vi-VN"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Quy trình lựa chọn nghề nghiệp</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86121855"/>
                  </a:ext>
                </a:extLst>
              </a:tr>
              <a:tr h="428494">
                <a:tc>
                  <a:txBody>
                    <a:bodyPr/>
                    <a:lstStyle/>
                    <a:p>
                      <a:pPr>
                        <a:spcAft>
                          <a:spcPts val="0"/>
                        </a:spcAft>
                      </a:pP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vi-VN"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Đánh giá bản thân</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531309"/>
                  </a:ext>
                </a:extLst>
              </a:tr>
              <a:tr h="515941">
                <a:tc>
                  <a:txBody>
                    <a:bodyPr/>
                    <a:lstStyle/>
                    <a:p>
                      <a:pPr>
                        <a:spcAft>
                          <a:spcPts val="0"/>
                        </a:spcAft>
                      </a:pP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vi-VN"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Tìm hiểu thị trường lao động</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255256"/>
                  </a:ext>
                </a:extLst>
              </a:tr>
              <a:tr h="691798">
                <a:tc>
                  <a:txBody>
                    <a:bodyPr/>
                    <a:lstStyle/>
                    <a:p>
                      <a:pPr>
                        <a:spcAft>
                          <a:spcPts val="0"/>
                        </a:spcAft>
                      </a:pP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vi-VN"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Ra quyết định</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216921"/>
                  </a:ext>
                </a:extLst>
              </a:tr>
            </a:tbl>
          </a:graphicData>
        </a:graphic>
      </p:graphicFrame>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3396" y="489535"/>
            <a:ext cx="6096000" cy="830997"/>
          </a:xfrm>
          <a:prstGeom prst="rect">
            <a:avLst/>
          </a:prstGeom>
        </p:spPr>
        <p:txBody>
          <a:bodyPr>
            <a:spAutoFit/>
          </a:bodyPr>
          <a:lstStyle/>
          <a:p>
            <a:pPr algn="ctr">
              <a:spcAft>
                <a:spcPts val="0"/>
              </a:spcAft>
            </a:pPr>
            <a:r>
              <a:rPr lang="vi-VN" sz="2400" b="1" dirty="0">
                <a:solidFill>
                  <a:srgbClr val="FF0000"/>
                </a:solidFill>
                <a:latin typeface="Times New Roman" panose="02020603050405020304" pitchFamily="18" charset="0"/>
                <a:ea typeface="Times New Roman" panose="02020603050405020304" pitchFamily="18" charset="0"/>
              </a:rPr>
              <a:t>HƯỚNG DẪN CHẤM PHIẾU HỌC TẬP</a:t>
            </a:r>
            <a:endParaRPr lang="en-US" sz="2400" b="1" dirty="0">
              <a:solidFill>
                <a:srgbClr val="FF0000"/>
              </a:solidFill>
              <a:latin typeface="Times New Roman" panose="02020603050405020304" pitchFamily="18" charset="0"/>
              <a:ea typeface="Times New Roman" panose="02020603050405020304" pitchFamily="18" charset="0"/>
            </a:endParaRPr>
          </a:p>
          <a:p>
            <a:pPr algn="ctr">
              <a:spcAft>
                <a:spcPts val="0"/>
              </a:spcAft>
            </a:pPr>
            <a:r>
              <a:rPr lang="vi-VN" sz="2400" b="1" dirty="0">
                <a:solidFill>
                  <a:srgbClr val="FF0000"/>
                </a:solidFill>
                <a:latin typeface="Times New Roman" panose="02020603050405020304" pitchFamily="18" charset="0"/>
                <a:ea typeface="Times New Roman" panose="02020603050405020304" pitchFamily="18" charset="0"/>
              </a:rPr>
              <a:t>PHIẾU HỌC TẬP SỐ 1</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3585902"/>
              </p:ext>
            </p:extLst>
          </p:nvPr>
        </p:nvGraphicFramePr>
        <p:xfrm>
          <a:off x="1280160" y="1345070"/>
          <a:ext cx="9849393" cy="4552905"/>
        </p:xfrm>
        <a:graphic>
          <a:graphicData uri="http://schemas.openxmlformats.org/drawingml/2006/table">
            <a:tbl>
              <a:tblPr firstRow="1" firstCol="1" bandRow="1"/>
              <a:tblGrid>
                <a:gridCol w="3837556">
                  <a:extLst>
                    <a:ext uri="{9D8B030D-6E8A-4147-A177-3AD203B41FA5}">
                      <a16:colId xmlns:a16="http://schemas.microsoft.com/office/drawing/2014/main" val="2527571787"/>
                    </a:ext>
                  </a:extLst>
                </a:gridCol>
                <a:gridCol w="6011837">
                  <a:extLst>
                    <a:ext uri="{9D8B030D-6E8A-4147-A177-3AD203B41FA5}">
                      <a16:colId xmlns:a16="http://schemas.microsoft.com/office/drawing/2014/main" val="1424599061"/>
                    </a:ext>
                  </a:extLst>
                </a:gridCol>
              </a:tblGrid>
              <a:tr h="195481">
                <a:tc gridSpan="2">
                  <a:txBody>
                    <a:bodyPr/>
                    <a:lstStyle/>
                    <a:p>
                      <a:pPr>
                        <a:spcAft>
                          <a:spcPts val="0"/>
                        </a:spcAft>
                      </a:pPr>
                      <a:r>
                        <a:rPr lang="vi-VN"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52375347"/>
                  </a:ext>
                </a:extLst>
              </a:tr>
              <a:tr h="738144">
                <a:tc gridSpan="2">
                  <a:txBody>
                    <a:bodyPr/>
                    <a:lstStyle/>
                    <a:p>
                      <a:pPr>
                        <a:spcAft>
                          <a:spcPts val="0"/>
                        </a:spcAft>
                      </a:pPr>
                      <a:r>
                        <a:rPr lang="vi-VN"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quy trình lựa chọn nghề nghiệp</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3430796"/>
                  </a:ext>
                </a:extLst>
              </a:tr>
              <a:tr h="516297">
                <a:tc gridSpan="2">
                  <a:txBody>
                    <a:bodyPr/>
                    <a:lstStyle/>
                    <a:p>
                      <a:pPr algn="ctr">
                        <a:spcAft>
                          <a:spcPts val="0"/>
                        </a:spcAft>
                      </a:pPr>
                      <a:r>
                        <a:rPr lang="vi-VN"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Quy trình lựa chọn nghề nghiệp</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29566871"/>
                  </a:ext>
                </a:extLst>
              </a:tr>
              <a:tr h="738144">
                <a:tc>
                  <a:txBody>
                    <a:bodyPr/>
                    <a:lstStyle/>
                    <a:p>
                      <a:pPr>
                        <a:spcAft>
                          <a:spcPts val="0"/>
                        </a:spcAft>
                      </a:pP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vi-VN"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Đánh giá bản thân</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Xem xét năng lực, sở thích, tính cách, sức khỏe của mình; bối cảnh gia đình và những mong muốn về nghề nghiệp.</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86437"/>
                  </a:ext>
                </a:extLst>
              </a:tr>
              <a:tr h="738144">
                <a:tc>
                  <a:txBody>
                    <a:bodyPr/>
                    <a:lstStyle/>
                    <a:p>
                      <a:pPr>
                        <a:spcAft>
                          <a:spcPts val="0"/>
                        </a:spcAft>
                      </a:pP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vi-VN"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Tìm hiểu thị trường lao động</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Lập danh sách những nghề mình quan tâm, thông quan internet, sách báo...tìm hiểu nhu cầu xã hội đối nghề đó</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758626"/>
                  </a:ext>
                </a:extLst>
              </a:tr>
              <a:tr h="738144">
                <a:tc>
                  <a:txBody>
                    <a:bodyPr/>
                    <a:lstStyle/>
                    <a:p>
                      <a:pPr>
                        <a:spcAft>
                          <a:spcPts val="0"/>
                        </a:spcAft>
                      </a:pPr>
                      <a:r>
                        <a:rPr lang="en-US" sz="24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vi-VN"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Ra quyết định</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lựa chọn nghề nghiệp của bản thân</a:t>
                      </a:r>
                      <a:endPar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53" marR="3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766623"/>
                  </a:ext>
                </a:extLst>
              </a:tr>
            </a:tbl>
          </a:graphicData>
        </a:graphic>
      </p:graphicFrame>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4297" y="709976"/>
            <a:ext cx="9130937" cy="584775"/>
          </a:xfrm>
          <a:prstGeom prst="rect">
            <a:avLst/>
          </a:prstGeom>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045044" y="2042461"/>
            <a:ext cx="8700088" cy="1815882"/>
          </a:xfrm>
          <a:prstGeom prst="rect">
            <a:avLst/>
          </a:prstGeom>
        </p:spPr>
        <p:txBody>
          <a:bodyPr wrap="square">
            <a:spAutoFit/>
          </a:bodyPr>
          <a:lstStyle/>
          <a:p>
            <a:r>
              <a:rPr lang="vi-VN" sz="2800" b="1" dirty="0">
                <a:solidFill>
                  <a:srgbClr val="0000FF"/>
                </a:solidFill>
                <a:latin typeface="Times New Roman" panose="02020603050405020304" pitchFamily="18" charset="0"/>
                <a:cs typeface="Times New Roman" panose="02020603050405020304" pitchFamily="18" charset="0"/>
              </a:rPr>
              <a:t>II</a:t>
            </a:r>
            <a:r>
              <a:rPr lang="en-US" sz="2800" b="1" dirty="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Quy trình lựa chọn nghề nghiệp</a:t>
            </a:r>
            <a:endParaRPr lang="en-US" sz="2800" b="1" dirty="0">
              <a:solidFill>
                <a:srgbClr val="0000FF"/>
              </a:solidFill>
              <a:latin typeface="Times New Roman" panose="02020603050405020304" pitchFamily="18" charset="0"/>
              <a:cs typeface="Times New Roman" panose="02020603050405020304" pitchFamily="18" charset="0"/>
            </a:endParaRPr>
          </a:p>
          <a:p>
            <a:r>
              <a:rPr lang="vi-VN" sz="2800" dirty="0">
                <a:solidFill>
                  <a:srgbClr val="0000FF"/>
                </a:solidFill>
                <a:latin typeface="Times New Roman" panose="02020603050405020304" pitchFamily="18" charset="0"/>
                <a:cs typeface="Times New Roman" panose="02020603050405020304" pitchFamily="18" charset="0"/>
              </a:rPr>
              <a:t>Bước 1. Đánh giá bản thân</a:t>
            </a:r>
            <a:endParaRPr lang="en-US" sz="2800" dirty="0">
              <a:solidFill>
                <a:srgbClr val="0000FF"/>
              </a:solidFill>
              <a:latin typeface="Times New Roman" panose="02020603050405020304" pitchFamily="18" charset="0"/>
              <a:cs typeface="Times New Roman" panose="02020603050405020304" pitchFamily="18" charset="0"/>
            </a:endParaRPr>
          </a:p>
          <a:p>
            <a:r>
              <a:rPr lang="vi-VN" sz="2800" dirty="0">
                <a:solidFill>
                  <a:srgbClr val="0000FF"/>
                </a:solidFill>
                <a:latin typeface="Times New Roman" panose="02020603050405020304" pitchFamily="18" charset="0"/>
                <a:cs typeface="Times New Roman" panose="02020603050405020304" pitchFamily="18" charset="0"/>
              </a:rPr>
              <a:t>Bước 2. Tìm hiểu thị trường lao động</a:t>
            </a:r>
            <a:endParaRPr lang="en-US" sz="2800" dirty="0">
              <a:solidFill>
                <a:srgbClr val="0000FF"/>
              </a:solidFill>
              <a:latin typeface="Times New Roman" panose="02020603050405020304" pitchFamily="18" charset="0"/>
              <a:cs typeface="Times New Roman" panose="02020603050405020304" pitchFamily="18" charset="0"/>
            </a:endParaRPr>
          </a:p>
          <a:p>
            <a:r>
              <a:rPr lang="vi-VN" sz="2800" dirty="0">
                <a:solidFill>
                  <a:srgbClr val="0000FF"/>
                </a:solidFill>
                <a:latin typeface="Times New Roman" panose="02020603050405020304" pitchFamily="18" charset="0"/>
                <a:cs typeface="Times New Roman" panose="02020603050405020304" pitchFamily="18" charset="0"/>
              </a:rPr>
              <a:t>Bước 3. Ra quyết định</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1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6034" y="435655"/>
            <a:ext cx="9183418" cy="584775"/>
          </a:xfrm>
          <a:prstGeom prst="rect">
            <a:avLst/>
          </a:prstGeom>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06736" y="1180315"/>
            <a:ext cx="10065865" cy="2246769"/>
          </a:xfrm>
          <a:prstGeom prst="rect">
            <a:avLst/>
          </a:prstGeom>
        </p:spPr>
        <p:txBody>
          <a:bodyPr wrap="square">
            <a:spAutoFit/>
          </a:bodyPr>
          <a:lstStyle/>
          <a:p>
            <a:r>
              <a:rPr 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 số lý thuyết cơ bản về lựa chọn nghề nghiệp</a:t>
            </a:r>
          </a:p>
          <a:p>
            <a:r>
              <a:rPr lang="en-US" sz="2800" b="1" dirty="0">
                <a:solidFill>
                  <a:srgbClr val="0000FF"/>
                </a:solidFill>
                <a:latin typeface="Times New Roman" panose="02020603050405020304" pitchFamily="18" charset="0"/>
                <a:cs typeface="Times New Roman" panose="02020603050405020304" pitchFamily="18" charset="0"/>
              </a:rPr>
              <a:t>II</a:t>
            </a:r>
            <a:r>
              <a:rPr lang="vi-VN" sz="2800" b="1" dirty="0">
                <a:solidFill>
                  <a:srgbClr val="0000FF"/>
                </a:solidFill>
                <a:latin typeface="Times New Roman" panose="02020603050405020304" pitchFamily="18" charset="0"/>
                <a:cs typeface="Times New Roman" panose="02020603050405020304" pitchFamily="18" charset="0"/>
              </a:rPr>
              <a: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bước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lựa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chọn</a:t>
            </a:r>
            <a:r>
              <a:rPr lang="vi-VN" sz="2800" b="1" dirty="0">
                <a:solidFill>
                  <a:srgbClr val="0000FF"/>
                </a:solidFill>
                <a:latin typeface="Times New Roman" panose="02020603050405020304" pitchFamily="18" charset="0"/>
                <a:cs typeface="Times New Roman" panose="02020603050405020304" pitchFamily="18" charset="0"/>
              </a:rPr>
              <a:t> nghề nghiệp</a:t>
            </a:r>
            <a:endParaRPr lang="en-US" sz="2800" b="1" dirty="0">
              <a:solidFill>
                <a:srgbClr val="0000FF"/>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III.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y</a:t>
            </a:r>
            <a:r>
              <a:rPr lang="vi-VN" sz="2800" b="1" dirty="0">
                <a:solidFill>
                  <a:srgbClr val="0000FF"/>
                </a:solidFill>
                <a:latin typeface="Times New Roman" panose="02020603050405020304" pitchFamily="18" charset="0"/>
                <a:cs typeface="Times New Roman" panose="02020603050405020304" pitchFamily="18" charset="0"/>
              </a:rPr>
              <a:t>ếu tố ảnh hưởng tới quyết định lựa chọn nghề nghiệp trong lĩnh vực kĩ thuật, công nghệ</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Yếu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tố</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chủ</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97852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111" y="944880"/>
            <a:ext cx="9402985" cy="5694460"/>
          </a:xfrm>
          <a:prstGeom prst="rect">
            <a:avLst/>
          </a:prstGeom>
        </p:spPr>
      </p:pic>
      <p:sp>
        <p:nvSpPr>
          <p:cNvPr id="3" name="Rectangle 2"/>
          <p:cNvSpPr/>
          <p:nvPr/>
        </p:nvSpPr>
        <p:spPr>
          <a:xfrm>
            <a:off x="1162594" y="203609"/>
            <a:ext cx="10437224" cy="830997"/>
          </a:xfrm>
          <a:prstGeom prst="rect">
            <a:avLst/>
          </a:prstGeom>
        </p:spPr>
        <p:txBody>
          <a:bodyPr wrap="square">
            <a:spAutoFit/>
          </a:bodyPr>
          <a:lstStyle/>
          <a:p>
            <a:pPr>
              <a:spcAft>
                <a:spcPts val="0"/>
              </a:spcAft>
            </a:pPr>
            <a:r>
              <a:rPr lang="en-US" sz="2400" b="1" dirty="0">
                <a:solidFill>
                  <a:srgbClr val="0000FF"/>
                </a:solidFill>
                <a:latin typeface="Times New Roman" panose="02020603050405020304" pitchFamily="18" charset="0"/>
                <a:ea typeface="Times New Roman" panose="02020603050405020304" pitchFamily="18" charset="0"/>
              </a:rPr>
              <a:t>1. </a:t>
            </a:r>
            <a:r>
              <a:rPr lang="en-US" sz="2400" b="1" dirty="0" err="1">
                <a:solidFill>
                  <a:srgbClr val="0000FF"/>
                </a:solidFill>
                <a:latin typeface="Times New Roman" panose="02020603050405020304" pitchFamily="18" charset="0"/>
                <a:ea typeface="Times New Roman" panose="02020603050405020304" pitchFamily="18" charset="0"/>
              </a:rPr>
              <a:t>Vì</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sao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nên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chọn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nghề</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nghiệp</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phù</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hợp</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với</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năng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lực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sở</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thích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và</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tính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cách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của</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bản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thân</a:t>
            </a:r>
            <a:r>
              <a:rPr lang="en-US" sz="2400" b="1" dirty="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553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856" y="1084213"/>
            <a:ext cx="4462032" cy="4767947"/>
          </a:xfrm>
          <a:prstGeom prst="rect">
            <a:avLst/>
          </a:prstGeom>
        </p:spPr>
      </p:pic>
      <p:sp>
        <p:nvSpPr>
          <p:cNvPr id="3" name="Rectangle 2"/>
          <p:cNvSpPr/>
          <p:nvPr/>
        </p:nvSpPr>
        <p:spPr>
          <a:xfrm>
            <a:off x="535387" y="203609"/>
            <a:ext cx="11312056" cy="830997"/>
          </a:xfrm>
          <a:prstGeom prst="rect">
            <a:avLst/>
          </a:prstGeom>
        </p:spPr>
        <p:txBody>
          <a:bodyPr wrap="square">
            <a:spAutoFit/>
          </a:bodyPr>
          <a:lstStyle/>
          <a:p>
            <a:pPr>
              <a:spcAft>
                <a:spcPts val="0"/>
              </a:spcAft>
            </a:pPr>
            <a:r>
              <a:rPr lang="en-US" sz="2400" b="1" dirty="0">
                <a:solidFill>
                  <a:srgbClr val="0000FF"/>
                </a:solidFill>
                <a:latin typeface="Times New Roman" panose="02020603050405020304" pitchFamily="18" charset="0"/>
                <a:ea typeface="Times New Roman" panose="02020603050405020304" pitchFamily="18" charset="0"/>
              </a:rPr>
              <a:t>1. </a:t>
            </a:r>
            <a:r>
              <a:rPr lang="en-US" sz="2400" b="1" dirty="0" err="1">
                <a:solidFill>
                  <a:srgbClr val="0000FF"/>
                </a:solidFill>
                <a:latin typeface="Times New Roman" panose="02020603050405020304" pitchFamily="18" charset="0"/>
                <a:ea typeface="Times New Roman" panose="02020603050405020304" pitchFamily="18" charset="0"/>
              </a:rPr>
              <a:t>Vì</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sao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nên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chọn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nghề</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nghiệp</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phù</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hợp</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với</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năng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lực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sở</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thích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và</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tính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cách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của</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bản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thân</a:t>
            </a:r>
            <a:r>
              <a:rPr lang="en-US" sz="2400" b="1" dirty="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4924697" y="994831"/>
            <a:ext cx="7121122" cy="5262979"/>
          </a:xfrm>
          <a:prstGeom prst="rect">
            <a:avLst/>
          </a:prstGeom>
        </p:spPr>
        <p:txBody>
          <a:bodyPr wrap="square">
            <a:spAutoFit/>
          </a:bodyPr>
          <a:lstStyle/>
          <a:p>
            <a:pPr>
              <a:spcAft>
                <a:spcPts val="0"/>
              </a:spcAft>
            </a:pPr>
            <a:r>
              <a:rPr lang="en-US" sz="2400" b="1" dirty="0">
                <a:solidFill>
                  <a:srgbClr val="FF0000"/>
                </a:solidFill>
                <a:latin typeface="Times New Roman" panose="02020603050405020304" pitchFamily="18" charset="0"/>
                <a:ea typeface="Times New Roman" panose="02020603050405020304" pitchFamily="18" charset="0"/>
              </a:rPr>
              <a:t>1. </a:t>
            </a:r>
            <a:r>
              <a:rPr lang="en-US" sz="2400" b="1" dirty="0" err="1">
                <a:solidFill>
                  <a:srgbClr val="FF0000"/>
                </a:solidFill>
                <a:latin typeface="Times New Roman" panose="02020603050405020304" pitchFamily="18" charset="0"/>
                <a:ea typeface="Times New Roman" panose="02020603050405020304" pitchFamily="18" charset="0"/>
              </a:rPr>
              <a:t>Việc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chọn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nghề</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nghiệp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phù</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hợp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với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năng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lực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sở</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thích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tính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cách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của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bản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thân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có</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nhiều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lợi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ích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quan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trọng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bao</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gồm</a:t>
            </a:r>
            <a:r>
              <a:rPr lang="en-US" sz="2400" b="1"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Tăng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cảm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giác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hạnh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phúc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hài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lòng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lĩnh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vực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phù</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hợp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với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năng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lực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sở</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thích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mình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xu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hướng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cảm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thấy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hạnh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phúc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hài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lòng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với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công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mình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Điều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này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giúp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tránh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được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cảm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giác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căng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thẳng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không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hài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lòng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Tối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ưu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hóa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hiệu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suất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lĩnh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vực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yêu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thích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kỹ</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năng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xu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hướng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với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hiệu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suất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cao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Sự</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tương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thích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giữa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công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tính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cũng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giúp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một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tự</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nhiên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hiệu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quả</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hơn</a:t>
            </a:r>
            <a:r>
              <a:rPr lang="en-US" sz="2400"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4392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89" y="1034606"/>
            <a:ext cx="4018461" cy="5536011"/>
          </a:xfrm>
          <a:prstGeom prst="rect">
            <a:avLst/>
          </a:prstGeom>
        </p:spPr>
      </p:pic>
      <p:sp>
        <p:nvSpPr>
          <p:cNvPr id="3" name="Rectangle 2"/>
          <p:cNvSpPr/>
          <p:nvPr/>
        </p:nvSpPr>
        <p:spPr>
          <a:xfrm>
            <a:off x="535387" y="203609"/>
            <a:ext cx="11312056"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Vì sao nên chọn nghề nghiệp phù hợp với năng lực, sở thích và tính cách của bản thân?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4389120" y="1060146"/>
            <a:ext cx="7328263" cy="5262979"/>
          </a:xfrm>
          <a:prstGeom prst="rect">
            <a:avLst/>
          </a:prstGeom>
        </p:spPr>
        <p:txBody>
          <a:bodyPr wrap="square">
            <a:spAutoFit/>
          </a:bodyPr>
          <a:lstStyle/>
          <a:p>
            <a:pPr>
              <a:spcAft>
                <a:spcPts val="0"/>
              </a:spcAft>
            </a:pP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Phát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triển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nghề</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nghiệp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bền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vững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Chọn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nghề</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nghiệp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phù</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hợp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với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bản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thân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giúp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xây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dựng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một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nền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tảng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nghề</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nghiệp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bền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vững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thể</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dễ</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dàng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tiếp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tục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phát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triển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tiến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bộ</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lĩnh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vực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yêu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thích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kỹ</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năng</a:t>
            </a:r>
            <a:r>
              <a:rPr lang="en-US" sz="24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Giảm</a:t>
            </a:r>
            <a:r>
              <a:rPr lang="en-US" sz="2400" dirty="0">
                <a:solidFill>
                  <a:srgbClr val="FF0000"/>
                </a:solidFill>
                <a:latin typeface="Times New Roman" panose="02020603050405020304" pitchFamily="18" charset="0"/>
                <a:ea typeface="Times New Roman" panose="02020603050405020304" pitchFamily="18" charset="0"/>
              </a:rPr>
              <a:t> stress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cảm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giác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bỏ</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cuộc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lĩnh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vực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phù</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hợp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với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tính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sở</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thích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mình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xu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hướng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trải</a:t>
            </a:r>
            <a:r>
              <a:rPr lang="en-US" sz="2400" dirty="0">
                <a:solidFill>
                  <a:srgbClr val="FF0000"/>
                </a:solidFill>
                <a:latin typeface="Times New Roman" panose="02020603050405020304" pitchFamily="18" charset="0"/>
                <a:ea typeface="Times New Roman" panose="02020603050405020304" pitchFamily="18" charset="0"/>
              </a:rPr>
              <a:t> qua </a:t>
            </a:r>
            <a:r>
              <a:rPr lang="en-US" sz="2400" dirty="0" err="1">
                <a:solidFill>
                  <a:srgbClr val="FF0000"/>
                </a:solidFill>
                <a:latin typeface="Times New Roman" panose="02020603050405020304" pitchFamily="18" charset="0"/>
                <a:ea typeface="Times New Roman" panose="02020603050405020304" pitchFamily="18" charset="0"/>
              </a:rPr>
              <a:t>ít</a:t>
            </a:r>
            <a:r>
              <a:rPr lang="en-US" sz="2400" dirty="0">
                <a:solidFill>
                  <a:srgbClr val="FF0000"/>
                </a:solidFill>
                <a:latin typeface="Times New Roman" panose="02020603050405020304" pitchFamily="18" charset="0"/>
                <a:ea typeface="Times New Roman" panose="02020603050405020304" pitchFamily="18" charset="0"/>
              </a:rPr>
              <a:t> stress </a:t>
            </a:r>
            <a:r>
              <a:rPr lang="en-US" sz="2400" dirty="0" err="1">
                <a:solidFill>
                  <a:srgbClr val="FF0000"/>
                </a:solidFill>
                <a:latin typeface="Times New Roman" panose="02020603050405020304" pitchFamily="18" charset="0"/>
                <a:ea typeface="Times New Roman" panose="02020603050405020304" pitchFamily="18" charset="0"/>
              </a:rPr>
              <a:t>hơn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ít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khả</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năng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gặp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phải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cảm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giác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bỏ</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cuộc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Điều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này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tăng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cơ</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hội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duy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trì</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sự</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nghiệp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lâu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dài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thành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công</a:t>
            </a:r>
            <a:r>
              <a:rPr lang="en-US" sz="24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Tạo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ra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động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lực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cam </a:t>
            </a:r>
            <a:r>
              <a:rPr lang="en-US" sz="2400" dirty="0" err="1">
                <a:solidFill>
                  <a:srgbClr val="FF0000"/>
                </a:solidFill>
                <a:latin typeface="Times New Roman" panose="02020603050405020304" pitchFamily="18" charset="0"/>
                <a:ea typeface="Times New Roman" panose="02020603050405020304" pitchFamily="18" charset="0"/>
              </a:rPr>
              <a:t>kết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lĩnh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vực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yêu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thích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kỹ</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năng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xu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hướng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cảm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thấy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động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viên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cam </a:t>
            </a:r>
            <a:r>
              <a:rPr lang="en-US" sz="2400" dirty="0" err="1">
                <a:solidFill>
                  <a:srgbClr val="FF0000"/>
                </a:solidFill>
                <a:latin typeface="Times New Roman" panose="02020603050405020304" pitchFamily="18" charset="0"/>
                <a:ea typeface="Times New Roman" panose="02020603050405020304" pitchFamily="18" charset="0"/>
              </a:rPr>
              <a:t>kết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với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công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mình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Điều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này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giúp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bạn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duy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trì</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động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lực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tinh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thần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cao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suốt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sự</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nghiệp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mình</a:t>
            </a:r>
            <a:r>
              <a:rPr lang="en-US" sz="2400" dirty="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221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2" y="1092254"/>
            <a:ext cx="5775649" cy="51312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204" y="1092254"/>
            <a:ext cx="5945543" cy="5131264"/>
          </a:xfrm>
          <a:prstGeom prst="rect">
            <a:avLst/>
          </a:prstGeom>
        </p:spPr>
      </p:pic>
      <p:sp>
        <p:nvSpPr>
          <p:cNvPr id="6" name="Rectangle 5"/>
          <p:cNvSpPr/>
          <p:nvPr/>
        </p:nvSpPr>
        <p:spPr>
          <a:xfrm>
            <a:off x="574766" y="167951"/>
            <a:ext cx="10979642" cy="830997"/>
          </a:xfrm>
          <a:prstGeom prst="rect">
            <a:avLst/>
          </a:prstGeom>
        </p:spPr>
        <p:txBody>
          <a:bodyPr wrap="square">
            <a:spAutoFit/>
          </a:bodyPr>
          <a:lstStyle/>
          <a:p>
            <a:pPr>
              <a:spcAft>
                <a:spcPts val="0"/>
              </a:spcAft>
            </a:pPr>
            <a:r>
              <a:rPr lang="en-US" sz="2400" b="1" dirty="0">
                <a:solidFill>
                  <a:srgbClr val="0000FF"/>
                </a:solidFill>
                <a:latin typeface="Times New Roman" panose="02020603050405020304" pitchFamily="18" charset="0"/>
                <a:ea typeface="Times New Roman" panose="02020603050405020304" pitchFamily="18" charset="0"/>
              </a:rPr>
              <a:t>2. </a:t>
            </a:r>
            <a:r>
              <a:rPr lang="en-US" sz="2400" b="1" dirty="0" err="1">
                <a:solidFill>
                  <a:srgbClr val="0000FF"/>
                </a:solidFill>
                <a:latin typeface="Times New Roman" panose="02020603050405020304" pitchFamily="18" charset="0"/>
                <a:ea typeface="Times New Roman" panose="02020603050405020304" pitchFamily="18" charset="0"/>
              </a:rPr>
              <a:t>Em</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có</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biết</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vì</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sao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với</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một</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số</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ngành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nghề</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người</a:t>
            </a:r>
            <a:r>
              <a:rPr lang="en-US" sz="2400" b="1" dirty="0">
                <a:solidFill>
                  <a:srgbClr val="0000FF"/>
                </a:solidFill>
                <a:latin typeface="Times New Roman" panose="02020603050405020304" pitchFamily="18" charset="0"/>
                <a:ea typeface="Times New Roman" panose="02020603050405020304" pitchFamily="18" charset="0"/>
              </a:rPr>
              <a:t> ta </a:t>
            </a:r>
            <a:r>
              <a:rPr lang="en-US" sz="2400" b="1" dirty="0" err="1">
                <a:solidFill>
                  <a:srgbClr val="0000FF"/>
                </a:solidFill>
                <a:latin typeface="Times New Roman" panose="02020603050405020304" pitchFamily="18" charset="0"/>
                <a:ea typeface="Times New Roman" panose="02020603050405020304" pitchFamily="18" charset="0"/>
              </a:rPr>
              <a:t>phải</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tiến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hành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khám</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sức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khỏe</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người</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tham</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gia</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dự</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tuyển</a:t>
            </a:r>
            <a:r>
              <a:rPr lang="en-US" sz="2400" b="1" dirty="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6232849" y="6316824"/>
            <a:ext cx="5959151"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Khám sức khỏe cho thí sinh đăng kí thi vào trường công an</a:t>
            </a:r>
            <a:endParaRPr lang="en-US" b="1" i="1">
              <a:latin typeface="Times New Roman" panose="02020603050405020304" pitchFamily="18" charset="0"/>
              <a:cs typeface="Times New Roman" panose="02020603050405020304" pitchFamily="18" charset="0"/>
            </a:endParaRPr>
          </a:p>
        </p:txBody>
      </p:sp>
      <p:sp>
        <p:nvSpPr>
          <p:cNvPr id="8" name="TextBox 7"/>
          <p:cNvSpPr txBox="1"/>
          <p:nvPr/>
        </p:nvSpPr>
        <p:spPr>
          <a:xfrm>
            <a:off x="199053" y="6316824"/>
            <a:ext cx="5959151"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Khám sức khỏe cho thí sinh đăng kí thi vào trường quân đội</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71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13" y="1092254"/>
            <a:ext cx="4627984" cy="21208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8" y="3760238"/>
            <a:ext cx="4799433" cy="2377129"/>
          </a:xfrm>
          <a:prstGeom prst="rect">
            <a:avLst/>
          </a:prstGeom>
        </p:spPr>
      </p:pic>
      <p:sp>
        <p:nvSpPr>
          <p:cNvPr id="6" name="Rectangle 5"/>
          <p:cNvSpPr/>
          <p:nvPr/>
        </p:nvSpPr>
        <p:spPr>
          <a:xfrm>
            <a:off x="199053" y="167951"/>
            <a:ext cx="11355355"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2. Em có biết vì sao với một số ngành nghề, người ta phải tiến hành khám sức khỏe người tham gia dự tuyển?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146181" y="6211669"/>
            <a:ext cx="4708848"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Khám sức khỏe cho thí sinh đăng kí thi vào trường công an</a:t>
            </a:r>
            <a:endParaRPr lang="en-US" b="1" i="1">
              <a:latin typeface="Times New Roman" panose="02020603050405020304" pitchFamily="18" charset="0"/>
              <a:cs typeface="Times New Roman" panose="02020603050405020304" pitchFamily="18" charset="0"/>
            </a:endParaRPr>
          </a:p>
        </p:txBody>
      </p:sp>
      <p:sp>
        <p:nvSpPr>
          <p:cNvPr id="8" name="TextBox 7"/>
          <p:cNvSpPr txBox="1"/>
          <p:nvPr/>
        </p:nvSpPr>
        <p:spPr>
          <a:xfrm>
            <a:off x="69007" y="3163522"/>
            <a:ext cx="4878356"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Khám sức khỏe cho thí sinh đăng kí thi vào trường quân đội</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4907901" y="597389"/>
            <a:ext cx="7361853" cy="6186309"/>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2. Có một số lý do mà một số ngành nghề yêu cầu kiểm tra sức khỏe đặc biệt hoặc khám sức khỏe cho những người tham gia dự tuyển: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An toàn lao động: Trong một số ngành nghề như xây dựng, công nghiệp, y tế hoặc ngành hàng không, việc kiểm tra sức khỏe đảm bảo rằng những người làm việc có thể đối mặt và hoạt động trong môi trường làm việc có nguy cơ cao một cách an toàn. Điều này giúp giảm thiểu nguy cơ tai nạn hoặc thương tích trong quá trình làm việc.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Yêu cầu về sức khỏe: Trong một số ngành nghề như y tế, chăm sóc sức khỏe hoặc quân đội, việc kiểm tra sức khỏe là bắt buộc để đảm bảo rằng những người làm việc có khả năng đáp ứng được yêu cầu về sức khỏe cụ thể của ngành nghề đó.</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Chẩn đoán sớm bệnh tật: Việc kiểm tra sức khỏe trước khi tham gia một ngành nghề có thể phát hiện ra các vấn đề sức khỏe tiềm ẩn hoặc bệnh tật trước khi chúng trở nên nghiêm trọng. Điều này giúp người tham gia có thể chăm sóc sức khỏe của mình kịp thời và ngăn ngừa các biến chứng xấu hơn trong tương lai.</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Tuân thủ quy định pháp lý: Trong một số ngành nghề, việc kiểm tra sức khỏe trước khi tham gia dự tuyển có thể là yêu cầu pháp lý để đảm bảo rằng các nhà tuyển dụng tuân thủ các quy định và tiêu chuẩn y tế liên quan.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Bảo vệ sức khỏe cộng đồng: Việc kiểm tra sức khỏe cũng có thể giúp ngăn chặn việc lây lan các bệnh truyền nhiễm hoặc các vấn đề sức khỏe khác từ người tham gia sang cộng đồng hoặc đối tác làm việc.</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078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955280" y="679269"/>
            <a:ext cx="3688074" cy="4794068"/>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00FF"/>
                </a:solidFill>
                <a:latin typeface="Times New Roman" panose="02020603050405020304" pitchFamily="18" charset="0"/>
                <a:cs typeface="Times New Roman" panose="02020603050405020304" pitchFamily="18" charset="0"/>
              </a:rPr>
              <a:t>Quan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a:solidFill>
                  <a:srgbClr val="0000FF"/>
                </a:solidFill>
                <a:latin typeface="Times New Roman" panose="02020603050405020304" pitchFamily="18" charset="0"/>
                <a:cs typeface="Times New Roman" panose="02020603050405020304" pitchFamily="18" charset="0"/>
              </a:rPr>
              <a:t> 4.1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biết</a:t>
            </a:r>
            <a:r>
              <a:rPr lang="en-US" sz="2400" b="1" dirty="0">
                <a:solidFill>
                  <a:srgbClr val="0000FF"/>
                </a:solidFill>
                <a:latin typeface="Times New Roman" panose="02020603050405020304" pitchFamily="18" charset="0"/>
                <a:cs typeface="Times New Roman" panose="02020603050405020304" pitchFamily="18" charset="0"/>
              </a:rPr>
              <a:t>: Ba </a:t>
            </a:r>
            <a:r>
              <a:rPr lang="en-US" sz="2400" b="1" dirty="0" err="1">
                <a:solidFill>
                  <a:srgbClr val="0000FF"/>
                </a:solidFill>
                <a:latin typeface="Times New Roman" panose="02020603050405020304" pitchFamily="18" charset="0"/>
                <a:cs typeface="Times New Roman" panose="02020603050405020304" pitchFamily="18" charset="0"/>
              </a:rPr>
              <a:t>yếu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ảnh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hưởng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như</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thế</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nào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đến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quyết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định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lựa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chọn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nghiệp</a:t>
            </a:r>
            <a:r>
              <a:rPr lang="en-US" sz="2400" b="1" dirty="0">
                <a:solidFill>
                  <a:srgbClr val="0000FF"/>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1802674" y="477078"/>
            <a:ext cx="5218328" cy="5581816"/>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0175" y="226647"/>
            <a:ext cx="8130920" cy="523220"/>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862772" y="801489"/>
            <a:ext cx="10384347" cy="3785652"/>
          </a:xfrm>
          <a:prstGeom prst="rect">
            <a:avLst/>
          </a:prstGeom>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III.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cs typeface="Times New Roman" panose="02020603050405020304" pitchFamily="18" charset="0"/>
              </a:rPr>
              <a:t> y</a:t>
            </a:r>
            <a:r>
              <a:rPr lang="vi-VN" sz="2400" b="1" dirty="0">
                <a:solidFill>
                  <a:srgbClr val="0000FF"/>
                </a:solidFill>
                <a:latin typeface="Times New Roman" panose="02020603050405020304" pitchFamily="18" charset="0"/>
                <a:cs typeface="Times New Roman" panose="02020603050405020304" pitchFamily="18" charset="0"/>
              </a:rPr>
              <a:t>ếu tố ảnh hưởng tới quyết định lựa chọn nghề nghiệp trong lĩnh vực kĩ thuật, công nghệ</a:t>
            </a:r>
            <a:endParaRPr lang="en-US" sz="2400" b="1" dirty="0">
              <a:solidFill>
                <a:srgbClr val="0000FF"/>
              </a:solidFill>
              <a:latin typeface="Times New Roman" panose="02020603050405020304" pitchFamily="18" charset="0"/>
              <a:cs typeface="Times New Roman" panose="02020603050405020304" pitchFamily="18" charset="0"/>
            </a:endParaRPr>
          </a:p>
          <a:p>
            <a:r>
              <a:rPr lang="vi-VN" sz="2400" b="1" dirty="0">
                <a:solidFill>
                  <a:srgbClr val="0000FF"/>
                </a:solidFill>
                <a:latin typeface="Times New Roman" panose="02020603050405020304" pitchFamily="18" charset="0"/>
                <a:cs typeface="Times New Roman" panose="02020603050405020304" pitchFamily="18" charset="0"/>
              </a:rPr>
              <a:t>1.</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Nhóm yếu tố chủ quan</a:t>
            </a:r>
            <a:endParaRPr lang="en-US" sz="2400" b="1" dirty="0">
              <a:solidFill>
                <a:srgbClr val="0000FF"/>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a.</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Năng lực bản thân</a:t>
            </a:r>
            <a:endParaRPr lang="en-US"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 Năng lực </a:t>
            </a:r>
            <a:r>
              <a:rPr lang="en-US" sz="2400" dirty="0">
                <a:solidFill>
                  <a:srgbClr val="FF0000"/>
                </a:solidFill>
                <a:latin typeface="Times New Roman" panose="02020603050405020304" pitchFamily="18" charset="0"/>
                <a:cs typeface="Times New Roman" panose="02020603050405020304" pitchFamily="18" charset="0"/>
              </a:rPr>
              <a:t>c</a:t>
            </a:r>
            <a:r>
              <a:rPr lang="vi-VN" sz="2400" dirty="0">
                <a:solidFill>
                  <a:srgbClr val="FF0000"/>
                </a:solidFill>
                <a:latin typeface="Times New Roman" panose="02020603050405020304" pitchFamily="18" charset="0"/>
                <a:cs typeface="Times New Roman" panose="02020603050405020304" pitchFamily="18" charset="0"/>
              </a:rPr>
              <a:t>ông nghệ, năng lực sáng tạo</a:t>
            </a:r>
            <a:r>
              <a:rPr lang="en-US" sz="2400" dirty="0">
                <a:solidFill>
                  <a:srgbClr val="FF0000"/>
                </a:solidFill>
                <a:latin typeface="Times New Roman" panose="02020603050405020304" pitchFamily="18" charset="0"/>
                <a:cs typeface="Times New Roman" panose="02020603050405020304" pitchFamily="18" charset="0"/>
              </a:rPr>
              <a:t>.</a:t>
            </a:r>
          </a:p>
          <a:p>
            <a:r>
              <a:rPr lang="vi-VN" sz="2400" dirty="0">
                <a:solidFill>
                  <a:srgbClr val="FF0000"/>
                </a:solidFill>
                <a:latin typeface="Times New Roman" panose="02020603050405020304" pitchFamily="18" charset="0"/>
                <a:cs typeface="Times New Roman" panose="02020603050405020304" pitchFamily="18" charset="0"/>
              </a:rPr>
              <a:t>- Sức khỏe</a:t>
            </a:r>
            <a:r>
              <a:rPr lang="en-US" sz="2400" dirty="0">
                <a:solidFill>
                  <a:srgbClr val="FF0000"/>
                </a:solidFill>
                <a:latin typeface="Times New Roman" panose="02020603050405020304" pitchFamily="18" charset="0"/>
                <a:cs typeface="Times New Roman" panose="02020603050405020304" pitchFamily="18" charset="0"/>
              </a:rPr>
              <a:t>.</a:t>
            </a:r>
          </a:p>
          <a:p>
            <a:r>
              <a:rPr lang="vi-VN" sz="2400" dirty="0">
                <a:solidFill>
                  <a:srgbClr val="FF0000"/>
                </a:solidFill>
                <a:latin typeface="Times New Roman" panose="02020603050405020304" pitchFamily="18" charset="0"/>
                <a:cs typeface="Times New Roman" panose="02020603050405020304" pitchFamily="18" charset="0"/>
              </a:rPr>
              <a:t>b. Sở thích bản thân</a:t>
            </a:r>
            <a:endParaRPr lang="en-US"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c. Cá tính bản thân</a:t>
            </a:r>
            <a:endParaRPr lang="en-US"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Thông minh, sáng tạo, làm việc thẳng thắn, tr</a:t>
            </a:r>
            <a:r>
              <a:rPr lang="en-US" sz="2400">
                <a:solidFill>
                  <a:srgbClr val="FF0000"/>
                </a:solidFill>
                <a:latin typeface="Times New Roman" panose="02020603050405020304" pitchFamily="18" charset="0"/>
                <a:cs typeface="Times New Roman" panose="02020603050405020304" pitchFamily="18" charset="0"/>
              </a:rPr>
              <a:t>u</a:t>
            </a:r>
            <a:r>
              <a:rPr lang="vi-VN" sz="2400">
                <a:solidFill>
                  <a:srgbClr val="FF0000"/>
                </a:solidFill>
                <a:latin typeface="Times New Roman" panose="02020603050405020304" pitchFamily="18" charset="0"/>
                <a:cs typeface="Times New Roman" panose="02020603050405020304" pitchFamily="18" charset="0"/>
              </a:rPr>
              <a:t>ng </a:t>
            </a:r>
            <a:r>
              <a:rPr lang="vi-VN" sz="2400" dirty="0">
                <a:solidFill>
                  <a:srgbClr val="FF0000"/>
                </a:solidFill>
                <a:latin typeface="Times New Roman" panose="02020603050405020304" pitchFamily="18" charset="0"/>
                <a:cs typeface="Times New Roman" panose="02020603050405020304" pitchFamily="18" charset="0"/>
              </a:rPr>
              <a:t>thực, dứt khoát; thực hiện công việc cẩn thận, tỉ mỉ, đúng quy trình....</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1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6034" y="435655"/>
            <a:ext cx="9183418" cy="584775"/>
          </a:xfrm>
          <a:prstGeom prst="rect">
            <a:avLst/>
          </a:prstGeom>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06736" y="1180315"/>
            <a:ext cx="10065865" cy="2677656"/>
          </a:xfrm>
          <a:prstGeom prst="rect">
            <a:avLst/>
          </a:prstGeom>
        </p:spPr>
        <p:txBody>
          <a:bodyPr wrap="square">
            <a:spAutoFit/>
          </a:bodyPr>
          <a:lstStyle/>
          <a:p>
            <a:r>
              <a:rPr 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 số lý thuyết cơ bản về lựa chọn nghề nghiệp</a:t>
            </a:r>
          </a:p>
          <a:p>
            <a:r>
              <a:rPr lang="en-US" sz="2800" b="1" dirty="0">
                <a:solidFill>
                  <a:srgbClr val="0000FF"/>
                </a:solidFill>
                <a:latin typeface="Times New Roman" panose="02020603050405020304" pitchFamily="18" charset="0"/>
                <a:cs typeface="Times New Roman" panose="02020603050405020304" pitchFamily="18" charset="0"/>
              </a:rPr>
              <a:t>II</a:t>
            </a:r>
            <a:r>
              <a:rPr lang="vi-VN" sz="2800" b="1" dirty="0">
                <a:solidFill>
                  <a:srgbClr val="0000FF"/>
                </a:solidFill>
                <a:latin typeface="Times New Roman" panose="02020603050405020304" pitchFamily="18" charset="0"/>
                <a:cs typeface="Times New Roman" panose="02020603050405020304" pitchFamily="18" charset="0"/>
              </a:rPr>
              <a: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bước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trình</a:t>
            </a:r>
            <a:r>
              <a:rPr lang="vi-VN" sz="2800" b="1" dirty="0">
                <a:solidFill>
                  <a:srgbClr val="0000FF"/>
                </a:solidFill>
                <a:latin typeface="Times New Roman" panose="02020603050405020304" pitchFamily="18" charset="0"/>
                <a:cs typeface="Times New Roman" panose="02020603050405020304" pitchFamily="18" charset="0"/>
              </a:rPr>
              <a:t> nghề nghiệp</a:t>
            </a:r>
            <a:endParaRPr lang="en-US" sz="2800" b="1" dirty="0">
              <a:solidFill>
                <a:srgbClr val="0000FF"/>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III.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y</a:t>
            </a:r>
            <a:r>
              <a:rPr lang="vi-VN" sz="2800" b="1" dirty="0">
                <a:solidFill>
                  <a:srgbClr val="0000FF"/>
                </a:solidFill>
                <a:latin typeface="Times New Roman" panose="02020603050405020304" pitchFamily="18" charset="0"/>
                <a:cs typeface="Times New Roman" panose="02020603050405020304" pitchFamily="18" charset="0"/>
              </a:rPr>
              <a:t>ếu tố ảnh hưởng tới quyết định lựa chọn nghề nghiệp trong lĩnh vực kĩ thuật, công nghệ</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Yếu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tố</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chủ</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a:solidFill>
                  <a:srgbClr val="0000FF"/>
                </a:solidFill>
                <a:latin typeface="Times New Roman" panose="02020603050405020304" pitchFamily="18" charset="0"/>
                <a:cs typeface="Times New Roman" panose="02020603050405020304" pitchFamily="18" charset="0"/>
              </a:rPr>
              <a:t>2. </a:t>
            </a:r>
            <a:r>
              <a:rPr lang="en-US" sz="2800" b="1" dirty="0" err="1">
                <a:solidFill>
                  <a:srgbClr val="0000FF"/>
                </a:solidFill>
                <a:latin typeface="Times New Roman" panose="02020603050405020304" pitchFamily="18" charset="0"/>
                <a:cs typeface="Times New Roman" panose="02020603050405020304" pitchFamily="18" charset="0"/>
              </a:rPr>
              <a:t>Yếu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tố</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0488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 y="569166"/>
            <a:ext cx="5564777" cy="5822303"/>
          </a:xfrm>
          <a:prstGeom prst="rect">
            <a:avLst/>
          </a:prstGeom>
        </p:spPr>
      </p:pic>
      <p:sp>
        <p:nvSpPr>
          <p:cNvPr id="5" name="Rectangle 4"/>
          <p:cNvSpPr/>
          <p:nvPr/>
        </p:nvSpPr>
        <p:spPr>
          <a:xfrm>
            <a:off x="6415725" y="569166"/>
            <a:ext cx="5327783" cy="830997"/>
          </a:xfrm>
          <a:prstGeom prst="rect">
            <a:avLst/>
          </a:prstGeom>
        </p:spPr>
        <p:txBody>
          <a:bodyPr wrap="square">
            <a:spAutoFit/>
          </a:bodyPr>
          <a:lstStyle/>
          <a:p>
            <a:pPr>
              <a:spcAft>
                <a:spcPts val="0"/>
              </a:spcAft>
            </a:pPr>
            <a:r>
              <a:rPr lang="en-US" sz="2400" b="1" dirty="0">
                <a:solidFill>
                  <a:srgbClr val="0000FF"/>
                </a:solidFill>
                <a:latin typeface="Times New Roman" panose="02020603050405020304" pitchFamily="18" charset="0"/>
                <a:ea typeface="Times New Roman" panose="02020603050405020304" pitchFamily="18" charset="0"/>
              </a:rPr>
              <a:t>1. </a:t>
            </a:r>
            <a:r>
              <a:rPr lang="en-US" sz="2400" b="1" dirty="0" err="1">
                <a:solidFill>
                  <a:srgbClr val="0000FF"/>
                </a:solidFill>
                <a:latin typeface="Times New Roman" panose="02020603050405020304" pitchFamily="18" charset="0"/>
                <a:ea typeface="Times New Roman" panose="02020603050405020304" pitchFamily="18" charset="0"/>
              </a:rPr>
              <a:t>Yếu</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tố</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gia</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đình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có</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ảnh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hưởng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như</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thế</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nào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đến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việc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lựa</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chọn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nghề</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nghiệp</a:t>
            </a:r>
            <a:r>
              <a:rPr lang="en-US" sz="2400" b="1" dirty="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214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8" y="569166"/>
            <a:ext cx="5598366" cy="5822303"/>
          </a:xfrm>
          <a:prstGeom prst="rect">
            <a:avLst/>
          </a:prstGeom>
        </p:spPr>
      </p:pic>
      <p:sp>
        <p:nvSpPr>
          <p:cNvPr id="5" name="Rectangle 4"/>
          <p:cNvSpPr/>
          <p:nvPr/>
        </p:nvSpPr>
        <p:spPr>
          <a:xfrm>
            <a:off x="6350413" y="569166"/>
            <a:ext cx="5314718" cy="830997"/>
          </a:xfrm>
          <a:prstGeom prst="rect">
            <a:avLst/>
          </a:prstGeom>
        </p:spPr>
        <p:txBody>
          <a:bodyPr wrap="square">
            <a:spAutoFit/>
          </a:bodyPr>
          <a:lstStyle/>
          <a:p>
            <a:pPr>
              <a:spcAft>
                <a:spcPts val="0"/>
              </a:spcAft>
            </a:pPr>
            <a:r>
              <a:rPr lang="en-US" sz="2400" b="1" dirty="0">
                <a:solidFill>
                  <a:srgbClr val="0000FF"/>
                </a:solidFill>
                <a:latin typeface="Times New Roman" panose="02020603050405020304" pitchFamily="18" charset="0"/>
                <a:ea typeface="Times New Roman" panose="02020603050405020304" pitchFamily="18" charset="0"/>
              </a:rPr>
              <a:t>1. </a:t>
            </a:r>
            <a:r>
              <a:rPr lang="en-US" sz="2400" b="1" dirty="0" err="1">
                <a:solidFill>
                  <a:srgbClr val="0000FF"/>
                </a:solidFill>
                <a:latin typeface="Times New Roman" panose="02020603050405020304" pitchFamily="18" charset="0"/>
                <a:ea typeface="Times New Roman" panose="02020603050405020304" pitchFamily="18" charset="0"/>
              </a:rPr>
              <a:t>Yếu</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tố</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gia</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đình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có</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ảnh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hưởng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như</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thế</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nào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đến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việc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lựa</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chọn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nghề</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nghiệp</a:t>
            </a:r>
            <a:r>
              <a:rPr lang="en-US" sz="2400" b="1" dirty="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6389599" y="1473050"/>
            <a:ext cx="5275531" cy="4832092"/>
          </a:xfrm>
          <a:prstGeom prst="rect">
            <a:avLst/>
          </a:prstGeom>
        </p:spPr>
        <p:txBody>
          <a:bodyPr wrap="square">
            <a:spAutoFit/>
          </a:bodyPr>
          <a:lstStyle/>
          <a:p>
            <a:pPr>
              <a:spcAft>
                <a:spcPts val="0"/>
              </a:spcAft>
            </a:pP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Gia</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đình</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có</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thể</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ảnh</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hưởng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đến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lựa</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chọn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nghề</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nghiệp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của</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một</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người</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thông</a:t>
            </a:r>
            <a:r>
              <a:rPr lang="en-US" sz="2200" dirty="0">
                <a:solidFill>
                  <a:srgbClr val="FF0000"/>
                </a:solidFill>
                <a:latin typeface="Times New Roman" panose="02020603050405020304" pitchFamily="18" charset="0"/>
                <a:ea typeface="Times New Roman" panose="02020603050405020304" pitchFamily="18" charset="0"/>
              </a:rPr>
              <a:t> qua </a:t>
            </a:r>
            <a:r>
              <a:rPr lang="en-US" sz="2200" dirty="0" err="1">
                <a:solidFill>
                  <a:srgbClr val="FF0000"/>
                </a:solidFill>
                <a:latin typeface="Times New Roman" panose="02020603050405020304" pitchFamily="18" charset="0"/>
                <a:ea typeface="Times New Roman" panose="02020603050405020304" pitchFamily="18" charset="0"/>
              </a:rPr>
              <a:t>việc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truyền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đạt</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giá</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trị</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niềm</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đam</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mê</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và</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kỹ</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năng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từ</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thế</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hệ</a:t>
            </a:r>
            <a:r>
              <a:rPr lang="en-US" sz="2200" dirty="0">
                <a:solidFill>
                  <a:srgbClr val="FF0000"/>
                </a:solidFill>
                <a:latin typeface="Times New Roman" panose="02020603050405020304" pitchFamily="18" charset="0"/>
                <a:ea typeface="Times New Roman" panose="02020603050405020304" pitchFamily="18" charset="0"/>
              </a:rPr>
              <a:t> cha </a:t>
            </a:r>
            <a:r>
              <a:rPr lang="en-US" sz="2200" dirty="0" err="1">
                <a:solidFill>
                  <a:srgbClr val="FF0000"/>
                </a:solidFill>
                <a:latin typeface="Times New Roman" panose="02020603050405020304" pitchFamily="18" charset="0"/>
                <a:ea typeface="Times New Roman" panose="02020603050405020304" pitchFamily="18" charset="0"/>
              </a:rPr>
              <a:t>mẹ</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đến</a:t>
            </a:r>
            <a:r>
              <a:rPr lang="en-US" sz="2200" dirty="0">
                <a:solidFill>
                  <a:srgbClr val="FF0000"/>
                </a:solidFill>
                <a:latin typeface="Times New Roman" panose="02020603050405020304" pitchFamily="18" charset="0"/>
                <a:ea typeface="Times New Roman" panose="02020603050405020304" pitchFamily="18" charset="0"/>
              </a:rPr>
              <a:t> con </a:t>
            </a:r>
            <a:r>
              <a:rPr lang="en-US" sz="2200" dirty="0" err="1">
                <a:solidFill>
                  <a:srgbClr val="FF0000"/>
                </a:solidFill>
                <a:latin typeface="Times New Roman" panose="02020603050405020304" pitchFamily="18" charset="0"/>
                <a:ea typeface="Times New Roman" panose="02020603050405020304" pitchFamily="18" charset="0"/>
              </a:rPr>
              <a:t>cái</a:t>
            </a:r>
            <a:r>
              <a:rPr lang="en-US" sz="22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Sự</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ủng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hộ</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từ</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gia</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đình</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có</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thể</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là</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một</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yếu</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tố</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quan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trọng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giúp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người</a:t>
            </a:r>
            <a:r>
              <a:rPr lang="en-US" sz="2200" dirty="0">
                <a:solidFill>
                  <a:srgbClr val="FF0000"/>
                </a:solidFill>
                <a:latin typeface="Times New Roman" panose="02020603050405020304" pitchFamily="18" charset="0"/>
                <a:ea typeface="Times New Roman" panose="02020603050405020304" pitchFamily="18" charset="0"/>
              </a:rPr>
              <a:t> ta </a:t>
            </a:r>
            <a:r>
              <a:rPr lang="en-US" sz="2200" dirty="0" err="1">
                <a:solidFill>
                  <a:srgbClr val="FF0000"/>
                </a:solidFill>
                <a:latin typeface="Times New Roman" panose="02020603050405020304" pitchFamily="18" charset="0"/>
                <a:ea typeface="Times New Roman" panose="02020603050405020304" pitchFamily="18" charset="0"/>
              </a:rPr>
              <a:t>tự</a:t>
            </a:r>
            <a:r>
              <a:rPr lang="en-US" sz="2200" dirty="0">
                <a:solidFill>
                  <a:srgbClr val="FF0000"/>
                </a:solidFill>
                <a:latin typeface="Times New Roman" panose="02020603050405020304" pitchFamily="18" charset="0"/>
                <a:ea typeface="Times New Roman" panose="02020603050405020304" pitchFamily="18" charset="0"/>
              </a:rPr>
              <a:t> tin </a:t>
            </a:r>
            <a:r>
              <a:rPr lang="en-US" sz="2200" dirty="0" err="1">
                <a:solidFill>
                  <a:srgbClr val="FF0000"/>
                </a:solidFill>
                <a:latin typeface="Times New Roman" panose="02020603050405020304" pitchFamily="18" charset="0"/>
                <a:ea typeface="Times New Roman" panose="02020603050405020304" pitchFamily="18" charset="0"/>
              </a:rPr>
              <a:t>và</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quyết</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tâm</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hơn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trong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việc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theo</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đuổi</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mục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tiêu</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nghề</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nghiệp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của</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mình</a:t>
            </a:r>
            <a:r>
              <a:rPr lang="en-US" sz="22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Ngược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lại</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áp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lực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từ</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gia</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đình</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hoặc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sự</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kỳ</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vọng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không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phù</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hợp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có</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thể</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khiến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người</a:t>
            </a:r>
            <a:r>
              <a:rPr lang="en-US" sz="2200" dirty="0">
                <a:solidFill>
                  <a:srgbClr val="FF0000"/>
                </a:solidFill>
                <a:latin typeface="Times New Roman" panose="02020603050405020304" pitchFamily="18" charset="0"/>
                <a:ea typeface="Times New Roman" panose="02020603050405020304" pitchFamily="18" charset="0"/>
              </a:rPr>
              <a:t> ta </a:t>
            </a:r>
            <a:r>
              <a:rPr lang="en-US" sz="2200" dirty="0" err="1">
                <a:solidFill>
                  <a:srgbClr val="FF0000"/>
                </a:solidFill>
                <a:latin typeface="Times New Roman" panose="02020603050405020304" pitchFamily="18" charset="0"/>
                <a:ea typeface="Times New Roman" panose="02020603050405020304" pitchFamily="18" charset="0"/>
              </a:rPr>
              <a:t>phải</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chọn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lựa</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nghề</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nghiệp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không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phù</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hợp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với</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sở</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thích</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và</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năng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lực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của</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mình</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gây</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ra</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sự</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không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hài</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lòng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và</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căng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thẳng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trong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sự</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nghiệp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sau</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này</a:t>
            </a:r>
            <a:r>
              <a:rPr lang="en-US" sz="2200"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26980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1" y="718457"/>
            <a:ext cx="5905499" cy="5430416"/>
          </a:xfrm>
          <a:prstGeom prst="rect">
            <a:avLst/>
          </a:prstGeom>
        </p:spPr>
      </p:pic>
      <p:sp>
        <p:nvSpPr>
          <p:cNvPr id="4" name="Rectangle 3"/>
          <p:cNvSpPr/>
          <p:nvPr/>
        </p:nvSpPr>
        <p:spPr>
          <a:xfrm>
            <a:off x="6652726" y="718457"/>
            <a:ext cx="5178490"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2. Vì sao khi lựa chọn nghề nghiệp cần quan tâm đến nhu cầu của thị trường lao động?</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583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71" y="718457"/>
            <a:ext cx="5905499" cy="5430416"/>
          </a:xfrm>
          <a:prstGeom prst="rect">
            <a:avLst/>
          </a:prstGeom>
        </p:spPr>
      </p:pic>
      <p:sp>
        <p:nvSpPr>
          <p:cNvPr id="4" name="Rectangle 3"/>
          <p:cNvSpPr/>
          <p:nvPr/>
        </p:nvSpPr>
        <p:spPr>
          <a:xfrm>
            <a:off x="6652726" y="496386"/>
            <a:ext cx="5178490"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2. Vì sao khi lựa chọn nghề nghiệp cần quan tâm đến nhu cầu của thị trường lao động?</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6550090" y="1918786"/>
            <a:ext cx="5495730" cy="4493538"/>
          </a:xfrm>
          <a:prstGeom prst="rect">
            <a:avLst/>
          </a:prstGeom>
        </p:spPr>
        <p:txBody>
          <a:bodyPr wrap="square">
            <a:spAutoFit/>
          </a:bodyPr>
          <a:lstStyle/>
          <a:p>
            <a:pPr>
              <a:spcAft>
                <a:spcPts val="0"/>
              </a:spcAft>
            </a:pPr>
            <a:r>
              <a:rPr lang="en-US" sz="2200">
                <a:solidFill>
                  <a:srgbClr val="FF0000"/>
                </a:solidFill>
                <a:latin typeface="Times New Roman" panose="02020603050405020304" pitchFamily="18" charset="0"/>
                <a:ea typeface="Times New Roman" panose="02020603050405020304" pitchFamily="18" charset="0"/>
              </a:rPr>
              <a:t>2. - Việc quan tâm đến nhu cầu của thị trường lao động giúp đảm bảo rằng bạn chọn lựa một ngành nghề có tiềm năng phát triển và cơ hội việc làm tốt trong tương lai.</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Thị trường lao động biến đổi liên tục, do đó việc đưa ra quyết định dựa trên thông tin về xu hướng và tiềm năng của thị trường giúp bạn có cái nhìn toàn diện và chiến lược hơn về sự nghiệp của mình.</a:t>
            </a:r>
          </a:p>
          <a:p>
            <a:pPr>
              <a:spcAft>
                <a:spcPts val="0"/>
              </a:spcAft>
            </a:pPr>
            <a:r>
              <a:rPr lang="en-US" sz="2200">
                <a:solidFill>
                  <a:srgbClr val="FF0000"/>
                </a:solidFill>
                <a:latin typeface="Times New Roman" panose="02020603050405020304" pitchFamily="18" charset="0"/>
                <a:ea typeface="Times New Roman" panose="02020603050405020304" pitchFamily="18" charset="0"/>
              </a:rPr>
              <a:t>- Nhu cầu của thị trường lao động cũng có thể ảnh hưởng đến mức lương, điều kiện làm việc và cơ hội phát triển nghề nghiệp của bạn trong tương lai.</a:t>
            </a:r>
            <a:endParaRPr lang="en-US" sz="22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2310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97" y="390720"/>
            <a:ext cx="6040017" cy="6047402"/>
          </a:xfrm>
          <a:prstGeom prst="rect">
            <a:avLst/>
          </a:prstGeom>
        </p:spPr>
      </p:pic>
      <p:sp>
        <p:nvSpPr>
          <p:cNvPr id="8" name="Rectangle 7"/>
          <p:cNvSpPr/>
          <p:nvPr/>
        </p:nvSpPr>
        <p:spPr>
          <a:xfrm>
            <a:off x="6648991" y="390720"/>
            <a:ext cx="5212083" cy="1569660"/>
          </a:xfrm>
          <a:prstGeom prst="rect">
            <a:avLst/>
          </a:prstGeom>
        </p:spPr>
        <p:txBody>
          <a:bodyPr wrap="square">
            <a:spAutoFit/>
          </a:bodyPr>
          <a:lstStyle/>
          <a:p>
            <a:pPr>
              <a:spcAft>
                <a:spcPts val="0"/>
              </a:spcAft>
            </a:pPr>
            <a:r>
              <a:rPr lang="en-US" sz="2400" b="1" dirty="0">
                <a:solidFill>
                  <a:srgbClr val="0000FF"/>
                </a:solidFill>
                <a:latin typeface="Times New Roman" panose="02020603050405020304" pitchFamily="18" charset="0"/>
                <a:ea typeface="Times New Roman" panose="02020603050405020304" pitchFamily="18" charset="0"/>
              </a:rPr>
              <a:t>3. </a:t>
            </a:r>
            <a:r>
              <a:rPr lang="en-US" sz="2400" b="1" dirty="0" err="1">
                <a:solidFill>
                  <a:srgbClr val="0000FF"/>
                </a:solidFill>
                <a:latin typeface="Times New Roman" panose="02020603050405020304" pitchFamily="18" charset="0"/>
                <a:ea typeface="Times New Roman" panose="02020603050405020304" pitchFamily="18" charset="0"/>
              </a:rPr>
              <a:t>Nhà</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trường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thể</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hiện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vai</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trò</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định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hướng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lựa</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chọn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nghề</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nghiệp</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cho</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học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sinh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trong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lĩnh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vực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kĩ</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thuật</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công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nghệ</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thông</a:t>
            </a:r>
            <a:r>
              <a:rPr lang="en-US" sz="2400" b="1" dirty="0">
                <a:solidFill>
                  <a:srgbClr val="0000FF"/>
                </a:solidFill>
                <a:latin typeface="Times New Roman" panose="02020603050405020304" pitchFamily="18" charset="0"/>
                <a:ea typeface="Times New Roman" panose="02020603050405020304" pitchFamily="18" charset="0"/>
              </a:rPr>
              <a:t> qua </a:t>
            </a:r>
            <a:r>
              <a:rPr lang="en-US" sz="2400" b="1" dirty="0" err="1">
                <a:solidFill>
                  <a:srgbClr val="0000FF"/>
                </a:solidFill>
                <a:latin typeface="Times New Roman" panose="02020603050405020304" pitchFamily="18" charset="0"/>
                <a:ea typeface="Times New Roman" panose="02020603050405020304" pitchFamily="18" charset="0"/>
              </a:rPr>
              <a:t>những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hoạt</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động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nào</a:t>
            </a:r>
            <a:r>
              <a:rPr lang="en-US" sz="2400" b="1" dirty="0">
                <a:solidFill>
                  <a:srgbClr val="0000FF"/>
                </a:solidFill>
                <a:latin typeface="Times New Roman" panose="02020603050405020304" pitchFamily="18" charset="0"/>
                <a:ea typeface="Times New Roman" panose="02020603050405020304" pitchFamily="18" charset="0"/>
              </a:rPr>
              <a:t>?</a:t>
            </a:r>
            <a:endParaRPr lang="en-US" sz="24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370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93" y="568001"/>
            <a:ext cx="4901683" cy="6047402"/>
          </a:xfrm>
          <a:prstGeom prst="rect">
            <a:avLst/>
          </a:prstGeom>
        </p:spPr>
      </p:pic>
      <p:sp>
        <p:nvSpPr>
          <p:cNvPr id="8" name="Rectangle 7"/>
          <p:cNvSpPr/>
          <p:nvPr/>
        </p:nvSpPr>
        <p:spPr>
          <a:xfrm>
            <a:off x="5169160" y="110801"/>
            <a:ext cx="6783354"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3. Nhà trường thể hiện vai trò định hướng lựa chọn nghề nghiệp cho học sinh trong lĩnh vực kĩ thuật, công nghệ thông qua những hoạt động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080518" y="1311130"/>
            <a:ext cx="6960638" cy="4832092"/>
          </a:xfrm>
          <a:prstGeom prst="rect">
            <a:avLst/>
          </a:prstGeom>
        </p:spPr>
        <p:txBody>
          <a:bodyPr wrap="square">
            <a:spAutoFit/>
          </a:bodyPr>
          <a:lstStyle/>
          <a:p>
            <a:pPr>
              <a:spcAft>
                <a:spcPts val="0"/>
              </a:spcAft>
            </a:pP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Cung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cấp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các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hoạt</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động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tư</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vấn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nghề</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nghiệp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và</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hướng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dẫn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lựa</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chọn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sự</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nghiệp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cho</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học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sinh</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bao</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gồm</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buổi</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tư</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vấn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cá</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nhân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và</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các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khóa</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học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giới</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thiệu</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về</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các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ngành</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nghề</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khác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nhau</a:t>
            </a:r>
            <a:r>
              <a:rPr lang="en-US" sz="22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Tổ</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chức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thực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tập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và</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chương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trình</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làm</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việc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thực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tế</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để</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học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sinh</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có</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thể</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trải</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nghiệm</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thực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tế</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môi</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trường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làm</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việc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và</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áp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dụng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kiến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thức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học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tập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vào</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thực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tiễn</a:t>
            </a:r>
            <a:r>
              <a:rPr lang="en-US" sz="22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Tổ</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chức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các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buổi</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hội</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thảo</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và</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triển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lãm</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nghề</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nghiệp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để</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giới</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thiệu</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về</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các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ngành</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nghề</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khác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nhau</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và</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cung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cấp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thông</a:t>
            </a:r>
            <a:r>
              <a:rPr lang="en-US" sz="2200" dirty="0">
                <a:solidFill>
                  <a:srgbClr val="FF0000"/>
                </a:solidFill>
                <a:latin typeface="Times New Roman" panose="02020603050405020304" pitchFamily="18" charset="0"/>
                <a:ea typeface="Times New Roman" panose="02020603050405020304" pitchFamily="18" charset="0"/>
              </a:rPr>
              <a:t> tin </a:t>
            </a:r>
            <a:r>
              <a:rPr lang="en-US" sz="2200" dirty="0" err="1">
                <a:solidFill>
                  <a:srgbClr val="FF0000"/>
                </a:solidFill>
                <a:latin typeface="Times New Roman" panose="02020603050405020304" pitchFamily="18" charset="0"/>
                <a:ea typeface="Times New Roman" panose="02020603050405020304" pitchFamily="18" charset="0"/>
              </a:rPr>
              <a:t>về</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xu</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hướng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thị</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trường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lao</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động</a:t>
            </a:r>
            <a:r>
              <a:rPr lang="en-US" sz="22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Hỗ</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trợ</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học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sinh</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trong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việc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lập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kế</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hoạch</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sự</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nghiệp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và</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chuẩn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bị</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cho</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các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bước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tiếp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theo</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sau</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khi</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tốt</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nghiệp</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bao</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gồm</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việc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xây</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dựng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hồ</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sơ</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chuẩn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bị</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phỏng</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vấn</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và</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tìm</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kiếm</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việc</a:t>
            </a:r>
            <a:r>
              <a:rPr lang="en-US" sz="2200" dirty="0">
                <a:solidFill>
                  <a:srgbClr val="FF000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làm</a:t>
            </a:r>
            <a:r>
              <a:rPr lang="en-US" sz="2200" dirty="0">
                <a:solidFill>
                  <a:srgbClr val="FF0000"/>
                </a:solidFill>
                <a:latin typeface="Times New Roman" panose="02020603050405020304" pitchFamily="18" charset="0"/>
                <a:ea typeface="Times New Roman" panose="02020603050405020304" pitchFamily="18" charset="0"/>
              </a:rPr>
              <a:t>.</a:t>
            </a:r>
            <a:endParaRPr lang="en-US" sz="22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61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23851" y="801489"/>
            <a:ext cx="9980023" cy="4524315"/>
          </a:xfrm>
          <a:prstGeom prst="rect">
            <a:avLst/>
          </a:prstGeom>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III.</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Yếu tố ảnh hưởng tới quyết định lựa chọn nghề nghiệp trong lĩnh vực kĩ thuật, công nghệ</a:t>
            </a:r>
            <a:r>
              <a:rPr lang="en-US" sz="2400" b="1" dirty="0">
                <a:solidFill>
                  <a:srgbClr val="0000FF"/>
                </a:solidFill>
                <a:latin typeface="Times New Roman" panose="02020603050405020304" pitchFamily="18" charset="0"/>
                <a:cs typeface="Times New Roman" panose="02020603050405020304" pitchFamily="18" charset="0"/>
              </a:rPr>
              <a:t>.</a:t>
            </a:r>
          </a:p>
          <a:p>
            <a:r>
              <a:rPr lang="vi-VN" sz="2400" b="1" dirty="0">
                <a:solidFill>
                  <a:srgbClr val="0000FF"/>
                </a:solidFill>
                <a:latin typeface="Times New Roman" panose="02020603050405020304" pitchFamily="18" charset="0"/>
                <a:cs typeface="Times New Roman" panose="02020603050405020304" pitchFamily="18" charset="0"/>
              </a:rPr>
              <a:t>2.</a:t>
            </a:r>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Yếu tố khách quan</a:t>
            </a:r>
            <a:r>
              <a:rPr lang="en-US" sz="2400" b="1" dirty="0">
                <a:solidFill>
                  <a:srgbClr val="0000FF"/>
                </a:solidFill>
                <a:latin typeface="Times New Roman" panose="02020603050405020304" pitchFamily="18" charset="0"/>
                <a:cs typeface="Times New Roman" panose="02020603050405020304" pitchFamily="18" charset="0"/>
              </a:rPr>
              <a:t>: </a:t>
            </a:r>
          </a:p>
          <a:p>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Nhà trường: Bài giảng hướng nghiệp, qua các hoạt động trải nghiệm ngoài thực tế, qua các câu chuy</a:t>
            </a:r>
            <a:r>
              <a:rPr lang="en-US" sz="2400" dirty="0">
                <a:solidFill>
                  <a:srgbClr val="0000FF"/>
                </a:solidFill>
                <a:latin typeface="Times New Roman" panose="02020603050405020304" pitchFamily="18" charset="0"/>
                <a:cs typeface="Times New Roman" panose="02020603050405020304" pitchFamily="18" charset="0"/>
              </a:rPr>
              <a:t>ệ</a:t>
            </a:r>
            <a:r>
              <a:rPr lang="vi-VN" sz="2400" dirty="0">
                <a:solidFill>
                  <a:srgbClr val="0000FF"/>
                </a:solidFill>
                <a:latin typeface="Times New Roman" panose="02020603050405020304" pitchFamily="18" charset="0"/>
                <a:cs typeface="Times New Roman" panose="02020603050405020304" pitchFamily="18" charset="0"/>
              </a:rPr>
              <a:t>n nghề nghiệp thầy cô chia sẻ có căn cứ chính xác trong việc định hướng nghề nghiệp tương lai.</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Gia đình: Điều kiện, hoàn cảnh kinh tế, sự quan tâm, định hướng cha mẹ, truyền thống gia đình, sự thành công của người thân ảnh hưởng đến khi lựa chọn nghề nghiệp.</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Xã hội: Sự thay đổi cung cầu trong thị trường lao động</a:t>
            </a:r>
            <a:r>
              <a:rPr lang="en-US" sz="2400" dirty="0">
                <a:solidFill>
                  <a:srgbClr val="0000FF"/>
                </a:solidFill>
                <a:latin typeface="Times New Roman" panose="02020603050405020304" pitchFamily="18" charset="0"/>
                <a:cs typeface="Times New Roman" panose="02020603050405020304" pitchFamily="18" charset="0"/>
              </a:rPr>
              <a:t>.</a:t>
            </a:r>
          </a:p>
          <a:p>
            <a:r>
              <a:rPr lang="vi-VN" sz="2400" dirty="0">
                <a:solidFill>
                  <a:srgbClr val="0000FF"/>
                </a:solidFill>
                <a:latin typeface="Times New Roman" panose="02020603050405020304" pitchFamily="18" charset="0"/>
                <a:cs typeface="Times New Roman" panose="02020603050405020304" pitchFamily="18" charset="0"/>
              </a:rPr>
              <a:t>- Nhóm bạn: Các bạn trong lớp là nguồn thông tin tham khảo khi lựa chọn nghề nghiệp.</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71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457200" y="584775"/>
            <a:ext cx="11301045" cy="830997"/>
          </a:xfrm>
          <a:prstGeom prst="rect">
            <a:avLst/>
          </a:prstGeom>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1.</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thuyết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mật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mã</a:t>
            </a:r>
            <a:r>
              <a:rPr lang="en-US" sz="2400" b="1" dirty="0">
                <a:solidFill>
                  <a:srgbClr val="0000FF"/>
                </a:solidFill>
                <a:latin typeface="Times New Roman" panose="02020603050405020304" pitchFamily="18" charset="0"/>
                <a:cs typeface="Times New Roman" panose="02020603050405020304" pitchFamily="18" charset="0"/>
              </a:rPr>
              <a:t> Holland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thuyết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nghiệp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hãy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định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những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đặc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điểm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bản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sở</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thích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năng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lực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bản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036499" y="172213"/>
            <a:ext cx="3485322" cy="3584548"/>
          </a:xfrm>
          <a:prstGeom prst="cloudCallout">
            <a:avLst>
              <a:gd name="adj1" fmla="val -129653"/>
              <a:gd name="adj2" fmla="val 483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1.4 và cho biết: Ba yếu tố trong hình có ảnh hưởng như thế nào đến quyết định lựa chọn nghề nghiệp?</a:t>
            </a:r>
          </a:p>
        </p:txBody>
      </p:sp>
      <p:pic>
        <p:nvPicPr>
          <p:cNvPr id="3" name="Picture 2"/>
          <p:cNvPicPr>
            <a:picLocks noChangeAspect="1"/>
          </p:cNvPicPr>
          <p:nvPr/>
        </p:nvPicPr>
        <p:blipFill>
          <a:blip r:embed="rId2"/>
          <a:stretch>
            <a:fillRect/>
          </a:stretch>
        </p:blipFill>
        <p:spPr>
          <a:xfrm>
            <a:off x="1397725" y="172213"/>
            <a:ext cx="4503603" cy="4054554"/>
          </a:xfrm>
          <a:prstGeom prst="rect">
            <a:avLst/>
          </a:prstGeom>
        </p:spPr>
      </p:pic>
      <p:sp>
        <p:nvSpPr>
          <p:cNvPr id="4" name="Rectangle 3"/>
          <p:cNvSpPr/>
          <p:nvPr/>
        </p:nvSpPr>
        <p:spPr>
          <a:xfrm>
            <a:off x="1802674" y="4593781"/>
            <a:ext cx="9810206" cy="1569660"/>
          </a:xfrm>
          <a:prstGeom prst="rect">
            <a:avLst/>
          </a:prstGeom>
        </p:spPr>
        <p:txBody>
          <a:bodyPr wrap="square">
            <a:spAutoFit/>
          </a:bodyPr>
          <a:lstStyle/>
          <a:p>
            <a:pPr>
              <a:spcAft>
                <a:spcPts val="0"/>
              </a:spcAft>
            </a:pPr>
            <a:r>
              <a:rPr lang="en-US" sz="2400" b="1" dirty="0">
                <a:solidFill>
                  <a:srgbClr val="FF0000"/>
                </a:solidFill>
                <a:latin typeface="Times New Roman" panose="02020603050405020304" pitchFamily="18" charset="0"/>
                <a:ea typeface="Times New Roman" panose="02020603050405020304" pitchFamily="18" charset="0"/>
              </a:rPr>
              <a:t>Ba </a:t>
            </a:r>
            <a:r>
              <a:rPr lang="en-US" sz="2400" b="1" dirty="0" err="1">
                <a:solidFill>
                  <a:srgbClr val="FF0000"/>
                </a:solidFill>
                <a:latin typeface="Times New Roman" panose="02020603050405020304" pitchFamily="18" charset="0"/>
                <a:ea typeface="Times New Roman" panose="02020603050405020304" pitchFamily="18" charset="0"/>
              </a:rPr>
              <a:t>yếu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tố</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trong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hình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là</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sở</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thích</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nhu</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cầu</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xã</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hội</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và</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năng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lực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có</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ảnh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hưởng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trực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tiếp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đến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quyết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định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lựa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chọn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nghề</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nghiệp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Khi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chọn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nghề</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đầu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tiên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chúng</a:t>
            </a:r>
            <a:r>
              <a:rPr lang="en-US" sz="2400" b="1" dirty="0">
                <a:solidFill>
                  <a:srgbClr val="FF0000"/>
                </a:solidFill>
                <a:latin typeface="Times New Roman" panose="02020603050405020304" pitchFamily="18" charset="0"/>
                <a:ea typeface="Times New Roman" panose="02020603050405020304" pitchFamily="18" charset="0"/>
              </a:rPr>
              <a:t> ta </a:t>
            </a:r>
            <a:r>
              <a:rPr lang="en-US" sz="2400" b="1" dirty="0" err="1">
                <a:solidFill>
                  <a:srgbClr val="FF0000"/>
                </a:solidFill>
                <a:latin typeface="Times New Roman" panose="02020603050405020304" pitchFamily="18" charset="0"/>
                <a:ea typeface="Times New Roman" panose="02020603050405020304" pitchFamily="18" charset="0"/>
              </a:rPr>
              <a:t>phải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đánh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giá</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được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bản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thân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sở</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thích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năng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lực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xem</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xét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nhu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cầu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của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xã</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hội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để</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lựa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chọn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công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việc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phù</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hợp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với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bản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thân</a:t>
            </a:r>
            <a:r>
              <a:rPr lang="en-US" sz="2400" b="1" dirty="0">
                <a:solidFill>
                  <a:srgbClr val="FF0000"/>
                </a:solidFill>
                <a:latin typeface="Times New Roman" panose="02020603050405020304" pitchFamily="18" charset="0"/>
                <a:ea typeface="Times New Roman" panose="02020603050405020304" pitchFamily="18" charset="0"/>
              </a:rPr>
              <a:t>.</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00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Với lí thuyết mật mã Holland và lí thuyết cây nghề nghiệp, em hãy xác định những đặc điểm cơ bản về sở thích, năng lực, cá tính của bản thân.</a:t>
            </a:r>
          </a:p>
        </p:txBody>
      </p:sp>
      <p:sp>
        <p:nvSpPr>
          <p:cNvPr id="2" name="Rectangle 1"/>
          <p:cNvSpPr/>
          <p:nvPr/>
        </p:nvSpPr>
        <p:spPr>
          <a:xfrm>
            <a:off x="1088572" y="1822220"/>
            <a:ext cx="8876522" cy="156966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 </a:t>
            </a:r>
            <a:r>
              <a:rPr lang="en-US" sz="2400">
                <a:solidFill>
                  <a:srgbClr val="FF0000"/>
                </a:solidFill>
                <a:latin typeface="Times New Roman" panose="02020603050405020304" pitchFamily="18" charset="0"/>
                <a:ea typeface="Times New Roman" panose="02020603050405020304" pitchFamily="18" charset="0"/>
              </a:rPr>
              <a:t>Đặc điểm cơ bản về sở thích, năng lực, cá tính của bản thân: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Sở thích: đọc sách, du lịch, học ngoại ngữ…</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Năng lực: Kĩ năng giao tiếp và hợp tác, tự học và tự chủ.</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Cá tính: mạnh mẽ, quyết đoán, tự tin…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30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423851" y="584775"/>
            <a:ext cx="10334394" cy="830997"/>
          </a:xfrm>
          <a:prstGeom prst="rect">
            <a:avLst/>
          </a:prstGeom>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2.</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chọn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nghề</a:t>
            </a:r>
            <a:r>
              <a:rPr lang="en-US" sz="2400" b="1" dirty="0">
                <a:solidFill>
                  <a:srgbClr val="0000FF"/>
                </a:solidFill>
                <a:latin typeface="Times New Roman" panose="02020603050405020304" pitchFamily="18" charset="0"/>
                <a:cs typeface="Times New Roman" panose="02020603050405020304" pitchFamily="18" charset="0"/>
              </a:rPr>
              <a:t> 3 </a:t>
            </a:r>
            <a:r>
              <a:rPr lang="en-US" sz="2400" b="1" dirty="0" err="1">
                <a:solidFill>
                  <a:srgbClr val="0000FF"/>
                </a:solidFill>
                <a:latin typeface="Times New Roman" panose="02020603050405020304" pitchFamily="18" charset="0"/>
                <a:cs typeface="Times New Roman" panose="02020603050405020304" pitchFamily="18" charset="0"/>
              </a:rPr>
              <a:t>bước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giải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thích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sao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phải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thực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hiện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theo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từng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đó</a:t>
            </a:r>
            <a:r>
              <a:rPr lang="en-US" sz="2400" b="1" dirty="0">
                <a:solidFill>
                  <a:srgbClr val="0000FF"/>
                </a:solidFill>
                <a:latin typeface="Times New Roman" panose="02020603050405020304" pitchFamily="18" charset="0"/>
                <a:cs typeface="Times New Roman" panose="02020603050405020304" pitchFamily="18" charset="0"/>
              </a:rPr>
              <a:t> hay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146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045029" y="584775"/>
            <a:ext cx="10713216" cy="830997"/>
          </a:xfrm>
          <a:prstGeom prst="rect">
            <a:avLst/>
          </a:prstGeom>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2.</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chọn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nghề</a:t>
            </a:r>
            <a:r>
              <a:rPr lang="en-US" sz="2400" b="1" dirty="0">
                <a:solidFill>
                  <a:srgbClr val="0000FF"/>
                </a:solidFill>
                <a:latin typeface="Times New Roman" panose="02020603050405020304" pitchFamily="18" charset="0"/>
                <a:cs typeface="Times New Roman" panose="02020603050405020304" pitchFamily="18" charset="0"/>
              </a:rPr>
              <a:t> 3 </a:t>
            </a:r>
            <a:r>
              <a:rPr lang="en-US" sz="2400" b="1" dirty="0" err="1">
                <a:solidFill>
                  <a:srgbClr val="0000FF"/>
                </a:solidFill>
                <a:latin typeface="Times New Roman" panose="02020603050405020304" pitchFamily="18" charset="0"/>
                <a:cs typeface="Times New Roman" panose="02020603050405020304" pitchFamily="18" charset="0"/>
              </a:rPr>
              <a:t>bước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giải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thích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sao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phải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thực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hiện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theo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từng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đó</a:t>
            </a:r>
            <a:r>
              <a:rPr lang="en-US" sz="2400" b="1" dirty="0">
                <a:solidFill>
                  <a:srgbClr val="0000FF"/>
                </a:solidFill>
                <a:latin typeface="Times New Roman" panose="02020603050405020304" pitchFamily="18" charset="0"/>
                <a:cs typeface="Times New Roman" panose="02020603050405020304" pitchFamily="18" charset="0"/>
              </a:rPr>
              <a:t> hay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a:t>
            </a:r>
          </a:p>
        </p:txBody>
      </p:sp>
      <p:sp>
        <p:nvSpPr>
          <p:cNvPr id="2" name="Rectangle 1"/>
          <p:cNvSpPr/>
          <p:nvPr/>
        </p:nvSpPr>
        <p:spPr>
          <a:xfrm>
            <a:off x="1681965" y="1649114"/>
            <a:ext cx="9971970" cy="4524315"/>
          </a:xfrm>
          <a:prstGeom prst="rect">
            <a:avLst/>
          </a:prstGeom>
        </p:spPr>
        <p:txBody>
          <a:bodyPr wrap="square">
            <a:spAutoFit/>
          </a:bodyPr>
          <a:lstStyle/>
          <a:p>
            <a:pPr>
              <a:spcAft>
                <a:spcPts val="0"/>
              </a:spcAft>
            </a:pPr>
            <a:r>
              <a:rPr lang="vi-VN" sz="2400" dirty="0">
                <a:solidFill>
                  <a:srgbClr val="FF0000"/>
                </a:solidFill>
                <a:latin typeface="Times New Roman" panose="02020603050405020304" pitchFamily="18" charset="0"/>
                <a:ea typeface="Times New Roman" panose="02020603050405020304" pitchFamily="18" charset="0"/>
              </a:rPr>
              <a:t>2.</a:t>
            </a:r>
            <a:r>
              <a:rPr lang="en-US" sz="2400" dirty="0">
                <a:solidFill>
                  <a:srgbClr val="FF0000"/>
                </a:solidFill>
                <a:latin typeface="Times New Roman" panose="02020603050405020304" pitchFamily="18" charset="0"/>
                <a:ea typeface="Times New Roman" panose="02020603050405020304" pitchFamily="18" charset="0"/>
              </a:rPr>
              <a:t> Theo </a:t>
            </a:r>
            <a:r>
              <a:rPr lang="en-US" sz="2400" dirty="0" err="1">
                <a:solidFill>
                  <a:srgbClr val="FF0000"/>
                </a:solidFill>
                <a:latin typeface="Times New Roman" panose="02020603050405020304" pitchFamily="18" charset="0"/>
                <a:ea typeface="Times New Roman" panose="02020603050405020304" pitchFamily="18" charset="0"/>
              </a:rPr>
              <a:t>em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sở</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thích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năng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lực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hai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yếu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tố</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gốc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quyết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đến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sự</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thành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công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bản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thân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mình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thích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công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mình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năng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lực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sẽ</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dễ</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dàng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thành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công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đạt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được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kết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quả</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tốt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nhất</a:t>
            </a:r>
            <a:r>
              <a:rPr lang="en-US" sz="2400" dirty="0">
                <a:solidFill>
                  <a:srgbClr val="FF0000"/>
                </a:solidFill>
                <a:latin typeface="Times New Roman" panose="02020603050405020304" pitchFamily="18" charset="0"/>
                <a:ea typeface="Times New Roman" panose="02020603050405020304" pitchFamily="18" charset="0"/>
              </a:rPr>
              <a:t>. Do </a:t>
            </a:r>
            <a:r>
              <a:rPr lang="en-US" sz="2400" dirty="0" err="1">
                <a:solidFill>
                  <a:srgbClr val="FF0000"/>
                </a:solidFill>
                <a:latin typeface="Times New Roman" panose="02020603050405020304" pitchFamily="18" charset="0"/>
                <a:ea typeface="Times New Roman" panose="02020603050405020304" pitchFamily="18" charset="0"/>
              </a:rPr>
              <a:t>đó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trước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chọn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nghề</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mỗi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chúng</a:t>
            </a:r>
            <a:r>
              <a:rPr lang="en-US" sz="2400" dirty="0">
                <a:solidFill>
                  <a:srgbClr val="FF0000"/>
                </a:solidFill>
                <a:latin typeface="Times New Roman" panose="02020603050405020304" pitchFamily="18" charset="0"/>
                <a:ea typeface="Times New Roman" panose="02020603050405020304" pitchFamily="18" charset="0"/>
              </a:rPr>
              <a:t> ta </a:t>
            </a:r>
            <a:r>
              <a:rPr lang="en-US" sz="2400" dirty="0" err="1">
                <a:solidFill>
                  <a:srgbClr val="FF0000"/>
                </a:solidFill>
                <a:latin typeface="Times New Roman" panose="02020603050405020304" pitchFamily="18" charset="0"/>
                <a:ea typeface="Times New Roman" panose="02020603050405020304" pitchFamily="18" charset="0"/>
              </a:rPr>
              <a:t>cần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phải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đánh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giá</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được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bản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thân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mình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từ</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mới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đưa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ra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được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những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danh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sách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nghề</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nghiệp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phù</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hợp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với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bản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thân</a:t>
            </a:r>
            <a:r>
              <a:rPr lang="en-US" sz="2400" dirty="0">
                <a:solidFill>
                  <a:srgbClr val="FF0000"/>
                </a:solidFill>
                <a:latin typeface="Times New Roman" panose="02020603050405020304" pitchFamily="18" charset="0"/>
                <a:ea typeface="Times New Roman" panose="02020603050405020304" pitchFamily="18" charset="0"/>
              </a:rPr>
              <a:t>. </a:t>
            </a:r>
          </a:p>
          <a:p>
            <a:pPr>
              <a:spcAft>
                <a:spcPts val="0"/>
              </a:spcAft>
            </a:pPr>
            <a:r>
              <a:rPr lang="en-US" sz="2400" dirty="0" err="1">
                <a:solidFill>
                  <a:srgbClr val="FF0000"/>
                </a:solidFill>
                <a:latin typeface="Times New Roman" panose="02020603050405020304" pitchFamily="18" charset="0"/>
                <a:ea typeface="Times New Roman" panose="02020603050405020304" pitchFamily="18" charset="0"/>
              </a:rPr>
              <a:t>Tiếp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đến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công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phù</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hợp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đâu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nghành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nghề</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cần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nhiều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nhân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sự</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ngành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nghề</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cơ</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hội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phát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triển</a:t>
            </a:r>
            <a:r>
              <a:rPr lang="en-US" sz="2400" dirty="0">
                <a:solidFill>
                  <a:srgbClr val="FF0000"/>
                </a:solidFill>
                <a:latin typeface="Times New Roman" panose="02020603050405020304" pitchFamily="18" charset="0"/>
                <a:ea typeface="Times New Roman" panose="02020603050405020304" pitchFamily="18" charset="0"/>
              </a:rPr>
              <a:t> ở </a:t>
            </a:r>
            <a:r>
              <a:rPr lang="en-US" sz="2400" dirty="0" err="1">
                <a:solidFill>
                  <a:srgbClr val="FF0000"/>
                </a:solidFill>
                <a:latin typeface="Times New Roman" panose="02020603050405020304" pitchFamily="18" charset="0"/>
                <a:ea typeface="Times New Roman" panose="02020603050405020304" pitchFamily="18" charset="0"/>
              </a:rPr>
              <a:t>hiện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tại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tương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lai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đòi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hòi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chúng</a:t>
            </a:r>
            <a:r>
              <a:rPr lang="en-US" sz="2400" dirty="0">
                <a:solidFill>
                  <a:srgbClr val="FF0000"/>
                </a:solidFill>
                <a:latin typeface="Times New Roman" panose="02020603050405020304" pitchFamily="18" charset="0"/>
                <a:ea typeface="Times New Roman" panose="02020603050405020304" pitchFamily="18" charset="0"/>
              </a:rPr>
              <a:t> ta </a:t>
            </a:r>
            <a:r>
              <a:rPr lang="en-US" sz="2400" dirty="0" err="1">
                <a:solidFill>
                  <a:srgbClr val="FF0000"/>
                </a:solidFill>
                <a:latin typeface="Times New Roman" panose="02020603050405020304" pitchFamily="18" charset="0"/>
                <a:ea typeface="Times New Roman" panose="02020603050405020304" pitchFamily="18" charset="0"/>
              </a:rPr>
              <a:t>bắt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buộc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phải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tìm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hiểu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thị</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trường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lao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động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nắm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bắt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được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thông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số</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thông</a:t>
            </a:r>
            <a:r>
              <a:rPr lang="en-US" sz="2400" dirty="0">
                <a:solidFill>
                  <a:srgbClr val="FF0000"/>
                </a:solidFill>
                <a:latin typeface="Times New Roman" panose="02020603050405020304" pitchFamily="18" charset="0"/>
                <a:ea typeface="Times New Roman" panose="02020603050405020304" pitchFamily="18" charset="0"/>
              </a:rPr>
              <a:t> tin </a:t>
            </a:r>
            <a:r>
              <a:rPr lang="en-US" sz="2400" dirty="0" err="1">
                <a:solidFill>
                  <a:srgbClr val="FF0000"/>
                </a:solidFill>
                <a:latin typeface="Times New Roman" panose="02020603050405020304" pitchFamily="18" charset="0"/>
                <a:ea typeface="Times New Roman" panose="02020603050405020304" pitchFamily="18" charset="0"/>
              </a:rPr>
              <a:t>chính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xác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chúng</a:t>
            </a:r>
            <a:r>
              <a:rPr lang="en-US" sz="2400" dirty="0">
                <a:solidFill>
                  <a:srgbClr val="FF0000"/>
                </a:solidFill>
                <a:latin typeface="Times New Roman" panose="02020603050405020304" pitchFamily="18" charset="0"/>
                <a:ea typeface="Times New Roman" panose="02020603050405020304" pitchFamily="18" charset="0"/>
              </a:rPr>
              <a:t> ta </a:t>
            </a:r>
            <a:r>
              <a:rPr lang="en-US" sz="2400" dirty="0" err="1">
                <a:solidFill>
                  <a:srgbClr val="FF0000"/>
                </a:solidFill>
                <a:latin typeface="Times New Roman" panose="02020603050405020304" pitchFamily="18" charset="0"/>
                <a:ea typeface="Times New Roman" panose="02020603050405020304" pitchFamily="18" charset="0"/>
              </a:rPr>
              <a:t>sẽ</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cơ</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sở</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để</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đưa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ra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sự</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lựa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chọn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phù</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hợp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để</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theo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đuổi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cống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hiến</a:t>
            </a:r>
            <a:r>
              <a:rPr lang="en-US" sz="24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400" dirty="0">
                <a:solidFill>
                  <a:srgbClr val="FF0000"/>
                </a:solidFill>
                <a:latin typeface="Times New Roman" panose="02020603050405020304" pitchFamily="18" charset="0"/>
                <a:ea typeface="Times New Roman" panose="02020603050405020304" pitchFamily="18" charset="0"/>
              </a:rPr>
              <a:t>=&gt;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trải</a:t>
            </a:r>
            <a:r>
              <a:rPr lang="en-US" sz="2400" dirty="0">
                <a:solidFill>
                  <a:srgbClr val="FF0000"/>
                </a:solidFill>
                <a:latin typeface="Times New Roman" panose="02020603050405020304" pitchFamily="18" charset="0"/>
                <a:ea typeface="Times New Roman" panose="02020603050405020304" pitchFamily="18" charset="0"/>
              </a:rPr>
              <a:t> qua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bước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quy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trình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chọn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nghề</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sẽ</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giúp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chúng</a:t>
            </a:r>
            <a:r>
              <a:rPr lang="en-US" sz="2400" dirty="0">
                <a:solidFill>
                  <a:srgbClr val="FF0000"/>
                </a:solidFill>
                <a:latin typeface="Times New Roman" panose="02020603050405020304" pitchFamily="18" charset="0"/>
                <a:ea typeface="Times New Roman" panose="02020603050405020304" pitchFamily="18" charset="0"/>
              </a:rPr>
              <a:t> ta </a:t>
            </a:r>
            <a:r>
              <a:rPr lang="en-US" sz="2400" dirty="0" err="1">
                <a:solidFill>
                  <a:srgbClr val="FF0000"/>
                </a:solidFill>
                <a:latin typeface="Times New Roman" panose="02020603050405020304" pitchFamily="18" charset="0"/>
                <a:ea typeface="Times New Roman" panose="02020603050405020304" pitchFamily="18" charset="0"/>
              </a:rPr>
              <a:t>tránh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được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rủi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ro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chọn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nghề</a:t>
            </a:r>
            <a:r>
              <a:rPr lang="en-US" sz="2400" dirty="0">
                <a:solidFill>
                  <a:srgbClr val="FF0000"/>
                </a:solidFill>
                <a:latin typeface="Times New Roman" panose="02020603050405020304" pitchFamily="18" charset="0"/>
                <a:ea typeface="Times New Roman" panose="02020603050405020304" pitchFamily="18" charset="0"/>
              </a:rPr>
              <a:t>. </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24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569660"/>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 </a:t>
            </a:r>
            <a:r>
              <a:rPr lang="en-US" sz="2400" b="1">
                <a:solidFill>
                  <a:srgbClr val="0000FF"/>
                </a:solidFill>
                <a:latin typeface="Times New Roman" panose="02020603050405020304" pitchFamily="18" charset="0"/>
                <a:cs typeface="Times New Roman" panose="02020603050405020304" pitchFamily="18" charset="0"/>
              </a:rPr>
              <a:t>Cùng với 2 hoặc 3 bạn trong lớp, tiến hành thảo luận về những lí do bản thân đã quyết định lựa chọn hoặc không lựa chọn nghề nghiệp trong lĩnh vực kĩ thuật, công nghệ. Giải thích tại sao đưa ra quyết định đó của mình.</a:t>
            </a:r>
          </a:p>
          <a:p>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24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569660"/>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 </a:t>
            </a:r>
            <a:r>
              <a:rPr lang="en-US" sz="2400" b="1">
                <a:solidFill>
                  <a:srgbClr val="0000FF"/>
                </a:solidFill>
                <a:latin typeface="Times New Roman" panose="02020603050405020304" pitchFamily="18" charset="0"/>
                <a:cs typeface="Times New Roman" panose="02020603050405020304" pitchFamily="18" charset="0"/>
              </a:rPr>
              <a:t>Cùng với 2 hoặc 3 bạn trong lớp, tiến hành thảo luận về những lí do bản thân đã quyết định lựa chọn hoặc không lựa chọn nghề nghiệp trong lĩnh vực kĩ thuật, công nghệ. Giải thích tại sao đưa ra quyết định đó của mình.</a:t>
            </a:r>
          </a:p>
          <a:p>
            <a:endParaRPr lang="en-US" sz="2400" b="1">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81964" y="1882952"/>
            <a:ext cx="9570753" cy="2677656"/>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3.</a:t>
            </a:r>
            <a:r>
              <a:rPr lang="en-US" sz="2400">
                <a:solidFill>
                  <a:srgbClr val="FF0000"/>
                </a:solidFill>
                <a:latin typeface="Times New Roman" panose="02020603050405020304" pitchFamily="18" charset="0"/>
                <a:ea typeface="Times New Roman" panose="02020603050405020304" pitchFamily="18" charset="0"/>
              </a:rPr>
              <a:t> - Ví dụ: Thảo luận về lí do bản thân đã không lựa chọn nghề nghiệp trong lĩnh vực kĩ thuật, công nghệ:</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Về năng lực: Sức khỏe kém, bị mắc bệnh hen suyễn, học yếu các môn tự nhiên.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Về sở thích: Không thích khám phá, sử dụng máy móc.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Về cá tính: không trầm tĩnh, điềm đạm, ít nói.</a:t>
            </a: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=&gt; </a:t>
            </a:r>
            <a:r>
              <a:rPr lang="en-US" sz="2400">
                <a:solidFill>
                  <a:srgbClr val="FF0000"/>
                </a:solidFill>
                <a:latin typeface="Times New Roman" panose="02020603050405020304" pitchFamily="18" charset="0"/>
                <a:ea typeface="Times New Roman" panose="02020603050405020304" pitchFamily="18" charset="0"/>
              </a:rPr>
              <a:t>Không phù hợp với những nghề trong lĩnh vực kĩ thuật, công nghệ.</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618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4.</a:t>
            </a:r>
            <a:r>
              <a:rPr lang="en-US" sz="2400" b="1">
                <a:solidFill>
                  <a:srgbClr val="0000FF"/>
                </a:solidFill>
                <a:latin typeface="Times New Roman" panose="02020603050405020304" pitchFamily="18" charset="0"/>
                <a:cs typeface="Times New Roman" panose="02020603050405020304" pitchFamily="18" charset="0"/>
              </a:rPr>
              <a:t> Một người bạn của em cho rằng, khi chọn nghề cứ chọn nghề dễ xin việc và kiếm được nhiều tiền, mà không quan tâm tới mình có thích nghề nghiệp đó hay không. Em hãy đưa ra những lời khuyên giúp bạn có những bước chọn nghề đúng đắn.</a:t>
            </a:r>
          </a:p>
        </p:txBody>
      </p:sp>
    </p:spTree>
    <p:extLst>
      <p:ext uri="{BB962C8B-B14F-4D97-AF65-F5344CB8AC3E}">
        <p14:creationId xmlns:p14="http://schemas.microsoft.com/office/powerpoint/2010/main" val="90759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4.</a:t>
            </a:r>
            <a:r>
              <a:rPr lang="en-US" sz="2400" b="1">
                <a:solidFill>
                  <a:srgbClr val="0000FF"/>
                </a:solidFill>
                <a:latin typeface="Times New Roman" panose="02020603050405020304" pitchFamily="18" charset="0"/>
                <a:cs typeface="Times New Roman" panose="02020603050405020304" pitchFamily="18" charset="0"/>
              </a:rPr>
              <a:t> Một người bạn của em cho rằng, khi chọn nghề cứ chọn nghề dễ xin việc và kiếm được nhiều tiền, mà không quan tâm tới mình có thích nghề nghiệp đó hay không. Em hãy đưa ra những lời khuyên giúp bạn có những bước chọn nghề đúng đắn.</a:t>
            </a:r>
          </a:p>
        </p:txBody>
      </p:sp>
      <p:sp>
        <p:nvSpPr>
          <p:cNvPr id="2" name="Rectangle 1"/>
          <p:cNvSpPr/>
          <p:nvPr/>
        </p:nvSpPr>
        <p:spPr>
          <a:xfrm>
            <a:off x="1681964" y="2032242"/>
            <a:ext cx="10149251" cy="2677656"/>
          </a:xfrm>
          <a:prstGeom prst="rect">
            <a:avLst/>
          </a:prstGeom>
        </p:spPr>
        <p:txBody>
          <a:bodyPr wrap="square">
            <a:spAutoFit/>
          </a:bodyPr>
          <a:lstStyle/>
          <a:p>
            <a:r>
              <a:rPr lang="vi-VN" sz="2400">
                <a:solidFill>
                  <a:srgbClr val="FF0000"/>
                </a:solidFill>
                <a:latin typeface="Times New Roman" panose="02020603050405020304" pitchFamily="18" charset="0"/>
                <a:ea typeface="Times New Roman" panose="02020603050405020304" pitchFamily="18" charset="0"/>
              </a:rPr>
              <a:t>4. </a:t>
            </a:r>
            <a:r>
              <a:rPr lang="en-US" sz="2400">
                <a:solidFill>
                  <a:srgbClr val="FF0000"/>
                </a:solidFill>
                <a:latin typeface="Times New Roman" panose="02020603050405020304" pitchFamily="18" charset="0"/>
                <a:ea typeface="Times New Roman" panose="02020603050405020304" pitchFamily="18" charset="0"/>
              </a:rPr>
              <a:t>Sau khi bạn học xong, nghề nghiệp là thứ vừa để nuôi sống bạn, vừa gắn bó lâu dài với bạn. Nếu bạn lựa chọn nghề không có sự yêu thích, bạn sẽ nhanh chán với công việc đó và không thể gắn bó lâu dài. Do đó, khi chọn việc, bạn nên ưu tiên những công việc mình thích và đồng thời cũng phải phù hợp với năng lực, phẩm chất của mình. Khi bạn chọn đúng nghề bạn sẽ yêu thích và đam mê với công việc đó, bạn dễ dàng hoàn thành công việc, cơ hội thăng tiến cao hơn và tương lai rộng mở hơn.</a:t>
            </a:r>
            <a:endParaRPr lang="en-US" sz="2400">
              <a:solidFill>
                <a:srgbClr val="FF0000"/>
              </a:solidFill>
            </a:endParaRPr>
          </a:p>
        </p:txBody>
      </p:sp>
    </p:spTree>
    <p:extLst>
      <p:ext uri="{BB962C8B-B14F-4D97-AF65-F5344CB8AC3E}">
        <p14:creationId xmlns:p14="http://schemas.microsoft.com/office/powerpoint/2010/main" val="41203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lí thuyết mật mã Holland, em hãy tự xác định nhóm tính cách của bản thân và kể tên một số công việc phù hợp với nhóm tính cách đó. Báo cáo kết quả với thầy cô.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lí thuyết mật mã Holland, em hãy tự xác định nhóm tính cách của bản thân và kể tên một số công việc phù hợp với nhóm tính cách đó. Báo cáo kết quả với thầy cô. </a:t>
            </a:r>
          </a:p>
        </p:txBody>
      </p:sp>
      <p:sp>
        <p:nvSpPr>
          <p:cNvPr id="2" name="Rectangle 1"/>
          <p:cNvSpPr/>
          <p:nvPr/>
        </p:nvSpPr>
        <p:spPr>
          <a:xfrm>
            <a:off x="2099387" y="1531623"/>
            <a:ext cx="9685175" cy="5324535"/>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Dưới đây là một số câu hỏi bạn có thể sử dụng để tự xác định tính cách của mình dựa trên lý thuyết mật mã của Holland:</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thích làm gì trong thời gian rảnh rỗi của mình?</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Trong các hoạt động nhóm, bạn thường đảm nhận vai trò gì?</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có thích tham gia vào các cuộc thảo luận, phân tích vấn đề hoặc tìm kiếm  giải pháp cho các vấn đề phức tạp không?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thích sáng tạo qua việc vẽ, hát, viết lách hoặc các hoạt động nghệ thuật khác không?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Khi bạn đối mặt với một tình huống khó khăn, bạn thường làm gì đầu tiên?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cảm thấy thoải mái khi làm việc một mình, hay bạn thích làm việc trong môi trường tập thể?</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thích tương tác với người khác và giúp đỡ họ trong các tình huống khó khăn không?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có thích thử thách và làm việc theo nhóm trong môi trường cạnh tranh không?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cảm thấy hạnh phúc khi giải quyết các vấn đề hoặc sắp xếp thông tin và dữ liệu theo một cách cụ thể không?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Bạn có thích làm việc với công cụ, máy móc hoặc vật liệu thô không?</a:t>
            </a:r>
          </a:p>
          <a:p>
            <a:r>
              <a:rPr lang="en-US" sz="2000">
                <a:solidFill>
                  <a:srgbClr val="FF0000"/>
                </a:solidFill>
                <a:latin typeface="Times New Roman" panose="02020603050405020304" pitchFamily="18" charset="0"/>
                <a:ea typeface="Times New Roman" panose="02020603050405020304" pitchFamily="18" charset="0"/>
              </a:rPr>
              <a:t>Những câu hỏi này sẽ giúp bạn hiểu rõ hơn về bản thân và tính cách của mình, từ đó giúp bạn xác định được nhóm tính cách mà bạn có thể thuộc vào theo lý thuyết Holland.</a:t>
            </a:r>
            <a:endParaRPr lang="en-US" sz="2000">
              <a:solidFill>
                <a:srgbClr val="FF0000"/>
              </a:solidFill>
            </a:endParaRPr>
          </a:p>
        </p:txBody>
      </p:sp>
    </p:spTree>
    <p:extLst>
      <p:ext uri="{BB962C8B-B14F-4D97-AF65-F5344CB8AC3E}">
        <p14:creationId xmlns:p14="http://schemas.microsoft.com/office/powerpoint/2010/main" val="25536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553219"/>
            <a:ext cx="709256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4. QUY TRÌNH  LỰA CHỌN NGHỀ NGHIỆP</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15291" y="1337065"/>
            <a:ext cx="9535886" cy="830997"/>
          </a:xfrm>
          <a:prstGeom prst="rect">
            <a:avLst/>
          </a:prstGeom>
        </p:spPr>
        <p:txBody>
          <a:bodyPr wrap="square">
            <a:spAutoFit/>
          </a:bodyPr>
          <a:lstStyle/>
          <a:p>
            <a:pPr>
              <a:spcAft>
                <a:spcPts val="0"/>
              </a:spcAft>
            </a:pP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 số lý thuyết cơ bản về lựa chọn nghề nghiệp</a:t>
            </a:r>
          </a:p>
          <a:p>
            <a:pPr>
              <a:spcAft>
                <a:spcPts val="0"/>
              </a:spcAft>
            </a:pP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Lý thuyết mật mã Holland</a:t>
            </a:r>
            <a:endPar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35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36916" y="126946"/>
            <a:ext cx="6257108" cy="830997"/>
          </a:xfrm>
          <a:prstGeom prst="rect">
            <a:avLst/>
          </a:prstGeom>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Trình bày nội dung cơ bản của sáu nhóm tính cách theo lý thuyết mật mã Holland</a:t>
            </a:r>
            <a:endParaRPr lang="en-US" sz="2400" b="1" dirty="0">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763491" y="1026368"/>
            <a:ext cx="5830489" cy="5335783"/>
          </a:xfrm>
          <a:prstGeom prst="rect">
            <a:avLst/>
          </a:prstGeom>
        </p:spPr>
      </p:pic>
    </p:spTree>
    <p:extLst>
      <p:ext uri="{BB962C8B-B14F-4D97-AF65-F5344CB8AC3E}">
        <p14:creationId xmlns:p14="http://schemas.microsoft.com/office/powerpoint/2010/main" val="28347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33310" y="126946"/>
            <a:ext cx="8699861" cy="954107"/>
          </a:xfrm>
          <a:prstGeom prst="rect">
            <a:avLst/>
          </a:prstGeom>
        </p:spPr>
        <p:txBody>
          <a:bodyPr wrap="square">
            <a:spAutoFit/>
          </a:bodyPr>
          <a:lstStyle/>
          <a:p>
            <a:r>
              <a:rPr lang="vi-VN" sz="2800" b="1" dirty="0">
                <a:solidFill>
                  <a:srgbClr val="0000FF"/>
                </a:solidFill>
                <a:latin typeface="Times New Roman" panose="02020603050405020304" pitchFamily="18" charset="0"/>
                <a:cs typeface="Times New Roman" panose="02020603050405020304" pitchFamily="18" charset="0"/>
              </a:rPr>
              <a:t>Trình bày nội dung cơ bản của </a:t>
            </a:r>
            <a:r>
              <a:rPr lang="en-US" sz="2800" b="1" dirty="0" err="1">
                <a:solidFill>
                  <a:srgbClr val="0000FF"/>
                </a:solidFill>
                <a:latin typeface="Times New Roman" panose="02020603050405020304" pitchFamily="18" charset="0"/>
                <a:cs typeface="Times New Roman" panose="02020603050405020304" pitchFamily="18" charset="0"/>
              </a:rPr>
              <a:t>các</a:t>
            </a:r>
            <a:r>
              <a:rPr lang="vi-VN" sz="2800" b="1" dirty="0">
                <a:solidFill>
                  <a:srgbClr val="0000FF"/>
                </a:solidFill>
                <a:latin typeface="Times New Roman" panose="02020603050405020304" pitchFamily="18" charset="0"/>
                <a:cs typeface="Times New Roman" panose="02020603050405020304" pitchFamily="18" charset="0"/>
              </a:rPr>
              <a:t> nhóm tính cách theo lý thuyết mật mã Holland</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1672051" y="1013305"/>
            <a:ext cx="5804366" cy="5335783"/>
          </a:xfrm>
          <a:prstGeom prst="rect">
            <a:avLst/>
          </a:prstGeom>
        </p:spPr>
      </p:pic>
      <p:sp>
        <p:nvSpPr>
          <p:cNvPr id="2" name="Rectangle 1"/>
          <p:cNvSpPr/>
          <p:nvPr/>
        </p:nvSpPr>
        <p:spPr>
          <a:xfrm>
            <a:off x="7763692" y="1519875"/>
            <a:ext cx="2542903" cy="2677656"/>
          </a:xfrm>
          <a:prstGeom prst="rect">
            <a:avLst/>
          </a:prstGeom>
        </p:spPr>
        <p:txBody>
          <a:bodyPr wrap="square">
            <a:spAutoFit/>
          </a:bodyPr>
          <a:lstStyle/>
          <a:p>
            <a:pPr>
              <a:spcAft>
                <a:spcPts val="0"/>
              </a:spcAft>
            </a:pPr>
            <a:r>
              <a:rPr lang="en-US" sz="2800" b="1" dirty="0">
                <a:solidFill>
                  <a:srgbClr val="FF0000"/>
                </a:solidFill>
                <a:latin typeface="Times New Roman" panose="02020603050405020304" pitchFamily="18" charset="0"/>
                <a:ea typeface="Times New Roman" panose="02020603050405020304" pitchFamily="18" charset="0"/>
              </a:rPr>
              <a:t>- </a:t>
            </a:r>
            <a:r>
              <a:rPr lang="vi-VN" sz="2800" b="1" dirty="0">
                <a:solidFill>
                  <a:srgbClr val="FF0000"/>
                </a:solidFill>
                <a:latin typeface="Times New Roman" panose="02020603050405020304" pitchFamily="18" charset="0"/>
                <a:ea typeface="Times New Roman" panose="02020603050405020304" pitchFamily="18" charset="0"/>
              </a:rPr>
              <a:t>Nghiệp vụ</a:t>
            </a:r>
            <a:endParaRPr lang="en-US" sz="2800" b="1"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800" b="1" dirty="0">
                <a:solidFill>
                  <a:srgbClr val="FF0000"/>
                </a:solidFill>
                <a:latin typeface="Times New Roman" panose="02020603050405020304" pitchFamily="18" charset="0"/>
                <a:ea typeface="Times New Roman" panose="02020603050405020304" pitchFamily="18" charset="0"/>
              </a:rPr>
              <a:t>- </a:t>
            </a:r>
            <a:r>
              <a:rPr lang="vi-VN" sz="2800" b="1" dirty="0">
                <a:solidFill>
                  <a:srgbClr val="FF0000"/>
                </a:solidFill>
                <a:latin typeface="Times New Roman" panose="02020603050405020304" pitchFamily="18" charset="0"/>
                <a:ea typeface="Times New Roman" panose="02020603050405020304" pitchFamily="18" charset="0"/>
              </a:rPr>
              <a:t>Quản l</a:t>
            </a:r>
            <a:r>
              <a:rPr lang="en-US" sz="2800" b="1" dirty="0">
                <a:solidFill>
                  <a:srgbClr val="FF0000"/>
                </a:solidFill>
                <a:latin typeface="Times New Roman" panose="02020603050405020304" pitchFamily="18" charset="0"/>
                <a:ea typeface="Times New Roman" panose="02020603050405020304" pitchFamily="18" charset="0"/>
              </a:rPr>
              <a:t>í</a:t>
            </a:r>
          </a:p>
          <a:p>
            <a:pPr>
              <a:spcAft>
                <a:spcPts val="0"/>
              </a:spcAft>
            </a:pPr>
            <a:r>
              <a:rPr lang="en-US" sz="2800" b="1" dirty="0">
                <a:solidFill>
                  <a:srgbClr val="FF0000"/>
                </a:solidFill>
                <a:latin typeface="Times New Roman" panose="02020603050405020304" pitchFamily="18" charset="0"/>
                <a:ea typeface="Times New Roman" panose="02020603050405020304" pitchFamily="18" charset="0"/>
              </a:rPr>
              <a:t>- </a:t>
            </a:r>
            <a:r>
              <a:rPr lang="vi-VN" sz="2800" b="1" dirty="0">
                <a:solidFill>
                  <a:srgbClr val="FF0000"/>
                </a:solidFill>
                <a:latin typeface="Times New Roman" panose="02020603050405020304" pitchFamily="18" charset="0"/>
                <a:ea typeface="Times New Roman" panose="02020603050405020304" pitchFamily="18" charset="0"/>
              </a:rPr>
              <a:t>Kĩ thuật</a:t>
            </a:r>
            <a:endParaRPr lang="en-US" sz="2800" b="1"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Xã</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hội</a:t>
            </a:r>
            <a:endParaRPr lang="en-US" sz="2800" b="1"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800" b="1" dirty="0">
                <a:solidFill>
                  <a:srgbClr val="FF0000"/>
                </a:solidFill>
                <a:latin typeface="Times New Roman" panose="02020603050405020304" pitchFamily="18" charset="0"/>
                <a:ea typeface="Times New Roman" panose="02020603050405020304" pitchFamily="18" charset="0"/>
              </a:rPr>
              <a:t>- </a:t>
            </a:r>
            <a:r>
              <a:rPr lang="vi-VN" sz="2800" b="1" dirty="0">
                <a:solidFill>
                  <a:srgbClr val="FF0000"/>
                </a:solidFill>
                <a:latin typeface="Times New Roman" panose="02020603050405020304" pitchFamily="18" charset="0"/>
                <a:ea typeface="Times New Roman" panose="02020603050405020304" pitchFamily="18" charset="0"/>
              </a:rPr>
              <a:t>Nghệ thuật</a:t>
            </a:r>
            <a:endParaRPr lang="en-US" sz="2800" b="1"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800" b="1" dirty="0">
                <a:solidFill>
                  <a:srgbClr val="FF0000"/>
                </a:solidFill>
                <a:latin typeface="Times New Roman" panose="02020603050405020304" pitchFamily="18" charset="0"/>
                <a:ea typeface="Times New Roman" panose="02020603050405020304" pitchFamily="18" charset="0"/>
              </a:rPr>
              <a:t>- </a:t>
            </a:r>
            <a:r>
              <a:rPr lang="vi-VN" sz="2800" b="1" dirty="0">
                <a:solidFill>
                  <a:srgbClr val="FF0000"/>
                </a:solidFill>
                <a:latin typeface="Times New Roman" panose="02020603050405020304" pitchFamily="18" charset="0"/>
                <a:ea typeface="Times New Roman" panose="02020603050405020304" pitchFamily="18" charset="0"/>
              </a:rPr>
              <a:t>Nghiên cứu</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345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439630"/>
            <a:ext cx="10726309" cy="523220"/>
          </a:xfrm>
          <a:prstGeom prst="rect">
            <a:avLst/>
          </a:prstGeom>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BÀI 4: </a:t>
            </a:r>
            <a:r>
              <a:rPr lang="en-US" sz="2800" b="1" dirty="0">
                <a:solidFill>
                  <a:srgbClr val="FF0000"/>
                </a:solidFill>
                <a:latin typeface="Times New Roman" panose="02020603050405020304" pitchFamily="18" charset="0"/>
                <a:cs typeface="Times New Roman" panose="02020603050405020304" pitchFamily="18" charset="0"/>
              </a:rPr>
              <a:t>QUY TRÌNH LỰA CHỌN NGHỀ NGHỆP</a:t>
            </a:r>
          </a:p>
        </p:txBody>
      </p:sp>
      <p:sp>
        <p:nvSpPr>
          <p:cNvPr id="3" name="Rectangle 2"/>
          <p:cNvSpPr/>
          <p:nvPr/>
        </p:nvSpPr>
        <p:spPr>
          <a:xfrm>
            <a:off x="1157485" y="1144305"/>
            <a:ext cx="10572963" cy="5262979"/>
          </a:xfrm>
          <a:prstGeom prst="rect">
            <a:avLst/>
          </a:prstGeom>
        </p:spPr>
        <p:txBody>
          <a:bodyPr wrap="square">
            <a:spAutoFit/>
          </a:bodyPr>
          <a:lstStyle/>
          <a:p>
            <a:pPr>
              <a:spcAft>
                <a:spcPts val="0"/>
              </a:spcAft>
            </a:pP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 số lý thuyết cơ bản về lựa chọn nghề nghiệp</a:t>
            </a:r>
          </a:p>
          <a:p>
            <a:pPr>
              <a:spcAft>
                <a:spcPts val="0"/>
              </a:spcAft>
            </a:pP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Lý thuyết mật mã Holland</a:t>
            </a:r>
            <a:endPar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Nội dung cơ bản</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Lý thuyết mật mã Holland được phát triển bởi nhà tâm lí học John Lewis Holland, </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ý thuyết mật mã Holland có những đặc điểm cơ bản sau:</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Một người chọn được nghề nghiệp phù hợp với tính cách của mình sẽ dễ thích ứng với các yêu cầu công việc và hoàn thành nhiệm vụ được giao.</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Có 6 nhóm tính cách là:</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Nghiệp vụ</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Quản l</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í</a:t>
            </a:r>
          </a:p>
          <a:p>
            <a:pPr>
              <a:spcAft>
                <a:spcPts val="0"/>
              </a:spcAft>
            </a:pP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Kĩ thuật</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hội</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Nghệ thuật</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Nghiên cứu</a:t>
            </a:r>
          </a:p>
        </p:txBody>
      </p:sp>
    </p:spTree>
    <p:extLst>
      <p:ext uri="{BB962C8B-B14F-4D97-AF65-F5344CB8AC3E}">
        <p14:creationId xmlns:p14="http://schemas.microsoft.com/office/powerpoint/2010/main" val="3786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31649" y="126946"/>
            <a:ext cx="6410121" cy="830997"/>
          </a:xfrm>
          <a:prstGeom prst="rect">
            <a:avLst/>
          </a:prstGeom>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Từ lý thuyết mật mã Holland, em rút ra được điều gì khi lựa chọn nghề nghiệp cho bản thân</a:t>
            </a:r>
            <a:r>
              <a:rPr lang="en-US" sz="2400" b="1" dirty="0">
                <a:solidFill>
                  <a:srgbClr val="0000FF"/>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1231649" y="1026368"/>
            <a:ext cx="6114135" cy="5335783"/>
          </a:xfrm>
          <a:prstGeom prst="rect">
            <a:avLst/>
          </a:prstGeom>
        </p:spPr>
      </p:pic>
    </p:spTree>
    <p:extLst>
      <p:ext uri="{BB962C8B-B14F-4D97-AF65-F5344CB8AC3E}">
        <p14:creationId xmlns:p14="http://schemas.microsoft.com/office/powerpoint/2010/main" val="3015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601</TotalTime>
  <Words>4165</Words>
  <Application>Microsoft Office PowerPoint</Application>
  <PresentationFormat>Widescreen</PresentationFormat>
  <Paragraphs>207</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126</cp:revision>
  <dcterms:created xsi:type="dcterms:W3CDTF">2023-06-21T22:05:51Z</dcterms:created>
  <dcterms:modified xsi:type="dcterms:W3CDTF">2026-01-20T07:01:52Z</dcterms:modified>
</cp:coreProperties>
</file>