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9" r:id="rId10"/>
    <p:sldId id="280" r:id="rId11"/>
    <p:sldId id="279" r:id="rId12"/>
    <p:sldId id="281" r:id="rId13"/>
    <p:sldId id="282" r:id="rId14"/>
    <p:sldId id="275" r:id="rId15"/>
    <p:sldId id="270" r:id="rId16"/>
    <p:sldId id="272" r:id="rId17"/>
    <p:sldId id="276" r:id="rId18"/>
    <p:sldId id="266" r:id="rId19"/>
    <p:sldId id="267" r:id="rId20"/>
    <p:sldId id="283" r:id="rId21"/>
    <p:sldId id="284" r:id="rId22"/>
    <p:sldId id="285" r:id="rId23"/>
    <p:sldId id="286" r:id="rId24"/>
    <p:sldId id="28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38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FF87C-1B04-4A1D-BAEE-7624951B6279}" type="datetimeFigureOut">
              <a:rPr lang="vi-VN" smtClean="0"/>
              <a:pPr/>
              <a:t>18/01/2025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EF2DB-3ACC-4BAA-97D4-3B4E2A0ECFB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010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3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9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8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8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0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8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5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7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5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3E79-6151-42B2-98DB-27A3166C0094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6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video%20d&#7841;y/C&#258;N%20B&#7878;NH%20S&#7888;T%20R&#201;T%20-%20Phim%20Ho&#7841;t%20H&#236;nh%20Hay%20Nh&#7845;t%20-%20Qu&#224;%20T&#7863;ng%20Cu&#7897;c%20S&#7889;ng%20-%20Phim%20Hay%20-%20Truy&#7879;n%20C&#7893;%20T&#237;ch.mp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52401"/>
            <a:ext cx="8991600" cy="2895600"/>
          </a:xfrm>
        </p:spPr>
        <p:txBody>
          <a:bodyPr>
            <a:norm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CHỦ ĐỀ 8: ĐA DẠNG THẾ GIỚI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vi-VN" sz="3600" b="1" dirty="0">
                <a:solidFill>
                  <a:srgbClr val="FF0000"/>
                </a:solidFill>
              </a:rPr>
              <a:t>SỐNG</a:t>
            </a:r>
            <a:br>
              <a:rPr lang="en-US" sz="3600" dirty="0"/>
            </a:b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ĐA DẠNG CÁC NHÓM SINH VẬT 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27: NGUYÊN SINH VẬT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43200"/>
            <a:ext cx="5334000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743200"/>
            <a:ext cx="5638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0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WordArt 3"/>
          <p:cNvSpPr>
            <a:spLocks noChangeArrowheads="1" noChangeShapeType="1" noTextEdit="1"/>
          </p:cNvSpPr>
          <p:nvPr/>
        </p:nvSpPr>
        <p:spPr bwMode="auto">
          <a:xfrm>
            <a:off x="4800600" y="1"/>
            <a:ext cx="33528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 kiết lỵ</a:t>
            </a:r>
          </a:p>
        </p:txBody>
      </p:sp>
      <p:pic>
        <p:nvPicPr>
          <p:cNvPr id="196615" name="Picture 7" descr="trung sot ret 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14400"/>
            <a:ext cx="3810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7" name="Text Box 9"/>
          <p:cNvSpPr txBox="1">
            <a:spLocks noChangeArrowheads="1"/>
          </p:cNvSpPr>
          <p:nvPr/>
        </p:nvSpPr>
        <p:spPr bwMode="auto">
          <a:xfrm flipH="1">
            <a:off x="1913965" y="3306762"/>
            <a:ext cx="8534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Trùng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Amip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Entamoeba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histolytica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96616" name="Picture 8" descr="240px-Entamoeba_histolytica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3962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2133600" y="4038600"/>
            <a:ext cx="7772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Ðau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bụng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endParaRPr lang="en-US" altLang="zh-TW" sz="3200" b="1" dirty="0">
              <a:solidFill>
                <a:schemeClr val="hlink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Tiêu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chảy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phân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có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lẫn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máu</a:t>
            </a:r>
            <a:endParaRPr lang="en-US" altLang="zh-TW" sz="3200" dirty="0">
              <a:solidFill>
                <a:schemeClr val="hlink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Có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thể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sốt</a:t>
            </a:r>
            <a:endParaRPr lang="en-US" altLang="zh-TW" sz="3200" dirty="0">
              <a:solidFill>
                <a:schemeClr val="hlink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4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7" grpId="0"/>
      <p:bldP spid="2068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WordArt 3"/>
          <p:cNvSpPr>
            <a:spLocks noChangeArrowheads="1" noChangeShapeType="1" noTextEdit="1"/>
          </p:cNvSpPr>
          <p:nvPr/>
        </p:nvSpPr>
        <p:spPr bwMode="auto">
          <a:xfrm>
            <a:off x="4038600" y="152401"/>
            <a:ext cx="3733800" cy="1325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 sốt rét</a:t>
            </a:r>
          </a:p>
        </p:txBody>
      </p:sp>
      <p:pic>
        <p:nvPicPr>
          <p:cNvPr id="16" name="Picture 16" descr="F:\anh detai 2\trung sotretkisi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3886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1" name="Picture 7" descr="ANd9GcRENapX7x5vX7UwBXRw_fMC3WhxDuo-fLP7EXrpskyabFJu7iY&amp;t=1&amp;usg=__dS4ud68-a27M3Q9OhovsOHrWsQ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0"/>
            <a:ext cx="3200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543" name="Rectangle 127"/>
          <p:cNvSpPr>
            <a:spLocks noChangeArrowheads="1"/>
          </p:cNvSpPr>
          <p:nvPr/>
        </p:nvSpPr>
        <p:spPr bwMode="auto">
          <a:xfrm>
            <a:off x="5791201" y="4114800"/>
            <a:ext cx="19145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 sốt rét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685800" y="4529138"/>
            <a:ext cx="1104899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uể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oải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kém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ăn,ớn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lạnh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sốt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thở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gấp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đổ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mồ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hôi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nhiều.Nhức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đầu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buồn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nôn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đau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nhức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khắp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cơ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thể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0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43" grpId="0"/>
      <p:bldP spid="153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2" y="340786"/>
            <a:ext cx="8424863" cy="604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966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2" descr="DIMESPI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3" descr="ARROW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447800"/>
            <a:ext cx="83439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286" name="Rectangle 158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76400"/>
            <a:ext cx="11353800" cy="1752600"/>
          </a:xfrm>
          <a:noFill/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Amip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sống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trong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sông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suối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hồ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nước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ấm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thậm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chí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cả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trong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bể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bơi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chúng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xâm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nhạp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vào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mũi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đi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lên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não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gây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đau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đầu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uồn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nôn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buồn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ngủ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ảo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giác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…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làm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tổn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thương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não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còn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gây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tử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vong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ở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người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287" name="Picture 1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8" t="57597" r="8742" b="16202"/>
          <a:stretch>
            <a:fillRect/>
          </a:stretch>
        </p:blipFill>
        <p:spPr bwMode="auto">
          <a:xfrm>
            <a:off x="3086100" y="3352800"/>
            <a:ext cx="54864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288" name="Text Box 160"/>
          <p:cNvSpPr txBox="1">
            <a:spLocks noChangeArrowheads="1"/>
          </p:cNvSpPr>
          <p:nvPr/>
        </p:nvSpPr>
        <p:spPr bwMode="auto">
          <a:xfrm flipH="1">
            <a:off x="1600200" y="6126162"/>
            <a:ext cx="8534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Trùng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Amip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3000" b="1" dirty="0" err="1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Naegleria</a:t>
            </a:r>
            <a:r>
              <a:rPr lang="en-US" altLang="zh-TW" sz="3000" b="1" dirty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000" b="1" dirty="0" err="1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Fowleri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344" name="WordArt 3"/>
          <p:cNvSpPr>
            <a:spLocks noChangeArrowheads="1" noChangeShapeType="1" noTextEdit="1"/>
          </p:cNvSpPr>
          <p:nvPr/>
        </p:nvSpPr>
        <p:spPr bwMode="auto">
          <a:xfrm>
            <a:off x="3581400" y="228600"/>
            <a:ext cx="4495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 Amip ăn não</a:t>
            </a:r>
          </a:p>
        </p:txBody>
      </p:sp>
    </p:spTree>
    <p:extLst>
      <p:ext uri="{BB962C8B-B14F-4D97-AF65-F5344CB8AC3E}">
        <p14:creationId xmlns:p14="http://schemas.microsoft.com/office/powerpoint/2010/main" val="353924673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88392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5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9" name="Picture 13" descr="rua qua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914402"/>
            <a:ext cx="2743200" cy="2681817"/>
          </a:xfrm>
          <a:noFill/>
        </p:spPr>
      </p:pic>
      <p:sp>
        <p:nvSpPr>
          <p:cNvPr id="10243" name="WordArt 4"/>
          <p:cNvSpPr>
            <a:spLocks noChangeArrowheads="1" noChangeShapeType="1" noTextEdit="1"/>
          </p:cNvSpPr>
          <p:nvPr/>
        </p:nvSpPr>
        <p:spPr bwMode="auto">
          <a:xfrm>
            <a:off x="3733800" y="76200"/>
            <a:ext cx="5105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Cách phòng chống</a:t>
            </a:r>
          </a:p>
        </p:txBody>
      </p:sp>
      <p:pic>
        <p:nvPicPr>
          <p:cNvPr id="208910" name="Picture 14" descr="Rua-r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14402"/>
            <a:ext cx="3124200" cy="268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08" name="Picture 12" descr="rua t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" t="24666" r="5380" b="7426"/>
          <a:stretch>
            <a:fillRect/>
          </a:stretch>
        </p:blipFill>
        <p:spPr bwMode="auto">
          <a:xfrm>
            <a:off x="7391400" y="948268"/>
            <a:ext cx="3276600" cy="278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06" name="Picture 10" descr="an chin uong s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7600"/>
            <a:ext cx="5638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239000" y="4191002"/>
            <a:ext cx="32004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sz="2600">
                <a:solidFill>
                  <a:srgbClr val="0000FF"/>
                </a:solidFill>
              </a:rPr>
              <a:t> Rửa tay tr­ước khi ăn </a:t>
            </a:r>
          </a:p>
          <a:p>
            <a:pPr algn="just" eaLnBrk="1" hangingPunct="1">
              <a:buFontTx/>
              <a:buChar char="-"/>
            </a:pPr>
            <a:r>
              <a:rPr lang="en-US" sz="2600">
                <a:solidFill>
                  <a:srgbClr val="0000FF"/>
                </a:solidFill>
              </a:rPr>
              <a:t> Rửa hoa quả rau sạch sẽ </a:t>
            </a:r>
          </a:p>
          <a:p>
            <a:pPr algn="just" eaLnBrk="1" hangingPunct="1">
              <a:buFontTx/>
              <a:buChar char="-"/>
            </a:pPr>
            <a:r>
              <a:rPr lang="en-US" sz="2600">
                <a:solidFill>
                  <a:srgbClr val="0000FF"/>
                </a:solidFill>
              </a:rPr>
              <a:t> Ăn chín, uống sôi</a:t>
            </a:r>
          </a:p>
        </p:txBody>
      </p:sp>
    </p:spTree>
    <p:extLst>
      <p:ext uri="{BB962C8B-B14F-4D97-AF65-F5344CB8AC3E}">
        <p14:creationId xmlns:p14="http://schemas.microsoft.com/office/powerpoint/2010/main" val="194699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35" name="Picture 11" descr="images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4965" y="804334"/>
            <a:ext cx="4262437" cy="2990851"/>
          </a:xfrm>
          <a:noFill/>
        </p:spPr>
      </p:pic>
      <p:sp>
        <p:nvSpPr>
          <p:cNvPr id="17411" name="WordArt 4"/>
          <p:cNvSpPr>
            <a:spLocks noChangeArrowheads="1" noChangeShapeType="1" noTextEdit="1"/>
          </p:cNvSpPr>
          <p:nvPr/>
        </p:nvSpPr>
        <p:spPr bwMode="auto">
          <a:xfrm>
            <a:off x="3581400" y="0"/>
            <a:ext cx="5105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Cách phòng chống</a:t>
            </a:r>
          </a:p>
        </p:txBody>
      </p:sp>
      <p:pic>
        <p:nvPicPr>
          <p:cNvPr id="205837" name="Picture 13" descr="chố sốt ré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2"/>
            <a:ext cx="3810000" cy="318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ANd9GcTAlfP2I4oex5i8wIOL9GHYLPRi7l4jPFn9XorPv79kPHgLPqz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5" y="3835401"/>
            <a:ext cx="4262437" cy="298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6172200" y="4402667"/>
            <a:ext cx="4267200" cy="162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3000">
                <a:solidFill>
                  <a:srgbClr val="0000FF"/>
                </a:solidFill>
              </a:rPr>
              <a:t>- Vệ sinh môi trường</a:t>
            </a: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2800">
                <a:solidFill>
                  <a:srgbClr val="0000FF"/>
                </a:solidFill>
              </a:rPr>
              <a:t>- Diệt muỗi </a:t>
            </a: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3000">
                <a:solidFill>
                  <a:srgbClr val="0000FF"/>
                </a:solidFill>
              </a:rPr>
              <a:t>- Ngủ mắc màn.</a:t>
            </a:r>
          </a:p>
        </p:txBody>
      </p:sp>
    </p:spTree>
    <p:extLst>
      <p:ext uri="{BB962C8B-B14F-4D97-AF65-F5344CB8AC3E}">
        <p14:creationId xmlns:p14="http://schemas.microsoft.com/office/powerpoint/2010/main" val="417476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09" y="381000"/>
            <a:ext cx="4191000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1000"/>
            <a:ext cx="3962400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4114800"/>
            <a:ext cx="7848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97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36" y="457200"/>
            <a:ext cx="8839200" cy="762000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43000"/>
            <a:ext cx="8534400" cy="495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quăng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13" descr="loih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1" y="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46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Cho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1"/>
            <a:ext cx="8915400" cy="12953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9761" y="942109"/>
            <a:ext cx="8915400" cy="2486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3" descr="loih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20" y="1"/>
            <a:ext cx="1316181" cy="63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5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3856"/>
            <a:ext cx="8991600" cy="519545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27: NGUYÊN SINH VẬT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943" y="457200"/>
            <a:ext cx="8894618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2950" t="24864" r="39236" b="7415"/>
          <a:stretch>
            <a:fillRect/>
          </a:stretch>
        </p:blipFill>
        <p:spPr>
          <a:xfrm>
            <a:off x="1551708" y="1447800"/>
            <a:ext cx="8659091" cy="2514600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905000" y="4876800"/>
            <a:ext cx="8305799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51708" y="5867401"/>
            <a:ext cx="8915400" cy="809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l="15632" t="18045" r="40965" b="49044"/>
          <a:stretch>
            <a:fillRect/>
          </a:stretch>
        </p:blipFill>
        <p:spPr>
          <a:xfrm>
            <a:off x="2428008" y="3962400"/>
            <a:ext cx="7162800" cy="1905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68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838201"/>
            <a:ext cx="8229600" cy="81049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5943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214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(1)……..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(2)………….ở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(3)…………..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(4)……………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(5)……………..,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(6)………</a:t>
            </a: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Tảo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(7)……….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(8) …………..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(9)………………..</a:t>
            </a:r>
          </a:p>
          <a:p>
            <a:endParaRPr lang="vi-VN" dirty="0"/>
          </a:p>
        </p:txBody>
      </p:sp>
      <p:sp>
        <p:nvSpPr>
          <p:cNvPr id="5" name="Rectangle 4"/>
          <p:cNvSpPr/>
          <p:nvPr/>
        </p:nvSpPr>
        <p:spPr>
          <a:xfrm>
            <a:off x="3546761" y="4191000"/>
            <a:ext cx="1295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99764" y="2362200"/>
            <a:ext cx="229985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8200" y="3124200"/>
            <a:ext cx="2299855" cy="49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48345" y="3622964"/>
            <a:ext cx="229985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92982" y="4000500"/>
            <a:ext cx="229985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6600" y="4308764"/>
            <a:ext cx="229985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1" y="4336473"/>
            <a:ext cx="229985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1" y="4994564"/>
            <a:ext cx="229985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1" y="5001491"/>
            <a:ext cx="229985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49234" y="5257800"/>
            <a:ext cx="229985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078181" y="533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0944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950407"/>
              </p:ext>
            </p:extLst>
          </p:nvPr>
        </p:nvGraphicFramePr>
        <p:xfrm>
          <a:off x="2209800" y="1219200"/>
          <a:ext cx="7239000" cy="3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trò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tiễn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 sinh vật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 ý nghĩa bảo vệ môi trường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09800" y="424190"/>
            <a:ext cx="45897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1752600"/>
            <a:ext cx="3657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Trùng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giày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trùng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roi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trùng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hình</a:t>
            </a:r>
            <a:endParaRPr lang="en-US" dirty="0">
              <a:cs typeface="Times New Roman"/>
            </a:endParaRPr>
          </a:p>
          <a:p>
            <a:pPr algn="ctr"/>
            <a:endParaRPr lang="vi-VN" dirty="0"/>
          </a:p>
        </p:txBody>
      </p:sp>
      <p:sp>
        <p:nvSpPr>
          <p:cNvPr id="7" name="Rectangle 6"/>
          <p:cNvSpPr/>
          <p:nvPr/>
        </p:nvSpPr>
        <p:spPr>
          <a:xfrm>
            <a:off x="5562600" y="3200400"/>
            <a:ext cx="3657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Trùng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lỗ</a:t>
            </a:r>
            <a:endParaRPr lang="en-US" dirty="0">
              <a:cs typeface="Times New Roman"/>
            </a:endParaRPr>
          </a:p>
          <a:p>
            <a:pPr algn="ctr"/>
            <a:endParaRPr lang="vi-VN" dirty="0"/>
          </a:p>
        </p:txBody>
      </p:sp>
      <p:sp>
        <p:nvSpPr>
          <p:cNvPr id="8" name="Rectangle 7"/>
          <p:cNvSpPr/>
          <p:nvPr/>
        </p:nvSpPr>
        <p:spPr>
          <a:xfrm>
            <a:off x="5562600" y="2812473"/>
            <a:ext cx="3657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Trùng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lị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trùng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rét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trùng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Amip</a:t>
            </a:r>
            <a:endParaRPr lang="en-US" dirty="0">
              <a:cs typeface="Times New Roman"/>
            </a:endParaRPr>
          </a:p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068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28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34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icture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2118"/>
            <a:ext cx="914241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 rot="556356">
            <a:off x="3657600" y="2739223"/>
            <a:ext cx="5486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Cám ơn sự chú ý quan tâm theo dõi của quí thầy cô và tất cả các em HS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 rot="440474">
            <a:off x="5407027" y="4207732"/>
            <a:ext cx="3228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2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>
                <a:solidFill>
                  <a:srgbClr val="F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2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2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2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2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2800" dirty="0">
              <a:solidFill>
                <a:srgbClr val="F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11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>
            <a:norm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2950" t="24864" r="58137" b="39376"/>
          <a:stretch/>
        </p:blipFill>
        <p:spPr>
          <a:xfrm>
            <a:off x="1544782" y="914400"/>
            <a:ext cx="2648528" cy="152400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552536" y="1194955"/>
            <a:ext cx="2895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giày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95336" y="1510145"/>
            <a:ext cx="457200" cy="0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/>
        </p:nvPicPr>
        <p:blipFill rotWithShape="1">
          <a:blip r:embed="rId2"/>
          <a:srcRect l="41334" t="24864" r="41809" b="41276"/>
          <a:stretch/>
        </p:blipFill>
        <p:spPr>
          <a:xfrm>
            <a:off x="1831438" y="2514601"/>
            <a:ext cx="2263899" cy="137160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/>
          <p:nvPr/>
        </p:nvPicPr>
        <p:blipFill rotWithShape="1">
          <a:blip r:embed="rId3"/>
          <a:srcRect l="21597" t="18045" r="58679" b="53432"/>
          <a:stretch/>
        </p:blipFill>
        <p:spPr>
          <a:xfrm>
            <a:off x="4401621" y="2450089"/>
            <a:ext cx="2139209" cy="1283712"/>
          </a:xfrm>
          <a:prstGeom prst="rect">
            <a:avLst/>
          </a:prstGeom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6629400" y="2549237"/>
            <a:ext cx="2895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3"/>
          <a:srcRect l="41236" t="18045" r="43912" b="51928"/>
          <a:stretch/>
        </p:blipFill>
        <p:spPr>
          <a:xfrm>
            <a:off x="1831438" y="3962400"/>
            <a:ext cx="2130963" cy="1371600"/>
          </a:xfrm>
          <a:prstGeom prst="rect">
            <a:avLst/>
          </a:prstGeom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4023424" y="4184073"/>
            <a:ext cx="2895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540829" y="2892137"/>
            <a:ext cx="457200" cy="0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66736" y="4533900"/>
            <a:ext cx="457200" cy="0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 rotWithShape="1">
          <a:blip r:embed="rId2"/>
          <a:srcRect l="41761" t="58724" r="42242" b="7415"/>
          <a:stretch/>
        </p:blipFill>
        <p:spPr>
          <a:xfrm>
            <a:off x="1831438" y="5354782"/>
            <a:ext cx="2263899" cy="1333500"/>
          </a:xfrm>
          <a:prstGeom prst="rect">
            <a:avLst/>
          </a:prstGeom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4303154" y="5621482"/>
            <a:ext cx="3974772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095336" y="5964382"/>
            <a:ext cx="457200" cy="0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83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8229600" cy="1371600"/>
          </a:xfrm>
        </p:spPr>
        <p:txBody>
          <a:bodyPr>
            <a:norm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</a:rPr>
              <a:t>Dựa trên hình dạng của các nguyên sinh vật trong hình 27.1, hãy xác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5941" t="24864" r="39236" b="39152"/>
          <a:stretch/>
        </p:blipFill>
        <p:spPr>
          <a:xfrm>
            <a:off x="1828800" y="2057400"/>
            <a:ext cx="8610600" cy="2895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52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</a:rPr>
              <a:t>,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886200"/>
            <a:ext cx="82296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b="1" dirty="0">
                <a:latin typeface="+mj-lt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ví dụ:trùng roi, trùng giày</a:t>
            </a:r>
          </a:p>
          <a:p>
            <a:pPr>
              <a:buFontTx/>
              <a:buChar char="-"/>
            </a:pP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í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>
              <a:buFontTx/>
              <a:buChar char="-"/>
            </a:pPr>
            <a:endParaRPr lang="en-US" sz="2800" b="1" dirty="0">
              <a:latin typeface="+mj-lt"/>
            </a:endParaRPr>
          </a:p>
        </p:txBody>
      </p:sp>
      <p:pic>
        <p:nvPicPr>
          <p:cNvPr id="4" name="Picture 14" descr="green%20Euglena%20bloom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289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cong ranh co trung gi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2667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1454728"/>
            <a:ext cx="2619375" cy="227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6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709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rPr lang="vi-VN" sz="2800" b="1" dirty="0" err="1">
                <a:solidFill>
                  <a:srgbClr val="FF0000"/>
                </a:solidFill>
              </a:rPr>
              <a:t>D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ựa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ở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17; </a:t>
            </a:r>
            <a:r>
              <a:rPr lang="vi-VN" sz="2800" b="1" dirty="0">
                <a:solidFill>
                  <a:srgbClr val="FF0000"/>
                </a:solidFill>
                <a:cs typeface="Times New Roman" pitchFamily="18" charset="0"/>
              </a:rPr>
              <a:t>Quan sát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27.2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1- 4</a:t>
            </a:r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15632" t="50649" r="40965" b="7119"/>
          <a:stretch>
            <a:fillRect/>
          </a:stretch>
        </p:blipFill>
        <p:spPr>
          <a:xfrm>
            <a:off x="2209800" y="914400"/>
            <a:ext cx="7239000" cy="24384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022764" y="3616036"/>
            <a:ext cx="2133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12727" y="3595253"/>
            <a:ext cx="1828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lạp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7000" y="3609108"/>
            <a:ext cx="1752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00" y="3574472"/>
            <a:ext cx="1960418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70363" y="4218709"/>
            <a:ext cx="8271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 Qua thành phần cấu tạo trên có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gì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 thể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43547" y="5070487"/>
            <a:ext cx="82711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81200" y="3789356"/>
            <a:ext cx="8991599" cy="1737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err="1">
                <a:solidFill>
                  <a:srgbClr val="FF0000"/>
                </a:solidFill>
                <a:latin typeface="+mj-lt"/>
              </a:rPr>
              <a:t>Q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uan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27.2,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1" y="5509837"/>
            <a:ext cx="8991599" cy="844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+mj-lt"/>
              </a:rPr>
              <a:t>Nguyên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sinh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v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ật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vi-VN" sz="2400" b="1" dirty="0">
                <a:solidFill>
                  <a:schemeClr val="tx1"/>
                </a:solidFill>
                <a:latin typeface="+mj-lt"/>
              </a:rPr>
              <a:t>. Vì trong thành phần cấu tạo có lục lạp</a:t>
            </a:r>
          </a:p>
        </p:txBody>
      </p:sp>
    </p:spTree>
    <p:extLst>
      <p:ext uri="{BB962C8B-B14F-4D97-AF65-F5344CB8AC3E}">
        <p14:creationId xmlns:p14="http://schemas.microsoft.com/office/powerpoint/2010/main" val="314214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686800" cy="8382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27: NGUYÊN SINH VẬT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596931"/>
            <a:ext cx="11658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vi-VN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dirty="0"/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,..)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,..)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vi.</a:t>
            </a: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,..</a:t>
            </a:r>
          </a:p>
          <a:p>
            <a:endParaRPr lang="en-US" dirty="0"/>
          </a:p>
        </p:txBody>
      </p:sp>
      <p:pic>
        <p:nvPicPr>
          <p:cNvPr id="4" name="Picture 13" descr="loih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90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4636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vi-VN" sz="3100" b="1" dirty="0">
                <a:solidFill>
                  <a:schemeClr val="tx2"/>
                </a:solidFill>
              </a:rPr>
              <a:t>2.</a:t>
            </a:r>
            <a:r>
              <a:rPr lang="vi-VN" b="1" dirty="0">
                <a:solidFill>
                  <a:schemeClr val="tx2"/>
                </a:solidFill>
              </a:rPr>
              <a:t> </a:t>
            </a:r>
            <a:r>
              <a:rPr lang="vi-VN" sz="3100" b="1" dirty="0" err="1">
                <a:solidFill>
                  <a:schemeClr val="tx2"/>
                </a:solidFill>
              </a:rPr>
              <a:t>B</a:t>
            </a:r>
            <a:r>
              <a:rPr lang="en-US" sz="3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ệnh</a:t>
            </a:r>
            <a:r>
              <a:rPr lang="en-US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endParaRPr lang="en-US" sz="3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1"/>
            <a:ext cx="115824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b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PHIẾU HỌC TẬP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297503"/>
              </p:ext>
            </p:extLst>
          </p:nvPr>
        </p:nvGraphicFramePr>
        <p:xfrm>
          <a:off x="381000" y="2133600"/>
          <a:ext cx="11049000" cy="35051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0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3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21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Tên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bệnh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Nguyên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nhân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Biểu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hiện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Biện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pháp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cs typeface="Times New Roman"/>
                        </a:rPr>
                        <a:t>Bệnh</a:t>
                      </a:r>
                      <a:r>
                        <a:rPr lang="en-US" sz="2400" b="1" dirty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cs typeface="Times New Roman"/>
                        </a:rPr>
                        <a:t>kiết</a:t>
                      </a:r>
                      <a:r>
                        <a:rPr lang="en-US" sz="2400" b="1" dirty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cs typeface="Times New Roman"/>
                        </a:rPr>
                        <a:t>lị</a:t>
                      </a:r>
                      <a:endParaRPr lang="en-US" sz="2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vi-V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1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cs typeface="Times New Roman"/>
                        </a:rPr>
                        <a:t>Bệnh</a:t>
                      </a:r>
                      <a:r>
                        <a:rPr lang="en-US" sz="2400" b="1" dirty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cs typeface="Times New Roman"/>
                        </a:rPr>
                        <a:t>sốt</a:t>
                      </a:r>
                      <a:r>
                        <a:rPr lang="en-US" sz="2400" b="1" dirty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cs typeface="Times New Roman"/>
                        </a:rPr>
                        <a:t>rét</a:t>
                      </a:r>
                      <a:endParaRPr lang="en-US" sz="2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vi-V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99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683939"/>
              </p:ext>
            </p:extLst>
          </p:nvPr>
        </p:nvGraphicFramePr>
        <p:xfrm>
          <a:off x="381000" y="291062"/>
          <a:ext cx="11201399" cy="6275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0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5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99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31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endParaRPr lang="en-US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 nhân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endParaRPr lang="en-US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endParaRPr lang="en-US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02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kiết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lị</a:t>
                      </a:r>
                      <a:endParaRPr lang="en-US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trùng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kiết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lị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endParaRPr lang="en-US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Đau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bụng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chảy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lẫn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máu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sốt</a:t>
                      </a:r>
                      <a:endParaRPr lang="en-US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 uống hợp vệ sinh, ăn chín uống sôi,…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64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sốt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rét</a:t>
                      </a:r>
                      <a:endParaRPr lang="en-US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trùng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sốt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rét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endParaRPr lang="en-US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Sốt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rét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run,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mệt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mỏi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mửa</a:t>
                      </a:r>
                      <a:endParaRPr lang="en-US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Diệt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muỗi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,…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737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1178</Words>
  <Application>Microsoft Office PowerPoint</Application>
  <PresentationFormat>Widescreen</PresentationFormat>
  <Paragraphs>125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CHỦ ĐỀ 8: ĐA DẠNG THẾ GIỚI SỐNG SỰ ĐA DẠNG CÁC NHÓM SINH VẬT   BÀI 27: NGUYÊN SINH VẬT</vt:lpstr>
      <vt:lpstr>BÀI 27: NGUYÊN SINH VẬT</vt:lpstr>
      <vt:lpstr>Nguyên sinh vật có nhiều hình dạng khác nhau</vt:lpstr>
      <vt:lpstr>Dựa trên hình dạng của các nguyên sinh vật trong hình 27.1, hãy xác định các loài nguyên sinh vật quan sát được trong nước ao. </vt:lpstr>
      <vt:lpstr>Quan sát các hình ảnh sau, nêu những môi trường mà nguyên sinh vật có thể sống và cho ví dụ?</vt:lpstr>
      <vt:lpstr>Dựa vào cấu tạo tế bào đã được học ở bài 17; Quan sát hình 27.2 gọi tên các thành phần cấu tạo được đánh số từ 1- 4. </vt:lpstr>
      <vt:lpstr>BÀI 27: NGUYÊN SINH VẬT</vt:lpstr>
      <vt:lpstr>2. Bệnh do nguyên sinh vật gây nên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Đề ra một số biện pháp để phòng chống bệnh do các loài nguyên sinh vật gây hại gây nên. </vt:lpstr>
      <vt:lpstr>PowerPoint Presentation</vt:lpstr>
      <vt:lpstr>PowerPoint Presentation</vt:lpstr>
      <vt:lpstr>PowerPoint Presentation</vt:lpstr>
      <vt:lpstr>              Một số biện pháp để phòng chống bệnh do các loài nguyên sinh vật gây hại gây nên. </vt:lpstr>
      <vt:lpstr>Những lợi ích của nguyên sinh vật? Cho ví dụ?</vt:lpstr>
      <vt:lpstr>CỦNG CỐ</vt:lpstr>
      <vt:lpstr>Bài 1: Sử dụng các từ gợi ý: sinh vật, đơn bào, đa bào, tự dưỡng, dị dưỡng, nhân thực, nguyên sinh, tế bào, phân bố để hoàn thành đoạn thông tin sau: </vt:lpstr>
      <vt:lpstr>PowerPoint Presentation</vt:lpstr>
      <vt:lpstr>DẶN DÒ</vt:lpstr>
      <vt:lpstr>PowerPoint Presentation</vt:lpstr>
    </vt:vector>
  </TitlesOfParts>
  <Company>CKK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Win7SP1-64</dc:creator>
  <cp:lastModifiedBy>vanvien242002@gmail.com</cp:lastModifiedBy>
  <cp:revision>42</cp:revision>
  <dcterms:created xsi:type="dcterms:W3CDTF">2021-07-02T07:05:24Z</dcterms:created>
  <dcterms:modified xsi:type="dcterms:W3CDTF">2025-01-18T07:42:19Z</dcterms:modified>
</cp:coreProperties>
</file>